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1"/>
    <p:sldMasterId id="2147483684" r:id="rId2"/>
    <p:sldMasterId id="2147483773" r:id="rId3"/>
  </p:sldMasterIdLst>
  <p:notesMasterIdLst>
    <p:notesMasterId r:id="rId18"/>
  </p:notesMasterIdLst>
  <p:handoutMasterIdLst>
    <p:handoutMasterId r:id="rId19"/>
  </p:handoutMasterIdLst>
  <p:sldIdLst>
    <p:sldId id="312" r:id="rId4"/>
    <p:sldId id="600" r:id="rId5"/>
    <p:sldId id="603" r:id="rId6"/>
    <p:sldId id="604" r:id="rId7"/>
    <p:sldId id="595" r:id="rId8"/>
    <p:sldId id="589" r:id="rId9"/>
    <p:sldId id="593" r:id="rId10"/>
    <p:sldId id="585" r:id="rId11"/>
    <p:sldId id="592" r:id="rId12"/>
    <p:sldId id="588" r:id="rId13"/>
    <p:sldId id="598" r:id="rId14"/>
    <p:sldId id="596" r:id="rId15"/>
    <p:sldId id="590" r:id="rId16"/>
    <p:sldId id="602" r:id="rId17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E9"/>
    <a:srgbClr val="E6E6E6"/>
    <a:srgbClr val="003A70"/>
    <a:srgbClr val="00A9E0"/>
    <a:srgbClr val="339966"/>
    <a:srgbClr val="F2A900"/>
    <a:srgbClr val="C5E86C"/>
    <a:srgbClr val="88DB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068" autoAdjust="0"/>
    <p:restoredTop sz="94767" autoAdjust="0"/>
  </p:normalViewPr>
  <p:slideViewPr>
    <p:cSldViewPr snapToGrid="0" snapToObjects="1">
      <p:cViewPr varScale="1">
        <p:scale>
          <a:sx n="80" d="100"/>
          <a:sy n="80" d="100"/>
        </p:scale>
        <p:origin x="1166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 snapToObjects="1">
      <p:cViewPr varScale="1">
        <p:scale>
          <a:sx n="49" d="100"/>
          <a:sy n="49" d="100"/>
        </p:scale>
        <p:origin x="3418" y="6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Users\Geoff_and_Julie\Documents\Chi%20Delta%20Consulting,%20LLC\NEMG%20ACO\Board%20Presentations\Board%20Presentation%2020220315%202021Q4\Quality%20HIstory%20PUF%20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89930191728754"/>
          <c:y val="2.8462499198500881E-2"/>
          <c:w val="0.84064404002097792"/>
          <c:h val="0.7940204024093140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BH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100000"/>
                    <a:shade val="100000"/>
                    <a:satMod val="130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0</c:formatCode>
                <c:ptCount val="4"/>
                <c:pt idx="0">
                  <c:v>78</c:v>
                </c:pt>
                <c:pt idx="1">
                  <c:v>77</c:v>
                </c:pt>
                <c:pt idx="2">
                  <c:v>41</c:v>
                </c:pt>
                <c:pt idx="3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FA-4AD1-91F7-E95EF56C8D1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GH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100000"/>
                    <a:shade val="100000"/>
                    <a:satMod val="130000"/>
                  </a:schemeClr>
                </a:gs>
                <a:gs pos="100000">
                  <a:schemeClr val="accent2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Sheet1!$C$2:$C$5</c:f>
              <c:numCache>
                <c:formatCode>0</c:formatCode>
                <c:ptCount val="4"/>
                <c:pt idx="0">
                  <c:v>20</c:v>
                </c:pt>
                <c:pt idx="1">
                  <c:v>15</c:v>
                </c:pt>
                <c:pt idx="2">
                  <c:v>5</c:v>
                </c:pt>
                <c:pt idx="3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FA-4AD1-91F7-E95EF56C8D1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LM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100000"/>
                    <a:shade val="100000"/>
                    <a:satMod val="130000"/>
                  </a:schemeClr>
                </a:gs>
                <a:gs pos="100000">
                  <a:schemeClr val="accent3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Sheet1!$D$2:$D$5</c:f>
              <c:numCache>
                <c:formatCode>0</c:formatCode>
                <c:ptCount val="4"/>
                <c:pt idx="0">
                  <c:v>34</c:v>
                </c:pt>
                <c:pt idx="1">
                  <c:v>40</c:v>
                </c:pt>
                <c:pt idx="2">
                  <c:v>9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BFA-4AD1-91F7-E95EF56C8D1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NH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100000"/>
                    <a:shade val="100000"/>
                    <a:satMod val="130000"/>
                  </a:schemeClr>
                </a:gs>
                <a:gs pos="100000">
                  <a:schemeClr val="accent4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Sheet1!$E$2:$E$5</c:f>
              <c:numCache>
                <c:formatCode>0</c:formatCode>
                <c:ptCount val="4"/>
                <c:pt idx="0">
                  <c:v>70</c:v>
                </c:pt>
                <c:pt idx="1">
                  <c:v>18</c:v>
                </c:pt>
                <c:pt idx="2">
                  <c:v>9</c:v>
                </c:pt>
                <c:pt idx="3">
                  <c:v>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BFA-4AD1-91F7-E95EF56C8D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5525792"/>
        <c:axId val="-5526880"/>
      </c:barChart>
      <c:catAx>
        <c:axId val="-5525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5526880"/>
        <c:crosses val="autoZero"/>
        <c:auto val="1"/>
        <c:lblAlgn val="ctr"/>
        <c:lblOffset val="100"/>
        <c:noMultiLvlLbl val="0"/>
      </c:catAx>
      <c:valAx>
        <c:axId val="-5526880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5525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89930191728754"/>
          <c:y val="2.8462499198500881E-2"/>
          <c:w val="0.84064404002097792"/>
          <c:h val="0.7940204024093140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BH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100000"/>
                    <a:shade val="100000"/>
                    <a:satMod val="130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35</c:v>
                </c:pt>
                <c:pt idx="1">
                  <c:v>26</c:v>
                </c:pt>
                <c:pt idx="2">
                  <c:v>75</c:v>
                </c:pt>
                <c:pt idx="3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2E-4507-A30F-93EB34B4115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GH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100000"/>
                    <a:shade val="100000"/>
                    <a:satMod val="130000"/>
                  </a:schemeClr>
                </a:gs>
                <a:gs pos="100000">
                  <a:schemeClr val="accent2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3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2E-4507-A30F-93EB34B4115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LM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100000"/>
                    <a:shade val="100000"/>
                    <a:satMod val="130000"/>
                  </a:schemeClr>
                </a:gs>
                <a:gs pos="100000">
                  <a:schemeClr val="accent3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12</c:v>
                </c:pt>
                <c:pt idx="1">
                  <c:v>34</c:v>
                </c:pt>
                <c:pt idx="2">
                  <c:v>46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42E-4507-A30F-93EB34B4115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NH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100000"/>
                    <a:shade val="100000"/>
                    <a:satMod val="130000"/>
                  </a:schemeClr>
                </a:gs>
                <a:gs pos="100000">
                  <a:schemeClr val="accent4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Sheet1!$E$2:$E$5</c:f>
              <c:numCache>
                <c:formatCode>General</c:formatCode>
                <c:ptCount val="4"/>
                <c:pt idx="0">
                  <c:v>38</c:v>
                </c:pt>
                <c:pt idx="1">
                  <c:v>14</c:v>
                </c:pt>
                <c:pt idx="2">
                  <c:v>7</c:v>
                </c:pt>
                <c:pt idx="3">
                  <c:v>138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42E-4507-A30F-93EB34B411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5527968"/>
        <c:axId val="-5536128"/>
      </c:barChart>
      <c:catAx>
        <c:axId val="-5527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5536128"/>
        <c:crosses val="autoZero"/>
        <c:auto val="1"/>
        <c:lblAlgn val="ctr"/>
        <c:lblOffset val="100"/>
        <c:noMultiLvlLbl val="0"/>
      </c:catAx>
      <c:valAx>
        <c:axId val="-5536128"/>
        <c:scaling>
          <c:orientation val="minMax"/>
          <c:max val="3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5527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Average Quality Scores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'Quality Scores'!$A$936</c:f>
              <c:strCache>
                <c:ptCount val="1"/>
                <c:pt idx="0">
                  <c:v>NEMG ACO</c:v>
                </c:pt>
              </c:strCache>
            </c:strRef>
          </c:tx>
          <c:spPr>
            <a:ln w="38100" cap="rnd">
              <a:solidFill>
                <a:sysClr val="windowText" lastClr="000000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4.8178654203312347E-2"/>
                  <c:y val="2.93440750461747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250-4C45-8434-36CF688E97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'Quality Scores'!$D$935:$H$935</c:f>
              <c:strCache>
                <c:ptCount val="5"/>
                <c:pt idx="0">
                  <c:v> PY2016 </c:v>
                </c:pt>
                <c:pt idx="1">
                  <c:v> PY2017 </c:v>
                </c:pt>
                <c:pt idx="2">
                  <c:v> PY2018 </c:v>
                </c:pt>
                <c:pt idx="3">
                  <c:v> PY2019 </c:v>
                </c:pt>
                <c:pt idx="4">
                  <c:v> PY2020 </c:v>
                </c:pt>
              </c:strCache>
            </c:strRef>
          </c:cat>
          <c:val>
            <c:numRef>
              <c:f>'Quality Scores'!$D$936:$H$936</c:f>
              <c:numCache>
                <c:formatCode>_(* #,##0.00_);_(* \(#,##0.00\);_(* "-"??_);_(@_)</c:formatCode>
                <c:ptCount val="5"/>
                <c:pt idx="0">
                  <c:v>98.83</c:v>
                </c:pt>
                <c:pt idx="1">
                  <c:v>86.65</c:v>
                </c:pt>
                <c:pt idx="2">
                  <c:v>91.51</c:v>
                </c:pt>
                <c:pt idx="3">
                  <c:v>94.81</c:v>
                </c:pt>
                <c:pt idx="4">
                  <c:v>98.44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2FD-1544-806C-517225B9908C}"/>
            </c:ext>
          </c:extLst>
        </c:ser>
        <c:ser>
          <c:idx val="1"/>
          <c:order val="1"/>
          <c:tx>
            <c:strRef>
              <c:f>'Quality Scores'!$A$937</c:f>
              <c:strCache>
                <c:ptCount val="1"/>
                <c:pt idx="0">
                  <c:v>All CT/RI ACOs</c:v>
                </c:pt>
              </c:strCache>
            </c:strRef>
          </c:tx>
          <c:spPr>
            <a:ln w="38100" cap="rnd">
              <a:solidFill>
                <a:srgbClr val="4F81BD"/>
              </a:solidFill>
              <a:round/>
            </a:ln>
            <a:effectLst/>
          </c:spPr>
          <c:marker>
            <c:symbol val="none"/>
          </c:marker>
          <c:cat>
            <c:strRef>
              <c:f>'Quality Scores'!$D$935:$H$935</c:f>
              <c:strCache>
                <c:ptCount val="5"/>
                <c:pt idx="0">
                  <c:v> PY2016 </c:v>
                </c:pt>
                <c:pt idx="1">
                  <c:v> PY2017 </c:v>
                </c:pt>
                <c:pt idx="2">
                  <c:v> PY2018 </c:v>
                </c:pt>
                <c:pt idx="3">
                  <c:v> PY2019 </c:v>
                </c:pt>
                <c:pt idx="4">
                  <c:v> PY2020 </c:v>
                </c:pt>
              </c:strCache>
            </c:strRef>
          </c:cat>
          <c:val>
            <c:numRef>
              <c:f>'Quality Scores'!$D$937:$H$937</c:f>
              <c:numCache>
                <c:formatCode>_(* #,##0.00_);_(* \(#,##0.00\);_(* "-"??_);_(@_)</c:formatCode>
                <c:ptCount val="5"/>
                <c:pt idx="0">
                  <c:v>93.88</c:v>
                </c:pt>
                <c:pt idx="1">
                  <c:v>87.279090909090897</c:v>
                </c:pt>
                <c:pt idx="2">
                  <c:v>87.916363636363656</c:v>
                </c:pt>
                <c:pt idx="3">
                  <c:v>94.585384615384626</c:v>
                </c:pt>
                <c:pt idx="4">
                  <c:v>97.446666666666673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2FD-1544-806C-517225B9908C}"/>
            </c:ext>
          </c:extLst>
        </c:ser>
        <c:ser>
          <c:idx val="2"/>
          <c:order val="2"/>
          <c:tx>
            <c:strRef>
              <c:f>'Quality Scores'!$A$938</c:f>
              <c:strCache>
                <c:ptCount val="1"/>
                <c:pt idx="0">
                  <c:v>All ACOs</c:v>
                </c:pt>
              </c:strCache>
            </c:strRef>
          </c:tx>
          <c:spPr>
            <a:ln w="38100" cap="rnd">
              <a:solidFill>
                <a:srgbClr val="C0504D"/>
              </a:solidFill>
              <a:round/>
            </a:ln>
            <a:effectLst/>
          </c:spPr>
          <c:marker>
            <c:symbol val="none"/>
          </c:marker>
          <c:cat>
            <c:strRef>
              <c:f>'Quality Scores'!$D$935:$H$935</c:f>
              <c:strCache>
                <c:ptCount val="5"/>
                <c:pt idx="0">
                  <c:v> PY2016 </c:v>
                </c:pt>
                <c:pt idx="1">
                  <c:v> PY2017 </c:v>
                </c:pt>
                <c:pt idx="2">
                  <c:v> PY2018 </c:v>
                </c:pt>
                <c:pt idx="3">
                  <c:v> PY2019 </c:v>
                </c:pt>
                <c:pt idx="4">
                  <c:v> PY2020 </c:v>
                </c:pt>
              </c:strCache>
            </c:strRef>
          </c:cat>
          <c:val>
            <c:numRef>
              <c:f>'Quality Scores'!$D$938:$H$938</c:f>
              <c:numCache>
                <c:formatCode>_(* #,##0.00_);_(* \(#,##0.00\);_(* "-"??_);_(@_)</c:formatCode>
                <c:ptCount val="5"/>
                <c:pt idx="0">
                  <c:v>93.034487951807193</c:v>
                </c:pt>
                <c:pt idx="1">
                  <c:v>90.462898936170276</c:v>
                </c:pt>
                <c:pt idx="2">
                  <c:v>90.896276346604196</c:v>
                </c:pt>
                <c:pt idx="3">
                  <c:v>94.331322645290101</c:v>
                </c:pt>
                <c:pt idx="4">
                  <c:v>97.658589473684373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2FD-1544-806C-517225B990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95142064"/>
        <c:axId val="1395143712"/>
      </c:lineChart>
      <c:catAx>
        <c:axId val="1395142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95143712"/>
        <c:crosses val="autoZero"/>
        <c:auto val="1"/>
        <c:lblAlgn val="ctr"/>
        <c:lblOffset val="100"/>
        <c:noMultiLvlLbl val="0"/>
      </c:catAx>
      <c:valAx>
        <c:axId val="1395143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95142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ysClr val="window" lastClr="FFFFFF"/>
    </a:solidFill>
    <a:ln w="12700" cap="flat" cmpd="sng" algn="ctr">
      <a:solidFill>
        <a:sysClr val="windowText" lastClr="000000"/>
      </a:solidFill>
      <a:prstDash val="solid"/>
      <a:miter lim="800000"/>
    </a:ln>
    <a:effectLst/>
  </c:spPr>
  <c:txPr>
    <a:bodyPr/>
    <a:lstStyle/>
    <a:p>
      <a:pPr>
        <a:defRPr>
          <a:solidFill>
            <a:sysClr val="windowText" lastClr="000000"/>
          </a:solidFill>
          <a:latin typeface="+mn-lt"/>
          <a:ea typeface="+mn-ea"/>
          <a:cs typeface="+mn-cs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0.34599</cdr:x>
      <cdr:y>0.35164</cdr:y>
    </cdr:from>
    <cdr:to>
      <cdr:x>0.52172</cdr:x>
      <cdr:y>0.45884</cdr:y>
    </cdr:to>
    <cdr:sp macro="" textlink="">
      <cdr:nvSpPr>
        <cdr:cNvPr id="2" name="Oval 1"/>
        <cdr:cNvSpPr/>
      </cdr:nvSpPr>
      <cdr:spPr>
        <a:xfrm xmlns:a="http://schemas.openxmlformats.org/drawingml/2006/main">
          <a:off x="1290415" y="1161433"/>
          <a:ext cx="655410" cy="354073"/>
        </a:xfrm>
        <a:prstGeom xmlns:a="http://schemas.openxmlformats.org/drawingml/2006/main" prst="ellipse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  <a:ln xmlns:a="http://schemas.openxmlformats.org/drawingml/2006/main" w="12700">
          <a:solidFill>
            <a:schemeClr val="tx2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4572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dirty="0">
              <a:solidFill>
                <a:srgbClr val="1F497D"/>
              </a:solidFill>
              <a:latin typeface="Calibri"/>
            </a:rPr>
            <a:t>21</a:t>
          </a:r>
          <a:r>
            <a: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rPr>
            <a:t>%</a:t>
          </a:r>
          <a:endParaRPr kumimoji="0" lang="en-US" sz="1800" b="0" i="0" u="none" strike="noStrike" kern="1200" cap="none" spc="0" normalizeH="0" baseline="0" noProof="0" dirty="0">
            <a:ln>
              <a:noFill/>
            </a:ln>
            <a:solidFill>
              <a:srgbClr val="1F497D"/>
            </a:solidFill>
            <a:effectLst/>
            <a:uLnTx/>
            <a:uFillTx/>
            <a:latin typeface="Calibri"/>
            <a:ea typeface="+mn-ea"/>
            <a:cs typeface="+mn-cs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46" y="4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835C4A-82B8-4FE5-B883-5FE1BA3A173F}" type="datetimeFigureOut">
              <a:rPr lang="en-US" smtClean="0"/>
              <a:t>8/11/2022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8" y="8829679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46" y="8829679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9B5148-EA4A-420F-97A0-C6A169658C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010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ABCFBBB-B76C-4F89-A13B-14C04E8354BE}" type="datetimeFigureOut">
              <a:rPr lang="en-US" smtClean="0"/>
              <a:t>8/11/2022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71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71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E77FE5C-BCED-4B75-9E8D-FDF9E4D020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774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47713" y="1181100"/>
            <a:ext cx="5670550" cy="31892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8D5797-9655-47C0-AE49-69936F5CE3F3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25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65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A8D5A-B74C-487B-B521-643FD3011A58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658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809" y="4836376"/>
            <a:ext cx="2643092" cy="400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007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was a membership for 2019.  You can see we have almost an equal distribution between government programs (Medicare and Medicaid) and commercial.</a:t>
            </a:r>
          </a:p>
          <a:p>
            <a:endParaRPr lang="en-US" dirty="0"/>
          </a:p>
          <a:p>
            <a:r>
              <a:rPr lang="en-US" dirty="0"/>
              <a:t>They all are risk adjusted in their shared savings programs.  That means if the population is sicker than average, there is more dollars needed to manage their care.</a:t>
            </a:r>
          </a:p>
          <a:p>
            <a:endParaRPr lang="en-US" dirty="0"/>
          </a:p>
          <a:p>
            <a:r>
              <a:rPr lang="en-US" dirty="0"/>
              <a:t>Similarly, if the population is less sick, less money is expected to be needed.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554118">
              <a:defRPr/>
            </a:pPr>
            <a:fld id="{778EA230-A7F6-4EA5-AC25-D77AEAB88F4B}" type="slidenum">
              <a:rPr lang="en-US" smtClean="0">
                <a:solidFill>
                  <a:prstClr val="black"/>
                </a:solidFill>
              </a:rPr>
              <a:pPr defTabSz="554118">
                <a:defRPr/>
              </a:pPr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051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914400" y="3784600"/>
            <a:ext cx="10363200" cy="0"/>
          </a:xfrm>
          <a:prstGeom prst="line">
            <a:avLst/>
          </a:prstGeom>
          <a:ln>
            <a:solidFill>
              <a:srgbClr val="003A7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42259"/>
            <a:ext cx="10363200" cy="584775"/>
          </a:xfrm>
          <a:prstGeom prst="rect">
            <a:avLst/>
          </a:prstGeom>
        </p:spPr>
        <p:txBody>
          <a:bodyPr>
            <a:spAutoFit/>
          </a:bodyPr>
          <a:lstStyle>
            <a:lvl1pPr algn="l">
              <a:defRPr sz="3200" b="1" i="0">
                <a:solidFill>
                  <a:srgbClr val="003A70"/>
                </a:solidFill>
                <a:latin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075940"/>
            <a:ext cx="10363200" cy="593607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>
              <a:buNone/>
              <a:defRPr sz="3200">
                <a:solidFill>
                  <a:srgbClr val="00A9E0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977904" y="3907760"/>
            <a:ext cx="1029969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Tx/>
              <a:buNone/>
              <a:defRPr sz="2000" baseline="0">
                <a:solidFill>
                  <a:srgbClr val="003A70"/>
                </a:solidFill>
                <a:latin typeface="Arial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677" y="520449"/>
            <a:ext cx="1634450" cy="157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994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Blank">
    <p:bg>
      <p:bgPr>
        <a:solidFill>
          <a:srgbClr val="00A9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914400" y="2556467"/>
            <a:ext cx="10363200" cy="556359"/>
          </a:xfrm>
        </p:spPr>
        <p:txBody>
          <a:bodyPr>
            <a:normAutofit/>
          </a:bodyPr>
          <a:lstStyle>
            <a:lvl1pPr algn="l">
              <a:defRPr sz="3200" b="1" i="0">
                <a:solidFill>
                  <a:schemeClr val="bg1"/>
                </a:solidFill>
                <a:latin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914400" y="3075940"/>
            <a:ext cx="10363200" cy="593607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1" y="6016752"/>
            <a:ext cx="594359" cy="57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94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28051"/>
            <a:ext cx="10363200" cy="584775"/>
          </a:xfrm>
        </p:spPr>
        <p:txBody>
          <a:bodyPr>
            <a:spAutoFit/>
          </a:bodyPr>
          <a:lstStyle>
            <a:lvl1pPr algn="l">
              <a:defRPr sz="3200" b="1" i="0">
                <a:solidFill>
                  <a:srgbClr val="003A70"/>
                </a:solidFill>
                <a:latin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075940"/>
            <a:ext cx="10363200" cy="593607"/>
          </a:xfrm>
        </p:spPr>
        <p:txBody>
          <a:bodyPr>
            <a:spAutoFit/>
          </a:bodyPr>
          <a:lstStyle>
            <a:lvl1pPr marL="0" indent="0" algn="l">
              <a:buNone/>
              <a:defRPr sz="3200">
                <a:solidFill>
                  <a:srgbClr val="00A9E0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77904" y="3907760"/>
            <a:ext cx="10299697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 sz="2000" baseline="0">
                <a:solidFill>
                  <a:srgbClr val="003A70"/>
                </a:solidFill>
                <a:latin typeface="Arial"/>
              </a:defRPr>
            </a:lvl1pPr>
          </a:lstStyle>
          <a:p>
            <a:pPr lvl="0"/>
            <a:r>
              <a:rPr lang="en-US" dirty="0"/>
              <a:t>Month, day year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914400" y="3784574"/>
            <a:ext cx="10363200" cy="0"/>
          </a:xfrm>
          <a:prstGeom prst="line">
            <a:avLst/>
          </a:prstGeom>
          <a:ln>
            <a:solidFill>
              <a:srgbClr val="00A9E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914400" y="3784574"/>
            <a:ext cx="10363200" cy="0"/>
          </a:xfrm>
          <a:prstGeom prst="line">
            <a:avLst/>
          </a:prstGeom>
          <a:ln>
            <a:solidFill>
              <a:srgbClr val="00A9E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747" y="529516"/>
            <a:ext cx="1268854" cy="123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676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914400" y="3784600"/>
            <a:ext cx="10363200" cy="0"/>
          </a:xfrm>
          <a:prstGeom prst="line">
            <a:avLst/>
          </a:prstGeom>
          <a:ln>
            <a:solidFill>
              <a:srgbClr val="003A7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42259"/>
            <a:ext cx="10363200" cy="584775"/>
          </a:xfrm>
          <a:prstGeom prst="rect">
            <a:avLst/>
          </a:prstGeom>
        </p:spPr>
        <p:txBody>
          <a:bodyPr>
            <a:spAutoFit/>
          </a:bodyPr>
          <a:lstStyle>
            <a:lvl1pPr algn="l">
              <a:defRPr sz="3200" b="1" i="0">
                <a:solidFill>
                  <a:srgbClr val="003A70"/>
                </a:solidFill>
                <a:latin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075940"/>
            <a:ext cx="10363200" cy="593607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>
              <a:buNone/>
              <a:defRPr sz="3200">
                <a:solidFill>
                  <a:srgbClr val="00A9E0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977904" y="3907760"/>
            <a:ext cx="1029969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Tx/>
              <a:buNone/>
              <a:defRPr sz="2000" baseline="0">
                <a:solidFill>
                  <a:srgbClr val="003A70"/>
                </a:solidFill>
                <a:latin typeface="Arial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677" y="520449"/>
            <a:ext cx="1634450" cy="157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22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609600" y="1211263"/>
            <a:ext cx="10972800" cy="0"/>
          </a:xfrm>
          <a:prstGeom prst="line">
            <a:avLst/>
          </a:prstGeom>
          <a:ln>
            <a:solidFill>
              <a:srgbClr val="00A9E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2" t="18000" r="12222" b="18000"/>
          <a:stretch/>
        </p:blipFill>
        <p:spPr>
          <a:xfrm>
            <a:off x="10905014" y="6016752"/>
            <a:ext cx="677386" cy="57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242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609600" y="1211263"/>
            <a:ext cx="10972800" cy="0"/>
          </a:xfrm>
          <a:prstGeom prst="line">
            <a:avLst/>
          </a:prstGeom>
          <a:ln>
            <a:solidFill>
              <a:srgbClr val="00A9E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b="1"/>
            </a:lvl1pPr>
            <a:lvl2pPr marL="457200" indent="-228600">
              <a:buFont typeface="Wingdings" panose="05000000000000000000" pitchFamily="2" charset="2"/>
              <a:buChar char="§"/>
              <a:defRPr/>
            </a:lvl2pPr>
            <a:lvl3pPr marL="914400" indent="-228600">
              <a:buFont typeface="Arial" panose="020B0604020202020204" pitchFamily="34" charset="0"/>
              <a:buChar char="−"/>
              <a:defRPr/>
            </a:lvl3pPr>
            <a:lvl4pPr marL="1371600" indent="-228600">
              <a:buFont typeface="Wingdings" panose="05000000000000000000" pitchFamily="2" charset="2"/>
              <a:buChar char="§"/>
              <a:defRPr/>
            </a:lvl4pPr>
            <a:lvl5pPr marL="1828800" indent="-228600">
              <a:buFont typeface="Arial" panose="020B0604020202020204" pitchFamily="34" charset="0"/>
              <a:buChar char="−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2" t="18000" r="12222" b="18000"/>
          <a:stretch/>
        </p:blipFill>
        <p:spPr>
          <a:xfrm>
            <a:off x="10905014" y="6016752"/>
            <a:ext cx="677386" cy="57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341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609600" y="1211263"/>
            <a:ext cx="10972800" cy="0"/>
          </a:xfrm>
          <a:prstGeom prst="line">
            <a:avLst/>
          </a:prstGeom>
          <a:ln>
            <a:solidFill>
              <a:srgbClr val="00A9E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2" t="18000" r="12222" b="18000"/>
          <a:stretch/>
        </p:blipFill>
        <p:spPr>
          <a:xfrm>
            <a:off x="10905014" y="6016752"/>
            <a:ext cx="677386" cy="57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034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2" t="18000" r="12222" b="18000"/>
          <a:stretch/>
        </p:blipFill>
        <p:spPr>
          <a:xfrm>
            <a:off x="10905014" y="6016752"/>
            <a:ext cx="677386" cy="57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4340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609600" y="1211263"/>
            <a:ext cx="10972800" cy="0"/>
          </a:xfrm>
          <a:prstGeom prst="line">
            <a:avLst/>
          </a:prstGeom>
          <a:ln>
            <a:solidFill>
              <a:srgbClr val="00A9E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8014"/>
            <a:ext cx="5384800" cy="19389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378014"/>
            <a:ext cx="5384800" cy="19389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2" t="18000" r="12222" b="18000"/>
          <a:stretch/>
        </p:blipFill>
        <p:spPr>
          <a:xfrm>
            <a:off x="10905014" y="6016752"/>
            <a:ext cx="677386" cy="57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6027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609600" y="1211263"/>
            <a:ext cx="10972800" cy="0"/>
          </a:xfrm>
          <a:prstGeom prst="line">
            <a:avLst/>
          </a:prstGeom>
          <a:ln>
            <a:solidFill>
              <a:srgbClr val="00A9E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78556"/>
            <a:ext cx="5386917" cy="40011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778666"/>
            <a:ext cx="5386917" cy="19389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378556"/>
            <a:ext cx="5389033" cy="40011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778666"/>
            <a:ext cx="5389033" cy="19389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2" t="18000" r="12222" b="18000"/>
          <a:stretch/>
        </p:blipFill>
        <p:spPr>
          <a:xfrm>
            <a:off x="10905014" y="6016752"/>
            <a:ext cx="677386" cy="57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4302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sion, Mission and Val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4674" y="221539"/>
            <a:ext cx="5827872" cy="6395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4674" y="230684"/>
            <a:ext cx="5776596" cy="6395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67050" y="221540"/>
            <a:ext cx="6051844" cy="6395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9633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609600" y="1211263"/>
            <a:ext cx="10972800" cy="0"/>
          </a:xfrm>
          <a:prstGeom prst="line">
            <a:avLst/>
          </a:prstGeom>
          <a:ln>
            <a:solidFill>
              <a:srgbClr val="00A9E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8040" y="6016752"/>
            <a:ext cx="594360" cy="57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7116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3669546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>
              <a:ln>
                <a:noFill/>
              </a:ln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914400" y="2480704"/>
            <a:ext cx="10363200" cy="707886"/>
          </a:xfrm>
        </p:spPr>
        <p:txBody>
          <a:bodyPr>
            <a:spAutoFit/>
          </a:bodyPr>
          <a:lstStyle>
            <a:lvl1pPr algn="l">
              <a:defRPr sz="4000" b="1" i="0">
                <a:solidFill>
                  <a:srgbClr val="FFFFFF"/>
                </a:solidFill>
                <a:latin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914400" y="3161400"/>
            <a:ext cx="10363200" cy="523220"/>
          </a:xfrm>
        </p:spPr>
        <p:txBody>
          <a:bodyPr>
            <a:spAutoFit/>
          </a:bodyPr>
          <a:lstStyle>
            <a:lvl1pPr marL="0" indent="0" algn="l">
              <a:buNone/>
              <a:defRPr sz="2800">
                <a:solidFill>
                  <a:srgbClr val="00A9E0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77904" y="3907760"/>
            <a:ext cx="10299696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000" baseline="0">
                <a:solidFill>
                  <a:srgbClr val="003A70"/>
                </a:solidFill>
                <a:latin typeface="Arial"/>
              </a:defRPr>
            </a:lvl1pPr>
          </a:lstStyle>
          <a:p>
            <a:pPr lvl="0"/>
            <a:r>
              <a:rPr lang="en-US" dirty="0"/>
              <a:t>Month day, year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0587" y="3694504"/>
            <a:ext cx="12181413" cy="0"/>
          </a:xfrm>
          <a:prstGeom prst="line">
            <a:avLst/>
          </a:prstGeom>
          <a:ln>
            <a:solidFill>
              <a:srgbClr val="F2A9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12" descr="YNHHS_NEMG_v_ko_rgb_livetype.eps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747" y="529516"/>
            <a:ext cx="1268853" cy="122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1567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Blank">
    <p:bg>
      <p:bgPr>
        <a:solidFill>
          <a:srgbClr val="00A9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914400" y="2556467"/>
            <a:ext cx="10363200" cy="556359"/>
          </a:xfrm>
        </p:spPr>
        <p:txBody>
          <a:bodyPr>
            <a:normAutofit/>
          </a:bodyPr>
          <a:lstStyle>
            <a:lvl1pPr algn="l">
              <a:defRPr sz="3200" b="1" i="0">
                <a:solidFill>
                  <a:schemeClr val="bg1"/>
                </a:solidFill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914400" y="3075940"/>
            <a:ext cx="10363200" cy="593607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1" y="6016752"/>
            <a:ext cx="594359" cy="57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3796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077231"/>
            <a:ext cx="10363200" cy="5232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40011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D330B4-ABE2-4A9D-B6ED-64C3F2353DF7}" type="datetime1">
              <a:rPr lang="en-US"/>
              <a:pPr>
                <a:defRPr/>
              </a:pPr>
              <a:t>8/11/2022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F1FE7-078C-45F1-A6F4-0FEBD416B4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2310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56469"/>
            <a:ext cx="10363200" cy="556359"/>
          </a:xfrm>
        </p:spPr>
        <p:txBody>
          <a:bodyPr>
            <a:normAutofit/>
          </a:bodyPr>
          <a:lstStyle>
            <a:lvl1pPr algn="l">
              <a:defRPr sz="2400" b="1" i="0">
                <a:solidFill>
                  <a:srgbClr val="003A70"/>
                </a:solidFill>
                <a:latin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075942"/>
            <a:ext cx="10363200" cy="593607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00A9E0"/>
                </a:solidFill>
                <a:latin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77905" y="3907760"/>
            <a:ext cx="4519083" cy="889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500" baseline="0">
                <a:solidFill>
                  <a:srgbClr val="003A70"/>
                </a:solidFill>
                <a:latin typeface="Arial"/>
              </a:defRPr>
            </a:lvl1pPr>
          </a:lstStyle>
          <a:p>
            <a:pPr lvl="0"/>
            <a:r>
              <a:rPr lang="en-US" dirty="0"/>
              <a:t>Month, day year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914400" y="3784574"/>
            <a:ext cx="10363200" cy="0"/>
          </a:xfrm>
          <a:prstGeom prst="line">
            <a:avLst/>
          </a:prstGeom>
          <a:ln>
            <a:solidFill>
              <a:srgbClr val="00A9E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914400" y="3784574"/>
            <a:ext cx="10363200" cy="0"/>
          </a:xfrm>
          <a:prstGeom prst="line">
            <a:avLst/>
          </a:prstGeom>
          <a:ln>
            <a:solidFill>
              <a:srgbClr val="00A9E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48334" y="419619"/>
            <a:ext cx="917661" cy="891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49059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57175" indent="-257175">
              <a:buSzPct val="125000"/>
              <a:buFont typeface="Arial" panose="020B0604020202020204" pitchFamily="34" charset="0"/>
              <a:buChar char="•"/>
              <a:defRPr/>
            </a:lvl1pPr>
            <a:lvl2pPr marL="557213" indent="-214313">
              <a:buFont typeface="Wingdings" panose="05000000000000000000" pitchFamily="2" charset="2"/>
              <a:buChar char="§"/>
              <a:defRPr/>
            </a:lvl2pPr>
            <a:lvl4pPr marL="1200150" indent="-171450">
              <a:buFont typeface="Courier New" panose="02070309020205020404" pitchFamily="49" charset="0"/>
              <a:buChar char="o"/>
              <a:defRPr/>
            </a:lvl4pPr>
            <a:lvl5pPr marL="1543050" indent="-1714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7"/>
            <a:ext cx="2844800" cy="365125"/>
          </a:xfrm>
        </p:spPr>
        <p:txBody>
          <a:bodyPr/>
          <a:lstStyle/>
          <a:p>
            <a:pPr defTabSz="342900">
              <a:defRPr/>
            </a:pPr>
            <a:fld id="{B0198CFB-4A78-494E-B655-411695D5DB47}" type="slidenum">
              <a:rPr lang="en-US" smtClean="0"/>
              <a:pPr defTabSz="342900">
                <a:defRPr/>
              </a:pPr>
              <a:t>‹#›</a:t>
            </a:fld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09600" y="1211667"/>
            <a:ext cx="10972800" cy="0"/>
          </a:xfrm>
          <a:prstGeom prst="line">
            <a:avLst/>
          </a:prstGeom>
          <a:ln>
            <a:solidFill>
              <a:srgbClr val="00A9E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609600" y="1211667"/>
            <a:ext cx="10972800" cy="0"/>
          </a:xfrm>
          <a:prstGeom prst="line">
            <a:avLst/>
          </a:prstGeom>
          <a:ln>
            <a:solidFill>
              <a:srgbClr val="00A9E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3583" y="6154901"/>
            <a:ext cx="706349" cy="64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9184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B0198CFB-4A78-494E-B655-411695D5DB47}" type="slidenum">
              <a:rPr lang="en-US" smtClean="0"/>
              <a:pPr defTabSz="342900">
                <a:defRPr/>
              </a:pPr>
              <a:t>‹#›</a:t>
            </a:fld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609600" y="1211667"/>
            <a:ext cx="10972800" cy="0"/>
          </a:xfrm>
          <a:prstGeom prst="line">
            <a:avLst/>
          </a:prstGeom>
          <a:ln>
            <a:solidFill>
              <a:srgbClr val="00A9E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609600" y="1211667"/>
            <a:ext cx="10972800" cy="0"/>
          </a:xfrm>
          <a:prstGeom prst="line">
            <a:avLst/>
          </a:prstGeom>
          <a:ln>
            <a:solidFill>
              <a:srgbClr val="00A9E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3583" y="6154901"/>
            <a:ext cx="706349" cy="64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8535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B0198CFB-4A78-494E-B655-411695D5DB47}" type="slidenum">
              <a:rPr lang="en-US" smtClean="0"/>
              <a:pPr defTabSz="342900"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09600" y="1211667"/>
            <a:ext cx="10972800" cy="0"/>
          </a:xfrm>
          <a:prstGeom prst="line">
            <a:avLst/>
          </a:prstGeom>
          <a:ln>
            <a:solidFill>
              <a:srgbClr val="00A9E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609600" y="1211667"/>
            <a:ext cx="10972800" cy="0"/>
          </a:xfrm>
          <a:prstGeom prst="line">
            <a:avLst/>
          </a:prstGeom>
          <a:ln>
            <a:solidFill>
              <a:srgbClr val="00A9E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3583" y="6154901"/>
            <a:ext cx="706349" cy="64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4770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00A9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914400" y="2556469"/>
            <a:ext cx="10363200" cy="556359"/>
          </a:xfrm>
        </p:spPr>
        <p:txBody>
          <a:bodyPr>
            <a:normAutofit/>
          </a:bodyPr>
          <a:lstStyle>
            <a:lvl1pPr algn="l">
              <a:defRPr sz="2400" b="1" i="0">
                <a:solidFill>
                  <a:schemeClr val="bg1"/>
                </a:solidFill>
                <a:latin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914400" y="3075942"/>
            <a:ext cx="10363200" cy="593607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731" y="6155120"/>
            <a:ext cx="665580" cy="65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1080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B0198CFB-4A78-494E-B655-411695D5DB47}" type="slidenum">
              <a:rPr lang="en-US" smtClean="0"/>
              <a:pPr defTabSz="342900">
                <a:defRPr/>
              </a:pPr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3583" y="6154901"/>
            <a:ext cx="706349" cy="64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2836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B0198CFB-4A78-494E-B655-411695D5DB47}" type="slidenum">
              <a:rPr lang="en-US" smtClean="0"/>
              <a:pPr defTabSz="342900">
                <a:defRPr/>
              </a:pPr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3583" y="6155348"/>
            <a:ext cx="706349" cy="64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115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609600" y="1211263"/>
            <a:ext cx="10972800" cy="0"/>
          </a:xfrm>
          <a:prstGeom prst="line">
            <a:avLst/>
          </a:prstGeom>
          <a:ln>
            <a:solidFill>
              <a:srgbClr val="00A9E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b="1"/>
            </a:lvl1pPr>
            <a:lvl2pPr marL="457200" indent="-228600">
              <a:buFont typeface="Wingdings" panose="05000000000000000000" pitchFamily="2" charset="2"/>
              <a:buChar char="§"/>
              <a:defRPr/>
            </a:lvl2pPr>
            <a:lvl3pPr marL="914400" indent="-228600">
              <a:buFont typeface="Arial" panose="020B0604020202020204" pitchFamily="34" charset="0"/>
              <a:buChar char="−"/>
              <a:defRPr/>
            </a:lvl3pPr>
            <a:lvl4pPr marL="1371600" indent="-228600">
              <a:buFont typeface="Wingdings" panose="05000000000000000000" pitchFamily="2" charset="2"/>
              <a:buChar char="§"/>
              <a:defRPr/>
            </a:lvl4pPr>
            <a:lvl5pPr marL="1828800" indent="-228600">
              <a:buFont typeface="Arial" panose="020B0604020202020204" pitchFamily="34" charset="0"/>
              <a:buChar char="−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8040" y="6016752"/>
            <a:ext cx="594360" cy="57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4073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B0198CFB-4A78-494E-B655-411695D5DB47}" type="slidenum">
              <a:rPr lang="en-US" smtClean="0"/>
              <a:pPr defTabSz="342900">
                <a:defRPr/>
              </a:pPr>
              <a:t>‹#›</a:t>
            </a:fld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09600" y="1211667"/>
            <a:ext cx="10972800" cy="0"/>
          </a:xfrm>
          <a:prstGeom prst="line">
            <a:avLst/>
          </a:prstGeom>
          <a:ln>
            <a:solidFill>
              <a:srgbClr val="00A9E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609600" y="1211667"/>
            <a:ext cx="10972800" cy="0"/>
          </a:xfrm>
          <a:prstGeom prst="line">
            <a:avLst/>
          </a:prstGeom>
          <a:ln>
            <a:solidFill>
              <a:srgbClr val="00A9E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3583" y="6144012"/>
            <a:ext cx="706349" cy="64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2297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B0198CFB-4A78-494E-B655-411695D5DB47}" type="slidenum">
              <a:rPr lang="en-US" smtClean="0"/>
              <a:pPr defTabSz="342900"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3583" y="6154901"/>
            <a:ext cx="706349" cy="64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94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609600" y="1211263"/>
            <a:ext cx="10972800" cy="0"/>
          </a:xfrm>
          <a:prstGeom prst="line">
            <a:avLst/>
          </a:prstGeom>
          <a:ln>
            <a:solidFill>
              <a:srgbClr val="00A9E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8040" y="6016752"/>
            <a:ext cx="594360" cy="57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66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8040" y="6016752"/>
            <a:ext cx="594360" cy="57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07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609600" y="1211263"/>
            <a:ext cx="10972800" cy="0"/>
          </a:xfrm>
          <a:prstGeom prst="line">
            <a:avLst/>
          </a:prstGeom>
          <a:ln>
            <a:solidFill>
              <a:srgbClr val="00A9E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8014"/>
            <a:ext cx="5384800" cy="19389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378014"/>
            <a:ext cx="5384800" cy="19389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8040" y="6016752"/>
            <a:ext cx="594360" cy="57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29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609600" y="1211263"/>
            <a:ext cx="10972800" cy="0"/>
          </a:xfrm>
          <a:prstGeom prst="line">
            <a:avLst/>
          </a:prstGeom>
          <a:ln>
            <a:solidFill>
              <a:srgbClr val="00A9E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78556"/>
            <a:ext cx="5386917" cy="40011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778666"/>
            <a:ext cx="5386917" cy="19389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378556"/>
            <a:ext cx="5389033" cy="40011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778666"/>
            <a:ext cx="5389033" cy="19389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8040" y="6016752"/>
            <a:ext cx="594360" cy="57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160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sion, Mission and Val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4674" y="221539"/>
            <a:ext cx="5827872" cy="6395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4674" y="230684"/>
            <a:ext cx="5776596" cy="6395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94560" y="221540"/>
            <a:ext cx="7796824" cy="6395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9811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3669546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>
              <a:ln>
                <a:noFill/>
              </a:ln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914400" y="2480704"/>
            <a:ext cx="10363200" cy="707886"/>
          </a:xfrm>
        </p:spPr>
        <p:txBody>
          <a:bodyPr>
            <a:spAutoFit/>
          </a:bodyPr>
          <a:lstStyle>
            <a:lvl1pPr algn="l">
              <a:defRPr sz="4000" b="1" i="0">
                <a:solidFill>
                  <a:srgbClr val="FFFFFF"/>
                </a:solidFill>
                <a:latin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914400" y="3161400"/>
            <a:ext cx="10363200" cy="523220"/>
          </a:xfrm>
        </p:spPr>
        <p:txBody>
          <a:bodyPr>
            <a:spAutoFit/>
          </a:bodyPr>
          <a:lstStyle>
            <a:lvl1pPr marL="0" indent="0" algn="l">
              <a:buNone/>
              <a:defRPr sz="2800">
                <a:solidFill>
                  <a:srgbClr val="00A9E0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77904" y="3907760"/>
            <a:ext cx="10299696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 sz="2000" baseline="0">
                <a:solidFill>
                  <a:srgbClr val="003A70"/>
                </a:solidFill>
                <a:latin typeface="Arial"/>
              </a:defRPr>
            </a:lvl1pPr>
          </a:lstStyle>
          <a:p>
            <a:pPr lvl="0"/>
            <a:r>
              <a:rPr lang="en-US" dirty="0"/>
              <a:t>Month day, year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0587" y="3694504"/>
            <a:ext cx="12181413" cy="0"/>
          </a:xfrm>
          <a:prstGeom prst="line">
            <a:avLst/>
          </a:prstGeom>
          <a:ln>
            <a:solidFill>
              <a:srgbClr val="F2A9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12" descr="YNHHS_NEMG_v_ko_rgb_livetyp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747" y="529516"/>
            <a:ext cx="1268853" cy="122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585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584201"/>
            <a:ext cx="1097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378014"/>
            <a:ext cx="109728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09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800" kern="1200">
          <a:solidFill>
            <a:srgbClr val="003A70"/>
          </a:solidFill>
          <a:latin typeface="Arial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rgbClr val="003A70"/>
          </a:solidFill>
          <a:latin typeface="Arial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rgbClr val="003A70"/>
          </a:solidFill>
          <a:latin typeface="Arial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rgbClr val="003A70"/>
          </a:solidFill>
          <a:latin typeface="Arial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rgbClr val="003A70"/>
          </a:solidFill>
          <a:latin typeface="Arial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rgbClr val="003A70"/>
          </a:solidFill>
          <a:latin typeface="Arial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rgbClr val="003A70"/>
          </a:solidFill>
          <a:latin typeface="Arial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rgbClr val="003A70"/>
          </a:solidFill>
          <a:latin typeface="Arial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rgbClr val="003A70"/>
          </a:solidFill>
          <a:latin typeface="Arial" panose="020B0604020202020204" pitchFamily="34" charset="0"/>
        </a:defRPr>
      </a:lvl9pPr>
    </p:titleStyle>
    <p:bodyStyle>
      <a:lvl1pPr marL="228600" indent="-228600" algn="l" defTabSz="457200" rtl="0" eaLnBrk="1" fontAlgn="base" hangingPunct="1">
        <a:spcBef>
          <a:spcPct val="0"/>
        </a:spcBef>
        <a:spcAft>
          <a:spcPts val="600"/>
        </a:spcAft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0"/>
        </a:spcBef>
        <a:spcAft>
          <a:spcPts val="600"/>
        </a:spcAft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Arial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0"/>
        </a:spcBef>
        <a:spcAft>
          <a:spcPts val="600"/>
        </a:spcAft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0"/>
        </a:spcBef>
        <a:spcAft>
          <a:spcPts val="600"/>
        </a:spcAft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0"/>
        </a:spcBef>
        <a:spcAft>
          <a:spcPts val="600"/>
        </a:spcAft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584201"/>
            <a:ext cx="1097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378014"/>
            <a:ext cx="109728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7349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800" kern="1200">
          <a:solidFill>
            <a:srgbClr val="003A70"/>
          </a:solidFill>
          <a:latin typeface="Arial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rgbClr val="003A70"/>
          </a:solidFill>
          <a:latin typeface="Arial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rgbClr val="003A70"/>
          </a:solidFill>
          <a:latin typeface="Arial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rgbClr val="003A70"/>
          </a:solidFill>
          <a:latin typeface="Arial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rgbClr val="003A70"/>
          </a:solidFill>
          <a:latin typeface="Arial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rgbClr val="003A70"/>
          </a:solidFill>
          <a:latin typeface="Arial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rgbClr val="003A70"/>
          </a:solidFill>
          <a:latin typeface="Arial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rgbClr val="003A70"/>
          </a:solidFill>
          <a:latin typeface="Arial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800">
          <a:solidFill>
            <a:srgbClr val="003A70"/>
          </a:solidFill>
          <a:latin typeface="Arial" panose="020B0604020202020204" pitchFamily="34" charset="0"/>
        </a:defRPr>
      </a:lvl9pPr>
    </p:titleStyle>
    <p:bodyStyle>
      <a:lvl1pPr marL="228600" indent="-228600" algn="l" defTabSz="457200" rtl="0" eaLnBrk="1" fontAlgn="base" hangingPunct="1">
        <a:spcBef>
          <a:spcPct val="0"/>
        </a:spcBef>
        <a:spcAft>
          <a:spcPts val="600"/>
        </a:spcAft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0"/>
        </a:spcBef>
        <a:spcAft>
          <a:spcPts val="600"/>
        </a:spcAft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Arial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0"/>
        </a:spcBef>
        <a:spcAft>
          <a:spcPts val="600"/>
        </a:spcAft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0"/>
        </a:spcBef>
        <a:spcAft>
          <a:spcPts val="600"/>
        </a:spcAft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0"/>
        </a:spcBef>
        <a:spcAft>
          <a:spcPts val="600"/>
        </a:spcAft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3A70"/>
                </a:solidFill>
                <a:latin typeface="Arial"/>
              </a:defRPr>
            </a:lvl1pPr>
          </a:lstStyle>
          <a:p>
            <a:pPr defTabSz="342900">
              <a:defRPr/>
            </a:pPr>
            <a:fld id="{B0198CFB-4A78-494E-B655-411695D5DB47}" type="slidenum">
              <a:rPr lang="en-US" smtClean="0"/>
              <a:pPr defTabSz="342900"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330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</p:sldLayoutIdLst>
  <p:hf hdr="0" dt="0"/>
  <p:txStyles>
    <p:titleStyle>
      <a:lvl1pPr algn="l" defTabSz="342900" rtl="0" eaLnBrk="1" latinLnBrk="0" hangingPunct="1">
        <a:spcBef>
          <a:spcPct val="0"/>
        </a:spcBef>
        <a:buNone/>
        <a:defRPr sz="2100" kern="1200" baseline="0">
          <a:solidFill>
            <a:srgbClr val="003A70"/>
          </a:solidFill>
          <a:latin typeface="Arial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SzPct val="125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Arial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 panose="020B0604020202020204" pitchFamily="34" charset="0"/>
        <a:buChar char="−"/>
        <a:defRPr sz="1500" kern="1200">
          <a:solidFill>
            <a:schemeClr val="tx1"/>
          </a:solidFill>
          <a:latin typeface="Arial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500" kern="1200">
          <a:solidFill>
            <a:schemeClr val="tx1"/>
          </a:solidFill>
          <a:latin typeface="Arial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data.coms.gov/medicare-shared-savings-program/performance-year-financial-and-quality-results" TargetMode="Externa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914400" y="2603815"/>
            <a:ext cx="10363200" cy="584775"/>
          </a:xfrm>
        </p:spPr>
        <p:txBody>
          <a:bodyPr/>
          <a:lstStyle/>
          <a:p>
            <a:pPr lvl="0"/>
            <a:r>
              <a:rPr lang="en-US" sz="3200" dirty="0"/>
              <a:t>Yale New Haven Health System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Northeast Medical Group (NEMG)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977904" y="3907760"/>
            <a:ext cx="10299696" cy="4047262"/>
          </a:xfrm>
        </p:spPr>
        <p:txBody>
          <a:bodyPr/>
          <a:lstStyle/>
          <a:p>
            <a:r>
              <a:rPr lang="en-US" sz="1800" dirty="0"/>
              <a:t>August 11, 2022</a:t>
            </a:r>
          </a:p>
          <a:p>
            <a:endParaRPr lang="en-US" sz="1800" dirty="0"/>
          </a:p>
          <a:p>
            <a:r>
              <a:rPr lang="en-US" sz="1800" dirty="0"/>
              <a:t>Richard Goldstein, MD, PhD, MHCM, FACS</a:t>
            </a:r>
          </a:p>
          <a:p>
            <a:r>
              <a:rPr lang="en-US" sz="1800" dirty="0"/>
              <a:t>Chief Medical Officer and President (Interim)</a:t>
            </a:r>
          </a:p>
          <a:p>
            <a:r>
              <a:rPr lang="en-US" sz="1800" dirty="0"/>
              <a:t>VP, Yale New Haven Health System</a:t>
            </a:r>
          </a:p>
          <a:p>
            <a:endParaRPr lang="en-US" sz="1800" dirty="0"/>
          </a:p>
          <a:p>
            <a:r>
              <a:rPr lang="en-US" sz="1800" dirty="0"/>
              <a:t>Aimee Derry, MHA</a:t>
            </a:r>
          </a:p>
          <a:p>
            <a:r>
              <a:rPr lang="en-US" sz="1800" dirty="0"/>
              <a:t>VP, Business Development </a:t>
            </a:r>
            <a:br>
              <a:rPr lang="en-US" sz="1800" dirty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68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3969"/>
            <a:ext cx="10972800" cy="954107"/>
          </a:xfrm>
        </p:spPr>
        <p:txBody>
          <a:bodyPr/>
          <a:lstStyle/>
          <a:p>
            <a:r>
              <a:rPr lang="en-US" dirty="0"/>
              <a:t>Calendar Year 2021</a:t>
            </a:r>
            <a:br>
              <a:rPr lang="en-US" dirty="0"/>
            </a:br>
            <a:r>
              <a:rPr lang="en-US" dirty="0">
                <a:solidFill>
                  <a:srgbClr val="00B0F0"/>
                </a:solidFill>
              </a:rPr>
              <a:t>United Healthcare (UHC)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27" y="1524000"/>
            <a:ext cx="10684061" cy="4358054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981200" y="1524000"/>
            <a:ext cx="19618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54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14,358 Membership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367" y="153969"/>
            <a:ext cx="1747626" cy="167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8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355" y="153969"/>
            <a:ext cx="11517922" cy="954107"/>
          </a:xfrm>
        </p:spPr>
        <p:txBody>
          <a:bodyPr/>
          <a:lstStyle/>
          <a:p>
            <a:r>
              <a:rPr lang="en-US" dirty="0"/>
              <a:t>What do our patients think of us?  Past 8 months of Press Ganey data for the NEMG Ambulatory Clinical Practices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360" y="1389185"/>
            <a:ext cx="11451680" cy="480939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789985" y="2206869"/>
            <a:ext cx="729761" cy="39565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7757747" y="4724400"/>
            <a:ext cx="729761" cy="39565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7766539" y="5545015"/>
            <a:ext cx="729761" cy="39565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900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85653"/>
            <a:ext cx="10972800" cy="523875"/>
          </a:xfrm>
        </p:spPr>
        <p:txBody>
          <a:bodyPr/>
          <a:lstStyle/>
          <a:p>
            <a:r>
              <a:rPr lang="en-US" dirty="0"/>
              <a:t>In what ways do physicians find value in NEMG?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48705"/>
            <a:ext cx="10972800" cy="6063198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/>
              <a:t>Practice Support</a:t>
            </a:r>
            <a:r>
              <a:rPr lang="en-US" sz="1800" dirty="0"/>
              <a:t>:  </a:t>
            </a:r>
          </a:p>
          <a:p>
            <a:r>
              <a:rPr lang="en-US" sz="1700" dirty="0"/>
              <a:t>Key drivers for burnout related to the Electronic Health Record</a:t>
            </a:r>
          </a:p>
          <a:p>
            <a:r>
              <a:rPr lang="en-US" sz="1700" dirty="0"/>
              <a:t>In-basket message support to better serve our patients </a:t>
            </a:r>
          </a:p>
          <a:p>
            <a:r>
              <a:rPr lang="en-US" sz="1700" dirty="0"/>
              <a:t>Innovative on-call support </a:t>
            </a:r>
          </a:p>
          <a:p>
            <a:r>
              <a:rPr lang="en-US" sz="1700" dirty="0"/>
              <a:t>Mentors and “coffee buddies” for new clinicians</a:t>
            </a:r>
          </a:p>
          <a:p>
            <a:r>
              <a:rPr lang="en-US" sz="1700" dirty="0"/>
              <a:t>A formal on-boarding programs</a:t>
            </a:r>
          </a:p>
          <a:p>
            <a:r>
              <a:rPr lang="en-US" sz="1700" dirty="0"/>
              <a:t>Malpractice Insurance is provided by the group</a:t>
            </a:r>
          </a:p>
          <a:p>
            <a:r>
              <a:rPr lang="en-US" sz="1700" dirty="0"/>
              <a:t>Bring best practices for safety to our physicians via our Insurance Captive (MCIC)</a:t>
            </a:r>
          </a:p>
          <a:p>
            <a:pPr marL="0" indent="0">
              <a:buNone/>
            </a:pPr>
            <a:r>
              <a:rPr lang="en-US" sz="1800" b="1" dirty="0"/>
              <a:t>Opportunities for Teaching, Research, and On-going Education:</a:t>
            </a:r>
          </a:p>
          <a:p>
            <a:r>
              <a:rPr lang="en-US" sz="1700" dirty="0"/>
              <a:t>Educational opportunities through the Yale School of Medicine</a:t>
            </a:r>
          </a:p>
          <a:p>
            <a:r>
              <a:rPr lang="en-US" sz="1700" dirty="0"/>
              <a:t>Opportunities for clinical faculty appointments in the Yale School of Medicine</a:t>
            </a:r>
          </a:p>
          <a:p>
            <a:r>
              <a:rPr lang="en-US" sz="1700" dirty="0"/>
              <a:t>Recognition of the value of teaching </a:t>
            </a:r>
          </a:p>
          <a:p>
            <a:pPr lvl="1"/>
            <a:r>
              <a:rPr lang="en-US" sz="1700" dirty="0"/>
              <a:t>Preceptorships</a:t>
            </a:r>
          </a:p>
          <a:p>
            <a:pPr lvl="1"/>
            <a:r>
              <a:rPr lang="en-US" sz="1700" dirty="0"/>
              <a:t>Active education in how to be better teachers</a:t>
            </a:r>
          </a:p>
          <a:p>
            <a:r>
              <a:rPr lang="en-US" sz="1700" dirty="0"/>
              <a:t>Opportunities to participate in translational research</a:t>
            </a:r>
          </a:p>
          <a:p>
            <a:r>
              <a:rPr lang="en-US" sz="1700" dirty="0"/>
              <a:t>New research on risk factors and mortality in our populations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303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075940"/>
            <a:ext cx="10363200" cy="461665"/>
          </a:xfrm>
        </p:spPr>
        <p:txBody>
          <a:bodyPr/>
          <a:lstStyle/>
          <a:p>
            <a:r>
              <a:rPr lang="en-US" sz="2400" dirty="0"/>
              <a:t>How do Physicians and/or Groups become part of NEMG?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77903" y="3886200"/>
            <a:ext cx="10364173" cy="369332"/>
          </a:xfrm>
        </p:spPr>
        <p:txBody>
          <a:bodyPr/>
          <a:lstStyle/>
          <a:p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7" name="Text Placeholder 3"/>
          <p:cNvSpPr txBox="1">
            <a:spLocks/>
          </p:cNvSpPr>
          <p:nvPr/>
        </p:nvSpPr>
        <p:spPr bwMode="auto">
          <a:xfrm>
            <a:off x="968667" y="5144125"/>
            <a:ext cx="557280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457200" rtl="0" eaLnBrk="1" fontAlgn="base" hangingPunct="1">
              <a:spcBef>
                <a:spcPct val="0"/>
              </a:spcBef>
              <a:spcAft>
                <a:spcPts val="600"/>
              </a:spcAft>
              <a:buFontTx/>
              <a:buNone/>
              <a:defRPr sz="2000" kern="1200" baseline="0">
                <a:solidFill>
                  <a:srgbClr val="003A70"/>
                </a:solidFill>
                <a:latin typeface="Arial"/>
                <a:ea typeface="+mn-ea"/>
                <a:cs typeface="+mn-cs"/>
              </a:defRPr>
            </a:lvl1pPr>
            <a:lvl2pPr marL="685800" indent="-228600" algn="l" defTabSz="457200" rtl="0" eaLnBrk="1" fontAlgn="base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−"/>
              <a:defRPr sz="2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−"/>
              <a:defRPr sz="2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166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45623" y="2338754"/>
            <a:ext cx="56358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Thank You</a:t>
            </a:r>
          </a:p>
          <a:p>
            <a:endParaRPr lang="en-US" sz="3200" dirty="0"/>
          </a:p>
          <a:p>
            <a:r>
              <a:rPr lang="en-US" sz="32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832375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NEMG Formation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44496"/>
            <a:ext cx="10972800" cy="6093976"/>
          </a:xfrm>
        </p:spPr>
        <p:txBody>
          <a:bodyPr/>
          <a:lstStyle/>
          <a:p>
            <a:r>
              <a:rPr lang="en-US" b="0" dirty="0"/>
              <a:t>NEMG is a Non-Profit Medical Foundation launched around 2010</a:t>
            </a:r>
          </a:p>
          <a:p>
            <a:endParaRPr lang="en-US" b="0" dirty="0"/>
          </a:p>
          <a:p>
            <a:r>
              <a:rPr lang="en-US" b="0" dirty="0"/>
              <a:t>NEMG is an of affiliate of Yale New Haven Health System. </a:t>
            </a:r>
          </a:p>
          <a:p>
            <a:endParaRPr lang="en-US" b="0" dirty="0"/>
          </a:p>
          <a:p>
            <a:r>
              <a:rPr lang="en-US" b="0" dirty="0"/>
              <a:t>Originally comprised of approximately 200 clinicians</a:t>
            </a:r>
          </a:p>
          <a:p>
            <a:endParaRPr lang="en-US" b="0" dirty="0"/>
          </a:p>
          <a:p>
            <a:r>
              <a:rPr lang="en-US" b="0" dirty="0"/>
              <a:t>The CEO/President is a physician; NEMG is a physician-led organization</a:t>
            </a:r>
          </a:p>
          <a:p>
            <a:endParaRPr lang="en-US" b="0" dirty="0"/>
          </a:p>
          <a:p>
            <a:r>
              <a:rPr lang="en-US" b="0" dirty="0"/>
              <a:t>There is a formal Board of Directors of which the majority are physicians; the Chairman of the Board is a physician not employed by the Yale New Haven Health System</a:t>
            </a:r>
          </a:p>
          <a:p>
            <a:endParaRPr lang="en-US" b="0" dirty="0"/>
          </a:p>
          <a:p>
            <a:r>
              <a:rPr lang="en-US" b="0" dirty="0"/>
              <a:t>Current Board makeup: 7 physicians out of a total of 11 Directors</a:t>
            </a:r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53262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95D2E-FD49-A868-B49B-4AF427665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Vision, Mission and Values</a:t>
            </a:r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C19B8291-44BB-D937-D11E-0D35F47A46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20" r="15253"/>
          <a:stretch/>
        </p:blipFill>
        <p:spPr bwMode="auto">
          <a:xfrm>
            <a:off x="2914072" y="1746674"/>
            <a:ext cx="6363855" cy="4929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F58E67-557B-DFB2-11AE-6E8B6691D809}"/>
              </a:ext>
            </a:extLst>
          </p:cNvPr>
          <p:cNvSpPr txBox="1"/>
          <p:nvPr/>
        </p:nvSpPr>
        <p:spPr>
          <a:xfrm>
            <a:off x="609600" y="1270608"/>
            <a:ext cx="10825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Northeast Medical Group (NEMG) is committed to innovation and excellence in patient care, teaching and service to our communities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E284D2-F8ED-5459-2842-FA220DB23298}"/>
              </a:ext>
            </a:extLst>
          </p:cNvPr>
          <p:cNvSpPr txBox="1"/>
          <p:nvPr/>
        </p:nvSpPr>
        <p:spPr>
          <a:xfrm>
            <a:off x="618840" y="2189018"/>
            <a:ext cx="4553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Our vision and values are also aligned with Yale New Haven Health (YNHH)</a:t>
            </a:r>
          </a:p>
        </p:txBody>
      </p:sp>
    </p:spTree>
    <p:extLst>
      <p:ext uri="{BB962C8B-B14F-4D97-AF65-F5344CB8AC3E}">
        <p14:creationId xmlns:p14="http://schemas.microsoft.com/office/powerpoint/2010/main" val="90143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/>
          <p:cNvGraphicFramePr/>
          <p:nvPr/>
        </p:nvGraphicFramePr>
        <p:xfrm>
          <a:off x="2249650" y="2090531"/>
          <a:ext cx="3729644" cy="3302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251736"/>
              </p:ext>
            </p:extLst>
          </p:nvPr>
        </p:nvGraphicFramePr>
        <p:xfrm>
          <a:off x="2783941" y="4969515"/>
          <a:ext cx="3195354" cy="47833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633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51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5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53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2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32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bg1"/>
                          </a:solidFill>
                        </a:rPr>
                        <a:t>Primary Care</a:t>
                      </a:r>
                    </a:p>
                  </a:txBody>
                  <a:tcPr marL="66875" marR="66875" marT="33427" marB="3342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="1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bg1"/>
                          </a:solidFill>
                        </a:rPr>
                        <a:t>Community Based Specialists</a:t>
                      </a:r>
                      <a:endParaRPr 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66875" marR="66875" marT="33427" marB="3342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bg1"/>
                          </a:solidFill>
                        </a:rPr>
                        <a:t>Hospital Based Specialists</a:t>
                      </a:r>
                    </a:p>
                  </a:txBody>
                  <a:tcPr marL="66875" marR="66875" marT="33427" marB="3342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="1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bg1"/>
                          </a:solidFill>
                        </a:rPr>
                        <a:t>Hospitalists</a:t>
                      </a:r>
                    </a:p>
                  </a:txBody>
                  <a:tcPr marL="66875" marR="66875" marT="33427" marB="3342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056900" y="1232412"/>
            <a:ext cx="342053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i="1" dirty="0">
                <a:solidFill>
                  <a:srgbClr val="1F497D"/>
                </a:solidFill>
                <a:latin typeface="Calibri"/>
              </a:rPr>
              <a:t>Employed &amp; PSA Clinicians</a:t>
            </a:r>
            <a:r>
              <a:rPr lang="en-US" i="1" baseline="30000" dirty="0">
                <a:solidFill>
                  <a:srgbClr val="1F497D"/>
                </a:solidFill>
                <a:latin typeface="Calibri"/>
              </a:rPr>
              <a:t>1</a:t>
            </a:r>
          </a:p>
        </p:txBody>
      </p:sp>
      <p:sp>
        <p:nvSpPr>
          <p:cNvPr id="4" name="Oval 3"/>
          <p:cNvSpPr/>
          <p:nvPr/>
        </p:nvSpPr>
        <p:spPr>
          <a:xfrm>
            <a:off x="2783940" y="2887455"/>
            <a:ext cx="643674" cy="33646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100" dirty="0">
                <a:solidFill>
                  <a:srgbClr val="1F497D"/>
                </a:solidFill>
                <a:latin typeface="Calibri"/>
              </a:rPr>
              <a:t>29%</a:t>
            </a:r>
            <a:endParaRPr lang="en-US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756562" y="417111"/>
            <a:ext cx="8229600" cy="830997"/>
          </a:xfrm>
        </p:spPr>
        <p:txBody>
          <a:bodyPr/>
          <a:lstStyle/>
          <a:p>
            <a:r>
              <a:rPr lang="en-US" dirty="0"/>
              <a:t>Northeast Medical Group</a:t>
            </a:r>
            <a:br>
              <a:rPr lang="en-US" dirty="0"/>
            </a:br>
            <a:r>
              <a:rPr lang="en-US" sz="2000" i="1" dirty="0">
                <a:solidFill>
                  <a:srgbClr val="00B0F0"/>
                </a:solidFill>
              </a:rPr>
              <a:t>Clinical Depth &amp; Breadth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95879" y="5621831"/>
            <a:ext cx="595595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rgbClr val="1F497D"/>
                </a:solidFill>
                <a:latin typeface="Calibri"/>
              </a:rPr>
              <a:t>707 Physicians + 471 APCs = 1,178 Total Billing Clinicians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25409" y="6050473"/>
            <a:ext cx="769689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900" b="1" i="1" baseline="30000" dirty="0">
                <a:solidFill>
                  <a:srgbClr val="003A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900" b="1" i="1" dirty="0">
                <a:solidFill>
                  <a:srgbClr val="003A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Notes:</a:t>
            </a:r>
          </a:p>
          <a:p>
            <a:pPr>
              <a:defRPr/>
            </a:pPr>
            <a:r>
              <a:rPr lang="en-US" sz="900" i="1" dirty="0">
                <a:solidFill>
                  <a:srgbClr val="003A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 on current FYTD22 August Roster</a:t>
            </a:r>
          </a:p>
          <a:p>
            <a:pPr>
              <a:defRPr/>
            </a:pPr>
            <a:r>
              <a:rPr lang="en-US" sz="900" i="1" dirty="0">
                <a:solidFill>
                  <a:srgbClr val="003A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Document: NEMG Provider Roster July 2022</a:t>
            </a:r>
          </a:p>
          <a:p>
            <a:pPr>
              <a:defRPr/>
            </a:pPr>
            <a:r>
              <a:rPr lang="en-US" sz="900" i="1" dirty="0">
                <a:solidFill>
                  <a:srgbClr val="003A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set includes Physicians (MD, DO, DPM) and APC (APRN, PA, NP) </a:t>
            </a:r>
          </a:p>
          <a:p>
            <a:pPr>
              <a:defRPr/>
            </a:pPr>
            <a:r>
              <a:rPr lang="en-US" sz="900" i="1" dirty="0">
                <a:solidFill>
                  <a:srgbClr val="003A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Includes both employed and PSA clinicians (Unit of Measure: Headcount)</a:t>
            </a:r>
          </a:p>
        </p:txBody>
      </p:sp>
      <p:graphicFrame>
        <p:nvGraphicFramePr>
          <p:cNvPr id="22" name="Chart 21"/>
          <p:cNvGraphicFramePr/>
          <p:nvPr/>
        </p:nvGraphicFramePr>
        <p:xfrm>
          <a:off x="6090129" y="2118065"/>
          <a:ext cx="3729644" cy="32595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77916"/>
              </p:ext>
            </p:extLst>
          </p:nvPr>
        </p:nvGraphicFramePr>
        <p:xfrm>
          <a:off x="6564305" y="4970779"/>
          <a:ext cx="3374826" cy="47833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675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6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81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6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720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bg1"/>
                          </a:solidFill>
                        </a:rPr>
                        <a:t>Primary Care</a:t>
                      </a:r>
                    </a:p>
                  </a:txBody>
                  <a:tcPr marL="66875" marR="66875" marT="33427" marB="3342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="1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bg1"/>
                          </a:solidFill>
                        </a:rPr>
                        <a:t>Community Based Specialists</a:t>
                      </a:r>
                      <a:endParaRPr 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66875" marR="66875" marT="33427" marB="3342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bg1"/>
                          </a:solidFill>
                        </a:rPr>
                        <a:t>Hospital Based Specialists</a:t>
                      </a:r>
                    </a:p>
                  </a:txBody>
                  <a:tcPr marL="66875" marR="66875" marT="33427" marB="3342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="1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solidFill>
                            <a:schemeClr val="bg1"/>
                          </a:solidFill>
                        </a:rPr>
                        <a:t>Hospitalists</a:t>
                      </a:r>
                    </a:p>
                  </a:txBody>
                  <a:tcPr marL="66875" marR="66875" marT="33427" marB="3342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2547523" y="1636173"/>
            <a:ext cx="313389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rgbClr val="1F497D"/>
                </a:solidFill>
                <a:latin typeface="Calibri"/>
              </a:rPr>
              <a:t>Physicians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88002" y="1636173"/>
            <a:ext cx="313389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rgbClr val="1F497D"/>
                </a:solidFill>
                <a:latin typeface="Calibri"/>
              </a:rPr>
              <a:t>APCs</a:t>
            </a:r>
          </a:p>
        </p:txBody>
      </p:sp>
      <p:sp>
        <p:nvSpPr>
          <p:cNvPr id="27" name="Oval 26"/>
          <p:cNvSpPr/>
          <p:nvPr/>
        </p:nvSpPr>
        <p:spPr>
          <a:xfrm>
            <a:off x="4343918" y="3913494"/>
            <a:ext cx="636773" cy="3395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100" dirty="0">
                <a:solidFill>
                  <a:srgbClr val="1F497D"/>
                </a:solidFill>
                <a:latin typeface="Calibri"/>
              </a:rPr>
              <a:t>9%</a:t>
            </a:r>
            <a:endParaRPr lang="en-US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5124962" y="2224041"/>
            <a:ext cx="645535" cy="33310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100" dirty="0">
                <a:solidFill>
                  <a:srgbClr val="1F497D"/>
                </a:solidFill>
                <a:latin typeface="Calibri"/>
              </a:rPr>
              <a:t>41%</a:t>
            </a:r>
            <a:endParaRPr lang="en-US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6643817" y="3588021"/>
            <a:ext cx="625892" cy="34689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100" dirty="0">
                <a:solidFill>
                  <a:srgbClr val="1F497D"/>
                </a:solidFill>
                <a:latin typeface="Calibri"/>
              </a:rPr>
              <a:t>18%</a:t>
            </a:r>
            <a:endParaRPr lang="en-US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7425981" y="3713545"/>
            <a:ext cx="603814" cy="34689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100" dirty="0">
                <a:solidFill>
                  <a:srgbClr val="1F497D"/>
                </a:solidFill>
                <a:latin typeface="Calibri"/>
              </a:rPr>
              <a:t>16%</a:t>
            </a:r>
            <a:endParaRPr lang="en-US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8191272" y="3252195"/>
            <a:ext cx="643674" cy="3257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100" dirty="0">
                <a:solidFill>
                  <a:srgbClr val="1F497D"/>
                </a:solidFill>
                <a:latin typeface="Calibri"/>
              </a:rPr>
              <a:t>28%</a:t>
            </a:r>
            <a:endParaRPr lang="en-US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8985930" y="2829850"/>
            <a:ext cx="643674" cy="37426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100" dirty="0">
                <a:solidFill>
                  <a:srgbClr val="1F497D"/>
                </a:solidFill>
                <a:latin typeface="Calibri"/>
              </a:rPr>
              <a:t>37%</a:t>
            </a:r>
            <a:endParaRPr lang="en-US" dirty="0">
              <a:solidFill>
                <a:srgbClr val="1F497D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956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23300"/>
            <a:ext cx="11260015" cy="954107"/>
          </a:xfrm>
        </p:spPr>
        <p:txBody>
          <a:bodyPr/>
          <a:lstStyle/>
          <a:p>
            <a:r>
              <a:rPr lang="en-US" dirty="0"/>
              <a:t>NEMG is able to focus considerable resources on Quality and Safety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1" t="1352" r="5660" b="7633"/>
          <a:stretch/>
        </p:blipFill>
        <p:spPr>
          <a:xfrm>
            <a:off x="2572326" y="1289864"/>
            <a:ext cx="5994400" cy="5444836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3B5BB0-1E6F-1525-7733-4498D9764794}"/>
              </a:ext>
            </a:extLst>
          </p:cNvPr>
          <p:cNvSpPr txBox="1"/>
          <p:nvPr/>
        </p:nvSpPr>
        <p:spPr>
          <a:xfrm>
            <a:off x="4230255" y="5138645"/>
            <a:ext cx="1754909" cy="8589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7E49B8-5691-27B2-6D1B-0F1A0734BC72}"/>
              </a:ext>
            </a:extLst>
          </p:cNvPr>
          <p:cNvSpPr txBox="1"/>
          <p:nvPr/>
        </p:nvSpPr>
        <p:spPr>
          <a:xfrm>
            <a:off x="5985164" y="2401455"/>
            <a:ext cx="78509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6F90FBF-9E65-09A0-0D9D-6758178CAFB4}"/>
              </a:ext>
            </a:extLst>
          </p:cNvPr>
          <p:cNvCxnSpPr>
            <a:cxnSpLocks/>
          </p:cNvCxnSpPr>
          <p:nvPr/>
        </p:nvCxnSpPr>
        <p:spPr>
          <a:xfrm>
            <a:off x="8109527" y="1616368"/>
            <a:ext cx="3417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EC83A64-A81B-3FFB-82E4-6013E3FAC2E7}"/>
              </a:ext>
            </a:extLst>
          </p:cNvPr>
          <p:cNvCxnSpPr/>
          <p:nvPr/>
        </p:nvCxnSpPr>
        <p:spPr>
          <a:xfrm>
            <a:off x="7647709" y="1773387"/>
            <a:ext cx="28632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AB36E0A-9FA5-A649-F769-730BE7C21B9E}"/>
              </a:ext>
            </a:extLst>
          </p:cNvPr>
          <p:cNvCxnSpPr>
            <a:cxnSpLocks/>
          </p:cNvCxnSpPr>
          <p:nvPr/>
        </p:nvCxnSpPr>
        <p:spPr>
          <a:xfrm>
            <a:off x="7915564" y="1616368"/>
            <a:ext cx="0" cy="15701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A7E2C85-E541-CF13-04C1-E47F525D84F0}"/>
              </a:ext>
            </a:extLst>
          </p:cNvPr>
          <p:cNvSpPr txBox="1"/>
          <p:nvPr/>
        </p:nvSpPr>
        <p:spPr>
          <a:xfrm>
            <a:off x="3537527" y="5837382"/>
            <a:ext cx="9975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69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Recent Quality Results for NEMG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77904" y="3886200"/>
            <a:ext cx="4462314" cy="723275"/>
          </a:xfrm>
        </p:spPr>
        <p:txBody>
          <a:bodyPr/>
          <a:lstStyle/>
          <a:p>
            <a:r>
              <a:rPr lang="en-US" sz="1800" dirty="0">
                <a:solidFill>
                  <a:srgbClr val="002060"/>
                </a:solidFill>
              </a:rPr>
              <a:t>Arnold DoRosario, MD</a:t>
            </a:r>
          </a:p>
          <a:p>
            <a:r>
              <a:rPr lang="en-US" sz="1800" dirty="0">
                <a:solidFill>
                  <a:srgbClr val="002060"/>
                </a:solidFill>
              </a:rPr>
              <a:t>Chief Population Health Officer</a:t>
            </a:r>
          </a:p>
        </p:txBody>
      </p:sp>
    </p:spTree>
    <p:extLst>
      <p:ext uri="{BB962C8B-B14F-4D97-AF65-F5344CB8AC3E}">
        <p14:creationId xmlns:p14="http://schemas.microsoft.com/office/powerpoint/2010/main" val="252025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09600" y="153969"/>
            <a:ext cx="10972800" cy="954107"/>
          </a:xfrm>
        </p:spPr>
        <p:txBody>
          <a:bodyPr/>
          <a:lstStyle/>
          <a:p>
            <a:r>
              <a:rPr lang="en-US" dirty="0"/>
              <a:t>NEMG Value Contracts: </a:t>
            </a:r>
            <a:br>
              <a:rPr lang="en-US" dirty="0"/>
            </a:br>
            <a:r>
              <a:rPr lang="en-US" dirty="0">
                <a:solidFill>
                  <a:srgbClr val="00B0F0"/>
                </a:solidFill>
              </a:rPr>
              <a:t>2021 Membership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432441766"/>
              </p:ext>
            </p:extLst>
          </p:nvPr>
        </p:nvGraphicFramePr>
        <p:xfrm>
          <a:off x="657829" y="1638300"/>
          <a:ext cx="4181382" cy="2560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3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79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Medicare</a:t>
                      </a:r>
                    </a:p>
                  </a:txBody>
                  <a:tcPr marL="0" marR="0" marT="0" marB="0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Patients</a:t>
                      </a:r>
                    </a:p>
                  </a:txBody>
                  <a:tcPr marL="0" marR="0" marT="0" marB="0" anchor="b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Aetna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20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7,608</a:t>
                      </a:r>
                      <a:endParaRPr lang="en-US" sz="2000" b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Anthem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20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6,789</a:t>
                      </a:r>
                      <a:endParaRPr lang="en-US" sz="2000" b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ConnectiCare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2000" u="none" strike="noStrike" kern="1200" dirty="0">
                          <a:effectLst/>
                        </a:rPr>
                        <a:t>3,528</a:t>
                      </a:r>
                      <a:endParaRPr lang="en-US" sz="2000" b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MSSP ACO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2000" u="none" strike="noStrike" kern="1200" dirty="0">
                          <a:effectLst/>
                        </a:rPr>
                        <a:t>26,050</a:t>
                      </a:r>
                      <a:endParaRPr lang="en-US" sz="2000" b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48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United HealthCare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20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13,242</a:t>
                      </a:r>
                      <a:endParaRPr lang="en-US" sz="2000" b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2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WellCare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20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1,255</a:t>
                      </a:r>
                      <a:endParaRPr lang="en-US" sz="2000" b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24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en-US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2400" b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58,472</a:t>
                      </a:r>
                      <a:endParaRPr lang="en-US" sz="2400" b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934159" y="1638860"/>
          <a:ext cx="4648241" cy="25628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293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8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45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Commercial</a:t>
                      </a:r>
                    </a:p>
                  </a:txBody>
                  <a:tcPr marL="0" marR="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Patients</a:t>
                      </a:r>
                    </a:p>
                  </a:txBody>
                  <a:tcPr marL="0" marR="0" marT="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7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Aetna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9,986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1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Anthem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37,062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7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ConnectiCare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7,505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57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Cigna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13,155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5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en-US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67,708</a:t>
                      </a:r>
                      <a:endParaRPr lang="en-US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748520" y="4732479"/>
            <a:ext cx="669496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 defTabSz="554118">
              <a:defRPr/>
            </a:pPr>
            <a:r>
              <a:rPr lang="en-US" sz="3200" b="1" dirty="0">
                <a:solidFill>
                  <a:prstClr val="white"/>
                </a:solidFill>
                <a:cs typeface="Arial" panose="020B0604020202020204" pitchFamily="34" charset="0"/>
              </a:rPr>
              <a:t>126,180 Attributed Lives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57829" y="6101542"/>
            <a:ext cx="21518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54118">
              <a:defRPr/>
            </a:pPr>
            <a:r>
              <a:rPr lang="en-US" sz="800" dirty="0">
                <a:solidFill>
                  <a:prstClr val="black"/>
                </a:solidFill>
              </a:rPr>
              <a:t>Current Membership June 2021</a:t>
            </a:r>
          </a:p>
        </p:txBody>
      </p:sp>
    </p:spTree>
    <p:extLst>
      <p:ext uri="{BB962C8B-B14F-4D97-AF65-F5344CB8AC3E}">
        <p14:creationId xmlns:p14="http://schemas.microsoft.com/office/powerpoint/2010/main" val="818317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D11094-EA20-49EF-AAA2-8453F4F95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MSSP Quality Trends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3F35041D-419D-1147-BD9D-048E76AD05BC}"/>
              </a:ext>
            </a:extLst>
          </p:cNvPr>
          <p:cNvGraphicFramePr>
            <a:graphicFrameLocks/>
          </p:cNvGraphicFramePr>
          <p:nvPr/>
        </p:nvGraphicFramePr>
        <p:xfrm>
          <a:off x="1415561" y="1448182"/>
          <a:ext cx="9240715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04934A1-FE0D-FF40-863D-F55A9DF8F0F3}"/>
              </a:ext>
            </a:extLst>
          </p:cNvPr>
          <p:cNvSpPr txBox="1"/>
          <p:nvPr/>
        </p:nvSpPr>
        <p:spPr>
          <a:xfrm>
            <a:off x="7847635" y="3032567"/>
            <a:ext cx="184731" cy="260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554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9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D55D0E-3755-2F43-BE7C-D609029144B7}"/>
              </a:ext>
            </a:extLst>
          </p:cNvPr>
          <p:cNvSpPr txBox="1"/>
          <p:nvPr/>
        </p:nvSpPr>
        <p:spPr>
          <a:xfrm>
            <a:off x="609598" y="5903089"/>
            <a:ext cx="9552974" cy="428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54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9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 CMS Performance Year Financial and Quality Results Public Use Files (PUF) for PY2015-PY2020.</a:t>
            </a:r>
          </a:p>
          <a:p>
            <a:pPr marL="0" marR="0" lvl="0" indent="0" algn="l" defTabSz="554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9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“Pay-for-Reporting” scores (automatically scored at 100% if fully reported) were removed from the first year of each ACO’s quality scores.</a:t>
            </a:r>
          </a:p>
        </p:txBody>
      </p:sp>
    </p:spTree>
    <p:extLst>
      <p:ext uri="{BB962C8B-B14F-4D97-AF65-F5344CB8AC3E}">
        <p14:creationId xmlns:p14="http://schemas.microsoft.com/office/powerpoint/2010/main" val="40703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BD710-7E23-49D5-8574-B971190E0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Most Recent Regional ACO Performances and NEMG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C1827C5-DC96-45AA-A27A-A2C60065D222}"/>
              </a:ext>
            </a:extLst>
          </p:cNvPr>
          <p:cNvSpPr txBox="1">
            <a:spLocks/>
          </p:cNvSpPr>
          <p:nvPr/>
        </p:nvSpPr>
        <p:spPr bwMode="auto">
          <a:xfrm>
            <a:off x="4114800" y="1481601"/>
            <a:ext cx="2490788" cy="4093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228600" indent="-228600" algn="l" defTabSz="457200" rtl="0" eaLnBrk="1" fontAlgn="base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685800" indent="-228600" algn="l" defTabSz="457200" rtl="0" eaLnBrk="1" fontAlgn="base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−"/>
              <a:defRPr sz="2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−"/>
              <a:defRPr sz="2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NEMG ACO vs 17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Regional ACOs:</a:t>
            </a:r>
          </a:p>
          <a:p>
            <a:pPr marL="228600" marR="0" lvl="0" indent="-2286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#1 for Total Savings</a:t>
            </a:r>
          </a:p>
          <a:p>
            <a:pPr marL="228600" marR="0" lvl="0" indent="-2286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#2 for Savings Rate</a:t>
            </a:r>
          </a:p>
          <a:p>
            <a:pPr marL="228600" marR="0" lvl="0" indent="-2286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#2 for Shared Savings</a:t>
            </a:r>
          </a:p>
          <a:p>
            <a:pPr marL="228600" marR="0" lvl="0" indent="-2286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#2 for Quality*</a:t>
            </a:r>
          </a:p>
          <a:p>
            <a:pPr marL="228600" marR="0" lvl="0" indent="-2286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#3 for Enrollment Size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*excluding new ACO with P4R scoring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6653" y="5966022"/>
            <a:ext cx="1029232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Based on publically reported data from CMS: </a:t>
            </a:r>
            <a:r>
              <a:rPr lang="en-US" sz="1100" dirty="0">
                <a:hlinkClick r:id="rId2"/>
              </a:rPr>
              <a:t>https://data.coms.gov/medicare-shared-savings-program/performance-year-financial-and-quality-results</a:t>
            </a:r>
            <a:endParaRPr lang="en-US" sz="1100" dirty="0"/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86801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MG _WIDE_Theme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MG _WIDE_Theme2" id="{55B4F647-C8D6-4190-BFCB-335FA1188105}" vid="{F46875F0-CB3A-4600-B0E4-F4D2F7B59277}"/>
    </a:ext>
  </a:extLst>
</a:theme>
</file>

<file path=ppt/theme/theme2.xml><?xml version="1.0" encoding="utf-8"?>
<a:theme xmlns:a="http://schemas.openxmlformats.org/drawingml/2006/main" name="1_NEMG _WIDE_Theme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MG _WIDE_Theme2" id="{55B4F647-C8D6-4190-BFCB-335FA1188105}" vid="{F46875F0-CB3A-4600-B0E4-F4D2F7B59277}"/>
    </a:ext>
  </a:extLst>
</a:theme>
</file>

<file path=ppt/theme/theme3.xml><?xml version="1.0" encoding="utf-8"?>
<a:theme xmlns:a="http://schemas.openxmlformats.org/drawingml/2006/main" name="1_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NEMG template B</Template>
  <TotalTime>126729</TotalTime>
  <Words>718</Words>
  <Application>Microsoft Office PowerPoint</Application>
  <PresentationFormat>Widescreen</PresentationFormat>
  <Paragraphs>137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Courier New</vt:lpstr>
      <vt:lpstr>Wingdings</vt:lpstr>
      <vt:lpstr>NEMG _WIDE_Theme2</vt:lpstr>
      <vt:lpstr>1_NEMG _WIDE_Theme2</vt:lpstr>
      <vt:lpstr>1_Blank</vt:lpstr>
      <vt:lpstr>Yale New Haven Health System</vt:lpstr>
      <vt:lpstr>NEMG Formation </vt:lpstr>
      <vt:lpstr>Vision, Mission and Values</vt:lpstr>
      <vt:lpstr>Northeast Medical Group Clinical Depth &amp; Breadth</vt:lpstr>
      <vt:lpstr>NEMG is able to focus considerable resources on Quality and Safety</vt:lpstr>
      <vt:lpstr> </vt:lpstr>
      <vt:lpstr>NEMG Value Contracts:  2021 Membership</vt:lpstr>
      <vt:lpstr>MSSP Quality Trends</vt:lpstr>
      <vt:lpstr>Most Recent Regional ACO Performances and NEMG</vt:lpstr>
      <vt:lpstr>Calendar Year 2021 United Healthcare (UHC)</vt:lpstr>
      <vt:lpstr>What do our patients think of us?  Past 8 months of Press Ganey data for the NEMG Ambulatory Clinical Practices</vt:lpstr>
      <vt:lpstr>In what ways do physicians find value in NEMG?</vt:lpstr>
      <vt:lpstr> </vt:lpstr>
      <vt:lpstr>PowerPoint Presentation</vt:lpstr>
    </vt:vector>
  </TitlesOfParts>
  <Company>Yale-New Haven Health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Primary Care Access Metrics</dc:title>
  <dc:creator>Mazzariello, David</dc:creator>
  <cp:lastModifiedBy>Maldonado, Mirian</cp:lastModifiedBy>
  <cp:revision>649</cp:revision>
  <cp:lastPrinted>2021-05-25T16:07:52Z</cp:lastPrinted>
  <dcterms:created xsi:type="dcterms:W3CDTF">2018-07-12T14:16:37Z</dcterms:created>
  <dcterms:modified xsi:type="dcterms:W3CDTF">2022-08-11T15:32:07Z</dcterms:modified>
</cp:coreProperties>
</file>