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56" r:id="rId2"/>
    <p:sldId id="257" r:id="rId3"/>
    <p:sldId id="265" r:id="rId4"/>
    <p:sldId id="258" r:id="rId5"/>
    <p:sldId id="263"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1" d="100"/>
          <a:sy n="121" d="100"/>
        </p:scale>
        <p:origin x="15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ubuque-Gallo, Cindy" userId="cd45b284-bf65-4696-af4b-87b7b39ffd0b" providerId="ADAL" clId="{DCF693AD-5918-48C1-AF89-C79B1CEAFA61}"/>
    <pc:docChg chg="custSel modSld">
      <pc:chgData name="Dubuque-Gallo, Cindy" userId="cd45b284-bf65-4696-af4b-87b7b39ffd0b" providerId="ADAL" clId="{DCF693AD-5918-48C1-AF89-C79B1CEAFA61}" dt="2024-03-26T18:49:54.409" v="168" actId="20577"/>
      <pc:docMkLst>
        <pc:docMk/>
      </pc:docMkLst>
      <pc:sldChg chg="modSp mod">
        <pc:chgData name="Dubuque-Gallo, Cindy" userId="cd45b284-bf65-4696-af4b-87b7b39ffd0b" providerId="ADAL" clId="{DCF693AD-5918-48C1-AF89-C79B1CEAFA61}" dt="2024-03-26T18:49:54.409" v="168" actId="20577"/>
        <pc:sldMkLst>
          <pc:docMk/>
          <pc:sldMk cId="2216883469" sldId="256"/>
        </pc:sldMkLst>
        <pc:spChg chg="mod">
          <ac:chgData name="Dubuque-Gallo, Cindy" userId="cd45b284-bf65-4696-af4b-87b7b39ffd0b" providerId="ADAL" clId="{DCF693AD-5918-48C1-AF89-C79B1CEAFA61}" dt="2024-03-26T18:49:54.409" v="168" actId="20577"/>
          <ac:spMkLst>
            <pc:docMk/>
            <pc:sldMk cId="2216883469" sldId="256"/>
            <ac:spMk id="2" creationId="{C76259D9-FC4A-04DE-38DC-F1A5626AE59A}"/>
          </ac:spMkLst>
        </pc:spChg>
      </pc:sldChg>
      <pc:sldChg chg="modSp mod">
        <pc:chgData name="Dubuque-Gallo, Cindy" userId="cd45b284-bf65-4696-af4b-87b7b39ffd0b" providerId="ADAL" clId="{DCF693AD-5918-48C1-AF89-C79B1CEAFA61}" dt="2024-03-26T18:39:25.979" v="149" actId="113"/>
        <pc:sldMkLst>
          <pc:docMk/>
          <pc:sldMk cId="3088505648" sldId="257"/>
        </pc:sldMkLst>
        <pc:spChg chg="mod">
          <ac:chgData name="Dubuque-Gallo, Cindy" userId="cd45b284-bf65-4696-af4b-87b7b39ffd0b" providerId="ADAL" clId="{DCF693AD-5918-48C1-AF89-C79B1CEAFA61}" dt="2024-03-26T18:39:25.979" v="149" actId="113"/>
          <ac:spMkLst>
            <pc:docMk/>
            <pc:sldMk cId="3088505648" sldId="257"/>
            <ac:spMk id="3" creationId="{063E682A-51DA-1BA8-ACE3-8314C33919B8}"/>
          </ac:spMkLst>
        </pc:spChg>
      </pc:sldChg>
      <pc:sldChg chg="modSp mod">
        <pc:chgData name="Dubuque-Gallo, Cindy" userId="cd45b284-bf65-4696-af4b-87b7b39ffd0b" providerId="ADAL" clId="{DCF693AD-5918-48C1-AF89-C79B1CEAFA61}" dt="2024-03-26T18:38:49.971" v="68" actId="20577"/>
        <pc:sldMkLst>
          <pc:docMk/>
          <pc:sldMk cId="2914811766" sldId="258"/>
        </pc:sldMkLst>
        <pc:spChg chg="mod">
          <ac:chgData name="Dubuque-Gallo, Cindy" userId="cd45b284-bf65-4696-af4b-87b7b39ffd0b" providerId="ADAL" clId="{DCF693AD-5918-48C1-AF89-C79B1CEAFA61}" dt="2024-03-26T18:38:49.971" v="68" actId="20577"/>
          <ac:spMkLst>
            <pc:docMk/>
            <pc:sldMk cId="2914811766" sldId="258"/>
            <ac:spMk id="3" creationId="{C17631DF-A7A0-BFA9-F6E6-C10EDAF80BCC}"/>
          </ac:spMkLst>
        </pc:spChg>
      </pc:sldChg>
      <pc:sldChg chg="modSp mod">
        <pc:chgData name="Dubuque-Gallo, Cindy" userId="cd45b284-bf65-4696-af4b-87b7b39ffd0b" providerId="ADAL" clId="{DCF693AD-5918-48C1-AF89-C79B1CEAFA61}" dt="2024-03-26T18:38:57.467" v="91" actId="20577"/>
        <pc:sldMkLst>
          <pc:docMk/>
          <pc:sldMk cId="1982474904" sldId="263"/>
        </pc:sldMkLst>
        <pc:spChg chg="mod">
          <ac:chgData name="Dubuque-Gallo, Cindy" userId="cd45b284-bf65-4696-af4b-87b7b39ffd0b" providerId="ADAL" clId="{DCF693AD-5918-48C1-AF89-C79B1CEAFA61}" dt="2024-03-26T18:38:57.467" v="91" actId="20577"/>
          <ac:spMkLst>
            <pc:docMk/>
            <pc:sldMk cId="1982474904" sldId="263"/>
            <ac:spMk id="3" creationId="{D88E307C-1F04-6616-9379-DE53C8330CB6}"/>
          </ac:spMkLst>
        </pc:spChg>
      </pc:sldChg>
      <pc:sldChg chg="modSp mod">
        <pc:chgData name="Dubuque-Gallo, Cindy" userId="cd45b284-bf65-4696-af4b-87b7b39ffd0b" providerId="ADAL" clId="{DCF693AD-5918-48C1-AF89-C79B1CEAFA61}" dt="2024-03-26T18:39:05.074" v="104" actId="20577"/>
        <pc:sldMkLst>
          <pc:docMk/>
          <pc:sldMk cId="3706399012" sldId="265"/>
        </pc:sldMkLst>
        <pc:spChg chg="mod">
          <ac:chgData name="Dubuque-Gallo, Cindy" userId="cd45b284-bf65-4696-af4b-87b7b39ffd0b" providerId="ADAL" clId="{DCF693AD-5918-48C1-AF89-C79B1CEAFA61}" dt="2024-03-26T18:39:05.074" v="104" actId="20577"/>
          <ac:spMkLst>
            <pc:docMk/>
            <pc:sldMk cId="3706399012" sldId="265"/>
            <ac:spMk id="3" creationId="{36E613C7-066B-C76A-D1B0-FBFED41FF81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326E8C-E4D9-46C9-A337-403F86EC0FFC}" type="datetimeFigureOut">
              <a:rPr lang="en-US" smtClean="0"/>
              <a:t>3/26/2024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3CC5C-1EE2-4A18-811B-7D556BFE3FF2}" type="slidenum">
              <a:rPr lang="en-US" smtClean="0"/>
              <a:t>‹#›</a:t>
            </a:fld>
            <a:endParaRPr lang="en-US"/>
          </a:p>
        </p:txBody>
      </p:sp>
    </p:spTree>
    <p:extLst>
      <p:ext uri="{BB962C8B-B14F-4D97-AF65-F5344CB8AC3E}">
        <p14:creationId xmlns:p14="http://schemas.microsoft.com/office/powerpoint/2010/main" val="4246999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1469C-7FC2-1C4B-F2F6-B8B023A8F0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DDBA1-C8D2-4597-67B9-A9C76F41F2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9A840A-3024-2325-44C7-E800388787E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71484A2-CCC5-BEC7-9F6B-3FAFCA887669}"/>
              </a:ext>
            </a:extLst>
          </p:cNvPr>
          <p:cNvSpPr>
            <a:spLocks noGrp="1"/>
          </p:cNvSpPr>
          <p:nvPr>
            <p:ph type="sldNum" sz="quarter" idx="5"/>
          </p:nvPr>
        </p:nvSpPr>
        <p:spPr/>
        <p:txBody>
          <a:bodyPr/>
          <a:lstStyle/>
          <a:p>
            <a:fld id="{E113CC5C-1EE2-4A18-811B-7D556BFE3FF2}" type="slidenum">
              <a:rPr lang="en-US" smtClean="0"/>
              <a:t>2</a:t>
            </a:fld>
            <a:endParaRPr lang="en-US"/>
          </a:p>
        </p:txBody>
      </p:sp>
    </p:spTree>
    <p:extLst>
      <p:ext uri="{BB962C8B-B14F-4D97-AF65-F5344CB8AC3E}">
        <p14:creationId xmlns:p14="http://schemas.microsoft.com/office/powerpoint/2010/main" val="985399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0EE37-9930-804B-80D8-0E7D08408A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963B1D-A499-F2F9-420A-34CDAF33E8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EAC1C3-5505-1421-4FE1-383D90BEE1E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6A0E4BE-9EA8-58AB-1204-0C4AC04A12F2}"/>
              </a:ext>
            </a:extLst>
          </p:cNvPr>
          <p:cNvSpPr>
            <a:spLocks noGrp="1"/>
          </p:cNvSpPr>
          <p:nvPr>
            <p:ph type="sldNum" sz="quarter" idx="5"/>
          </p:nvPr>
        </p:nvSpPr>
        <p:spPr/>
        <p:txBody>
          <a:bodyPr/>
          <a:lstStyle/>
          <a:p>
            <a:fld id="{E113CC5C-1EE2-4A18-811B-7D556BFE3FF2}" type="slidenum">
              <a:rPr lang="en-US" smtClean="0"/>
              <a:t>3</a:t>
            </a:fld>
            <a:endParaRPr lang="en-US"/>
          </a:p>
        </p:txBody>
      </p:sp>
    </p:spTree>
    <p:extLst>
      <p:ext uri="{BB962C8B-B14F-4D97-AF65-F5344CB8AC3E}">
        <p14:creationId xmlns:p14="http://schemas.microsoft.com/office/powerpoint/2010/main" val="23550765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3" name="Rectangle 12"/>
          <p:cNvSpPr/>
          <p:nvPr userDrawn="1"/>
        </p:nvSpPr>
        <p:spPr>
          <a:xfrm>
            <a:off x="10137913" y="0"/>
            <a:ext cx="1630017" cy="2469165"/>
          </a:xfrm>
          <a:prstGeom prst="rect">
            <a:avLst/>
          </a:prstGeom>
          <a:solidFill>
            <a:srgbClr val="FFFFFF">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6" name="Rectangle 5"/>
          <p:cNvSpPr/>
          <p:nvPr userDrawn="1"/>
        </p:nvSpPr>
        <p:spPr>
          <a:xfrm>
            <a:off x="9644932" y="1"/>
            <a:ext cx="2547068" cy="2270198"/>
          </a:xfrm>
          <a:prstGeom prst="rect">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1" y="3675528"/>
            <a:ext cx="12192001" cy="24481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le 7"/>
          <p:cNvSpPr>
            <a:spLocks noGrp="1"/>
          </p:cNvSpPr>
          <p:nvPr>
            <p:ph type="ctrTitle" hasCustomPrompt="1"/>
          </p:nvPr>
        </p:nvSpPr>
        <p:spPr>
          <a:xfrm>
            <a:off x="609600" y="2389009"/>
            <a:ext cx="11277600" cy="1470025"/>
          </a:xfrm>
        </p:spPr>
        <p:txBody>
          <a:bodyPr anchor="b">
            <a:normAutofit/>
          </a:bodyPr>
          <a:lstStyle>
            <a:lvl1pPr>
              <a:defRPr sz="4800">
                <a:solidFill>
                  <a:schemeClr val="bg1"/>
                </a:solidFill>
                <a:latin typeface="Cambria" panose="02040503050406030204" pitchFamily="18" charset="0"/>
              </a:defRPr>
            </a:lvl1pPr>
          </a:lstStyle>
          <a:p>
            <a:r>
              <a:rPr kumimoji="0" lang="en-US"/>
              <a:t>Title</a:t>
            </a:r>
          </a:p>
        </p:txBody>
      </p:sp>
      <p:sp>
        <p:nvSpPr>
          <p:cNvPr id="9" name="Subtitle 8"/>
          <p:cNvSpPr>
            <a:spLocks noGrp="1"/>
          </p:cNvSpPr>
          <p:nvPr>
            <p:ph type="subTitle" idx="1" hasCustomPrompt="1"/>
          </p:nvPr>
        </p:nvSpPr>
        <p:spPr>
          <a:xfrm>
            <a:off x="609600" y="3929434"/>
            <a:ext cx="6604000" cy="1752600"/>
          </a:xfrm>
        </p:spPr>
        <p:txBody>
          <a:bodyPr/>
          <a:lstStyle>
            <a:lvl1pPr marL="64008" indent="0" algn="l">
              <a:buNone/>
              <a:defRPr sz="2400">
                <a:solidFill>
                  <a:schemeClr val="tx2"/>
                </a:solidFill>
                <a:latin typeface="Cambria" panose="02040503050406030204" pitchFamily="18"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Month 00, 20XX</a:t>
            </a:r>
          </a:p>
          <a:p>
            <a:r>
              <a:rPr kumimoji="0" lang="en-US"/>
              <a:t>Presented by: </a:t>
            </a:r>
          </a:p>
        </p:txBody>
      </p:sp>
      <p:pic>
        <p:nvPicPr>
          <p:cNvPr id="2" name="Picture 1"/>
          <p:cNvPicPr>
            <a:picLocks noChangeAspect="1"/>
          </p:cNvPicPr>
          <p:nvPr userDrawn="1"/>
        </p:nvPicPr>
        <p:blipFill>
          <a:blip r:embed="rId2"/>
          <a:stretch>
            <a:fillRect/>
          </a:stretch>
        </p:blipFill>
        <p:spPr>
          <a:xfrm>
            <a:off x="9041016" y="5278056"/>
            <a:ext cx="2858477" cy="1285004"/>
          </a:xfrm>
          <a:prstGeom prst="rect">
            <a:avLst/>
          </a:prstGeom>
        </p:spPr>
      </p:pic>
      <p:sp>
        <p:nvSpPr>
          <p:cNvPr id="4" name="Rectangle 3"/>
          <p:cNvSpPr/>
          <p:nvPr userDrawn="1"/>
        </p:nvSpPr>
        <p:spPr>
          <a:xfrm>
            <a:off x="11297919" y="0"/>
            <a:ext cx="894079" cy="2495031"/>
          </a:xfrm>
          <a:prstGeom prst="rect">
            <a:avLst/>
          </a:prstGeom>
          <a:solidFill>
            <a:srgbClr val="FFFFFF">
              <a:alpha val="2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9382539" y="0"/>
            <a:ext cx="2809462" cy="1957460"/>
          </a:xfrm>
          <a:prstGeom prst="rect">
            <a:avLst/>
          </a:prstGeom>
          <a:solidFill>
            <a:srgbClr val="FFFFFF">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9835343" y="0"/>
            <a:ext cx="2356656" cy="1637969"/>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9215562" y="0"/>
            <a:ext cx="2976437" cy="696807"/>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0233329" y="-9087"/>
            <a:ext cx="1958670" cy="1352857"/>
          </a:xfrm>
          <a:prstGeom prst="rect">
            <a:avLst/>
          </a:prstGeom>
          <a:solidFill>
            <a:srgbClr val="FFFFFF">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10448014" y="-9087"/>
            <a:ext cx="1743985" cy="2126886"/>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6634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803790"/>
            <a:ext cx="10972800" cy="1066800"/>
          </a:xfrm>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910214"/>
            <a:ext cx="10972800" cy="4325112"/>
          </a:xfrm>
        </p:spPr>
        <p:txBody>
          <a:bodyPr vert="eaVert"/>
          <a:lstStyle>
            <a:lvl1pPr>
              <a:defRPr/>
            </a:lvl1pPr>
            <a:lvl5pP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647375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9042400" y="833286"/>
            <a:ext cx="2540000" cy="5448300"/>
          </a:xfrm>
        </p:spPr>
        <p:txBody>
          <a:bodyPr vert="eaVert"/>
          <a:lstStyle>
            <a:lvl1pPr>
              <a:defRPr/>
            </a:lvl1pPr>
          </a:lstStyle>
          <a:p>
            <a:r>
              <a:rPr kumimoji="0" lang="en-US"/>
              <a:t>Edit Master title style</a:t>
            </a:r>
          </a:p>
        </p:txBody>
      </p:sp>
      <p:sp>
        <p:nvSpPr>
          <p:cNvPr id="3" name="Vertical Text Placeholder 2"/>
          <p:cNvSpPr>
            <a:spLocks noGrp="1"/>
          </p:cNvSpPr>
          <p:nvPr>
            <p:ph type="body" orient="vert" idx="1" hasCustomPrompt="1"/>
          </p:nvPr>
        </p:nvSpPr>
        <p:spPr>
          <a:xfrm>
            <a:off x="609600" y="833286"/>
            <a:ext cx="8331200" cy="5448300"/>
          </a:xfrm>
        </p:spPr>
        <p:txBody>
          <a:bodyPr vert="eaVert"/>
          <a:lstStyle>
            <a:lvl5pP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404928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lvl1pPr>
              <a:defRPr/>
            </a:lvl1pPr>
            <a:lvl5pPr>
              <a:defRPr/>
            </a:lvl5pPr>
            <a:lvl6pPr>
              <a:defRPr/>
            </a:lvl6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Slide Number Placeholder 5"/>
          <p:cNvSpPr>
            <a:spLocks noGrp="1"/>
          </p:cNvSpPr>
          <p:nvPr>
            <p:ph type="sldNum" sz="quarter" idx="12"/>
          </p:nvPr>
        </p:nvSpPr>
        <p:spPr>
          <a:xfrm>
            <a:off x="11582400" y="6288420"/>
            <a:ext cx="513484" cy="365760"/>
          </a:xfr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914407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68322"/>
            <a:ext cx="10363200" cy="1362075"/>
          </a:xfrm>
        </p:spPr>
        <p:txBody>
          <a:bodyPr anchor="b">
            <a:noAutofit/>
          </a:bodyPr>
          <a:lstStyle>
            <a:lvl1pPr algn="l">
              <a:buNone/>
              <a:defRPr sz="4300" b="1" cap="none" baseline="0">
                <a:ln w="12700">
                  <a:solidFill>
                    <a:schemeClr val="accent2">
                      <a:shade val="90000"/>
                      <a:satMod val="150000"/>
                    </a:schemeClr>
                  </a:solidFill>
                </a:ln>
                <a:solidFill>
                  <a:schemeClr val="accent2"/>
                </a:solidFill>
                <a:effectLst/>
              </a:defRPr>
            </a:lvl1pPr>
          </a:lstStyle>
          <a:p>
            <a:r>
              <a:rPr kumimoji="0" lang="en-US"/>
              <a:t>Click to edit Master title style</a:t>
            </a:r>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298559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582800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p15:clr>
            <a:srgbClr val="FBAE40"/>
          </p15:clr>
        </p15:guide>
        <p15:guide id="1"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789048"/>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1891018"/>
            <a:ext cx="5388864"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08000" y="2354567"/>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294968" y="1891018"/>
            <a:ext cx="5389033"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291073" y="2354567"/>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7" name="Slide Number Placeholder 26"/>
          <p:cNvSpPr>
            <a:spLocks noGrp="1"/>
          </p:cNvSpPr>
          <p:nvPr>
            <p:ph type="sldNum" sz="quarter" idx="11"/>
          </p:nvPr>
        </p:nvSpPr>
        <p:spPr/>
        <p:txBody>
          <a:bodyPr rtlCol="0"/>
          <a:lstStyle/>
          <a:p>
            <a:fld id="{401CF334-2D5C-4859-84A6-CA7E6E43FAEB}" type="slidenum">
              <a:rPr lang="en-US" smtClean="0"/>
              <a:t>‹#›</a:t>
            </a:fld>
            <a:endParaRPr lang="en-US"/>
          </a:p>
        </p:txBody>
      </p:sp>
    </p:spTree>
    <p:extLst>
      <p:ext uri="{BB962C8B-B14F-4D97-AF65-F5344CB8AC3E}">
        <p14:creationId xmlns:p14="http://schemas.microsoft.com/office/powerpoint/2010/main" val="63690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a:t>Click to edit Master title style</a:t>
            </a:r>
          </a:p>
        </p:txBody>
      </p:sp>
      <p:sp>
        <p:nvSpPr>
          <p:cNvPr id="5" name="Slide Number Placeholder 4"/>
          <p:cNvSpPr>
            <a:spLocks noGrp="1"/>
          </p:cNvSpPr>
          <p:nvPr>
            <p:ph type="sldNum" sz="quarter" idx="12"/>
          </p:nvPr>
        </p:nvSpPr>
        <p:spPr>
          <a:xfrm>
            <a:off x="10899648" y="2272"/>
            <a:ext cx="1016000" cy="365760"/>
          </a:xfr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694811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285922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37995" y="924994"/>
            <a:ext cx="4511040" cy="877824"/>
          </a:xfrm>
        </p:spPr>
        <p:txBody>
          <a:bodyPr anchor="b"/>
          <a:lstStyle>
            <a:lvl1pPr algn="l">
              <a:buNone/>
              <a:defRPr sz="1800" b="1"/>
            </a:lvl1pPr>
          </a:lstStyle>
          <a:p>
            <a:r>
              <a:rPr kumimoji="0" lang="en-US"/>
              <a:t>Edit Master title style</a:t>
            </a:r>
          </a:p>
        </p:txBody>
      </p:sp>
      <p:sp>
        <p:nvSpPr>
          <p:cNvPr id="4" name="Content Placeholder 3"/>
          <p:cNvSpPr>
            <a:spLocks noGrp="1"/>
          </p:cNvSpPr>
          <p:nvPr>
            <p:ph sz="half" idx="1"/>
          </p:nvPr>
        </p:nvSpPr>
        <p:spPr>
          <a:xfrm>
            <a:off x="203200" y="776287"/>
            <a:ext cx="6803136" cy="580508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7137995" y="1833751"/>
            <a:ext cx="4511040" cy="4580573"/>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34773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079369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userDrawn="1"/>
        </p:nvSpPr>
        <p:spPr>
          <a:xfrm>
            <a:off x="1" y="366819"/>
            <a:ext cx="12190122" cy="91061"/>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Slide Number Placeholder 22"/>
          <p:cNvSpPr>
            <a:spLocks noGrp="1"/>
          </p:cNvSpPr>
          <p:nvPr>
            <p:ph type="sldNum" sz="quarter" idx="4"/>
          </p:nvPr>
        </p:nvSpPr>
        <p:spPr>
          <a:xfrm>
            <a:off x="11535700" y="6288420"/>
            <a:ext cx="560183" cy="365760"/>
          </a:xfrm>
          <a:prstGeom prst="rect">
            <a:avLst/>
          </a:prstGeom>
        </p:spPr>
        <p:txBody>
          <a:bodyPr vert="horz" anchor="b"/>
          <a:lstStyle>
            <a:lvl1pPr algn="r" eaLnBrk="1" latinLnBrk="0" hangingPunct="1">
              <a:defRPr kumimoji="0" sz="1800" b="1">
                <a:solidFill>
                  <a:srgbClr val="0067B1"/>
                </a:solidFill>
              </a:defRPr>
            </a:lvl1pPr>
          </a:lstStyle>
          <a:p>
            <a:fld id="{401CF334-2D5C-4859-84A6-CA7E6E43FAEB}" type="slidenum">
              <a:rPr lang="en-US" smtClean="0"/>
              <a:pPr/>
              <a:t>‹#›</a:t>
            </a:fld>
            <a:endParaRPr lang="en-US"/>
          </a:p>
        </p:txBody>
      </p:sp>
      <p:pic>
        <p:nvPicPr>
          <p:cNvPr id="2" name="Picture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310060" y="6162092"/>
            <a:ext cx="1329816" cy="595324"/>
          </a:xfrm>
          <a:prstGeom prst="rect">
            <a:avLst/>
          </a:prstGeom>
        </p:spPr>
      </p:pic>
    </p:spTree>
    <p:extLst>
      <p:ext uri="{BB962C8B-B14F-4D97-AF65-F5344CB8AC3E}">
        <p14:creationId xmlns:p14="http://schemas.microsoft.com/office/powerpoint/2010/main" val="30133569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p:titleStyle>
    <p:body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Cambria" panose="02040503050406030204" pitchFamily="18" charset="0"/>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Cambria" panose="02040503050406030204" pitchFamily="18" charset="0"/>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Cambria" panose="02040503050406030204" pitchFamily="18" charset="0"/>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Cambria" panose="02040503050406030204" pitchFamily="18" charset="0"/>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Cambria" panose="02040503050406030204" pitchFamily="18" charset="0"/>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guide id="2" orient="horz" pos="415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cga.ct.gov/2024/TOB/H/PDF/2024HB-05054-R00-HB.PD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cga.ct.gov/2024/TOB/S/PDF/2024SB-00009-R00-SB.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259D9-FC4A-04DE-38DC-F1A5626AE59A}"/>
              </a:ext>
            </a:extLst>
          </p:cNvPr>
          <p:cNvSpPr>
            <a:spLocks noGrp="1"/>
          </p:cNvSpPr>
          <p:nvPr>
            <p:ph type="ctrTitle"/>
          </p:nvPr>
        </p:nvSpPr>
        <p:spPr/>
        <p:txBody>
          <a:bodyPr>
            <a:normAutofit fontScale="90000"/>
          </a:bodyPr>
          <a:lstStyle/>
          <a:p>
            <a:r>
              <a:rPr lang="en-US" dirty="0"/>
              <a:t>Health Care Cabinet Legislative (Brief) Update</a:t>
            </a:r>
          </a:p>
        </p:txBody>
      </p:sp>
      <p:sp>
        <p:nvSpPr>
          <p:cNvPr id="3" name="Subtitle 2">
            <a:extLst>
              <a:ext uri="{FF2B5EF4-FFF2-40B4-BE49-F238E27FC236}">
                <a16:creationId xmlns:a16="http://schemas.microsoft.com/office/drawing/2014/main" id="{77C527AB-3A80-DC11-A095-7AAC6FAE3C93}"/>
              </a:ext>
            </a:extLst>
          </p:cNvPr>
          <p:cNvSpPr>
            <a:spLocks noGrp="1"/>
          </p:cNvSpPr>
          <p:nvPr>
            <p:ph type="subTitle" idx="1"/>
          </p:nvPr>
        </p:nvSpPr>
        <p:spPr/>
        <p:txBody>
          <a:bodyPr/>
          <a:lstStyle/>
          <a:p>
            <a:r>
              <a:rPr lang="en-US" dirty="0"/>
              <a:t>March 26, 2024</a:t>
            </a:r>
          </a:p>
        </p:txBody>
      </p:sp>
    </p:spTree>
    <p:extLst>
      <p:ext uri="{BB962C8B-B14F-4D97-AF65-F5344CB8AC3E}">
        <p14:creationId xmlns:p14="http://schemas.microsoft.com/office/powerpoint/2010/main" val="2216883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13B8B-46EB-5E76-5EBD-238B32478D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0248C2-25A5-930F-E3C2-1611CB664301}"/>
              </a:ext>
            </a:extLst>
          </p:cNvPr>
          <p:cNvSpPr>
            <a:spLocks noGrp="1"/>
          </p:cNvSpPr>
          <p:nvPr>
            <p:ph type="title"/>
          </p:nvPr>
        </p:nvSpPr>
        <p:spPr>
          <a:xfrm>
            <a:off x="609600" y="664698"/>
            <a:ext cx="10972800" cy="1066800"/>
          </a:xfrm>
        </p:spPr>
        <p:txBody>
          <a:bodyPr/>
          <a:lstStyle/>
          <a:p>
            <a:r>
              <a:rPr lang="en-US" dirty="0"/>
              <a:t>Governor Bills (1 of 2)</a:t>
            </a:r>
          </a:p>
        </p:txBody>
      </p:sp>
      <p:sp>
        <p:nvSpPr>
          <p:cNvPr id="3" name="Content Placeholder 2">
            <a:extLst>
              <a:ext uri="{FF2B5EF4-FFF2-40B4-BE49-F238E27FC236}">
                <a16:creationId xmlns:a16="http://schemas.microsoft.com/office/drawing/2014/main" id="{063E682A-51DA-1BA8-ACE3-8314C33919B8}"/>
              </a:ext>
            </a:extLst>
          </p:cNvPr>
          <p:cNvSpPr>
            <a:spLocks noGrp="1"/>
          </p:cNvSpPr>
          <p:nvPr>
            <p:ph idx="1"/>
          </p:nvPr>
        </p:nvSpPr>
        <p:spPr>
          <a:xfrm>
            <a:off x="609600" y="1631852"/>
            <a:ext cx="10972800" cy="4942684"/>
          </a:xfrm>
        </p:spPr>
        <p:txBody>
          <a:bodyPr>
            <a:normAutofit fontScale="77500" lnSpcReduction="20000"/>
          </a:bodyPr>
          <a:lstStyle/>
          <a:p>
            <a:pPr marL="109728" indent="0">
              <a:buNone/>
            </a:pPr>
            <a:r>
              <a:rPr lang="en-US" dirty="0">
                <a:hlinkClick r:id="rId3"/>
              </a:rPr>
              <a:t>HB 5054 AN ACT ADDRESSING HEALTH CARE AFFORDABILITY.</a:t>
            </a:r>
            <a:r>
              <a:rPr lang="en-US" dirty="0"/>
              <a:t> </a:t>
            </a:r>
            <a:r>
              <a:rPr lang="en-US" b="1" dirty="0"/>
              <a:t>(Nothing came out of INS)</a:t>
            </a:r>
          </a:p>
          <a:p>
            <a:r>
              <a:rPr lang="en-US" sz="2900" b="1" dirty="0"/>
              <a:t>§ 1 </a:t>
            </a:r>
            <a:r>
              <a:rPr lang="en-US" sz="2900" dirty="0"/>
              <a:t>Creates a Prescription Drug Affordability Board (PDAB)</a:t>
            </a:r>
            <a:endParaRPr lang="en-US" sz="2900" b="1" dirty="0"/>
          </a:p>
          <a:p>
            <a:r>
              <a:rPr lang="en-US" sz="2900" b="1" dirty="0"/>
              <a:t>§ 2 </a:t>
            </a:r>
            <a:r>
              <a:rPr lang="en-US" sz="2900" dirty="0"/>
              <a:t>Defines FDA Breakthrough Drug and Orphan Drug</a:t>
            </a:r>
            <a:endParaRPr lang="en-US" sz="2900" b="1" dirty="0"/>
          </a:p>
          <a:p>
            <a:r>
              <a:rPr lang="en-US" sz="2900" b="1" dirty="0"/>
              <a:t>§ 3</a:t>
            </a:r>
            <a:r>
              <a:rPr lang="en-US" sz="2900" dirty="0"/>
              <a:t> Outlines the PDAB powers</a:t>
            </a:r>
          </a:p>
          <a:p>
            <a:r>
              <a:rPr lang="en-US" sz="2900" b="1" dirty="0"/>
              <a:t>§ 4</a:t>
            </a:r>
            <a:r>
              <a:rPr lang="en-US" sz="2900" dirty="0"/>
              <a:t> Establishes Cost Growth Benchmark Oversight Commission</a:t>
            </a:r>
          </a:p>
          <a:p>
            <a:r>
              <a:rPr lang="en-US" sz="2900" b="1" dirty="0"/>
              <a:t>§ 5 </a:t>
            </a:r>
            <a:r>
              <a:rPr lang="en-US" sz="2900" dirty="0"/>
              <a:t>Adds Performance Improvement Plan (PIP) to the CGB—includes timelines and process. Allows OHS civil penalty as last resort.</a:t>
            </a:r>
            <a:endParaRPr lang="en-US" sz="2900" b="1" dirty="0"/>
          </a:p>
          <a:p>
            <a:r>
              <a:rPr lang="en-US" sz="2900" b="1" dirty="0"/>
              <a:t>§ 6 </a:t>
            </a:r>
            <a:r>
              <a:rPr lang="en-US" sz="2900" dirty="0"/>
              <a:t>Allows OHS to conduct Cost Market Impact Review (CMIR) for entities exceeding the CGB</a:t>
            </a:r>
          </a:p>
          <a:p>
            <a:r>
              <a:rPr lang="en-US" sz="2900" b="1" dirty="0"/>
              <a:t>§ 7 </a:t>
            </a:r>
            <a:r>
              <a:rPr lang="en-US" sz="2900" dirty="0"/>
              <a:t>Provides subpoena power to compel those who don’t attend CGB hearing and can go to the Superior Court</a:t>
            </a:r>
          </a:p>
          <a:p>
            <a:r>
              <a:rPr lang="en-US" sz="2900" b="1" dirty="0"/>
              <a:t>§ 8 </a:t>
            </a:r>
            <a:r>
              <a:rPr lang="en-US" sz="2900" dirty="0"/>
              <a:t>Allows OHS to establish P&amp;P while regulations are developed</a:t>
            </a:r>
          </a:p>
          <a:p>
            <a:r>
              <a:rPr lang="en-US" sz="2900" b="1" dirty="0"/>
              <a:t>§ 9 </a:t>
            </a:r>
            <a:r>
              <a:rPr lang="en-US" sz="2900" dirty="0"/>
              <a:t>Establishes affordability rate review process for OHS in consort with CID –OHS conducts compliance review of insurance prior to rate review which OHS will send to CID. CID may consider in their rate review process. </a:t>
            </a:r>
            <a:endParaRPr lang="en-US" sz="2900" b="1" dirty="0"/>
          </a:p>
          <a:p>
            <a:endParaRPr lang="en-US" dirty="0"/>
          </a:p>
          <a:p>
            <a:pPr marL="109728" indent="0">
              <a:buNone/>
            </a:pPr>
            <a:endParaRPr lang="en-US" dirty="0"/>
          </a:p>
          <a:p>
            <a:pPr marL="109728" indent="0">
              <a:buNone/>
            </a:pPr>
            <a:endParaRPr lang="en-US" dirty="0"/>
          </a:p>
          <a:p>
            <a:pPr marL="109728" indent="0">
              <a:buNone/>
            </a:pPr>
            <a:endParaRPr lang="en-US" dirty="0"/>
          </a:p>
          <a:p>
            <a:endParaRPr lang="en-US" dirty="0"/>
          </a:p>
          <a:p>
            <a:pPr marL="109728" indent="0">
              <a:buNone/>
            </a:pPr>
            <a:endParaRPr lang="en-US" dirty="0"/>
          </a:p>
        </p:txBody>
      </p:sp>
    </p:spTree>
    <p:extLst>
      <p:ext uri="{BB962C8B-B14F-4D97-AF65-F5344CB8AC3E}">
        <p14:creationId xmlns:p14="http://schemas.microsoft.com/office/powerpoint/2010/main" val="3088505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C6CE5-0996-E4B2-2EB8-53AB982928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791569-01DB-E064-832A-677B12C3D78B}"/>
              </a:ext>
            </a:extLst>
          </p:cNvPr>
          <p:cNvSpPr>
            <a:spLocks noGrp="1"/>
          </p:cNvSpPr>
          <p:nvPr>
            <p:ph type="title"/>
          </p:nvPr>
        </p:nvSpPr>
        <p:spPr/>
        <p:txBody>
          <a:bodyPr/>
          <a:lstStyle/>
          <a:p>
            <a:r>
              <a:rPr lang="en-US"/>
              <a:t>Governor Bills (2 of 2)</a:t>
            </a:r>
          </a:p>
        </p:txBody>
      </p:sp>
      <p:sp>
        <p:nvSpPr>
          <p:cNvPr id="3" name="Content Placeholder 2">
            <a:extLst>
              <a:ext uri="{FF2B5EF4-FFF2-40B4-BE49-F238E27FC236}">
                <a16:creationId xmlns:a16="http://schemas.microsoft.com/office/drawing/2014/main" id="{36E613C7-066B-C76A-D1B0-FBFED41FF81F}"/>
              </a:ext>
            </a:extLst>
          </p:cNvPr>
          <p:cNvSpPr>
            <a:spLocks noGrp="1"/>
          </p:cNvSpPr>
          <p:nvPr>
            <p:ph idx="1"/>
          </p:nvPr>
        </p:nvSpPr>
        <p:spPr/>
        <p:txBody>
          <a:bodyPr>
            <a:normAutofit fontScale="92500" lnSpcReduction="10000"/>
          </a:bodyPr>
          <a:lstStyle/>
          <a:p>
            <a:pPr marL="109728" indent="0">
              <a:buNone/>
            </a:pPr>
            <a:r>
              <a:rPr lang="en-US" dirty="0">
                <a:hlinkClick r:id="rId3"/>
              </a:rPr>
              <a:t>SB 9 AN ACT PROMOTING HOSPITAL FINANCIAL STABILITY.</a:t>
            </a:r>
            <a:r>
              <a:rPr lang="en-US" dirty="0"/>
              <a:t> (JFS out of PH)</a:t>
            </a:r>
          </a:p>
          <a:p>
            <a:r>
              <a:rPr lang="en-US" b="1" dirty="0"/>
              <a:t>§ § 1-2 </a:t>
            </a:r>
            <a:r>
              <a:rPr lang="en-US" dirty="0"/>
              <a:t>DPH expansion of civil penalty authority and ED diversion</a:t>
            </a:r>
          </a:p>
          <a:p>
            <a:r>
              <a:rPr lang="en-US" b="1" dirty="0"/>
              <a:t>§ 3</a:t>
            </a:r>
            <a:r>
              <a:rPr lang="en-US" dirty="0"/>
              <a:t> Updates CON definitions of person and TOO to include public company and controlling interest</a:t>
            </a:r>
          </a:p>
          <a:p>
            <a:r>
              <a:rPr lang="en-US" b="1" dirty="0"/>
              <a:t>§ 4</a:t>
            </a:r>
            <a:r>
              <a:rPr lang="en-US" dirty="0"/>
              <a:t> Removes CON for CT Scan; Adds TOO language 10% transfer of assets and 20% dividends, up to 12/31/25 keeps track of TOO for large group practice or health care facility via automatic issue of CON—except for hospitals. Trying to assess how many TOO are out there.</a:t>
            </a:r>
          </a:p>
          <a:p>
            <a:r>
              <a:rPr lang="en-US" b="1" dirty="0"/>
              <a:t>§ 5 </a:t>
            </a:r>
            <a:r>
              <a:rPr lang="en-US" dirty="0"/>
              <a:t>Updates our CON criterion and allows P&amp;P while regulations are developed.</a:t>
            </a:r>
          </a:p>
          <a:p>
            <a:r>
              <a:rPr lang="en-US" b="1" dirty="0"/>
              <a:t>§ 6 </a:t>
            </a:r>
            <a:r>
              <a:rPr lang="en-US" dirty="0"/>
              <a:t>Adds additional financial reporting requirements for hospitals</a:t>
            </a:r>
          </a:p>
          <a:p>
            <a:endParaRPr lang="en-US" dirty="0"/>
          </a:p>
          <a:p>
            <a:endParaRPr lang="en-US" dirty="0"/>
          </a:p>
          <a:p>
            <a:pPr marL="109728" indent="0">
              <a:buNone/>
            </a:pPr>
            <a:endParaRPr lang="en-US" dirty="0"/>
          </a:p>
          <a:p>
            <a:pPr marL="109728" indent="0">
              <a:buNone/>
            </a:pPr>
            <a:endParaRPr lang="en-US" dirty="0"/>
          </a:p>
        </p:txBody>
      </p:sp>
      <p:sp>
        <p:nvSpPr>
          <p:cNvPr id="4" name="Slide Number Placeholder 3">
            <a:extLst>
              <a:ext uri="{FF2B5EF4-FFF2-40B4-BE49-F238E27FC236}">
                <a16:creationId xmlns:a16="http://schemas.microsoft.com/office/drawing/2014/main" id="{5A5D1C4E-FF44-2A82-44C8-783D4A8FEE6B}"/>
              </a:ext>
            </a:extLst>
          </p:cNvPr>
          <p:cNvSpPr>
            <a:spLocks noGrp="1"/>
          </p:cNvSpPr>
          <p:nvPr>
            <p:ph type="sldNum" sz="quarter" idx="12"/>
          </p:nvPr>
        </p:nvSpPr>
        <p:spPr/>
        <p:txBody>
          <a:bodyPr/>
          <a:lstStyle/>
          <a:p>
            <a:fld id="{401CF334-2D5C-4859-84A6-CA7E6E43FAEB}" type="slidenum">
              <a:rPr lang="en-US" smtClean="0"/>
              <a:t>3</a:t>
            </a:fld>
            <a:endParaRPr lang="en-US"/>
          </a:p>
        </p:txBody>
      </p:sp>
    </p:spTree>
    <p:extLst>
      <p:ext uri="{BB962C8B-B14F-4D97-AF65-F5344CB8AC3E}">
        <p14:creationId xmlns:p14="http://schemas.microsoft.com/office/powerpoint/2010/main" val="3706399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BA72C-B23C-0DA8-DA89-CC4385D1BA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332857-8217-F71C-75D3-E789372B7972}"/>
              </a:ext>
            </a:extLst>
          </p:cNvPr>
          <p:cNvSpPr>
            <a:spLocks noGrp="1"/>
          </p:cNvSpPr>
          <p:nvPr>
            <p:ph type="title"/>
          </p:nvPr>
        </p:nvSpPr>
        <p:spPr/>
        <p:txBody>
          <a:bodyPr/>
          <a:lstStyle/>
          <a:p>
            <a:r>
              <a:rPr lang="en-US" dirty="0"/>
              <a:t>OHS Bills (1 of 2)</a:t>
            </a:r>
          </a:p>
        </p:txBody>
      </p:sp>
      <p:sp>
        <p:nvSpPr>
          <p:cNvPr id="3" name="Content Placeholder 2">
            <a:extLst>
              <a:ext uri="{FF2B5EF4-FFF2-40B4-BE49-F238E27FC236}">
                <a16:creationId xmlns:a16="http://schemas.microsoft.com/office/drawing/2014/main" id="{C17631DF-A7A0-BFA9-F6E6-C10EDAF80BCC}"/>
              </a:ext>
            </a:extLst>
          </p:cNvPr>
          <p:cNvSpPr>
            <a:spLocks noGrp="1"/>
          </p:cNvSpPr>
          <p:nvPr>
            <p:ph idx="1"/>
          </p:nvPr>
        </p:nvSpPr>
        <p:spPr/>
        <p:txBody>
          <a:bodyPr>
            <a:normAutofit fontScale="70000" lnSpcReduction="20000"/>
          </a:bodyPr>
          <a:lstStyle/>
          <a:p>
            <a:r>
              <a:rPr lang="en-US" b="1" dirty="0"/>
              <a:t>340B SB 241 (JFS out of PH)</a:t>
            </a:r>
          </a:p>
          <a:p>
            <a:r>
              <a:rPr lang="en-US" dirty="0"/>
              <a:t>Outlines list of things that a covered entity would report to OHS including: A)aggregated acquisition cost for Rx; B) aggregated payment amount received for drugs and dispensed to patients; C) aggregated payment made to pharmacies under contract to dispense drugs; D) number of claims for Rx described in (B). Information must be reported by payer type (commercial, Medicaid, Medicare). Hospitals must also report at the National Drug Code level for the 50 most frequently dispensed drugs by the facility under the 340B program.</a:t>
            </a:r>
          </a:p>
          <a:p>
            <a:r>
              <a:rPr lang="en-US" dirty="0"/>
              <a:t>Must include Rx dispensed by outpatient facilities that are identified as child facilities, based on their inclusion in the hospitals Medicare cost report.</a:t>
            </a:r>
          </a:p>
          <a:p>
            <a:r>
              <a:rPr lang="en-US" dirty="0"/>
              <a:t>OHS shall produce and report on their website a report summarizing the info received from the covered entities required to file.</a:t>
            </a:r>
          </a:p>
          <a:p>
            <a:r>
              <a:rPr lang="en-US" b="1" dirty="0"/>
              <a:t>APCD SB 242 (JFS out of PH)</a:t>
            </a:r>
          </a:p>
          <a:p>
            <a:pPr lvl="1"/>
            <a:r>
              <a:rPr lang="en-US" b="1" dirty="0"/>
              <a:t>§</a:t>
            </a:r>
            <a:r>
              <a:rPr lang="en-US" dirty="0"/>
              <a:t> 1 removes language suggesting that hospitals need to receive APCD data prior to submitting their community benefits report data to OHS.</a:t>
            </a:r>
          </a:p>
          <a:p>
            <a:pPr lvl="1"/>
            <a:r>
              <a:rPr lang="en-US" b="1" dirty="0"/>
              <a:t>§ </a:t>
            </a:r>
            <a:r>
              <a:rPr lang="en-US" dirty="0"/>
              <a:t>2 expands data collection by OHS to include non-claims data.</a:t>
            </a:r>
          </a:p>
          <a:p>
            <a:pPr lvl="1"/>
            <a:r>
              <a:rPr lang="en-US" b="1" dirty="0"/>
              <a:t>§</a:t>
            </a:r>
            <a:r>
              <a:rPr lang="en-US" dirty="0"/>
              <a:t> 3. Outlines process and timeline for non-claims data reporting requirements.</a:t>
            </a:r>
          </a:p>
        </p:txBody>
      </p:sp>
    </p:spTree>
    <p:extLst>
      <p:ext uri="{BB962C8B-B14F-4D97-AF65-F5344CB8AC3E}">
        <p14:creationId xmlns:p14="http://schemas.microsoft.com/office/powerpoint/2010/main" val="2914811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101CC-68C8-88A7-0418-EC97ABEC41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E8D9CC-BE40-4802-4B37-DC9CF72A0073}"/>
              </a:ext>
            </a:extLst>
          </p:cNvPr>
          <p:cNvSpPr>
            <a:spLocks noGrp="1"/>
          </p:cNvSpPr>
          <p:nvPr>
            <p:ph type="title"/>
          </p:nvPr>
        </p:nvSpPr>
        <p:spPr>
          <a:xfrm>
            <a:off x="609600" y="622495"/>
            <a:ext cx="10972800" cy="1066800"/>
          </a:xfrm>
        </p:spPr>
        <p:txBody>
          <a:bodyPr/>
          <a:lstStyle/>
          <a:p>
            <a:r>
              <a:rPr lang="en-US"/>
              <a:t>OHS Bill Concepts (2 of 2)</a:t>
            </a:r>
          </a:p>
        </p:txBody>
      </p:sp>
      <p:sp>
        <p:nvSpPr>
          <p:cNvPr id="3" name="Content Placeholder 2">
            <a:extLst>
              <a:ext uri="{FF2B5EF4-FFF2-40B4-BE49-F238E27FC236}">
                <a16:creationId xmlns:a16="http://schemas.microsoft.com/office/drawing/2014/main" id="{D88E307C-1F04-6616-9379-DE53C8330CB6}"/>
              </a:ext>
            </a:extLst>
          </p:cNvPr>
          <p:cNvSpPr>
            <a:spLocks noGrp="1"/>
          </p:cNvSpPr>
          <p:nvPr>
            <p:ph idx="1"/>
          </p:nvPr>
        </p:nvSpPr>
        <p:spPr>
          <a:xfrm>
            <a:off x="609600" y="1689295"/>
            <a:ext cx="10972800" cy="4885241"/>
          </a:xfrm>
        </p:spPr>
        <p:txBody>
          <a:bodyPr>
            <a:normAutofit fontScale="92500" lnSpcReduction="10000"/>
          </a:bodyPr>
          <a:lstStyle/>
          <a:p>
            <a:r>
              <a:rPr lang="en-US" dirty="0"/>
              <a:t>CON updates (HB 5316) (JF out of PH)</a:t>
            </a:r>
          </a:p>
          <a:p>
            <a:pPr lvl="1"/>
            <a:r>
              <a:rPr lang="en-US" b="1" dirty="0"/>
              <a:t>§</a:t>
            </a:r>
            <a:r>
              <a:rPr lang="en-US" dirty="0"/>
              <a:t> 1. Definition of “Large Group Practice”</a:t>
            </a:r>
          </a:p>
          <a:p>
            <a:pPr lvl="1"/>
            <a:r>
              <a:rPr lang="en-US" b="1" dirty="0"/>
              <a:t>§</a:t>
            </a:r>
            <a:r>
              <a:rPr lang="en-US" dirty="0"/>
              <a:t> 2. Definition of “Group Practice”</a:t>
            </a:r>
          </a:p>
          <a:p>
            <a:pPr lvl="1"/>
            <a:r>
              <a:rPr lang="en-US" b="1" dirty="0"/>
              <a:t>§</a:t>
            </a:r>
            <a:r>
              <a:rPr lang="en-US" dirty="0"/>
              <a:t> 3. Increase reporting of group practices</a:t>
            </a:r>
          </a:p>
          <a:p>
            <a:pPr lvl="1"/>
            <a:r>
              <a:rPr lang="en-US" b="1" dirty="0"/>
              <a:t>§</a:t>
            </a:r>
            <a:r>
              <a:rPr lang="en-US" dirty="0"/>
              <a:t> 4. Modify review of transfer of ownership of any large practice to any “person”. Require CON for proton radiotherapy machine.</a:t>
            </a:r>
          </a:p>
          <a:p>
            <a:pPr lvl="1"/>
            <a:r>
              <a:rPr lang="en-US" b="1" dirty="0"/>
              <a:t>§</a:t>
            </a:r>
            <a:r>
              <a:rPr lang="en-US" dirty="0"/>
              <a:t> 5. Requires large group practices to report transfer of ownership and delays implementation of removing exemptions from CON requirements for such transfers of ownership until December 31, 2025.</a:t>
            </a:r>
          </a:p>
          <a:p>
            <a:pPr lvl="1"/>
            <a:r>
              <a:rPr lang="en-US" b="1" dirty="0"/>
              <a:t>§</a:t>
            </a:r>
            <a:r>
              <a:rPr lang="en-US" dirty="0"/>
              <a:t> 6. Eliminate presumption in favor of CON application for transfer of ownership for large group practices.</a:t>
            </a:r>
          </a:p>
          <a:p>
            <a:pPr lvl="1"/>
            <a:r>
              <a:rPr lang="en-US" b="1" dirty="0"/>
              <a:t>§</a:t>
            </a:r>
            <a:r>
              <a:rPr lang="en-US" dirty="0"/>
              <a:t> 7. Conforming amendment to align with removal of subdivision (b) in subsection 19a-639.</a:t>
            </a:r>
          </a:p>
          <a:p>
            <a:pPr lvl="1"/>
            <a:endParaRPr lang="en-US" dirty="0"/>
          </a:p>
          <a:p>
            <a:pPr marL="109728" indent="0">
              <a:buNone/>
            </a:pPr>
            <a:endParaRPr lang="en-US" dirty="0"/>
          </a:p>
        </p:txBody>
      </p:sp>
      <p:sp>
        <p:nvSpPr>
          <p:cNvPr id="4" name="Slide Number Placeholder 3">
            <a:extLst>
              <a:ext uri="{FF2B5EF4-FFF2-40B4-BE49-F238E27FC236}">
                <a16:creationId xmlns:a16="http://schemas.microsoft.com/office/drawing/2014/main" id="{2BDB005D-F33E-AFBD-A2C9-569621796343}"/>
              </a:ext>
            </a:extLst>
          </p:cNvPr>
          <p:cNvSpPr>
            <a:spLocks noGrp="1"/>
          </p:cNvSpPr>
          <p:nvPr>
            <p:ph type="sldNum" sz="quarter" idx="12"/>
          </p:nvPr>
        </p:nvSpPr>
        <p:spPr/>
        <p:txBody>
          <a:bodyPr/>
          <a:lstStyle/>
          <a:p>
            <a:fld id="{401CF334-2D5C-4859-84A6-CA7E6E43FAEB}" type="slidenum">
              <a:rPr lang="en-US" smtClean="0"/>
              <a:t>5</a:t>
            </a:fld>
            <a:endParaRPr lang="en-US"/>
          </a:p>
        </p:txBody>
      </p:sp>
    </p:spTree>
    <p:extLst>
      <p:ext uri="{BB962C8B-B14F-4D97-AF65-F5344CB8AC3E}">
        <p14:creationId xmlns:p14="http://schemas.microsoft.com/office/powerpoint/2010/main" val="1982474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aining presentation">
  <a:themeElements>
    <a:clrScheme name="OHS Colors">
      <a:dk1>
        <a:srgbClr val="00395C"/>
      </a:dk1>
      <a:lt1>
        <a:srgbClr val="FFFFFF"/>
      </a:lt1>
      <a:dk2>
        <a:srgbClr val="0069A7"/>
      </a:dk2>
      <a:lt2>
        <a:srgbClr val="E5F5FF"/>
      </a:lt2>
      <a:accent1>
        <a:srgbClr val="00395C"/>
      </a:accent1>
      <a:accent2>
        <a:srgbClr val="FFC000"/>
      </a:accent2>
      <a:accent3>
        <a:srgbClr val="C00000"/>
      </a:accent3>
      <a:accent4>
        <a:srgbClr val="92D050"/>
      </a:accent4>
      <a:accent5>
        <a:srgbClr val="00548E"/>
      </a:accent5>
      <a:accent6>
        <a:srgbClr val="FA004D"/>
      </a:accent6>
      <a:hlink>
        <a:srgbClr val="51C3F9"/>
      </a:hlink>
      <a:folHlink>
        <a:srgbClr val="8E3664"/>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Training presentation.potx" id="{7B9FCAFE-DDE5-4198-9987-54DFCAD80598}" vid="{6015A8B0-C387-4E39-945C-0F39E3EB10B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TotalTime>
  <Words>681</Words>
  <Application>Microsoft Office PowerPoint</Application>
  <PresentationFormat>Widescreen</PresentationFormat>
  <Paragraphs>48</Paragraphs>
  <Slides>5</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Arial</vt:lpstr>
      <vt:lpstr>Calibri</vt:lpstr>
      <vt:lpstr>Cambria</vt:lpstr>
      <vt:lpstr>Georgia</vt:lpstr>
      <vt:lpstr>Wingdings 2</vt:lpstr>
      <vt:lpstr>Training presentation</vt:lpstr>
      <vt:lpstr>Health Care Cabinet Legislative (Brief) Update</vt:lpstr>
      <vt:lpstr>Governor Bills (1 of 2)</vt:lpstr>
      <vt:lpstr>Governor Bills (2 of 2)</vt:lpstr>
      <vt:lpstr>OHS Bills (1 of 2)</vt:lpstr>
      <vt:lpstr>OHS Bill Concepts (2 of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Weekly Legislative Check-in</dc:title>
  <dc:creator>Dubuque-Gallo, Cindy</dc:creator>
  <cp:lastModifiedBy>Dubuque-Gallo, Cindy</cp:lastModifiedBy>
  <cp:revision>2</cp:revision>
  <dcterms:created xsi:type="dcterms:W3CDTF">2024-01-12T16:23:24Z</dcterms:created>
  <dcterms:modified xsi:type="dcterms:W3CDTF">2024-03-26T18:50:00Z</dcterms:modified>
</cp:coreProperties>
</file>