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 id="2147483708" r:id="rId5"/>
  </p:sldMasterIdLst>
  <p:notesMasterIdLst>
    <p:notesMasterId r:id="rId74"/>
  </p:notesMasterIdLst>
  <p:handoutMasterIdLst>
    <p:handoutMasterId r:id="rId75"/>
  </p:handoutMasterIdLst>
  <p:sldIdLst>
    <p:sldId id="257" r:id="rId6"/>
    <p:sldId id="323" r:id="rId7"/>
    <p:sldId id="337" r:id="rId8"/>
    <p:sldId id="326" r:id="rId9"/>
    <p:sldId id="575" r:id="rId10"/>
    <p:sldId id="587" r:id="rId11"/>
    <p:sldId id="327" r:id="rId12"/>
    <p:sldId id="576" r:id="rId13"/>
    <p:sldId id="577" r:id="rId14"/>
    <p:sldId id="578" r:id="rId15"/>
    <p:sldId id="344" r:id="rId16"/>
    <p:sldId id="277" r:id="rId17"/>
    <p:sldId id="349" r:id="rId18"/>
    <p:sldId id="350" r:id="rId19"/>
    <p:sldId id="352" r:id="rId20"/>
    <p:sldId id="355" r:id="rId21"/>
    <p:sldId id="357" r:id="rId22"/>
    <p:sldId id="358" r:id="rId23"/>
    <p:sldId id="598" r:id="rId24"/>
    <p:sldId id="339" r:id="rId25"/>
    <p:sldId id="340" r:id="rId26"/>
    <p:sldId id="341" r:id="rId27"/>
    <p:sldId id="590" r:id="rId28"/>
    <p:sldId id="328" r:id="rId29"/>
    <p:sldId id="574" r:id="rId30"/>
    <p:sldId id="360" r:id="rId31"/>
    <p:sldId id="593" r:id="rId32"/>
    <p:sldId id="334" r:id="rId33"/>
    <p:sldId id="335" r:id="rId34"/>
    <p:sldId id="299" r:id="rId35"/>
    <p:sldId id="303" r:id="rId36"/>
    <p:sldId id="310" r:id="rId37"/>
    <p:sldId id="311" r:id="rId38"/>
    <p:sldId id="312" r:id="rId39"/>
    <p:sldId id="314" r:id="rId40"/>
    <p:sldId id="329" r:id="rId41"/>
    <p:sldId id="351" r:id="rId42"/>
    <p:sldId id="332" r:id="rId43"/>
    <p:sldId id="591" r:id="rId44"/>
    <p:sldId id="305" r:id="rId45"/>
    <p:sldId id="320" r:id="rId46"/>
    <p:sldId id="300" r:id="rId47"/>
    <p:sldId id="342" r:id="rId48"/>
    <p:sldId id="573" r:id="rId49"/>
    <p:sldId id="308" r:id="rId50"/>
    <p:sldId id="579" r:id="rId51"/>
    <p:sldId id="309" r:id="rId52"/>
    <p:sldId id="316" r:id="rId53"/>
    <p:sldId id="594" r:id="rId54"/>
    <p:sldId id="307" r:id="rId55"/>
    <p:sldId id="317" r:id="rId56"/>
    <p:sldId id="318" r:id="rId57"/>
    <p:sldId id="319" r:id="rId58"/>
    <p:sldId id="595" r:id="rId59"/>
    <p:sldId id="586" r:id="rId60"/>
    <p:sldId id="585" r:id="rId61"/>
    <p:sldId id="584" r:id="rId62"/>
    <p:sldId id="583" r:id="rId63"/>
    <p:sldId id="582" r:id="rId64"/>
    <p:sldId id="581" r:id="rId65"/>
    <p:sldId id="580" r:id="rId66"/>
    <p:sldId id="597" r:id="rId67"/>
    <p:sldId id="324" r:id="rId68"/>
    <p:sldId id="345" r:id="rId69"/>
    <p:sldId id="348" r:id="rId70"/>
    <p:sldId id="359" r:id="rId71"/>
    <p:sldId id="596" r:id="rId72"/>
    <p:sldId id="338" r:id="rId7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Veltri, Victoria" initials="VV" lastIdx="10" clrIdx="6">
    <p:extLst>
      <p:ext uri="{19B8F6BF-5375-455C-9EA6-DF929625EA0E}">
        <p15:presenceInfo xmlns:p15="http://schemas.microsoft.com/office/powerpoint/2012/main" userId="S::Victoria.Veltri@ct.gov::be6d4cdd-3269-4ca8-9fdd-26674c1dc3a9" providerId="AD"/>
      </p:ext>
    </p:extLst>
  </p:cmAuthor>
  <p:cmAuthor id="1" name="Morris, Laura" initials="ML" lastIdx="2" clrIdx="0">
    <p:extLst>
      <p:ext uri="{19B8F6BF-5375-455C-9EA6-DF929625EA0E}">
        <p15:presenceInfo xmlns:p15="http://schemas.microsoft.com/office/powerpoint/2012/main" userId="S-1-5-21-746137067-854245398-682003330-218191" providerId="AD"/>
      </p:ext>
    </p:extLst>
  </p:cmAuthor>
  <p:cmAuthor id="2" name="January Angeles" initials="JA" lastIdx="9" clrIdx="1">
    <p:extLst>
      <p:ext uri="{19B8F6BF-5375-455C-9EA6-DF929625EA0E}">
        <p15:presenceInfo xmlns:p15="http://schemas.microsoft.com/office/powerpoint/2012/main" userId="January Angeles" providerId="None"/>
      </p:ext>
    </p:extLst>
  </p:cmAuthor>
  <p:cmAuthor id="3" name="Megan Burns" initials="MB" lastIdx="30" clrIdx="2">
    <p:extLst>
      <p:ext uri="{19B8F6BF-5375-455C-9EA6-DF929625EA0E}">
        <p15:presenceInfo xmlns:p15="http://schemas.microsoft.com/office/powerpoint/2012/main" userId="S::mburns@bailit-health.com::c618f2ce-3b45-45fc-84b9-ecdabaf9800a" providerId="AD"/>
      </p:ext>
    </p:extLst>
  </p:cmAuthor>
  <p:cmAuthor id="4" name="Michael Bailit" initials="MB" lastIdx="25" clrIdx="3">
    <p:extLst>
      <p:ext uri="{19B8F6BF-5375-455C-9EA6-DF929625EA0E}">
        <p15:presenceInfo xmlns:p15="http://schemas.microsoft.com/office/powerpoint/2012/main" userId="S::mbailit@bailit-health.com::6e5c4604-85bf-41ef-8e97-4724b7d56589" providerId="AD"/>
      </p:ext>
    </p:extLst>
  </p:cmAuthor>
  <p:cmAuthor id="5" name="Margaret Trinity" initials="MT" lastIdx="2" clrIdx="4">
    <p:extLst>
      <p:ext uri="{19B8F6BF-5375-455C-9EA6-DF929625EA0E}">
        <p15:presenceInfo xmlns:p15="http://schemas.microsoft.com/office/powerpoint/2012/main" userId="Margaret Trinity" providerId="None"/>
      </p:ext>
    </p:extLst>
  </p:cmAuthor>
  <p:cmAuthor id="6" name="Margaret Trinity" initials="MT [2]" lastIdx="1" clrIdx="5">
    <p:extLst>
      <p:ext uri="{19B8F6BF-5375-455C-9EA6-DF929625EA0E}">
        <p15:presenceInfo xmlns:p15="http://schemas.microsoft.com/office/powerpoint/2012/main" userId="S::mtrinity@bailit-health.com::8129bca9-3407-4bb1-986d-e1f77e7f29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21B"/>
    <a:srgbClr val="3A5668"/>
    <a:srgbClr val="001826"/>
    <a:srgbClr val="BB1129"/>
    <a:srgbClr val="0067B1"/>
    <a:srgbClr val="03E0EB"/>
    <a:srgbClr val="C1E7FF"/>
    <a:srgbClr val="00395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A41FDB-8B0C-49EC-8FEB-019B97BB1423}" v="52" dt="2020-05-05T14:30:49.343"/>
    <p1510:client id="{C291C9FF-4081-4954-BEAC-865EB77D732D}" v="1391" dt="2020-05-05T14:18:41.755"/>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822" y="90"/>
      </p:cViewPr>
      <p:guideLst>
        <p:guide orient="horz" pos="2160"/>
        <p:guide pos="3840"/>
        <p:guide pos="7296"/>
        <p:guide orient="horz" pos="41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1EA41FDB-8B0C-49EC-8FEB-019B97BB1423}"/>
    <pc:docChg chg="custSel modSld">
      <pc:chgData name="Michael Bailit" userId="6e5c4604-85bf-41ef-8e97-4724b7d56589" providerId="ADAL" clId="{1EA41FDB-8B0C-49EC-8FEB-019B97BB1423}" dt="2020-05-05T14:27:44.480" v="298" actId="1076"/>
      <pc:docMkLst>
        <pc:docMk/>
      </pc:docMkLst>
      <pc:sldChg chg="modSp mod">
        <pc:chgData name="Michael Bailit" userId="6e5c4604-85bf-41ef-8e97-4724b7d56589" providerId="ADAL" clId="{1EA41FDB-8B0C-49EC-8FEB-019B97BB1423}" dt="2020-05-05T12:24:53.699" v="15" actId="20577"/>
        <pc:sldMkLst>
          <pc:docMk/>
          <pc:sldMk cId="3456767876" sldId="277"/>
        </pc:sldMkLst>
        <pc:spChg chg="mod">
          <ac:chgData name="Michael Bailit" userId="6e5c4604-85bf-41ef-8e97-4724b7d56589" providerId="ADAL" clId="{1EA41FDB-8B0C-49EC-8FEB-019B97BB1423}" dt="2020-05-05T12:24:53.699" v="15" actId="20577"/>
          <ac:spMkLst>
            <pc:docMk/>
            <pc:sldMk cId="3456767876" sldId="277"/>
            <ac:spMk id="55" creationId="{00000000-0000-0000-0000-000000000000}"/>
          </ac:spMkLst>
        </pc:spChg>
      </pc:sldChg>
      <pc:sldChg chg="modSp mod">
        <pc:chgData name="Michael Bailit" userId="6e5c4604-85bf-41ef-8e97-4724b7d56589" providerId="ADAL" clId="{1EA41FDB-8B0C-49EC-8FEB-019B97BB1423}" dt="2020-05-05T12:45:27.800" v="122" actId="1076"/>
        <pc:sldMkLst>
          <pc:docMk/>
          <pc:sldMk cId="3575733866" sldId="319"/>
        </pc:sldMkLst>
        <pc:spChg chg="mod">
          <ac:chgData name="Michael Bailit" userId="6e5c4604-85bf-41ef-8e97-4724b7d56589" providerId="ADAL" clId="{1EA41FDB-8B0C-49EC-8FEB-019B97BB1423}" dt="2020-05-05T12:45:27.800" v="122" actId="1076"/>
          <ac:spMkLst>
            <pc:docMk/>
            <pc:sldMk cId="3575733866" sldId="319"/>
            <ac:spMk id="3" creationId="{02C4E0DF-A449-4D28-A774-578549D71F6E}"/>
          </ac:spMkLst>
        </pc:spChg>
      </pc:sldChg>
      <pc:sldChg chg="modSp mod modNotesTx">
        <pc:chgData name="Michael Bailit" userId="6e5c4604-85bf-41ef-8e97-4724b7d56589" providerId="ADAL" clId="{1EA41FDB-8B0C-49EC-8FEB-019B97BB1423}" dt="2020-05-05T12:57:55.240" v="236" actId="20577"/>
        <pc:sldMkLst>
          <pc:docMk/>
          <pc:sldMk cId="759933113" sldId="345"/>
        </pc:sldMkLst>
        <pc:spChg chg="mod">
          <ac:chgData name="Michael Bailit" userId="6e5c4604-85bf-41ef-8e97-4724b7d56589" providerId="ADAL" clId="{1EA41FDB-8B0C-49EC-8FEB-019B97BB1423}" dt="2020-05-05T12:57:43.497" v="234" actId="6549"/>
          <ac:spMkLst>
            <pc:docMk/>
            <pc:sldMk cId="759933113" sldId="345"/>
            <ac:spMk id="3" creationId="{F762032E-9B9E-40E5-B9AE-71A75CF0AC6C}"/>
          </ac:spMkLst>
        </pc:spChg>
      </pc:sldChg>
      <pc:sldChg chg="modSp mod">
        <pc:chgData name="Michael Bailit" userId="6e5c4604-85bf-41ef-8e97-4724b7d56589" providerId="ADAL" clId="{1EA41FDB-8B0C-49EC-8FEB-019B97BB1423}" dt="2020-05-05T12:58:15.079" v="237" actId="20577"/>
        <pc:sldMkLst>
          <pc:docMk/>
          <pc:sldMk cId="865933138" sldId="348"/>
        </pc:sldMkLst>
        <pc:spChg chg="mod">
          <ac:chgData name="Michael Bailit" userId="6e5c4604-85bf-41ef-8e97-4724b7d56589" providerId="ADAL" clId="{1EA41FDB-8B0C-49EC-8FEB-019B97BB1423}" dt="2020-05-05T12:58:15.079" v="237" actId="20577"/>
          <ac:spMkLst>
            <pc:docMk/>
            <pc:sldMk cId="865933138" sldId="348"/>
            <ac:spMk id="3" creationId="{7A4C6CA5-0C4F-49C2-A6A1-B29DC65DEC30}"/>
          </ac:spMkLst>
        </pc:spChg>
      </pc:sldChg>
      <pc:sldChg chg="modSp mod">
        <pc:chgData name="Michael Bailit" userId="6e5c4604-85bf-41ef-8e97-4724b7d56589" providerId="ADAL" clId="{1EA41FDB-8B0C-49EC-8FEB-019B97BB1423}" dt="2020-05-05T12:25:32.740" v="62" actId="20577"/>
        <pc:sldMkLst>
          <pc:docMk/>
          <pc:sldMk cId="3151526847" sldId="349"/>
        </pc:sldMkLst>
        <pc:spChg chg="mod">
          <ac:chgData name="Michael Bailit" userId="6e5c4604-85bf-41ef-8e97-4724b7d56589" providerId="ADAL" clId="{1EA41FDB-8B0C-49EC-8FEB-019B97BB1423}" dt="2020-05-05T12:25:32.740" v="62" actId="20577"/>
          <ac:spMkLst>
            <pc:docMk/>
            <pc:sldMk cId="3151526847" sldId="349"/>
            <ac:spMk id="5" creationId="{65DA4525-E3F6-4318-915D-510338ABE884}"/>
          </ac:spMkLst>
        </pc:spChg>
      </pc:sldChg>
      <pc:sldChg chg="modSp mod">
        <pc:chgData name="Michael Bailit" userId="6e5c4604-85bf-41ef-8e97-4724b7d56589" providerId="ADAL" clId="{1EA41FDB-8B0C-49EC-8FEB-019B97BB1423}" dt="2020-05-05T12:26:01.084" v="70" actId="20577"/>
        <pc:sldMkLst>
          <pc:docMk/>
          <pc:sldMk cId="2199633589" sldId="350"/>
        </pc:sldMkLst>
        <pc:spChg chg="mod">
          <ac:chgData name="Michael Bailit" userId="6e5c4604-85bf-41ef-8e97-4724b7d56589" providerId="ADAL" clId="{1EA41FDB-8B0C-49EC-8FEB-019B97BB1423}" dt="2020-05-05T12:26:01.084" v="70" actId="20577"/>
          <ac:spMkLst>
            <pc:docMk/>
            <pc:sldMk cId="2199633589" sldId="350"/>
            <ac:spMk id="3" creationId="{B003FEB3-8AA8-4EF5-9224-97AFA4AEC868}"/>
          </ac:spMkLst>
        </pc:spChg>
      </pc:sldChg>
      <pc:sldChg chg="modSp mod">
        <pc:chgData name="Michael Bailit" userId="6e5c4604-85bf-41ef-8e97-4724b7d56589" providerId="ADAL" clId="{1EA41FDB-8B0C-49EC-8FEB-019B97BB1423}" dt="2020-05-05T12:26:23.365" v="106" actId="20577"/>
        <pc:sldMkLst>
          <pc:docMk/>
          <pc:sldMk cId="3626154602" sldId="352"/>
        </pc:sldMkLst>
        <pc:spChg chg="mod">
          <ac:chgData name="Michael Bailit" userId="6e5c4604-85bf-41ef-8e97-4724b7d56589" providerId="ADAL" clId="{1EA41FDB-8B0C-49EC-8FEB-019B97BB1423}" dt="2020-05-05T12:26:23.365" v="106" actId="20577"/>
          <ac:spMkLst>
            <pc:docMk/>
            <pc:sldMk cId="3626154602" sldId="352"/>
            <ac:spMk id="3" creationId="{B003FEB3-8AA8-4EF5-9224-97AFA4AEC868}"/>
          </ac:spMkLst>
        </pc:spChg>
      </pc:sldChg>
      <pc:sldChg chg="modSp mod">
        <pc:chgData name="Michael Bailit" userId="6e5c4604-85bf-41ef-8e97-4724b7d56589" providerId="ADAL" clId="{1EA41FDB-8B0C-49EC-8FEB-019B97BB1423}" dt="2020-05-05T12:26:51.476" v="121" actId="20577"/>
        <pc:sldMkLst>
          <pc:docMk/>
          <pc:sldMk cId="1512271468" sldId="355"/>
        </pc:sldMkLst>
        <pc:spChg chg="mod">
          <ac:chgData name="Michael Bailit" userId="6e5c4604-85bf-41ef-8e97-4724b7d56589" providerId="ADAL" clId="{1EA41FDB-8B0C-49EC-8FEB-019B97BB1423}" dt="2020-05-05T12:26:51.476" v="121" actId="20577"/>
          <ac:spMkLst>
            <pc:docMk/>
            <pc:sldMk cId="1512271468" sldId="355"/>
            <ac:spMk id="16" creationId="{CD57E14E-589E-438C-B590-6939FF812EE0}"/>
          </ac:spMkLst>
        </pc:spChg>
      </pc:sldChg>
      <pc:sldChg chg="modSp mod">
        <pc:chgData name="Michael Bailit" userId="6e5c4604-85bf-41ef-8e97-4724b7d56589" providerId="ADAL" clId="{1EA41FDB-8B0C-49EC-8FEB-019B97BB1423}" dt="2020-05-05T12:58:56.067" v="248" actId="20577"/>
        <pc:sldMkLst>
          <pc:docMk/>
          <pc:sldMk cId="2928652093" sldId="359"/>
        </pc:sldMkLst>
        <pc:spChg chg="mod">
          <ac:chgData name="Michael Bailit" userId="6e5c4604-85bf-41ef-8e97-4724b7d56589" providerId="ADAL" clId="{1EA41FDB-8B0C-49EC-8FEB-019B97BB1423}" dt="2020-05-05T12:58:56.067" v="248" actId="20577"/>
          <ac:spMkLst>
            <pc:docMk/>
            <pc:sldMk cId="2928652093" sldId="359"/>
            <ac:spMk id="3" creationId="{0C82D825-C17D-437D-9668-568DC483BD9E}"/>
          </ac:spMkLst>
        </pc:spChg>
      </pc:sldChg>
      <pc:sldChg chg="modSp mod">
        <pc:chgData name="Michael Bailit" userId="6e5c4604-85bf-41ef-8e97-4724b7d56589" providerId="ADAL" clId="{1EA41FDB-8B0C-49EC-8FEB-019B97BB1423}" dt="2020-05-05T12:51:56.324" v="180" actId="20577"/>
        <pc:sldMkLst>
          <pc:docMk/>
          <pc:sldMk cId="30514004" sldId="580"/>
        </pc:sldMkLst>
        <pc:graphicFrameChg chg="modGraphic">
          <ac:chgData name="Michael Bailit" userId="6e5c4604-85bf-41ef-8e97-4724b7d56589" providerId="ADAL" clId="{1EA41FDB-8B0C-49EC-8FEB-019B97BB1423}" dt="2020-05-05T12:51:56.324" v="180" actId="20577"/>
          <ac:graphicFrameMkLst>
            <pc:docMk/>
            <pc:sldMk cId="30514004" sldId="580"/>
            <ac:graphicFrameMk id="5" creationId="{E28C4706-880B-4079-9F4D-5F69029653B5}"/>
          </ac:graphicFrameMkLst>
        </pc:graphicFrameChg>
      </pc:sldChg>
      <pc:sldChg chg="modSp mod">
        <pc:chgData name="Michael Bailit" userId="6e5c4604-85bf-41ef-8e97-4724b7d56589" providerId="ADAL" clId="{1EA41FDB-8B0C-49EC-8FEB-019B97BB1423}" dt="2020-05-05T12:47:25.042" v="159" actId="6549"/>
        <pc:sldMkLst>
          <pc:docMk/>
          <pc:sldMk cId="3034240812" sldId="584"/>
        </pc:sldMkLst>
        <pc:spChg chg="mod">
          <ac:chgData name="Michael Bailit" userId="6e5c4604-85bf-41ef-8e97-4724b7d56589" providerId="ADAL" clId="{1EA41FDB-8B0C-49EC-8FEB-019B97BB1423}" dt="2020-05-05T12:47:25.042" v="159" actId="6549"/>
          <ac:spMkLst>
            <pc:docMk/>
            <pc:sldMk cId="3034240812" sldId="584"/>
            <ac:spMk id="3" creationId="{71948011-A2EB-4B2A-9D84-01C392A0B2E8}"/>
          </ac:spMkLst>
        </pc:spChg>
      </pc:sldChg>
      <pc:sldChg chg="modSp mod">
        <pc:chgData name="Michael Bailit" userId="6e5c4604-85bf-41ef-8e97-4724b7d56589" providerId="ADAL" clId="{1EA41FDB-8B0C-49EC-8FEB-019B97BB1423}" dt="2020-05-05T12:45:54.659" v="154" actId="20577"/>
        <pc:sldMkLst>
          <pc:docMk/>
          <pc:sldMk cId="3177627510" sldId="585"/>
        </pc:sldMkLst>
        <pc:spChg chg="mod">
          <ac:chgData name="Michael Bailit" userId="6e5c4604-85bf-41ef-8e97-4724b7d56589" providerId="ADAL" clId="{1EA41FDB-8B0C-49EC-8FEB-019B97BB1423}" dt="2020-05-05T12:45:54.659" v="154" actId="20577"/>
          <ac:spMkLst>
            <pc:docMk/>
            <pc:sldMk cId="3177627510" sldId="585"/>
            <ac:spMk id="3" creationId="{C70FB685-819E-406C-A3C8-55550D69A0F4}"/>
          </ac:spMkLst>
        </pc:spChg>
      </pc:sldChg>
      <pc:sldChg chg="modSp mod">
        <pc:chgData name="Michael Bailit" userId="6e5c4604-85bf-41ef-8e97-4724b7d56589" providerId="ADAL" clId="{1EA41FDB-8B0C-49EC-8FEB-019B97BB1423}" dt="2020-05-05T12:52:50.403" v="233" actId="20577"/>
        <pc:sldMkLst>
          <pc:docMk/>
          <pc:sldMk cId="2802941441" sldId="597"/>
        </pc:sldMkLst>
        <pc:spChg chg="mod">
          <ac:chgData name="Michael Bailit" userId="6e5c4604-85bf-41ef-8e97-4724b7d56589" providerId="ADAL" clId="{1EA41FDB-8B0C-49EC-8FEB-019B97BB1423}" dt="2020-05-05T12:52:50.403" v="233" actId="20577"/>
          <ac:spMkLst>
            <pc:docMk/>
            <pc:sldMk cId="2802941441" sldId="597"/>
            <ac:spMk id="3" creationId="{43D63D89-0F60-4CAE-8841-7CA5A660238D}"/>
          </ac:spMkLst>
        </pc:spChg>
      </pc:sldChg>
      <pc:sldChg chg="modSp mod">
        <pc:chgData name="Michael Bailit" userId="6e5c4604-85bf-41ef-8e97-4724b7d56589" providerId="ADAL" clId="{1EA41FDB-8B0C-49EC-8FEB-019B97BB1423}" dt="2020-05-05T14:27:44.480" v="298" actId="1076"/>
        <pc:sldMkLst>
          <pc:docMk/>
          <pc:sldMk cId="3666437296" sldId="598"/>
        </pc:sldMkLst>
        <pc:spChg chg="mod">
          <ac:chgData name="Michael Bailit" userId="6e5c4604-85bf-41ef-8e97-4724b7d56589" providerId="ADAL" clId="{1EA41FDB-8B0C-49EC-8FEB-019B97BB1423}" dt="2020-05-05T14:27:44.480" v="298" actId="1076"/>
          <ac:spMkLst>
            <pc:docMk/>
            <pc:sldMk cId="3666437296" sldId="598"/>
            <ac:spMk id="3" creationId="{C061ACF8-7CA1-4638-B6AC-839DA217FD24}"/>
          </ac:spMkLst>
        </pc:spChg>
      </pc:sldChg>
    </pc:docChg>
  </pc:docChgLst>
  <pc:docChgLst>
    <pc:chgData name="Michael Bailit" userId="6e5c4604-85bf-41ef-8e97-4724b7d56589" providerId="ADAL" clId="{916100B0-C7CB-43D0-ABE5-E6C76655485F}"/>
    <pc:docChg chg="undo custSel addSld modSld">
      <pc:chgData name="Michael Bailit" userId="6e5c4604-85bf-41ef-8e97-4724b7d56589" providerId="ADAL" clId="{916100B0-C7CB-43D0-ABE5-E6C76655485F}" dt="2020-05-01T17:40:53.007" v="838" actId="1592"/>
      <pc:docMkLst>
        <pc:docMk/>
      </pc:docMkLst>
      <pc:sldChg chg="delCm">
        <pc:chgData name="Michael Bailit" userId="6e5c4604-85bf-41ef-8e97-4724b7d56589" providerId="ADAL" clId="{916100B0-C7CB-43D0-ABE5-E6C76655485F}" dt="2020-05-01T17:15:24.865" v="211" actId="1592"/>
        <pc:sldMkLst>
          <pc:docMk/>
          <pc:sldMk cId="3686760965" sldId="310"/>
        </pc:sldMkLst>
      </pc:sldChg>
      <pc:sldChg chg="delSp">
        <pc:chgData name="Michael Bailit" userId="6e5c4604-85bf-41ef-8e97-4724b7d56589" providerId="ADAL" clId="{916100B0-C7CB-43D0-ABE5-E6C76655485F}" dt="2020-05-01T17:08:44.452" v="1" actId="21"/>
        <pc:sldMkLst>
          <pc:docMk/>
          <pc:sldMk cId="4107065065" sldId="326"/>
        </pc:sldMkLst>
        <pc:spChg chg="del">
          <ac:chgData name="Michael Bailit" userId="6e5c4604-85bf-41ef-8e97-4724b7d56589" providerId="ADAL" clId="{916100B0-C7CB-43D0-ABE5-E6C76655485F}" dt="2020-05-01T17:08:44.452" v="1" actId="21"/>
          <ac:spMkLst>
            <pc:docMk/>
            <pc:sldMk cId="4107065065" sldId="326"/>
            <ac:spMk id="3" creationId="{9A029A98-9DBC-40B9-AF39-233B5A547CB7}"/>
          </ac:spMkLst>
        </pc:spChg>
      </pc:sldChg>
      <pc:sldChg chg="delSp">
        <pc:chgData name="Michael Bailit" userId="6e5c4604-85bf-41ef-8e97-4724b7d56589" providerId="ADAL" clId="{916100B0-C7CB-43D0-ABE5-E6C76655485F}" dt="2020-05-01T17:08:56.633" v="2" actId="21"/>
        <pc:sldMkLst>
          <pc:docMk/>
          <pc:sldMk cId="3530773809" sldId="327"/>
        </pc:sldMkLst>
        <pc:spChg chg="del">
          <ac:chgData name="Michael Bailit" userId="6e5c4604-85bf-41ef-8e97-4724b7d56589" providerId="ADAL" clId="{916100B0-C7CB-43D0-ABE5-E6C76655485F}" dt="2020-05-01T17:08:56.633" v="2" actId="21"/>
          <ac:spMkLst>
            <pc:docMk/>
            <pc:sldMk cId="3530773809" sldId="327"/>
            <ac:spMk id="3" creationId="{6A192C4B-BB9D-4484-9A06-DC8A918FA79C}"/>
          </ac:spMkLst>
        </pc:spChg>
      </pc:sldChg>
      <pc:sldChg chg="delSp">
        <pc:chgData name="Michael Bailit" userId="6e5c4604-85bf-41ef-8e97-4724b7d56589" providerId="ADAL" clId="{916100B0-C7CB-43D0-ABE5-E6C76655485F}" dt="2020-05-01T17:14:46.867" v="207" actId="21"/>
        <pc:sldMkLst>
          <pc:docMk/>
          <pc:sldMk cId="3218215380" sldId="328"/>
        </pc:sldMkLst>
        <pc:spChg chg="del">
          <ac:chgData name="Michael Bailit" userId="6e5c4604-85bf-41ef-8e97-4724b7d56589" providerId="ADAL" clId="{916100B0-C7CB-43D0-ABE5-E6C76655485F}" dt="2020-05-01T17:14:46.867" v="207" actId="21"/>
          <ac:spMkLst>
            <pc:docMk/>
            <pc:sldMk cId="3218215380" sldId="328"/>
            <ac:spMk id="3" creationId="{C16F56A4-CAC3-4706-BC8F-2617C97275FE}"/>
          </ac:spMkLst>
        </pc:spChg>
      </pc:sldChg>
      <pc:sldChg chg="modSp">
        <pc:chgData name="Michael Bailit" userId="6e5c4604-85bf-41ef-8e97-4724b7d56589" providerId="ADAL" clId="{916100B0-C7CB-43D0-ABE5-E6C76655485F}" dt="2020-05-01T17:15:03.352" v="210" actId="255"/>
        <pc:sldMkLst>
          <pc:docMk/>
          <pc:sldMk cId="675128063" sldId="334"/>
        </pc:sldMkLst>
        <pc:spChg chg="mod">
          <ac:chgData name="Michael Bailit" userId="6e5c4604-85bf-41ef-8e97-4724b7d56589" providerId="ADAL" clId="{916100B0-C7CB-43D0-ABE5-E6C76655485F}" dt="2020-05-01T17:15:03.352" v="210" actId="255"/>
          <ac:spMkLst>
            <pc:docMk/>
            <pc:sldMk cId="675128063" sldId="334"/>
            <ac:spMk id="3" creationId="{0578F512-80DC-4D2E-BDA4-7ACCC42FD15B}"/>
          </ac:spMkLst>
        </pc:spChg>
      </pc:sldChg>
      <pc:sldChg chg="delSp">
        <pc:chgData name="Michael Bailit" userId="6e5c4604-85bf-41ef-8e97-4724b7d56589" providerId="ADAL" clId="{916100B0-C7CB-43D0-ABE5-E6C76655485F}" dt="2020-05-01T17:08:38.898" v="0" actId="21"/>
        <pc:sldMkLst>
          <pc:docMk/>
          <pc:sldMk cId="1324522537" sldId="337"/>
        </pc:sldMkLst>
        <pc:spChg chg="del">
          <ac:chgData name="Michael Bailit" userId="6e5c4604-85bf-41ef-8e97-4724b7d56589" providerId="ADAL" clId="{916100B0-C7CB-43D0-ABE5-E6C76655485F}" dt="2020-05-01T17:08:38.898" v="0" actId="21"/>
          <ac:spMkLst>
            <pc:docMk/>
            <pc:sldMk cId="1324522537" sldId="337"/>
            <ac:spMk id="3" creationId="{E85DF928-0458-4080-AD88-00628A4251F2}"/>
          </ac:spMkLst>
        </pc:spChg>
      </pc:sldChg>
      <pc:sldChg chg="delSp modSp">
        <pc:chgData name="Michael Bailit" userId="6e5c4604-85bf-41ef-8e97-4724b7d56589" providerId="ADAL" clId="{916100B0-C7CB-43D0-ABE5-E6C76655485F}" dt="2020-05-01T17:40:43.514" v="837" actId="21"/>
        <pc:sldMkLst>
          <pc:docMk/>
          <pc:sldMk cId="7699725" sldId="338"/>
        </pc:sldMkLst>
        <pc:spChg chg="del mod">
          <ac:chgData name="Michael Bailit" userId="6e5c4604-85bf-41ef-8e97-4724b7d56589" providerId="ADAL" clId="{916100B0-C7CB-43D0-ABE5-E6C76655485F}" dt="2020-05-01T17:40:43.514" v="837" actId="21"/>
          <ac:spMkLst>
            <pc:docMk/>
            <pc:sldMk cId="7699725" sldId="338"/>
            <ac:spMk id="3" creationId="{0D7173A4-256D-409F-AA0F-26096E8A5FE8}"/>
          </ac:spMkLst>
        </pc:spChg>
      </pc:sldChg>
      <pc:sldChg chg="modSp delCm">
        <pc:chgData name="Michael Bailit" userId="6e5c4604-85bf-41ef-8e97-4724b7d56589" providerId="ADAL" clId="{916100B0-C7CB-43D0-ABE5-E6C76655485F}" dt="2020-05-01T17:14:13.926" v="205" actId="1592"/>
        <pc:sldMkLst>
          <pc:docMk/>
          <pc:sldMk cId="2345747230" sldId="339"/>
        </pc:sldMkLst>
        <pc:graphicFrameChg chg="modGraphic">
          <ac:chgData name="Michael Bailit" userId="6e5c4604-85bf-41ef-8e97-4724b7d56589" providerId="ADAL" clId="{916100B0-C7CB-43D0-ABE5-E6C76655485F}" dt="2020-05-01T17:14:09.797" v="204" actId="13926"/>
          <ac:graphicFrameMkLst>
            <pc:docMk/>
            <pc:sldMk cId="2345747230" sldId="339"/>
            <ac:graphicFrameMk id="3" creationId="{11D59A9A-AA96-4C33-9E54-0428632DAFFB}"/>
          </ac:graphicFrameMkLst>
        </pc:graphicFrameChg>
      </pc:sldChg>
      <pc:sldChg chg="modSp">
        <pc:chgData name="Michael Bailit" userId="6e5c4604-85bf-41ef-8e97-4724b7d56589" providerId="ADAL" clId="{916100B0-C7CB-43D0-ABE5-E6C76655485F}" dt="2020-05-01T17:14:32.461" v="206" actId="6549"/>
        <pc:sldMkLst>
          <pc:docMk/>
          <pc:sldMk cId="2900061984" sldId="341"/>
        </pc:sldMkLst>
        <pc:graphicFrameChg chg="modGraphic">
          <ac:chgData name="Michael Bailit" userId="6e5c4604-85bf-41ef-8e97-4724b7d56589" providerId="ADAL" clId="{916100B0-C7CB-43D0-ABE5-E6C76655485F}" dt="2020-05-01T17:14:32.461" v="206" actId="6549"/>
          <ac:graphicFrameMkLst>
            <pc:docMk/>
            <pc:sldMk cId="2900061984" sldId="341"/>
            <ac:graphicFrameMk id="3" creationId="{11D59A9A-AA96-4C33-9E54-0428632DAFFB}"/>
          </ac:graphicFrameMkLst>
        </pc:graphicFrameChg>
      </pc:sldChg>
      <pc:sldChg chg="delCm">
        <pc:chgData name="Michael Bailit" userId="6e5c4604-85bf-41ef-8e97-4724b7d56589" providerId="ADAL" clId="{916100B0-C7CB-43D0-ABE5-E6C76655485F}" dt="2020-05-01T17:10:36.152" v="38" actId="1592"/>
        <pc:sldMkLst>
          <pc:docMk/>
          <pc:sldMk cId="2975032310" sldId="344"/>
        </pc:sldMkLst>
      </pc:sldChg>
      <pc:sldChg chg="modSp">
        <pc:chgData name="Michael Bailit" userId="6e5c4604-85bf-41ef-8e97-4724b7d56589" providerId="ADAL" clId="{916100B0-C7CB-43D0-ABE5-E6C76655485F}" dt="2020-05-01T17:40:08.543" v="834" actId="20577"/>
        <pc:sldMkLst>
          <pc:docMk/>
          <pc:sldMk cId="865933138" sldId="348"/>
        </pc:sldMkLst>
        <pc:spChg chg="mod">
          <ac:chgData name="Michael Bailit" userId="6e5c4604-85bf-41ef-8e97-4724b7d56589" providerId="ADAL" clId="{916100B0-C7CB-43D0-ABE5-E6C76655485F}" dt="2020-05-01T17:40:08.543" v="834" actId="20577"/>
          <ac:spMkLst>
            <pc:docMk/>
            <pc:sldMk cId="865933138" sldId="348"/>
            <ac:spMk id="3" creationId="{7A4C6CA5-0C4F-49C2-A6A1-B29DC65DEC30}"/>
          </ac:spMkLst>
        </pc:spChg>
      </pc:sldChg>
      <pc:sldChg chg="modSp">
        <pc:chgData name="Michael Bailit" userId="6e5c4604-85bf-41ef-8e97-4724b7d56589" providerId="ADAL" clId="{916100B0-C7CB-43D0-ABE5-E6C76655485F}" dt="2020-05-01T17:10:49.114" v="39" actId="13926"/>
        <pc:sldMkLst>
          <pc:docMk/>
          <pc:sldMk cId="3151526847" sldId="349"/>
        </pc:sldMkLst>
        <pc:spChg chg="mod">
          <ac:chgData name="Michael Bailit" userId="6e5c4604-85bf-41ef-8e97-4724b7d56589" providerId="ADAL" clId="{916100B0-C7CB-43D0-ABE5-E6C76655485F}" dt="2020-05-01T17:10:49.114" v="39" actId="13926"/>
          <ac:spMkLst>
            <pc:docMk/>
            <pc:sldMk cId="3151526847" sldId="349"/>
            <ac:spMk id="5" creationId="{65DA4525-E3F6-4318-915D-510338ABE884}"/>
          </ac:spMkLst>
        </pc:spChg>
      </pc:sldChg>
      <pc:sldChg chg="delCm modNotesTx">
        <pc:chgData name="Michael Bailit" userId="6e5c4604-85bf-41ef-8e97-4724b7d56589" providerId="ADAL" clId="{916100B0-C7CB-43D0-ABE5-E6C76655485F}" dt="2020-05-01T17:11:59.277" v="147" actId="20577"/>
        <pc:sldMkLst>
          <pc:docMk/>
          <pc:sldMk cId="2199633589" sldId="350"/>
        </pc:sldMkLst>
      </pc:sldChg>
      <pc:sldChg chg="modSp delCm">
        <pc:chgData name="Michael Bailit" userId="6e5c4604-85bf-41ef-8e97-4724b7d56589" providerId="ADAL" clId="{916100B0-C7CB-43D0-ABE5-E6C76655485F}" dt="2020-05-01T17:12:30.477" v="155" actId="13926"/>
        <pc:sldMkLst>
          <pc:docMk/>
          <pc:sldMk cId="3626154602" sldId="352"/>
        </pc:sldMkLst>
        <pc:spChg chg="mod">
          <ac:chgData name="Michael Bailit" userId="6e5c4604-85bf-41ef-8e97-4724b7d56589" providerId="ADAL" clId="{916100B0-C7CB-43D0-ABE5-E6C76655485F}" dt="2020-05-01T17:12:30.477" v="155" actId="13926"/>
          <ac:spMkLst>
            <pc:docMk/>
            <pc:sldMk cId="3626154602" sldId="352"/>
            <ac:spMk id="3" creationId="{B003FEB3-8AA8-4EF5-9224-97AFA4AEC868}"/>
          </ac:spMkLst>
        </pc:spChg>
      </pc:sldChg>
      <pc:sldChg chg="modSp delCm">
        <pc:chgData name="Michael Bailit" userId="6e5c4604-85bf-41ef-8e97-4724b7d56589" providerId="ADAL" clId="{916100B0-C7CB-43D0-ABE5-E6C76655485F}" dt="2020-05-01T17:13:12.013" v="191" actId="20577"/>
        <pc:sldMkLst>
          <pc:docMk/>
          <pc:sldMk cId="1886141198" sldId="357"/>
        </pc:sldMkLst>
        <pc:spChg chg="mod">
          <ac:chgData name="Michael Bailit" userId="6e5c4604-85bf-41ef-8e97-4724b7d56589" providerId="ADAL" clId="{916100B0-C7CB-43D0-ABE5-E6C76655485F}" dt="2020-05-01T17:13:12.013" v="191" actId="20577"/>
          <ac:spMkLst>
            <pc:docMk/>
            <pc:sldMk cId="1886141198" sldId="357"/>
            <ac:spMk id="3" creationId="{B003FEB3-8AA8-4EF5-9224-97AFA4AEC868}"/>
          </ac:spMkLst>
        </pc:spChg>
      </pc:sldChg>
      <pc:sldChg chg="modSp delCm">
        <pc:chgData name="Michael Bailit" userId="6e5c4604-85bf-41ef-8e97-4724b7d56589" providerId="ADAL" clId="{916100B0-C7CB-43D0-ABE5-E6C76655485F}" dt="2020-05-01T17:13:26.605" v="193" actId="13926"/>
        <pc:sldMkLst>
          <pc:docMk/>
          <pc:sldMk cId="3987505315" sldId="358"/>
        </pc:sldMkLst>
        <pc:spChg chg="mod">
          <ac:chgData name="Michael Bailit" userId="6e5c4604-85bf-41ef-8e97-4724b7d56589" providerId="ADAL" clId="{916100B0-C7CB-43D0-ABE5-E6C76655485F}" dt="2020-05-01T17:13:26.605" v="193" actId="13926"/>
          <ac:spMkLst>
            <pc:docMk/>
            <pc:sldMk cId="3987505315" sldId="358"/>
            <ac:spMk id="3" creationId="{C061ACF8-7CA1-4638-B6AC-839DA217FD24}"/>
          </ac:spMkLst>
        </pc:spChg>
      </pc:sldChg>
      <pc:sldChg chg="modSp">
        <pc:chgData name="Michael Bailit" userId="6e5c4604-85bf-41ef-8e97-4724b7d56589" providerId="ADAL" clId="{916100B0-C7CB-43D0-ABE5-E6C76655485F}" dt="2020-05-01T17:40:14.902" v="835" actId="255"/>
        <pc:sldMkLst>
          <pc:docMk/>
          <pc:sldMk cId="2928652093" sldId="359"/>
        </pc:sldMkLst>
        <pc:spChg chg="mod">
          <ac:chgData name="Michael Bailit" userId="6e5c4604-85bf-41ef-8e97-4724b7d56589" providerId="ADAL" clId="{916100B0-C7CB-43D0-ABE5-E6C76655485F}" dt="2020-05-01T17:40:14.902" v="835" actId="255"/>
          <ac:spMkLst>
            <pc:docMk/>
            <pc:sldMk cId="2928652093" sldId="359"/>
            <ac:spMk id="3" creationId="{0C82D825-C17D-437D-9668-568DC483BD9E}"/>
          </ac:spMkLst>
        </pc:spChg>
      </pc:sldChg>
      <pc:sldChg chg="delCm">
        <pc:chgData name="Michael Bailit" userId="6e5c4604-85bf-41ef-8e97-4724b7d56589" providerId="ADAL" clId="{916100B0-C7CB-43D0-ABE5-E6C76655485F}" dt="2020-05-01T17:14:52.713" v="208" actId="1592"/>
        <pc:sldMkLst>
          <pc:docMk/>
          <pc:sldMk cId="2777169277" sldId="360"/>
        </pc:sldMkLst>
      </pc:sldChg>
      <pc:sldChg chg="modSp delCm">
        <pc:chgData name="Michael Bailit" userId="6e5c4604-85bf-41ef-8e97-4724b7d56589" providerId="ADAL" clId="{916100B0-C7CB-43D0-ABE5-E6C76655485F}" dt="2020-05-01T17:10:27.699" v="37" actId="20577"/>
        <pc:sldMkLst>
          <pc:docMk/>
          <pc:sldMk cId="506120759" sldId="577"/>
        </pc:sldMkLst>
        <pc:spChg chg="mod">
          <ac:chgData name="Michael Bailit" userId="6e5c4604-85bf-41ef-8e97-4724b7d56589" providerId="ADAL" clId="{916100B0-C7CB-43D0-ABE5-E6C76655485F}" dt="2020-05-01T17:10:27.699" v="37" actId="20577"/>
          <ac:spMkLst>
            <pc:docMk/>
            <pc:sldMk cId="506120759" sldId="577"/>
            <ac:spMk id="3" creationId="{5CA333C2-1C83-414B-A3C8-EF558C6BD0B6}"/>
          </ac:spMkLst>
        </pc:spChg>
      </pc:sldChg>
      <pc:sldChg chg="modSp delCm">
        <pc:chgData name="Michael Bailit" userId="6e5c4604-85bf-41ef-8e97-4724b7d56589" providerId="ADAL" clId="{916100B0-C7CB-43D0-ABE5-E6C76655485F}" dt="2020-05-01T17:10:23.488" v="36" actId="20577"/>
        <pc:sldMkLst>
          <pc:docMk/>
          <pc:sldMk cId="1505143649" sldId="578"/>
        </pc:sldMkLst>
        <pc:spChg chg="mod">
          <ac:chgData name="Michael Bailit" userId="6e5c4604-85bf-41ef-8e97-4724b7d56589" providerId="ADAL" clId="{916100B0-C7CB-43D0-ABE5-E6C76655485F}" dt="2020-05-01T17:10:23.488" v="36" actId="20577"/>
          <ac:spMkLst>
            <pc:docMk/>
            <pc:sldMk cId="1505143649" sldId="578"/>
            <ac:spMk id="3" creationId="{ADB5F67F-3982-4A45-9FA1-D71218A4AD78}"/>
          </ac:spMkLst>
        </pc:spChg>
      </pc:sldChg>
      <pc:sldChg chg="delCm">
        <pc:chgData name="Michael Bailit" userId="6e5c4604-85bf-41ef-8e97-4724b7d56589" providerId="ADAL" clId="{916100B0-C7CB-43D0-ABE5-E6C76655485F}" dt="2020-05-01T17:40:53.007" v="838" actId="1592"/>
        <pc:sldMkLst>
          <pc:docMk/>
          <pc:sldMk cId="30514004" sldId="580"/>
        </pc:sldMkLst>
      </pc:sldChg>
      <pc:sldChg chg="modSp add">
        <pc:chgData name="Michael Bailit" userId="6e5c4604-85bf-41ef-8e97-4724b7d56589" providerId="ADAL" clId="{916100B0-C7CB-43D0-ABE5-E6C76655485F}" dt="2020-05-01T17:39:26.568" v="830" actId="20577"/>
        <pc:sldMkLst>
          <pc:docMk/>
          <pc:sldMk cId="2802941441" sldId="597"/>
        </pc:sldMkLst>
        <pc:spChg chg="mod">
          <ac:chgData name="Michael Bailit" userId="6e5c4604-85bf-41ef-8e97-4724b7d56589" providerId="ADAL" clId="{916100B0-C7CB-43D0-ABE5-E6C76655485F}" dt="2020-05-01T17:17:32.226" v="245" actId="20577"/>
          <ac:spMkLst>
            <pc:docMk/>
            <pc:sldMk cId="2802941441" sldId="597"/>
            <ac:spMk id="2" creationId="{13763DE3-3978-4492-9E4F-290BFD205DA0}"/>
          </ac:spMkLst>
        </pc:spChg>
        <pc:spChg chg="mod">
          <ac:chgData name="Michael Bailit" userId="6e5c4604-85bf-41ef-8e97-4724b7d56589" providerId="ADAL" clId="{916100B0-C7CB-43D0-ABE5-E6C76655485F}" dt="2020-05-01T17:39:26.568" v="830" actId="20577"/>
          <ac:spMkLst>
            <pc:docMk/>
            <pc:sldMk cId="2802941441" sldId="597"/>
            <ac:spMk id="3" creationId="{43D63D89-0F60-4CAE-8841-7CA5A660238D}"/>
          </ac:spMkLst>
        </pc:spChg>
      </pc:sldChg>
    </pc:docChg>
  </pc:docChgLst>
  <pc:docChgLst>
    <pc:chgData name="January Angeles" userId="1da0e1a4-ad5a-4e05-9ff7-ebee8544f775" providerId="ADAL" clId="{C291C9FF-4081-4954-BEAC-865EB77D732D}"/>
    <pc:docChg chg="undo custSel addSld modSld">
      <pc:chgData name="January Angeles" userId="1da0e1a4-ad5a-4e05-9ff7-ebee8544f775" providerId="ADAL" clId="{C291C9FF-4081-4954-BEAC-865EB77D732D}" dt="2020-05-05T14:18:41.755" v="1390" actId="6549"/>
      <pc:docMkLst>
        <pc:docMk/>
      </pc:docMkLst>
      <pc:sldChg chg="addSp delSp modSp add mod setBg">
        <pc:chgData name="January Angeles" userId="1da0e1a4-ad5a-4e05-9ff7-ebee8544f775" providerId="ADAL" clId="{C291C9FF-4081-4954-BEAC-865EB77D732D}" dt="2020-05-05T14:18:41.755" v="1390" actId="6549"/>
        <pc:sldMkLst>
          <pc:docMk/>
          <pc:sldMk cId="3666437296" sldId="598"/>
        </pc:sldMkLst>
        <pc:spChg chg="mod">
          <ac:chgData name="January Angeles" userId="1da0e1a4-ad5a-4e05-9ff7-ebee8544f775" providerId="ADAL" clId="{C291C9FF-4081-4954-BEAC-865EB77D732D}" dt="2020-05-05T14:18:41.755" v="1390" actId="6549"/>
          <ac:spMkLst>
            <pc:docMk/>
            <pc:sldMk cId="3666437296" sldId="598"/>
            <ac:spMk id="3" creationId="{C061ACF8-7CA1-4638-B6AC-839DA217FD24}"/>
          </ac:spMkLst>
        </pc:spChg>
        <pc:spChg chg="mod">
          <ac:chgData name="January Angeles" userId="1da0e1a4-ad5a-4e05-9ff7-ebee8544f775" providerId="ADAL" clId="{C291C9FF-4081-4954-BEAC-865EB77D732D}" dt="2020-05-05T13:53:40.570" v="52" actId="207"/>
          <ac:spMkLst>
            <pc:docMk/>
            <pc:sldMk cId="3666437296" sldId="598"/>
            <ac:spMk id="5" creationId="{98DB743F-B74A-4F88-8CB8-68496C0EFD78}"/>
          </ac:spMkLst>
        </pc:spChg>
        <pc:spChg chg="mod">
          <ac:chgData name="January Angeles" userId="1da0e1a4-ad5a-4e05-9ff7-ebee8544f775" providerId="ADAL" clId="{C291C9FF-4081-4954-BEAC-865EB77D732D}" dt="2020-05-05T13:48:57.318" v="2"/>
          <ac:spMkLst>
            <pc:docMk/>
            <pc:sldMk cId="3666437296" sldId="598"/>
            <ac:spMk id="7" creationId="{96C489C7-003B-4A39-931B-5E040529D14A}"/>
          </ac:spMkLst>
        </pc:spChg>
        <pc:spChg chg="mod">
          <ac:chgData name="January Angeles" userId="1da0e1a4-ad5a-4e05-9ff7-ebee8544f775" providerId="ADAL" clId="{C291C9FF-4081-4954-BEAC-865EB77D732D}" dt="2020-05-05T13:49:11.358" v="28" actId="20577"/>
          <ac:spMkLst>
            <pc:docMk/>
            <pc:sldMk cId="3666437296" sldId="598"/>
            <ac:spMk id="8" creationId="{F262B403-1DFE-4644-87AC-0E92B2184ADA}"/>
          </ac:spMkLst>
        </pc:spChg>
        <pc:spChg chg="mod">
          <ac:chgData name="January Angeles" userId="1da0e1a4-ad5a-4e05-9ff7-ebee8544f775" providerId="ADAL" clId="{C291C9FF-4081-4954-BEAC-865EB77D732D}" dt="2020-05-05T13:50:33.354" v="34"/>
          <ac:spMkLst>
            <pc:docMk/>
            <pc:sldMk cId="3666437296" sldId="598"/>
            <ac:spMk id="10" creationId="{BEB05814-D8A2-469E-AB5C-521B55242811}"/>
          </ac:spMkLst>
        </pc:spChg>
        <pc:spChg chg="del">
          <ac:chgData name="January Angeles" userId="1da0e1a4-ad5a-4e05-9ff7-ebee8544f775" providerId="ADAL" clId="{C291C9FF-4081-4954-BEAC-865EB77D732D}" dt="2020-05-05T13:49:43.504" v="31" actId="478"/>
          <ac:spMkLst>
            <pc:docMk/>
            <pc:sldMk cId="3666437296" sldId="598"/>
            <ac:spMk id="11" creationId="{480F6BFA-694E-49B0-AB3E-88B8CBBA4D8B}"/>
          </ac:spMkLst>
        </pc:spChg>
        <pc:spChg chg="add del mod">
          <ac:chgData name="January Angeles" userId="1da0e1a4-ad5a-4e05-9ff7-ebee8544f775" providerId="ADAL" clId="{C291C9FF-4081-4954-BEAC-865EB77D732D}" dt="2020-05-05T13:49:30.404" v="30" actId="478"/>
          <ac:spMkLst>
            <pc:docMk/>
            <pc:sldMk cId="3666437296" sldId="598"/>
            <ac:spMk id="12" creationId="{441CEC47-E8B0-4F2C-A8CC-4F4903ACFDBD}"/>
          </ac:spMkLst>
        </pc:spChg>
        <pc:spChg chg="mod">
          <ac:chgData name="January Angeles" userId="1da0e1a4-ad5a-4e05-9ff7-ebee8544f775" providerId="ADAL" clId="{C291C9FF-4081-4954-BEAC-865EB77D732D}" dt="2020-05-05T13:49:45.098" v="32"/>
          <ac:spMkLst>
            <pc:docMk/>
            <pc:sldMk cId="3666437296" sldId="598"/>
            <ac:spMk id="14" creationId="{7AC343C6-6A9C-4CC6-A2A0-954DC56789B5}"/>
          </ac:spMkLst>
        </pc:spChg>
        <pc:spChg chg="mod">
          <ac:chgData name="January Angeles" userId="1da0e1a4-ad5a-4e05-9ff7-ebee8544f775" providerId="ADAL" clId="{C291C9FF-4081-4954-BEAC-865EB77D732D}" dt="2020-05-05T13:49:45.098" v="32"/>
          <ac:spMkLst>
            <pc:docMk/>
            <pc:sldMk cId="3666437296" sldId="598"/>
            <ac:spMk id="15" creationId="{F50D63BC-1F6C-47F4-8C6F-FDB196B0D14F}"/>
          </ac:spMkLst>
        </pc:spChg>
        <pc:grpChg chg="add mod">
          <ac:chgData name="January Angeles" userId="1da0e1a4-ad5a-4e05-9ff7-ebee8544f775" providerId="ADAL" clId="{C291C9FF-4081-4954-BEAC-865EB77D732D}" dt="2020-05-05T13:49:52.648" v="33" actId="1076"/>
          <ac:grpSpMkLst>
            <pc:docMk/>
            <pc:sldMk cId="3666437296" sldId="598"/>
            <ac:grpSpMk id="13" creationId="{4454253B-D715-49B5-B595-59BE8C4FB3AD}"/>
          </ac:grpSpMkLst>
        </pc:grpChg>
      </pc:sldChg>
    </pc:docChg>
  </pc:docChgLst>
  <pc:docChgLst>
    <pc:chgData name="Megan Burns" userId="c618f2ce-3b45-45fc-84b9-ecdabaf9800a" providerId="ADAL" clId="{D9332BD4-26CD-4D5F-92C5-1B4C222FABE4}"/>
    <pc:docChg chg="modSld">
      <pc:chgData name="Megan Burns" userId="c618f2ce-3b45-45fc-84b9-ecdabaf9800a" providerId="ADAL" clId="{D9332BD4-26CD-4D5F-92C5-1B4C222FABE4}" dt="2020-05-04T15:51:39.301" v="0" actId="6549"/>
      <pc:docMkLst>
        <pc:docMk/>
      </pc:docMkLst>
      <pc:sldChg chg="modSp">
        <pc:chgData name="Megan Burns" userId="c618f2ce-3b45-45fc-84b9-ecdabaf9800a" providerId="ADAL" clId="{D9332BD4-26CD-4D5F-92C5-1B4C222FABE4}" dt="2020-05-04T15:51:39.301" v="0" actId="6549"/>
        <pc:sldMkLst>
          <pc:docMk/>
          <pc:sldMk cId="2941655930" sldId="303"/>
        </pc:sldMkLst>
        <pc:spChg chg="mod">
          <ac:chgData name="Megan Burns" userId="c618f2ce-3b45-45fc-84b9-ecdabaf9800a" providerId="ADAL" clId="{D9332BD4-26CD-4D5F-92C5-1B4C222FABE4}" dt="2020-05-04T15:51:39.301" v="0" actId="6549"/>
          <ac:spMkLst>
            <pc:docMk/>
            <pc:sldMk cId="2941655930" sldId="303"/>
            <ac:spMk id="3" creationId="{628CF007-EF18-439C-AEBF-62A2FAEFB74A}"/>
          </ac:spMkLst>
        </pc:spChg>
      </pc:sldChg>
    </pc:docChg>
  </pc:docChgLst>
  <pc:docChgLst>
    <pc:chgData name="Megan Burns" userId="c618f2ce-3b45-45fc-84b9-ecdabaf9800a" providerId="ADAL" clId="{3FF29E31-D20E-4AFA-A829-C9F3584B891B}"/>
    <pc:docChg chg="custSel delSld modSld">
      <pc:chgData name="Megan Burns" userId="c618f2ce-3b45-45fc-84b9-ecdabaf9800a" providerId="ADAL" clId="{3FF29E31-D20E-4AFA-A829-C9F3584B891B}" dt="2020-05-05T17:18:37.298" v="272" actId="2696"/>
      <pc:docMkLst>
        <pc:docMk/>
      </pc:docMkLst>
      <pc:sldChg chg="del">
        <pc:chgData name="Megan Burns" userId="c618f2ce-3b45-45fc-84b9-ecdabaf9800a" providerId="ADAL" clId="{3FF29E31-D20E-4AFA-A829-C9F3584B891B}" dt="2020-05-05T17:17:58.282" v="271" actId="2696"/>
        <pc:sldMkLst>
          <pc:docMk/>
          <pc:sldMk cId="3739067553" sldId="313"/>
        </pc:sldMkLst>
      </pc:sldChg>
      <pc:sldChg chg="modSp">
        <pc:chgData name="Megan Burns" userId="c618f2ce-3b45-45fc-84b9-ecdabaf9800a" providerId="ADAL" clId="{3FF29E31-D20E-4AFA-A829-C9F3584B891B}" dt="2020-05-05T17:16:40.720" v="270" actId="20577"/>
        <pc:sldMkLst>
          <pc:docMk/>
          <pc:sldMk cId="2777169277" sldId="360"/>
        </pc:sldMkLst>
        <pc:spChg chg="mod">
          <ac:chgData name="Megan Burns" userId="c618f2ce-3b45-45fc-84b9-ecdabaf9800a" providerId="ADAL" clId="{3FF29E31-D20E-4AFA-A829-C9F3584B891B}" dt="2020-05-05T17:16:40.720" v="270" actId="20577"/>
          <ac:spMkLst>
            <pc:docMk/>
            <pc:sldMk cId="2777169277" sldId="360"/>
            <ac:spMk id="10" creationId="{A9E9E494-4E30-47F7-9587-DE52B29A2C2A}"/>
          </ac:spMkLst>
        </pc:spChg>
      </pc:sldChg>
      <pc:sldChg chg="del">
        <pc:chgData name="Megan Burns" userId="c618f2ce-3b45-45fc-84b9-ecdabaf9800a" providerId="ADAL" clId="{3FF29E31-D20E-4AFA-A829-C9F3584B891B}" dt="2020-05-05T17:18:37.298" v="272" actId="2696"/>
        <pc:sldMkLst>
          <pc:docMk/>
          <pc:sldMk cId="1017643272" sldId="570"/>
        </pc:sldMkLst>
      </pc:sldChg>
      <pc:sldChg chg="modSp">
        <pc:chgData name="Megan Burns" userId="c618f2ce-3b45-45fc-84b9-ecdabaf9800a" providerId="ADAL" clId="{3FF29E31-D20E-4AFA-A829-C9F3584B891B}" dt="2020-05-05T17:15:20.295" v="19" actId="6549"/>
        <pc:sldMkLst>
          <pc:docMk/>
          <pc:sldMk cId="425946970" sldId="574"/>
        </pc:sldMkLst>
        <pc:spChg chg="mod">
          <ac:chgData name="Megan Burns" userId="c618f2ce-3b45-45fc-84b9-ecdabaf9800a" providerId="ADAL" clId="{3FF29E31-D20E-4AFA-A829-C9F3584B891B}" dt="2020-05-05T17:15:20.295" v="19" actId="6549"/>
          <ac:spMkLst>
            <pc:docMk/>
            <pc:sldMk cId="425946970" sldId="574"/>
            <ac:spMk id="5" creationId="{2A05FA11-CB43-45CE-B8B4-B5EA4DF2F5E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8796EA6-6F25-4F19-87BA-7ADCC16DAEFF}" type="datetimeFigureOut">
              <a:rPr lang="en-US" smtClean="0"/>
              <a:t>5/5/2020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64E50CC-F33A-4EF4-9F12-93EC4A21A0CF}" type="slidenum">
              <a:rPr lang="en-US" smtClean="0"/>
              <a:t>‹#›</a:t>
            </a:fld>
            <a:endParaRPr lang="en-US"/>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39C172E-A8B5-46F6-B05C-DFA3E2E0F207}" type="datetimeFigureOut">
              <a:rPr lang="en-US" smtClean="0"/>
              <a:t>5/5/2020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674CE4-FBD8-4481-AEFB-CA53E599A745}" type="slidenum">
              <a:rPr lang="en-US" smtClean="0"/>
              <a:t>‹#›</a:t>
            </a:fld>
            <a:endParaRPr lang="en-US"/>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take note of definitions contained in the Governor’s bill when considering some of these options.</a:t>
            </a:r>
          </a:p>
        </p:txBody>
      </p:sp>
      <p:sp>
        <p:nvSpPr>
          <p:cNvPr id="4" name="Slide Number Placeholder 3"/>
          <p:cNvSpPr>
            <a:spLocks noGrp="1"/>
          </p:cNvSpPr>
          <p:nvPr>
            <p:ph type="sldNum" sz="quarter" idx="5"/>
          </p:nvPr>
        </p:nvSpPr>
        <p:spPr/>
        <p:txBody>
          <a:bodyPr/>
          <a:lstStyle/>
          <a:p>
            <a:fld id="{32674CE4-FBD8-4481-AEFB-CA53E599A745}" type="slidenum">
              <a:rPr lang="en-US" smtClean="0"/>
              <a:t>14</a:t>
            </a:fld>
            <a:endParaRPr lang="en-US"/>
          </a:p>
        </p:txBody>
      </p:sp>
    </p:spTree>
    <p:extLst>
      <p:ext uri="{BB962C8B-B14F-4D97-AF65-F5344CB8AC3E}">
        <p14:creationId xmlns:p14="http://schemas.microsoft.com/office/powerpoint/2010/main" val="3297612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US" sz="2400"/>
              <a:t>DE: “State revenues going out to fiscal year 2019 and fiscal year 2020 are forecasted to grow at only 2% annually.  Meanwhile, employee and retiree healthcare costs, Medicaid and other DHSS-related healthcare costs are rising two to three times that pace.  </a:t>
            </a:r>
            <a:r>
              <a:rPr lang="en-US" sz="2400" b="1"/>
              <a:t>These rising costs along with rising public education costs crowd out every other spending category in state government</a:t>
            </a:r>
            <a:r>
              <a:rPr lang="en-US" sz="2400"/>
              <a:t>.” - Delaware Finance Secretary Geisenberger, 2-1-19</a:t>
            </a:r>
          </a:p>
          <a:p>
            <a:pPr>
              <a:spcAft>
                <a:spcPts val="1200"/>
              </a:spcAft>
            </a:pPr>
            <a:r>
              <a:rPr lang="en-US" sz="2400"/>
              <a:t>RI Rhode Island, seven out of ten health insurance rate filings in large and small group market in 2018 were higher than the state’s annual wage growth – most of which were 4 times higher.</a:t>
            </a:r>
          </a:p>
          <a:p>
            <a:pPr>
              <a:spcAft>
                <a:spcPts val="1200"/>
              </a:spcAft>
            </a:pPr>
            <a:r>
              <a:rPr lang="en-US" sz="2400"/>
              <a:t>MA: In Massachusetts state purchased health care rose nearly 40% over a 12 year time period, where spending on all other services was reduced on average by 17%.</a:t>
            </a:r>
          </a:p>
          <a:p>
            <a:endParaRPr lang="en-US"/>
          </a:p>
          <a:p>
            <a:r>
              <a:rPr lang="en-US"/>
              <a:t>OR: Premiums and deductibles in OR are growing faster than household income.</a:t>
            </a:r>
          </a:p>
          <a:p>
            <a:pPr lvl="1"/>
            <a:r>
              <a:rPr lang="en-US"/>
              <a:t>In 2016, premiums equated to 29% of a family’s total income.</a:t>
            </a:r>
          </a:p>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27</a:t>
            </a:fld>
            <a:endParaRPr lang="en-US"/>
          </a:p>
        </p:txBody>
      </p:sp>
    </p:spTree>
    <p:extLst>
      <p:ext uri="{BB962C8B-B14F-4D97-AF65-F5344CB8AC3E}">
        <p14:creationId xmlns:p14="http://schemas.microsoft.com/office/powerpoint/2010/main" val="710781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a:t>
            </a:r>
            <a:r>
              <a:rPr lang="en-US" b="1"/>
              <a:t>spending </a:t>
            </a:r>
            <a:r>
              <a:rPr lang="en-US" b="0"/>
              <a:t>and </a:t>
            </a:r>
            <a:r>
              <a:rPr lang="en-US" b="1"/>
              <a:t>costs</a:t>
            </a:r>
            <a:r>
              <a:rPr lang="en-US" b="0"/>
              <a:t> are different</a:t>
            </a:r>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64</a:t>
            </a:fld>
            <a:endParaRPr lang="en-US"/>
          </a:p>
        </p:txBody>
      </p:sp>
    </p:spTree>
    <p:extLst>
      <p:ext uri="{BB962C8B-B14F-4D97-AF65-F5344CB8AC3E}">
        <p14:creationId xmlns:p14="http://schemas.microsoft.com/office/powerpoint/2010/main" val="998101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Month 00, 20XX</a:t>
            </a:r>
          </a:p>
          <a:p>
            <a:r>
              <a:rPr kumimoji="0" lang="en-US"/>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idx="1"/>
          </p:nvPr>
        </p:nvSpPr>
        <p:spPr>
          <a:xfrm>
            <a:off x="609600" y="1735074"/>
            <a:ext cx="10972800" cy="4553346"/>
          </a:xfrm>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noFill/>
                </a:ln>
                <a:solidFill>
                  <a:schemeClr val="tx2"/>
                </a:solidFill>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sz="half" idx="1"/>
          </p:nvPr>
        </p:nvSpPr>
        <p:spPr>
          <a:xfrm>
            <a:off x="609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65569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75766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22121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75766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22121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idx="1"/>
          </p:nvPr>
        </p:nvSpPr>
        <p:spPr>
          <a:xfrm>
            <a:off x="609600" y="1735074"/>
            <a:ext cx="10972800" cy="4553346"/>
          </a:xfrm>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noFill/>
                </a:ln>
                <a:solidFill>
                  <a:schemeClr val="tx2"/>
                </a:solidFill>
                <a:effectLst/>
              </a:defRPr>
            </a:lvl1pPr>
          </a:lstStyle>
          <a:p>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6800"/>
          </a:xfrm>
        </p:spPr>
        <p:txBody>
          <a:bodyPr/>
          <a:lstStyle/>
          <a:p>
            <a:r>
              <a:rPr kumimoji="0" lang="en-US"/>
              <a:t>Click to edit Master title style</a:t>
            </a:r>
          </a:p>
        </p:txBody>
      </p:sp>
      <p:sp>
        <p:nvSpPr>
          <p:cNvPr id="3" name="Content Placeholder 2"/>
          <p:cNvSpPr>
            <a:spLocks noGrp="1"/>
          </p:cNvSpPr>
          <p:nvPr>
            <p:ph sz="half" idx="1"/>
          </p:nvPr>
        </p:nvSpPr>
        <p:spPr>
          <a:xfrm>
            <a:off x="609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3507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65569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75766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22121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175766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22121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62865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62865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1735073"/>
            <a:ext cx="10972800" cy="4533983"/>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609600" y="62865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1735073"/>
            <a:ext cx="10972800" cy="4533983"/>
          </a:xfrm>
          <a:prstGeom prst="rect">
            <a:avLst/>
          </a:prstGeom>
        </p:spPr>
        <p:txBody>
          <a:bodyPr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ctrTitle"/>
          </p:nvPr>
        </p:nvSpPr>
        <p:spPr>
          <a:xfrm>
            <a:off x="609600" y="2389010"/>
            <a:ext cx="11277600" cy="1108170"/>
          </a:xfrm>
        </p:spPr>
        <p:txBody>
          <a:bodyPr>
            <a:normAutofit fontScale="90000"/>
          </a:bodyPr>
          <a:lstStyle/>
          <a:p>
            <a:r>
              <a:rPr lang="en-US"/>
              <a:t>Cost Growth Benchmark Technical Team</a:t>
            </a:r>
            <a:br>
              <a:rPr lang="en-US"/>
            </a:br>
            <a:r>
              <a:rPr lang="en-US"/>
              <a:t>Meeting #2</a:t>
            </a:r>
            <a:br>
              <a:rPr lang="en-US"/>
            </a:br>
            <a:r>
              <a:rPr lang="en-US"/>
              <a:t>May 5, 2020</a:t>
            </a: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BCF98-4679-4C22-9A21-63F007366E20}"/>
              </a:ext>
            </a:extLst>
          </p:cNvPr>
          <p:cNvSpPr>
            <a:spLocks noGrp="1"/>
          </p:cNvSpPr>
          <p:nvPr>
            <p:ph type="title"/>
          </p:nvPr>
        </p:nvSpPr>
        <p:spPr/>
        <p:txBody>
          <a:bodyPr/>
          <a:lstStyle/>
          <a:p>
            <a:r>
              <a:rPr lang="en-US"/>
              <a:t>Achieving the Objectives: Seven Steps</a:t>
            </a:r>
            <a:endParaRPr lang="en-US" b="1"/>
          </a:p>
        </p:txBody>
      </p:sp>
      <p:sp>
        <p:nvSpPr>
          <p:cNvPr id="3" name="Content Placeholder 2">
            <a:extLst>
              <a:ext uri="{FF2B5EF4-FFF2-40B4-BE49-F238E27FC236}">
                <a16:creationId xmlns:a16="http://schemas.microsoft.com/office/drawing/2014/main" id="{ADB5F67F-3982-4A45-9FA1-D71218A4AD78}"/>
              </a:ext>
            </a:extLst>
          </p:cNvPr>
          <p:cNvSpPr>
            <a:spLocks noGrp="1"/>
          </p:cNvSpPr>
          <p:nvPr>
            <p:ph idx="1"/>
          </p:nvPr>
        </p:nvSpPr>
        <p:spPr/>
        <p:txBody>
          <a:bodyPr>
            <a:normAutofit fontScale="92500" lnSpcReduction="10000"/>
          </a:bodyPr>
          <a:lstStyle/>
          <a:p>
            <a:pPr marL="624078" lvl="0" indent="-514350">
              <a:spcAft>
                <a:spcPts val="600"/>
              </a:spcAft>
              <a:buFont typeface="+mj-lt"/>
              <a:buAutoNum type="arabicPeriod" startAt="3"/>
            </a:pPr>
            <a:r>
              <a:rPr lang="en-US"/>
              <a:t>Consider and incorporate stakeholder input from consumers, providers, payers and employers via the Cost Growth Benchmark Stakeholder Advisory Board and other councils/boards and industry groups</a:t>
            </a:r>
          </a:p>
          <a:p>
            <a:pPr marL="624078" lvl="0" indent="-514350">
              <a:spcAft>
                <a:spcPts val="600"/>
              </a:spcAft>
              <a:buFont typeface="+mj-lt"/>
              <a:buAutoNum type="arabicPeriod" startAt="3"/>
            </a:pPr>
            <a:r>
              <a:rPr lang="en-US"/>
              <a:t>Define minimum requirements or develop clear information on data collection needs</a:t>
            </a:r>
          </a:p>
          <a:p>
            <a:pPr marL="624078" lvl="0" indent="-514350">
              <a:spcAft>
                <a:spcPts val="600"/>
              </a:spcAft>
              <a:buFont typeface="+mj-lt"/>
              <a:buAutoNum type="arabicPeriod" startAt="3"/>
            </a:pPr>
            <a:r>
              <a:rPr lang="en-US"/>
              <a:t>Define expenses to be included in the numerator or denominator for primary care and total health care expenditures</a:t>
            </a:r>
          </a:p>
          <a:p>
            <a:pPr marL="624078" lvl="0" indent="-514350">
              <a:spcAft>
                <a:spcPts val="600"/>
              </a:spcAft>
              <a:buFont typeface="+mj-lt"/>
              <a:buAutoNum type="arabicPeriod" startAt="3"/>
            </a:pPr>
            <a:r>
              <a:rPr lang="en-US"/>
              <a:t>Recommend methods of analysis to ensure credibility and validity of measures</a:t>
            </a:r>
          </a:p>
          <a:p>
            <a:pPr marL="624078" lvl="0" indent="-514350">
              <a:spcAft>
                <a:spcPts val="600"/>
              </a:spcAft>
              <a:buFont typeface="+mj-lt"/>
              <a:buAutoNum type="arabicPeriod" startAt="3"/>
            </a:pPr>
            <a:r>
              <a:rPr lang="en-US"/>
              <a:t>Recommend minimally burdensome data collection and analysis that are aligned across payers and providers for comparable populations </a:t>
            </a:r>
          </a:p>
        </p:txBody>
      </p:sp>
      <p:sp>
        <p:nvSpPr>
          <p:cNvPr id="4" name="Slide Number Placeholder 3">
            <a:extLst>
              <a:ext uri="{FF2B5EF4-FFF2-40B4-BE49-F238E27FC236}">
                <a16:creationId xmlns:a16="http://schemas.microsoft.com/office/drawing/2014/main" id="{ED372603-00D7-4806-9B33-EE92C0382068}"/>
              </a:ext>
            </a:extLst>
          </p:cNvPr>
          <p:cNvSpPr>
            <a:spLocks noGrp="1"/>
          </p:cNvSpPr>
          <p:nvPr>
            <p:ph type="sldNum" sz="quarter" idx="12"/>
          </p:nvPr>
        </p:nvSpPr>
        <p:spPr/>
        <p:txBody>
          <a:bodyPr/>
          <a:lstStyle/>
          <a:p>
            <a:fld id="{401CF334-2D5C-4859-84A6-CA7E6E43FAEB}" type="slidenum">
              <a:rPr lang="en-US" smtClean="0"/>
              <a:t>10</a:t>
            </a:fld>
            <a:endParaRPr lang="en-US"/>
          </a:p>
        </p:txBody>
      </p:sp>
    </p:spTree>
    <p:extLst>
      <p:ext uri="{BB962C8B-B14F-4D97-AF65-F5344CB8AC3E}">
        <p14:creationId xmlns:p14="http://schemas.microsoft.com/office/powerpoint/2010/main" val="150514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DD46A7-C4BF-4C1C-A267-19B617D5E1A6}"/>
              </a:ext>
            </a:extLst>
          </p:cNvPr>
          <p:cNvSpPr>
            <a:spLocks noGrp="1"/>
          </p:cNvSpPr>
          <p:nvPr>
            <p:ph type="title"/>
          </p:nvPr>
        </p:nvSpPr>
        <p:spPr/>
        <p:txBody>
          <a:bodyPr/>
          <a:lstStyle/>
          <a:p>
            <a:r>
              <a:rPr lang="en-US"/>
              <a:t>Connecticut’s Cost Growth and Quality Benchmark, and Primary Care Target Program</a:t>
            </a:r>
          </a:p>
        </p:txBody>
      </p:sp>
      <p:sp>
        <p:nvSpPr>
          <p:cNvPr id="2" name="Text Placeholder 1">
            <a:extLst>
              <a:ext uri="{FF2B5EF4-FFF2-40B4-BE49-F238E27FC236}">
                <a16:creationId xmlns:a16="http://schemas.microsoft.com/office/drawing/2014/main" id="{54822DE8-3CA1-45D9-B43F-F9E42A5343F6}"/>
              </a:ext>
            </a:extLst>
          </p:cNvPr>
          <p:cNvSpPr>
            <a:spLocks noGrp="1"/>
          </p:cNvSpPr>
          <p:nvPr>
            <p:ph type="body" idx="1"/>
          </p:nvPr>
        </p:nvSpPr>
        <p:spPr/>
        <p:txBody>
          <a:bodyPr/>
          <a:lstStyle/>
          <a:p>
            <a:r>
              <a:rPr lang="en-US"/>
              <a:t>Role of the Technical Team</a:t>
            </a:r>
          </a:p>
        </p:txBody>
      </p:sp>
      <p:sp>
        <p:nvSpPr>
          <p:cNvPr id="4" name="Slide Number Placeholder 3">
            <a:extLst>
              <a:ext uri="{FF2B5EF4-FFF2-40B4-BE49-F238E27FC236}">
                <a16:creationId xmlns:a16="http://schemas.microsoft.com/office/drawing/2014/main" id="{15080DE9-EA90-475E-BE85-744CA21E727E}"/>
              </a:ext>
            </a:extLst>
          </p:cNvPr>
          <p:cNvSpPr>
            <a:spLocks noGrp="1"/>
          </p:cNvSpPr>
          <p:nvPr>
            <p:ph type="sldNum" sz="quarter" idx="12"/>
          </p:nvPr>
        </p:nvSpPr>
        <p:spPr/>
        <p:txBody>
          <a:bodyPr/>
          <a:lstStyle/>
          <a:p>
            <a:fld id="{401CF334-2D5C-4859-84A6-CA7E6E43FAEB}" type="slidenum">
              <a:rPr lang="en-US" smtClean="0"/>
              <a:t>11</a:t>
            </a:fld>
            <a:endParaRPr lang="en-US"/>
          </a:p>
        </p:txBody>
      </p:sp>
    </p:spTree>
    <p:extLst>
      <p:ext uri="{BB962C8B-B14F-4D97-AF65-F5344CB8AC3E}">
        <p14:creationId xmlns:p14="http://schemas.microsoft.com/office/powerpoint/2010/main" val="297503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Freeform 14"/>
          <p:cNvSpPr>
            <a:spLocks/>
          </p:cNvSpPr>
          <p:nvPr/>
        </p:nvSpPr>
        <p:spPr bwMode="auto">
          <a:xfrm>
            <a:off x="9696400" y="131900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3" name="Freeform 15"/>
          <p:cNvSpPr>
            <a:spLocks/>
          </p:cNvSpPr>
          <p:nvPr/>
        </p:nvSpPr>
        <p:spPr bwMode="auto">
          <a:xfrm>
            <a:off x="9696400" y="182487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1"/>
              </a:gs>
              <a:gs pos="100000">
                <a:schemeClr val="accent1">
                  <a:lumMod val="50000"/>
                  <a:alpha val="29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4" name="Freeform 14"/>
          <p:cNvSpPr>
            <a:spLocks/>
          </p:cNvSpPr>
          <p:nvPr/>
        </p:nvSpPr>
        <p:spPr bwMode="auto">
          <a:xfrm>
            <a:off x="9696400" y="259916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5" name="Freeform 15"/>
          <p:cNvSpPr>
            <a:spLocks/>
          </p:cNvSpPr>
          <p:nvPr/>
        </p:nvSpPr>
        <p:spPr bwMode="auto">
          <a:xfrm>
            <a:off x="9696400" y="310503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2">
                  <a:lumMod val="60000"/>
                  <a:lumOff val="40000"/>
                </a:schemeClr>
              </a:gs>
              <a:gs pos="100000">
                <a:schemeClr val="accent2">
                  <a:lumMod val="75000"/>
                  <a:alpha val="31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6" name="Freeform 14"/>
          <p:cNvSpPr>
            <a:spLocks/>
          </p:cNvSpPr>
          <p:nvPr/>
        </p:nvSpPr>
        <p:spPr bwMode="auto">
          <a:xfrm>
            <a:off x="9696400" y="38793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3">
                  <a:lumMod val="60000"/>
                  <a:lumOff val="40000"/>
                </a:schemeClr>
              </a:gs>
              <a:gs pos="100000">
                <a:schemeClr val="accent3"/>
              </a:gs>
            </a:gsLst>
            <a:lin ang="10800000" scaled="1"/>
            <a:tileRect/>
          </a:gradFill>
          <a:ln w="28575">
            <a:gradFill flip="none" rotWithShape="1">
              <a:gsLst>
                <a:gs pos="0">
                  <a:schemeClr val="accent3">
                    <a:lumMod val="60000"/>
                    <a:lumOff val="40000"/>
                  </a:schemeClr>
                </a:gs>
                <a:gs pos="100000">
                  <a:schemeClr val="accent3"/>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7" name="Freeform 15"/>
          <p:cNvSpPr>
            <a:spLocks/>
          </p:cNvSpPr>
          <p:nvPr/>
        </p:nvSpPr>
        <p:spPr bwMode="auto">
          <a:xfrm>
            <a:off x="9696400" y="438519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3">
                  <a:alpha val="65000"/>
                </a:schemeClr>
              </a:gs>
              <a:gs pos="100000">
                <a:schemeClr val="accent3">
                  <a:lumMod val="75000"/>
                  <a:alpha val="12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8" name="Freeform 14"/>
          <p:cNvSpPr>
            <a:spLocks/>
          </p:cNvSpPr>
          <p:nvPr/>
        </p:nvSpPr>
        <p:spPr bwMode="auto">
          <a:xfrm>
            <a:off x="9696400" y="51747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4"/>
              </a:gs>
              <a:gs pos="100000">
                <a:schemeClr val="accent4">
                  <a:lumMod val="75000"/>
                </a:schemeClr>
              </a:gs>
            </a:gsLst>
            <a:lin ang="10800000" scaled="1"/>
            <a:tileRect/>
          </a:gradFill>
          <a:ln w="28575">
            <a:gradFill flip="none" rotWithShape="1">
              <a:gsLst>
                <a:gs pos="0">
                  <a:schemeClr val="accent4"/>
                </a:gs>
                <a:gs pos="100000">
                  <a:schemeClr val="accent4">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9" name="Freeform 15"/>
          <p:cNvSpPr>
            <a:spLocks/>
          </p:cNvSpPr>
          <p:nvPr/>
        </p:nvSpPr>
        <p:spPr bwMode="auto">
          <a:xfrm>
            <a:off x="9696400" y="5680592"/>
            <a:ext cx="1891418" cy="513182"/>
          </a:xfrm>
          <a:custGeom>
            <a:avLst/>
            <a:gdLst>
              <a:gd name="T0" fmla="*/ 0 w 4655"/>
              <a:gd name="T1" fmla="*/ 0 h 1263"/>
              <a:gd name="T2" fmla="*/ 4655 w 4655"/>
              <a:gd name="T3" fmla="*/ 0 h 1263"/>
              <a:gd name="T4" fmla="*/ 2890 w 4655"/>
              <a:gd name="T5" fmla="*/ 1263 h 1263"/>
              <a:gd name="T6" fmla="*/ 2890 w 4655"/>
              <a:gd name="T7" fmla="*/ 622 h 1263"/>
              <a:gd name="T8" fmla="*/ 0 w 4655"/>
              <a:gd name="T9" fmla="*/ 622 h 1263"/>
              <a:gd name="T10" fmla="*/ 0 w 4655"/>
              <a:gd name="T11" fmla="*/ 0 h 1263"/>
            </a:gdLst>
            <a:ahLst/>
            <a:cxnLst>
              <a:cxn ang="0">
                <a:pos x="T0" y="T1"/>
              </a:cxn>
              <a:cxn ang="0">
                <a:pos x="T2" y="T3"/>
              </a:cxn>
              <a:cxn ang="0">
                <a:pos x="T4" y="T5"/>
              </a:cxn>
              <a:cxn ang="0">
                <a:pos x="T6" y="T7"/>
              </a:cxn>
              <a:cxn ang="0">
                <a:pos x="T8" y="T9"/>
              </a:cxn>
              <a:cxn ang="0">
                <a:pos x="T10" y="T11"/>
              </a:cxn>
            </a:cxnLst>
            <a:rect l="0" t="0" r="r" b="b"/>
            <a:pathLst>
              <a:path w="4655" h="1263">
                <a:moveTo>
                  <a:pt x="0" y="0"/>
                </a:moveTo>
                <a:lnTo>
                  <a:pt x="4655" y="0"/>
                </a:lnTo>
                <a:lnTo>
                  <a:pt x="2890" y="1263"/>
                </a:lnTo>
                <a:lnTo>
                  <a:pt x="2890" y="622"/>
                </a:lnTo>
                <a:lnTo>
                  <a:pt x="0" y="622"/>
                </a:lnTo>
                <a:lnTo>
                  <a:pt x="0" y="0"/>
                </a:lnTo>
                <a:close/>
              </a:path>
            </a:pathLst>
          </a:custGeom>
          <a:gradFill flip="none" rotWithShape="1">
            <a:gsLst>
              <a:gs pos="45000">
                <a:schemeClr val="accent4"/>
              </a:gs>
              <a:gs pos="100000">
                <a:schemeClr val="accent4">
                  <a:lumMod val="50000"/>
                  <a:alpha val="60000"/>
                </a:schemeClr>
              </a:gs>
            </a:gsLst>
            <a:lin ang="15600000" scaled="0"/>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p:cNvSpPr/>
          <p:nvPr/>
        </p:nvSpPr>
        <p:spPr>
          <a:xfrm>
            <a:off x="1588" y="1263590"/>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1588" y="2546503"/>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p:cNvSpPr/>
          <p:nvPr/>
        </p:nvSpPr>
        <p:spPr>
          <a:xfrm>
            <a:off x="1588" y="38294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1588" y="5112328"/>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TextBox 32"/>
          <p:cNvSpPr txBox="1"/>
          <p:nvPr/>
        </p:nvSpPr>
        <p:spPr>
          <a:xfrm>
            <a:off x="679763" y="1072876"/>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34" name="TextBox 33"/>
          <p:cNvSpPr txBox="1"/>
          <p:nvPr/>
        </p:nvSpPr>
        <p:spPr>
          <a:xfrm>
            <a:off x="679763" y="2362077"/>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35" name="TextBox 34"/>
          <p:cNvSpPr txBox="1"/>
          <p:nvPr/>
        </p:nvSpPr>
        <p:spPr>
          <a:xfrm>
            <a:off x="679763" y="3639333"/>
            <a:ext cx="813043" cy="1877437"/>
          </a:xfrm>
          <a:prstGeom prst="rect">
            <a:avLst/>
          </a:prstGeom>
          <a:noFill/>
        </p:spPr>
        <p:txBody>
          <a:bodyPr wrap="none" rtlCol="0">
            <a:spAutoFit/>
          </a:bodyPr>
          <a:lstStyle/>
          <a:p>
            <a:pPr marL="0" lvl="1"/>
            <a:r>
              <a:rPr lang="en-GB" sz="8800" b="1">
                <a:solidFill>
                  <a:schemeClr val="accent3"/>
                </a:solidFill>
                <a:latin typeface="Arial" pitchFamily="34" charset="0"/>
                <a:cs typeface="Arial" pitchFamily="34" charset="0"/>
              </a:rPr>
              <a:t>3</a:t>
            </a:r>
            <a:endParaRPr lang="en-IN" sz="8800" b="1">
              <a:solidFill>
                <a:schemeClr val="accent3"/>
              </a:solidFill>
              <a:latin typeface="Arial" pitchFamily="34" charset="0"/>
              <a:cs typeface="Arial" pitchFamily="34" charset="0"/>
            </a:endParaRPr>
          </a:p>
          <a:p>
            <a:endParaRPr lang="en-IN" sz="2800">
              <a:solidFill>
                <a:schemeClr val="accent3"/>
              </a:solidFill>
            </a:endParaRPr>
          </a:p>
        </p:txBody>
      </p:sp>
      <p:sp>
        <p:nvSpPr>
          <p:cNvPr id="36" name="TextBox 35"/>
          <p:cNvSpPr txBox="1"/>
          <p:nvPr/>
        </p:nvSpPr>
        <p:spPr>
          <a:xfrm>
            <a:off x="679763" y="4904020"/>
            <a:ext cx="813043" cy="1877437"/>
          </a:xfrm>
          <a:prstGeom prst="rect">
            <a:avLst/>
          </a:prstGeom>
          <a:noFill/>
        </p:spPr>
        <p:txBody>
          <a:bodyPr wrap="none" rtlCol="0">
            <a:spAutoFit/>
          </a:bodyPr>
          <a:lstStyle/>
          <a:p>
            <a:pPr marL="0" lvl="1"/>
            <a:r>
              <a:rPr lang="en-GB" sz="8800" b="1">
                <a:solidFill>
                  <a:schemeClr val="accent4"/>
                </a:solidFill>
                <a:latin typeface="Arial" pitchFamily="34" charset="0"/>
                <a:cs typeface="Arial" pitchFamily="34" charset="0"/>
              </a:rPr>
              <a:t>4</a:t>
            </a:r>
            <a:endParaRPr lang="en-IN" sz="8800" b="1">
              <a:solidFill>
                <a:schemeClr val="accent4"/>
              </a:solidFill>
              <a:latin typeface="Arial" pitchFamily="34" charset="0"/>
              <a:cs typeface="Arial" pitchFamily="34" charset="0"/>
            </a:endParaRPr>
          </a:p>
          <a:p>
            <a:endParaRPr lang="en-IN" sz="2800">
              <a:solidFill>
                <a:schemeClr val="accent4"/>
              </a:solidFill>
            </a:endParaRPr>
          </a:p>
        </p:txBody>
      </p:sp>
      <p:sp>
        <p:nvSpPr>
          <p:cNvPr id="37" name="Oval 36"/>
          <p:cNvSpPr/>
          <p:nvPr/>
        </p:nvSpPr>
        <p:spPr>
          <a:xfrm>
            <a:off x="1607247" y="140086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TextBox 39"/>
          <p:cNvSpPr txBox="1"/>
          <p:nvPr/>
        </p:nvSpPr>
        <p:spPr>
          <a:xfrm>
            <a:off x="2644008" y="1425403"/>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41" name="TextBox 40"/>
          <p:cNvSpPr txBox="1"/>
          <p:nvPr/>
        </p:nvSpPr>
        <p:spPr>
          <a:xfrm>
            <a:off x="2596240" y="2688146"/>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42" name="TextBox 41"/>
          <p:cNvSpPr txBox="1"/>
          <p:nvPr/>
        </p:nvSpPr>
        <p:spPr>
          <a:xfrm>
            <a:off x="2644008" y="5244814"/>
            <a:ext cx="1423787"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Quality </a:t>
            </a:r>
          </a:p>
          <a:p>
            <a:pPr algn="ctr"/>
            <a:r>
              <a:rPr lang="en-GB">
                <a:solidFill>
                  <a:schemeClr val="tx1">
                    <a:lumMod val="75000"/>
                    <a:lumOff val="25000"/>
                  </a:schemeClr>
                </a:solidFill>
                <a:latin typeface="Impact" pitchFamily="34" charset="0"/>
                <a:cs typeface="Arial" pitchFamily="34" charset="0"/>
              </a:rPr>
              <a:t>Benchmarks </a:t>
            </a:r>
            <a:endParaRPr lang="en-IN">
              <a:solidFill>
                <a:schemeClr val="tx1">
                  <a:lumMod val="75000"/>
                  <a:lumOff val="25000"/>
                </a:schemeClr>
              </a:solidFill>
              <a:latin typeface="Impact" pitchFamily="34" charset="0"/>
              <a:cs typeface="Arial" pitchFamily="34" charset="0"/>
            </a:endParaRPr>
          </a:p>
        </p:txBody>
      </p:sp>
      <p:sp>
        <p:nvSpPr>
          <p:cNvPr id="43" name="TextBox 42"/>
          <p:cNvSpPr txBox="1"/>
          <p:nvPr/>
        </p:nvSpPr>
        <p:spPr>
          <a:xfrm>
            <a:off x="2732829" y="3988110"/>
            <a:ext cx="1051891"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Data Use </a:t>
            </a:r>
          </a:p>
          <a:p>
            <a:pPr algn="ctr"/>
            <a:r>
              <a:rPr lang="en-GB">
                <a:solidFill>
                  <a:schemeClr val="tx1">
                    <a:lumMod val="75000"/>
                    <a:lumOff val="25000"/>
                  </a:schemeClr>
                </a:solidFill>
                <a:latin typeface="Impact" pitchFamily="34" charset="0"/>
                <a:cs typeface="Arial" pitchFamily="34" charset="0"/>
              </a:rPr>
              <a:t>Strategy</a:t>
            </a:r>
            <a:endParaRPr lang="en-IN">
              <a:solidFill>
                <a:schemeClr val="tx1">
                  <a:lumMod val="75000"/>
                  <a:lumOff val="25000"/>
                </a:schemeClr>
              </a:solidFill>
              <a:latin typeface="Impact" pitchFamily="34" charset="0"/>
              <a:cs typeface="Arial" pitchFamily="34" charset="0"/>
            </a:endParaRPr>
          </a:p>
        </p:txBody>
      </p:sp>
      <p:sp>
        <p:nvSpPr>
          <p:cNvPr id="46" name="Oval 45"/>
          <p:cNvSpPr/>
          <p:nvPr/>
        </p:nvSpPr>
        <p:spPr>
          <a:xfrm>
            <a:off x="1611869" y="2700156"/>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Oval 48"/>
          <p:cNvSpPr/>
          <p:nvPr/>
        </p:nvSpPr>
        <p:spPr>
          <a:xfrm>
            <a:off x="1607247" y="39698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Oval 51"/>
          <p:cNvSpPr/>
          <p:nvPr/>
        </p:nvSpPr>
        <p:spPr>
          <a:xfrm>
            <a:off x="1607247" y="5232640"/>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Rectangle 53"/>
          <p:cNvSpPr/>
          <p:nvPr/>
        </p:nvSpPr>
        <p:spPr>
          <a:xfrm>
            <a:off x="4439816" y="1438708"/>
            <a:ext cx="4867176" cy="830997"/>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a cost growth benchmark that covers all payers and all populations for 2021-2025.</a:t>
            </a:r>
          </a:p>
        </p:txBody>
      </p:sp>
      <p:sp>
        <p:nvSpPr>
          <p:cNvPr id="55" name="Rectangle 54"/>
          <p:cNvSpPr/>
          <p:nvPr/>
        </p:nvSpPr>
        <p:spPr>
          <a:xfrm>
            <a:off x="4439815" y="2634775"/>
            <a:ext cx="4951885"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getting to a 10% primary care target that applies to all payers and populations as a share of total health care expenditures for CY 2021-2025.</a:t>
            </a:r>
          </a:p>
        </p:txBody>
      </p:sp>
      <p:sp>
        <p:nvSpPr>
          <p:cNvPr id="57" name="Rectangle 56"/>
          <p:cNvSpPr/>
          <p:nvPr/>
        </p:nvSpPr>
        <p:spPr>
          <a:xfrm>
            <a:off x="4436124" y="39068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This is a complementary strategy that leverages the state’s APCD to </a:t>
            </a:r>
            <a:r>
              <a:rPr lang="en-IN" sz="1600" err="1">
                <a:solidFill>
                  <a:schemeClr val="bg1">
                    <a:lumMod val="50000"/>
                  </a:schemeClr>
                </a:solidFill>
                <a:latin typeface="Arial" pitchFamily="34" charset="0"/>
                <a:cs typeface="Arial" pitchFamily="34" charset="0"/>
              </a:rPr>
              <a:t>analyze</a:t>
            </a:r>
            <a:r>
              <a:rPr lang="en-IN" sz="1600">
                <a:solidFill>
                  <a:schemeClr val="bg1">
                    <a:lumMod val="50000"/>
                  </a:schemeClr>
                </a:solidFill>
                <a:latin typeface="Arial" pitchFamily="34" charset="0"/>
                <a:cs typeface="Arial" pitchFamily="34" charset="0"/>
              </a:rPr>
              <a:t> cost and cost growth drivers.  The Technical Team will provide input into this strategy.</a:t>
            </a:r>
          </a:p>
        </p:txBody>
      </p:sp>
      <p:grpSp>
        <p:nvGrpSpPr>
          <p:cNvPr id="80" name="Group 79"/>
          <p:cNvGrpSpPr/>
          <p:nvPr/>
        </p:nvGrpSpPr>
        <p:grpSpPr>
          <a:xfrm>
            <a:off x="1746774" y="1561887"/>
            <a:ext cx="334190" cy="283433"/>
            <a:chOff x="-1320800" y="1363663"/>
            <a:chExt cx="5205413" cy="4414838"/>
          </a:xfrm>
          <a:solidFill>
            <a:schemeClr val="bg1"/>
          </a:solidFill>
        </p:grpSpPr>
        <p:sp>
          <p:nvSpPr>
            <p:cNvPr id="81" name="Freeform 6"/>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2" name="Freeform 7"/>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3" name="Freeform 8"/>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4" name="Freeform 9"/>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85" name="Freeform 10"/>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89" name="Freeform 21"/>
          <p:cNvSpPr>
            <a:spLocks noEditPoints="1"/>
          </p:cNvSpPr>
          <p:nvPr/>
        </p:nvSpPr>
        <p:spPr bwMode="auto">
          <a:xfrm>
            <a:off x="1746774" y="4119447"/>
            <a:ext cx="334291" cy="334088"/>
          </a:xfrm>
          <a:custGeom>
            <a:avLst/>
            <a:gdLst>
              <a:gd name="T0" fmla="*/ 2764 w 6560"/>
              <a:gd name="T1" fmla="*/ 2324 h 6556"/>
              <a:gd name="T2" fmla="*/ 2324 w 6560"/>
              <a:gd name="T3" fmla="*/ 2765 h 6556"/>
              <a:gd name="T4" fmla="*/ 2196 w 6560"/>
              <a:gd name="T5" fmla="*/ 3397 h 6556"/>
              <a:gd name="T6" fmla="*/ 2441 w 6560"/>
              <a:gd name="T7" fmla="*/ 3981 h 6556"/>
              <a:gd name="T8" fmla="*/ 2960 w 6560"/>
              <a:gd name="T9" fmla="*/ 4330 h 6556"/>
              <a:gd name="T10" fmla="*/ 3610 w 6560"/>
              <a:gd name="T11" fmla="*/ 4330 h 6556"/>
              <a:gd name="T12" fmla="*/ 4129 w 6560"/>
              <a:gd name="T13" fmla="*/ 3981 h 6556"/>
              <a:gd name="T14" fmla="*/ 4374 w 6560"/>
              <a:gd name="T15" fmla="*/ 3397 h 6556"/>
              <a:gd name="T16" fmla="*/ 4246 w 6560"/>
              <a:gd name="T17" fmla="*/ 2765 h 6556"/>
              <a:gd name="T18" fmla="*/ 3806 w 6560"/>
              <a:gd name="T19" fmla="*/ 2324 h 6556"/>
              <a:gd name="T20" fmla="*/ 3293 w 6560"/>
              <a:gd name="T21" fmla="*/ 0 h 6556"/>
              <a:gd name="T22" fmla="*/ 3792 w 6560"/>
              <a:gd name="T23" fmla="*/ 102 h 6556"/>
              <a:gd name="T24" fmla="*/ 3849 w 6560"/>
              <a:gd name="T25" fmla="*/ 456 h 6556"/>
              <a:gd name="T26" fmla="*/ 4123 w 6560"/>
              <a:gd name="T27" fmla="*/ 845 h 6556"/>
              <a:gd name="T28" fmla="*/ 4581 w 6560"/>
              <a:gd name="T29" fmla="*/ 975 h 6556"/>
              <a:gd name="T30" fmla="*/ 5026 w 6560"/>
              <a:gd name="T31" fmla="*/ 797 h 6556"/>
              <a:gd name="T32" fmla="*/ 5262 w 6560"/>
              <a:gd name="T33" fmla="*/ 688 h 6556"/>
              <a:gd name="T34" fmla="*/ 5852 w 6560"/>
              <a:gd name="T35" fmla="*/ 1246 h 6556"/>
              <a:gd name="T36" fmla="*/ 5858 w 6560"/>
              <a:gd name="T37" fmla="*/ 1463 h 6556"/>
              <a:gd name="T38" fmla="*/ 5623 w 6560"/>
              <a:gd name="T39" fmla="*/ 1832 h 6556"/>
              <a:gd name="T40" fmla="*/ 5649 w 6560"/>
              <a:gd name="T41" fmla="*/ 2304 h 6556"/>
              <a:gd name="T42" fmla="*/ 5992 w 6560"/>
              <a:gd name="T43" fmla="*/ 2673 h 6556"/>
              <a:gd name="T44" fmla="*/ 6408 w 6560"/>
              <a:gd name="T45" fmla="*/ 2769 h 6556"/>
              <a:gd name="T46" fmla="*/ 6554 w 6560"/>
              <a:gd name="T47" fmla="*/ 3102 h 6556"/>
              <a:gd name="T48" fmla="*/ 6486 w 6560"/>
              <a:gd name="T49" fmla="*/ 3765 h 6556"/>
              <a:gd name="T50" fmla="*/ 6219 w 6560"/>
              <a:gd name="T51" fmla="*/ 3825 h 6556"/>
              <a:gd name="T52" fmla="*/ 5774 w 6560"/>
              <a:gd name="T53" fmla="*/ 4050 h 6556"/>
              <a:gd name="T54" fmla="*/ 5579 w 6560"/>
              <a:gd name="T55" fmla="*/ 4501 h 6556"/>
              <a:gd name="T56" fmla="*/ 5708 w 6560"/>
              <a:gd name="T57" fmla="*/ 4957 h 6556"/>
              <a:gd name="T58" fmla="*/ 5878 w 6560"/>
              <a:gd name="T59" fmla="*/ 5221 h 6556"/>
              <a:gd name="T60" fmla="*/ 5451 w 6560"/>
              <a:gd name="T61" fmla="*/ 5735 h 6556"/>
              <a:gd name="T62" fmla="*/ 5124 w 6560"/>
              <a:gd name="T63" fmla="*/ 5878 h 6556"/>
              <a:gd name="T64" fmla="*/ 4797 w 6560"/>
              <a:gd name="T65" fmla="*/ 5657 h 6556"/>
              <a:gd name="T66" fmla="*/ 4322 w 6560"/>
              <a:gd name="T67" fmla="*/ 5623 h 6556"/>
              <a:gd name="T68" fmla="*/ 3913 w 6560"/>
              <a:gd name="T69" fmla="*/ 5928 h 6556"/>
              <a:gd name="T70" fmla="*/ 3796 w 6560"/>
              <a:gd name="T71" fmla="*/ 6389 h 6556"/>
              <a:gd name="T72" fmla="*/ 3636 w 6560"/>
              <a:gd name="T73" fmla="*/ 6536 h 6556"/>
              <a:gd name="T74" fmla="*/ 2822 w 6560"/>
              <a:gd name="T75" fmla="*/ 6508 h 6556"/>
              <a:gd name="T76" fmla="*/ 2737 w 6560"/>
              <a:gd name="T77" fmla="*/ 6259 h 6556"/>
              <a:gd name="T78" fmla="*/ 2557 w 6560"/>
              <a:gd name="T79" fmla="*/ 5821 h 6556"/>
              <a:gd name="T80" fmla="*/ 2140 w 6560"/>
              <a:gd name="T81" fmla="*/ 5587 h 6556"/>
              <a:gd name="T82" fmla="*/ 1665 w 6560"/>
              <a:gd name="T83" fmla="*/ 5669 h 6556"/>
              <a:gd name="T84" fmla="*/ 1374 w 6560"/>
              <a:gd name="T85" fmla="*/ 5872 h 6556"/>
              <a:gd name="T86" fmla="*/ 951 w 6560"/>
              <a:gd name="T87" fmla="*/ 5587 h 6556"/>
              <a:gd name="T88" fmla="*/ 670 w 6560"/>
              <a:gd name="T89" fmla="*/ 5165 h 6556"/>
              <a:gd name="T90" fmla="*/ 876 w 6560"/>
              <a:gd name="T91" fmla="*/ 4872 h 6556"/>
              <a:gd name="T92" fmla="*/ 955 w 6560"/>
              <a:gd name="T93" fmla="*/ 4409 h 6556"/>
              <a:gd name="T94" fmla="*/ 706 w 6560"/>
              <a:gd name="T95" fmla="*/ 3971 h 6556"/>
              <a:gd name="T96" fmla="*/ 235 w 6560"/>
              <a:gd name="T97" fmla="*/ 3803 h 6556"/>
              <a:gd name="T98" fmla="*/ 30 w 6560"/>
              <a:gd name="T99" fmla="*/ 3680 h 6556"/>
              <a:gd name="T100" fmla="*/ 30 w 6560"/>
              <a:gd name="T101" fmla="*/ 2858 h 6556"/>
              <a:gd name="T102" fmla="*/ 211 w 6560"/>
              <a:gd name="T103" fmla="*/ 2737 h 6556"/>
              <a:gd name="T104" fmla="*/ 718 w 6560"/>
              <a:gd name="T105" fmla="*/ 2565 h 6556"/>
              <a:gd name="T106" fmla="*/ 971 w 6560"/>
              <a:gd name="T107" fmla="*/ 2135 h 6556"/>
              <a:gd name="T108" fmla="*/ 894 w 6560"/>
              <a:gd name="T109" fmla="*/ 1668 h 6556"/>
              <a:gd name="T110" fmla="*/ 684 w 6560"/>
              <a:gd name="T111" fmla="*/ 1373 h 6556"/>
              <a:gd name="T112" fmla="*/ 971 w 6560"/>
              <a:gd name="T113" fmla="*/ 949 h 6556"/>
              <a:gd name="T114" fmla="*/ 1400 w 6560"/>
              <a:gd name="T115" fmla="*/ 666 h 6556"/>
              <a:gd name="T116" fmla="*/ 1689 w 6560"/>
              <a:gd name="T117" fmla="*/ 867 h 6556"/>
              <a:gd name="T118" fmla="*/ 2160 w 6560"/>
              <a:gd name="T119" fmla="*/ 949 h 6556"/>
              <a:gd name="T120" fmla="*/ 2573 w 6560"/>
              <a:gd name="T121" fmla="*/ 724 h 6556"/>
              <a:gd name="T122" fmla="*/ 2758 w 6560"/>
              <a:gd name="T123" fmla="*/ 291 h 6556"/>
              <a:gd name="T124" fmla="*/ 2850 w 6560"/>
              <a:gd name="T125" fmla="*/ 46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60" h="6556">
                <a:moveTo>
                  <a:pt x="3285" y="2193"/>
                </a:moveTo>
                <a:lnTo>
                  <a:pt x="3173" y="2197"/>
                </a:lnTo>
                <a:lnTo>
                  <a:pt x="3066" y="2215"/>
                </a:lnTo>
                <a:lnTo>
                  <a:pt x="2960" y="2240"/>
                </a:lnTo>
                <a:lnTo>
                  <a:pt x="2860" y="2278"/>
                </a:lnTo>
                <a:lnTo>
                  <a:pt x="2764" y="2324"/>
                </a:lnTo>
                <a:lnTo>
                  <a:pt x="2675" y="2378"/>
                </a:lnTo>
                <a:lnTo>
                  <a:pt x="2589" y="2442"/>
                </a:lnTo>
                <a:lnTo>
                  <a:pt x="2511" y="2512"/>
                </a:lnTo>
                <a:lnTo>
                  <a:pt x="2441" y="2589"/>
                </a:lnTo>
                <a:lnTo>
                  <a:pt x="2377" y="2675"/>
                </a:lnTo>
                <a:lnTo>
                  <a:pt x="2324" y="2765"/>
                </a:lnTo>
                <a:lnTo>
                  <a:pt x="2278" y="2860"/>
                </a:lnTo>
                <a:lnTo>
                  <a:pt x="2240" y="2960"/>
                </a:lnTo>
                <a:lnTo>
                  <a:pt x="2214" y="3066"/>
                </a:lnTo>
                <a:lnTo>
                  <a:pt x="2196" y="3173"/>
                </a:lnTo>
                <a:lnTo>
                  <a:pt x="2190" y="3285"/>
                </a:lnTo>
                <a:lnTo>
                  <a:pt x="2196" y="3397"/>
                </a:lnTo>
                <a:lnTo>
                  <a:pt x="2214" y="3504"/>
                </a:lnTo>
                <a:lnTo>
                  <a:pt x="2240" y="3610"/>
                </a:lnTo>
                <a:lnTo>
                  <a:pt x="2278" y="3710"/>
                </a:lnTo>
                <a:lnTo>
                  <a:pt x="2324" y="3805"/>
                </a:lnTo>
                <a:lnTo>
                  <a:pt x="2377" y="3897"/>
                </a:lnTo>
                <a:lnTo>
                  <a:pt x="2441" y="3981"/>
                </a:lnTo>
                <a:lnTo>
                  <a:pt x="2511" y="4058"/>
                </a:lnTo>
                <a:lnTo>
                  <a:pt x="2589" y="4128"/>
                </a:lnTo>
                <a:lnTo>
                  <a:pt x="2675" y="4192"/>
                </a:lnTo>
                <a:lnTo>
                  <a:pt x="2764" y="4246"/>
                </a:lnTo>
                <a:lnTo>
                  <a:pt x="2860" y="4292"/>
                </a:lnTo>
                <a:lnTo>
                  <a:pt x="2960" y="4330"/>
                </a:lnTo>
                <a:lnTo>
                  <a:pt x="3066" y="4355"/>
                </a:lnTo>
                <a:lnTo>
                  <a:pt x="3173" y="4373"/>
                </a:lnTo>
                <a:lnTo>
                  <a:pt x="3285" y="4379"/>
                </a:lnTo>
                <a:lnTo>
                  <a:pt x="3397" y="4373"/>
                </a:lnTo>
                <a:lnTo>
                  <a:pt x="3504" y="4355"/>
                </a:lnTo>
                <a:lnTo>
                  <a:pt x="3610" y="4330"/>
                </a:lnTo>
                <a:lnTo>
                  <a:pt x="3710" y="4292"/>
                </a:lnTo>
                <a:lnTo>
                  <a:pt x="3806" y="4246"/>
                </a:lnTo>
                <a:lnTo>
                  <a:pt x="3895" y="4192"/>
                </a:lnTo>
                <a:lnTo>
                  <a:pt x="3981" y="4128"/>
                </a:lnTo>
                <a:lnTo>
                  <a:pt x="4059" y="4058"/>
                </a:lnTo>
                <a:lnTo>
                  <a:pt x="4129" y="3981"/>
                </a:lnTo>
                <a:lnTo>
                  <a:pt x="4193" y="3897"/>
                </a:lnTo>
                <a:lnTo>
                  <a:pt x="4246" y="3805"/>
                </a:lnTo>
                <a:lnTo>
                  <a:pt x="4292" y="3710"/>
                </a:lnTo>
                <a:lnTo>
                  <a:pt x="4330" y="3610"/>
                </a:lnTo>
                <a:lnTo>
                  <a:pt x="4356" y="3504"/>
                </a:lnTo>
                <a:lnTo>
                  <a:pt x="4374" y="3397"/>
                </a:lnTo>
                <a:lnTo>
                  <a:pt x="4378" y="3285"/>
                </a:lnTo>
                <a:lnTo>
                  <a:pt x="4374" y="3173"/>
                </a:lnTo>
                <a:lnTo>
                  <a:pt x="4356" y="3066"/>
                </a:lnTo>
                <a:lnTo>
                  <a:pt x="4330" y="2960"/>
                </a:lnTo>
                <a:lnTo>
                  <a:pt x="4292" y="2860"/>
                </a:lnTo>
                <a:lnTo>
                  <a:pt x="4246" y="2765"/>
                </a:lnTo>
                <a:lnTo>
                  <a:pt x="4193" y="2675"/>
                </a:lnTo>
                <a:lnTo>
                  <a:pt x="4129" y="2589"/>
                </a:lnTo>
                <a:lnTo>
                  <a:pt x="4059" y="2512"/>
                </a:lnTo>
                <a:lnTo>
                  <a:pt x="3981" y="2442"/>
                </a:lnTo>
                <a:lnTo>
                  <a:pt x="3895" y="2378"/>
                </a:lnTo>
                <a:lnTo>
                  <a:pt x="3806" y="2324"/>
                </a:lnTo>
                <a:lnTo>
                  <a:pt x="3710" y="2278"/>
                </a:lnTo>
                <a:lnTo>
                  <a:pt x="3610" y="2240"/>
                </a:lnTo>
                <a:lnTo>
                  <a:pt x="3504" y="2215"/>
                </a:lnTo>
                <a:lnTo>
                  <a:pt x="3397" y="2197"/>
                </a:lnTo>
                <a:lnTo>
                  <a:pt x="3285" y="2193"/>
                </a:lnTo>
                <a:close/>
                <a:moveTo>
                  <a:pt x="3293" y="0"/>
                </a:moveTo>
                <a:lnTo>
                  <a:pt x="3476" y="6"/>
                </a:lnTo>
                <a:lnTo>
                  <a:pt x="3662" y="22"/>
                </a:lnTo>
                <a:lnTo>
                  <a:pt x="3702" y="32"/>
                </a:lnTo>
                <a:lnTo>
                  <a:pt x="3736" y="48"/>
                </a:lnTo>
                <a:lnTo>
                  <a:pt x="3768" y="72"/>
                </a:lnTo>
                <a:lnTo>
                  <a:pt x="3792" y="102"/>
                </a:lnTo>
                <a:lnTo>
                  <a:pt x="3810" y="136"/>
                </a:lnTo>
                <a:lnTo>
                  <a:pt x="3820" y="173"/>
                </a:lnTo>
                <a:lnTo>
                  <a:pt x="3822" y="213"/>
                </a:lnTo>
                <a:lnTo>
                  <a:pt x="3822" y="297"/>
                </a:lnTo>
                <a:lnTo>
                  <a:pt x="3831" y="379"/>
                </a:lnTo>
                <a:lnTo>
                  <a:pt x="3849" y="456"/>
                </a:lnTo>
                <a:lnTo>
                  <a:pt x="3877" y="532"/>
                </a:lnTo>
                <a:lnTo>
                  <a:pt x="3911" y="606"/>
                </a:lnTo>
                <a:lnTo>
                  <a:pt x="3953" y="674"/>
                </a:lnTo>
                <a:lnTo>
                  <a:pt x="4003" y="736"/>
                </a:lnTo>
                <a:lnTo>
                  <a:pt x="4059" y="793"/>
                </a:lnTo>
                <a:lnTo>
                  <a:pt x="4123" y="845"/>
                </a:lnTo>
                <a:lnTo>
                  <a:pt x="4191" y="889"/>
                </a:lnTo>
                <a:lnTo>
                  <a:pt x="4266" y="925"/>
                </a:lnTo>
                <a:lnTo>
                  <a:pt x="4342" y="951"/>
                </a:lnTo>
                <a:lnTo>
                  <a:pt x="4420" y="969"/>
                </a:lnTo>
                <a:lnTo>
                  <a:pt x="4500" y="977"/>
                </a:lnTo>
                <a:lnTo>
                  <a:pt x="4581" y="975"/>
                </a:lnTo>
                <a:lnTo>
                  <a:pt x="4663" y="965"/>
                </a:lnTo>
                <a:lnTo>
                  <a:pt x="4743" y="947"/>
                </a:lnTo>
                <a:lnTo>
                  <a:pt x="4819" y="921"/>
                </a:lnTo>
                <a:lnTo>
                  <a:pt x="4893" y="887"/>
                </a:lnTo>
                <a:lnTo>
                  <a:pt x="4962" y="845"/>
                </a:lnTo>
                <a:lnTo>
                  <a:pt x="5026" y="797"/>
                </a:lnTo>
                <a:lnTo>
                  <a:pt x="5084" y="742"/>
                </a:lnTo>
                <a:lnTo>
                  <a:pt x="5114" y="716"/>
                </a:lnTo>
                <a:lnTo>
                  <a:pt x="5148" y="696"/>
                </a:lnTo>
                <a:lnTo>
                  <a:pt x="5186" y="686"/>
                </a:lnTo>
                <a:lnTo>
                  <a:pt x="5224" y="682"/>
                </a:lnTo>
                <a:lnTo>
                  <a:pt x="5262" y="688"/>
                </a:lnTo>
                <a:lnTo>
                  <a:pt x="5299" y="700"/>
                </a:lnTo>
                <a:lnTo>
                  <a:pt x="5333" y="722"/>
                </a:lnTo>
                <a:lnTo>
                  <a:pt x="5473" y="841"/>
                </a:lnTo>
                <a:lnTo>
                  <a:pt x="5607" y="969"/>
                </a:lnTo>
                <a:lnTo>
                  <a:pt x="5732" y="1102"/>
                </a:lnTo>
                <a:lnTo>
                  <a:pt x="5852" y="1246"/>
                </a:lnTo>
                <a:lnTo>
                  <a:pt x="5874" y="1280"/>
                </a:lnTo>
                <a:lnTo>
                  <a:pt x="5886" y="1316"/>
                </a:lnTo>
                <a:lnTo>
                  <a:pt x="5892" y="1353"/>
                </a:lnTo>
                <a:lnTo>
                  <a:pt x="5888" y="1393"/>
                </a:lnTo>
                <a:lnTo>
                  <a:pt x="5878" y="1429"/>
                </a:lnTo>
                <a:lnTo>
                  <a:pt x="5858" y="1463"/>
                </a:lnTo>
                <a:lnTo>
                  <a:pt x="5832" y="1493"/>
                </a:lnTo>
                <a:lnTo>
                  <a:pt x="5774" y="1553"/>
                </a:lnTo>
                <a:lnTo>
                  <a:pt x="5724" y="1617"/>
                </a:lnTo>
                <a:lnTo>
                  <a:pt x="5682" y="1684"/>
                </a:lnTo>
                <a:lnTo>
                  <a:pt x="5649" y="1756"/>
                </a:lnTo>
                <a:lnTo>
                  <a:pt x="5623" y="1832"/>
                </a:lnTo>
                <a:lnTo>
                  <a:pt x="5607" y="1910"/>
                </a:lnTo>
                <a:lnTo>
                  <a:pt x="5597" y="1989"/>
                </a:lnTo>
                <a:lnTo>
                  <a:pt x="5597" y="2069"/>
                </a:lnTo>
                <a:lnTo>
                  <a:pt x="5605" y="2147"/>
                </a:lnTo>
                <a:lnTo>
                  <a:pt x="5623" y="2227"/>
                </a:lnTo>
                <a:lnTo>
                  <a:pt x="5649" y="2304"/>
                </a:lnTo>
                <a:lnTo>
                  <a:pt x="5686" y="2382"/>
                </a:lnTo>
                <a:lnTo>
                  <a:pt x="5734" y="2456"/>
                </a:lnTo>
                <a:lnTo>
                  <a:pt x="5788" y="2522"/>
                </a:lnTo>
                <a:lnTo>
                  <a:pt x="5850" y="2579"/>
                </a:lnTo>
                <a:lnTo>
                  <a:pt x="5918" y="2631"/>
                </a:lnTo>
                <a:lnTo>
                  <a:pt x="5992" y="2673"/>
                </a:lnTo>
                <a:lnTo>
                  <a:pt x="6069" y="2707"/>
                </a:lnTo>
                <a:lnTo>
                  <a:pt x="6153" y="2733"/>
                </a:lnTo>
                <a:lnTo>
                  <a:pt x="6239" y="2747"/>
                </a:lnTo>
                <a:lnTo>
                  <a:pt x="6329" y="2753"/>
                </a:lnTo>
                <a:lnTo>
                  <a:pt x="6369" y="2757"/>
                </a:lnTo>
                <a:lnTo>
                  <a:pt x="6408" y="2769"/>
                </a:lnTo>
                <a:lnTo>
                  <a:pt x="6446" y="2787"/>
                </a:lnTo>
                <a:lnTo>
                  <a:pt x="6480" y="2813"/>
                </a:lnTo>
                <a:lnTo>
                  <a:pt x="6508" y="2842"/>
                </a:lnTo>
                <a:lnTo>
                  <a:pt x="6528" y="2876"/>
                </a:lnTo>
                <a:lnTo>
                  <a:pt x="6538" y="2914"/>
                </a:lnTo>
                <a:lnTo>
                  <a:pt x="6554" y="3102"/>
                </a:lnTo>
                <a:lnTo>
                  <a:pt x="6560" y="3287"/>
                </a:lnTo>
                <a:lnTo>
                  <a:pt x="6554" y="3474"/>
                </a:lnTo>
                <a:lnTo>
                  <a:pt x="6538" y="3660"/>
                </a:lnTo>
                <a:lnTo>
                  <a:pt x="6528" y="3700"/>
                </a:lnTo>
                <a:lnTo>
                  <a:pt x="6510" y="3735"/>
                </a:lnTo>
                <a:lnTo>
                  <a:pt x="6486" y="3765"/>
                </a:lnTo>
                <a:lnTo>
                  <a:pt x="6456" y="3791"/>
                </a:lnTo>
                <a:lnTo>
                  <a:pt x="6422" y="3809"/>
                </a:lnTo>
                <a:lnTo>
                  <a:pt x="6384" y="3819"/>
                </a:lnTo>
                <a:lnTo>
                  <a:pt x="6345" y="3821"/>
                </a:lnTo>
                <a:lnTo>
                  <a:pt x="6305" y="3819"/>
                </a:lnTo>
                <a:lnTo>
                  <a:pt x="6219" y="3825"/>
                </a:lnTo>
                <a:lnTo>
                  <a:pt x="6135" y="3839"/>
                </a:lnTo>
                <a:lnTo>
                  <a:pt x="6053" y="3865"/>
                </a:lnTo>
                <a:lnTo>
                  <a:pt x="5976" y="3899"/>
                </a:lnTo>
                <a:lnTo>
                  <a:pt x="5902" y="3941"/>
                </a:lnTo>
                <a:lnTo>
                  <a:pt x="5834" y="3993"/>
                </a:lnTo>
                <a:lnTo>
                  <a:pt x="5774" y="4050"/>
                </a:lnTo>
                <a:lnTo>
                  <a:pt x="5718" y="4116"/>
                </a:lnTo>
                <a:lnTo>
                  <a:pt x="5672" y="4186"/>
                </a:lnTo>
                <a:lnTo>
                  <a:pt x="5635" y="4264"/>
                </a:lnTo>
                <a:lnTo>
                  <a:pt x="5607" y="4341"/>
                </a:lnTo>
                <a:lnTo>
                  <a:pt x="5589" y="4421"/>
                </a:lnTo>
                <a:lnTo>
                  <a:pt x="5579" y="4501"/>
                </a:lnTo>
                <a:lnTo>
                  <a:pt x="5579" y="4583"/>
                </a:lnTo>
                <a:lnTo>
                  <a:pt x="5589" y="4662"/>
                </a:lnTo>
                <a:lnTo>
                  <a:pt x="5605" y="4740"/>
                </a:lnTo>
                <a:lnTo>
                  <a:pt x="5633" y="4816"/>
                </a:lnTo>
                <a:lnTo>
                  <a:pt x="5666" y="4888"/>
                </a:lnTo>
                <a:lnTo>
                  <a:pt x="5708" y="4957"/>
                </a:lnTo>
                <a:lnTo>
                  <a:pt x="5760" y="5021"/>
                </a:lnTo>
                <a:lnTo>
                  <a:pt x="5818" y="5081"/>
                </a:lnTo>
                <a:lnTo>
                  <a:pt x="5844" y="5111"/>
                </a:lnTo>
                <a:lnTo>
                  <a:pt x="5864" y="5147"/>
                </a:lnTo>
                <a:lnTo>
                  <a:pt x="5874" y="5183"/>
                </a:lnTo>
                <a:lnTo>
                  <a:pt x="5878" y="5221"/>
                </a:lnTo>
                <a:lnTo>
                  <a:pt x="5872" y="5260"/>
                </a:lnTo>
                <a:lnTo>
                  <a:pt x="5860" y="5296"/>
                </a:lnTo>
                <a:lnTo>
                  <a:pt x="5838" y="5330"/>
                </a:lnTo>
                <a:lnTo>
                  <a:pt x="5716" y="5474"/>
                </a:lnTo>
                <a:lnTo>
                  <a:pt x="5587" y="5607"/>
                </a:lnTo>
                <a:lnTo>
                  <a:pt x="5451" y="5735"/>
                </a:lnTo>
                <a:lnTo>
                  <a:pt x="5307" y="5854"/>
                </a:lnTo>
                <a:lnTo>
                  <a:pt x="5274" y="5876"/>
                </a:lnTo>
                <a:lnTo>
                  <a:pt x="5236" y="5888"/>
                </a:lnTo>
                <a:lnTo>
                  <a:pt x="5198" y="5894"/>
                </a:lnTo>
                <a:lnTo>
                  <a:pt x="5160" y="5890"/>
                </a:lnTo>
                <a:lnTo>
                  <a:pt x="5124" y="5878"/>
                </a:lnTo>
                <a:lnTo>
                  <a:pt x="5090" y="5860"/>
                </a:lnTo>
                <a:lnTo>
                  <a:pt x="5060" y="5834"/>
                </a:lnTo>
                <a:lnTo>
                  <a:pt x="5002" y="5779"/>
                </a:lnTo>
                <a:lnTo>
                  <a:pt x="4938" y="5731"/>
                </a:lnTo>
                <a:lnTo>
                  <a:pt x="4871" y="5689"/>
                </a:lnTo>
                <a:lnTo>
                  <a:pt x="4797" y="5657"/>
                </a:lnTo>
                <a:lnTo>
                  <a:pt x="4721" y="5629"/>
                </a:lnTo>
                <a:lnTo>
                  <a:pt x="4641" y="5611"/>
                </a:lnTo>
                <a:lnTo>
                  <a:pt x="4561" y="5601"/>
                </a:lnTo>
                <a:lnTo>
                  <a:pt x="4480" y="5601"/>
                </a:lnTo>
                <a:lnTo>
                  <a:pt x="4400" y="5607"/>
                </a:lnTo>
                <a:lnTo>
                  <a:pt x="4322" y="5623"/>
                </a:lnTo>
                <a:lnTo>
                  <a:pt x="4246" y="5649"/>
                </a:lnTo>
                <a:lnTo>
                  <a:pt x="4167" y="5689"/>
                </a:lnTo>
                <a:lnTo>
                  <a:pt x="4093" y="5737"/>
                </a:lnTo>
                <a:lnTo>
                  <a:pt x="4025" y="5793"/>
                </a:lnTo>
                <a:lnTo>
                  <a:pt x="3965" y="5856"/>
                </a:lnTo>
                <a:lnTo>
                  <a:pt x="3913" y="5928"/>
                </a:lnTo>
                <a:lnTo>
                  <a:pt x="3871" y="6004"/>
                </a:lnTo>
                <a:lnTo>
                  <a:pt x="3837" y="6086"/>
                </a:lnTo>
                <a:lnTo>
                  <a:pt x="3814" y="6169"/>
                </a:lnTo>
                <a:lnTo>
                  <a:pt x="3800" y="6257"/>
                </a:lnTo>
                <a:lnTo>
                  <a:pt x="3798" y="6349"/>
                </a:lnTo>
                <a:lnTo>
                  <a:pt x="3796" y="6389"/>
                </a:lnTo>
                <a:lnTo>
                  <a:pt x="3784" y="6424"/>
                </a:lnTo>
                <a:lnTo>
                  <a:pt x="3766" y="6458"/>
                </a:lnTo>
                <a:lnTo>
                  <a:pt x="3740" y="6488"/>
                </a:lnTo>
                <a:lnTo>
                  <a:pt x="3710" y="6510"/>
                </a:lnTo>
                <a:lnTo>
                  <a:pt x="3674" y="6528"/>
                </a:lnTo>
                <a:lnTo>
                  <a:pt x="3636" y="6536"/>
                </a:lnTo>
                <a:lnTo>
                  <a:pt x="3457" y="6550"/>
                </a:lnTo>
                <a:lnTo>
                  <a:pt x="3275" y="6556"/>
                </a:lnTo>
                <a:lnTo>
                  <a:pt x="3086" y="6550"/>
                </a:lnTo>
                <a:lnTo>
                  <a:pt x="2898" y="6534"/>
                </a:lnTo>
                <a:lnTo>
                  <a:pt x="2858" y="6524"/>
                </a:lnTo>
                <a:lnTo>
                  <a:pt x="2822" y="6508"/>
                </a:lnTo>
                <a:lnTo>
                  <a:pt x="2792" y="6484"/>
                </a:lnTo>
                <a:lnTo>
                  <a:pt x="2768" y="6454"/>
                </a:lnTo>
                <a:lnTo>
                  <a:pt x="2750" y="6421"/>
                </a:lnTo>
                <a:lnTo>
                  <a:pt x="2738" y="6383"/>
                </a:lnTo>
                <a:lnTo>
                  <a:pt x="2737" y="6343"/>
                </a:lnTo>
                <a:lnTo>
                  <a:pt x="2737" y="6259"/>
                </a:lnTo>
                <a:lnTo>
                  <a:pt x="2729" y="6177"/>
                </a:lnTo>
                <a:lnTo>
                  <a:pt x="2709" y="6100"/>
                </a:lnTo>
                <a:lnTo>
                  <a:pt x="2683" y="6024"/>
                </a:lnTo>
                <a:lnTo>
                  <a:pt x="2649" y="5950"/>
                </a:lnTo>
                <a:lnTo>
                  <a:pt x="2605" y="5882"/>
                </a:lnTo>
                <a:lnTo>
                  <a:pt x="2557" y="5821"/>
                </a:lnTo>
                <a:lnTo>
                  <a:pt x="2499" y="5763"/>
                </a:lnTo>
                <a:lnTo>
                  <a:pt x="2437" y="5711"/>
                </a:lnTo>
                <a:lnTo>
                  <a:pt x="2368" y="5667"/>
                </a:lnTo>
                <a:lnTo>
                  <a:pt x="2294" y="5631"/>
                </a:lnTo>
                <a:lnTo>
                  <a:pt x="2218" y="5605"/>
                </a:lnTo>
                <a:lnTo>
                  <a:pt x="2140" y="5587"/>
                </a:lnTo>
                <a:lnTo>
                  <a:pt x="2058" y="5581"/>
                </a:lnTo>
                <a:lnTo>
                  <a:pt x="1979" y="5581"/>
                </a:lnTo>
                <a:lnTo>
                  <a:pt x="1897" y="5591"/>
                </a:lnTo>
                <a:lnTo>
                  <a:pt x="1817" y="5609"/>
                </a:lnTo>
                <a:lnTo>
                  <a:pt x="1739" y="5635"/>
                </a:lnTo>
                <a:lnTo>
                  <a:pt x="1665" y="5669"/>
                </a:lnTo>
                <a:lnTo>
                  <a:pt x="1596" y="5711"/>
                </a:lnTo>
                <a:lnTo>
                  <a:pt x="1534" y="5759"/>
                </a:lnTo>
                <a:lnTo>
                  <a:pt x="1476" y="5815"/>
                </a:lnTo>
                <a:lnTo>
                  <a:pt x="1446" y="5842"/>
                </a:lnTo>
                <a:lnTo>
                  <a:pt x="1410" y="5860"/>
                </a:lnTo>
                <a:lnTo>
                  <a:pt x="1374" y="5872"/>
                </a:lnTo>
                <a:lnTo>
                  <a:pt x="1334" y="5874"/>
                </a:lnTo>
                <a:lnTo>
                  <a:pt x="1296" y="5870"/>
                </a:lnTo>
                <a:lnTo>
                  <a:pt x="1261" y="5856"/>
                </a:lnTo>
                <a:lnTo>
                  <a:pt x="1227" y="5834"/>
                </a:lnTo>
                <a:lnTo>
                  <a:pt x="1085" y="5715"/>
                </a:lnTo>
                <a:lnTo>
                  <a:pt x="951" y="5587"/>
                </a:lnTo>
                <a:lnTo>
                  <a:pt x="826" y="5452"/>
                </a:lnTo>
                <a:lnTo>
                  <a:pt x="708" y="5310"/>
                </a:lnTo>
                <a:lnTo>
                  <a:pt x="686" y="5276"/>
                </a:lnTo>
                <a:lnTo>
                  <a:pt x="672" y="5240"/>
                </a:lnTo>
                <a:lnTo>
                  <a:pt x="668" y="5203"/>
                </a:lnTo>
                <a:lnTo>
                  <a:pt x="670" y="5165"/>
                </a:lnTo>
                <a:lnTo>
                  <a:pt x="682" y="5127"/>
                </a:lnTo>
                <a:lnTo>
                  <a:pt x="700" y="5093"/>
                </a:lnTo>
                <a:lnTo>
                  <a:pt x="728" y="5063"/>
                </a:lnTo>
                <a:lnTo>
                  <a:pt x="784" y="5003"/>
                </a:lnTo>
                <a:lnTo>
                  <a:pt x="834" y="4939"/>
                </a:lnTo>
                <a:lnTo>
                  <a:pt x="876" y="4872"/>
                </a:lnTo>
                <a:lnTo>
                  <a:pt x="910" y="4800"/>
                </a:lnTo>
                <a:lnTo>
                  <a:pt x="935" y="4724"/>
                </a:lnTo>
                <a:lnTo>
                  <a:pt x="953" y="4646"/>
                </a:lnTo>
                <a:lnTo>
                  <a:pt x="963" y="4569"/>
                </a:lnTo>
                <a:lnTo>
                  <a:pt x="963" y="4489"/>
                </a:lnTo>
                <a:lnTo>
                  <a:pt x="955" y="4409"/>
                </a:lnTo>
                <a:lnTo>
                  <a:pt x="937" y="4330"/>
                </a:lnTo>
                <a:lnTo>
                  <a:pt x="910" y="4252"/>
                </a:lnTo>
                <a:lnTo>
                  <a:pt x="872" y="4172"/>
                </a:lnTo>
                <a:lnTo>
                  <a:pt x="824" y="4098"/>
                </a:lnTo>
                <a:lnTo>
                  <a:pt x="768" y="4031"/>
                </a:lnTo>
                <a:lnTo>
                  <a:pt x="706" y="3971"/>
                </a:lnTo>
                <a:lnTo>
                  <a:pt x="636" y="3921"/>
                </a:lnTo>
                <a:lnTo>
                  <a:pt x="562" y="3877"/>
                </a:lnTo>
                <a:lnTo>
                  <a:pt x="485" y="3845"/>
                </a:lnTo>
                <a:lnTo>
                  <a:pt x="405" y="3821"/>
                </a:lnTo>
                <a:lnTo>
                  <a:pt x="321" y="3807"/>
                </a:lnTo>
                <a:lnTo>
                  <a:pt x="235" y="3803"/>
                </a:lnTo>
                <a:lnTo>
                  <a:pt x="195" y="3799"/>
                </a:lnTo>
                <a:lnTo>
                  <a:pt x="154" y="3787"/>
                </a:lnTo>
                <a:lnTo>
                  <a:pt x="116" y="3769"/>
                </a:lnTo>
                <a:lnTo>
                  <a:pt x="80" y="3745"/>
                </a:lnTo>
                <a:lnTo>
                  <a:pt x="52" y="3716"/>
                </a:lnTo>
                <a:lnTo>
                  <a:pt x="30" y="3680"/>
                </a:lnTo>
                <a:lnTo>
                  <a:pt x="20" y="3642"/>
                </a:lnTo>
                <a:lnTo>
                  <a:pt x="6" y="3456"/>
                </a:lnTo>
                <a:lnTo>
                  <a:pt x="0" y="3269"/>
                </a:lnTo>
                <a:lnTo>
                  <a:pt x="6" y="3082"/>
                </a:lnTo>
                <a:lnTo>
                  <a:pt x="22" y="2896"/>
                </a:lnTo>
                <a:lnTo>
                  <a:pt x="30" y="2858"/>
                </a:lnTo>
                <a:lnTo>
                  <a:pt x="46" y="2823"/>
                </a:lnTo>
                <a:lnTo>
                  <a:pt x="68" y="2793"/>
                </a:lnTo>
                <a:lnTo>
                  <a:pt x="98" y="2769"/>
                </a:lnTo>
                <a:lnTo>
                  <a:pt x="130" y="2751"/>
                </a:lnTo>
                <a:lnTo>
                  <a:pt x="170" y="2739"/>
                </a:lnTo>
                <a:lnTo>
                  <a:pt x="211" y="2737"/>
                </a:lnTo>
                <a:lnTo>
                  <a:pt x="307" y="2731"/>
                </a:lnTo>
                <a:lnTo>
                  <a:pt x="397" y="2715"/>
                </a:lnTo>
                <a:lnTo>
                  <a:pt x="485" y="2691"/>
                </a:lnTo>
                <a:lnTo>
                  <a:pt x="568" y="2657"/>
                </a:lnTo>
                <a:lnTo>
                  <a:pt x="646" y="2615"/>
                </a:lnTo>
                <a:lnTo>
                  <a:pt x="718" y="2565"/>
                </a:lnTo>
                <a:lnTo>
                  <a:pt x="782" y="2508"/>
                </a:lnTo>
                <a:lnTo>
                  <a:pt x="838" y="2442"/>
                </a:lnTo>
                <a:lnTo>
                  <a:pt x="886" y="2370"/>
                </a:lnTo>
                <a:lnTo>
                  <a:pt x="925" y="2292"/>
                </a:lnTo>
                <a:lnTo>
                  <a:pt x="953" y="2215"/>
                </a:lnTo>
                <a:lnTo>
                  <a:pt x="971" y="2135"/>
                </a:lnTo>
                <a:lnTo>
                  <a:pt x="979" y="2055"/>
                </a:lnTo>
                <a:lnTo>
                  <a:pt x="979" y="1975"/>
                </a:lnTo>
                <a:lnTo>
                  <a:pt x="971" y="1896"/>
                </a:lnTo>
                <a:lnTo>
                  <a:pt x="953" y="1816"/>
                </a:lnTo>
                <a:lnTo>
                  <a:pt x="927" y="1740"/>
                </a:lnTo>
                <a:lnTo>
                  <a:pt x="894" y="1668"/>
                </a:lnTo>
                <a:lnTo>
                  <a:pt x="850" y="1599"/>
                </a:lnTo>
                <a:lnTo>
                  <a:pt x="800" y="1535"/>
                </a:lnTo>
                <a:lnTo>
                  <a:pt x="742" y="1475"/>
                </a:lnTo>
                <a:lnTo>
                  <a:pt x="714" y="1445"/>
                </a:lnTo>
                <a:lnTo>
                  <a:pt x="696" y="1411"/>
                </a:lnTo>
                <a:lnTo>
                  <a:pt x="684" y="1373"/>
                </a:lnTo>
                <a:lnTo>
                  <a:pt x="682" y="1336"/>
                </a:lnTo>
                <a:lnTo>
                  <a:pt x="686" y="1298"/>
                </a:lnTo>
                <a:lnTo>
                  <a:pt x="700" y="1260"/>
                </a:lnTo>
                <a:lnTo>
                  <a:pt x="722" y="1226"/>
                </a:lnTo>
                <a:lnTo>
                  <a:pt x="844" y="1084"/>
                </a:lnTo>
                <a:lnTo>
                  <a:pt x="971" y="949"/>
                </a:lnTo>
                <a:lnTo>
                  <a:pt x="1109" y="821"/>
                </a:lnTo>
                <a:lnTo>
                  <a:pt x="1253" y="702"/>
                </a:lnTo>
                <a:lnTo>
                  <a:pt x="1286" y="680"/>
                </a:lnTo>
                <a:lnTo>
                  <a:pt x="1322" y="668"/>
                </a:lnTo>
                <a:lnTo>
                  <a:pt x="1362" y="664"/>
                </a:lnTo>
                <a:lnTo>
                  <a:pt x="1400" y="666"/>
                </a:lnTo>
                <a:lnTo>
                  <a:pt x="1436" y="678"/>
                </a:lnTo>
                <a:lnTo>
                  <a:pt x="1470" y="696"/>
                </a:lnTo>
                <a:lnTo>
                  <a:pt x="1500" y="722"/>
                </a:lnTo>
                <a:lnTo>
                  <a:pt x="1558" y="777"/>
                </a:lnTo>
                <a:lnTo>
                  <a:pt x="1620" y="825"/>
                </a:lnTo>
                <a:lnTo>
                  <a:pt x="1689" y="867"/>
                </a:lnTo>
                <a:lnTo>
                  <a:pt x="1763" y="901"/>
                </a:lnTo>
                <a:lnTo>
                  <a:pt x="1839" y="927"/>
                </a:lnTo>
                <a:lnTo>
                  <a:pt x="1919" y="945"/>
                </a:lnTo>
                <a:lnTo>
                  <a:pt x="1999" y="955"/>
                </a:lnTo>
                <a:lnTo>
                  <a:pt x="2080" y="955"/>
                </a:lnTo>
                <a:lnTo>
                  <a:pt x="2160" y="949"/>
                </a:lnTo>
                <a:lnTo>
                  <a:pt x="2238" y="933"/>
                </a:lnTo>
                <a:lnTo>
                  <a:pt x="2312" y="907"/>
                </a:lnTo>
                <a:lnTo>
                  <a:pt x="2385" y="871"/>
                </a:lnTo>
                <a:lnTo>
                  <a:pt x="2453" y="829"/>
                </a:lnTo>
                <a:lnTo>
                  <a:pt x="2517" y="779"/>
                </a:lnTo>
                <a:lnTo>
                  <a:pt x="2573" y="724"/>
                </a:lnTo>
                <a:lnTo>
                  <a:pt x="2623" y="662"/>
                </a:lnTo>
                <a:lnTo>
                  <a:pt x="2667" y="594"/>
                </a:lnTo>
                <a:lnTo>
                  <a:pt x="2701" y="524"/>
                </a:lnTo>
                <a:lnTo>
                  <a:pt x="2729" y="448"/>
                </a:lnTo>
                <a:lnTo>
                  <a:pt x="2748" y="371"/>
                </a:lnTo>
                <a:lnTo>
                  <a:pt x="2758" y="291"/>
                </a:lnTo>
                <a:lnTo>
                  <a:pt x="2760" y="207"/>
                </a:lnTo>
                <a:lnTo>
                  <a:pt x="2764" y="167"/>
                </a:lnTo>
                <a:lnTo>
                  <a:pt x="2774" y="132"/>
                </a:lnTo>
                <a:lnTo>
                  <a:pt x="2794" y="98"/>
                </a:lnTo>
                <a:lnTo>
                  <a:pt x="2818" y="68"/>
                </a:lnTo>
                <a:lnTo>
                  <a:pt x="2850" y="46"/>
                </a:lnTo>
                <a:lnTo>
                  <a:pt x="2884" y="30"/>
                </a:lnTo>
                <a:lnTo>
                  <a:pt x="2924" y="20"/>
                </a:lnTo>
                <a:lnTo>
                  <a:pt x="3107" y="6"/>
                </a:lnTo>
                <a:lnTo>
                  <a:pt x="329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nvGrpSpPr>
          <p:cNvPr id="90" name="Group 89"/>
          <p:cNvGrpSpPr/>
          <p:nvPr/>
        </p:nvGrpSpPr>
        <p:grpSpPr>
          <a:xfrm>
            <a:off x="1751750" y="5439620"/>
            <a:ext cx="334292" cy="219226"/>
            <a:chOff x="6243638" y="2000251"/>
            <a:chExt cx="5207000" cy="3414713"/>
          </a:xfrm>
          <a:solidFill>
            <a:schemeClr val="bg1"/>
          </a:solidFill>
        </p:grpSpPr>
        <p:sp>
          <p:nvSpPr>
            <p:cNvPr id="91" name="Freeform 26"/>
            <p:cNvSpPr>
              <a:spLocks noEditPoints="1"/>
            </p:cNvSpPr>
            <p:nvPr/>
          </p:nvSpPr>
          <p:spPr bwMode="auto">
            <a:xfrm>
              <a:off x="6243638" y="4902201"/>
              <a:ext cx="5207000" cy="512763"/>
            </a:xfrm>
            <a:custGeom>
              <a:avLst/>
              <a:gdLst>
                <a:gd name="T0" fmla="*/ 2792 w 6560"/>
                <a:gd name="T1" fmla="*/ 435 h 645"/>
                <a:gd name="T2" fmla="*/ 3768 w 6560"/>
                <a:gd name="T3" fmla="*/ 210 h 645"/>
                <a:gd name="T4" fmla="*/ 34 w 6560"/>
                <a:gd name="T5" fmla="*/ 0 h 645"/>
                <a:gd name="T6" fmla="*/ 6534 w 6560"/>
                <a:gd name="T7" fmla="*/ 0 h 645"/>
                <a:gd name="T8" fmla="*/ 6546 w 6560"/>
                <a:gd name="T9" fmla="*/ 6 h 645"/>
                <a:gd name="T10" fmla="*/ 6556 w 6560"/>
                <a:gd name="T11" fmla="*/ 19 h 645"/>
                <a:gd name="T12" fmla="*/ 6560 w 6560"/>
                <a:gd name="T13" fmla="*/ 37 h 645"/>
                <a:gd name="T14" fmla="*/ 6556 w 6560"/>
                <a:gd name="T15" fmla="*/ 53 h 645"/>
                <a:gd name="T16" fmla="*/ 6546 w 6560"/>
                <a:gd name="T17" fmla="*/ 93 h 645"/>
                <a:gd name="T18" fmla="*/ 6526 w 6560"/>
                <a:gd name="T19" fmla="*/ 151 h 645"/>
                <a:gd name="T20" fmla="*/ 6492 w 6560"/>
                <a:gd name="T21" fmla="*/ 222 h 645"/>
                <a:gd name="T22" fmla="*/ 6445 w 6560"/>
                <a:gd name="T23" fmla="*/ 301 h 645"/>
                <a:gd name="T24" fmla="*/ 6379 w 6560"/>
                <a:gd name="T25" fmla="*/ 385 h 645"/>
                <a:gd name="T26" fmla="*/ 6293 w 6560"/>
                <a:gd name="T27" fmla="*/ 464 h 645"/>
                <a:gd name="T28" fmla="*/ 6186 w 6560"/>
                <a:gd name="T29" fmla="*/ 534 h 645"/>
                <a:gd name="T30" fmla="*/ 6053 w 6560"/>
                <a:gd name="T31" fmla="*/ 591 h 645"/>
                <a:gd name="T32" fmla="*/ 5891 w 6560"/>
                <a:gd name="T33" fmla="*/ 631 h 645"/>
                <a:gd name="T34" fmla="*/ 5700 w 6560"/>
                <a:gd name="T35" fmla="*/ 645 h 645"/>
                <a:gd name="T36" fmla="*/ 760 w 6560"/>
                <a:gd name="T37" fmla="*/ 641 h 645"/>
                <a:gd name="T38" fmla="*/ 583 w 6560"/>
                <a:gd name="T39" fmla="*/ 613 h 645"/>
                <a:gd name="T40" fmla="*/ 438 w 6560"/>
                <a:gd name="T41" fmla="*/ 566 h 645"/>
                <a:gd name="T42" fmla="*/ 316 w 6560"/>
                <a:gd name="T43" fmla="*/ 500 h 645"/>
                <a:gd name="T44" fmla="*/ 221 w 6560"/>
                <a:gd name="T45" fmla="*/ 425 h 645"/>
                <a:gd name="T46" fmla="*/ 145 w 6560"/>
                <a:gd name="T47" fmla="*/ 343 h 645"/>
                <a:gd name="T48" fmla="*/ 90 w 6560"/>
                <a:gd name="T49" fmla="*/ 262 h 645"/>
                <a:gd name="T50" fmla="*/ 50 w 6560"/>
                <a:gd name="T51" fmla="*/ 186 h 645"/>
                <a:gd name="T52" fmla="*/ 22 w 6560"/>
                <a:gd name="T53" fmla="*/ 121 h 645"/>
                <a:gd name="T54" fmla="*/ 8 w 6560"/>
                <a:gd name="T55" fmla="*/ 71 h 645"/>
                <a:gd name="T56" fmla="*/ 2 w 6560"/>
                <a:gd name="T57" fmla="*/ 43 h 645"/>
                <a:gd name="T58" fmla="*/ 0 w 6560"/>
                <a:gd name="T59" fmla="*/ 31 h 645"/>
                <a:gd name="T60" fmla="*/ 4 w 6560"/>
                <a:gd name="T61" fmla="*/ 17 h 645"/>
                <a:gd name="T62" fmla="*/ 16 w 6560"/>
                <a:gd name="T63" fmla="*/ 6 h 645"/>
                <a:gd name="T64" fmla="*/ 34 w 6560"/>
                <a:gd name="T65"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60" h="645">
                  <a:moveTo>
                    <a:pt x="2792" y="210"/>
                  </a:moveTo>
                  <a:lnTo>
                    <a:pt x="2792" y="435"/>
                  </a:lnTo>
                  <a:lnTo>
                    <a:pt x="3768" y="435"/>
                  </a:lnTo>
                  <a:lnTo>
                    <a:pt x="3768" y="210"/>
                  </a:lnTo>
                  <a:lnTo>
                    <a:pt x="2792" y="210"/>
                  </a:lnTo>
                  <a:close/>
                  <a:moveTo>
                    <a:pt x="34" y="0"/>
                  </a:moveTo>
                  <a:lnTo>
                    <a:pt x="6526" y="0"/>
                  </a:lnTo>
                  <a:lnTo>
                    <a:pt x="6534" y="0"/>
                  </a:lnTo>
                  <a:lnTo>
                    <a:pt x="6540" y="4"/>
                  </a:lnTo>
                  <a:lnTo>
                    <a:pt x="6546" y="6"/>
                  </a:lnTo>
                  <a:lnTo>
                    <a:pt x="6552" y="11"/>
                  </a:lnTo>
                  <a:lnTo>
                    <a:pt x="6556" y="19"/>
                  </a:lnTo>
                  <a:lnTo>
                    <a:pt x="6560" y="29"/>
                  </a:lnTo>
                  <a:lnTo>
                    <a:pt x="6560" y="37"/>
                  </a:lnTo>
                  <a:lnTo>
                    <a:pt x="6558" y="43"/>
                  </a:lnTo>
                  <a:lnTo>
                    <a:pt x="6556" y="53"/>
                  </a:lnTo>
                  <a:lnTo>
                    <a:pt x="6552" y="71"/>
                  </a:lnTo>
                  <a:lnTo>
                    <a:pt x="6546" y="93"/>
                  </a:lnTo>
                  <a:lnTo>
                    <a:pt x="6536" y="121"/>
                  </a:lnTo>
                  <a:lnTo>
                    <a:pt x="6526" y="151"/>
                  </a:lnTo>
                  <a:lnTo>
                    <a:pt x="6510" y="186"/>
                  </a:lnTo>
                  <a:lnTo>
                    <a:pt x="6492" y="222"/>
                  </a:lnTo>
                  <a:lnTo>
                    <a:pt x="6470" y="262"/>
                  </a:lnTo>
                  <a:lnTo>
                    <a:pt x="6445" y="301"/>
                  </a:lnTo>
                  <a:lnTo>
                    <a:pt x="6415" y="343"/>
                  </a:lnTo>
                  <a:lnTo>
                    <a:pt x="6379" y="385"/>
                  </a:lnTo>
                  <a:lnTo>
                    <a:pt x="6339" y="425"/>
                  </a:lnTo>
                  <a:lnTo>
                    <a:pt x="6293" y="464"/>
                  </a:lnTo>
                  <a:lnTo>
                    <a:pt x="6244" y="500"/>
                  </a:lnTo>
                  <a:lnTo>
                    <a:pt x="6186" y="534"/>
                  </a:lnTo>
                  <a:lnTo>
                    <a:pt x="6122" y="566"/>
                  </a:lnTo>
                  <a:lnTo>
                    <a:pt x="6053" y="591"/>
                  </a:lnTo>
                  <a:lnTo>
                    <a:pt x="5975" y="613"/>
                  </a:lnTo>
                  <a:lnTo>
                    <a:pt x="5891" y="631"/>
                  </a:lnTo>
                  <a:lnTo>
                    <a:pt x="5800" y="641"/>
                  </a:lnTo>
                  <a:lnTo>
                    <a:pt x="5700" y="645"/>
                  </a:lnTo>
                  <a:lnTo>
                    <a:pt x="860" y="645"/>
                  </a:lnTo>
                  <a:lnTo>
                    <a:pt x="760" y="641"/>
                  </a:lnTo>
                  <a:lnTo>
                    <a:pt x="669" y="631"/>
                  </a:lnTo>
                  <a:lnTo>
                    <a:pt x="583" y="613"/>
                  </a:lnTo>
                  <a:lnTo>
                    <a:pt x="507" y="591"/>
                  </a:lnTo>
                  <a:lnTo>
                    <a:pt x="438" y="566"/>
                  </a:lnTo>
                  <a:lnTo>
                    <a:pt x="374" y="534"/>
                  </a:lnTo>
                  <a:lnTo>
                    <a:pt x="316" y="500"/>
                  </a:lnTo>
                  <a:lnTo>
                    <a:pt x="267" y="464"/>
                  </a:lnTo>
                  <a:lnTo>
                    <a:pt x="221" y="425"/>
                  </a:lnTo>
                  <a:lnTo>
                    <a:pt x="181" y="385"/>
                  </a:lnTo>
                  <a:lnTo>
                    <a:pt x="145" y="343"/>
                  </a:lnTo>
                  <a:lnTo>
                    <a:pt x="115" y="301"/>
                  </a:lnTo>
                  <a:lnTo>
                    <a:pt x="90" y="262"/>
                  </a:lnTo>
                  <a:lnTo>
                    <a:pt x="68" y="222"/>
                  </a:lnTo>
                  <a:lnTo>
                    <a:pt x="50" y="186"/>
                  </a:lnTo>
                  <a:lnTo>
                    <a:pt x="34" y="151"/>
                  </a:lnTo>
                  <a:lnTo>
                    <a:pt x="22" y="121"/>
                  </a:lnTo>
                  <a:lnTo>
                    <a:pt x="14" y="93"/>
                  </a:lnTo>
                  <a:lnTo>
                    <a:pt x="8" y="71"/>
                  </a:lnTo>
                  <a:lnTo>
                    <a:pt x="4" y="53"/>
                  </a:lnTo>
                  <a:lnTo>
                    <a:pt x="2" y="43"/>
                  </a:lnTo>
                  <a:lnTo>
                    <a:pt x="0" y="37"/>
                  </a:lnTo>
                  <a:lnTo>
                    <a:pt x="0" y="31"/>
                  </a:lnTo>
                  <a:lnTo>
                    <a:pt x="2" y="23"/>
                  </a:lnTo>
                  <a:lnTo>
                    <a:pt x="4" y="17"/>
                  </a:lnTo>
                  <a:lnTo>
                    <a:pt x="8" y="11"/>
                  </a:lnTo>
                  <a:lnTo>
                    <a:pt x="16" y="6"/>
                  </a:lnTo>
                  <a:lnTo>
                    <a:pt x="24" y="2"/>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92" name="Freeform 27"/>
            <p:cNvSpPr>
              <a:spLocks noEditPoints="1"/>
            </p:cNvSpPr>
            <p:nvPr/>
          </p:nvSpPr>
          <p:spPr bwMode="auto">
            <a:xfrm>
              <a:off x="6699251" y="2000251"/>
              <a:ext cx="4295775" cy="2717800"/>
            </a:xfrm>
            <a:custGeom>
              <a:avLst/>
              <a:gdLst>
                <a:gd name="T0" fmla="*/ 472 w 5414"/>
                <a:gd name="T1" fmla="*/ 471 h 3424"/>
                <a:gd name="T2" fmla="*/ 472 w 5414"/>
                <a:gd name="T3" fmla="*/ 2953 h 3424"/>
                <a:gd name="T4" fmla="*/ 4942 w 5414"/>
                <a:gd name="T5" fmla="*/ 2953 h 3424"/>
                <a:gd name="T6" fmla="*/ 4942 w 5414"/>
                <a:gd name="T7" fmla="*/ 471 h 3424"/>
                <a:gd name="T8" fmla="*/ 472 w 5414"/>
                <a:gd name="T9" fmla="*/ 471 h 3424"/>
                <a:gd name="T10" fmla="*/ 135 w 5414"/>
                <a:gd name="T11" fmla="*/ 0 h 3424"/>
                <a:gd name="T12" fmla="*/ 5279 w 5414"/>
                <a:gd name="T13" fmla="*/ 0 h 3424"/>
                <a:gd name="T14" fmla="*/ 5315 w 5414"/>
                <a:gd name="T15" fmla="*/ 6 h 3424"/>
                <a:gd name="T16" fmla="*/ 5346 w 5414"/>
                <a:gd name="T17" fmla="*/ 20 h 3424"/>
                <a:gd name="T18" fmla="*/ 5374 w 5414"/>
                <a:gd name="T19" fmla="*/ 40 h 3424"/>
                <a:gd name="T20" fmla="*/ 5396 w 5414"/>
                <a:gd name="T21" fmla="*/ 67 h 3424"/>
                <a:gd name="T22" fmla="*/ 5408 w 5414"/>
                <a:gd name="T23" fmla="*/ 99 h 3424"/>
                <a:gd name="T24" fmla="*/ 5414 w 5414"/>
                <a:gd name="T25" fmla="*/ 135 h 3424"/>
                <a:gd name="T26" fmla="*/ 5414 w 5414"/>
                <a:gd name="T27" fmla="*/ 3289 h 3424"/>
                <a:gd name="T28" fmla="*/ 5408 w 5414"/>
                <a:gd name="T29" fmla="*/ 3325 h 3424"/>
                <a:gd name="T30" fmla="*/ 5396 w 5414"/>
                <a:gd name="T31" fmla="*/ 3357 h 3424"/>
                <a:gd name="T32" fmla="*/ 5374 w 5414"/>
                <a:gd name="T33" fmla="*/ 3384 h 3424"/>
                <a:gd name="T34" fmla="*/ 5346 w 5414"/>
                <a:gd name="T35" fmla="*/ 3404 h 3424"/>
                <a:gd name="T36" fmla="*/ 5315 w 5414"/>
                <a:gd name="T37" fmla="*/ 3418 h 3424"/>
                <a:gd name="T38" fmla="*/ 5279 w 5414"/>
                <a:gd name="T39" fmla="*/ 3424 h 3424"/>
                <a:gd name="T40" fmla="*/ 135 w 5414"/>
                <a:gd name="T41" fmla="*/ 3424 h 3424"/>
                <a:gd name="T42" fmla="*/ 100 w 5414"/>
                <a:gd name="T43" fmla="*/ 3418 h 3424"/>
                <a:gd name="T44" fmla="*/ 68 w 5414"/>
                <a:gd name="T45" fmla="*/ 3404 h 3424"/>
                <a:gd name="T46" fmla="*/ 40 w 5414"/>
                <a:gd name="T47" fmla="*/ 3384 h 3424"/>
                <a:gd name="T48" fmla="*/ 18 w 5414"/>
                <a:gd name="T49" fmla="*/ 3357 h 3424"/>
                <a:gd name="T50" fmla="*/ 4 w 5414"/>
                <a:gd name="T51" fmla="*/ 3325 h 3424"/>
                <a:gd name="T52" fmla="*/ 0 w 5414"/>
                <a:gd name="T53" fmla="*/ 3289 h 3424"/>
                <a:gd name="T54" fmla="*/ 0 w 5414"/>
                <a:gd name="T55" fmla="*/ 135 h 3424"/>
                <a:gd name="T56" fmla="*/ 4 w 5414"/>
                <a:gd name="T57" fmla="*/ 99 h 3424"/>
                <a:gd name="T58" fmla="*/ 18 w 5414"/>
                <a:gd name="T59" fmla="*/ 67 h 3424"/>
                <a:gd name="T60" fmla="*/ 40 w 5414"/>
                <a:gd name="T61" fmla="*/ 40 h 3424"/>
                <a:gd name="T62" fmla="*/ 68 w 5414"/>
                <a:gd name="T63" fmla="*/ 20 h 3424"/>
                <a:gd name="T64" fmla="*/ 100 w 5414"/>
                <a:gd name="T65" fmla="*/ 6 h 3424"/>
                <a:gd name="T66" fmla="*/ 135 w 5414"/>
                <a:gd name="T67" fmla="*/ 0 h 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14" h="3424">
                  <a:moveTo>
                    <a:pt x="472" y="471"/>
                  </a:moveTo>
                  <a:lnTo>
                    <a:pt x="472" y="2953"/>
                  </a:lnTo>
                  <a:lnTo>
                    <a:pt x="4942" y="2953"/>
                  </a:lnTo>
                  <a:lnTo>
                    <a:pt x="4942" y="471"/>
                  </a:lnTo>
                  <a:lnTo>
                    <a:pt x="472" y="471"/>
                  </a:lnTo>
                  <a:close/>
                  <a:moveTo>
                    <a:pt x="135" y="0"/>
                  </a:moveTo>
                  <a:lnTo>
                    <a:pt x="5279" y="0"/>
                  </a:lnTo>
                  <a:lnTo>
                    <a:pt x="5315" y="6"/>
                  </a:lnTo>
                  <a:lnTo>
                    <a:pt x="5346" y="20"/>
                  </a:lnTo>
                  <a:lnTo>
                    <a:pt x="5374" y="40"/>
                  </a:lnTo>
                  <a:lnTo>
                    <a:pt x="5396" y="67"/>
                  </a:lnTo>
                  <a:lnTo>
                    <a:pt x="5408" y="99"/>
                  </a:lnTo>
                  <a:lnTo>
                    <a:pt x="5414" y="135"/>
                  </a:lnTo>
                  <a:lnTo>
                    <a:pt x="5414" y="3289"/>
                  </a:lnTo>
                  <a:lnTo>
                    <a:pt x="5408" y="3325"/>
                  </a:lnTo>
                  <a:lnTo>
                    <a:pt x="5396" y="3357"/>
                  </a:lnTo>
                  <a:lnTo>
                    <a:pt x="5374" y="3384"/>
                  </a:lnTo>
                  <a:lnTo>
                    <a:pt x="5346" y="3404"/>
                  </a:lnTo>
                  <a:lnTo>
                    <a:pt x="5315" y="3418"/>
                  </a:lnTo>
                  <a:lnTo>
                    <a:pt x="5279" y="3424"/>
                  </a:lnTo>
                  <a:lnTo>
                    <a:pt x="135" y="3424"/>
                  </a:lnTo>
                  <a:lnTo>
                    <a:pt x="100" y="3418"/>
                  </a:lnTo>
                  <a:lnTo>
                    <a:pt x="68" y="3404"/>
                  </a:lnTo>
                  <a:lnTo>
                    <a:pt x="40" y="3384"/>
                  </a:lnTo>
                  <a:lnTo>
                    <a:pt x="18" y="3357"/>
                  </a:lnTo>
                  <a:lnTo>
                    <a:pt x="4" y="3325"/>
                  </a:lnTo>
                  <a:lnTo>
                    <a:pt x="0" y="3289"/>
                  </a:lnTo>
                  <a:lnTo>
                    <a:pt x="0" y="135"/>
                  </a:lnTo>
                  <a:lnTo>
                    <a:pt x="4" y="99"/>
                  </a:lnTo>
                  <a:lnTo>
                    <a:pt x="18" y="67"/>
                  </a:lnTo>
                  <a:lnTo>
                    <a:pt x="40" y="40"/>
                  </a:lnTo>
                  <a:lnTo>
                    <a:pt x="68" y="20"/>
                  </a:lnTo>
                  <a:lnTo>
                    <a:pt x="100" y="6"/>
                  </a:lnTo>
                  <a:lnTo>
                    <a:pt x="13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
        <p:nvSpPr>
          <p:cNvPr id="44" name="Freeform 28">
            <a:extLst>
              <a:ext uri="{FF2B5EF4-FFF2-40B4-BE49-F238E27FC236}">
                <a16:creationId xmlns:a16="http://schemas.microsoft.com/office/drawing/2014/main" id="{F37DAC8C-C421-4576-8E50-EC50419A456A}"/>
              </a:ext>
            </a:extLst>
          </p:cNvPr>
          <p:cNvSpPr>
            <a:spLocks noEditPoints="1"/>
          </p:cNvSpPr>
          <p:nvPr/>
        </p:nvSpPr>
        <p:spPr bwMode="auto">
          <a:xfrm>
            <a:off x="1730219" y="2848373"/>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
        <p:nvSpPr>
          <p:cNvPr id="47" name="Rectangle 46">
            <a:extLst>
              <a:ext uri="{FF2B5EF4-FFF2-40B4-BE49-F238E27FC236}">
                <a16:creationId xmlns:a16="http://schemas.microsoft.com/office/drawing/2014/main" id="{1183B726-F10D-4166-B1F9-107B7B8D61BF}"/>
              </a:ext>
            </a:extLst>
          </p:cNvPr>
          <p:cNvSpPr/>
          <p:nvPr/>
        </p:nvSpPr>
        <p:spPr>
          <a:xfrm>
            <a:off x="4436124" y="5170671"/>
            <a:ext cx="4951885"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Beginning in CY 2022, quality benchmarks are to be applied to all public and private payers.  This work will be coordinated through OHS, DSS and the OHS Quality Council.</a:t>
            </a:r>
          </a:p>
        </p:txBody>
      </p:sp>
      <p:sp>
        <p:nvSpPr>
          <p:cNvPr id="48" name="Title 4">
            <a:extLst>
              <a:ext uri="{FF2B5EF4-FFF2-40B4-BE49-F238E27FC236}">
                <a16:creationId xmlns:a16="http://schemas.microsoft.com/office/drawing/2014/main" id="{5E618F7C-FE49-4D07-A102-EB05BDA49C69}"/>
              </a:ext>
            </a:extLst>
          </p:cNvPr>
          <p:cNvSpPr txBox="1">
            <a:spLocks/>
          </p:cNvSpPr>
          <p:nvPr/>
        </p:nvSpPr>
        <p:spPr>
          <a:xfrm>
            <a:off x="468162" y="277322"/>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r>
              <a:rPr lang="en-US"/>
              <a:t>Connecticut Benchmarks and Target Program </a:t>
            </a:r>
          </a:p>
        </p:txBody>
      </p:sp>
    </p:spTree>
    <p:extLst>
      <p:ext uri="{BB962C8B-B14F-4D97-AF65-F5344CB8AC3E}">
        <p14:creationId xmlns:p14="http://schemas.microsoft.com/office/powerpoint/2010/main" val="345676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8CB2B0AA-4940-4556-A1DB-DCBB7F519ED9}"/>
              </a:ext>
            </a:extLst>
          </p:cNvPr>
          <p:cNvSpPr txBox="1">
            <a:spLocks noGrp="1"/>
          </p:cNvSpPr>
          <p:nvPr>
            <p:ph type="title"/>
          </p:nvPr>
        </p:nvSpPr>
        <p:spPr>
          <a:prstGeom prst="rect">
            <a:avLst/>
          </a:prstGeom>
        </p:spPr>
        <p:txBody>
          <a:bodyPr vert="horz" anchor="ctr">
            <a:normAutofit fontScale="90000"/>
          </a:bodyPr>
          <a:lst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a:lstStyle>
          <a:p>
            <a:r>
              <a:rPr lang="en-US"/>
              <a:t>Connecticut Benchmark Program: </a:t>
            </a:r>
            <a:br>
              <a:rPr lang="en-US"/>
            </a:br>
            <a:r>
              <a:rPr lang="en-US"/>
              <a:t>Key Deliberating Bodies </a:t>
            </a:r>
          </a:p>
        </p:txBody>
      </p:sp>
      <p:sp>
        <p:nvSpPr>
          <p:cNvPr id="5" name="Content Placeholder 4">
            <a:extLst>
              <a:ext uri="{FF2B5EF4-FFF2-40B4-BE49-F238E27FC236}">
                <a16:creationId xmlns:a16="http://schemas.microsoft.com/office/drawing/2014/main" id="{65DA4525-E3F6-4318-915D-510338ABE884}"/>
              </a:ext>
            </a:extLst>
          </p:cNvPr>
          <p:cNvSpPr>
            <a:spLocks noGrp="1"/>
          </p:cNvSpPr>
          <p:nvPr>
            <p:ph idx="1"/>
          </p:nvPr>
        </p:nvSpPr>
        <p:spPr>
          <a:xfrm>
            <a:off x="609600" y="1990016"/>
            <a:ext cx="11247620" cy="4680716"/>
          </a:xfrm>
        </p:spPr>
        <p:txBody>
          <a:bodyPr>
            <a:normAutofit fontScale="92500"/>
          </a:bodyPr>
          <a:lstStyle/>
          <a:p>
            <a:r>
              <a:rPr lang="en-US" sz="2700"/>
              <a:t>The Connecticut Benchmark Program will be established with the support of key deliberating bodies; the primary body is the </a:t>
            </a:r>
            <a:r>
              <a:rPr lang="en-US" sz="2700" b="1"/>
              <a:t>Technical Team</a:t>
            </a:r>
            <a:r>
              <a:rPr lang="en-US" sz="2700"/>
              <a:t>.</a:t>
            </a:r>
          </a:p>
          <a:p>
            <a:endParaRPr lang="en-US" sz="800"/>
          </a:p>
          <a:p>
            <a:r>
              <a:rPr lang="en-US" sz="2700"/>
              <a:t>The </a:t>
            </a:r>
            <a:r>
              <a:rPr lang="en-US" sz="2700" b="1"/>
              <a:t>Stakeholder Advisory Board </a:t>
            </a:r>
            <a:r>
              <a:rPr lang="en-US" sz="2700"/>
              <a:t>is charged with providing input to the Technical Team on the development of the cost growth target and primary care target.</a:t>
            </a:r>
          </a:p>
          <a:p>
            <a:endParaRPr lang="en-US" sz="800"/>
          </a:p>
          <a:p>
            <a:r>
              <a:rPr lang="en-US" sz="2700"/>
              <a:t>The </a:t>
            </a:r>
            <a:r>
              <a:rPr lang="en-US" sz="2700" b="1"/>
              <a:t>Quality Council </a:t>
            </a:r>
            <a:r>
              <a:rPr lang="en-US" sz="2700"/>
              <a:t>will be charged with developing the Quality Benchmarks with support from OHS and DSS, and in coordination with the Technical Team.</a:t>
            </a:r>
          </a:p>
          <a:p>
            <a:endParaRPr lang="en-US" sz="800"/>
          </a:p>
          <a:p>
            <a:r>
              <a:rPr lang="en-US" sz="2700" b="1"/>
              <a:t>Other bodies</a:t>
            </a:r>
            <a:r>
              <a:rPr lang="en-US" sz="2700"/>
              <a:t>, such as the OHS Consumer Advisory Council, Health Care Cabinet, Practice Transformation Task Force, MAPOC, and other stakeholders will be consulted and will feed into the Stakeholder Advisory Board.</a:t>
            </a:r>
            <a:endParaRPr lang="en-US" sz="2700">
              <a:solidFill>
                <a:srgbClr val="FF0000"/>
              </a:solidFill>
            </a:endParaRPr>
          </a:p>
        </p:txBody>
      </p:sp>
      <p:sp>
        <p:nvSpPr>
          <p:cNvPr id="3" name="Slide Number Placeholder 2">
            <a:extLst>
              <a:ext uri="{FF2B5EF4-FFF2-40B4-BE49-F238E27FC236}">
                <a16:creationId xmlns:a16="http://schemas.microsoft.com/office/drawing/2014/main" id="{3AB7DA9D-43D9-40DE-8BFE-390DED5373FC}"/>
              </a:ext>
            </a:extLst>
          </p:cNvPr>
          <p:cNvSpPr>
            <a:spLocks noGrp="1"/>
          </p:cNvSpPr>
          <p:nvPr>
            <p:ph type="sldNum" sz="quarter" idx="12"/>
          </p:nvPr>
        </p:nvSpPr>
        <p:spPr/>
        <p:txBody>
          <a:bodyPr/>
          <a:lstStyle/>
          <a:p>
            <a:fld id="{401CF334-2D5C-4859-84A6-CA7E6E43FAEB}" type="slidenum">
              <a:rPr lang="en-US" smtClean="0"/>
              <a:t>13</a:t>
            </a:fld>
            <a:endParaRPr lang="en-US"/>
          </a:p>
        </p:txBody>
      </p:sp>
    </p:spTree>
    <p:extLst>
      <p:ext uri="{BB962C8B-B14F-4D97-AF65-F5344CB8AC3E}">
        <p14:creationId xmlns:p14="http://schemas.microsoft.com/office/powerpoint/2010/main" val="315152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609600" y="1735073"/>
            <a:ext cx="10972800" cy="4821576"/>
          </a:xfrm>
        </p:spPr>
        <p:txBody>
          <a:bodyPr>
            <a:normAutofit fontScale="92500" lnSpcReduction="20000"/>
          </a:bodyPr>
          <a:lstStyle/>
          <a:p>
            <a:r>
              <a:rPr lang="en-US" sz="3100"/>
              <a:t>To develop recommendations for a cost growth benchmark, we will focus on two areas:</a:t>
            </a:r>
          </a:p>
          <a:p>
            <a:pPr marL="109728" indent="0">
              <a:buNone/>
            </a:pPr>
            <a:endParaRPr lang="en-US" sz="1400"/>
          </a:p>
          <a:p>
            <a:pPr marL="925830" lvl="1" indent="-514350">
              <a:buFont typeface="+mj-lt"/>
              <a:buAutoNum type="arabicPeriod"/>
            </a:pPr>
            <a:r>
              <a:rPr lang="en-US" sz="3100" b="1"/>
              <a:t>What health care spending is to be measured?</a:t>
            </a:r>
          </a:p>
          <a:p>
            <a:pPr marL="1191006" lvl="2" indent="-514350"/>
            <a:r>
              <a:rPr lang="en-US"/>
              <a:t>While EO 5 defined total health care expenditures as </a:t>
            </a:r>
            <a:r>
              <a:rPr lang="en-US" i="1"/>
              <a:t>the per capita sum of all health care expenditures in this state from public and private sources for a given calendar year</a:t>
            </a:r>
            <a:r>
              <a:rPr lang="en-US"/>
              <a:t> there are many nuances to measuring total health care expenditures.</a:t>
            </a:r>
          </a:p>
          <a:p>
            <a:pPr marL="1191006" lvl="2" indent="-514350"/>
            <a:r>
              <a:rPr lang="en-US"/>
              <a:t>For example, will we measure the health care expenditures of Connecticut residents, and/or individuals employed by Connecticut employers?</a:t>
            </a:r>
          </a:p>
          <a:p>
            <a:pPr marL="1191006" lvl="2" indent="-514350"/>
            <a:endParaRPr lang="en-US" sz="1200"/>
          </a:p>
          <a:p>
            <a:pPr marL="925830" lvl="1" indent="-514350">
              <a:buFont typeface="+mj-lt"/>
              <a:buAutoNum type="arabicPeriod" startAt="2"/>
            </a:pPr>
            <a:r>
              <a:rPr lang="en-US" sz="3100" b="1"/>
              <a:t>How will the cost growth benchmark be set?</a:t>
            </a:r>
          </a:p>
          <a:p>
            <a:pPr marL="1191006" lvl="2" indent="-514350"/>
            <a:r>
              <a:rPr lang="en-US"/>
              <a:t>The Technical Team must develop a methodology to establish a cost growth benchmark.</a:t>
            </a:r>
          </a:p>
          <a:p>
            <a:pPr marL="1191006" lvl="2" indent="-514350"/>
            <a:r>
              <a:rPr lang="en-US"/>
              <a:t>For example, will the Technical Team wish to base the benchmark to a measure of the State’s economy?  If yes, using what indicator?</a:t>
            </a:r>
          </a:p>
          <a:p>
            <a:pPr marL="925830" lvl="1" indent="-51435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14</a:t>
            </a:fld>
            <a:endParaRPr lang="en-US"/>
          </a:p>
        </p:txBody>
      </p:sp>
      <p:sp>
        <p:nvSpPr>
          <p:cNvPr id="6" name="Freeform 14">
            <a:extLst>
              <a:ext uri="{FF2B5EF4-FFF2-40B4-BE49-F238E27FC236}">
                <a16:creationId xmlns:a16="http://schemas.microsoft.com/office/drawing/2014/main" id="{7C56EC9D-E43E-4DA6-AC2B-DFC41A9B2C0A}"/>
              </a:ext>
            </a:extLst>
          </p:cNvPr>
          <p:cNvSpPr>
            <a:spLocks/>
          </p:cNvSpPr>
          <p:nvPr/>
        </p:nvSpPr>
        <p:spPr bwMode="auto">
          <a:xfrm>
            <a:off x="9694812" y="547479"/>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Rectangle 6">
            <a:extLst>
              <a:ext uri="{FF2B5EF4-FFF2-40B4-BE49-F238E27FC236}">
                <a16:creationId xmlns:a16="http://schemas.microsoft.com/office/drawing/2014/main" id="{8DA875ED-72D4-4AD0-A3EF-6989EA0435E4}"/>
              </a:ext>
            </a:extLst>
          </p:cNvPr>
          <p:cNvSpPr/>
          <p:nvPr/>
        </p:nvSpPr>
        <p:spPr>
          <a:xfrm>
            <a:off x="0" y="492065"/>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9D39093C-C04F-4EB7-BB3D-A8F1C4CA1C16}"/>
              </a:ext>
            </a:extLst>
          </p:cNvPr>
          <p:cNvSpPr txBox="1"/>
          <p:nvPr/>
        </p:nvSpPr>
        <p:spPr>
          <a:xfrm>
            <a:off x="678175" y="301351"/>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9" name="TextBox 8">
            <a:extLst>
              <a:ext uri="{FF2B5EF4-FFF2-40B4-BE49-F238E27FC236}">
                <a16:creationId xmlns:a16="http://schemas.microsoft.com/office/drawing/2014/main" id="{89565AD9-5DE9-49AC-8AAB-E50EF8BF6AA1}"/>
              </a:ext>
            </a:extLst>
          </p:cNvPr>
          <p:cNvSpPr txBox="1"/>
          <p:nvPr/>
        </p:nvSpPr>
        <p:spPr>
          <a:xfrm>
            <a:off x="2642420" y="777951"/>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10" name="Rectangle 9">
            <a:extLst>
              <a:ext uri="{FF2B5EF4-FFF2-40B4-BE49-F238E27FC236}">
                <a16:creationId xmlns:a16="http://schemas.microsoft.com/office/drawing/2014/main" id="{8DDCCFB2-D9DA-4826-A733-E9A93BE4AB4C}"/>
              </a:ext>
            </a:extLst>
          </p:cNvPr>
          <p:cNvSpPr/>
          <p:nvPr/>
        </p:nvSpPr>
        <p:spPr>
          <a:xfrm>
            <a:off x="4438228" y="667183"/>
            <a:ext cx="4867176" cy="830997"/>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a cost growth benchmark that covers all payers and all populations for 2021-2025.</a:t>
            </a:r>
          </a:p>
        </p:txBody>
      </p:sp>
      <p:grpSp>
        <p:nvGrpSpPr>
          <p:cNvPr id="18" name="Group 17">
            <a:extLst>
              <a:ext uri="{FF2B5EF4-FFF2-40B4-BE49-F238E27FC236}">
                <a16:creationId xmlns:a16="http://schemas.microsoft.com/office/drawing/2014/main" id="{501C863B-7B37-487E-AA2F-9D39D3109AC7}"/>
              </a:ext>
            </a:extLst>
          </p:cNvPr>
          <p:cNvGrpSpPr/>
          <p:nvPr/>
        </p:nvGrpSpPr>
        <p:grpSpPr>
          <a:xfrm>
            <a:off x="1647536" y="777951"/>
            <a:ext cx="605476" cy="605476"/>
            <a:chOff x="1611131" y="1382727"/>
            <a:chExt cx="605476" cy="605476"/>
          </a:xfrm>
        </p:grpSpPr>
        <p:sp>
          <p:nvSpPr>
            <p:cNvPr id="11" name="Oval 10">
              <a:extLst>
                <a:ext uri="{FF2B5EF4-FFF2-40B4-BE49-F238E27FC236}">
                  <a16:creationId xmlns:a16="http://schemas.microsoft.com/office/drawing/2014/main" id="{A598461E-528B-44E1-9ED5-C50C9DE5411F}"/>
                </a:ext>
              </a:extLst>
            </p:cNvPr>
            <p:cNvSpPr/>
            <p:nvPr/>
          </p:nvSpPr>
          <p:spPr>
            <a:xfrm>
              <a:off x="1611131" y="1382727"/>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D414D03A-48B6-42F2-AC7C-FE2A437E0627}"/>
                </a:ext>
              </a:extLst>
            </p:cNvPr>
            <p:cNvGrpSpPr/>
            <p:nvPr/>
          </p:nvGrpSpPr>
          <p:grpSpPr>
            <a:xfrm>
              <a:off x="1746774" y="1561886"/>
              <a:ext cx="334190" cy="283430"/>
              <a:chOff x="-1320800" y="1363663"/>
              <a:chExt cx="5205413" cy="4414838"/>
            </a:xfrm>
            <a:solidFill>
              <a:schemeClr val="bg1"/>
            </a:solidFill>
          </p:grpSpPr>
          <p:sp>
            <p:nvSpPr>
              <p:cNvPr id="13" name="Freeform 6">
                <a:extLst>
                  <a:ext uri="{FF2B5EF4-FFF2-40B4-BE49-F238E27FC236}">
                    <a16:creationId xmlns:a16="http://schemas.microsoft.com/office/drawing/2014/main" id="{C897ACCA-206C-40A9-9A01-50C5B84DC9CE}"/>
                  </a:ext>
                </a:extLst>
              </p:cNvPr>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D134C7A1-ED81-44A3-A067-D9FDB5BD6BAD}"/>
                  </a:ext>
                </a:extLst>
              </p:cNvPr>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8">
                <a:extLst>
                  <a:ext uri="{FF2B5EF4-FFF2-40B4-BE49-F238E27FC236}">
                    <a16:creationId xmlns:a16="http://schemas.microsoft.com/office/drawing/2014/main" id="{D1879A1C-C826-4838-90AD-124E2E06F4C7}"/>
                  </a:ext>
                </a:extLst>
              </p:cNvPr>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6" name="Freeform 9">
                <a:extLst>
                  <a:ext uri="{FF2B5EF4-FFF2-40B4-BE49-F238E27FC236}">
                    <a16:creationId xmlns:a16="http://schemas.microsoft.com/office/drawing/2014/main" id="{940E1F93-4EFB-4F63-B04F-4902820FBE8D}"/>
                  </a:ext>
                </a:extLst>
              </p:cNvPr>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7" name="Freeform 10">
                <a:extLst>
                  <a:ext uri="{FF2B5EF4-FFF2-40B4-BE49-F238E27FC236}">
                    <a16:creationId xmlns:a16="http://schemas.microsoft.com/office/drawing/2014/main" id="{1EA0E969-5B20-494A-8F0E-8121FBE1C8D1}"/>
                  </a:ext>
                </a:extLst>
              </p:cNvPr>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219963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p:txBody>
          <a:bodyPr>
            <a:normAutofit/>
          </a:bodyPr>
          <a:lstStyle/>
          <a:p>
            <a:pPr marL="576072" indent="-457200"/>
            <a:r>
              <a:rPr lang="en-US"/>
              <a:t>Over the course of these meetings, we will present you a series of questions that will inform the cost growth benchmark recommendation.  </a:t>
            </a:r>
          </a:p>
          <a:p>
            <a:pPr marL="576072" indent="-457200"/>
            <a:endParaRPr lang="en-US" sz="1000"/>
          </a:p>
          <a:p>
            <a:pPr marL="576072" indent="-457200"/>
            <a:r>
              <a:rPr lang="en-US"/>
              <a:t>For each of the questions, we will provide you with pros/cons to each approach and information on what decisions the other four states have made, and why, as well as the language in HB 5018.</a:t>
            </a:r>
          </a:p>
          <a:p>
            <a:pPr marL="576072" indent="-457200"/>
            <a:endParaRPr lang="en-US" sz="1100"/>
          </a:p>
          <a:p>
            <a:pPr marL="576072" indent="-457200"/>
            <a:r>
              <a:rPr lang="en-US"/>
              <a:t>We will review the Stakeholder Advisory Board feedback with you before any recommendation is finalized.</a:t>
            </a:r>
          </a:p>
          <a:p>
            <a:pPr marL="576072" indent="-457200"/>
            <a:endParaRPr lang="en-US"/>
          </a:p>
          <a:p>
            <a:pPr marL="576072" indent="-45720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15</a:t>
            </a:fld>
            <a:endParaRPr lang="en-US"/>
          </a:p>
        </p:txBody>
      </p:sp>
      <p:sp>
        <p:nvSpPr>
          <p:cNvPr id="6" name="Freeform 14">
            <a:extLst>
              <a:ext uri="{FF2B5EF4-FFF2-40B4-BE49-F238E27FC236}">
                <a16:creationId xmlns:a16="http://schemas.microsoft.com/office/drawing/2014/main" id="{7C56EC9D-E43E-4DA6-AC2B-DFC41A9B2C0A}"/>
              </a:ext>
            </a:extLst>
          </p:cNvPr>
          <p:cNvSpPr>
            <a:spLocks/>
          </p:cNvSpPr>
          <p:nvPr/>
        </p:nvSpPr>
        <p:spPr bwMode="auto">
          <a:xfrm>
            <a:off x="9694812" y="547479"/>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1">
                  <a:lumMod val="72000"/>
                  <a:lumOff val="28000"/>
                </a:schemeClr>
              </a:gs>
              <a:gs pos="100000">
                <a:schemeClr val="accent1">
                  <a:lumMod val="75000"/>
                </a:schemeClr>
              </a:gs>
            </a:gsLst>
            <a:lin ang="10800000" scaled="1"/>
            <a:tileRect/>
          </a:gradFill>
          <a:ln w="28575">
            <a:gradFill flip="none" rotWithShape="1">
              <a:gsLst>
                <a:gs pos="0">
                  <a:schemeClr val="accent1"/>
                </a:gs>
                <a:gs pos="100000">
                  <a:schemeClr val="accent1">
                    <a:lumMod val="75000"/>
                  </a:schemeClr>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7" name="Rectangle 6">
            <a:extLst>
              <a:ext uri="{FF2B5EF4-FFF2-40B4-BE49-F238E27FC236}">
                <a16:creationId xmlns:a16="http://schemas.microsoft.com/office/drawing/2014/main" id="{8DA875ED-72D4-4AD0-A3EF-6989EA0435E4}"/>
              </a:ext>
            </a:extLst>
          </p:cNvPr>
          <p:cNvSpPr/>
          <p:nvPr/>
        </p:nvSpPr>
        <p:spPr>
          <a:xfrm>
            <a:off x="0" y="492065"/>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9D39093C-C04F-4EB7-BB3D-A8F1C4CA1C16}"/>
              </a:ext>
            </a:extLst>
          </p:cNvPr>
          <p:cNvSpPr txBox="1"/>
          <p:nvPr/>
        </p:nvSpPr>
        <p:spPr>
          <a:xfrm>
            <a:off x="678175" y="301351"/>
            <a:ext cx="813043" cy="1877437"/>
          </a:xfrm>
          <a:prstGeom prst="rect">
            <a:avLst/>
          </a:prstGeom>
          <a:noFill/>
        </p:spPr>
        <p:txBody>
          <a:bodyPr wrap="none" rtlCol="0">
            <a:spAutoFit/>
          </a:bodyPr>
          <a:lstStyle/>
          <a:p>
            <a:pPr marL="0" lvl="1"/>
            <a:r>
              <a:rPr lang="en-GB" sz="8800" b="1">
                <a:solidFill>
                  <a:schemeClr val="accent1"/>
                </a:solidFill>
                <a:latin typeface="Arial" pitchFamily="34" charset="0"/>
                <a:cs typeface="Arial" pitchFamily="34" charset="0"/>
              </a:rPr>
              <a:t>1</a:t>
            </a:r>
            <a:endParaRPr lang="en-IN" sz="8800" b="1">
              <a:solidFill>
                <a:schemeClr val="accent1"/>
              </a:solidFill>
              <a:latin typeface="Arial" pitchFamily="34" charset="0"/>
              <a:cs typeface="Arial" pitchFamily="34" charset="0"/>
            </a:endParaRPr>
          </a:p>
          <a:p>
            <a:endParaRPr lang="en-IN" sz="2800"/>
          </a:p>
        </p:txBody>
      </p:sp>
      <p:sp>
        <p:nvSpPr>
          <p:cNvPr id="9" name="TextBox 8">
            <a:extLst>
              <a:ext uri="{FF2B5EF4-FFF2-40B4-BE49-F238E27FC236}">
                <a16:creationId xmlns:a16="http://schemas.microsoft.com/office/drawing/2014/main" id="{89565AD9-5DE9-49AC-8AAB-E50EF8BF6AA1}"/>
              </a:ext>
            </a:extLst>
          </p:cNvPr>
          <p:cNvSpPr txBox="1"/>
          <p:nvPr/>
        </p:nvSpPr>
        <p:spPr>
          <a:xfrm>
            <a:off x="2642420" y="765111"/>
            <a:ext cx="1364476"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Cost Growth </a:t>
            </a:r>
          </a:p>
          <a:p>
            <a:pPr algn="ctr"/>
            <a:r>
              <a:rPr lang="en-GB">
                <a:solidFill>
                  <a:schemeClr val="tx1">
                    <a:lumMod val="75000"/>
                    <a:lumOff val="25000"/>
                  </a:schemeClr>
                </a:solidFill>
                <a:latin typeface="Impact" pitchFamily="34" charset="0"/>
                <a:cs typeface="Arial" pitchFamily="34" charset="0"/>
              </a:rPr>
              <a:t>Benchmark</a:t>
            </a:r>
            <a:endParaRPr lang="en-IN">
              <a:solidFill>
                <a:schemeClr val="tx1">
                  <a:lumMod val="75000"/>
                  <a:lumOff val="25000"/>
                </a:schemeClr>
              </a:solidFill>
              <a:latin typeface="Impact" pitchFamily="34" charset="0"/>
              <a:cs typeface="Arial" pitchFamily="34" charset="0"/>
            </a:endParaRPr>
          </a:p>
        </p:txBody>
      </p:sp>
      <p:sp>
        <p:nvSpPr>
          <p:cNvPr id="10" name="Rectangle 9">
            <a:extLst>
              <a:ext uri="{FF2B5EF4-FFF2-40B4-BE49-F238E27FC236}">
                <a16:creationId xmlns:a16="http://schemas.microsoft.com/office/drawing/2014/main" id="{8DDCCFB2-D9DA-4826-A733-E9A93BE4AB4C}"/>
              </a:ext>
            </a:extLst>
          </p:cNvPr>
          <p:cNvSpPr/>
          <p:nvPr/>
        </p:nvSpPr>
        <p:spPr>
          <a:xfrm>
            <a:off x="4438228" y="667183"/>
            <a:ext cx="4867176" cy="830997"/>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a cost growth benchmark that covers all payers and all populations for 2021-2025.</a:t>
            </a:r>
          </a:p>
        </p:txBody>
      </p:sp>
      <p:grpSp>
        <p:nvGrpSpPr>
          <p:cNvPr id="2" name="Group 1">
            <a:extLst>
              <a:ext uri="{FF2B5EF4-FFF2-40B4-BE49-F238E27FC236}">
                <a16:creationId xmlns:a16="http://schemas.microsoft.com/office/drawing/2014/main" id="{B3D2A608-2E0D-4619-A641-AE065EFC7553}"/>
              </a:ext>
            </a:extLst>
          </p:cNvPr>
          <p:cNvGrpSpPr/>
          <p:nvPr/>
        </p:nvGrpSpPr>
        <p:grpSpPr>
          <a:xfrm>
            <a:off x="1647536" y="782667"/>
            <a:ext cx="605476" cy="605476"/>
            <a:chOff x="1607247" y="1400868"/>
            <a:chExt cx="605476" cy="605476"/>
          </a:xfrm>
        </p:grpSpPr>
        <p:sp>
          <p:nvSpPr>
            <p:cNvPr id="11" name="Oval 10">
              <a:extLst>
                <a:ext uri="{FF2B5EF4-FFF2-40B4-BE49-F238E27FC236}">
                  <a16:creationId xmlns:a16="http://schemas.microsoft.com/office/drawing/2014/main" id="{1D0D6F2E-FB5A-4EFF-8A91-BA78DD6F8A6D}"/>
                </a:ext>
              </a:extLst>
            </p:cNvPr>
            <p:cNvSpPr/>
            <p:nvPr/>
          </p:nvSpPr>
          <p:spPr>
            <a:xfrm>
              <a:off x="1607247" y="140086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a:extLst>
                <a:ext uri="{FF2B5EF4-FFF2-40B4-BE49-F238E27FC236}">
                  <a16:creationId xmlns:a16="http://schemas.microsoft.com/office/drawing/2014/main" id="{FADB0EF6-1E0C-4865-A955-69DF9BCA61A8}"/>
                </a:ext>
              </a:extLst>
            </p:cNvPr>
            <p:cNvGrpSpPr/>
            <p:nvPr/>
          </p:nvGrpSpPr>
          <p:grpSpPr>
            <a:xfrm>
              <a:off x="1746774" y="1561886"/>
              <a:ext cx="334190" cy="283430"/>
              <a:chOff x="-1320800" y="1363663"/>
              <a:chExt cx="5205413" cy="4414838"/>
            </a:xfrm>
            <a:solidFill>
              <a:schemeClr val="bg1"/>
            </a:solidFill>
          </p:grpSpPr>
          <p:sp>
            <p:nvSpPr>
              <p:cNvPr id="13" name="Freeform 6">
                <a:extLst>
                  <a:ext uri="{FF2B5EF4-FFF2-40B4-BE49-F238E27FC236}">
                    <a16:creationId xmlns:a16="http://schemas.microsoft.com/office/drawing/2014/main" id="{9F18814A-6D19-42B5-A7B2-57DC233DC8B7}"/>
                  </a:ext>
                </a:extLst>
              </p:cNvPr>
              <p:cNvSpPr>
                <a:spLocks/>
              </p:cNvSpPr>
              <p:nvPr/>
            </p:nvSpPr>
            <p:spPr bwMode="auto">
              <a:xfrm>
                <a:off x="-968375" y="4203701"/>
                <a:ext cx="839788" cy="1574800"/>
              </a:xfrm>
              <a:custGeom>
                <a:avLst/>
                <a:gdLst>
                  <a:gd name="T0" fmla="*/ 1058 w 1058"/>
                  <a:gd name="T1" fmla="*/ 0 h 1984"/>
                  <a:gd name="T2" fmla="*/ 1058 w 1058"/>
                  <a:gd name="T3" fmla="*/ 1867 h 1984"/>
                  <a:gd name="T4" fmla="*/ 1054 w 1058"/>
                  <a:gd name="T5" fmla="*/ 1899 h 1984"/>
                  <a:gd name="T6" fmla="*/ 1042 w 1058"/>
                  <a:gd name="T7" fmla="*/ 1927 h 1984"/>
                  <a:gd name="T8" fmla="*/ 1022 w 1058"/>
                  <a:gd name="T9" fmla="*/ 1950 h 1984"/>
                  <a:gd name="T10" fmla="*/ 999 w 1058"/>
                  <a:gd name="T11" fmla="*/ 1968 h 1984"/>
                  <a:gd name="T12" fmla="*/ 971 w 1058"/>
                  <a:gd name="T13" fmla="*/ 1980 h 1984"/>
                  <a:gd name="T14" fmla="*/ 939 w 1058"/>
                  <a:gd name="T15" fmla="*/ 1984 h 1984"/>
                  <a:gd name="T16" fmla="*/ 117 w 1058"/>
                  <a:gd name="T17" fmla="*/ 1984 h 1984"/>
                  <a:gd name="T18" fmla="*/ 85 w 1058"/>
                  <a:gd name="T19" fmla="*/ 1980 h 1984"/>
                  <a:gd name="T20" fmla="*/ 57 w 1058"/>
                  <a:gd name="T21" fmla="*/ 1968 h 1984"/>
                  <a:gd name="T22" fmla="*/ 34 w 1058"/>
                  <a:gd name="T23" fmla="*/ 1950 h 1984"/>
                  <a:gd name="T24" fmla="*/ 16 w 1058"/>
                  <a:gd name="T25" fmla="*/ 1927 h 1984"/>
                  <a:gd name="T26" fmla="*/ 4 w 1058"/>
                  <a:gd name="T27" fmla="*/ 1899 h 1984"/>
                  <a:gd name="T28" fmla="*/ 0 w 1058"/>
                  <a:gd name="T29" fmla="*/ 1867 h 1984"/>
                  <a:gd name="T30" fmla="*/ 0 w 1058"/>
                  <a:gd name="T31" fmla="*/ 804 h 1984"/>
                  <a:gd name="T32" fmla="*/ 85 w 1058"/>
                  <a:gd name="T33" fmla="*/ 794 h 1984"/>
                  <a:gd name="T34" fmla="*/ 167 w 1058"/>
                  <a:gd name="T35" fmla="*/ 772 h 1984"/>
                  <a:gd name="T36" fmla="*/ 248 w 1058"/>
                  <a:gd name="T37" fmla="*/ 743 h 1984"/>
                  <a:gd name="T38" fmla="*/ 324 w 1058"/>
                  <a:gd name="T39" fmla="*/ 703 h 1984"/>
                  <a:gd name="T40" fmla="*/ 396 w 1058"/>
                  <a:gd name="T41" fmla="*/ 653 h 1984"/>
                  <a:gd name="T42" fmla="*/ 461 w 1058"/>
                  <a:gd name="T43" fmla="*/ 596 h 1984"/>
                  <a:gd name="T44" fmla="*/ 1058 w 1058"/>
                  <a:gd name="T45" fmla="*/ 0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8" h="1984">
                    <a:moveTo>
                      <a:pt x="1058" y="0"/>
                    </a:moveTo>
                    <a:lnTo>
                      <a:pt x="1058" y="1867"/>
                    </a:lnTo>
                    <a:lnTo>
                      <a:pt x="1054" y="1899"/>
                    </a:lnTo>
                    <a:lnTo>
                      <a:pt x="1042" y="1927"/>
                    </a:lnTo>
                    <a:lnTo>
                      <a:pt x="1022" y="1950"/>
                    </a:lnTo>
                    <a:lnTo>
                      <a:pt x="999" y="1968"/>
                    </a:lnTo>
                    <a:lnTo>
                      <a:pt x="971" y="1980"/>
                    </a:lnTo>
                    <a:lnTo>
                      <a:pt x="939" y="1984"/>
                    </a:lnTo>
                    <a:lnTo>
                      <a:pt x="117" y="1984"/>
                    </a:lnTo>
                    <a:lnTo>
                      <a:pt x="85" y="1980"/>
                    </a:lnTo>
                    <a:lnTo>
                      <a:pt x="57" y="1968"/>
                    </a:lnTo>
                    <a:lnTo>
                      <a:pt x="34" y="1950"/>
                    </a:lnTo>
                    <a:lnTo>
                      <a:pt x="16" y="1927"/>
                    </a:lnTo>
                    <a:lnTo>
                      <a:pt x="4" y="1899"/>
                    </a:lnTo>
                    <a:lnTo>
                      <a:pt x="0" y="1867"/>
                    </a:lnTo>
                    <a:lnTo>
                      <a:pt x="0" y="804"/>
                    </a:lnTo>
                    <a:lnTo>
                      <a:pt x="85" y="794"/>
                    </a:lnTo>
                    <a:lnTo>
                      <a:pt x="167" y="772"/>
                    </a:lnTo>
                    <a:lnTo>
                      <a:pt x="248" y="743"/>
                    </a:lnTo>
                    <a:lnTo>
                      <a:pt x="324" y="703"/>
                    </a:lnTo>
                    <a:lnTo>
                      <a:pt x="396" y="653"/>
                    </a:lnTo>
                    <a:lnTo>
                      <a:pt x="461" y="596"/>
                    </a:lnTo>
                    <a:lnTo>
                      <a:pt x="1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F583A588-1530-44A3-A73B-FD57A91546FD}"/>
                  </a:ext>
                </a:extLst>
              </p:cNvPr>
              <p:cNvSpPr>
                <a:spLocks/>
              </p:cNvSpPr>
              <p:nvPr/>
            </p:nvSpPr>
            <p:spPr bwMode="auto">
              <a:xfrm>
                <a:off x="196850" y="4192588"/>
                <a:ext cx="839788" cy="1585913"/>
              </a:xfrm>
              <a:custGeom>
                <a:avLst/>
                <a:gdLst>
                  <a:gd name="T0" fmla="*/ 0 w 1059"/>
                  <a:gd name="T1" fmla="*/ 0 h 1998"/>
                  <a:gd name="T2" fmla="*/ 565 w 1059"/>
                  <a:gd name="T3" fmla="*/ 564 h 1998"/>
                  <a:gd name="T4" fmla="*/ 623 w 1059"/>
                  <a:gd name="T5" fmla="*/ 616 h 1998"/>
                  <a:gd name="T6" fmla="*/ 687 w 1059"/>
                  <a:gd name="T7" fmla="*/ 661 h 1998"/>
                  <a:gd name="T8" fmla="*/ 756 w 1059"/>
                  <a:gd name="T9" fmla="*/ 701 h 1998"/>
                  <a:gd name="T10" fmla="*/ 828 w 1059"/>
                  <a:gd name="T11" fmla="*/ 731 h 1998"/>
                  <a:gd name="T12" fmla="*/ 901 w 1059"/>
                  <a:gd name="T13" fmla="*/ 753 h 1998"/>
                  <a:gd name="T14" fmla="*/ 979 w 1059"/>
                  <a:gd name="T15" fmla="*/ 767 h 1998"/>
                  <a:gd name="T16" fmla="*/ 1059 w 1059"/>
                  <a:gd name="T17" fmla="*/ 772 h 1998"/>
                  <a:gd name="T18" fmla="*/ 1059 w 1059"/>
                  <a:gd name="T19" fmla="*/ 1881 h 1998"/>
                  <a:gd name="T20" fmla="*/ 1055 w 1059"/>
                  <a:gd name="T21" fmla="*/ 1913 h 1998"/>
                  <a:gd name="T22" fmla="*/ 1043 w 1059"/>
                  <a:gd name="T23" fmla="*/ 1941 h 1998"/>
                  <a:gd name="T24" fmla="*/ 1025 w 1059"/>
                  <a:gd name="T25" fmla="*/ 1964 h 1998"/>
                  <a:gd name="T26" fmla="*/ 999 w 1059"/>
                  <a:gd name="T27" fmla="*/ 1982 h 1998"/>
                  <a:gd name="T28" fmla="*/ 971 w 1059"/>
                  <a:gd name="T29" fmla="*/ 1994 h 1998"/>
                  <a:gd name="T30" fmla="*/ 941 w 1059"/>
                  <a:gd name="T31" fmla="*/ 1998 h 1998"/>
                  <a:gd name="T32" fmla="*/ 117 w 1059"/>
                  <a:gd name="T33" fmla="*/ 1998 h 1998"/>
                  <a:gd name="T34" fmla="*/ 86 w 1059"/>
                  <a:gd name="T35" fmla="*/ 1994 h 1998"/>
                  <a:gd name="T36" fmla="*/ 58 w 1059"/>
                  <a:gd name="T37" fmla="*/ 1982 h 1998"/>
                  <a:gd name="T38" fmla="*/ 34 w 1059"/>
                  <a:gd name="T39" fmla="*/ 1964 h 1998"/>
                  <a:gd name="T40" fmla="*/ 16 w 1059"/>
                  <a:gd name="T41" fmla="*/ 1941 h 1998"/>
                  <a:gd name="T42" fmla="*/ 4 w 1059"/>
                  <a:gd name="T43" fmla="*/ 1913 h 1998"/>
                  <a:gd name="T44" fmla="*/ 0 w 1059"/>
                  <a:gd name="T45" fmla="*/ 1881 h 1998"/>
                  <a:gd name="T46" fmla="*/ 0 w 1059"/>
                  <a:gd name="T47" fmla="*/ 0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9" h="1998">
                    <a:moveTo>
                      <a:pt x="0" y="0"/>
                    </a:moveTo>
                    <a:lnTo>
                      <a:pt x="565" y="564"/>
                    </a:lnTo>
                    <a:lnTo>
                      <a:pt x="623" y="616"/>
                    </a:lnTo>
                    <a:lnTo>
                      <a:pt x="687" y="661"/>
                    </a:lnTo>
                    <a:lnTo>
                      <a:pt x="756" y="701"/>
                    </a:lnTo>
                    <a:lnTo>
                      <a:pt x="828" y="731"/>
                    </a:lnTo>
                    <a:lnTo>
                      <a:pt x="901" y="753"/>
                    </a:lnTo>
                    <a:lnTo>
                      <a:pt x="979" y="767"/>
                    </a:lnTo>
                    <a:lnTo>
                      <a:pt x="1059" y="772"/>
                    </a:lnTo>
                    <a:lnTo>
                      <a:pt x="1059" y="1881"/>
                    </a:lnTo>
                    <a:lnTo>
                      <a:pt x="1055" y="1913"/>
                    </a:lnTo>
                    <a:lnTo>
                      <a:pt x="1043" y="1941"/>
                    </a:lnTo>
                    <a:lnTo>
                      <a:pt x="1025" y="1964"/>
                    </a:lnTo>
                    <a:lnTo>
                      <a:pt x="999" y="1982"/>
                    </a:lnTo>
                    <a:lnTo>
                      <a:pt x="971" y="1994"/>
                    </a:lnTo>
                    <a:lnTo>
                      <a:pt x="941" y="1998"/>
                    </a:lnTo>
                    <a:lnTo>
                      <a:pt x="117" y="1998"/>
                    </a:lnTo>
                    <a:lnTo>
                      <a:pt x="86" y="1994"/>
                    </a:lnTo>
                    <a:lnTo>
                      <a:pt x="58" y="1982"/>
                    </a:lnTo>
                    <a:lnTo>
                      <a:pt x="34" y="1964"/>
                    </a:lnTo>
                    <a:lnTo>
                      <a:pt x="16" y="1941"/>
                    </a:lnTo>
                    <a:lnTo>
                      <a:pt x="4" y="1913"/>
                    </a:lnTo>
                    <a:lnTo>
                      <a:pt x="0" y="188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8">
                <a:extLst>
                  <a:ext uri="{FF2B5EF4-FFF2-40B4-BE49-F238E27FC236}">
                    <a16:creationId xmlns:a16="http://schemas.microsoft.com/office/drawing/2014/main" id="{50AC7C04-A953-4CE9-A2EB-780D5E95A80E}"/>
                  </a:ext>
                </a:extLst>
              </p:cNvPr>
              <p:cNvSpPr>
                <a:spLocks/>
              </p:cNvSpPr>
              <p:nvPr/>
            </p:nvSpPr>
            <p:spPr bwMode="auto">
              <a:xfrm>
                <a:off x="1362075" y="3892551"/>
                <a:ext cx="839788" cy="1885950"/>
              </a:xfrm>
              <a:custGeom>
                <a:avLst/>
                <a:gdLst>
                  <a:gd name="T0" fmla="*/ 1059 w 1059"/>
                  <a:gd name="T1" fmla="*/ 0 h 2376"/>
                  <a:gd name="T2" fmla="*/ 1059 w 1059"/>
                  <a:gd name="T3" fmla="*/ 2259 h 2376"/>
                  <a:gd name="T4" fmla="*/ 1055 w 1059"/>
                  <a:gd name="T5" fmla="*/ 2291 h 2376"/>
                  <a:gd name="T6" fmla="*/ 1043 w 1059"/>
                  <a:gd name="T7" fmla="*/ 2319 h 2376"/>
                  <a:gd name="T8" fmla="*/ 1025 w 1059"/>
                  <a:gd name="T9" fmla="*/ 2342 h 2376"/>
                  <a:gd name="T10" fmla="*/ 1001 w 1059"/>
                  <a:gd name="T11" fmla="*/ 2360 h 2376"/>
                  <a:gd name="T12" fmla="*/ 973 w 1059"/>
                  <a:gd name="T13" fmla="*/ 2372 h 2376"/>
                  <a:gd name="T14" fmla="*/ 942 w 1059"/>
                  <a:gd name="T15" fmla="*/ 2376 h 2376"/>
                  <a:gd name="T16" fmla="*/ 120 w 1059"/>
                  <a:gd name="T17" fmla="*/ 2376 h 2376"/>
                  <a:gd name="T18" fmla="*/ 88 w 1059"/>
                  <a:gd name="T19" fmla="*/ 2372 h 2376"/>
                  <a:gd name="T20" fmla="*/ 58 w 1059"/>
                  <a:gd name="T21" fmla="*/ 2360 h 2376"/>
                  <a:gd name="T22" fmla="*/ 34 w 1059"/>
                  <a:gd name="T23" fmla="*/ 2342 h 2376"/>
                  <a:gd name="T24" fmla="*/ 16 w 1059"/>
                  <a:gd name="T25" fmla="*/ 2319 h 2376"/>
                  <a:gd name="T26" fmla="*/ 4 w 1059"/>
                  <a:gd name="T27" fmla="*/ 2291 h 2376"/>
                  <a:gd name="T28" fmla="*/ 0 w 1059"/>
                  <a:gd name="T29" fmla="*/ 2259 h 2376"/>
                  <a:gd name="T30" fmla="*/ 0 w 1059"/>
                  <a:gd name="T31" fmla="*/ 1035 h 2376"/>
                  <a:gd name="T32" fmla="*/ 62 w 1059"/>
                  <a:gd name="T33" fmla="*/ 992 h 2376"/>
                  <a:gd name="T34" fmla="*/ 118 w 1059"/>
                  <a:gd name="T35" fmla="*/ 940 h 2376"/>
                  <a:gd name="T36" fmla="*/ 1059 w 1059"/>
                  <a:gd name="T37" fmla="*/ 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9" h="2376">
                    <a:moveTo>
                      <a:pt x="1059" y="0"/>
                    </a:moveTo>
                    <a:lnTo>
                      <a:pt x="1059" y="2259"/>
                    </a:lnTo>
                    <a:lnTo>
                      <a:pt x="1055" y="2291"/>
                    </a:lnTo>
                    <a:lnTo>
                      <a:pt x="1043" y="2319"/>
                    </a:lnTo>
                    <a:lnTo>
                      <a:pt x="1025" y="2342"/>
                    </a:lnTo>
                    <a:lnTo>
                      <a:pt x="1001" y="2360"/>
                    </a:lnTo>
                    <a:lnTo>
                      <a:pt x="973" y="2372"/>
                    </a:lnTo>
                    <a:lnTo>
                      <a:pt x="942" y="2376"/>
                    </a:lnTo>
                    <a:lnTo>
                      <a:pt x="120" y="2376"/>
                    </a:lnTo>
                    <a:lnTo>
                      <a:pt x="88" y="2372"/>
                    </a:lnTo>
                    <a:lnTo>
                      <a:pt x="58" y="2360"/>
                    </a:lnTo>
                    <a:lnTo>
                      <a:pt x="34" y="2342"/>
                    </a:lnTo>
                    <a:lnTo>
                      <a:pt x="16" y="2319"/>
                    </a:lnTo>
                    <a:lnTo>
                      <a:pt x="4" y="2291"/>
                    </a:lnTo>
                    <a:lnTo>
                      <a:pt x="0" y="2259"/>
                    </a:lnTo>
                    <a:lnTo>
                      <a:pt x="0" y="1035"/>
                    </a:lnTo>
                    <a:lnTo>
                      <a:pt x="62" y="992"/>
                    </a:lnTo>
                    <a:lnTo>
                      <a:pt x="118" y="940"/>
                    </a:lnTo>
                    <a:lnTo>
                      <a:pt x="10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6" name="Freeform 9">
                <a:extLst>
                  <a:ext uri="{FF2B5EF4-FFF2-40B4-BE49-F238E27FC236}">
                    <a16:creationId xmlns:a16="http://schemas.microsoft.com/office/drawing/2014/main" id="{6D0F348F-4700-4382-BF24-6C1E647FE556}"/>
                  </a:ext>
                </a:extLst>
              </p:cNvPr>
              <p:cNvSpPr>
                <a:spLocks/>
              </p:cNvSpPr>
              <p:nvPr/>
            </p:nvSpPr>
            <p:spPr bwMode="auto">
              <a:xfrm>
                <a:off x="2527300" y="2790826"/>
                <a:ext cx="842963" cy="2987675"/>
              </a:xfrm>
              <a:custGeom>
                <a:avLst/>
                <a:gdLst>
                  <a:gd name="T0" fmla="*/ 981 w 1060"/>
                  <a:gd name="T1" fmla="*/ 0 h 3764"/>
                  <a:gd name="T2" fmla="*/ 999 w 1060"/>
                  <a:gd name="T3" fmla="*/ 16 h 3764"/>
                  <a:gd name="T4" fmla="*/ 1015 w 1060"/>
                  <a:gd name="T5" fmla="*/ 32 h 3764"/>
                  <a:gd name="T6" fmla="*/ 1035 w 1060"/>
                  <a:gd name="T7" fmla="*/ 51 h 3764"/>
                  <a:gd name="T8" fmla="*/ 1060 w 1060"/>
                  <a:gd name="T9" fmla="*/ 73 h 3764"/>
                  <a:gd name="T10" fmla="*/ 1060 w 1060"/>
                  <a:gd name="T11" fmla="*/ 3647 h 3764"/>
                  <a:gd name="T12" fmla="*/ 1056 w 1060"/>
                  <a:gd name="T13" fmla="*/ 3679 h 3764"/>
                  <a:gd name="T14" fmla="*/ 1042 w 1060"/>
                  <a:gd name="T15" fmla="*/ 3707 h 3764"/>
                  <a:gd name="T16" fmla="*/ 1025 w 1060"/>
                  <a:gd name="T17" fmla="*/ 3730 h 3764"/>
                  <a:gd name="T18" fmla="*/ 1001 w 1060"/>
                  <a:gd name="T19" fmla="*/ 3748 h 3764"/>
                  <a:gd name="T20" fmla="*/ 973 w 1060"/>
                  <a:gd name="T21" fmla="*/ 3760 h 3764"/>
                  <a:gd name="T22" fmla="*/ 941 w 1060"/>
                  <a:gd name="T23" fmla="*/ 3764 h 3764"/>
                  <a:gd name="T24" fmla="*/ 119 w 1060"/>
                  <a:gd name="T25" fmla="*/ 3764 h 3764"/>
                  <a:gd name="T26" fmla="*/ 87 w 1060"/>
                  <a:gd name="T27" fmla="*/ 3760 h 3764"/>
                  <a:gd name="T28" fmla="*/ 60 w 1060"/>
                  <a:gd name="T29" fmla="*/ 3748 h 3764"/>
                  <a:gd name="T30" fmla="*/ 36 w 1060"/>
                  <a:gd name="T31" fmla="*/ 3730 h 3764"/>
                  <a:gd name="T32" fmla="*/ 16 w 1060"/>
                  <a:gd name="T33" fmla="*/ 3707 h 3764"/>
                  <a:gd name="T34" fmla="*/ 4 w 1060"/>
                  <a:gd name="T35" fmla="*/ 3679 h 3764"/>
                  <a:gd name="T36" fmla="*/ 0 w 1060"/>
                  <a:gd name="T37" fmla="*/ 3647 h 3764"/>
                  <a:gd name="T38" fmla="*/ 0 w 1060"/>
                  <a:gd name="T39" fmla="*/ 977 h 3764"/>
                  <a:gd name="T40" fmla="*/ 981 w 1060"/>
                  <a:gd name="T41"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0" h="3764">
                    <a:moveTo>
                      <a:pt x="981" y="0"/>
                    </a:moveTo>
                    <a:lnTo>
                      <a:pt x="999" y="16"/>
                    </a:lnTo>
                    <a:lnTo>
                      <a:pt x="1015" y="32"/>
                    </a:lnTo>
                    <a:lnTo>
                      <a:pt x="1035" y="51"/>
                    </a:lnTo>
                    <a:lnTo>
                      <a:pt x="1060" y="73"/>
                    </a:lnTo>
                    <a:lnTo>
                      <a:pt x="1060" y="3647"/>
                    </a:lnTo>
                    <a:lnTo>
                      <a:pt x="1056" y="3679"/>
                    </a:lnTo>
                    <a:lnTo>
                      <a:pt x="1042" y="3707"/>
                    </a:lnTo>
                    <a:lnTo>
                      <a:pt x="1025" y="3730"/>
                    </a:lnTo>
                    <a:lnTo>
                      <a:pt x="1001" y="3748"/>
                    </a:lnTo>
                    <a:lnTo>
                      <a:pt x="973" y="3760"/>
                    </a:lnTo>
                    <a:lnTo>
                      <a:pt x="941" y="3764"/>
                    </a:lnTo>
                    <a:lnTo>
                      <a:pt x="119" y="3764"/>
                    </a:lnTo>
                    <a:lnTo>
                      <a:pt x="87" y="3760"/>
                    </a:lnTo>
                    <a:lnTo>
                      <a:pt x="60" y="3748"/>
                    </a:lnTo>
                    <a:lnTo>
                      <a:pt x="36" y="3730"/>
                    </a:lnTo>
                    <a:lnTo>
                      <a:pt x="16" y="3707"/>
                    </a:lnTo>
                    <a:lnTo>
                      <a:pt x="4" y="3679"/>
                    </a:lnTo>
                    <a:lnTo>
                      <a:pt x="0" y="3647"/>
                    </a:lnTo>
                    <a:lnTo>
                      <a:pt x="0" y="977"/>
                    </a:lnTo>
                    <a:lnTo>
                      <a:pt x="9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7" name="Freeform 10">
                <a:extLst>
                  <a:ext uri="{FF2B5EF4-FFF2-40B4-BE49-F238E27FC236}">
                    <a16:creationId xmlns:a16="http://schemas.microsoft.com/office/drawing/2014/main" id="{0603E2E5-1A0D-4E0F-B1DD-0AD43F7ED40F}"/>
                  </a:ext>
                </a:extLst>
              </p:cNvPr>
              <p:cNvSpPr>
                <a:spLocks/>
              </p:cNvSpPr>
              <p:nvPr/>
            </p:nvSpPr>
            <p:spPr bwMode="auto">
              <a:xfrm>
                <a:off x="-1320800" y="1363663"/>
                <a:ext cx="5205413" cy="3168650"/>
              </a:xfrm>
              <a:custGeom>
                <a:avLst/>
                <a:gdLst>
                  <a:gd name="T0" fmla="*/ 6327 w 6558"/>
                  <a:gd name="T1" fmla="*/ 0 h 3993"/>
                  <a:gd name="T2" fmla="*/ 6429 w 6558"/>
                  <a:gd name="T3" fmla="*/ 16 h 3993"/>
                  <a:gd name="T4" fmla="*/ 6502 w 6558"/>
                  <a:gd name="T5" fmla="*/ 64 h 3993"/>
                  <a:gd name="T6" fmla="*/ 6546 w 6558"/>
                  <a:gd name="T7" fmla="*/ 141 h 3993"/>
                  <a:gd name="T8" fmla="*/ 6558 w 6558"/>
                  <a:gd name="T9" fmla="*/ 246 h 3993"/>
                  <a:gd name="T10" fmla="*/ 6504 w 6558"/>
                  <a:gd name="T11" fmla="*/ 1363 h 3993"/>
                  <a:gd name="T12" fmla="*/ 6494 w 6558"/>
                  <a:gd name="T13" fmla="*/ 1438 h 3993"/>
                  <a:gd name="T14" fmla="*/ 6463 w 6558"/>
                  <a:gd name="T15" fmla="*/ 1516 h 3993"/>
                  <a:gd name="T16" fmla="*/ 6407 w 6558"/>
                  <a:gd name="T17" fmla="*/ 1575 h 3993"/>
                  <a:gd name="T18" fmla="*/ 6345 w 6558"/>
                  <a:gd name="T19" fmla="*/ 1609 h 3993"/>
                  <a:gd name="T20" fmla="*/ 6281 w 6558"/>
                  <a:gd name="T21" fmla="*/ 1619 h 3993"/>
                  <a:gd name="T22" fmla="*/ 6216 w 6558"/>
                  <a:gd name="T23" fmla="*/ 1605 h 3993"/>
                  <a:gd name="T24" fmla="*/ 6164 w 6558"/>
                  <a:gd name="T25" fmla="*/ 1573 h 3993"/>
                  <a:gd name="T26" fmla="*/ 6124 w 6558"/>
                  <a:gd name="T27" fmla="*/ 1536 h 3993"/>
                  <a:gd name="T28" fmla="*/ 3219 w 6558"/>
                  <a:gd name="T29" fmla="*/ 3848 h 3993"/>
                  <a:gd name="T30" fmla="*/ 3136 w 6558"/>
                  <a:gd name="T31" fmla="*/ 3909 h 3993"/>
                  <a:gd name="T32" fmla="*/ 3038 w 6558"/>
                  <a:gd name="T33" fmla="*/ 3941 h 3993"/>
                  <a:gd name="T34" fmla="*/ 2933 w 6558"/>
                  <a:gd name="T35" fmla="*/ 3941 h 3993"/>
                  <a:gd name="T36" fmla="*/ 2835 w 6558"/>
                  <a:gd name="T37" fmla="*/ 3909 h 3993"/>
                  <a:gd name="T38" fmla="*/ 2752 w 6558"/>
                  <a:gd name="T39" fmla="*/ 3848 h 3993"/>
                  <a:gd name="T40" fmla="*/ 625 w 6558"/>
                  <a:gd name="T41" fmla="*/ 3895 h 3993"/>
                  <a:gd name="T42" fmla="*/ 541 w 6558"/>
                  <a:gd name="T43" fmla="*/ 3957 h 3993"/>
                  <a:gd name="T44" fmla="*/ 444 w 6558"/>
                  <a:gd name="T45" fmla="*/ 3989 h 3993"/>
                  <a:gd name="T46" fmla="*/ 338 w 6558"/>
                  <a:gd name="T47" fmla="*/ 3989 h 3993"/>
                  <a:gd name="T48" fmla="*/ 241 w 6558"/>
                  <a:gd name="T49" fmla="*/ 3957 h 3993"/>
                  <a:gd name="T50" fmla="*/ 157 w 6558"/>
                  <a:gd name="T51" fmla="*/ 3895 h 3993"/>
                  <a:gd name="T52" fmla="*/ 58 w 6558"/>
                  <a:gd name="T53" fmla="*/ 3788 h 3993"/>
                  <a:gd name="T54" fmla="*/ 8 w 6558"/>
                  <a:gd name="T55" fmla="*/ 3685 h 3993"/>
                  <a:gd name="T56" fmla="*/ 0 w 6558"/>
                  <a:gd name="T57" fmla="*/ 3572 h 3993"/>
                  <a:gd name="T58" fmla="*/ 28 w 6558"/>
                  <a:gd name="T59" fmla="*/ 3462 h 3993"/>
                  <a:gd name="T60" fmla="*/ 95 w 6558"/>
                  <a:gd name="T61" fmla="*/ 3367 h 3993"/>
                  <a:gd name="T62" fmla="*/ 1518 w 6558"/>
                  <a:gd name="T63" fmla="*/ 1953 h 3993"/>
                  <a:gd name="T64" fmla="*/ 1610 w 6558"/>
                  <a:gd name="T65" fmla="*/ 1907 h 3993"/>
                  <a:gd name="T66" fmla="*/ 1713 w 6558"/>
                  <a:gd name="T67" fmla="*/ 1889 h 3993"/>
                  <a:gd name="T68" fmla="*/ 1815 w 6558"/>
                  <a:gd name="T69" fmla="*/ 1907 h 3993"/>
                  <a:gd name="T70" fmla="*/ 1906 w 6558"/>
                  <a:gd name="T71" fmla="*/ 1953 h 3993"/>
                  <a:gd name="T72" fmla="*/ 2987 w 6558"/>
                  <a:gd name="T73" fmla="*/ 3023 h 3993"/>
                  <a:gd name="T74" fmla="*/ 5098 w 6558"/>
                  <a:gd name="T75" fmla="*/ 514 h 3993"/>
                  <a:gd name="T76" fmla="*/ 4988 w 6558"/>
                  <a:gd name="T77" fmla="*/ 403 h 3993"/>
                  <a:gd name="T78" fmla="*/ 4956 w 6558"/>
                  <a:gd name="T79" fmla="*/ 366 h 3993"/>
                  <a:gd name="T80" fmla="*/ 4930 w 6558"/>
                  <a:gd name="T81" fmla="*/ 316 h 3993"/>
                  <a:gd name="T82" fmla="*/ 4922 w 6558"/>
                  <a:gd name="T83" fmla="*/ 252 h 3993"/>
                  <a:gd name="T84" fmla="*/ 4940 w 6558"/>
                  <a:gd name="T85" fmla="*/ 177 h 3993"/>
                  <a:gd name="T86" fmla="*/ 4982 w 6558"/>
                  <a:gd name="T87" fmla="*/ 115 h 3993"/>
                  <a:gd name="T88" fmla="*/ 5042 w 6558"/>
                  <a:gd name="T89" fmla="*/ 75 h 3993"/>
                  <a:gd name="T90" fmla="*/ 5104 w 6558"/>
                  <a:gd name="T91" fmla="*/ 60 h 3993"/>
                  <a:gd name="T92" fmla="*/ 5159 w 6558"/>
                  <a:gd name="T93" fmla="*/ 56 h 3993"/>
                  <a:gd name="T94" fmla="*/ 6307 w 6558"/>
                  <a:gd name="T95" fmla="*/ 0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58" h="3993">
                    <a:moveTo>
                      <a:pt x="6307" y="0"/>
                    </a:moveTo>
                    <a:lnTo>
                      <a:pt x="6327" y="0"/>
                    </a:lnTo>
                    <a:lnTo>
                      <a:pt x="6381" y="4"/>
                    </a:lnTo>
                    <a:lnTo>
                      <a:pt x="6429" y="16"/>
                    </a:lnTo>
                    <a:lnTo>
                      <a:pt x="6468" y="36"/>
                    </a:lnTo>
                    <a:lnTo>
                      <a:pt x="6502" y="64"/>
                    </a:lnTo>
                    <a:lnTo>
                      <a:pt x="6528" y="99"/>
                    </a:lnTo>
                    <a:lnTo>
                      <a:pt x="6546" y="141"/>
                    </a:lnTo>
                    <a:lnTo>
                      <a:pt x="6556" y="191"/>
                    </a:lnTo>
                    <a:lnTo>
                      <a:pt x="6558" y="246"/>
                    </a:lnTo>
                    <a:lnTo>
                      <a:pt x="6540" y="618"/>
                    </a:lnTo>
                    <a:lnTo>
                      <a:pt x="6504" y="1363"/>
                    </a:lnTo>
                    <a:lnTo>
                      <a:pt x="6502" y="1398"/>
                    </a:lnTo>
                    <a:lnTo>
                      <a:pt x="6494" y="1438"/>
                    </a:lnTo>
                    <a:lnTo>
                      <a:pt x="6482" y="1478"/>
                    </a:lnTo>
                    <a:lnTo>
                      <a:pt x="6463" y="1516"/>
                    </a:lnTo>
                    <a:lnTo>
                      <a:pt x="6433" y="1551"/>
                    </a:lnTo>
                    <a:lnTo>
                      <a:pt x="6407" y="1575"/>
                    </a:lnTo>
                    <a:lnTo>
                      <a:pt x="6377" y="1593"/>
                    </a:lnTo>
                    <a:lnTo>
                      <a:pt x="6345" y="1609"/>
                    </a:lnTo>
                    <a:lnTo>
                      <a:pt x="6313" y="1617"/>
                    </a:lnTo>
                    <a:lnTo>
                      <a:pt x="6281" y="1619"/>
                    </a:lnTo>
                    <a:lnTo>
                      <a:pt x="6248" y="1615"/>
                    </a:lnTo>
                    <a:lnTo>
                      <a:pt x="6216" y="1605"/>
                    </a:lnTo>
                    <a:lnTo>
                      <a:pt x="6188" y="1591"/>
                    </a:lnTo>
                    <a:lnTo>
                      <a:pt x="6164" y="1573"/>
                    </a:lnTo>
                    <a:lnTo>
                      <a:pt x="6142" y="1553"/>
                    </a:lnTo>
                    <a:lnTo>
                      <a:pt x="6124" y="1536"/>
                    </a:lnTo>
                    <a:lnTo>
                      <a:pt x="5830" y="1244"/>
                    </a:lnTo>
                    <a:lnTo>
                      <a:pt x="3219" y="3848"/>
                    </a:lnTo>
                    <a:lnTo>
                      <a:pt x="3180" y="3882"/>
                    </a:lnTo>
                    <a:lnTo>
                      <a:pt x="3136" y="3909"/>
                    </a:lnTo>
                    <a:lnTo>
                      <a:pt x="3088" y="3927"/>
                    </a:lnTo>
                    <a:lnTo>
                      <a:pt x="3038" y="3941"/>
                    </a:lnTo>
                    <a:lnTo>
                      <a:pt x="2987" y="3945"/>
                    </a:lnTo>
                    <a:lnTo>
                      <a:pt x="2933" y="3941"/>
                    </a:lnTo>
                    <a:lnTo>
                      <a:pt x="2883" y="3927"/>
                    </a:lnTo>
                    <a:lnTo>
                      <a:pt x="2835" y="3909"/>
                    </a:lnTo>
                    <a:lnTo>
                      <a:pt x="2792" y="3882"/>
                    </a:lnTo>
                    <a:lnTo>
                      <a:pt x="2752" y="3848"/>
                    </a:lnTo>
                    <a:lnTo>
                      <a:pt x="1713" y="2811"/>
                    </a:lnTo>
                    <a:lnTo>
                      <a:pt x="625" y="3895"/>
                    </a:lnTo>
                    <a:lnTo>
                      <a:pt x="585" y="3929"/>
                    </a:lnTo>
                    <a:lnTo>
                      <a:pt x="541" y="3957"/>
                    </a:lnTo>
                    <a:lnTo>
                      <a:pt x="493" y="3977"/>
                    </a:lnTo>
                    <a:lnTo>
                      <a:pt x="444" y="3989"/>
                    </a:lnTo>
                    <a:lnTo>
                      <a:pt x="392" y="3993"/>
                    </a:lnTo>
                    <a:lnTo>
                      <a:pt x="338" y="3989"/>
                    </a:lnTo>
                    <a:lnTo>
                      <a:pt x="288" y="3977"/>
                    </a:lnTo>
                    <a:lnTo>
                      <a:pt x="241" y="3957"/>
                    </a:lnTo>
                    <a:lnTo>
                      <a:pt x="197" y="3929"/>
                    </a:lnTo>
                    <a:lnTo>
                      <a:pt x="157" y="3895"/>
                    </a:lnTo>
                    <a:lnTo>
                      <a:pt x="95" y="3834"/>
                    </a:lnTo>
                    <a:lnTo>
                      <a:pt x="58" y="3788"/>
                    </a:lnTo>
                    <a:lnTo>
                      <a:pt x="28" y="3739"/>
                    </a:lnTo>
                    <a:lnTo>
                      <a:pt x="8" y="3685"/>
                    </a:lnTo>
                    <a:lnTo>
                      <a:pt x="0" y="3629"/>
                    </a:lnTo>
                    <a:lnTo>
                      <a:pt x="0" y="3572"/>
                    </a:lnTo>
                    <a:lnTo>
                      <a:pt x="8" y="3516"/>
                    </a:lnTo>
                    <a:lnTo>
                      <a:pt x="28" y="3462"/>
                    </a:lnTo>
                    <a:lnTo>
                      <a:pt x="58" y="3413"/>
                    </a:lnTo>
                    <a:lnTo>
                      <a:pt x="95" y="3367"/>
                    </a:lnTo>
                    <a:lnTo>
                      <a:pt x="1478" y="1986"/>
                    </a:lnTo>
                    <a:lnTo>
                      <a:pt x="1518" y="1953"/>
                    </a:lnTo>
                    <a:lnTo>
                      <a:pt x="1562" y="1927"/>
                    </a:lnTo>
                    <a:lnTo>
                      <a:pt x="1610" y="1907"/>
                    </a:lnTo>
                    <a:lnTo>
                      <a:pt x="1659" y="1893"/>
                    </a:lnTo>
                    <a:lnTo>
                      <a:pt x="1713" y="1889"/>
                    </a:lnTo>
                    <a:lnTo>
                      <a:pt x="1765" y="1893"/>
                    </a:lnTo>
                    <a:lnTo>
                      <a:pt x="1815" y="1907"/>
                    </a:lnTo>
                    <a:lnTo>
                      <a:pt x="1862" y="1927"/>
                    </a:lnTo>
                    <a:lnTo>
                      <a:pt x="1906" y="1953"/>
                    </a:lnTo>
                    <a:lnTo>
                      <a:pt x="1946" y="1986"/>
                    </a:lnTo>
                    <a:lnTo>
                      <a:pt x="2987" y="3023"/>
                    </a:lnTo>
                    <a:lnTo>
                      <a:pt x="5299" y="713"/>
                    </a:lnTo>
                    <a:lnTo>
                      <a:pt x="5098" y="514"/>
                    </a:lnTo>
                    <a:lnTo>
                      <a:pt x="5002" y="417"/>
                    </a:lnTo>
                    <a:lnTo>
                      <a:pt x="4988" y="403"/>
                    </a:lnTo>
                    <a:lnTo>
                      <a:pt x="4972" y="385"/>
                    </a:lnTo>
                    <a:lnTo>
                      <a:pt x="4956" y="366"/>
                    </a:lnTo>
                    <a:lnTo>
                      <a:pt x="4942" y="342"/>
                    </a:lnTo>
                    <a:lnTo>
                      <a:pt x="4930" y="316"/>
                    </a:lnTo>
                    <a:lnTo>
                      <a:pt x="4922" y="286"/>
                    </a:lnTo>
                    <a:lnTo>
                      <a:pt x="4922" y="252"/>
                    </a:lnTo>
                    <a:lnTo>
                      <a:pt x="4926" y="217"/>
                    </a:lnTo>
                    <a:lnTo>
                      <a:pt x="4940" y="177"/>
                    </a:lnTo>
                    <a:lnTo>
                      <a:pt x="4960" y="143"/>
                    </a:lnTo>
                    <a:lnTo>
                      <a:pt x="4982" y="115"/>
                    </a:lnTo>
                    <a:lnTo>
                      <a:pt x="5012" y="91"/>
                    </a:lnTo>
                    <a:lnTo>
                      <a:pt x="5042" y="75"/>
                    </a:lnTo>
                    <a:lnTo>
                      <a:pt x="5074" y="66"/>
                    </a:lnTo>
                    <a:lnTo>
                      <a:pt x="5104" y="60"/>
                    </a:lnTo>
                    <a:lnTo>
                      <a:pt x="5133" y="56"/>
                    </a:lnTo>
                    <a:lnTo>
                      <a:pt x="5159" y="56"/>
                    </a:lnTo>
                    <a:lnTo>
                      <a:pt x="5732" y="28"/>
                    </a:lnTo>
                    <a:lnTo>
                      <a:pt x="6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grpSp>
    </p:spTree>
    <p:extLst>
      <p:ext uri="{BB962C8B-B14F-4D97-AF65-F5344CB8AC3E}">
        <p14:creationId xmlns:p14="http://schemas.microsoft.com/office/powerpoint/2010/main" val="362615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609600" y="1735074"/>
            <a:ext cx="10972800" cy="4919106"/>
          </a:xfrm>
        </p:spPr>
        <p:txBody>
          <a:bodyPr>
            <a:normAutofit lnSpcReduction="10000"/>
          </a:bodyPr>
          <a:lstStyle/>
          <a:p>
            <a:pPr marL="576072" indent="-457200"/>
            <a:r>
              <a:rPr lang="en-US"/>
              <a:t>The Technical Team will need to weigh in on two aspects of the primary care target:</a:t>
            </a:r>
          </a:p>
          <a:p>
            <a:pPr marL="576072" indent="-457200"/>
            <a:endParaRPr lang="en-US" sz="1400"/>
          </a:p>
          <a:p>
            <a:pPr marL="925830" lvl="1" indent="-514350">
              <a:buFont typeface="+mj-lt"/>
              <a:buAutoNum type="arabicPeriod"/>
            </a:pPr>
            <a:r>
              <a:rPr lang="en-US" b="1"/>
              <a:t>How is primary care defined and how will spending on primary care be measured?</a:t>
            </a:r>
          </a:p>
          <a:p>
            <a:pPr lvl="2"/>
            <a:r>
              <a:rPr lang="en-US"/>
              <a:t>Primary care consists of more than just professional office visit codes and requires a thoughtful discussion of what services are included.</a:t>
            </a:r>
          </a:p>
          <a:p>
            <a:pPr lvl="2"/>
            <a:r>
              <a:rPr lang="en-US"/>
              <a:t>Thought also needs to be given to defining who is a primary care provider.</a:t>
            </a:r>
          </a:p>
          <a:p>
            <a:pPr marL="704088" lvl="2" indent="0">
              <a:buNone/>
            </a:pPr>
            <a:endParaRPr lang="en-US" sz="1200"/>
          </a:p>
          <a:p>
            <a:pPr marL="925830" lvl="1" indent="-514350">
              <a:buFont typeface="+mj-lt"/>
              <a:buAutoNum type="arabicPeriod"/>
            </a:pPr>
            <a:r>
              <a:rPr lang="en-US" b="1"/>
              <a:t>What incremental primary care spend targets should lead up to 10% by 2025, and how should they be determined?</a:t>
            </a:r>
          </a:p>
          <a:p>
            <a:pPr lvl="2"/>
            <a:r>
              <a:rPr lang="en-US"/>
              <a:t>The Technical Team will need to consider what the methodology for establishing incremental targets may be.</a:t>
            </a:r>
          </a:p>
          <a:p>
            <a:pPr marL="925830" lvl="1" indent="-514350">
              <a:buFont typeface="+mj-lt"/>
              <a:buAutoNum type="arabicPeriod"/>
            </a:pPr>
            <a:endParaRPr lang="en-US" b="1"/>
          </a:p>
          <a:p>
            <a:pPr marL="576072" indent="-45720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16</a:t>
            </a:fld>
            <a:endParaRPr lang="en-US"/>
          </a:p>
        </p:txBody>
      </p:sp>
      <p:sp>
        <p:nvSpPr>
          <p:cNvPr id="11" name="Freeform 14">
            <a:extLst>
              <a:ext uri="{FF2B5EF4-FFF2-40B4-BE49-F238E27FC236}">
                <a16:creationId xmlns:a16="http://schemas.microsoft.com/office/drawing/2014/main" id="{CAB73504-7927-4965-9A40-1FAC05E657EF}"/>
              </a:ext>
            </a:extLst>
          </p:cNvPr>
          <p:cNvSpPr>
            <a:spLocks/>
          </p:cNvSpPr>
          <p:nvPr/>
        </p:nvSpPr>
        <p:spPr bwMode="auto">
          <a:xfrm>
            <a:off x="9694812" y="569580"/>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a:extLst>
              <a:ext uri="{FF2B5EF4-FFF2-40B4-BE49-F238E27FC236}">
                <a16:creationId xmlns:a16="http://schemas.microsoft.com/office/drawing/2014/main" id="{E768C973-DE19-4D0E-876A-4B073547588D}"/>
              </a:ext>
            </a:extLst>
          </p:cNvPr>
          <p:cNvSpPr/>
          <p:nvPr/>
        </p:nvSpPr>
        <p:spPr>
          <a:xfrm>
            <a:off x="0" y="516919"/>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DF06CEBB-6762-448F-B6B2-302F6A837492}"/>
              </a:ext>
            </a:extLst>
          </p:cNvPr>
          <p:cNvSpPr txBox="1"/>
          <p:nvPr/>
        </p:nvSpPr>
        <p:spPr>
          <a:xfrm>
            <a:off x="678175" y="332493"/>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14" name="TextBox 13">
            <a:extLst>
              <a:ext uri="{FF2B5EF4-FFF2-40B4-BE49-F238E27FC236}">
                <a16:creationId xmlns:a16="http://schemas.microsoft.com/office/drawing/2014/main" id="{519FA1AE-3AE9-471B-8961-E2F5484F6554}"/>
              </a:ext>
            </a:extLst>
          </p:cNvPr>
          <p:cNvSpPr txBox="1"/>
          <p:nvPr/>
        </p:nvSpPr>
        <p:spPr>
          <a:xfrm>
            <a:off x="2594652" y="658562"/>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15" name="Oval 14">
            <a:extLst>
              <a:ext uri="{FF2B5EF4-FFF2-40B4-BE49-F238E27FC236}">
                <a16:creationId xmlns:a16="http://schemas.microsoft.com/office/drawing/2014/main" id="{F9415AF4-C88A-468A-99A4-E59C92B1C05F}"/>
              </a:ext>
            </a:extLst>
          </p:cNvPr>
          <p:cNvSpPr/>
          <p:nvPr/>
        </p:nvSpPr>
        <p:spPr>
          <a:xfrm>
            <a:off x="1610281" y="670572"/>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CD57E14E-589E-438C-B590-6939FF812EE0}"/>
              </a:ext>
            </a:extLst>
          </p:cNvPr>
          <p:cNvSpPr/>
          <p:nvPr/>
        </p:nvSpPr>
        <p:spPr>
          <a:xfrm>
            <a:off x="4438227" y="605191"/>
            <a:ext cx="4951885"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getting to a 10% primary care target that applies to all payers and populations as a share of total health care expenditures for CY 2021-2025.</a:t>
            </a:r>
          </a:p>
        </p:txBody>
      </p:sp>
      <p:sp>
        <p:nvSpPr>
          <p:cNvPr id="17" name="Freeform 28">
            <a:extLst>
              <a:ext uri="{FF2B5EF4-FFF2-40B4-BE49-F238E27FC236}">
                <a16:creationId xmlns:a16="http://schemas.microsoft.com/office/drawing/2014/main" id="{041E541D-41C5-45E8-8286-D73FE44A73BE}"/>
              </a:ext>
            </a:extLst>
          </p:cNvPr>
          <p:cNvSpPr>
            <a:spLocks noEditPoints="1"/>
          </p:cNvSpPr>
          <p:nvPr/>
        </p:nvSpPr>
        <p:spPr bwMode="auto">
          <a:xfrm>
            <a:off x="1747681" y="799429"/>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51227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03FEB3-8AA8-4EF5-9224-97AFA4AEC868}"/>
              </a:ext>
            </a:extLst>
          </p:cNvPr>
          <p:cNvSpPr>
            <a:spLocks noGrp="1"/>
          </p:cNvSpPr>
          <p:nvPr>
            <p:ph idx="1"/>
          </p:nvPr>
        </p:nvSpPr>
        <p:spPr>
          <a:xfrm>
            <a:off x="609600" y="2074364"/>
            <a:ext cx="10972800" cy="4553346"/>
          </a:xfrm>
        </p:spPr>
        <p:txBody>
          <a:bodyPr>
            <a:normAutofit fontScale="92500"/>
          </a:bodyPr>
          <a:lstStyle/>
          <a:p>
            <a:pPr marL="633222" indent="-514350"/>
            <a:r>
              <a:rPr lang="en-US"/>
              <a:t>We anticipate starting this discussion in June and will begin with education on the experience of other states with primary care targets.</a:t>
            </a:r>
          </a:p>
          <a:p>
            <a:pPr marL="118872" indent="0">
              <a:buNone/>
            </a:pPr>
            <a:endParaRPr lang="en-US" sz="1400"/>
          </a:p>
          <a:p>
            <a:pPr marL="633222" indent="-514350"/>
            <a:r>
              <a:rPr lang="en-US"/>
              <a:t>We will share information on studies done on Connecticut’s primary care spending by payer type, including PCC and NESCSO work.</a:t>
            </a:r>
          </a:p>
          <a:p>
            <a:pPr marL="633222" indent="-514350"/>
            <a:endParaRPr lang="en-US" sz="1400"/>
          </a:p>
          <a:p>
            <a:pPr marL="633222" indent="-514350"/>
            <a:r>
              <a:rPr lang="en-US"/>
              <a:t>Discussion will take place over three meetings.  We will present you with options, and pros/cons to inform your deliberation.</a:t>
            </a:r>
          </a:p>
          <a:p>
            <a:pPr marL="633222" indent="-514350"/>
            <a:endParaRPr lang="en-US" sz="1400"/>
          </a:p>
          <a:p>
            <a:pPr marL="576072" indent="-457200"/>
            <a:r>
              <a:rPr lang="en-US"/>
              <a:t>We will review the Stakeholder Advisory Board feedback with you before any recommendation is finalized.</a:t>
            </a:r>
          </a:p>
          <a:p>
            <a:pPr marL="633222" indent="-514350"/>
            <a:endParaRPr lang="en-US"/>
          </a:p>
          <a:p>
            <a:pPr marL="576072" indent="-457200"/>
            <a:endParaRPr lang="en-US"/>
          </a:p>
        </p:txBody>
      </p:sp>
      <p:sp>
        <p:nvSpPr>
          <p:cNvPr id="4" name="Slide Number Placeholder 3">
            <a:extLst>
              <a:ext uri="{FF2B5EF4-FFF2-40B4-BE49-F238E27FC236}">
                <a16:creationId xmlns:a16="http://schemas.microsoft.com/office/drawing/2014/main" id="{660D519C-3F02-4A8C-9D46-6898D8C31BD9}"/>
              </a:ext>
            </a:extLst>
          </p:cNvPr>
          <p:cNvSpPr>
            <a:spLocks noGrp="1"/>
          </p:cNvSpPr>
          <p:nvPr>
            <p:ph type="sldNum" sz="quarter" idx="12"/>
          </p:nvPr>
        </p:nvSpPr>
        <p:spPr/>
        <p:txBody>
          <a:bodyPr/>
          <a:lstStyle/>
          <a:p>
            <a:fld id="{401CF334-2D5C-4859-84A6-CA7E6E43FAEB}" type="slidenum">
              <a:rPr lang="en-US" smtClean="0"/>
              <a:t>17</a:t>
            </a:fld>
            <a:endParaRPr lang="en-US"/>
          </a:p>
        </p:txBody>
      </p:sp>
      <p:sp>
        <p:nvSpPr>
          <p:cNvPr id="11" name="Freeform 14">
            <a:extLst>
              <a:ext uri="{FF2B5EF4-FFF2-40B4-BE49-F238E27FC236}">
                <a16:creationId xmlns:a16="http://schemas.microsoft.com/office/drawing/2014/main" id="{CAB73504-7927-4965-9A40-1FAC05E657EF}"/>
              </a:ext>
            </a:extLst>
          </p:cNvPr>
          <p:cNvSpPr>
            <a:spLocks/>
          </p:cNvSpPr>
          <p:nvPr/>
        </p:nvSpPr>
        <p:spPr bwMode="auto">
          <a:xfrm>
            <a:off x="9694812" y="569580"/>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2">
                  <a:lumMod val="60000"/>
                  <a:lumOff val="40000"/>
                </a:schemeClr>
              </a:gs>
              <a:gs pos="100000">
                <a:schemeClr val="accent2"/>
              </a:gs>
            </a:gsLst>
            <a:lin ang="10800000" scaled="1"/>
            <a:tileRect/>
          </a:gradFill>
          <a:ln w="28575">
            <a:gradFill flip="none" rotWithShape="1">
              <a:gsLst>
                <a:gs pos="0">
                  <a:schemeClr val="accent2">
                    <a:lumMod val="60000"/>
                    <a:lumOff val="40000"/>
                  </a:schemeClr>
                </a:gs>
                <a:gs pos="100000">
                  <a:schemeClr val="accent2"/>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2" name="Rectangle 11">
            <a:extLst>
              <a:ext uri="{FF2B5EF4-FFF2-40B4-BE49-F238E27FC236}">
                <a16:creationId xmlns:a16="http://schemas.microsoft.com/office/drawing/2014/main" id="{E768C973-DE19-4D0E-876A-4B073547588D}"/>
              </a:ext>
            </a:extLst>
          </p:cNvPr>
          <p:cNvSpPr/>
          <p:nvPr/>
        </p:nvSpPr>
        <p:spPr>
          <a:xfrm>
            <a:off x="0" y="516919"/>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a:extLst>
              <a:ext uri="{FF2B5EF4-FFF2-40B4-BE49-F238E27FC236}">
                <a16:creationId xmlns:a16="http://schemas.microsoft.com/office/drawing/2014/main" id="{DF06CEBB-6762-448F-B6B2-302F6A837492}"/>
              </a:ext>
            </a:extLst>
          </p:cNvPr>
          <p:cNvSpPr txBox="1"/>
          <p:nvPr/>
        </p:nvSpPr>
        <p:spPr>
          <a:xfrm>
            <a:off x="678175" y="332493"/>
            <a:ext cx="813043" cy="1877437"/>
          </a:xfrm>
          <a:prstGeom prst="rect">
            <a:avLst/>
          </a:prstGeom>
          <a:noFill/>
        </p:spPr>
        <p:txBody>
          <a:bodyPr wrap="none" rtlCol="0">
            <a:spAutoFit/>
          </a:bodyPr>
          <a:lstStyle/>
          <a:p>
            <a:pPr marL="0" lvl="1"/>
            <a:r>
              <a:rPr lang="en-GB" sz="8800" b="1">
                <a:solidFill>
                  <a:schemeClr val="accent2"/>
                </a:solidFill>
                <a:latin typeface="Arial" pitchFamily="34" charset="0"/>
                <a:cs typeface="Arial" pitchFamily="34" charset="0"/>
              </a:rPr>
              <a:t>2</a:t>
            </a:r>
            <a:endParaRPr lang="en-IN" sz="8800" b="1">
              <a:solidFill>
                <a:schemeClr val="accent2"/>
              </a:solidFill>
              <a:latin typeface="Arial" pitchFamily="34" charset="0"/>
              <a:cs typeface="Arial" pitchFamily="34" charset="0"/>
            </a:endParaRPr>
          </a:p>
          <a:p>
            <a:endParaRPr lang="en-IN" sz="2800"/>
          </a:p>
        </p:txBody>
      </p:sp>
      <p:sp>
        <p:nvSpPr>
          <p:cNvPr id="14" name="TextBox 13">
            <a:extLst>
              <a:ext uri="{FF2B5EF4-FFF2-40B4-BE49-F238E27FC236}">
                <a16:creationId xmlns:a16="http://schemas.microsoft.com/office/drawing/2014/main" id="{519FA1AE-3AE9-471B-8961-E2F5484F6554}"/>
              </a:ext>
            </a:extLst>
          </p:cNvPr>
          <p:cNvSpPr txBox="1"/>
          <p:nvPr/>
        </p:nvSpPr>
        <p:spPr>
          <a:xfrm>
            <a:off x="2594652" y="658562"/>
            <a:ext cx="1460015"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Primary Care </a:t>
            </a:r>
          </a:p>
          <a:p>
            <a:pPr algn="ctr"/>
            <a:r>
              <a:rPr lang="en-GB">
                <a:solidFill>
                  <a:schemeClr val="tx1">
                    <a:lumMod val="75000"/>
                    <a:lumOff val="25000"/>
                  </a:schemeClr>
                </a:solidFill>
                <a:latin typeface="Impact" pitchFamily="34" charset="0"/>
                <a:cs typeface="Arial" pitchFamily="34" charset="0"/>
              </a:rPr>
              <a:t>Target</a:t>
            </a:r>
            <a:endParaRPr lang="en-IN">
              <a:solidFill>
                <a:schemeClr val="tx1">
                  <a:lumMod val="75000"/>
                  <a:lumOff val="25000"/>
                </a:schemeClr>
              </a:solidFill>
              <a:latin typeface="Impact" pitchFamily="34" charset="0"/>
              <a:cs typeface="Arial" pitchFamily="34" charset="0"/>
            </a:endParaRPr>
          </a:p>
        </p:txBody>
      </p:sp>
      <p:sp>
        <p:nvSpPr>
          <p:cNvPr id="15" name="Oval 14">
            <a:extLst>
              <a:ext uri="{FF2B5EF4-FFF2-40B4-BE49-F238E27FC236}">
                <a16:creationId xmlns:a16="http://schemas.microsoft.com/office/drawing/2014/main" id="{F9415AF4-C88A-468A-99A4-E59C92B1C05F}"/>
              </a:ext>
            </a:extLst>
          </p:cNvPr>
          <p:cNvSpPr/>
          <p:nvPr/>
        </p:nvSpPr>
        <p:spPr>
          <a:xfrm>
            <a:off x="1610281" y="670572"/>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CD57E14E-589E-438C-B590-6939FF812EE0}"/>
              </a:ext>
            </a:extLst>
          </p:cNvPr>
          <p:cNvSpPr/>
          <p:nvPr/>
        </p:nvSpPr>
        <p:spPr>
          <a:xfrm>
            <a:off x="4438227" y="605191"/>
            <a:ext cx="4951885"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The Technical Team is to develop recommendations for a primary care target that applies to all payers and populations as a share of total health care expenditures for CY 2021-2025.</a:t>
            </a:r>
          </a:p>
        </p:txBody>
      </p:sp>
      <p:sp>
        <p:nvSpPr>
          <p:cNvPr id="17" name="Freeform 28">
            <a:extLst>
              <a:ext uri="{FF2B5EF4-FFF2-40B4-BE49-F238E27FC236}">
                <a16:creationId xmlns:a16="http://schemas.microsoft.com/office/drawing/2014/main" id="{041E541D-41C5-45E8-8286-D73FE44A73BE}"/>
              </a:ext>
            </a:extLst>
          </p:cNvPr>
          <p:cNvSpPr>
            <a:spLocks noEditPoints="1"/>
          </p:cNvSpPr>
          <p:nvPr/>
        </p:nvSpPr>
        <p:spPr bwMode="auto">
          <a:xfrm>
            <a:off x="1747681" y="799429"/>
            <a:ext cx="364460" cy="364596"/>
          </a:xfrm>
          <a:custGeom>
            <a:avLst/>
            <a:gdLst>
              <a:gd name="T0" fmla="*/ 58 w 351"/>
              <a:gd name="T1" fmla="*/ 248 h 410"/>
              <a:gd name="T2" fmla="*/ 132 w 351"/>
              <a:gd name="T3" fmla="*/ 258 h 410"/>
              <a:gd name="T4" fmla="*/ 187 w 351"/>
              <a:gd name="T5" fmla="*/ 209 h 410"/>
              <a:gd name="T6" fmla="*/ 132 w 351"/>
              <a:gd name="T7" fmla="*/ 244 h 410"/>
              <a:gd name="T8" fmla="*/ 58 w 351"/>
              <a:gd name="T9" fmla="*/ 235 h 410"/>
              <a:gd name="T10" fmla="*/ 69 w 351"/>
              <a:gd name="T11" fmla="*/ 0 h 410"/>
              <a:gd name="T12" fmla="*/ 88 w 351"/>
              <a:gd name="T13" fmla="*/ 4 h 410"/>
              <a:gd name="T14" fmla="*/ 92 w 351"/>
              <a:gd name="T15" fmla="*/ 46 h 410"/>
              <a:gd name="T16" fmla="*/ 85 w 351"/>
              <a:gd name="T17" fmla="*/ 55 h 410"/>
              <a:gd name="T18" fmla="*/ 63 w 351"/>
              <a:gd name="T19" fmla="*/ 55 h 410"/>
              <a:gd name="T20" fmla="*/ 58 w 351"/>
              <a:gd name="T21" fmla="*/ 46 h 410"/>
              <a:gd name="T22" fmla="*/ 25 w 351"/>
              <a:gd name="T23" fmla="*/ 68 h 410"/>
              <a:gd name="T24" fmla="*/ 25 w 351"/>
              <a:gd name="T25" fmla="*/ 170 h 410"/>
              <a:gd name="T26" fmla="*/ 60 w 351"/>
              <a:gd name="T27" fmla="*/ 212 h 410"/>
              <a:gd name="T28" fmla="*/ 130 w 351"/>
              <a:gd name="T29" fmla="*/ 223 h 410"/>
              <a:gd name="T30" fmla="*/ 180 w 351"/>
              <a:gd name="T31" fmla="*/ 182 h 410"/>
              <a:gd name="T32" fmla="*/ 192 w 351"/>
              <a:gd name="T33" fmla="*/ 89 h 410"/>
              <a:gd name="T34" fmla="*/ 160 w 351"/>
              <a:gd name="T35" fmla="*/ 43 h 410"/>
              <a:gd name="T36" fmla="*/ 157 w 351"/>
              <a:gd name="T37" fmla="*/ 53 h 410"/>
              <a:gd name="T38" fmla="*/ 138 w 351"/>
              <a:gd name="T39" fmla="*/ 57 h 410"/>
              <a:gd name="T40" fmla="*/ 127 w 351"/>
              <a:gd name="T41" fmla="*/ 50 h 410"/>
              <a:gd name="T42" fmla="*/ 127 w 351"/>
              <a:gd name="T43" fmla="*/ 7 h 410"/>
              <a:gd name="T44" fmla="*/ 138 w 351"/>
              <a:gd name="T45" fmla="*/ 0 h 410"/>
              <a:gd name="T46" fmla="*/ 157 w 351"/>
              <a:gd name="T47" fmla="*/ 4 h 410"/>
              <a:gd name="T48" fmla="*/ 160 w 351"/>
              <a:gd name="T49" fmla="*/ 20 h 410"/>
              <a:gd name="T50" fmla="*/ 210 w 351"/>
              <a:gd name="T51" fmla="*/ 66 h 410"/>
              <a:gd name="T52" fmla="*/ 208 w 351"/>
              <a:gd name="T53" fmla="*/ 209 h 410"/>
              <a:gd name="T54" fmla="*/ 148 w 351"/>
              <a:gd name="T55" fmla="*/ 276 h 410"/>
              <a:gd name="T56" fmla="*/ 122 w 351"/>
              <a:gd name="T57" fmla="*/ 327 h 410"/>
              <a:gd name="T58" fmla="*/ 178 w 351"/>
              <a:gd name="T59" fmla="*/ 384 h 410"/>
              <a:gd name="T60" fmla="*/ 259 w 351"/>
              <a:gd name="T61" fmla="*/ 371 h 410"/>
              <a:gd name="T62" fmla="*/ 296 w 351"/>
              <a:gd name="T63" fmla="*/ 299 h 410"/>
              <a:gd name="T64" fmla="*/ 268 w 351"/>
              <a:gd name="T65" fmla="*/ 64 h 410"/>
              <a:gd name="T66" fmla="*/ 275 w 351"/>
              <a:gd name="T67" fmla="*/ 13 h 410"/>
              <a:gd name="T68" fmla="*/ 325 w 351"/>
              <a:gd name="T69" fmla="*/ 4 h 410"/>
              <a:gd name="T70" fmla="*/ 351 w 351"/>
              <a:gd name="T71" fmla="*/ 45 h 410"/>
              <a:gd name="T72" fmla="*/ 318 w 351"/>
              <a:gd name="T73" fmla="*/ 89 h 410"/>
              <a:gd name="T74" fmla="*/ 303 w 351"/>
              <a:gd name="T75" fmla="*/ 355 h 410"/>
              <a:gd name="T76" fmla="*/ 236 w 351"/>
              <a:gd name="T77" fmla="*/ 405 h 410"/>
              <a:gd name="T78" fmla="*/ 152 w 351"/>
              <a:gd name="T79" fmla="*/ 394 h 410"/>
              <a:gd name="T80" fmla="*/ 100 w 351"/>
              <a:gd name="T81" fmla="*/ 329 h 410"/>
              <a:gd name="T82" fmla="*/ 65 w 351"/>
              <a:gd name="T83" fmla="*/ 276 h 410"/>
              <a:gd name="T84" fmla="*/ 3 w 351"/>
              <a:gd name="T85" fmla="*/ 209 h 410"/>
              <a:gd name="T86" fmla="*/ 3 w 351"/>
              <a:gd name="T87" fmla="*/ 64 h 410"/>
              <a:gd name="T88" fmla="*/ 58 w 351"/>
              <a:gd name="T89" fmla="*/ 20 h 410"/>
              <a:gd name="T90" fmla="*/ 62 w 351"/>
              <a:gd name="T91" fmla="*/ 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1" h="410">
                <a:moveTo>
                  <a:pt x="26" y="209"/>
                </a:moveTo>
                <a:lnTo>
                  <a:pt x="39" y="230"/>
                </a:lnTo>
                <a:lnTo>
                  <a:pt x="58" y="248"/>
                </a:lnTo>
                <a:lnTo>
                  <a:pt x="79" y="258"/>
                </a:lnTo>
                <a:lnTo>
                  <a:pt x="106" y="264"/>
                </a:lnTo>
                <a:lnTo>
                  <a:pt x="132" y="258"/>
                </a:lnTo>
                <a:lnTo>
                  <a:pt x="155" y="248"/>
                </a:lnTo>
                <a:lnTo>
                  <a:pt x="173" y="230"/>
                </a:lnTo>
                <a:lnTo>
                  <a:pt x="187" y="209"/>
                </a:lnTo>
                <a:lnTo>
                  <a:pt x="171" y="223"/>
                </a:lnTo>
                <a:lnTo>
                  <a:pt x="153" y="235"/>
                </a:lnTo>
                <a:lnTo>
                  <a:pt x="132" y="244"/>
                </a:lnTo>
                <a:lnTo>
                  <a:pt x="106" y="248"/>
                </a:lnTo>
                <a:lnTo>
                  <a:pt x="81" y="244"/>
                </a:lnTo>
                <a:lnTo>
                  <a:pt x="58" y="235"/>
                </a:lnTo>
                <a:lnTo>
                  <a:pt x="40" y="223"/>
                </a:lnTo>
                <a:lnTo>
                  <a:pt x="26" y="209"/>
                </a:lnTo>
                <a:close/>
                <a:moveTo>
                  <a:pt x="69" y="0"/>
                </a:moveTo>
                <a:lnTo>
                  <a:pt x="81" y="0"/>
                </a:lnTo>
                <a:lnTo>
                  <a:pt x="85" y="0"/>
                </a:lnTo>
                <a:lnTo>
                  <a:pt x="88" y="4"/>
                </a:lnTo>
                <a:lnTo>
                  <a:pt x="92" y="7"/>
                </a:lnTo>
                <a:lnTo>
                  <a:pt x="92" y="11"/>
                </a:lnTo>
                <a:lnTo>
                  <a:pt x="92" y="46"/>
                </a:lnTo>
                <a:lnTo>
                  <a:pt x="92" y="50"/>
                </a:lnTo>
                <a:lnTo>
                  <a:pt x="88" y="53"/>
                </a:lnTo>
                <a:lnTo>
                  <a:pt x="85" y="55"/>
                </a:lnTo>
                <a:lnTo>
                  <a:pt x="81" y="57"/>
                </a:lnTo>
                <a:lnTo>
                  <a:pt x="69" y="57"/>
                </a:lnTo>
                <a:lnTo>
                  <a:pt x="63" y="55"/>
                </a:lnTo>
                <a:lnTo>
                  <a:pt x="62" y="53"/>
                </a:lnTo>
                <a:lnTo>
                  <a:pt x="58" y="50"/>
                </a:lnTo>
                <a:lnTo>
                  <a:pt x="58" y="46"/>
                </a:lnTo>
                <a:lnTo>
                  <a:pt x="58" y="41"/>
                </a:lnTo>
                <a:lnTo>
                  <a:pt x="39" y="50"/>
                </a:lnTo>
                <a:lnTo>
                  <a:pt x="25" y="68"/>
                </a:lnTo>
                <a:lnTo>
                  <a:pt x="19" y="89"/>
                </a:lnTo>
                <a:lnTo>
                  <a:pt x="19" y="161"/>
                </a:lnTo>
                <a:lnTo>
                  <a:pt x="25" y="170"/>
                </a:lnTo>
                <a:lnTo>
                  <a:pt x="32" y="182"/>
                </a:lnTo>
                <a:lnTo>
                  <a:pt x="44" y="198"/>
                </a:lnTo>
                <a:lnTo>
                  <a:pt x="60" y="212"/>
                </a:lnTo>
                <a:lnTo>
                  <a:pt x="81" y="223"/>
                </a:lnTo>
                <a:lnTo>
                  <a:pt x="106" y="226"/>
                </a:lnTo>
                <a:lnTo>
                  <a:pt x="130" y="223"/>
                </a:lnTo>
                <a:lnTo>
                  <a:pt x="152" y="212"/>
                </a:lnTo>
                <a:lnTo>
                  <a:pt x="168" y="198"/>
                </a:lnTo>
                <a:lnTo>
                  <a:pt x="180" y="182"/>
                </a:lnTo>
                <a:lnTo>
                  <a:pt x="189" y="170"/>
                </a:lnTo>
                <a:lnTo>
                  <a:pt x="192" y="161"/>
                </a:lnTo>
                <a:lnTo>
                  <a:pt x="192" y="89"/>
                </a:lnTo>
                <a:lnTo>
                  <a:pt x="189" y="69"/>
                </a:lnTo>
                <a:lnTo>
                  <a:pt x="176" y="53"/>
                </a:lnTo>
                <a:lnTo>
                  <a:pt x="160" y="43"/>
                </a:lnTo>
                <a:lnTo>
                  <a:pt x="160" y="46"/>
                </a:lnTo>
                <a:lnTo>
                  <a:pt x="160" y="50"/>
                </a:lnTo>
                <a:lnTo>
                  <a:pt x="157" y="53"/>
                </a:lnTo>
                <a:lnTo>
                  <a:pt x="155" y="55"/>
                </a:lnTo>
                <a:lnTo>
                  <a:pt x="150" y="57"/>
                </a:lnTo>
                <a:lnTo>
                  <a:pt x="138" y="57"/>
                </a:lnTo>
                <a:lnTo>
                  <a:pt x="134" y="55"/>
                </a:lnTo>
                <a:lnTo>
                  <a:pt x="130" y="53"/>
                </a:lnTo>
                <a:lnTo>
                  <a:pt x="127" y="50"/>
                </a:lnTo>
                <a:lnTo>
                  <a:pt x="127" y="46"/>
                </a:lnTo>
                <a:lnTo>
                  <a:pt x="127" y="11"/>
                </a:lnTo>
                <a:lnTo>
                  <a:pt x="127" y="7"/>
                </a:lnTo>
                <a:lnTo>
                  <a:pt x="130" y="4"/>
                </a:lnTo>
                <a:lnTo>
                  <a:pt x="134" y="0"/>
                </a:lnTo>
                <a:lnTo>
                  <a:pt x="138" y="0"/>
                </a:lnTo>
                <a:lnTo>
                  <a:pt x="150" y="0"/>
                </a:lnTo>
                <a:lnTo>
                  <a:pt x="155" y="0"/>
                </a:lnTo>
                <a:lnTo>
                  <a:pt x="157" y="4"/>
                </a:lnTo>
                <a:lnTo>
                  <a:pt x="160" y="7"/>
                </a:lnTo>
                <a:lnTo>
                  <a:pt x="160" y="11"/>
                </a:lnTo>
                <a:lnTo>
                  <a:pt x="160" y="20"/>
                </a:lnTo>
                <a:lnTo>
                  <a:pt x="182" y="30"/>
                </a:lnTo>
                <a:lnTo>
                  <a:pt x="198" y="46"/>
                </a:lnTo>
                <a:lnTo>
                  <a:pt x="210" y="66"/>
                </a:lnTo>
                <a:lnTo>
                  <a:pt x="213" y="89"/>
                </a:lnTo>
                <a:lnTo>
                  <a:pt x="213" y="177"/>
                </a:lnTo>
                <a:lnTo>
                  <a:pt x="208" y="209"/>
                </a:lnTo>
                <a:lnTo>
                  <a:pt x="194" y="237"/>
                </a:lnTo>
                <a:lnTo>
                  <a:pt x="175" y="260"/>
                </a:lnTo>
                <a:lnTo>
                  <a:pt x="148" y="276"/>
                </a:lnTo>
                <a:lnTo>
                  <a:pt x="116" y="283"/>
                </a:lnTo>
                <a:lnTo>
                  <a:pt x="116" y="299"/>
                </a:lnTo>
                <a:lnTo>
                  <a:pt x="122" y="327"/>
                </a:lnTo>
                <a:lnTo>
                  <a:pt x="134" y="352"/>
                </a:lnTo>
                <a:lnTo>
                  <a:pt x="153" y="371"/>
                </a:lnTo>
                <a:lnTo>
                  <a:pt x="178" y="384"/>
                </a:lnTo>
                <a:lnTo>
                  <a:pt x="206" y="389"/>
                </a:lnTo>
                <a:lnTo>
                  <a:pt x="235" y="384"/>
                </a:lnTo>
                <a:lnTo>
                  <a:pt x="259" y="371"/>
                </a:lnTo>
                <a:lnTo>
                  <a:pt x="281" y="352"/>
                </a:lnTo>
                <a:lnTo>
                  <a:pt x="293" y="327"/>
                </a:lnTo>
                <a:lnTo>
                  <a:pt x="296" y="299"/>
                </a:lnTo>
                <a:lnTo>
                  <a:pt x="296" y="89"/>
                </a:lnTo>
                <a:lnTo>
                  <a:pt x="279" y="80"/>
                </a:lnTo>
                <a:lnTo>
                  <a:pt x="268" y="64"/>
                </a:lnTo>
                <a:lnTo>
                  <a:pt x="263" y="45"/>
                </a:lnTo>
                <a:lnTo>
                  <a:pt x="266" y="27"/>
                </a:lnTo>
                <a:lnTo>
                  <a:pt x="275" y="13"/>
                </a:lnTo>
                <a:lnTo>
                  <a:pt x="289" y="4"/>
                </a:lnTo>
                <a:lnTo>
                  <a:pt x="307" y="0"/>
                </a:lnTo>
                <a:lnTo>
                  <a:pt x="325" y="4"/>
                </a:lnTo>
                <a:lnTo>
                  <a:pt x="339" y="13"/>
                </a:lnTo>
                <a:lnTo>
                  <a:pt x="348" y="27"/>
                </a:lnTo>
                <a:lnTo>
                  <a:pt x="351" y="45"/>
                </a:lnTo>
                <a:lnTo>
                  <a:pt x="348" y="64"/>
                </a:lnTo>
                <a:lnTo>
                  <a:pt x="335" y="80"/>
                </a:lnTo>
                <a:lnTo>
                  <a:pt x="318" y="89"/>
                </a:lnTo>
                <a:lnTo>
                  <a:pt x="318" y="299"/>
                </a:lnTo>
                <a:lnTo>
                  <a:pt x="314" y="329"/>
                </a:lnTo>
                <a:lnTo>
                  <a:pt x="303" y="355"/>
                </a:lnTo>
                <a:lnTo>
                  <a:pt x="286" y="377"/>
                </a:lnTo>
                <a:lnTo>
                  <a:pt x="263" y="394"/>
                </a:lnTo>
                <a:lnTo>
                  <a:pt x="236" y="405"/>
                </a:lnTo>
                <a:lnTo>
                  <a:pt x="206" y="410"/>
                </a:lnTo>
                <a:lnTo>
                  <a:pt x="178" y="405"/>
                </a:lnTo>
                <a:lnTo>
                  <a:pt x="152" y="394"/>
                </a:lnTo>
                <a:lnTo>
                  <a:pt x="129" y="377"/>
                </a:lnTo>
                <a:lnTo>
                  <a:pt x="111" y="355"/>
                </a:lnTo>
                <a:lnTo>
                  <a:pt x="100" y="329"/>
                </a:lnTo>
                <a:lnTo>
                  <a:pt x="95" y="299"/>
                </a:lnTo>
                <a:lnTo>
                  <a:pt x="95" y="283"/>
                </a:lnTo>
                <a:lnTo>
                  <a:pt x="65" y="276"/>
                </a:lnTo>
                <a:lnTo>
                  <a:pt x="39" y="260"/>
                </a:lnTo>
                <a:lnTo>
                  <a:pt x="17" y="237"/>
                </a:lnTo>
                <a:lnTo>
                  <a:pt x="3" y="209"/>
                </a:lnTo>
                <a:lnTo>
                  <a:pt x="0" y="177"/>
                </a:lnTo>
                <a:lnTo>
                  <a:pt x="0" y="89"/>
                </a:lnTo>
                <a:lnTo>
                  <a:pt x="3" y="64"/>
                </a:lnTo>
                <a:lnTo>
                  <a:pt x="16" y="43"/>
                </a:lnTo>
                <a:lnTo>
                  <a:pt x="35" y="27"/>
                </a:lnTo>
                <a:lnTo>
                  <a:pt x="58" y="20"/>
                </a:lnTo>
                <a:lnTo>
                  <a:pt x="58" y="11"/>
                </a:lnTo>
                <a:lnTo>
                  <a:pt x="58" y="7"/>
                </a:lnTo>
                <a:lnTo>
                  <a:pt x="62" y="4"/>
                </a:lnTo>
                <a:lnTo>
                  <a:pt x="63" y="0"/>
                </a:lnTo>
                <a:lnTo>
                  <a:pt x="6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88614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1ACF8-7CA1-4638-B6AC-839DA217FD24}"/>
              </a:ext>
            </a:extLst>
          </p:cNvPr>
          <p:cNvSpPr>
            <a:spLocks noGrp="1"/>
          </p:cNvSpPr>
          <p:nvPr>
            <p:ph idx="1"/>
          </p:nvPr>
        </p:nvSpPr>
        <p:spPr>
          <a:xfrm>
            <a:off x="678175" y="2002006"/>
            <a:ext cx="10972800" cy="4836393"/>
          </a:xfrm>
        </p:spPr>
        <p:txBody>
          <a:bodyPr>
            <a:normAutofit fontScale="92500" lnSpcReduction="20000"/>
          </a:bodyPr>
          <a:lstStyle/>
          <a:p>
            <a:r>
              <a:rPr lang="en-US"/>
              <a:t>The Data Use Strategy is a complementary strategy that will be moving forward parallel to the establishment of the Cost Growth Benchmark and Primary Care Targets.</a:t>
            </a:r>
          </a:p>
          <a:p>
            <a:endParaRPr lang="en-US" sz="1100"/>
          </a:p>
          <a:p>
            <a:r>
              <a:rPr lang="en-US"/>
              <a:t>Bailit Health’s partner, Mathematica, will be developing recommendations and will work with UConn AIMS and OHS on how to utilize the APCD to analyze cost and cost growth drivers so that performance against the cost growth benchmarks, primary care targets and eventual quality benchmarks can be understood.</a:t>
            </a:r>
          </a:p>
          <a:p>
            <a:endParaRPr lang="en-US" sz="1100"/>
          </a:p>
          <a:p>
            <a:r>
              <a:rPr lang="en-US"/>
              <a:t>The Technical Team will be engaged in a discussion of what types of analyses should be routinely produced, and how those analyses might support insurers, providers, consumers, purchasers and policymakers to take action.</a:t>
            </a:r>
          </a:p>
          <a:p>
            <a:endParaRPr lang="en-US" sz="1100"/>
          </a:p>
          <a:p>
            <a:r>
              <a:rPr lang="en-US"/>
              <a:t>We anticipate discussing this during our July meetings.</a:t>
            </a:r>
          </a:p>
        </p:txBody>
      </p:sp>
      <p:sp>
        <p:nvSpPr>
          <p:cNvPr id="4" name="Slide Number Placeholder 3">
            <a:extLst>
              <a:ext uri="{FF2B5EF4-FFF2-40B4-BE49-F238E27FC236}">
                <a16:creationId xmlns:a16="http://schemas.microsoft.com/office/drawing/2014/main" id="{BE336C38-0148-4953-9ACA-E65D6E692898}"/>
              </a:ext>
            </a:extLst>
          </p:cNvPr>
          <p:cNvSpPr>
            <a:spLocks noGrp="1"/>
          </p:cNvSpPr>
          <p:nvPr>
            <p:ph type="sldNum" sz="quarter" idx="12"/>
          </p:nvPr>
        </p:nvSpPr>
        <p:spPr/>
        <p:txBody>
          <a:bodyPr/>
          <a:lstStyle/>
          <a:p>
            <a:fld id="{401CF334-2D5C-4859-84A6-CA7E6E43FAEB}" type="slidenum">
              <a:rPr lang="en-US" smtClean="0"/>
              <a:t>18</a:t>
            </a:fld>
            <a:endParaRPr lang="en-US"/>
          </a:p>
        </p:txBody>
      </p:sp>
      <p:sp>
        <p:nvSpPr>
          <p:cNvPr id="5" name="Freeform 14">
            <a:extLst>
              <a:ext uri="{FF2B5EF4-FFF2-40B4-BE49-F238E27FC236}">
                <a16:creationId xmlns:a16="http://schemas.microsoft.com/office/drawing/2014/main" id="{98DB743F-B74A-4F88-8CB8-68496C0EFD78}"/>
              </a:ext>
            </a:extLst>
          </p:cNvPr>
          <p:cNvSpPr>
            <a:spLocks/>
          </p:cNvSpPr>
          <p:nvPr/>
        </p:nvSpPr>
        <p:spPr bwMode="auto">
          <a:xfrm>
            <a:off x="9694812" y="5265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1000">
                <a:schemeClr val="accent3">
                  <a:lumMod val="60000"/>
                  <a:lumOff val="40000"/>
                </a:schemeClr>
              </a:gs>
              <a:gs pos="100000">
                <a:schemeClr val="accent3"/>
              </a:gs>
            </a:gsLst>
            <a:lin ang="10800000" scaled="1"/>
            <a:tileRect/>
          </a:gradFill>
          <a:ln w="28575">
            <a:gradFill flip="none" rotWithShape="1">
              <a:gsLst>
                <a:gs pos="0">
                  <a:schemeClr val="accent3">
                    <a:lumMod val="60000"/>
                    <a:lumOff val="40000"/>
                  </a:schemeClr>
                </a:gs>
                <a:gs pos="100000">
                  <a:schemeClr val="accent3"/>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ectangle 5">
            <a:extLst>
              <a:ext uri="{FF2B5EF4-FFF2-40B4-BE49-F238E27FC236}">
                <a16:creationId xmlns:a16="http://schemas.microsoft.com/office/drawing/2014/main" id="{E9AF9F6F-5F6F-4354-B370-371D5E823B7E}"/>
              </a:ext>
            </a:extLst>
          </p:cNvPr>
          <p:cNvSpPr/>
          <p:nvPr/>
        </p:nvSpPr>
        <p:spPr>
          <a:xfrm>
            <a:off x="0" y="4766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96C489C7-003B-4A39-931B-5E040529D14A}"/>
              </a:ext>
            </a:extLst>
          </p:cNvPr>
          <p:cNvSpPr txBox="1"/>
          <p:nvPr/>
        </p:nvSpPr>
        <p:spPr>
          <a:xfrm>
            <a:off x="678175" y="286533"/>
            <a:ext cx="813043" cy="1877437"/>
          </a:xfrm>
          <a:prstGeom prst="rect">
            <a:avLst/>
          </a:prstGeom>
          <a:noFill/>
        </p:spPr>
        <p:txBody>
          <a:bodyPr wrap="none" rtlCol="0">
            <a:spAutoFit/>
          </a:bodyPr>
          <a:lstStyle/>
          <a:p>
            <a:pPr marL="0" lvl="1"/>
            <a:r>
              <a:rPr lang="en-GB" sz="8800" b="1">
                <a:solidFill>
                  <a:schemeClr val="accent3"/>
                </a:solidFill>
                <a:latin typeface="Arial" pitchFamily="34" charset="0"/>
                <a:cs typeface="Arial" pitchFamily="34" charset="0"/>
              </a:rPr>
              <a:t>3</a:t>
            </a:r>
            <a:endParaRPr lang="en-IN" sz="8800" b="1">
              <a:solidFill>
                <a:schemeClr val="accent3"/>
              </a:solidFill>
              <a:latin typeface="Arial" pitchFamily="34" charset="0"/>
              <a:cs typeface="Arial" pitchFamily="34" charset="0"/>
            </a:endParaRPr>
          </a:p>
          <a:p>
            <a:endParaRPr lang="en-IN" sz="2800">
              <a:solidFill>
                <a:schemeClr val="accent3"/>
              </a:solidFill>
            </a:endParaRPr>
          </a:p>
        </p:txBody>
      </p:sp>
      <p:sp>
        <p:nvSpPr>
          <p:cNvPr id="8" name="TextBox 7">
            <a:extLst>
              <a:ext uri="{FF2B5EF4-FFF2-40B4-BE49-F238E27FC236}">
                <a16:creationId xmlns:a16="http://schemas.microsoft.com/office/drawing/2014/main" id="{F262B403-1DFE-4644-87AC-0E92B2184ADA}"/>
              </a:ext>
            </a:extLst>
          </p:cNvPr>
          <p:cNvSpPr txBox="1"/>
          <p:nvPr/>
        </p:nvSpPr>
        <p:spPr>
          <a:xfrm>
            <a:off x="2731241" y="635310"/>
            <a:ext cx="1051891"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Data Use </a:t>
            </a:r>
          </a:p>
          <a:p>
            <a:pPr algn="ctr"/>
            <a:r>
              <a:rPr lang="en-GB">
                <a:solidFill>
                  <a:schemeClr val="tx1">
                    <a:lumMod val="75000"/>
                    <a:lumOff val="25000"/>
                  </a:schemeClr>
                </a:solidFill>
                <a:latin typeface="Impact" pitchFamily="34" charset="0"/>
                <a:cs typeface="Arial" pitchFamily="34" charset="0"/>
              </a:rPr>
              <a:t>Strategy</a:t>
            </a:r>
            <a:endParaRPr lang="en-IN">
              <a:solidFill>
                <a:schemeClr val="tx1">
                  <a:lumMod val="75000"/>
                  <a:lumOff val="25000"/>
                </a:schemeClr>
              </a:solidFill>
              <a:latin typeface="Impact" pitchFamily="34" charset="0"/>
              <a:cs typeface="Arial" pitchFamily="34" charset="0"/>
            </a:endParaRPr>
          </a:p>
        </p:txBody>
      </p:sp>
      <p:sp>
        <p:nvSpPr>
          <p:cNvPr id="9" name="Oval 8">
            <a:extLst>
              <a:ext uri="{FF2B5EF4-FFF2-40B4-BE49-F238E27FC236}">
                <a16:creationId xmlns:a16="http://schemas.microsoft.com/office/drawing/2014/main" id="{EF24FB30-2794-4ABB-AF56-B21F972227B6}"/>
              </a:ext>
            </a:extLst>
          </p:cNvPr>
          <p:cNvSpPr/>
          <p:nvPr/>
        </p:nvSpPr>
        <p:spPr>
          <a:xfrm>
            <a:off x="1605659" y="6170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BEB05814-D8A2-469E-AB5C-521B55242811}"/>
              </a:ext>
            </a:extLst>
          </p:cNvPr>
          <p:cNvSpPr/>
          <p:nvPr/>
        </p:nvSpPr>
        <p:spPr>
          <a:xfrm>
            <a:off x="4434536" y="5540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This is a complementary strategy that leverages the state’s APCD to </a:t>
            </a:r>
            <a:r>
              <a:rPr lang="en-IN" sz="1600" err="1">
                <a:solidFill>
                  <a:schemeClr val="bg1">
                    <a:lumMod val="50000"/>
                  </a:schemeClr>
                </a:solidFill>
                <a:latin typeface="Arial" pitchFamily="34" charset="0"/>
                <a:cs typeface="Arial" pitchFamily="34" charset="0"/>
              </a:rPr>
              <a:t>analyze</a:t>
            </a:r>
            <a:r>
              <a:rPr lang="en-IN" sz="1600">
                <a:solidFill>
                  <a:schemeClr val="bg1">
                    <a:lumMod val="50000"/>
                  </a:schemeClr>
                </a:solidFill>
                <a:latin typeface="Arial" pitchFamily="34" charset="0"/>
                <a:cs typeface="Arial" pitchFamily="34" charset="0"/>
              </a:rPr>
              <a:t> cost and cost growth drivers.  The Technical Team will provide input into this strategy.</a:t>
            </a:r>
          </a:p>
        </p:txBody>
      </p:sp>
      <p:sp>
        <p:nvSpPr>
          <p:cNvPr id="11" name="Freeform 21">
            <a:extLst>
              <a:ext uri="{FF2B5EF4-FFF2-40B4-BE49-F238E27FC236}">
                <a16:creationId xmlns:a16="http://schemas.microsoft.com/office/drawing/2014/main" id="{480F6BFA-694E-49B0-AB3E-88B8CBBA4D8B}"/>
              </a:ext>
            </a:extLst>
          </p:cNvPr>
          <p:cNvSpPr>
            <a:spLocks noEditPoints="1"/>
          </p:cNvSpPr>
          <p:nvPr/>
        </p:nvSpPr>
        <p:spPr bwMode="auto">
          <a:xfrm>
            <a:off x="1745186" y="766647"/>
            <a:ext cx="334291" cy="334088"/>
          </a:xfrm>
          <a:custGeom>
            <a:avLst/>
            <a:gdLst>
              <a:gd name="T0" fmla="*/ 2764 w 6560"/>
              <a:gd name="T1" fmla="*/ 2324 h 6556"/>
              <a:gd name="T2" fmla="*/ 2324 w 6560"/>
              <a:gd name="T3" fmla="*/ 2765 h 6556"/>
              <a:gd name="T4" fmla="*/ 2196 w 6560"/>
              <a:gd name="T5" fmla="*/ 3397 h 6556"/>
              <a:gd name="T6" fmla="*/ 2441 w 6560"/>
              <a:gd name="T7" fmla="*/ 3981 h 6556"/>
              <a:gd name="T8" fmla="*/ 2960 w 6560"/>
              <a:gd name="T9" fmla="*/ 4330 h 6556"/>
              <a:gd name="T10" fmla="*/ 3610 w 6560"/>
              <a:gd name="T11" fmla="*/ 4330 h 6556"/>
              <a:gd name="T12" fmla="*/ 4129 w 6560"/>
              <a:gd name="T13" fmla="*/ 3981 h 6556"/>
              <a:gd name="T14" fmla="*/ 4374 w 6560"/>
              <a:gd name="T15" fmla="*/ 3397 h 6556"/>
              <a:gd name="T16" fmla="*/ 4246 w 6560"/>
              <a:gd name="T17" fmla="*/ 2765 h 6556"/>
              <a:gd name="T18" fmla="*/ 3806 w 6560"/>
              <a:gd name="T19" fmla="*/ 2324 h 6556"/>
              <a:gd name="T20" fmla="*/ 3293 w 6560"/>
              <a:gd name="T21" fmla="*/ 0 h 6556"/>
              <a:gd name="T22" fmla="*/ 3792 w 6560"/>
              <a:gd name="T23" fmla="*/ 102 h 6556"/>
              <a:gd name="T24" fmla="*/ 3849 w 6560"/>
              <a:gd name="T25" fmla="*/ 456 h 6556"/>
              <a:gd name="T26" fmla="*/ 4123 w 6560"/>
              <a:gd name="T27" fmla="*/ 845 h 6556"/>
              <a:gd name="T28" fmla="*/ 4581 w 6560"/>
              <a:gd name="T29" fmla="*/ 975 h 6556"/>
              <a:gd name="T30" fmla="*/ 5026 w 6560"/>
              <a:gd name="T31" fmla="*/ 797 h 6556"/>
              <a:gd name="T32" fmla="*/ 5262 w 6560"/>
              <a:gd name="T33" fmla="*/ 688 h 6556"/>
              <a:gd name="T34" fmla="*/ 5852 w 6560"/>
              <a:gd name="T35" fmla="*/ 1246 h 6556"/>
              <a:gd name="T36" fmla="*/ 5858 w 6560"/>
              <a:gd name="T37" fmla="*/ 1463 h 6556"/>
              <a:gd name="T38" fmla="*/ 5623 w 6560"/>
              <a:gd name="T39" fmla="*/ 1832 h 6556"/>
              <a:gd name="T40" fmla="*/ 5649 w 6560"/>
              <a:gd name="T41" fmla="*/ 2304 h 6556"/>
              <a:gd name="T42" fmla="*/ 5992 w 6560"/>
              <a:gd name="T43" fmla="*/ 2673 h 6556"/>
              <a:gd name="T44" fmla="*/ 6408 w 6560"/>
              <a:gd name="T45" fmla="*/ 2769 h 6556"/>
              <a:gd name="T46" fmla="*/ 6554 w 6560"/>
              <a:gd name="T47" fmla="*/ 3102 h 6556"/>
              <a:gd name="T48" fmla="*/ 6486 w 6560"/>
              <a:gd name="T49" fmla="*/ 3765 h 6556"/>
              <a:gd name="T50" fmla="*/ 6219 w 6560"/>
              <a:gd name="T51" fmla="*/ 3825 h 6556"/>
              <a:gd name="T52" fmla="*/ 5774 w 6560"/>
              <a:gd name="T53" fmla="*/ 4050 h 6556"/>
              <a:gd name="T54" fmla="*/ 5579 w 6560"/>
              <a:gd name="T55" fmla="*/ 4501 h 6556"/>
              <a:gd name="T56" fmla="*/ 5708 w 6560"/>
              <a:gd name="T57" fmla="*/ 4957 h 6556"/>
              <a:gd name="T58" fmla="*/ 5878 w 6560"/>
              <a:gd name="T59" fmla="*/ 5221 h 6556"/>
              <a:gd name="T60" fmla="*/ 5451 w 6560"/>
              <a:gd name="T61" fmla="*/ 5735 h 6556"/>
              <a:gd name="T62" fmla="*/ 5124 w 6560"/>
              <a:gd name="T63" fmla="*/ 5878 h 6556"/>
              <a:gd name="T64" fmla="*/ 4797 w 6560"/>
              <a:gd name="T65" fmla="*/ 5657 h 6556"/>
              <a:gd name="T66" fmla="*/ 4322 w 6560"/>
              <a:gd name="T67" fmla="*/ 5623 h 6556"/>
              <a:gd name="T68" fmla="*/ 3913 w 6560"/>
              <a:gd name="T69" fmla="*/ 5928 h 6556"/>
              <a:gd name="T70" fmla="*/ 3796 w 6560"/>
              <a:gd name="T71" fmla="*/ 6389 h 6556"/>
              <a:gd name="T72" fmla="*/ 3636 w 6560"/>
              <a:gd name="T73" fmla="*/ 6536 h 6556"/>
              <a:gd name="T74" fmla="*/ 2822 w 6560"/>
              <a:gd name="T75" fmla="*/ 6508 h 6556"/>
              <a:gd name="T76" fmla="*/ 2737 w 6560"/>
              <a:gd name="T77" fmla="*/ 6259 h 6556"/>
              <a:gd name="T78" fmla="*/ 2557 w 6560"/>
              <a:gd name="T79" fmla="*/ 5821 h 6556"/>
              <a:gd name="T80" fmla="*/ 2140 w 6560"/>
              <a:gd name="T81" fmla="*/ 5587 h 6556"/>
              <a:gd name="T82" fmla="*/ 1665 w 6560"/>
              <a:gd name="T83" fmla="*/ 5669 h 6556"/>
              <a:gd name="T84" fmla="*/ 1374 w 6560"/>
              <a:gd name="T85" fmla="*/ 5872 h 6556"/>
              <a:gd name="T86" fmla="*/ 951 w 6560"/>
              <a:gd name="T87" fmla="*/ 5587 h 6556"/>
              <a:gd name="T88" fmla="*/ 670 w 6560"/>
              <a:gd name="T89" fmla="*/ 5165 h 6556"/>
              <a:gd name="T90" fmla="*/ 876 w 6560"/>
              <a:gd name="T91" fmla="*/ 4872 h 6556"/>
              <a:gd name="T92" fmla="*/ 955 w 6560"/>
              <a:gd name="T93" fmla="*/ 4409 h 6556"/>
              <a:gd name="T94" fmla="*/ 706 w 6560"/>
              <a:gd name="T95" fmla="*/ 3971 h 6556"/>
              <a:gd name="T96" fmla="*/ 235 w 6560"/>
              <a:gd name="T97" fmla="*/ 3803 h 6556"/>
              <a:gd name="T98" fmla="*/ 30 w 6560"/>
              <a:gd name="T99" fmla="*/ 3680 h 6556"/>
              <a:gd name="T100" fmla="*/ 30 w 6560"/>
              <a:gd name="T101" fmla="*/ 2858 h 6556"/>
              <a:gd name="T102" fmla="*/ 211 w 6560"/>
              <a:gd name="T103" fmla="*/ 2737 h 6556"/>
              <a:gd name="T104" fmla="*/ 718 w 6560"/>
              <a:gd name="T105" fmla="*/ 2565 h 6556"/>
              <a:gd name="T106" fmla="*/ 971 w 6560"/>
              <a:gd name="T107" fmla="*/ 2135 h 6556"/>
              <a:gd name="T108" fmla="*/ 894 w 6560"/>
              <a:gd name="T109" fmla="*/ 1668 h 6556"/>
              <a:gd name="T110" fmla="*/ 684 w 6560"/>
              <a:gd name="T111" fmla="*/ 1373 h 6556"/>
              <a:gd name="T112" fmla="*/ 971 w 6560"/>
              <a:gd name="T113" fmla="*/ 949 h 6556"/>
              <a:gd name="T114" fmla="*/ 1400 w 6560"/>
              <a:gd name="T115" fmla="*/ 666 h 6556"/>
              <a:gd name="T116" fmla="*/ 1689 w 6560"/>
              <a:gd name="T117" fmla="*/ 867 h 6556"/>
              <a:gd name="T118" fmla="*/ 2160 w 6560"/>
              <a:gd name="T119" fmla="*/ 949 h 6556"/>
              <a:gd name="T120" fmla="*/ 2573 w 6560"/>
              <a:gd name="T121" fmla="*/ 724 h 6556"/>
              <a:gd name="T122" fmla="*/ 2758 w 6560"/>
              <a:gd name="T123" fmla="*/ 291 h 6556"/>
              <a:gd name="T124" fmla="*/ 2850 w 6560"/>
              <a:gd name="T125" fmla="*/ 46 h 6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60" h="6556">
                <a:moveTo>
                  <a:pt x="3285" y="2193"/>
                </a:moveTo>
                <a:lnTo>
                  <a:pt x="3173" y="2197"/>
                </a:lnTo>
                <a:lnTo>
                  <a:pt x="3066" y="2215"/>
                </a:lnTo>
                <a:lnTo>
                  <a:pt x="2960" y="2240"/>
                </a:lnTo>
                <a:lnTo>
                  <a:pt x="2860" y="2278"/>
                </a:lnTo>
                <a:lnTo>
                  <a:pt x="2764" y="2324"/>
                </a:lnTo>
                <a:lnTo>
                  <a:pt x="2675" y="2378"/>
                </a:lnTo>
                <a:lnTo>
                  <a:pt x="2589" y="2442"/>
                </a:lnTo>
                <a:lnTo>
                  <a:pt x="2511" y="2512"/>
                </a:lnTo>
                <a:lnTo>
                  <a:pt x="2441" y="2589"/>
                </a:lnTo>
                <a:lnTo>
                  <a:pt x="2377" y="2675"/>
                </a:lnTo>
                <a:lnTo>
                  <a:pt x="2324" y="2765"/>
                </a:lnTo>
                <a:lnTo>
                  <a:pt x="2278" y="2860"/>
                </a:lnTo>
                <a:lnTo>
                  <a:pt x="2240" y="2960"/>
                </a:lnTo>
                <a:lnTo>
                  <a:pt x="2214" y="3066"/>
                </a:lnTo>
                <a:lnTo>
                  <a:pt x="2196" y="3173"/>
                </a:lnTo>
                <a:lnTo>
                  <a:pt x="2190" y="3285"/>
                </a:lnTo>
                <a:lnTo>
                  <a:pt x="2196" y="3397"/>
                </a:lnTo>
                <a:lnTo>
                  <a:pt x="2214" y="3504"/>
                </a:lnTo>
                <a:lnTo>
                  <a:pt x="2240" y="3610"/>
                </a:lnTo>
                <a:lnTo>
                  <a:pt x="2278" y="3710"/>
                </a:lnTo>
                <a:lnTo>
                  <a:pt x="2324" y="3805"/>
                </a:lnTo>
                <a:lnTo>
                  <a:pt x="2377" y="3897"/>
                </a:lnTo>
                <a:lnTo>
                  <a:pt x="2441" y="3981"/>
                </a:lnTo>
                <a:lnTo>
                  <a:pt x="2511" y="4058"/>
                </a:lnTo>
                <a:lnTo>
                  <a:pt x="2589" y="4128"/>
                </a:lnTo>
                <a:lnTo>
                  <a:pt x="2675" y="4192"/>
                </a:lnTo>
                <a:lnTo>
                  <a:pt x="2764" y="4246"/>
                </a:lnTo>
                <a:lnTo>
                  <a:pt x="2860" y="4292"/>
                </a:lnTo>
                <a:lnTo>
                  <a:pt x="2960" y="4330"/>
                </a:lnTo>
                <a:lnTo>
                  <a:pt x="3066" y="4355"/>
                </a:lnTo>
                <a:lnTo>
                  <a:pt x="3173" y="4373"/>
                </a:lnTo>
                <a:lnTo>
                  <a:pt x="3285" y="4379"/>
                </a:lnTo>
                <a:lnTo>
                  <a:pt x="3397" y="4373"/>
                </a:lnTo>
                <a:lnTo>
                  <a:pt x="3504" y="4355"/>
                </a:lnTo>
                <a:lnTo>
                  <a:pt x="3610" y="4330"/>
                </a:lnTo>
                <a:lnTo>
                  <a:pt x="3710" y="4292"/>
                </a:lnTo>
                <a:lnTo>
                  <a:pt x="3806" y="4246"/>
                </a:lnTo>
                <a:lnTo>
                  <a:pt x="3895" y="4192"/>
                </a:lnTo>
                <a:lnTo>
                  <a:pt x="3981" y="4128"/>
                </a:lnTo>
                <a:lnTo>
                  <a:pt x="4059" y="4058"/>
                </a:lnTo>
                <a:lnTo>
                  <a:pt x="4129" y="3981"/>
                </a:lnTo>
                <a:lnTo>
                  <a:pt x="4193" y="3897"/>
                </a:lnTo>
                <a:lnTo>
                  <a:pt x="4246" y="3805"/>
                </a:lnTo>
                <a:lnTo>
                  <a:pt x="4292" y="3710"/>
                </a:lnTo>
                <a:lnTo>
                  <a:pt x="4330" y="3610"/>
                </a:lnTo>
                <a:lnTo>
                  <a:pt x="4356" y="3504"/>
                </a:lnTo>
                <a:lnTo>
                  <a:pt x="4374" y="3397"/>
                </a:lnTo>
                <a:lnTo>
                  <a:pt x="4378" y="3285"/>
                </a:lnTo>
                <a:lnTo>
                  <a:pt x="4374" y="3173"/>
                </a:lnTo>
                <a:lnTo>
                  <a:pt x="4356" y="3066"/>
                </a:lnTo>
                <a:lnTo>
                  <a:pt x="4330" y="2960"/>
                </a:lnTo>
                <a:lnTo>
                  <a:pt x="4292" y="2860"/>
                </a:lnTo>
                <a:lnTo>
                  <a:pt x="4246" y="2765"/>
                </a:lnTo>
                <a:lnTo>
                  <a:pt x="4193" y="2675"/>
                </a:lnTo>
                <a:lnTo>
                  <a:pt x="4129" y="2589"/>
                </a:lnTo>
                <a:lnTo>
                  <a:pt x="4059" y="2512"/>
                </a:lnTo>
                <a:lnTo>
                  <a:pt x="3981" y="2442"/>
                </a:lnTo>
                <a:lnTo>
                  <a:pt x="3895" y="2378"/>
                </a:lnTo>
                <a:lnTo>
                  <a:pt x="3806" y="2324"/>
                </a:lnTo>
                <a:lnTo>
                  <a:pt x="3710" y="2278"/>
                </a:lnTo>
                <a:lnTo>
                  <a:pt x="3610" y="2240"/>
                </a:lnTo>
                <a:lnTo>
                  <a:pt x="3504" y="2215"/>
                </a:lnTo>
                <a:lnTo>
                  <a:pt x="3397" y="2197"/>
                </a:lnTo>
                <a:lnTo>
                  <a:pt x="3285" y="2193"/>
                </a:lnTo>
                <a:close/>
                <a:moveTo>
                  <a:pt x="3293" y="0"/>
                </a:moveTo>
                <a:lnTo>
                  <a:pt x="3476" y="6"/>
                </a:lnTo>
                <a:lnTo>
                  <a:pt x="3662" y="22"/>
                </a:lnTo>
                <a:lnTo>
                  <a:pt x="3702" y="32"/>
                </a:lnTo>
                <a:lnTo>
                  <a:pt x="3736" y="48"/>
                </a:lnTo>
                <a:lnTo>
                  <a:pt x="3768" y="72"/>
                </a:lnTo>
                <a:lnTo>
                  <a:pt x="3792" y="102"/>
                </a:lnTo>
                <a:lnTo>
                  <a:pt x="3810" y="136"/>
                </a:lnTo>
                <a:lnTo>
                  <a:pt x="3820" y="173"/>
                </a:lnTo>
                <a:lnTo>
                  <a:pt x="3822" y="213"/>
                </a:lnTo>
                <a:lnTo>
                  <a:pt x="3822" y="297"/>
                </a:lnTo>
                <a:lnTo>
                  <a:pt x="3831" y="379"/>
                </a:lnTo>
                <a:lnTo>
                  <a:pt x="3849" y="456"/>
                </a:lnTo>
                <a:lnTo>
                  <a:pt x="3877" y="532"/>
                </a:lnTo>
                <a:lnTo>
                  <a:pt x="3911" y="606"/>
                </a:lnTo>
                <a:lnTo>
                  <a:pt x="3953" y="674"/>
                </a:lnTo>
                <a:lnTo>
                  <a:pt x="4003" y="736"/>
                </a:lnTo>
                <a:lnTo>
                  <a:pt x="4059" y="793"/>
                </a:lnTo>
                <a:lnTo>
                  <a:pt x="4123" y="845"/>
                </a:lnTo>
                <a:lnTo>
                  <a:pt x="4191" y="889"/>
                </a:lnTo>
                <a:lnTo>
                  <a:pt x="4266" y="925"/>
                </a:lnTo>
                <a:lnTo>
                  <a:pt x="4342" y="951"/>
                </a:lnTo>
                <a:lnTo>
                  <a:pt x="4420" y="969"/>
                </a:lnTo>
                <a:lnTo>
                  <a:pt x="4500" y="977"/>
                </a:lnTo>
                <a:lnTo>
                  <a:pt x="4581" y="975"/>
                </a:lnTo>
                <a:lnTo>
                  <a:pt x="4663" y="965"/>
                </a:lnTo>
                <a:lnTo>
                  <a:pt x="4743" y="947"/>
                </a:lnTo>
                <a:lnTo>
                  <a:pt x="4819" y="921"/>
                </a:lnTo>
                <a:lnTo>
                  <a:pt x="4893" y="887"/>
                </a:lnTo>
                <a:lnTo>
                  <a:pt x="4962" y="845"/>
                </a:lnTo>
                <a:lnTo>
                  <a:pt x="5026" y="797"/>
                </a:lnTo>
                <a:lnTo>
                  <a:pt x="5084" y="742"/>
                </a:lnTo>
                <a:lnTo>
                  <a:pt x="5114" y="716"/>
                </a:lnTo>
                <a:lnTo>
                  <a:pt x="5148" y="696"/>
                </a:lnTo>
                <a:lnTo>
                  <a:pt x="5186" y="686"/>
                </a:lnTo>
                <a:lnTo>
                  <a:pt x="5224" y="682"/>
                </a:lnTo>
                <a:lnTo>
                  <a:pt x="5262" y="688"/>
                </a:lnTo>
                <a:lnTo>
                  <a:pt x="5299" y="700"/>
                </a:lnTo>
                <a:lnTo>
                  <a:pt x="5333" y="722"/>
                </a:lnTo>
                <a:lnTo>
                  <a:pt x="5473" y="841"/>
                </a:lnTo>
                <a:lnTo>
                  <a:pt x="5607" y="969"/>
                </a:lnTo>
                <a:lnTo>
                  <a:pt x="5732" y="1102"/>
                </a:lnTo>
                <a:lnTo>
                  <a:pt x="5852" y="1246"/>
                </a:lnTo>
                <a:lnTo>
                  <a:pt x="5874" y="1280"/>
                </a:lnTo>
                <a:lnTo>
                  <a:pt x="5886" y="1316"/>
                </a:lnTo>
                <a:lnTo>
                  <a:pt x="5892" y="1353"/>
                </a:lnTo>
                <a:lnTo>
                  <a:pt x="5888" y="1393"/>
                </a:lnTo>
                <a:lnTo>
                  <a:pt x="5878" y="1429"/>
                </a:lnTo>
                <a:lnTo>
                  <a:pt x="5858" y="1463"/>
                </a:lnTo>
                <a:lnTo>
                  <a:pt x="5832" y="1493"/>
                </a:lnTo>
                <a:lnTo>
                  <a:pt x="5774" y="1553"/>
                </a:lnTo>
                <a:lnTo>
                  <a:pt x="5724" y="1617"/>
                </a:lnTo>
                <a:lnTo>
                  <a:pt x="5682" y="1684"/>
                </a:lnTo>
                <a:lnTo>
                  <a:pt x="5649" y="1756"/>
                </a:lnTo>
                <a:lnTo>
                  <a:pt x="5623" y="1832"/>
                </a:lnTo>
                <a:lnTo>
                  <a:pt x="5607" y="1910"/>
                </a:lnTo>
                <a:lnTo>
                  <a:pt x="5597" y="1989"/>
                </a:lnTo>
                <a:lnTo>
                  <a:pt x="5597" y="2069"/>
                </a:lnTo>
                <a:lnTo>
                  <a:pt x="5605" y="2147"/>
                </a:lnTo>
                <a:lnTo>
                  <a:pt x="5623" y="2227"/>
                </a:lnTo>
                <a:lnTo>
                  <a:pt x="5649" y="2304"/>
                </a:lnTo>
                <a:lnTo>
                  <a:pt x="5686" y="2382"/>
                </a:lnTo>
                <a:lnTo>
                  <a:pt x="5734" y="2456"/>
                </a:lnTo>
                <a:lnTo>
                  <a:pt x="5788" y="2522"/>
                </a:lnTo>
                <a:lnTo>
                  <a:pt x="5850" y="2579"/>
                </a:lnTo>
                <a:lnTo>
                  <a:pt x="5918" y="2631"/>
                </a:lnTo>
                <a:lnTo>
                  <a:pt x="5992" y="2673"/>
                </a:lnTo>
                <a:lnTo>
                  <a:pt x="6069" y="2707"/>
                </a:lnTo>
                <a:lnTo>
                  <a:pt x="6153" y="2733"/>
                </a:lnTo>
                <a:lnTo>
                  <a:pt x="6239" y="2747"/>
                </a:lnTo>
                <a:lnTo>
                  <a:pt x="6329" y="2753"/>
                </a:lnTo>
                <a:lnTo>
                  <a:pt x="6369" y="2757"/>
                </a:lnTo>
                <a:lnTo>
                  <a:pt x="6408" y="2769"/>
                </a:lnTo>
                <a:lnTo>
                  <a:pt x="6446" y="2787"/>
                </a:lnTo>
                <a:lnTo>
                  <a:pt x="6480" y="2813"/>
                </a:lnTo>
                <a:lnTo>
                  <a:pt x="6508" y="2842"/>
                </a:lnTo>
                <a:lnTo>
                  <a:pt x="6528" y="2876"/>
                </a:lnTo>
                <a:lnTo>
                  <a:pt x="6538" y="2914"/>
                </a:lnTo>
                <a:lnTo>
                  <a:pt x="6554" y="3102"/>
                </a:lnTo>
                <a:lnTo>
                  <a:pt x="6560" y="3287"/>
                </a:lnTo>
                <a:lnTo>
                  <a:pt x="6554" y="3474"/>
                </a:lnTo>
                <a:lnTo>
                  <a:pt x="6538" y="3660"/>
                </a:lnTo>
                <a:lnTo>
                  <a:pt x="6528" y="3700"/>
                </a:lnTo>
                <a:lnTo>
                  <a:pt x="6510" y="3735"/>
                </a:lnTo>
                <a:lnTo>
                  <a:pt x="6486" y="3765"/>
                </a:lnTo>
                <a:lnTo>
                  <a:pt x="6456" y="3791"/>
                </a:lnTo>
                <a:lnTo>
                  <a:pt x="6422" y="3809"/>
                </a:lnTo>
                <a:lnTo>
                  <a:pt x="6384" y="3819"/>
                </a:lnTo>
                <a:lnTo>
                  <a:pt x="6345" y="3821"/>
                </a:lnTo>
                <a:lnTo>
                  <a:pt x="6305" y="3819"/>
                </a:lnTo>
                <a:lnTo>
                  <a:pt x="6219" y="3825"/>
                </a:lnTo>
                <a:lnTo>
                  <a:pt x="6135" y="3839"/>
                </a:lnTo>
                <a:lnTo>
                  <a:pt x="6053" y="3865"/>
                </a:lnTo>
                <a:lnTo>
                  <a:pt x="5976" y="3899"/>
                </a:lnTo>
                <a:lnTo>
                  <a:pt x="5902" y="3941"/>
                </a:lnTo>
                <a:lnTo>
                  <a:pt x="5834" y="3993"/>
                </a:lnTo>
                <a:lnTo>
                  <a:pt x="5774" y="4050"/>
                </a:lnTo>
                <a:lnTo>
                  <a:pt x="5718" y="4116"/>
                </a:lnTo>
                <a:lnTo>
                  <a:pt x="5672" y="4186"/>
                </a:lnTo>
                <a:lnTo>
                  <a:pt x="5635" y="4264"/>
                </a:lnTo>
                <a:lnTo>
                  <a:pt x="5607" y="4341"/>
                </a:lnTo>
                <a:lnTo>
                  <a:pt x="5589" y="4421"/>
                </a:lnTo>
                <a:lnTo>
                  <a:pt x="5579" y="4501"/>
                </a:lnTo>
                <a:lnTo>
                  <a:pt x="5579" y="4583"/>
                </a:lnTo>
                <a:lnTo>
                  <a:pt x="5589" y="4662"/>
                </a:lnTo>
                <a:lnTo>
                  <a:pt x="5605" y="4740"/>
                </a:lnTo>
                <a:lnTo>
                  <a:pt x="5633" y="4816"/>
                </a:lnTo>
                <a:lnTo>
                  <a:pt x="5666" y="4888"/>
                </a:lnTo>
                <a:lnTo>
                  <a:pt x="5708" y="4957"/>
                </a:lnTo>
                <a:lnTo>
                  <a:pt x="5760" y="5021"/>
                </a:lnTo>
                <a:lnTo>
                  <a:pt x="5818" y="5081"/>
                </a:lnTo>
                <a:lnTo>
                  <a:pt x="5844" y="5111"/>
                </a:lnTo>
                <a:lnTo>
                  <a:pt x="5864" y="5147"/>
                </a:lnTo>
                <a:lnTo>
                  <a:pt x="5874" y="5183"/>
                </a:lnTo>
                <a:lnTo>
                  <a:pt x="5878" y="5221"/>
                </a:lnTo>
                <a:lnTo>
                  <a:pt x="5872" y="5260"/>
                </a:lnTo>
                <a:lnTo>
                  <a:pt x="5860" y="5296"/>
                </a:lnTo>
                <a:lnTo>
                  <a:pt x="5838" y="5330"/>
                </a:lnTo>
                <a:lnTo>
                  <a:pt x="5716" y="5474"/>
                </a:lnTo>
                <a:lnTo>
                  <a:pt x="5587" y="5607"/>
                </a:lnTo>
                <a:lnTo>
                  <a:pt x="5451" y="5735"/>
                </a:lnTo>
                <a:lnTo>
                  <a:pt x="5307" y="5854"/>
                </a:lnTo>
                <a:lnTo>
                  <a:pt x="5274" y="5876"/>
                </a:lnTo>
                <a:lnTo>
                  <a:pt x="5236" y="5888"/>
                </a:lnTo>
                <a:lnTo>
                  <a:pt x="5198" y="5894"/>
                </a:lnTo>
                <a:lnTo>
                  <a:pt x="5160" y="5890"/>
                </a:lnTo>
                <a:lnTo>
                  <a:pt x="5124" y="5878"/>
                </a:lnTo>
                <a:lnTo>
                  <a:pt x="5090" y="5860"/>
                </a:lnTo>
                <a:lnTo>
                  <a:pt x="5060" y="5834"/>
                </a:lnTo>
                <a:lnTo>
                  <a:pt x="5002" y="5779"/>
                </a:lnTo>
                <a:lnTo>
                  <a:pt x="4938" y="5731"/>
                </a:lnTo>
                <a:lnTo>
                  <a:pt x="4871" y="5689"/>
                </a:lnTo>
                <a:lnTo>
                  <a:pt x="4797" y="5657"/>
                </a:lnTo>
                <a:lnTo>
                  <a:pt x="4721" y="5629"/>
                </a:lnTo>
                <a:lnTo>
                  <a:pt x="4641" y="5611"/>
                </a:lnTo>
                <a:lnTo>
                  <a:pt x="4561" y="5601"/>
                </a:lnTo>
                <a:lnTo>
                  <a:pt x="4480" y="5601"/>
                </a:lnTo>
                <a:lnTo>
                  <a:pt x="4400" y="5607"/>
                </a:lnTo>
                <a:lnTo>
                  <a:pt x="4322" y="5623"/>
                </a:lnTo>
                <a:lnTo>
                  <a:pt x="4246" y="5649"/>
                </a:lnTo>
                <a:lnTo>
                  <a:pt x="4167" y="5689"/>
                </a:lnTo>
                <a:lnTo>
                  <a:pt x="4093" y="5737"/>
                </a:lnTo>
                <a:lnTo>
                  <a:pt x="4025" y="5793"/>
                </a:lnTo>
                <a:lnTo>
                  <a:pt x="3965" y="5856"/>
                </a:lnTo>
                <a:lnTo>
                  <a:pt x="3913" y="5928"/>
                </a:lnTo>
                <a:lnTo>
                  <a:pt x="3871" y="6004"/>
                </a:lnTo>
                <a:lnTo>
                  <a:pt x="3837" y="6086"/>
                </a:lnTo>
                <a:lnTo>
                  <a:pt x="3814" y="6169"/>
                </a:lnTo>
                <a:lnTo>
                  <a:pt x="3800" y="6257"/>
                </a:lnTo>
                <a:lnTo>
                  <a:pt x="3798" y="6349"/>
                </a:lnTo>
                <a:lnTo>
                  <a:pt x="3796" y="6389"/>
                </a:lnTo>
                <a:lnTo>
                  <a:pt x="3784" y="6424"/>
                </a:lnTo>
                <a:lnTo>
                  <a:pt x="3766" y="6458"/>
                </a:lnTo>
                <a:lnTo>
                  <a:pt x="3740" y="6488"/>
                </a:lnTo>
                <a:lnTo>
                  <a:pt x="3710" y="6510"/>
                </a:lnTo>
                <a:lnTo>
                  <a:pt x="3674" y="6528"/>
                </a:lnTo>
                <a:lnTo>
                  <a:pt x="3636" y="6536"/>
                </a:lnTo>
                <a:lnTo>
                  <a:pt x="3457" y="6550"/>
                </a:lnTo>
                <a:lnTo>
                  <a:pt x="3275" y="6556"/>
                </a:lnTo>
                <a:lnTo>
                  <a:pt x="3086" y="6550"/>
                </a:lnTo>
                <a:lnTo>
                  <a:pt x="2898" y="6534"/>
                </a:lnTo>
                <a:lnTo>
                  <a:pt x="2858" y="6524"/>
                </a:lnTo>
                <a:lnTo>
                  <a:pt x="2822" y="6508"/>
                </a:lnTo>
                <a:lnTo>
                  <a:pt x="2792" y="6484"/>
                </a:lnTo>
                <a:lnTo>
                  <a:pt x="2768" y="6454"/>
                </a:lnTo>
                <a:lnTo>
                  <a:pt x="2750" y="6421"/>
                </a:lnTo>
                <a:lnTo>
                  <a:pt x="2738" y="6383"/>
                </a:lnTo>
                <a:lnTo>
                  <a:pt x="2737" y="6343"/>
                </a:lnTo>
                <a:lnTo>
                  <a:pt x="2737" y="6259"/>
                </a:lnTo>
                <a:lnTo>
                  <a:pt x="2729" y="6177"/>
                </a:lnTo>
                <a:lnTo>
                  <a:pt x="2709" y="6100"/>
                </a:lnTo>
                <a:lnTo>
                  <a:pt x="2683" y="6024"/>
                </a:lnTo>
                <a:lnTo>
                  <a:pt x="2649" y="5950"/>
                </a:lnTo>
                <a:lnTo>
                  <a:pt x="2605" y="5882"/>
                </a:lnTo>
                <a:lnTo>
                  <a:pt x="2557" y="5821"/>
                </a:lnTo>
                <a:lnTo>
                  <a:pt x="2499" y="5763"/>
                </a:lnTo>
                <a:lnTo>
                  <a:pt x="2437" y="5711"/>
                </a:lnTo>
                <a:lnTo>
                  <a:pt x="2368" y="5667"/>
                </a:lnTo>
                <a:lnTo>
                  <a:pt x="2294" y="5631"/>
                </a:lnTo>
                <a:lnTo>
                  <a:pt x="2218" y="5605"/>
                </a:lnTo>
                <a:lnTo>
                  <a:pt x="2140" y="5587"/>
                </a:lnTo>
                <a:lnTo>
                  <a:pt x="2058" y="5581"/>
                </a:lnTo>
                <a:lnTo>
                  <a:pt x="1979" y="5581"/>
                </a:lnTo>
                <a:lnTo>
                  <a:pt x="1897" y="5591"/>
                </a:lnTo>
                <a:lnTo>
                  <a:pt x="1817" y="5609"/>
                </a:lnTo>
                <a:lnTo>
                  <a:pt x="1739" y="5635"/>
                </a:lnTo>
                <a:lnTo>
                  <a:pt x="1665" y="5669"/>
                </a:lnTo>
                <a:lnTo>
                  <a:pt x="1596" y="5711"/>
                </a:lnTo>
                <a:lnTo>
                  <a:pt x="1534" y="5759"/>
                </a:lnTo>
                <a:lnTo>
                  <a:pt x="1476" y="5815"/>
                </a:lnTo>
                <a:lnTo>
                  <a:pt x="1446" y="5842"/>
                </a:lnTo>
                <a:lnTo>
                  <a:pt x="1410" y="5860"/>
                </a:lnTo>
                <a:lnTo>
                  <a:pt x="1374" y="5872"/>
                </a:lnTo>
                <a:lnTo>
                  <a:pt x="1334" y="5874"/>
                </a:lnTo>
                <a:lnTo>
                  <a:pt x="1296" y="5870"/>
                </a:lnTo>
                <a:lnTo>
                  <a:pt x="1261" y="5856"/>
                </a:lnTo>
                <a:lnTo>
                  <a:pt x="1227" y="5834"/>
                </a:lnTo>
                <a:lnTo>
                  <a:pt x="1085" y="5715"/>
                </a:lnTo>
                <a:lnTo>
                  <a:pt x="951" y="5587"/>
                </a:lnTo>
                <a:lnTo>
                  <a:pt x="826" y="5452"/>
                </a:lnTo>
                <a:lnTo>
                  <a:pt x="708" y="5310"/>
                </a:lnTo>
                <a:lnTo>
                  <a:pt x="686" y="5276"/>
                </a:lnTo>
                <a:lnTo>
                  <a:pt x="672" y="5240"/>
                </a:lnTo>
                <a:lnTo>
                  <a:pt x="668" y="5203"/>
                </a:lnTo>
                <a:lnTo>
                  <a:pt x="670" y="5165"/>
                </a:lnTo>
                <a:lnTo>
                  <a:pt x="682" y="5127"/>
                </a:lnTo>
                <a:lnTo>
                  <a:pt x="700" y="5093"/>
                </a:lnTo>
                <a:lnTo>
                  <a:pt x="728" y="5063"/>
                </a:lnTo>
                <a:lnTo>
                  <a:pt x="784" y="5003"/>
                </a:lnTo>
                <a:lnTo>
                  <a:pt x="834" y="4939"/>
                </a:lnTo>
                <a:lnTo>
                  <a:pt x="876" y="4872"/>
                </a:lnTo>
                <a:lnTo>
                  <a:pt x="910" y="4800"/>
                </a:lnTo>
                <a:lnTo>
                  <a:pt x="935" y="4724"/>
                </a:lnTo>
                <a:lnTo>
                  <a:pt x="953" y="4646"/>
                </a:lnTo>
                <a:lnTo>
                  <a:pt x="963" y="4569"/>
                </a:lnTo>
                <a:lnTo>
                  <a:pt x="963" y="4489"/>
                </a:lnTo>
                <a:lnTo>
                  <a:pt x="955" y="4409"/>
                </a:lnTo>
                <a:lnTo>
                  <a:pt x="937" y="4330"/>
                </a:lnTo>
                <a:lnTo>
                  <a:pt x="910" y="4252"/>
                </a:lnTo>
                <a:lnTo>
                  <a:pt x="872" y="4172"/>
                </a:lnTo>
                <a:lnTo>
                  <a:pt x="824" y="4098"/>
                </a:lnTo>
                <a:lnTo>
                  <a:pt x="768" y="4031"/>
                </a:lnTo>
                <a:lnTo>
                  <a:pt x="706" y="3971"/>
                </a:lnTo>
                <a:lnTo>
                  <a:pt x="636" y="3921"/>
                </a:lnTo>
                <a:lnTo>
                  <a:pt x="562" y="3877"/>
                </a:lnTo>
                <a:lnTo>
                  <a:pt x="485" y="3845"/>
                </a:lnTo>
                <a:lnTo>
                  <a:pt x="405" y="3821"/>
                </a:lnTo>
                <a:lnTo>
                  <a:pt x="321" y="3807"/>
                </a:lnTo>
                <a:lnTo>
                  <a:pt x="235" y="3803"/>
                </a:lnTo>
                <a:lnTo>
                  <a:pt x="195" y="3799"/>
                </a:lnTo>
                <a:lnTo>
                  <a:pt x="154" y="3787"/>
                </a:lnTo>
                <a:lnTo>
                  <a:pt x="116" y="3769"/>
                </a:lnTo>
                <a:lnTo>
                  <a:pt x="80" y="3745"/>
                </a:lnTo>
                <a:lnTo>
                  <a:pt x="52" y="3716"/>
                </a:lnTo>
                <a:lnTo>
                  <a:pt x="30" y="3680"/>
                </a:lnTo>
                <a:lnTo>
                  <a:pt x="20" y="3642"/>
                </a:lnTo>
                <a:lnTo>
                  <a:pt x="6" y="3456"/>
                </a:lnTo>
                <a:lnTo>
                  <a:pt x="0" y="3269"/>
                </a:lnTo>
                <a:lnTo>
                  <a:pt x="6" y="3082"/>
                </a:lnTo>
                <a:lnTo>
                  <a:pt x="22" y="2896"/>
                </a:lnTo>
                <a:lnTo>
                  <a:pt x="30" y="2858"/>
                </a:lnTo>
                <a:lnTo>
                  <a:pt x="46" y="2823"/>
                </a:lnTo>
                <a:lnTo>
                  <a:pt x="68" y="2793"/>
                </a:lnTo>
                <a:lnTo>
                  <a:pt x="98" y="2769"/>
                </a:lnTo>
                <a:lnTo>
                  <a:pt x="130" y="2751"/>
                </a:lnTo>
                <a:lnTo>
                  <a:pt x="170" y="2739"/>
                </a:lnTo>
                <a:lnTo>
                  <a:pt x="211" y="2737"/>
                </a:lnTo>
                <a:lnTo>
                  <a:pt x="307" y="2731"/>
                </a:lnTo>
                <a:lnTo>
                  <a:pt x="397" y="2715"/>
                </a:lnTo>
                <a:lnTo>
                  <a:pt x="485" y="2691"/>
                </a:lnTo>
                <a:lnTo>
                  <a:pt x="568" y="2657"/>
                </a:lnTo>
                <a:lnTo>
                  <a:pt x="646" y="2615"/>
                </a:lnTo>
                <a:lnTo>
                  <a:pt x="718" y="2565"/>
                </a:lnTo>
                <a:lnTo>
                  <a:pt x="782" y="2508"/>
                </a:lnTo>
                <a:lnTo>
                  <a:pt x="838" y="2442"/>
                </a:lnTo>
                <a:lnTo>
                  <a:pt x="886" y="2370"/>
                </a:lnTo>
                <a:lnTo>
                  <a:pt x="925" y="2292"/>
                </a:lnTo>
                <a:lnTo>
                  <a:pt x="953" y="2215"/>
                </a:lnTo>
                <a:lnTo>
                  <a:pt x="971" y="2135"/>
                </a:lnTo>
                <a:lnTo>
                  <a:pt x="979" y="2055"/>
                </a:lnTo>
                <a:lnTo>
                  <a:pt x="979" y="1975"/>
                </a:lnTo>
                <a:lnTo>
                  <a:pt x="971" y="1896"/>
                </a:lnTo>
                <a:lnTo>
                  <a:pt x="953" y="1816"/>
                </a:lnTo>
                <a:lnTo>
                  <a:pt x="927" y="1740"/>
                </a:lnTo>
                <a:lnTo>
                  <a:pt x="894" y="1668"/>
                </a:lnTo>
                <a:lnTo>
                  <a:pt x="850" y="1599"/>
                </a:lnTo>
                <a:lnTo>
                  <a:pt x="800" y="1535"/>
                </a:lnTo>
                <a:lnTo>
                  <a:pt x="742" y="1475"/>
                </a:lnTo>
                <a:lnTo>
                  <a:pt x="714" y="1445"/>
                </a:lnTo>
                <a:lnTo>
                  <a:pt x="696" y="1411"/>
                </a:lnTo>
                <a:lnTo>
                  <a:pt x="684" y="1373"/>
                </a:lnTo>
                <a:lnTo>
                  <a:pt x="682" y="1336"/>
                </a:lnTo>
                <a:lnTo>
                  <a:pt x="686" y="1298"/>
                </a:lnTo>
                <a:lnTo>
                  <a:pt x="700" y="1260"/>
                </a:lnTo>
                <a:lnTo>
                  <a:pt x="722" y="1226"/>
                </a:lnTo>
                <a:lnTo>
                  <a:pt x="844" y="1084"/>
                </a:lnTo>
                <a:lnTo>
                  <a:pt x="971" y="949"/>
                </a:lnTo>
                <a:lnTo>
                  <a:pt x="1109" y="821"/>
                </a:lnTo>
                <a:lnTo>
                  <a:pt x="1253" y="702"/>
                </a:lnTo>
                <a:lnTo>
                  <a:pt x="1286" y="680"/>
                </a:lnTo>
                <a:lnTo>
                  <a:pt x="1322" y="668"/>
                </a:lnTo>
                <a:lnTo>
                  <a:pt x="1362" y="664"/>
                </a:lnTo>
                <a:lnTo>
                  <a:pt x="1400" y="666"/>
                </a:lnTo>
                <a:lnTo>
                  <a:pt x="1436" y="678"/>
                </a:lnTo>
                <a:lnTo>
                  <a:pt x="1470" y="696"/>
                </a:lnTo>
                <a:lnTo>
                  <a:pt x="1500" y="722"/>
                </a:lnTo>
                <a:lnTo>
                  <a:pt x="1558" y="777"/>
                </a:lnTo>
                <a:lnTo>
                  <a:pt x="1620" y="825"/>
                </a:lnTo>
                <a:lnTo>
                  <a:pt x="1689" y="867"/>
                </a:lnTo>
                <a:lnTo>
                  <a:pt x="1763" y="901"/>
                </a:lnTo>
                <a:lnTo>
                  <a:pt x="1839" y="927"/>
                </a:lnTo>
                <a:lnTo>
                  <a:pt x="1919" y="945"/>
                </a:lnTo>
                <a:lnTo>
                  <a:pt x="1999" y="955"/>
                </a:lnTo>
                <a:lnTo>
                  <a:pt x="2080" y="955"/>
                </a:lnTo>
                <a:lnTo>
                  <a:pt x="2160" y="949"/>
                </a:lnTo>
                <a:lnTo>
                  <a:pt x="2238" y="933"/>
                </a:lnTo>
                <a:lnTo>
                  <a:pt x="2312" y="907"/>
                </a:lnTo>
                <a:lnTo>
                  <a:pt x="2385" y="871"/>
                </a:lnTo>
                <a:lnTo>
                  <a:pt x="2453" y="829"/>
                </a:lnTo>
                <a:lnTo>
                  <a:pt x="2517" y="779"/>
                </a:lnTo>
                <a:lnTo>
                  <a:pt x="2573" y="724"/>
                </a:lnTo>
                <a:lnTo>
                  <a:pt x="2623" y="662"/>
                </a:lnTo>
                <a:lnTo>
                  <a:pt x="2667" y="594"/>
                </a:lnTo>
                <a:lnTo>
                  <a:pt x="2701" y="524"/>
                </a:lnTo>
                <a:lnTo>
                  <a:pt x="2729" y="448"/>
                </a:lnTo>
                <a:lnTo>
                  <a:pt x="2748" y="371"/>
                </a:lnTo>
                <a:lnTo>
                  <a:pt x="2758" y="291"/>
                </a:lnTo>
                <a:lnTo>
                  <a:pt x="2760" y="207"/>
                </a:lnTo>
                <a:lnTo>
                  <a:pt x="2764" y="167"/>
                </a:lnTo>
                <a:lnTo>
                  <a:pt x="2774" y="132"/>
                </a:lnTo>
                <a:lnTo>
                  <a:pt x="2794" y="98"/>
                </a:lnTo>
                <a:lnTo>
                  <a:pt x="2818" y="68"/>
                </a:lnTo>
                <a:lnTo>
                  <a:pt x="2850" y="46"/>
                </a:lnTo>
                <a:lnTo>
                  <a:pt x="2884" y="30"/>
                </a:lnTo>
                <a:lnTo>
                  <a:pt x="2924" y="20"/>
                </a:lnTo>
                <a:lnTo>
                  <a:pt x="3107" y="6"/>
                </a:lnTo>
                <a:lnTo>
                  <a:pt x="329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398750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1ACF8-7CA1-4638-B6AC-839DA217FD24}"/>
              </a:ext>
            </a:extLst>
          </p:cNvPr>
          <p:cNvSpPr>
            <a:spLocks noGrp="1"/>
          </p:cNvSpPr>
          <p:nvPr>
            <p:ph idx="1"/>
          </p:nvPr>
        </p:nvSpPr>
        <p:spPr>
          <a:xfrm>
            <a:off x="678175" y="1925010"/>
            <a:ext cx="10972800" cy="4975569"/>
          </a:xfrm>
        </p:spPr>
        <p:txBody>
          <a:bodyPr>
            <a:normAutofit fontScale="92500" lnSpcReduction="10000"/>
          </a:bodyPr>
          <a:lstStyle/>
          <a:p>
            <a:r>
              <a:rPr lang="en-US"/>
              <a:t>Bailit Health will coordinate with the Quality Council to ensure the Technical Team has input into the development of annual health care quality benchmarks for health care entities and payers that:</a:t>
            </a:r>
          </a:p>
          <a:p>
            <a:pPr lvl="1"/>
            <a:r>
              <a:rPr lang="en-US"/>
              <a:t>Report on a standard set;</a:t>
            </a:r>
          </a:p>
          <a:p>
            <a:pPr lvl="1"/>
            <a:r>
              <a:rPr lang="en-US"/>
              <a:t>Include measures concerning clinical health outcomes, over- and under-utilization and patient safety, and </a:t>
            </a:r>
          </a:p>
          <a:p>
            <a:pPr lvl="1"/>
            <a:r>
              <a:rPr lang="en-US"/>
              <a:t>Consider subpopulations</a:t>
            </a:r>
          </a:p>
          <a:p>
            <a:pPr lvl="1"/>
            <a:endParaRPr lang="en-US" sz="1200"/>
          </a:p>
          <a:p>
            <a:r>
              <a:rPr lang="en-US"/>
              <a:t>This work will also be coordinated with the work under EO #6 to develop a public transparency strategy for Medicaid cost and quality reporting.</a:t>
            </a:r>
          </a:p>
          <a:p>
            <a:endParaRPr lang="en-US" sz="1300"/>
          </a:p>
          <a:p>
            <a:r>
              <a:rPr lang="en-US"/>
              <a:t>The Technical Team will provide input on what core measures to include for primary care, specialty care, and hospital performance, and key considerations for setting the benchmarks.</a:t>
            </a:r>
          </a:p>
          <a:p>
            <a:endParaRPr lang="en-US" sz="1100"/>
          </a:p>
        </p:txBody>
      </p:sp>
      <p:sp>
        <p:nvSpPr>
          <p:cNvPr id="4" name="Slide Number Placeholder 3">
            <a:extLst>
              <a:ext uri="{FF2B5EF4-FFF2-40B4-BE49-F238E27FC236}">
                <a16:creationId xmlns:a16="http://schemas.microsoft.com/office/drawing/2014/main" id="{BE336C38-0148-4953-9ACA-E65D6E692898}"/>
              </a:ext>
            </a:extLst>
          </p:cNvPr>
          <p:cNvSpPr>
            <a:spLocks noGrp="1"/>
          </p:cNvSpPr>
          <p:nvPr>
            <p:ph type="sldNum" sz="quarter" idx="12"/>
          </p:nvPr>
        </p:nvSpPr>
        <p:spPr/>
        <p:txBody>
          <a:bodyPr/>
          <a:lstStyle/>
          <a:p>
            <a:fld id="{401CF334-2D5C-4859-84A6-CA7E6E43FAEB}" type="slidenum">
              <a:rPr lang="en-US" smtClean="0"/>
              <a:t>19</a:t>
            </a:fld>
            <a:endParaRPr lang="en-US"/>
          </a:p>
        </p:txBody>
      </p:sp>
      <p:sp>
        <p:nvSpPr>
          <p:cNvPr id="5" name="Freeform 14">
            <a:extLst>
              <a:ext uri="{FF2B5EF4-FFF2-40B4-BE49-F238E27FC236}">
                <a16:creationId xmlns:a16="http://schemas.microsoft.com/office/drawing/2014/main" id="{98DB743F-B74A-4F88-8CB8-68496C0EFD78}"/>
              </a:ext>
            </a:extLst>
          </p:cNvPr>
          <p:cNvSpPr>
            <a:spLocks/>
          </p:cNvSpPr>
          <p:nvPr/>
        </p:nvSpPr>
        <p:spPr bwMode="auto">
          <a:xfrm>
            <a:off x="9694812" y="526524"/>
            <a:ext cx="1891418" cy="1019050"/>
          </a:xfrm>
          <a:custGeom>
            <a:avLst/>
            <a:gdLst>
              <a:gd name="T0" fmla="*/ 2890 w 4655"/>
              <a:gd name="T1" fmla="*/ 0 h 2508"/>
              <a:gd name="T2" fmla="*/ 4655 w 4655"/>
              <a:gd name="T3" fmla="*/ 1245 h 2508"/>
              <a:gd name="T4" fmla="*/ 2890 w 4655"/>
              <a:gd name="T5" fmla="*/ 2508 h 2508"/>
              <a:gd name="T6" fmla="*/ 2890 w 4655"/>
              <a:gd name="T7" fmla="*/ 1867 h 2508"/>
              <a:gd name="T8" fmla="*/ 0 w 4655"/>
              <a:gd name="T9" fmla="*/ 1867 h 2508"/>
              <a:gd name="T10" fmla="*/ 0 w 4655"/>
              <a:gd name="T11" fmla="*/ 622 h 2508"/>
              <a:gd name="T12" fmla="*/ 2890 w 4655"/>
              <a:gd name="T13" fmla="*/ 622 h 2508"/>
              <a:gd name="T14" fmla="*/ 2890 w 4655"/>
              <a:gd name="T15" fmla="*/ 0 h 25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5" h="2508">
                <a:moveTo>
                  <a:pt x="2890" y="0"/>
                </a:moveTo>
                <a:lnTo>
                  <a:pt x="4655" y="1245"/>
                </a:lnTo>
                <a:lnTo>
                  <a:pt x="2890" y="2508"/>
                </a:lnTo>
                <a:lnTo>
                  <a:pt x="2890" y="1867"/>
                </a:lnTo>
                <a:lnTo>
                  <a:pt x="0" y="1867"/>
                </a:lnTo>
                <a:lnTo>
                  <a:pt x="0" y="622"/>
                </a:lnTo>
                <a:lnTo>
                  <a:pt x="2890" y="622"/>
                </a:lnTo>
                <a:lnTo>
                  <a:pt x="2890"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0" scaled="1"/>
            <a:tileRect/>
          </a:gradFill>
          <a:ln w="28575">
            <a:gradFill flip="none" rotWithShape="1">
              <a:gsLst>
                <a:gs pos="50000">
                  <a:srgbClr val="92D050"/>
                </a:gs>
                <a:gs pos="0">
                  <a:schemeClr val="accent4"/>
                </a:gs>
                <a:gs pos="100000">
                  <a:schemeClr val="accent4"/>
                </a:gs>
              </a:gsLst>
              <a:lin ang="5400000" scaled="1"/>
              <a:tileRect/>
            </a:grad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6" name="Rectangle 5">
            <a:extLst>
              <a:ext uri="{FF2B5EF4-FFF2-40B4-BE49-F238E27FC236}">
                <a16:creationId xmlns:a16="http://schemas.microsoft.com/office/drawing/2014/main" id="{E9AF9F6F-5F6F-4354-B370-371D5E823B7E}"/>
              </a:ext>
            </a:extLst>
          </p:cNvPr>
          <p:cNvSpPr/>
          <p:nvPr/>
        </p:nvSpPr>
        <p:spPr>
          <a:xfrm>
            <a:off x="0" y="476616"/>
            <a:ext cx="10054853" cy="1154622"/>
          </a:xfrm>
          <a:prstGeom prst="rect">
            <a:avLst/>
          </a:prstGeom>
          <a:gradFill flip="none" rotWithShape="1">
            <a:gsLst>
              <a:gs pos="0">
                <a:schemeClr val="bg1"/>
              </a:gs>
              <a:gs pos="100000">
                <a:schemeClr val="bg1">
                  <a:lumMod val="98000"/>
                  <a:lumOff val="2000"/>
                </a:schemeClr>
              </a:gs>
            </a:gsLst>
            <a:lin ang="0" scaled="1"/>
            <a:tileRect/>
          </a:gradFill>
          <a:ln>
            <a:noFill/>
          </a:ln>
          <a:effectLst>
            <a:outerShdw blurRad="469900" dist="38100" algn="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id="{96C489C7-003B-4A39-931B-5E040529D14A}"/>
              </a:ext>
            </a:extLst>
          </p:cNvPr>
          <p:cNvSpPr txBox="1"/>
          <p:nvPr/>
        </p:nvSpPr>
        <p:spPr>
          <a:xfrm>
            <a:off x="678175" y="286533"/>
            <a:ext cx="813043" cy="1877437"/>
          </a:xfrm>
          <a:prstGeom prst="rect">
            <a:avLst/>
          </a:prstGeom>
          <a:noFill/>
        </p:spPr>
        <p:txBody>
          <a:bodyPr wrap="none" rtlCol="0">
            <a:spAutoFit/>
          </a:bodyPr>
          <a:lstStyle/>
          <a:p>
            <a:pPr marL="0" lvl="1"/>
            <a:r>
              <a:rPr lang="en-GB" sz="8800" b="1">
                <a:solidFill>
                  <a:schemeClr val="accent4"/>
                </a:solidFill>
                <a:latin typeface="Arial" pitchFamily="34" charset="0"/>
                <a:cs typeface="Arial" pitchFamily="34" charset="0"/>
              </a:rPr>
              <a:t>4</a:t>
            </a:r>
            <a:endParaRPr lang="en-IN" sz="8800" b="1">
              <a:solidFill>
                <a:schemeClr val="accent4"/>
              </a:solidFill>
              <a:latin typeface="Arial" pitchFamily="34" charset="0"/>
              <a:cs typeface="Arial" pitchFamily="34" charset="0"/>
            </a:endParaRPr>
          </a:p>
          <a:p>
            <a:endParaRPr lang="en-IN" sz="2800">
              <a:solidFill>
                <a:schemeClr val="accent3"/>
              </a:solidFill>
            </a:endParaRPr>
          </a:p>
        </p:txBody>
      </p:sp>
      <p:sp>
        <p:nvSpPr>
          <p:cNvPr id="8" name="TextBox 7">
            <a:extLst>
              <a:ext uri="{FF2B5EF4-FFF2-40B4-BE49-F238E27FC236}">
                <a16:creationId xmlns:a16="http://schemas.microsoft.com/office/drawing/2014/main" id="{F262B403-1DFE-4644-87AC-0E92B2184ADA}"/>
              </a:ext>
            </a:extLst>
          </p:cNvPr>
          <p:cNvSpPr txBox="1"/>
          <p:nvPr/>
        </p:nvSpPr>
        <p:spPr>
          <a:xfrm>
            <a:off x="2565332" y="635310"/>
            <a:ext cx="1383712" cy="646331"/>
          </a:xfrm>
          <a:prstGeom prst="rect">
            <a:avLst/>
          </a:prstGeom>
          <a:noFill/>
        </p:spPr>
        <p:txBody>
          <a:bodyPr wrap="none" rtlCol="0">
            <a:spAutoFit/>
          </a:bodyPr>
          <a:lstStyle/>
          <a:p>
            <a:pPr algn="ctr"/>
            <a:r>
              <a:rPr lang="en-GB">
                <a:solidFill>
                  <a:schemeClr val="tx1">
                    <a:lumMod val="75000"/>
                    <a:lumOff val="25000"/>
                  </a:schemeClr>
                </a:solidFill>
                <a:latin typeface="Impact" pitchFamily="34" charset="0"/>
                <a:cs typeface="Arial" pitchFamily="34" charset="0"/>
              </a:rPr>
              <a:t>Quality</a:t>
            </a:r>
          </a:p>
          <a:p>
            <a:pPr algn="ctr"/>
            <a:r>
              <a:rPr lang="en-GB">
                <a:solidFill>
                  <a:schemeClr val="tx1">
                    <a:lumMod val="75000"/>
                    <a:lumOff val="25000"/>
                  </a:schemeClr>
                </a:solidFill>
                <a:latin typeface="Impact" pitchFamily="34" charset="0"/>
                <a:cs typeface="Arial" pitchFamily="34" charset="0"/>
              </a:rPr>
              <a:t>Benchmarks</a:t>
            </a:r>
            <a:endParaRPr lang="en-IN">
              <a:solidFill>
                <a:schemeClr val="tx1">
                  <a:lumMod val="75000"/>
                  <a:lumOff val="25000"/>
                </a:schemeClr>
              </a:solidFill>
              <a:latin typeface="Impact" pitchFamily="34" charset="0"/>
              <a:cs typeface="Arial" pitchFamily="34" charset="0"/>
            </a:endParaRPr>
          </a:p>
        </p:txBody>
      </p:sp>
      <p:sp>
        <p:nvSpPr>
          <p:cNvPr id="9" name="Oval 8">
            <a:extLst>
              <a:ext uri="{FF2B5EF4-FFF2-40B4-BE49-F238E27FC236}">
                <a16:creationId xmlns:a16="http://schemas.microsoft.com/office/drawing/2014/main" id="{EF24FB30-2794-4ABB-AF56-B21F972227B6}"/>
              </a:ext>
            </a:extLst>
          </p:cNvPr>
          <p:cNvSpPr/>
          <p:nvPr/>
        </p:nvSpPr>
        <p:spPr>
          <a:xfrm>
            <a:off x="1605659" y="617098"/>
            <a:ext cx="605476" cy="605476"/>
          </a:xfrm>
          <a:prstGeom prst="ellipse">
            <a:avLst/>
          </a:prstGeom>
          <a:gradFill flip="none" rotWithShape="1">
            <a:gsLst>
              <a:gs pos="0">
                <a:schemeClr val="tx1">
                  <a:lumMod val="65000"/>
                  <a:lumOff val="35000"/>
                </a:schemeClr>
              </a:gs>
              <a:gs pos="100000">
                <a:schemeClr val="tx1">
                  <a:lumMod val="75000"/>
                  <a:lumOff val="2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BEB05814-D8A2-469E-AB5C-521B55242811}"/>
              </a:ext>
            </a:extLst>
          </p:cNvPr>
          <p:cNvSpPr/>
          <p:nvPr/>
        </p:nvSpPr>
        <p:spPr>
          <a:xfrm>
            <a:off x="4434536" y="554020"/>
            <a:ext cx="4608512" cy="1077218"/>
          </a:xfrm>
          <a:prstGeom prst="rect">
            <a:avLst/>
          </a:prstGeom>
        </p:spPr>
        <p:txBody>
          <a:bodyPr wrap="square">
            <a:spAutoFit/>
          </a:bodyPr>
          <a:lstStyle/>
          <a:p>
            <a:r>
              <a:rPr lang="en-IN" sz="1600">
                <a:solidFill>
                  <a:schemeClr val="bg1">
                    <a:lumMod val="50000"/>
                  </a:schemeClr>
                </a:solidFill>
                <a:latin typeface="Arial" pitchFamily="34" charset="0"/>
                <a:cs typeface="Arial" pitchFamily="34" charset="0"/>
              </a:rPr>
              <a:t>Beginning in CY 2022, quality benchmarks are to be applied to all public and private payers.  This work will be coordinated through OHS, DSS and the OHS Quality Council.</a:t>
            </a:r>
          </a:p>
        </p:txBody>
      </p:sp>
      <p:grpSp>
        <p:nvGrpSpPr>
          <p:cNvPr id="13" name="Group 12">
            <a:extLst>
              <a:ext uri="{FF2B5EF4-FFF2-40B4-BE49-F238E27FC236}">
                <a16:creationId xmlns:a16="http://schemas.microsoft.com/office/drawing/2014/main" id="{4454253B-D715-49B5-B595-59BE8C4FB3AD}"/>
              </a:ext>
            </a:extLst>
          </p:cNvPr>
          <p:cNvGrpSpPr/>
          <p:nvPr/>
        </p:nvGrpSpPr>
        <p:grpSpPr>
          <a:xfrm>
            <a:off x="1741251" y="810225"/>
            <a:ext cx="334292" cy="219229"/>
            <a:chOff x="6243638" y="2000251"/>
            <a:chExt cx="5207000" cy="3414713"/>
          </a:xfrm>
          <a:solidFill>
            <a:schemeClr val="bg1"/>
          </a:solidFill>
        </p:grpSpPr>
        <p:sp>
          <p:nvSpPr>
            <p:cNvPr id="14" name="Freeform 26">
              <a:extLst>
                <a:ext uri="{FF2B5EF4-FFF2-40B4-BE49-F238E27FC236}">
                  <a16:creationId xmlns:a16="http://schemas.microsoft.com/office/drawing/2014/main" id="{7AC343C6-6A9C-4CC6-A2A0-954DC56789B5}"/>
                </a:ext>
              </a:extLst>
            </p:cNvPr>
            <p:cNvSpPr>
              <a:spLocks noEditPoints="1"/>
            </p:cNvSpPr>
            <p:nvPr/>
          </p:nvSpPr>
          <p:spPr bwMode="auto">
            <a:xfrm>
              <a:off x="6243638" y="4902201"/>
              <a:ext cx="5207000" cy="512763"/>
            </a:xfrm>
            <a:custGeom>
              <a:avLst/>
              <a:gdLst>
                <a:gd name="T0" fmla="*/ 2792 w 6560"/>
                <a:gd name="T1" fmla="*/ 435 h 645"/>
                <a:gd name="T2" fmla="*/ 3768 w 6560"/>
                <a:gd name="T3" fmla="*/ 210 h 645"/>
                <a:gd name="T4" fmla="*/ 34 w 6560"/>
                <a:gd name="T5" fmla="*/ 0 h 645"/>
                <a:gd name="T6" fmla="*/ 6534 w 6560"/>
                <a:gd name="T7" fmla="*/ 0 h 645"/>
                <a:gd name="T8" fmla="*/ 6546 w 6560"/>
                <a:gd name="T9" fmla="*/ 6 h 645"/>
                <a:gd name="T10" fmla="*/ 6556 w 6560"/>
                <a:gd name="T11" fmla="*/ 19 h 645"/>
                <a:gd name="T12" fmla="*/ 6560 w 6560"/>
                <a:gd name="T13" fmla="*/ 37 h 645"/>
                <a:gd name="T14" fmla="*/ 6556 w 6560"/>
                <a:gd name="T15" fmla="*/ 53 h 645"/>
                <a:gd name="T16" fmla="*/ 6546 w 6560"/>
                <a:gd name="T17" fmla="*/ 93 h 645"/>
                <a:gd name="T18" fmla="*/ 6526 w 6560"/>
                <a:gd name="T19" fmla="*/ 151 h 645"/>
                <a:gd name="T20" fmla="*/ 6492 w 6560"/>
                <a:gd name="T21" fmla="*/ 222 h 645"/>
                <a:gd name="T22" fmla="*/ 6445 w 6560"/>
                <a:gd name="T23" fmla="*/ 301 h 645"/>
                <a:gd name="T24" fmla="*/ 6379 w 6560"/>
                <a:gd name="T25" fmla="*/ 385 h 645"/>
                <a:gd name="T26" fmla="*/ 6293 w 6560"/>
                <a:gd name="T27" fmla="*/ 464 h 645"/>
                <a:gd name="T28" fmla="*/ 6186 w 6560"/>
                <a:gd name="T29" fmla="*/ 534 h 645"/>
                <a:gd name="T30" fmla="*/ 6053 w 6560"/>
                <a:gd name="T31" fmla="*/ 591 h 645"/>
                <a:gd name="T32" fmla="*/ 5891 w 6560"/>
                <a:gd name="T33" fmla="*/ 631 h 645"/>
                <a:gd name="T34" fmla="*/ 5700 w 6560"/>
                <a:gd name="T35" fmla="*/ 645 h 645"/>
                <a:gd name="T36" fmla="*/ 760 w 6560"/>
                <a:gd name="T37" fmla="*/ 641 h 645"/>
                <a:gd name="T38" fmla="*/ 583 w 6560"/>
                <a:gd name="T39" fmla="*/ 613 h 645"/>
                <a:gd name="T40" fmla="*/ 438 w 6560"/>
                <a:gd name="T41" fmla="*/ 566 h 645"/>
                <a:gd name="T42" fmla="*/ 316 w 6560"/>
                <a:gd name="T43" fmla="*/ 500 h 645"/>
                <a:gd name="T44" fmla="*/ 221 w 6560"/>
                <a:gd name="T45" fmla="*/ 425 h 645"/>
                <a:gd name="T46" fmla="*/ 145 w 6560"/>
                <a:gd name="T47" fmla="*/ 343 h 645"/>
                <a:gd name="T48" fmla="*/ 90 w 6560"/>
                <a:gd name="T49" fmla="*/ 262 h 645"/>
                <a:gd name="T50" fmla="*/ 50 w 6560"/>
                <a:gd name="T51" fmla="*/ 186 h 645"/>
                <a:gd name="T52" fmla="*/ 22 w 6560"/>
                <a:gd name="T53" fmla="*/ 121 h 645"/>
                <a:gd name="T54" fmla="*/ 8 w 6560"/>
                <a:gd name="T55" fmla="*/ 71 h 645"/>
                <a:gd name="T56" fmla="*/ 2 w 6560"/>
                <a:gd name="T57" fmla="*/ 43 h 645"/>
                <a:gd name="T58" fmla="*/ 0 w 6560"/>
                <a:gd name="T59" fmla="*/ 31 h 645"/>
                <a:gd name="T60" fmla="*/ 4 w 6560"/>
                <a:gd name="T61" fmla="*/ 17 h 645"/>
                <a:gd name="T62" fmla="*/ 16 w 6560"/>
                <a:gd name="T63" fmla="*/ 6 h 645"/>
                <a:gd name="T64" fmla="*/ 34 w 6560"/>
                <a:gd name="T65" fmla="*/ 0 h 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60" h="645">
                  <a:moveTo>
                    <a:pt x="2792" y="210"/>
                  </a:moveTo>
                  <a:lnTo>
                    <a:pt x="2792" y="435"/>
                  </a:lnTo>
                  <a:lnTo>
                    <a:pt x="3768" y="435"/>
                  </a:lnTo>
                  <a:lnTo>
                    <a:pt x="3768" y="210"/>
                  </a:lnTo>
                  <a:lnTo>
                    <a:pt x="2792" y="210"/>
                  </a:lnTo>
                  <a:close/>
                  <a:moveTo>
                    <a:pt x="34" y="0"/>
                  </a:moveTo>
                  <a:lnTo>
                    <a:pt x="6526" y="0"/>
                  </a:lnTo>
                  <a:lnTo>
                    <a:pt x="6534" y="0"/>
                  </a:lnTo>
                  <a:lnTo>
                    <a:pt x="6540" y="4"/>
                  </a:lnTo>
                  <a:lnTo>
                    <a:pt x="6546" y="6"/>
                  </a:lnTo>
                  <a:lnTo>
                    <a:pt x="6552" y="11"/>
                  </a:lnTo>
                  <a:lnTo>
                    <a:pt x="6556" y="19"/>
                  </a:lnTo>
                  <a:lnTo>
                    <a:pt x="6560" y="29"/>
                  </a:lnTo>
                  <a:lnTo>
                    <a:pt x="6560" y="37"/>
                  </a:lnTo>
                  <a:lnTo>
                    <a:pt x="6558" y="43"/>
                  </a:lnTo>
                  <a:lnTo>
                    <a:pt x="6556" y="53"/>
                  </a:lnTo>
                  <a:lnTo>
                    <a:pt x="6552" y="71"/>
                  </a:lnTo>
                  <a:lnTo>
                    <a:pt x="6546" y="93"/>
                  </a:lnTo>
                  <a:lnTo>
                    <a:pt x="6536" y="121"/>
                  </a:lnTo>
                  <a:lnTo>
                    <a:pt x="6526" y="151"/>
                  </a:lnTo>
                  <a:lnTo>
                    <a:pt x="6510" y="186"/>
                  </a:lnTo>
                  <a:lnTo>
                    <a:pt x="6492" y="222"/>
                  </a:lnTo>
                  <a:lnTo>
                    <a:pt x="6470" y="262"/>
                  </a:lnTo>
                  <a:lnTo>
                    <a:pt x="6445" y="301"/>
                  </a:lnTo>
                  <a:lnTo>
                    <a:pt x="6415" y="343"/>
                  </a:lnTo>
                  <a:lnTo>
                    <a:pt x="6379" y="385"/>
                  </a:lnTo>
                  <a:lnTo>
                    <a:pt x="6339" y="425"/>
                  </a:lnTo>
                  <a:lnTo>
                    <a:pt x="6293" y="464"/>
                  </a:lnTo>
                  <a:lnTo>
                    <a:pt x="6244" y="500"/>
                  </a:lnTo>
                  <a:lnTo>
                    <a:pt x="6186" y="534"/>
                  </a:lnTo>
                  <a:lnTo>
                    <a:pt x="6122" y="566"/>
                  </a:lnTo>
                  <a:lnTo>
                    <a:pt x="6053" y="591"/>
                  </a:lnTo>
                  <a:lnTo>
                    <a:pt x="5975" y="613"/>
                  </a:lnTo>
                  <a:lnTo>
                    <a:pt x="5891" y="631"/>
                  </a:lnTo>
                  <a:lnTo>
                    <a:pt x="5800" y="641"/>
                  </a:lnTo>
                  <a:lnTo>
                    <a:pt x="5700" y="645"/>
                  </a:lnTo>
                  <a:lnTo>
                    <a:pt x="860" y="645"/>
                  </a:lnTo>
                  <a:lnTo>
                    <a:pt x="760" y="641"/>
                  </a:lnTo>
                  <a:lnTo>
                    <a:pt x="669" y="631"/>
                  </a:lnTo>
                  <a:lnTo>
                    <a:pt x="583" y="613"/>
                  </a:lnTo>
                  <a:lnTo>
                    <a:pt x="507" y="591"/>
                  </a:lnTo>
                  <a:lnTo>
                    <a:pt x="438" y="566"/>
                  </a:lnTo>
                  <a:lnTo>
                    <a:pt x="374" y="534"/>
                  </a:lnTo>
                  <a:lnTo>
                    <a:pt x="316" y="500"/>
                  </a:lnTo>
                  <a:lnTo>
                    <a:pt x="267" y="464"/>
                  </a:lnTo>
                  <a:lnTo>
                    <a:pt x="221" y="425"/>
                  </a:lnTo>
                  <a:lnTo>
                    <a:pt x="181" y="385"/>
                  </a:lnTo>
                  <a:lnTo>
                    <a:pt x="145" y="343"/>
                  </a:lnTo>
                  <a:lnTo>
                    <a:pt x="115" y="301"/>
                  </a:lnTo>
                  <a:lnTo>
                    <a:pt x="90" y="262"/>
                  </a:lnTo>
                  <a:lnTo>
                    <a:pt x="68" y="222"/>
                  </a:lnTo>
                  <a:lnTo>
                    <a:pt x="50" y="186"/>
                  </a:lnTo>
                  <a:lnTo>
                    <a:pt x="34" y="151"/>
                  </a:lnTo>
                  <a:lnTo>
                    <a:pt x="22" y="121"/>
                  </a:lnTo>
                  <a:lnTo>
                    <a:pt x="14" y="93"/>
                  </a:lnTo>
                  <a:lnTo>
                    <a:pt x="8" y="71"/>
                  </a:lnTo>
                  <a:lnTo>
                    <a:pt x="4" y="53"/>
                  </a:lnTo>
                  <a:lnTo>
                    <a:pt x="2" y="43"/>
                  </a:lnTo>
                  <a:lnTo>
                    <a:pt x="0" y="37"/>
                  </a:lnTo>
                  <a:lnTo>
                    <a:pt x="0" y="31"/>
                  </a:lnTo>
                  <a:lnTo>
                    <a:pt x="2" y="23"/>
                  </a:lnTo>
                  <a:lnTo>
                    <a:pt x="4" y="17"/>
                  </a:lnTo>
                  <a:lnTo>
                    <a:pt x="8" y="11"/>
                  </a:lnTo>
                  <a:lnTo>
                    <a:pt x="16" y="6"/>
                  </a:lnTo>
                  <a:lnTo>
                    <a:pt x="24" y="2"/>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sp>
          <p:nvSpPr>
            <p:cNvPr id="15" name="Freeform 27">
              <a:extLst>
                <a:ext uri="{FF2B5EF4-FFF2-40B4-BE49-F238E27FC236}">
                  <a16:creationId xmlns:a16="http://schemas.microsoft.com/office/drawing/2014/main" id="{F50D63BC-1F6C-47F4-8C6F-FDB196B0D14F}"/>
                </a:ext>
              </a:extLst>
            </p:cNvPr>
            <p:cNvSpPr>
              <a:spLocks noEditPoints="1"/>
            </p:cNvSpPr>
            <p:nvPr/>
          </p:nvSpPr>
          <p:spPr bwMode="auto">
            <a:xfrm>
              <a:off x="6699251" y="2000251"/>
              <a:ext cx="4295775" cy="2717800"/>
            </a:xfrm>
            <a:custGeom>
              <a:avLst/>
              <a:gdLst>
                <a:gd name="T0" fmla="*/ 472 w 5414"/>
                <a:gd name="T1" fmla="*/ 471 h 3424"/>
                <a:gd name="T2" fmla="*/ 472 w 5414"/>
                <a:gd name="T3" fmla="*/ 2953 h 3424"/>
                <a:gd name="T4" fmla="*/ 4942 w 5414"/>
                <a:gd name="T5" fmla="*/ 2953 h 3424"/>
                <a:gd name="T6" fmla="*/ 4942 w 5414"/>
                <a:gd name="T7" fmla="*/ 471 h 3424"/>
                <a:gd name="T8" fmla="*/ 472 w 5414"/>
                <a:gd name="T9" fmla="*/ 471 h 3424"/>
                <a:gd name="T10" fmla="*/ 135 w 5414"/>
                <a:gd name="T11" fmla="*/ 0 h 3424"/>
                <a:gd name="T12" fmla="*/ 5279 w 5414"/>
                <a:gd name="T13" fmla="*/ 0 h 3424"/>
                <a:gd name="T14" fmla="*/ 5315 w 5414"/>
                <a:gd name="T15" fmla="*/ 6 h 3424"/>
                <a:gd name="T16" fmla="*/ 5346 w 5414"/>
                <a:gd name="T17" fmla="*/ 20 h 3424"/>
                <a:gd name="T18" fmla="*/ 5374 w 5414"/>
                <a:gd name="T19" fmla="*/ 40 h 3424"/>
                <a:gd name="T20" fmla="*/ 5396 w 5414"/>
                <a:gd name="T21" fmla="*/ 67 h 3424"/>
                <a:gd name="T22" fmla="*/ 5408 w 5414"/>
                <a:gd name="T23" fmla="*/ 99 h 3424"/>
                <a:gd name="T24" fmla="*/ 5414 w 5414"/>
                <a:gd name="T25" fmla="*/ 135 h 3424"/>
                <a:gd name="T26" fmla="*/ 5414 w 5414"/>
                <a:gd name="T27" fmla="*/ 3289 h 3424"/>
                <a:gd name="T28" fmla="*/ 5408 w 5414"/>
                <a:gd name="T29" fmla="*/ 3325 h 3424"/>
                <a:gd name="T30" fmla="*/ 5396 w 5414"/>
                <a:gd name="T31" fmla="*/ 3357 h 3424"/>
                <a:gd name="T32" fmla="*/ 5374 w 5414"/>
                <a:gd name="T33" fmla="*/ 3384 h 3424"/>
                <a:gd name="T34" fmla="*/ 5346 w 5414"/>
                <a:gd name="T35" fmla="*/ 3404 h 3424"/>
                <a:gd name="T36" fmla="*/ 5315 w 5414"/>
                <a:gd name="T37" fmla="*/ 3418 h 3424"/>
                <a:gd name="T38" fmla="*/ 5279 w 5414"/>
                <a:gd name="T39" fmla="*/ 3424 h 3424"/>
                <a:gd name="T40" fmla="*/ 135 w 5414"/>
                <a:gd name="T41" fmla="*/ 3424 h 3424"/>
                <a:gd name="T42" fmla="*/ 100 w 5414"/>
                <a:gd name="T43" fmla="*/ 3418 h 3424"/>
                <a:gd name="T44" fmla="*/ 68 w 5414"/>
                <a:gd name="T45" fmla="*/ 3404 h 3424"/>
                <a:gd name="T46" fmla="*/ 40 w 5414"/>
                <a:gd name="T47" fmla="*/ 3384 h 3424"/>
                <a:gd name="T48" fmla="*/ 18 w 5414"/>
                <a:gd name="T49" fmla="*/ 3357 h 3424"/>
                <a:gd name="T50" fmla="*/ 4 w 5414"/>
                <a:gd name="T51" fmla="*/ 3325 h 3424"/>
                <a:gd name="T52" fmla="*/ 0 w 5414"/>
                <a:gd name="T53" fmla="*/ 3289 h 3424"/>
                <a:gd name="T54" fmla="*/ 0 w 5414"/>
                <a:gd name="T55" fmla="*/ 135 h 3424"/>
                <a:gd name="T56" fmla="*/ 4 w 5414"/>
                <a:gd name="T57" fmla="*/ 99 h 3424"/>
                <a:gd name="T58" fmla="*/ 18 w 5414"/>
                <a:gd name="T59" fmla="*/ 67 h 3424"/>
                <a:gd name="T60" fmla="*/ 40 w 5414"/>
                <a:gd name="T61" fmla="*/ 40 h 3424"/>
                <a:gd name="T62" fmla="*/ 68 w 5414"/>
                <a:gd name="T63" fmla="*/ 20 h 3424"/>
                <a:gd name="T64" fmla="*/ 100 w 5414"/>
                <a:gd name="T65" fmla="*/ 6 h 3424"/>
                <a:gd name="T66" fmla="*/ 135 w 5414"/>
                <a:gd name="T67" fmla="*/ 0 h 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14" h="3424">
                  <a:moveTo>
                    <a:pt x="472" y="471"/>
                  </a:moveTo>
                  <a:lnTo>
                    <a:pt x="472" y="2953"/>
                  </a:lnTo>
                  <a:lnTo>
                    <a:pt x="4942" y="2953"/>
                  </a:lnTo>
                  <a:lnTo>
                    <a:pt x="4942" y="471"/>
                  </a:lnTo>
                  <a:lnTo>
                    <a:pt x="472" y="471"/>
                  </a:lnTo>
                  <a:close/>
                  <a:moveTo>
                    <a:pt x="135" y="0"/>
                  </a:moveTo>
                  <a:lnTo>
                    <a:pt x="5279" y="0"/>
                  </a:lnTo>
                  <a:lnTo>
                    <a:pt x="5315" y="6"/>
                  </a:lnTo>
                  <a:lnTo>
                    <a:pt x="5346" y="20"/>
                  </a:lnTo>
                  <a:lnTo>
                    <a:pt x="5374" y="40"/>
                  </a:lnTo>
                  <a:lnTo>
                    <a:pt x="5396" y="67"/>
                  </a:lnTo>
                  <a:lnTo>
                    <a:pt x="5408" y="99"/>
                  </a:lnTo>
                  <a:lnTo>
                    <a:pt x="5414" y="135"/>
                  </a:lnTo>
                  <a:lnTo>
                    <a:pt x="5414" y="3289"/>
                  </a:lnTo>
                  <a:lnTo>
                    <a:pt x="5408" y="3325"/>
                  </a:lnTo>
                  <a:lnTo>
                    <a:pt x="5396" y="3357"/>
                  </a:lnTo>
                  <a:lnTo>
                    <a:pt x="5374" y="3384"/>
                  </a:lnTo>
                  <a:lnTo>
                    <a:pt x="5346" y="3404"/>
                  </a:lnTo>
                  <a:lnTo>
                    <a:pt x="5315" y="3418"/>
                  </a:lnTo>
                  <a:lnTo>
                    <a:pt x="5279" y="3424"/>
                  </a:lnTo>
                  <a:lnTo>
                    <a:pt x="135" y="3424"/>
                  </a:lnTo>
                  <a:lnTo>
                    <a:pt x="100" y="3418"/>
                  </a:lnTo>
                  <a:lnTo>
                    <a:pt x="68" y="3404"/>
                  </a:lnTo>
                  <a:lnTo>
                    <a:pt x="40" y="3384"/>
                  </a:lnTo>
                  <a:lnTo>
                    <a:pt x="18" y="3357"/>
                  </a:lnTo>
                  <a:lnTo>
                    <a:pt x="4" y="3325"/>
                  </a:lnTo>
                  <a:lnTo>
                    <a:pt x="0" y="3289"/>
                  </a:lnTo>
                  <a:lnTo>
                    <a:pt x="0" y="135"/>
                  </a:lnTo>
                  <a:lnTo>
                    <a:pt x="4" y="99"/>
                  </a:lnTo>
                  <a:lnTo>
                    <a:pt x="18" y="67"/>
                  </a:lnTo>
                  <a:lnTo>
                    <a:pt x="40" y="40"/>
                  </a:lnTo>
                  <a:lnTo>
                    <a:pt x="68" y="20"/>
                  </a:lnTo>
                  <a:lnTo>
                    <a:pt x="100" y="6"/>
                  </a:lnTo>
                  <a:lnTo>
                    <a:pt x="13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66643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A85994-DD68-4BE8-873F-F7175D686D98}"/>
              </a:ext>
            </a:extLst>
          </p:cNvPr>
          <p:cNvSpPr>
            <a:spLocks noGrp="1"/>
          </p:cNvSpPr>
          <p:nvPr>
            <p:ph type="sldNum" sz="quarter" idx="12"/>
          </p:nvPr>
        </p:nvSpPr>
        <p:spPr/>
        <p:txBody>
          <a:bodyPr/>
          <a:lstStyle/>
          <a:p>
            <a:fld id="{401CF334-2D5C-4859-84A6-CA7E6E43FAEB}" type="slidenum">
              <a:rPr lang="en-US" smtClean="0"/>
              <a:t>2</a:t>
            </a:fld>
            <a:endParaRPr lang="en-US"/>
          </a:p>
        </p:txBody>
      </p:sp>
      <p:graphicFrame>
        <p:nvGraphicFramePr>
          <p:cNvPr id="5" name="Table 5">
            <a:extLst>
              <a:ext uri="{FF2B5EF4-FFF2-40B4-BE49-F238E27FC236}">
                <a16:creationId xmlns:a16="http://schemas.microsoft.com/office/drawing/2014/main" id="{6CDF4A4E-A932-4B5C-8DAA-90B491DE0B4F}"/>
              </a:ext>
            </a:extLst>
          </p:cNvPr>
          <p:cNvGraphicFramePr>
            <a:graphicFrameLocks noGrp="1"/>
          </p:cNvGraphicFramePr>
          <p:nvPr>
            <p:extLst>
              <p:ext uri="{D42A27DB-BD31-4B8C-83A1-F6EECF244321}">
                <p14:modId xmlns:p14="http://schemas.microsoft.com/office/powerpoint/2010/main" val="3211947397"/>
              </p:ext>
            </p:extLst>
          </p:nvPr>
        </p:nvGraphicFramePr>
        <p:xfrm>
          <a:off x="1102113" y="1008107"/>
          <a:ext cx="9499304" cy="5118810"/>
        </p:xfrm>
        <a:graphic>
          <a:graphicData uri="http://schemas.openxmlformats.org/drawingml/2006/table">
            <a:tbl>
              <a:tblPr firstRow="1" bandRow="1">
                <a:tableStyleId>{3B4B98B0-60AC-42C2-AFA5-B58CD77FA1E5}</a:tableStyleId>
              </a:tblPr>
              <a:tblGrid>
                <a:gridCol w="2631935">
                  <a:extLst>
                    <a:ext uri="{9D8B030D-6E8A-4147-A177-3AD203B41FA5}">
                      <a16:colId xmlns:a16="http://schemas.microsoft.com/office/drawing/2014/main" val="2806908129"/>
                    </a:ext>
                  </a:extLst>
                </a:gridCol>
                <a:gridCol w="6867369">
                  <a:extLst>
                    <a:ext uri="{9D8B030D-6E8A-4147-A177-3AD203B41FA5}">
                      <a16:colId xmlns:a16="http://schemas.microsoft.com/office/drawing/2014/main" val="2401627006"/>
                    </a:ext>
                  </a:extLst>
                </a:gridCol>
              </a:tblGrid>
              <a:tr h="461975">
                <a:tc gridSpan="2">
                  <a:txBody>
                    <a:bodyPr/>
                    <a:lstStyle/>
                    <a:p>
                      <a:pPr algn="ctr"/>
                      <a:r>
                        <a:rPr lang="en-US" sz="4000">
                          <a:solidFill>
                            <a:schemeClr val="tx2"/>
                          </a:solidFill>
                          <a:latin typeface="Cambria"/>
                        </a:rPr>
                        <a:t>Agenda</a:t>
                      </a:r>
                    </a:p>
                  </a:txBody>
                  <a:tcPr/>
                </a:tc>
                <a:tc hMerge="1">
                  <a:txBody>
                    <a:bodyPr/>
                    <a:lstStyle/>
                    <a:p>
                      <a:endParaRPr lang="en-US">
                        <a:latin typeface="Cambria"/>
                      </a:endParaRPr>
                    </a:p>
                  </a:txBody>
                  <a:tcPr/>
                </a:tc>
                <a:extLst>
                  <a:ext uri="{0D108BD9-81ED-4DB2-BD59-A6C34878D82A}">
                    <a16:rowId xmlns:a16="http://schemas.microsoft.com/office/drawing/2014/main" val="2934649057"/>
                  </a:ext>
                </a:extLst>
              </a:tr>
              <a:tr h="461975">
                <a:tc>
                  <a:txBody>
                    <a:bodyPr/>
                    <a:lstStyle/>
                    <a:p>
                      <a:pPr lvl="0">
                        <a:buNone/>
                      </a:pPr>
                      <a:r>
                        <a:rPr lang="en-US" sz="2400" b="0" u="sng">
                          <a:solidFill>
                            <a:schemeClr val="tx2"/>
                          </a:solidFill>
                          <a:latin typeface="Cambria"/>
                        </a:rPr>
                        <a:t>Time</a:t>
                      </a:r>
                    </a:p>
                  </a:txBody>
                  <a:tcPr/>
                </a:tc>
                <a:tc>
                  <a:txBody>
                    <a:bodyPr/>
                    <a:lstStyle/>
                    <a:p>
                      <a:r>
                        <a:rPr lang="en-US" sz="2400" b="0" u="sng">
                          <a:solidFill>
                            <a:schemeClr val="tx2"/>
                          </a:solidFill>
                          <a:latin typeface="Cambria"/>
                        </a:rPr>
                        <a:t>Topic</a:t>
                      </a:r>
                    </a:p>
                  </a:txBody>
                  <a:tcPr/>
                </a:tc>
                <a:extLst>
                  <a:ext uri="{0D108BD9-81ED-4DB2-BD59-A6C34878D82A}">
                    <a16:rowId xmlns:a16="http://schemas.microsoft.com/office/drawing/2014/main" val="1533348664"/>
                  </a:ext>
                </a:extLst>
              </a:tr>
              <a:tr h="461975">
                <a:tc>
                  <a:txBody>
                    <a:bodyPr/>
                    <a:lstStyle/>
                    <a:p>
                      <a:r>
                        <a:rPr lang="en-US" sz="2400" b="0">
                          <a:solidFill>
                            <a:schemeClr val="tx2"/>
                          </a:solidFill>
                          <a:latin typeface="Cambria"/>
                        </a:rPr>
                        <a:t>3:00 p.m.</a:t>
                      </a:r>
                    </a:p>
                  </a:txBody>
                  <a:tcPr/>
                </a:tc>
                <a:tc>
                  <a:txBody>
                    <a:bodyPr/>
                    <a:lstStyle/>
                    <a:p>
                      <a:r>
                        <a:rPr lang="en-US" sz="2400" b="0">
                          <a:solidFill>
                            <a:schemeClr val="tx2"/>
                          </a:solidFill>
                          <a:latin typeface="Cambria"/>
                        </a:rPr>
                        <a:t>Call to Order and Introductions</a:t>
                      </a:r>
                    </a:p>
                  </a:txBody>
                  <a:tcPr/>
                </a:tc>
                <a:extLst>
                  <a:ext uri="{0D108BD9-81ED-4DB2-BD59-A6C34878D82A}">
                    <a16:rowId xmlns:a16="http://schemas.microsoft.com/office/drawing/2014/main" val="990134410"/>
                  </a:ext>
                </a:extLst>
              </a:tr>
              <a:tr h="461975">
                <a:tc>
                  <a:txBody>
                    <a:bodyPr/>
                    <a:lstStyle/>
                    <a:p>
                      <a:r>
                        <a:rPr lang="en-US" sz="2400" b="0">
                          <a:solidFill>
                            <a:schemeClr val="tx2"/>
                          </a:solidFill>
                          <a:latin typeface="Cambria"/>
                        </a:rPr>
                        <a:t>3:10 p.m. </a:t>
                      </a:r>
                    </a:p>
                  </a:txBody>
                  <a:tcPr/>
                </a:tc>
                <a:tc>
                  <a:txBody>
                    <a:bodyPr/>
                    <a:lstStyle/>
                    <a:p>
                      <a:r>
                        <a:rPr lang="en-US" sz="2400" b="0">
                          <a:solidFill>
                            <a:schemeClr val="tx2"/>
                          </a:solidFill>
                          <a:latin typeface="Cambria"/>
                        </a:rPr>
                        <a:t>Public Comment</a:t>
                      </a:r>
                    </a:p>
                  </a:txBody>
                  <a:tcPr/>
                </a:tc>
                <a:extLst>
                  <a:ext uri="{0D108BD9-81ED-4DB2-BD59-A6C34878D82A}">
                    <a16:rowId xmlns:a16="http://schemas.microsoft.com/office/drawing/2014/main" val="1897463981"/>
                  </a:ext>
                </a:extLst>
              </a:tr>
              <a:tr h="461975">
                <a:tc>
                  <a:txBody>
                    <a:bodyPr/>
                    <a:lstStyle/>
                    <a:p>
                      <a:r>
                        <a:rPr lang="en-US" sz="2400" b="0">
                          <a:solidFill>
                            <a:schemeClr val="tx2"/>
                          </a:solidFill>
                          <a:latin typeface="Cambria"/>
                        </a:rPr>
                        <a:t>3:20 p.m.</a:t>
                      </a:r>
                    </a:p>
                  </a:txBody>
                  <a:tcPr/>
                </a:tc>
                <a:tc>
                  <a:txBody>
                    <a:bodyPr/>
                    <a:lstStyle/>
                    <a:p>
                      <a:r>
                        <a:rPr lang="en-US" sz="2400" b="0">
                          <a:solidFill>
                            <a:schemeClr val="tx2"/>
                          </a:solidFill>
                          <a:latin typeface="Cambria"/>
                        </a:rPr>
                        <a:t>Charter and Bylaws</a:t>
                      </a:r>
                    </a:p>
                  </a:txBody>
                  <a:tcPr/>
                </a:tc>
                <a:extLst>
                  <a:ext uri="{0D108BD9-81ED-4DB2-BD59-A6C34878D82A}">
                    <a16:rowId xmlns:a16="http://schemas.microsoft.com/office/drawing/2014/main" val="1507699785"/>
                  </a:ext>
                </a:extLst>
              </a:tr>
              <a:tr h="461975">
                <a:tc>
                  <a:txBody>
                    <a:bodyPr/>
                    <a:lstStyle/>
                    <a:p>
                      <a:pPr lvl="0">
                        <a:buNone/>
                      </a:pPr>
                      <a:r>
                        <a:rPr lang="en-US" sz="2400" b="0">
                          <a:solidFill>
                            <a:schemeClr val="tx2"/>
                          </a:solidFill>
                          <a:latin typeface="Cambria"/>
                        </a:rPr>
                        <a:t>3:30 p.m.</a:t>
                      </a:r>
                    </a:p>
                  </a:txBody>
                  <a:tcPr/>
                </a:tc>
                <a:tc>
                  <a:txBody>
                    <a:bodyPr/>
                    <a:lstStyle/>
                    <a:p>
                      <a:pPr lvl="0">
                        <a:buNone/>
                      </a:pPr>
                      <a:r>
                        <a:rPr lang="en-US" sz="2400" b="0">
                          <a:solidFill>
                            <a:schemeClr val="tx2"/>
                          </a:solidFill>
                          <a:latin typeface="Cambria"/>
                        </a:rPr>
                        <a:t>Role of the Technical Team in the Development of Connecticut’s Program</a:t>
                      </a:r>
                    </a:p>
                  </a:txBody>
                  <a:tcPr/>
                </a:tc>
                <a:extLst>
                  <a:ext uri="{0D108BD9-81ED-4DB2-BD59-A6C34878D82A}">
                    <a16:rowId xmlns:a16="http://schemas.microsoft.com/office/drawing/2014/main" val="2422078922"/>
                  </a:ext>
                </a:extLst>
              </a:tr>
              <a:tr h="461975">
                <a:tc>
                  <a:txBody>
                    <a:bodyPr/>
                    <a:lstStyle/>
                    <a:p>
                      <a:r>
                        <a:rPr lang="en-US" sz="2400" b="0">
                          <a:solidFill>
                            <a:schemeClr val="tx2"/>
                          </a:solidFill>
                          <a:latin typeface="Cambria"/>
                        </a:rPr>
                        <a:t>4:00 p.m.</a:t>
                      </a:r>
                    </a:p>
                  </a:txBody>
                  <a:tcPr/>
                </a:tc>
                <a:tc>
                  <a:txBody>
                    <a:bodyPr/>
                    <a:lstStyle/>
                    <a:p>
                      <a:r>
                        <a:rPr lang="en-US" sz="2400" b="0">
                          <a:solidFill>
                            <a:schemeClr val="tx2"/>
                          </a:solidFill>
                          <a:latin typeface="Cambria"/>
                        </a:rPr>
                        <a:t>Review of Other States' Health Care Cost Growth Benchmark and Primary Care Target Programs</a:t>
                      </a:r>
                    </a:p>
                  </a:txBody>
                  <a:tcPr/>
                </a:tc>
                <a:extLst>
                  <a:ext uri="{0D108BD9-81ED-4DB2-BD59-A6C34878D82A}">
                    <a16:rowId xmlns:a16="http://schemas.microsoft.com/office/drawing/2014/main" val="1802651848"/>
                  </a:ext>
                </a:extLst>
              </a:tr>
              <a:tr h="461975">
                <a:tc>
                  <a:txBody>
                    <a:bodyPr/>
                    <a:lstStyle/>
                    <a:p>
                      <a:pPr lvl="0">
                        <a:buNone/>
                      </a:pPr>
                      <a:r>
                        <a:rPr lang="en-US" sz="2400" b="0">
                          <a:solidFill>
                            <a:schemeClr val="tx2"/>
                          </a:solidFill>
                          <a:latin typeface="Cambria"/>
                        </a:rPr>
                        <a:t>4:50 p.m.</a:t>
                      </a:r>
                    </a:p>
                  </a:txBody>
                  <a:tcPr/>
                </a:tc>
                <a:tc>
                  <a:txBody>
                    <a:bodyPr/>
                    <a:lstStyle/>
                    <a:p>
                      <a:pPr lvl="0">
                        <a:buNone/>
                      </a:pPr>
                      <a:r>
                        <a:rPr lang="en-US" sz="2400" b="0">
                          <a:solidFill>
                            <a:schemeClr val="tx2"/>
                          </a:solidFill>
                          <a:latin typeface="Cambria"/>
                        </a:rPr>
                        <a:t>Wrap-up &amp; Next Steps</a:t>
                      </a:r>
                    </a:p>
                  </a:txBody>
                  <a:tcPr/>
                </a:tc>
                <a:extLst>
                  <a:ext uri="{0D108BD9-81ED-4DB2-BD59-A6C34878D82A}">
                    <a16:rowId xmlns:a16="http://schemas.microsoft.com/office/drawing/2014/main" val="2070632888"/>
                  </a:ext>
                </a:extLst>
              </a:tr>
              <a:tr h="461975">
                <a:tc>
                  <a:txBody>
                    <a:bodyPr/>
                    <a:lstStyle/>
                    <a:p>
                      <a:pPr lvl="0">
                        <a:buNone/>
                      </a:pPr>
                      <a:r>
                        <a:rPr lang="en-US" sz="2400" b="0">
                          <a:solidFill>
                            <a:schemeClr val="tx2"/>
                          </a:solidFill>
                          <a:latin typeface="Cambria"/>
                        </a:rPr>
                        <a:t>5:00 p.m. </a:t>
                      </a:r>
                    </a:p>
                  </a:txBody>
                  <a:tcPr/>
                </a:tc>
                <a:tc>
                  <a:txBody>
                    <a:bodyPr/>
                    <a:lstStyle/>
                    <a:p>
                      <a:pPr lvl="0">
                        <a:buNone/>
                      </a:pPr>
                      <a:r>
                        <a:rPr lang="en-US" sz="2400" b="0">
                          <a:solidFill>
                            <a:schemeClr val="tx2"/>
                          </a:solidFill>
                          <a:latin typeface="Cambria"/>
                        </a:rPr>
                        <a:t>Adjourn</a:t>
                      </a:r>
                    </a:p>
                  </a:txBody>
                  <a:tcPr/>
                </a:tc>
                <a:extLst>
                  <a:ext uri="{0D108BD9-81ED-4DB2-BD59-A6C34878D82A}">
                    <a16:rowId xmlns:a16="http://schemas.microsoft.com/office/drawing/2014/main" val="2507123352"/>
                  </a:ext>
                </a:extLst>
              </a:tr>
            </a:tbl>
          </a:graphicData>
        </a:graphic>
      </p:graphicFrame>
    </p:spTree>
    <p:extLst>
      <p:ext uri="{BB962C8B-B14F-4D97-AF65-F5344CB8AC3E}">
        <p14:creationId xmlns:p14="http://schemas.microsoft.com/office/powerpoint/2010/main" val="17685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CE97-7E9E-443E-8019-A6CCC34A5273}"/>
              </a:ext>
            </a:extLst>
          </p:cNvPr>
          <p:cNvSpPr>
            <a:spLocks noGrp="1"/>
          </p:cNvSpPr>
          <p:nvPr>
            <p:ph type="title"/>
          </p:nvPr>
        </p:nvSpPr>
        <p:spPr>
          <a:xfrm>
            <a:off x="711959" y="369627"/>
            <a:ext cx="10972800" cy="1069848"/>
          </a:xfrm>
        </p:spPr>
        <p:txBody>
          <a:bodyPr/>
          <a:lstStyle/>
          <a:p>
            <a:r>
              <a:rPr lang="en-US">
                <a:latin typeface="Cambria"/>
              </a:rPr>
              <a:t>Plan of Meetings </a:t>
            </a:r>
            <a:r>
              <a:rPr lang="en-US" sz="2400">
                <a:latin typeface="Cambria"/>
              </a:rPr>
              <a:t>(slide 1 of 3)</a:t>
            </a:r>
            <a:endParaRPr lang="en-US" sz="2400"/>
          </a:p>
        </p:txBody>
      </p:sp>
      <p:sp>
        <p:nvSpPr>
          <p:cNvPr id="2" name="Slide Number Placeholder 1">
            <a:extLst>
              <a:ext uri="{FF2B5EF4-FFF2-40B4-BE49-F238E27FC236}">
                <a16:creationId xmlns:a16="http://schemas.microsoft.com/office/drawing/2014/main" id="{8E0CA1A3-FF3B-4672-98C5-2DD4D1603011}"/>
              </a:ext>
            </a:extLst>
          </p:cNvPr>
          <p:cNvSpPr>
            <a:spLocks noGrp="1"/>
          </p:cNvSpPr>
          <p:nvPr>
            <p:ph type="sldNum" sz="quarter" idx="12"/>
          </p:nvPr>
        </p:nvSpPr>
        <p:spPr/>
        <p:txBody>
          <a:bodyPr/>
          <a:lstStyle/>
          <a:p>
            <a:fld id="{401CF334-2D5C-4859-84A6-CA7E6E43FAEB}" type="slidenum">
              <a:rPr lang="en-US" smtClean="0"/>
              <a:t>20</a:t>
            </a:fld>
            <a:endParaRPr lang="en-US"/>
          </a:p>
        </p:txBody>
      </p:sp>
      <p:graphicFrame>
        <p:nvGraphicFramePr>
          <p:cNvPr id="3" name="Table 3">
            <a:extLst>
              <a:ext uri="{FF2B5EF4-FFF2-40B4-BE49-F238E27FC236}">
                <a16:creationId xmlns:a16="http://schemas.microsoft.com/office/drawing/2014/main" id="{11D59A9A-AA96-4C33-9E54-0428632DAFFB}"/>
              </a:ext>
            </a:extLst>
          </p:cNvPr>
          <p:cNvGraphicFramePr>
            <a:graphicFrameLocks noGrp="1"/>
          </p:cNvGraphicFramePr>
          <p:nvPr>
            <p:extLst>
              <p:ext uri="{D42A27DB-BD31-4B8C-83A1-F6EECF244321}">
                <p14:modId xmlns:p14="http://schemas.microsoft.com/office/powerpoint/2010/main" val="4152524362"/>
              </p:ext>
            </p:extLst>
          </p:nvPr>
        </p:nvGraphicFramePr>
        <p:xfrm>
          <a:off x="276226" y="1376149"/>
          <a:ext cx="11639424" cy="5151120"/>
        </p:xfrm>
        <a:graphic>
          <a:graphicData uri="http://schemas.openxmlformats.org/drawingml/2006/table">
            <a:tbl>
              <a:tblPr firstRow="1" bandRow="1">
                <a:tableStyleId>{3B4B98B0-60AC-42C2-AFA5-B58CD77FA1E5}</a:tableStyleId>
              </a:tblPr>
              <a:tblGrid>
                <a:gridCol w="1792556">
                  <a:extLst>
                    <a:ext uri="{9D8B030D-6E8A-4147-A177-3AD203B41FA5}">
                      <a16:colId xmlns:a16="http://schemas.microsoft.com/office/drawing/2014/main" val="2168099611"/>
                    </a:ext>
                  </a:extLst>
                </a:gridCol>
                <a:gridCol w="1079561">
                  <a:extLst>
                    <a:ext uri="{9D8B030D-6E8A-4147-A177-3AD203B41FA5}">
                      <a16:colId xmlns:a16="http://schemas.microsoft.com/office/drawing/2014/main" val="4077706740"/>
                    </a:ext>
                  </a:extLst>
                </a:gridCol>
                <a:gridCol w="8767307">
                  <a:extLst>
                    <a:ext uri="{9D8B030D-6E8A-4147-A177-3AD203B41FA5}">
                      <a16:colId xmlns:a16="http://schemas.microsoft.com/office/drawing/2014/main" val="2459246218"/>
                    </a:ext>
                  </a:extLst>
                </a:gridCol>
              </a:tblGrid>
              <a:tr h="386826">
                <a:tc>
                  <a:txBody>
                    <a:bodyPr/>
                    <a:lstStyle/>
                    <a:p>
                      <a:r>
                        <a:rPr lang="en-US" sz="2000">
                          <a:latin typeface="Cambria"/>
                        </a:rPr>
                        <a:t>Meeting #</a:t>
                      </a:r>
                    </a:p>
                  </a:txBody>
                  <a:tcPr/>
                </a:tc>
                <a:tc>
                  <a:txBody>
                    <a:bodyPr/>
                    <a:lstStyle/>
                    <a:p>
                      <a:r>
                        <a:rPr lang="en-US" sz="2000">
                          <a:latin typeface="Cambria"/>
                        </a:rPr>
                        <a:t>Date</a:t>
                      </a:r>
                    </a:p>
                  </a:txBody>
                  <a:tcPr/>
                </a:tc>
                <a:tc>
                  <a:txBody>
                    <a:bodyPr/>
                    <a:lstStyle/>
                    <a:p>
                      <a:pPr marL="0" indent="0">
                        <a:buNone/>
                      </a:pPr>
                      <a:r>
                        <a:rPr lang="en-US" sz="2000">
                          <a:latin typeface="Cambria"/>
                        </a:rPr>
                        <a:t>Meeting Goals</a:t>
                      </a:r>
                    </a:p>
                  </a:txBody>
                  <a:tcPr/>
                </a:tc>
                <a:extLst>
                  <a:ext uri="{0D108BD9-81ED-4DB2-BD59-A6C34878D82A}">
                    <a16:rowId xmlns:a16="http://schemas.microsoft.com/office/drawing/2014/main" val="1420050159"/>
                  </a:ext>
                </a:extLst>
              </a:tr>
              <a:tr h="386826">
                <a:tc>
                  <a:txBody>
                    <a:bodyPr/>
                    <a:lstStyle/>
                    <a:p>
                      <a:pPr algn="ctr"/>
                      <a:r>
                        <a:rPr lang="en-US" sz="2000">
                          <a:latin typeface="Cambria"/>
                        </a:rPr>
                        <a:t>3</a:t>
                      </a:r>
                    </a:p>
                  </a:txBody>
                  <a:tcPr/>
                </a:tc>
                <a:tc>
                  <a:txBody>
                    <a:bodyPr/>
                    <a:lstStyle/>
                    <a:p>
                      <a:r>
                        <a:rPr lang="en-US" sz="2000">
                          <a:latin typeface="Cambria"/>
                        </a:rPr>
                        <a:t>May,</a:t>
                      </a:r>
                    </a:p>
                    <a:p>
                      <a:pPr lvl="0">
                        <a:buNone/>
                      </a:pPr>
                      <a:r>
                        <a:rPr lang="en-US" sz="2000">
                          <a:latin typeface="Cambria"/>
                        </a:rPr>
                        <a:t>Date TBD</a:t>
                      </a:r>
                    </a:p>
                  </a:txBody>
                  <a:tcPr/>
                </a:tc>
                <a:tc>
                  <a:txBody>
                    <a:bodyPr/>
                    <a:lstStyle/>
                    <a:p>
                      <a:r>
                        <a:rPr lang="en-US" sz="2000" b="1">
                          <a:latin typeface="Cambria"/>
                        </a:rPr>
                        <a:t>Review key questions for measuring total health care expenditures:</a:t>
                      </a:r>
                    </a:p>
                    <a:p>
                      <a:pPr marL="285750" lvl="1" indent="-285750">
                        <a:buFont typeface="Arial"/>
                        <a:buChar char="•"/>
                      </a:pPr>
                      <a:r>
                        <a:rPr lang="en-US" sz="2000">
                          <a:latin typeface="Cambria"/>
                        </a:rPr>
                        <a:t>What are total health care expenditures?</a:t>
                      </a:r>
                    </a:p>
                    <a:p>
                      <a:pPr marL="285750" lvl="1" indent="-285750">
                        <a:buFont typeface="Arial"/>
                        <a:buChar char="•"/>
                      </a:pPr>
                      <a:r>
                        <a:rPr lang="en-US" sz="2000">
                          <a:latin typeface="Cambria"/>
                        </a:rPr>
                        <a:t>What sources of coverage are included?</a:t>
                      </a:r>
                    </a:p>
                    <a:p>
                      <a:pPr marL="285750" lvl="1" indent="-285750">
                        <a:buFont typeface="Arial"/>
                        <a:buChar char="•"/>
                      </a:pPr>
                      <a:r>
                        <a:rPr lang="en-US" sz="2000">
                          <a:latin typeface="Cambria"/>
                        </a:rPr>
                        <a:t>Measure health care spending of Connecticut residents only?</a:t>
                      </a:r>
                    </a:p>
                    <a:p>
                      <a:pPr marL="0" lvl="1" indent="0">
                        <a:buNone/>
                      </a:pPr>
                      <a:endParaRPr lang="en-US" sz="2000" b="1">
                        <a:latin typeface="Cambria"/>
                      </a:endParaRPr>
                    </a:p>
                    <a:p>
                      <a:pPr marL="0" lvl="1" indent="0">
                        <a:buNone/>
                      </a:pPr>
                      <a:r>
                        <a:rPr lang="en-US" sz="2000" b="1">
                          <a:latin typeface="Cambria"/>
                        </a:rPr>
                        <a:t>Review key questions for benchmark methodology:</a:t>
                      </a:r>
                    </a:p>
                    <a:p>
                      <a:pPr marL="285750" lvl="1" indent="-285750">
                        <a:buFont typeface="Arial"/>
                        <a:buChar char="•"/>
                      </a:pPr>
                      <a:r>
                        <a:rPr lang="en-US" sz="2000">
                          <a:latin typeface="Cambria"/>
                        </a:rPr>
                        <a:t>How to identify benchmark value? </a:t>
                      </a:r>
                    </a:p>
                    <a:p>
                      <a:pPr marL="285750" lvl="1" indent="-285750">
                        <a:buFont typeface="Arial"/>
                        <a:buChar char="•"/>
                      </a:pPr>
                      <a:r>
                        <a:rPr lang="en-US" sz="2000">
                          <a:latin typeface="Cambria"/>
                        </a:rPr>
                        <a:t>Special conditions under which benchmark may be modified? </a:t>
                      </a:r>
                    </a:p>
                  </a:txBody>
                  <a:tcPr/>
                </a:tc>
                <a:extLst>
                  <a:ext uri="{0D108BD9-81ED-4DB2-BD59-A6C34878D82A}">
                    <a16:rowId xmlns:a16="http://schemas.microsoft.com/office/drawing/2014/main" val="1323545585"/>
                  </a:ext>
                </a:extLst>
              </a:tr>
              <a:tr h="386826">
                <a:tc>
                  <a:txBody>
                    <a:bodyPr/>
                    <a:lstStyle/>
                    <a:p>
                      <a:pPr algn="ctr"/>
                      <a:r>
                        <a:rPr lang="en-US" sz="2000">
                          <a:latin typeface="Cambria"/>
                        </a:rPr>
                        <a:t>4</a:t>
                      </a:r>
                    </a:p>
                  </a:txBody>
                  <a:tcPr/>
                </a:tc>
                <a:tc>
                  <a:txBody>
                    <a:bodyPr/>
                    <a:lstStyle/>
                    <a:p>
                      <a:r>
                        <a:rPr lang="en-US" sz="2000">
                          <a:latin typeface="Cambria"/>
                        </a:rPr>
                        <a:t>June,</a:t>
                      </a:r>
                    </a:p>
                    <a:p>
                      <a:pPr lvl="0">
                        <a:buNone/>
                      </a:pPr>
                      <a:r>
                        <a:rPr lang="en-US" sz="2000">
                          <a:latin typeface="Cambria"/>
                        </a:rPr>
                        <a:t>Date</a:t>
                      </a:r>
                    </a:p>
                    <a:p>
                      <a:pPr lvl="0">
                        <a:buNone/>
                      </a:pPr>
                      <a:r>
                        <a:rPr lang="en-US" sz="2000">
                          <a:latin typeface="Cambria"/>
                        </a:rPr>
                        <a:t>TBD</a:t>
                      </a:r>
                    </a:p>
                  </a:txBody>
                  <a:tcPr/>
                </a:tc>
                <a:tc>
                  <a:txBody>
                    <a:bodyPr/>
                    <a:lstStyle/>
                    <a:p>
                      <a:r>
                        <a:rPr lang="en-US" sz="2000" b="1">
                          <a:latin typeface="Cambria"/>
                        </a:rPr>
                        <a:t>Measuring total health care expenditures:</a:t>
                      </a:r>
                    </a:p>
                    <a:p>
                      <a:pPr marL="285750" lvl="0" indent="-285750">
                        <a:buFont typeface="Arial"/>
                        <a:buChar char="•"/>
                      </a:pPr>
                      <a:r>
                        <a:rPr lang="en-US" sz="2000">
                          <a:latin typeface="Cambria"/>
                        </a:rPr>
                        <a:t>Review outstanding questions/issues</a:t>
                      </a:r>
                    </a:p>
                    <a:p>
                      <a:pPr marL="0" lvl="0" indent="0">
                        <a:buNone/>
                      </a:pPr>
                      <a:endParaRPr lang="en-US" sz="2000" b="1">
                        <a:latin typeface="Cambria"/>
                      </a:endParaRPr>
                    </a:p>
                    <a:p>
                      <a:pPr marL="0" lvl="0" indent="0">
                        <a:buNone/>
                      </a:pPr>
                      <a:r>
                        <a:rPr lang="en-US" sz="2000" b="1">
                          <a:latin typeface="Cambria"/>
                        </a:rPr>
                        <a:t>Key information about benchmark methodology:</a:t>
                      </a:r>
                    </a:p>
                    <a:p>
                      <a:pPr marL="285750" lvl="0" indent="-285750">
                        <a:buFont typeface="Arial"/>
                        <a:buChar char="•"/>
                      </a:pPr>
                      <a:r>
                        <a:rPr lang="en-US" sz="2000">
                          <a:latin typeface="Cambria"/>
                        </a:rPr>
                        <a:t>Review possible values of benchmark</a:t>
                      </a:r>
                    </a:p>
                    <a:p>
                      <a:pPr marL="285750" lvl="0" indent="-285750">
                        <a:buFont typeface="Arial"/>
                        <a:buChar char="•"/>
                      </a:pPr>
                      <a:r>
                        <a:rPr lang="en-US" sz="2000">
                          <a:latin typeface="Cambria"/>
                        </a:rPr>
                        <a:t>Develop recommendations on value of benchmark and possible modifications to annual benchmarks over time</a:t>
                      </a:r>
                    </a:p>
                  </a:txBody>
                  <a:tcPr/>
                </a:tc>
                <a:extLst>
                  <a:ext uri="{0D108BD9-81ED-4DB2-BD59-A6C34878D82A}">
                    <a16:rowId xmlns:a16="http://schemas.microsoft.com/office/drawing/2014/main" val="538333975"/>
                  </a:ext>
                </a:extLst>
              </a:tr>
            </a:tbl>
          </a:graphicData>
        </a:graphic>
      </p:graphicFrame>
    </p:spTree>
    <p:extLst>
      <p:ext uri="{BB962C8B-B14F-4D97-AF65-F5344CB8AC3E}">
        <p14:creationId xmlns:p14="http://schemas.microsoft.com/office/powerpoint/2010/main" val="234574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CE97-7E9E-443E-8019-A6CCC34A5273}"/>
              </a:ext>
            </a:extLst>
          </p:cNvPr>
          <p:cNvSpPr>
            <a:spLocks noGrp="1"/>
          </p:cNvSpPr>
          <p:nvPr>
            <p:ph type="title"/>
          </p:nvPr>
        </p:nvSpPr>
        <p:spPr>
          <a:xfrm>
            <a:off x="700586" y="221776"/>
            <a:ext cx="10972800" cy="1069848"/>
          </a:xfrm>
        </p:spPr>
        <p:txBody>
          <a:bodyPr/>
          <a:lstStyle/>
          <a:p>
            <a:r>
              <a:rPr lang="en-US">
                <a:latin typeface="Cambria"/>
              </a:rPr>
              <a:t>Plan of Meetings </a:t>
            </a:r>
            <a:r>
              <a:rPr lang="en-US" sz="2400">
                <a:latin typeface="Cambria"/>
              </a:rPr>
              <a:t>(slide 2 of 3)</a:t>
            </a:r>
            <a:endParaRPr lang="en-US" sz="2400"/>
          </a:p>
        </p:txBody>
      </p:sp>
      <p:sp>
        <p:nvSpPr>
          <p:cNvPr id="2" name="Slide Number Placeholder 1">
            <a:extLst>
              <a:ext uri="{FF2B5EF4-FFF2-40B4-BE49-F238E27FC236}">
                <a16:creationId xmlns:a16="http://schemas.microsoft.com/office/drawing/2014/main" id="{8E0CA1A3-FF3B-4672-98C5-2DD4D1603011}"/>
              </a:ext>
            </a:extLst>
          </p:cNvPr>
          <p:cNvSpPr>
            <a:spLocks noGrp="1"/>
          </p:cNvSpPr>
          <p:nvPr>
            <p:ph type="sldNum" sz="quarter" idx="12"/>
          </p:nvPr>
        </p:nvSpPr>
        <p:spPr/>
        <p:txBody>
          <a:bodyPr/>
          <a:lstStyle/>
          <a:p>
            <a:fld id="{401CF334-2D5C-4859-84A6-CA7E6E43FAEB}" type="slidenum">
              <a:rPr lang="en-US" smtClean="0"/>
              <a:t>21</a:t>
            </a:fld>
            <a:endParaRPr lang="en-US"/>
          </a:p>
        </p:txBody>
      </p:sp>
      <p:graphicFrame>
        <p:nvGraphicFramePr>
          <p:cNvPr id="3" name="Table 3">
            <a:extLst>
              <a:ext uri="{FF2B5EF4-FFF2-40B4-BE49-F238E27FC236}">
                <a16:creationId xmlns:a16="http://schemas.microsoft.com/office/drawing/2014/main" id="{11D59A9A-AA96-4C33-9E54-0428632DAFFB}"/>
              </a:ext>
            </a:extLst>
          </p:cNvPr>
          <p:cNvGraphicFramePr>
            <a:graphicFrameLocks noGrp="1"/>
          </p:cNvGraphicFramePr>
          <p:nvPr>
            <p:extLst>
              <p:ext uri="{D42A27DB-BD31-4B8C-83A1-F6EECF244321}">
                <p14:modId xmlns:p14="http://schemas.microsoft.com/office/powerpoint/2010/main" val="2535095727"/>
              </p:ext>
            </p:extLst>
          </p:nvPr>
        </p:nvGraphicFramePr>
        <p:xfrm>
          <a:off x="246184" y="1103194"/>
          <a:ext cx="11669463" cy="5120640"/>
        </p:xfrm>
        <a:graphic>
          <a:graphicData uri="http://schemas.openxmlformats.org/drawingml/2006/table">
            <a:tbl>
              <a:tblPr firstRow="1" bandRow="1">
                <a:tableStyleId>{3B4B98B0-60AC-42C2-AFA5-B58CD77FA1E5}</a:tableStyleId>
              </a:tblPr>
              <a:tblGrid>
                <a:gridCol w="1534383">
                  <a:extLst>
                    <a:ext uri="{9D8B030D-6E8A-4147-A177-3AD203B41FA5}">
                      <a16:colId xmlns:a16="http://schemas.microsoft.com/office/drawing/2014/main" val="2168099611"/>
                    </a:ext>
                  </a:extLst>
                </a:gridCol>
                <a:gridCol w="895057">
                  <a:extLst>
                    <a:ext uri="{9D8B030D-6E8A-4147-A177-3AD203B41FA5}">
                      <a16:colId xmlns:a16="http://schemas.microsoft.com/office/drawing/2014/main" val="4077706740"/>
                    </a:ext>
                  </a:extLst>
                </a:gridCol>
                <a:gridCol w="9240023">
                  <a:extLst>
                    <a:ext uri="{9D8B030D-6E8A-4147-A177-3AD203B41FA5}">
                      <a16:colId xmlns:a16="http://schemas.microsoft.com/office/drawing/2014/main" val="2459246218"/>
                    </a:ext>
                  </a:extLst>
                </a:gridCol>
              </a:tblGrid>
              <a:tr h="386826">
                <a:tc>
                  <a:txBody>
                    <a:bodyPr/>
                    <a:lstStyle/>
                    <a:p>
                      <a:r>
                        <a:rPr lang="en-US" sz="2000">
                          <a:latin typeface="Cambria"/>
                        </a:rPr>
                        <a:t>Meeting #</a:t>
                      </a:r>
                    </a:p>
                  </a:txBody>
                  <a:tcPr/>
                </a:tc>
                <a:tc>
                  <a:txBody>
                    <a:bodyPr/>
                    <a:lstStyle/>
                    <a:p>
                      <a:r>
                        <a:rPr lang="en-US" sz="2000">
                          <a:latin typeface="Cambria"/>
                        </a:rPr>
                        <a:t>Date</a:t>
                      </a:r>
                    </a:p>
                  </a:txBody>
                  <a:tcPr/>
                </a:tc>
                <a:tc>
                  <a:txBody>
                    <a:bodyPr/>
                    <a:lstStyle/>
                    <a:p>
                      <a:pPr marL="0" indent="0">
                        <a:buNone/>
                      </a:pPr>
                      <a:r>
                        <a:rPr lang="en-US" sz="2000">
                          <a:latin typeface="Cambria"/>
                        </a:rPr>
                        <a:t>Meeting Goals</a:t>
                      </a:r>
                    </a:p>
                  </a:txBody>
                  <a:tcPr/>
                </a:tc>
                <a:extLst>
                  <a:ext uri="{0D108BD9-81ED-4DB2-BD59-A6C34878D82A}">
                    <a16:rowId xmlns:a16="http://schemas.microsoft.com/office/drawing/2014/main" val="1420050159"/>
                  </a:ext>
                </a:extLst>
              </a:tr>
              <a:tr h="386826">
                <a:tc>
                  <a:txBody>
                    <a:bodyPr/>
                    <a:lstStyle/>
                    <a:p>
                      <a:pPr algn="ctr"/>
                      <a:r>
                        <a:rPr lang="en-US" sz="2000">
                          <a:latin typeface="Cambria"/>
                        </a:rPr>
                        <a:t>5</a:t>
                      </a:r>
                    </a:p>
                  </a:txBody>
                  <a:tcPr/>
                </a:tc>
                <a:tc>
                  <a:txBody>
                    <a:bodyPr/>
                    <a:lstStyle/>
                    <a:p>
                      <a:r>
                        <a:rPr lang="en-US" sz="2000">
                          <a:latin typeface="Cambria"/>
                        </a:rPr>
                        <a:t>June,</a:t>
                      </a:r>
                    </a:p>
                    <a:p>
                      <a:pPr lvl="0">
                        <a:buNone/>
                      </a:pPr>
                      <a:r>
                        <a:rPr lang="en-US" sz="2000">
                          <a:latin typeface="Cambria"/>
                        </a:rPr>
                        <a:t>Date</a:t>
                      </a:r>
                    </a:p>
                    <a:p>
                      <a:pPr lvl="0">
                        <a:buNone/>
                      </a:pPr>
                      <a:r>
                        <a:rPr lang="en-US" sz="2000">
                          <a:latin typeface="Cambria"/>
                        </a:rPr>
                        <a:t>TBD</a:t>
                      </a:r>
                    </a:p>
                  </a:txBody>
                  <a:tcPr/>
                </a:tc>
                <a:tc>
                  <a:txBody>
                    <a:bodyPr/>
                    <a:lstStyle/>
                    <a:p>
                      <a:r>
                        <a:rPr lang="en-US" sz="2000" b="1">
                          <a:latin typeface="Cambria"/>
                        </a:rPr>
                        <a:t>Health care cost growth benchmark:</a:t>
                      </a:r>
                    </a:p>
                    <a:p>
                      <a:pPr marL="342900" lvl="0" indent="-342900">
                        <a:buFont typeface="Arial"/>
                        <a:buChar char="•"/>
                      </a:pPr>
                      <a:r>
                        <a:rPr lang="en-US" sz="2000">
                          <a:latin typeface="Cambria"/>
                        </a:rPr>
                        <a:t>Review input from SAB and others on possible values of benchmark</a:t>
                      </a:r>
                    </a:p>
                    <a:p>
                      <a:pPr marL="342900" lvl="0" indent="-342900">
                        <a:buFont typeface="Arial"/>
                        <a:buChar char="•"/>
                      </a:pPr>
                      <a:r>
                        <a:rPr lang="en-US" sz="2000">
                          <a:latin typeface="Cambria"/>
                        </a:rPr>
                        <a:t>Discuss possible modifications based on stakeholder input</a:t>
                      </a:r>
                    </a:p>
                    <a:p>
                      <a:pPr marL="342900" lvl="0" indent="-342900">
                        <a:buFont typeface="Arial"/>
                        <a:buChar char="•"/>
                      </a:pPr>
                      <a:r>
                        <a:rPr lang="en-US" sz="2000">
                          <a:latin typeface="Cambria"/>
                        </a:rPr>
                        <a:t>Finalize cost growth benchmark recommendation for 2021-2025</a:t>
                      </a:r>
                    </a:p>
                    <a:p>
                      <a:pPr marL="342900" lvl="0" indent="-342900">
                        <a:buFont typeface="Arial"/>
                        <a:buChar char="•"/>
                      </a:pPr>
                      <a:endParaRPr lang="en-US" sz="1000">
                        <a:latin typeface="Cambria"/>
                      </a:endParaRPr>
                    </a:p>
                    <a:p>
                      <a:pPr marL="0" lvl="0" indent="0">
                        <a:buNone/>
                      </a:pPr>
                      <a:r>
                        <a:rPr lang="en-US" sz="2000" b="1">
                          <a:latin typeface="Cambria"/>
                        </a:rPr>
                        <a:t>Primary care spending target:</a:t>
                      </a:r>
                    </a:p>
                    <a:p>
                      <a:pPr marL="342900" lvl="0" indent="-342900">
                        <a:buFont typeface="Arial"/>
                        <a:buChar char="•"/>
                      </a:pPr>
                      <a:r>
                        <a:rPr lang="en-US" sz="2000">
                          <a:latin typeface="Cambria"/>
                        </a:rPr>
                        <a:t>Review primary care spending targets in other states</a:t>
                      </a:r>
                    </a:p>
                  </a:txBody>
                  <a:tcPr/>
                </a:tc>
                <a:extLst>
                  <a:ext uri="{0D108BD9-81ED-4DB2-BD59-A6C34878D82A}">
                    <a16:rowId xmlns:a16="http://schemas.microsoft.com/office/drawing/2014/main" val="1323545585"/>
                  </a:ext>
                </a:extLst>
              </a:tr>
              <a:tr h="386826">
                <a:tc>
                  <a:txBody>
                    <a:bodyPr/>
                    <a:lstStyle/>
                    <a:p>
                      <a:pPr algn="ctr"/>
                      <a:r>
                        <a:rPr lang="en-US" sz="2000">
                          <a:latin typeface="Cambria"/>
                        </a:rPr>
                        <a:t>6</a:t>
                      </a:r>
                    </a:p>
                  </a:txBody>
                  <a:tcPr/>
                </a:tc>
                <a:tc>
                  <a:txBody>
                    <a:bodyPr/>
                    <a:lstStyle/>
                    <a:p>
                      <a:r>
                        <a:rPr lang="en-US" sz="2000">
                          <a:latin typeface="Cambria"/>
                        </a:rPr>
                        <a:t>July,</a:t>
                      </a:r>
                    </a:p>
                    <a:p>
                      <a:pPr lvl="0">
                        <a:buNone/>
                      </a:pPr>
                      <a:r>
                        <a:rPr lang="en-US" sz="2000">
                          <a:latin typeface="Cambria"/>
                        </a:rPr>
                        <a:t>Date </a:t>
                      </a:r>
                    </a:p>
                    <a:p>
                      <a:pPr lvl="0">
                        <a:buNone/>
                      </a:pPr>
                      <a:r>
                        <a:rPr lang="en-US" sz="2000">
                          <a:latin typeface="Cambria"/>
                        </a:rPr>
                        <a:t>TBD</a:t>
                      </a:r>
                    </a:p>
                  </a:txBody>
                  <a:tcPr/>
                </a:tc>
                <a:tc>
                  <a:txBody>
                    <a:bodyPr/>
                    <a:lstStyle/>
                    <a:p>
                      <a:r>
                        <a:rPr lang="en-US" sz="2000" b="1">
                          <a:latin typeface="Cambria"/>
                        </a:rPr>
                        <a:t>Data use strategy:</a:t>
                      </a:r>
                    </a:p>
                    <a:p>
                      <a:pPr marL="342900" lvl="0" indent="-342900">
                        <a:buFont typeface="Arial"/>
                        <a:buChar char="•"/>
                      </a:pPr>
                      <a:r>
                        <a:rPr lang="en-US" sz="2000">
                          <a:latin typeface="Cambria"/>
                        </a:rPr>
                        <a:t>Provide input on goals of a supplemental strategy to use APCD or other data to identify health care cost and cost growth drivers, and primary audiences for such analyses</a:t>
                      </a:r>
                    </a:p>
                    <a:p>
                      <a:pPr marL="342900" lvl="0" indent="-342900">
                        <a:buFont typeface="Arial"/>
                        <a:buChar char="•"/>
                      </a:pPr>
                      <a:endParaRPr lang="en-US" sz="800">
                        <a:latin typeface="Cambria"/>
                      </a:endParaRPr>
                    </a:p>
                    <a:p>
                      <a:pPr marL="0" lvl="0" indent="0">
                        <a:buNone/>
                      </a:pPr>
                      <a:r>
                        <a:rPr lang="en-US" sz="2000" b="1">
                          <a:latin typeface="Cambria"/>
                        </a:rPr>
                        <a:t>Primary care spending target:</a:t>
                      </a:r>
                    </a:p>
                    <a:p>
                      <a:pPr marL="342900" lvl="0" indent="-342900">
                        <a:buFont typeface="Arial"/>
                        <a:buChar char="•"/>
                      </a:pPr>
                      <a:r>
                        <a:rPr lang="en-US" sz="2000">
                          <a:latin typeface="Cambria"/>
                        </a:rPr>
                        <a:t>Provide input on definition of primary care</a:t>
                      </a:r>
                    </a:p>
                    <a:p>
                      <a:pPr marL="342900" lvl="0" indent="-342900">
                        <a:buFont typeface="Arial"/>
                        <a:buChar char="•"/>
                      </a:pPr>
                      <a:r>
                        <a:rPr lang="en-US" sz="2000">
                          <a:latin typeface="Cambria"/>
                        </a:rPr>
                        <a:t>Advise on creation of code-level definition of primary care spending</a:t>
                      </a:r>
                    </a:p>
                    <a:p>
                      <a:pPr marL="342900" lvl="0" indent="-342900">
                        <a:buFont typeface="Arial"/>
                        <a:buChar char="•"/>
                      </a:pPr>
                      <a:r>
                        <a:rPr lang="en-US" sz="2000">
                          <a:latin typeface="Cambria"/>
                        </a:rPr>
                        <a:t>Provide guidance on how to phase target to reach spending goal of 10% by 2025</a:t>
                      </a:r>
                    </a:p>
                  </a:txBody>
                  <a:tcPr/>
                </a:tc>
                <a:extLst>
                  <a:ext uri="{0D108BD9-81ED-4DB2-BD59-A6C34878D82A}">
                    <a16:rowId xmlns:a16="http://schemas.microsoft.com/office/drawing/2014/main" val="538333975"/>
                  </a:ext>
                </a:extLst>
              </a:tr>
            </a:tbl>
          </a:graphicData>
        </a:graphic>
      </p:graphicFrame>
    </p:spTree>
    <p:extLst>
      <p:ext uri="{BB962C8B-B14F-4D97-AF65-F5344CB8AC3E}">
        <p14:creationId xmlns:p14="http://schemas.microsoft.com/office/powerpoint/2010/main" val="32815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11D59A9A-AA96-4C33-9E54-0428632DAFFB}"/>
              </a:ext>
            </a:extLst>
          </p:cNvPr>
          <p:cNvGraphicFramePr>
            <a:graphicFrameLocks noGrp="1"/>
          </p:cNvGraphicFramePr>
          <p:nvPr>
            <p:extLst>
              <p:ext uri="{D42A27DB-BD31-4B8C-83A1-F6EECF244321}">
                <p14:modId xmlns:p14="http://schemas.microsoft.com/office/powerpoint/2010/main" val="3197896782"/>
              </p:ext>
            </p:extLst>
          </p:nvPr>
        </p:nvGraphicFramePr>
        <p:xfrm>
          <a:off x="425625" y="1060828"/>
          <a:ext cx="11522721" cy="5327940"/>
        </p:xfrm>
        <a:graphic>
          <a:graphicData uri="http://schemas.openxmlformats.org/drawingml/2006/table">
            <a:tbl>
              <a:tblPr firstRow="1" bandRow="1">
                <a:tableStyleId>{3B4B98B0-60AC-42C2-AFA5-B58CD77FA1E5}</a:tableStyleId>
              </a:tblPr>
              <a:tblGrid>
                <a:gridCol w="1500725">
                  <a:extLst>
                    <a:ext uri="{9D8B030D-6E8A-4147-A177-3AD203B41FA5}">
                      <a16:colId xmlns:a16="http://schemas.microsoft.com/office/drawing/2014/main" val="2168099611"/>
                    </a:ext>
                  </a:extLst>
                </a:gridCol>
                <a:gridCol w="1419879">
                  <a:extLst>
                    <a:ext uri="{9D8B030D-6E8A-4147-A177-3AD203B41FA5}">
                      <a16:colId xmlns:a16="http://schemas.microsoft.com/office/drawing/2014/main" val="4077706740"/>
                    </a:ext>
                  </a:extLst>
                </a:gridCol>
                <a:gridCol w="8602117">
                  <a:extLst>
                    <a:ext uri="{9D8B030D-6E8A-4147-A177-3AD203B41FA5}">
                      <a16:colId xmlns:a16="http://schemas.microsoft.com/office/drawing/2014/main" val="2459246218"/>
                    </a:ext>
                  </a:extLst>
                </a:gridCol>
              </a:tblGrid>
              <a:tr h="385714">
                <a:tc>
                  <a:txBody>
                    <a:bodyPr/>
                    <a:lstStyle/>
                    <a:p>
                      <a:r>
                        <a:rPr lang="en-US" sz="2000">
                          <a:latin typeface="Cambria"/>
                        </a:rPr>
                        <a:t>Meeting #</a:t>
                      </a:r>
                    </a:p>
                  </a:txBody>
                  <a:tcPr/>
                </a:tc>
                <a:tc>
                  <a:txBody>
                    <a:bodyPr/>
                    <a:lstStyle/>
                    <a:p>
                      <a:r>
                        <a:rPr lang="en-US" sz="2000">
                          <a:latin typeface="Cambria"/>
                        </a:rPr>
                        <a:t>Date</a:t>
                      </a:r>
                    </a:p>
                  </a:txBody>
                  <a:tcPr/>
                </a:tc>
                <a:tc>
                  <a:txBody>
                    <a:bodyPr/>
                    <a:lstStyle/>
                    <a:p>
                      <a:pPr marL="0" indent="0">
                        <a:buNone/>
                      </a:pPr>
                      <a:r>
                        <a:rPr lang="en-US" sz="2000">
                          <a:latin typeface="Cambria"/>
                        </a:rPr>
                        <a:t>Meeting Goals</a:t>
                      </a:r>
                    </a:p>
                  </a:txBody>
                  <a:tcPr/>
                </a:tc>
                <a:extLst>
                  <a:ext uri="{0D108BD9-81ED-4DB2-BD59-A6C34878D82A}">
                    <a16:rowId xmlns:a16="http://schemas.microsoft.com/office/drawing/2014/main" val="1420050159"/>
                  </a:ext>
                </a:extLst>
              </a:tr>
              <a:tr h="3339186">
                <a:tc>
                  <a:txBody>
                    <a:bodyPr/>
                    <a:lstStyle/>
                    <a:p>
                      <a:pPr lvl="0" algn="ctr">
                        <a:buNone/>
                      </a:pPr>
                      <a:r>
                        <a:rPr lang="en-US" sz="2000">
                          <a:latin typeface="Cambria"/>
                        </a:rPr>
                        <a:t>7</a:t>
                      </a:r>
                    </a:p>
                  </a:txBody>
                  <a:tcPr/>
                </a:tc>
                <a:tc>
                  <a:txBody>
                    <a:bodyPr/>
                    <a:lstStyle/>
                    <a:p>
                      <a:pPr lvl="0">
                        <a:buNone/>
                      </a:pPr>
                      <a:r>
                        <a:rPr lang="en-US" sz="2000">
                          <a:latin typeface="Cambria"/>
                        </a:rPr>
                        <a:t>July </a:t>
                      </a:r>
                      <a:endParaRPr lang="en-US"/>
                    </a:p>
                    <a:p>
                      <a:pPr lvl="0">
                        <a:buNone/>
                      </a:pPr>
                      <a:r>
                        <a:rPr lang="en-US" sz="2000">
                          <a:latin typeface="Cambria"/>
                        </a:rPr>
                        <a:t>Date TBD</a:t>
                      </a:r>
                    </a:p>
                  </a:txBody>
                  <a:tcPr/>
                </a:tc>
                <a:tc>
                  <a:txBody>
                    <a:bodyPr/>
                    <a:lstStyle/>
                    <a:p>
                      <a:pPr lvl="0">
                        <a:buNone/>
                      </a:pPr>
                      <a:r>
                        <a:rPr lang="en-US" sz="2000" b="1">
                          <a:latin typeface="Cambria"/>
                        </a:rPr>
                        <a:t>Date use strategy:</a:t>
                      </a:r>
                    </a:p>
                    <a:p>
                      <a:pPr marL="342900" lvl="0" indent="-342900">
                        <a:buFont typeface="Arial"/>
                        <a:buChar char="•"/>
                      </a:pPr>
                      <a:r>
                        <a:rPr lang="en-US" sz="2000">
                          <a:latin typeface="Cambria"/>
                        </a:rPr>
                        <a:t>Review input from SAB and other stakeholders on data use strategy </a:t>
                      </a:r>
                    </a:p>
                    <a:p>
                      <a:pPr marL="342900" lvl="0" indent="-342900">
                        <a:buFont typeface="Arial"/>
                        <a:buChar char="•"/>
                      </a:pPr>
                      <a:r>
                        <a:rPr lang="en-US" sz="2000">
                          <a:latin typeface="Cambria"/>
                        </a:rPr>
                        <a:t>Refine recommendations on prioritized data use strategy analyses</a:t>
                      </a:r>
                    </a:p>
                    <a:p>
                      <a:pPr marL="0" lvl="0" indent="0">
                        <a:buNone/>
                      </a:pPr>
                      <a:endParaRPr lang="en-US" sz="800">
                        <a:latin typeface="Cambria"/>
                      </a:endParaRPr>
                    </a:p>
                    <a:p>
                      <a:pPr marL="0" lvl="0" indent="0">
                        <a:buNone/>
                      </a:pPr>
                      <a:r>
                        <a:rPr lang="en-US" sz="2000" b="1">
                          <a:latin typeface="Cambria"/>
                        </a:rPr>
                        <a:t>Primary care spending target:</a:t>
                      </a:r>
                    </a:p>
                    <a:p>
                      <a:pPr marL="342900" lvl="0" indent="-342900">
                        <a:buFont typeface="Arial"/>
                        <a:buChar char="•"/>
                      </a:pPr>
                      <a:r>
                        <a:rPr lang="en-US" sz="2000">
                          <a:latin typeface="Cambria"/>
                        </a:rPr>
                        <a:t>Review input from SAB and other stakeholders on primary care spending target definitions and goals</a:t>
                      </a:r>
                    </a:p>
                    <a:p>
                      <a:pPr marL="342900" lvl="0" indent="-342900">
                        <a:buFont typeface="Arial"/>
                        <a:buChar char="•"/>
                      </a:pPr>
                      <a:r>
                        <a:rPr lang="en-US" sz="2000">
                          <a:latin typeface="Cambria"/>
                        </a:rPr>
                        <a:t>Review updated materials on primary care spending target</a:t>
                      </a:r>
                    </a:p>
                    <a:p>
                      <a:pPr marL="342900" lvl="0" indent="-342900">
                        <a:buFont typeface="Arial"/>
                        <a:buChar char="•"/>
                      </a:pPr>
                      <a:r>
                        <a:rPr lang="en-US" sz="2000" b="0">
                          <a:latin typeface="Cambria"/>
                        </a:rPr>
                        <a:t>Make recommendations on primary care spending target for 2021-2025</a:t>
                      </a:r>
                    </a:p>
                    <a:p>
                      <a:pPr marL="342900" lvl="0" indent="-342900">
                        <a:buFont typeface="Arial"/>
                        <a:buChar char="•"/>
                      </a:pPr>
                      <a:endParaRPr lang="en-US" sz="600" b="0">
                        <a:latin typeface="Cambria"/>
                      </a:endParaRPr>
                    </a:p>
                    <a:p>
                      <a:pPr marL="0" lvl="0" indent="0">
                        <a:buNone/>
                      </a:pPr>
                      <a:r>
                        <a:rPr lang="en-US" sz="2000" b="1">
                          <a:latin typeface="Cambria"/>
                        </a:rPr>
                        <a:t>Recommendations:</a:t>
                      </a:r>
                    </a:p>
                    <a:p>
                      <a:pPr marL="342900" lvl="0" indent="-342900">
                        <a:buFont typeface="Arial"/>
                        <a:buChar char="•"/>
                      </a:pPr>
                      <a:r>
                        <a:rPr lang="en-US" sz="2000">
                          <a:latin typeface="Cambria"/>
                        </a:rPr>
                        <a:t>Review draft final cost growth target recommendations for implementation and SAB feedback</a:t>
                      </a:r>
                    </a:p>
                  </a:txBody>
                  <a:tcPr/>
                </a:tc>
                <a:extLst>
                  <a:ext uri="{0D108BD9-81ED-4DB2-BD59-A6C34878D82A}">
                    <a16:rowId xmlns:a16="http://schemas.microsoft.com/office/drawing/2014/main" val="1323545585"/>
                  </a:ext>
                </a:extLst>
              </a:tr>
              <a:tr h="683264">
                <a:tc>
                  <a:txBody>
                    <a:bodyPr/>
                    <a:lstStyle/>
                    <a:p>
                      <a:pPr lvl="0" algn="ctr">
                        <a:buNone/>
                      </a:pPr>
                      <a:r>
                        <a:rPr lang="en-US" sz="2000">
                          <a:latin typeface="Cambria"/>
                        </a:rPr>
                        <a:t>8</a:t>
                      </a:r>
                    </a:p>
                  </a:txBody>
                  <a:tcPr/>
                </a:tc>
                <a:tc>
                  <a:txBody>
                    <a:bodyPr/>
                    <a:lstStyle/>
                    <a:p>
                      <a:pPr lvl="0">
                        <a:buNone/>
                      </a:pPr>
                      <a:r>
                        <a:rPr lang="en-US" sz="2000">
                          <a:latin typeface="Cambria"/>
                        </a:rPr>
                        <a:t>August</a:t>
                      </a:r>
                      <a:endParaRPr lang="en-US"/>
                    </a:p>
                    <a:p>
                      <a:pPr lvl="0">
                        <a:buNone/>
                      </a:pPr>
                      <a:r>
                        <a:rPr lang="en-US" sz="2000">
                          <a:latin typeface="Cambria"/>
                        </a:rPr>
                        <a:t>Date TBD</a:t>
                      </a:r>
                    </a:p>
                  </a:txBody>
                  <a:tcPr/>
                </a:tc>
                <a:tc>
                  <a:txBody>
                    <a:bodyPr/>
                    <a:lstStyle/>
                    <a:p>
                      <a:pPr lvl="0">
                        <a:buNone/>
                      </a:pPr>
                      <a:r>
                        <a:rPr lang="en-US" sz="2000">
                          <a:latin typeface="Cambria"/>
                        </a:rPr>
                        <a:t>Transparency of performance </a:t>
                      </a:r>
                    </a:p>
                    <a:p>
                      <a:pPr lvl="0">
                        <a:buNone/>
                      </a:pPr>
                      <a:r>
                        <a:rPr lang="en-US" sz="2000">
                          <a:latin typeface="Cambria"/>
                        </a:rPr>
                        <a:t>Review any outstanding issues, and reserve for "spill-over" topics</a:t>
                      </a:r>
                      <a:endParaRPr lang="en-US"/>
                    </a:p>
                  </a:txBody>
                  <a:tcPr/>
                </a:tc>
                <a:extLst>
                  <a:ext uri="{0D108BD9-81ED-4DB2-BD59-A6C34878D82A}">
                    <a16:rowId xmlns:a16="http://schemas.microsoft.com/office/drawing/2014/main" val="538333975"/>
                  </a:ext>
                </a:extLst>
              </a:tr>
              <a:tr h="573060">
                <a:tc>
                  <a:txBody>
                    <a:bodyPr/>
                    <a:lstStyle/>
                    <a:p>
                      <a:pPr lvl="0" algn="ctr">
                        <a:buNone/>
                      </a:pPr>
                      <a:r>
                        <a:rPr lang="en-US" sz="2000">
                          <a:latin typeface="Cambria"/>
                        </a:rPr>
                        <a:t>9</a:t>
                      </a:r>
                    </a:p>
                  </a:txBody>
                  <a:tcPr/>
                </a:tc>
                <a:tc>
                  <a:txBody>
                    <a:bodyPr/>
                    <a:lstStyle/>
                    <a:p>
                      <a:pPr lvl="0">
                        <a:buNone/>
                      </a:pPr>
                      <a:r>
                        <a:rPr lang="en-US" sz="2000">
                          <a:latin typeface="Cambria"/>
                        </a:rPr>
                        <a:t>September</a:t>
                      </a:r>
                    </a:p>
                  </a:txBody>
                  <a:tcPr/>
                </a:tc>
                <a:tc>
                  <a:txBody>
                    <a:bodyPr/>
                    <a:lstStyle/>
                    <a:p>
                      <a:pPr lvl="0">
                        <a:buNone/>
                      </a:pPr>
                      <a:r>
                        <a:rPr lang="en-US" sz="2000">
                          <a:latin typeface="Cambria"/>
                        </a:rPr>
                        <a:t>Review final recommendations for implementation</a:t>
                      </a:r>
                    </a:p>
                  </a:txBody>
                  <a:tcPr/>
                </a:tc>
                <a:extLst>
                  <a:ext uri="{0D108BD9-81ED-4DB2-BD59-A6C34878D82A}">
                    <a16:rowId xmlns:a16="http://schemas.microsoft.com/office/drawing/2014/main" val="2179701105"/>
                  </a:ext>
                </a:extLst>
              </a:tr>
            </a:tbl>
          </a:graphicData>
        </a:graphic>
      </p:graphicFrame>
      <p:sp>
        <p:nvSpPr>
          <p:cNvPr id="5" name="Title 4">
            <a:extLst>
              <a:ext uri="{FF2B5EF4-FFF2-40B4-BE49-F238E27FC236}">
                <a16:creationId xmlns:a16="http://schemas.microsoft.com/office/drawing/2014/main" id="{E6BDCE97-7E9E-443E-8019-A6CCC34A5273}"/>
              </a:ext>
            </a:extLst>
          </p:cNvPr>
          <p:cNvSpPr>
            <a:spLocks noGrp="1"/>
          </p:cNvSpPr>
          <p:nvPr>
            <p:ph type="title"/>
          </p:nvPr>
        </p:nvSpPr>
        <p:spPr>
          <a:xfrm>
            <a:off x="700586" y="221776"/>
            <a:ext cx="10972800" cy="1069848"/>
          </a:xfrm>
        </p:spPr>
        <p:txBody>
          <a:bodyPr/>
          <a:lstStyle/>
          <a:p>
            <a:r>
              <a:rPr lang="en-US">
                <a:latin typeface="Cambria"/>
              </a:rPr>
              <a:t>Plan of Meetings </a:t>
            </a:r>
            <a:r>
              <a:rPr lang="en-US" sz="2400">
                <a:latin typeface="Cambria"/>
              </a:rPr>
              <a:t>(slide 3 of 3)</a:t>
            </a:r>
            <a:endParaRPr lang="en-US" sz="2400"/>
          </a:p>
        </p:txBody>
      </p:sp>
      <p:sp>
        <p:nvSpPr>
          <p:cNvPr id="2" name="Slide Number Placeholder 1">
            <a:extLst>
              <a:ext uri="{FF2B5EF4-FFF2-40B4-BE49-F238E27FC236}">
                <a16:creationId xmlns:a16="http://schemas.microsoft.com/office/drawing/2014/main" id="{8E0CA1A3-FF3B-4672-98C5-2DD4D1603011}"/>
              </a:ext>
            </a:extLst>
          </p:cNvPr>
          <p:cNvSpPr>
            <a:spLocks noGrp="1"/>
          </p:cNvSpPr>
          <p:nvPr>
            <p:ph type="sldNum" sz="quarter" idx="12"/>
          </p:nvPr>
        </p:nvSpPr>
        <p:spPr/>
        <p:txBody>
          <a:bodyPr/>
          <a:lstStyle/>
          <a:p>
            <a:fld id="{401CF334-2D5C-4859-84A6-CA7E6E43FAEB}" type="slidenum">
              <a:rPr lang="en-US" smtClean="0"/>
              <a:t>22</a:t>
            </a:fld>
            <a:endParaRPr lang="en-US"/>
          </a:p>
        </p:txBody>
      </p:sp>
    </p:spTree>
    <p:extLst>
      <p:ext uri="{BB962C8B-B14F-4D97-AF65-F5344CB8AC3E}">
        <p14:creationId xmlns:p14="http://schemas.microsoft.com/office/powerpoint/2010/main" val="290006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23</a:t>
            </a:fld>
            <a:endParaRPr lang="en-US"/>
          </a:p>
        </p:txBody>
      </p:sp>
    </p:spTree>
    <p:extLst>
      <p:ext uri="{BB962C8B-B14F-4D97-AF65-F5344CB8AC3E}">
        <p14:creationId xmlns:p14="http://schemas.microsoft.com/office/powerpoint/2010/main" val="425412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2F46-DDED-4599-88B9-08BF4F3C413E}"/>
              </a:ext>
            </a:extLst>
          </p:cNvPr>
          <p:cNvSpPr>
            <a:spLocks noGrp="1"/>
          </p:cNvSpPr>
          <p:nvPr>
            <p:ph type="title"/>
          </p:nvPr>
        </p:nvSpPr>
        <p:spPr/>
        <p:txBody>
          <a:bodyPr>
            <a:normAutofit fontScale="90000"/>
          </a:bodyPr>
          <a:lstStyle/>
          <a:p>
            <a:r>
              <a:rPr lang="en-US" b="1">
                <a:latin typeface="Cambria"/>
              </a:rPr>
              <a:t>Review of Other States’ Health Care Cost Growth Benchmark Programs</a:t>
            </a:r>
          </a:p>
        </p:txBody>
      </p:sp>
      <p:sp>
        <p:nvSpPr>
          <p:cNvPr id="4" name="Slide Number Placeholder 3">
            <a:extLst>
              <a:ext uri="{FF2B5EF4-FFF2-40B4-BE49-F238E27FC236}">
                <a16:creationId xmlns:a16="http://schemas.microsoft.com/office/drawing/2014/main" id="{182B6656-9239-4ED2-9BC5-DD381AD35F53}"/>
              </a:ext>
            </a:extLst>
          </p:cNvPr>
          <p:cNvSpPr>
            <a:spLocks noGrp="1"/>
          </p:cNvSpPr>
          <p:nvPr>
            <p:ph type="sldNum" sz="quarter" idx="12"/>
          </p:nvPr>
        </p:nvSpPr>
        <p:spPr/>
        <p:txBody>
          <a:bodyPr/>
          <a:lstStyle/>
          <a:p>
            <a:fld id="{401CF334-2D5C-4859-84A6-CA7E6E43FAEB}" type="slidenum">
              <a:rPr lang="en-US" smtClean="0"/>
              <a:t>24</a:t>
            </a:fld>
            <a:endParaRPr lang="en-US"/>
          </a:p>
        </p:txBody>
      </p:sp>
    </p:spTree>
    <p:extLst>
      <p:ext uri="{BB962C8B-B14F-4D97-AF65-F5344CB8AC3E}">
        <p14:creationId xmlns:p14="http://schemas.microsoft.com/office/powerpoint/2010/main" val="321821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C2E81-6B47-4CDB-AF45-B68222EFE835}"/>
              </a:ext>
            </a:extLst>
          </p:cNvPr>
          <p:cNvSpPr>
            <a:spLocks noGrp="1"/>
          </p:cNvSpPr>
          <p:nvPr>
            <p:ph type="title"/>
          </p:nvPr>
        </p:nvSpPr>
        <p:spPr/>
        <p:txBody>
          <a:bodyPr/>
          <a:lstStyle/>
          <a:p>
            <a:r>
              <a:rPr lang="en-US"/>
              <a:t>What Is a Cost Growth Benchmark?</a:t>
            </a:r>
          </a:p>
        </p:txBody>
      </p:sp>
      <p:sp>
        <p:nvSpPr>
          <p:cNvPr id="3" name="Content Placeholder 2">
            <a:extLst>
              <a:ext uri="{FF2B5EF4-FFF2-40B4-BE49-F238E27FC236}">
                <a16:creationId xmlns:a16="http://schemas.microsoft.com/office/drawing/2014/main" id="{F969886F-8D18-4201-A400-79887258A853}"/>
              </a:ext>
            </a:extLst>
          </p:cNvPr>
          <p:cNvSpPr>
            <a:spLocks noGrp="1"/>
          </p:cNvSpPr>
          <p:nvPr>
            <p:ph sz="half" idx="1"/>
          </p:nvPr>
        </p:nvSpPr>
        <p:spPr/>
        <p:txBody>
          <a:bodyPr>
            <a:normAutofit lnSpcReduction="10000"/>
          </a:bodyPr>
          <a:lstStyle/>
          <a:p>
            <a:r>
              <a:rPr lang="en-US"/>
              <a:t>January to add “bullseye” slide.</a:t>
            </a:r>
          </a:p>
        </p:txBody>
      </p:sp>
      <p:sp>
        <p:nvSpPr>
          <p:cNvPr id="5" name="Content Placeholder 4">
            <a:extLst>
              <a:ext uri="{FF2B5EF4-FFF2-40B4-BE49-F238E27FC236}">
                <a16:creationId xmlns:a16="http://schemas.microsoft.com/office/drawing/2014/main" id="{2A05FA11-CB43-45CE-B8B4-B5EA4DF2F5EF}"/>
              </a:ext>
            </a:extLst>
          </p:cNvPr>
          <p:cNvSpPr>
            <a:spLocks noGrp="1"/>
          </p:cNvSpPr>
          <p:nvPr>
            <p:ph sz="half" idx="2"/>
          </p:nvPr>
        </p:nvSpPr>
        <p:spPr/>
        <p:txBody>
          <a:bodyPr>
            <a:normAutofit lnSpcReduction="10000"/>
          </a:bodyPr>
          <a:lstStyle/>
          <a:p>
            <a:pPr marL="109728" indent="0">
              <a:spcAft>
                <a:spcPts val="1200"/>
              </a:spcAft>
              <a:buNone/>
            </a:pPr>
            <a:r>
              <a:rPr lang="en-US" sz="3200" dirty="0"/>
              <a:t>A health care cost growth benchmark is a per annum rate-of-growth benchmark for health care spending in the state.</a:t>
            </a:r>
          </a:p>
          <a:p>
            <a:pPr marL="109728" indent="0">
              <a:spcAft>
                <a:spcPts val="1200"/>
              </a:spcAft>
              <a:buNone/>
            </a:pPr>
            <a:r>
              <a:rPr lang="en-US" sz="3200" dirty="0"/>
              <a:t>When implemented, Connecticut will be the 5</a:t>
            </a:r>
            <a:r>
              <a:rPr lang="en-US" sz="3200" baseline="30000" dirty="0"/>
              <a:t>th</a:t>
            </a:r>
            <a:r>
              <a:rPr lang="en-US" sz="3200" dirty="0"/>
              <a:t> state to have a statewide cost growth benchmark.</a:t>
            </a:r>
          </a:p>
        </p:txBody>
      </p:sp>
      <p:sp>
        <p:nvSpPr>
          <p:cNvPr id="4" name="Slide Number Placeholder 3">
            <a:extLst>
              <a:ext uri="{FF2B5EF4-FFF2-40B4-BE49-F238E27FC236}">
                <a16:creationId xmlns:a16="http://schemas.microsoft.com/office/drawing/2014/main" id="{272D0227-9FED-4B58-A38C-7E8A35698CD8}"/>
              </a:ext>
            </a:extLst>
          </p:cNvPr>
          <p:cNvSpPr>
            <a:spLocks noGrp="1"/>
          </p:cNvSpPr>
          <p:nvPr>
            <p:ph type="sldNum" sz="quarter" idx="12"/>
          </p:nvPr>
        </p:nvSpPr>
        <p:spPr/>
        <p:txBody>
          <a:bodyPr/>
          <a:lstStyle/>
          <a:p>
            <a:fld id="{401CF334-2D5C-4859-84A6-CA7E6E43FAEB}" type="slidenum">
              <a:rPr lang="en-US" smtClean="0"/>
              <a:t>25</a:t>
            </a:fld>
            <a:endParaRPr lang="en-US"/>
          </a:p>
        </p:txBody>
      </p:sp>
      <p:pic>
        <p:nvPicPr>
          <p:cNvPr id="6" name="Picture 5" descr="A close up of a sign&#10;&#10;Description generated with high confidence">
            <a:extLst>
              <a:ext uri="{FF2B5EF4-FFF2-40B4-BE49-F238E27FC236}">
                <a16:creationId xmlns:a16="http://schemas.microsoft.com/office/drawing/2014/main" id="{2D3DC1A1-AF5F-41C6-BF92-4F0AEFFA84E3}"/>
              </a:ext>
            </a:extLst>
          </p:cNvPr>
          <p:cNvPicPr>
            <a:picLocks noChangeAspect="1"/>
          </p:cNvPicPr>
          <p:nvPr/>
        </p:nvPicPr>
        <p:blipFill>
          <a:blip r:embed="rId2"/>
          <a:stretch>
            <a:fillRect/>
          </a:stretch>
        </p:blipFill>
        <p:spPr>
          <a:xfrm>
            <a:off x="402881" y="1748762"/>
            <a:ext cx="5770918" cy="4328188"/>
          </a:xfrm>
          <a:prstGeom prst="rect">
            <a:avLst/>
          </a:prstGeom>
        </p:spPr>
      </p:pic>
    </p:spTree>
    <p:extLst>
      <p:ext uri="{BB962C8B-B14F-4D97-AF65-F5344CB8AC3E}">
        <p14:creationId xmlns:p14="http://schemas.microsoft.com/office/powerpoint/2010/main" val="42594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DA089-9264-47AB-B58D-868FA564A6B3}"/>
              </a:ext>
            </a:extLst>
          </p:cNvPr>
          <p:cNvSpPr>
            <a:spLocks noGrp="1"/>
          </p:cNvSpPr>
          <p:nvPr>
            <p:ph type="title"/>
          </p:nvPr>
        </p:nvSpPr>
        <p:spPr>
          <a:xfrm>
            <a:off x="609600" y="628650"/>
            <a:ext cx="10972800" cy="1066800"/>
          </a:xfrm>
        </p:spPr>
        <p:txBody>
          <a:bodyPr anchor="ctr">
            <a:normAutofit/>
          </a:bodyPr>
          <a:lstStyle/>
          <a:p>
            <a:r>
              <a:rPr lang="en-US"/>
              <a:t>“You say tomato, and I like to-</a:t>
            </a:r>
            <a:r>
              <a:rPr lang="en-US" err="1"/>
              <a:t>mah</a:t>
            </a:r>
            <a:r>
              <a:rPr lang="en-US"/>
              <a:t>-to….”</a:t>
            </a:r>
          </a:p>
        </p:txBody>
      </p:sp>
      <p:sp>
        <p:nvSpPr>
          <p:cNvPr id="10" name="Content Placeholder 3">
            <a:extLst>
              <a:ext uri="{FF2B5EF4-FFF2-40B4-BE49-F238E27FC236}">
                <a16:creationId xmlns:a16="http://schemas.microsoft.com/office/drawing/2014/main" id="{A9E9E494-4E30-47F7-9587-DE52B29A2C2A}"/>
              </a:ext>
            </a:extLst>
          </p:cNvPr>
          <p:cNvSpPr>
            <a:spLocks noGrp="1"/>
          </p:cNvSpPr>
          <p:nvPr>
            <p:ph sz="half" idx="2"/>
          </p:nvPr>
        </p:nvSpPr>
        <p:spPr>
          <a:xfrm>
            <a:off x="6197600" y="1925575"/>
            <a:ext cx="5384800" cy="4341875"/>
          </a:xfrm>
        </p:spPr>
        <p:txBody>
          <a:bodyPr>
            <a:normAutofit/>
          </a:bodyPr>
          <a:lstStyle/>
          <a:p>
            <a:pPr>
              <a:spcAft>
                <a:spcPts val="1200"/>
              </a:spcAft>
            </a:pPr>
            <a:r>
              <a:rPr lang="en-US" sz="2800" dirty="0"/>
              <a:t>States have established both cost growth </a:t>
            </a:r>
            <a:r>
              <a:rPr lang="en-US" sz="2800" b="1" dirty="0"/>
              <a:t>target</a:t>
            </a:r>
            <a:r>
              <a:rPr lang="en-US" sz="2800" dirty="0"/>
              <a:t> and cost growth </a:t>
            </a:r>
            <a:r>
              <a:rPr lang="en-US" sz="2800" b="1" dirty="0"/>
              <a:t>benchmark</a:t>
            </a:r>
            <a:r>
              <a:rPr lang="en-US" sz="2800" dirty="0"/>
              <a:t> programs.</a:t>
            </a:r>
          </a:p>
          <a:p>
            <a:pPr>
              <a:spcAft>
                <a:spcPts val="1200"/>
              </a:spcAft>
            </a:pPr>
            <a:r>
              <a:rPr lang="en-US" sz="2800" dirty="0"/>
              <a:t>What’s the difference?</a:t>
            </a:r>
          </a:p>
          <a:p>
            <a:r>
              <a:rPr lang="en-US" sz="2800" dirty="0"/>
              <a:t>State preference! </a:t>
            </a:r>
          </a:p>
          <a:p>
            <a:endParaRPr lang="en-US" sz="1600" dirty="0"/>
          </a:p>
          <a:p>
            <a:r>
              <a:rPr lang="en-US" sz="2800" dirty="0"/>
              <a:t>States also use “</a:t>
            </a:r>
            <a:r>
              <a:rPr lang="en-US" sz="2800" b="1" dirty="0"/>
              <a:t>cost</a:t>
            </a:r>
            <a:r>
              <a:rPr lang="en-US" sz="2800" dirty="0"/>
              <a:t>” and “</a:t>
            </a:r>
            <a:r>
              <a:rPr lang="en-US" sz="2800" b="1" dirty="0"/>
              <a:t>spending</a:t>
            </a:r>
            <a:r>
              <a:rPr lang="en-US" sz="2800" dirty="0"/>
              <a:t>” interchangeably to mean “</a:t>
            </a:r>
            <a:r>
              <a:rPr lang="en-US" sz="2800" b="1" dirty="0"/>
              <a:t>spending.</a:t>
            </a:r>
            <a:r>
              <a:rPr lang="en-US" sz="2800" dirty="0"/>
              <a:t>”</a:t>
            </a:r>
          </a:p>
          <a:p>
            <a:endParaRPr lang="en-US" sz="2800" dirty="0"/>
          </a:p>
        </p:txBody>
      </p:sp>
      <p:sp>
        <p:nvSpPr>
          <p:cNvPr id="3" name="Slide Number Placeholder 2">
            <a:extLst>
              <a:ext uri="{FF2B5EF4-FFF2-40B4-BE49-F238E27FC236}">
                <a16:creationId xmlns:a16="http://schemas.microsoft.com/office/drawing/2014/main" id="{93B78529-83C8-4480-AC24-0281CC1011AE}"/>
              </a:ext>
            </a:extLst>
          </p:cNvPr>
          <p:cNvSpPr>
            <a:spLocks noGrp="1"/>
          </p:cNvSpPr>
          <p:nvPr>
            <p:ph type="sldNum" sz="quarter" idx="12"/>
          </p:nvPr>
        </p:nvSpPr>
        <p:spPr>
          <a:xfrm>
            <a:off x="11535700" y="6288420"/>
            <a:ext cx="560183" cy="365760"/>
          </a:xfrm>
        </p:spPr>
        <p:txBody>
          <a:bodyPr anchor="b">
            <a:normAutofit/>
          </a:bodyPr>
          <a:lstStyle/>
          <a:p>
            <a:pPr>
              <a:spcAft>
                <a:spcPts val="600"/>
              </a:spcAft>
            </a:pPr>
            <a:fld id="{401CF334-2D5C-4859-84A6-CA7E6E43FAEB}" type="slidenum">
              <a:rPr lang="en-US" smtClean="0"/>
              <a:pPr>
                <a:spcAft>
                  <a:spcPts val="600"/>
                </a:spcAft>
              </a:pPr>
              <a:t>26</a:t>
            </a:fld>
            <a:endParaRPr lang="en-US"/>
          </a:p>
        </p:txBody>
      </p:sp>
      <p:pic>
        <p:nvPicPr>
          <p:cNvPr id="8" name="Content Placeholder 7">
            <a:extLst>
              <a:ext uri="{FF2B5EF4-FFF2-40B4-BE49-F238E27FC236}">
                <a16:creationId xmlns:a16="http://schemas.microsoft.com/office/drawing/2014/main" id="{6FCC04D9-D45F-4674-98D0-F14F582861B2}"/>
              </a:ext>
            </a:extLst>
          </p:cNvPr>
          <p:cNvPicPr>
            <a:picLocks noGrp="1" noChangeAspect="1"/>
          </p:cNvPicPr>
          <p:nvPr>
            <p:ph sz="half" idx="1"/>
          </p:nvPr>
        </p:nvPicPr>
        <p:blipFill>
          <a:blip r:embed="rId2"/>
          <a:stretch>
            <a:fillRect/>
          </a:stretch>
        </p:blipFill>
        <p:spPr>
          <a:xfrm>
            <a:off x="609600" y="1936105"/>
            <a:ext cx="5384800" cy="3939878"/>
          </a:xfrm>
          <a:prstGeom prst="rect">
            <a:avLst/>
          </a:prstGeom>
        </p:spPr>
      </p:pic>
    </p:spTree>
    <p:extLst>
      <p:ext uri="{BB962C8B-B14F-4D97-AF65-F5344CB8AC3E}">
        <p14:creationId xmlns:p14="http://schemas.microsoft.com/office/powerpoint/2010/main" val="277716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B258AA-1B24-43B6-AD45-81D5807C50E8}"/>
              </a:ext>
            </a:extLst>
          </p:cNvPr>
          <p:cNvSpPr>
            <a:spLocks noGrp="1"/>
          </p:cNvSpPr>
          <p:nvPr>
            <p:ph type="title"/>
          </p:nvPr>
        </p:nvSpPr>
        <p:spPr/>
        <p:txBody>
          <a:bodyPr/>
          <a:lstStyle/>
          <a:p>
            <a:r>
              <a:rPr lang="en-US"/>
              <a:t>Why Have States Pursued Cost Growth Targets?</a:t>
            </a:r>
          </a:p>
        </p:txBody>
      </p:sp>
      <p:sp>
        <p:nvSpPr>
          <p:cNvPr id="7" name="Content Placeholder 6">
            <a:extLst>
              <a:ext uri="{FF2B5EF4-FFF2-40B4-BE49-F238E27FC236}">
                <a16:creationId xmlns:a16="http://schemas.microsoft.com/office/drawing/2014/main" id="{4A6D0915-5E74-45B8-902B-47642F50A412}"/>
              </a:ext>
            </a:extLst>
          </p:cNvPr>
          <p:cNvSpPr>
            <a:spLocks noGrp="1"/>
          </p:cNvSpPr>
          <p:nvPr>
            <p:ph idx="1"/>
          </p:nvPr>
        </p:nvSpPr>
        <p:spPr>
          <a:xfrm>
            <a:off x="380010" y="1735074"/>
            <a:ext cx="11202390" cy="4553346"/>
          </a:xfrm>
        </p:spPr>
        <p:txBody>
          <a:bodyPr>
            <a:normAutofit fontScale="92500" lnSpcReduction="20000"/>
          </a:bodyPr>
          <a:lstStyle/>
          <a:p>
            <a:pPr>
              <a:spcAft>
                <a:spcPts val="1200"/>
              </a:spcAft>
            </a:pPr>
            <a:r>
              <a:rPr lang="en-US"/>
              <a:t>Four other states have established cost growth benchmark programs similar to what Connecticut is developing: Massachusetts, Delaware, Rhode Island and Oregon.</a:t>
            </a:r>
          </a:p>
          <a:p>
            <a:pPr>
              <a:spcAft>
                <a:spcPts val="1200"/>
              </a:spcAft>
            </a:pPr>
            <a:r>
              <a:rPr lang="en-US"/>
              <a:t>Each has done so for similar reasons as Connecticut:  health care is unaffordable for the state and consumers.</a:t>
            </a:r>
          </a:p>
          <a:p>
            <a:pPr lvl="1">
              <a:spcAft>
                <a:spcPts val="1200"/>
              </a:spcAft>
            </a:pPr>
            <a:r>
              <a:rPr lang="en-US"/>
              <a:t>In MA state purchased health care rose 40% over 12 years while spending on all other services was (e.g., education, public health) was reduced by 17% on average.</a:t>
            </a:r>
          </a:p>
          <a:p>
            <a:pPr lvl="1">
              <a:spcAft>
                <a:spcPts val="1200"/>
              </a:spcAft>
            </a:pPr>
            <a:r>
              <a:rPr lang="en-US"/>
              <a:t>In OR, premiums equated to 29% of a family’s total income.</a:t>
            </a:r>
          </a:p>
          <a:p>
            <a:pPr lvl="1">
              <a:spcAft>
                <a:spcPts val="1200"/>
              </a:spcAft>
            </a:pPr>
            <a:r>
              <a:rPr lang="en-US"/>
              <a:t>In RI, seven out of ten health insurance rate filings in the large and small group market outpaced annual wage growth.</a:t>
            </a:r>
          </a:p>
          <a:p>
            <a:pPr lvl="1">
              <a:spcAft>
                <a:spcPts val="1200"/>
              </a:spcAft>
            </a:pPr>
            <a:endParaRPr lang="en-US" sz="2400"/>
          </a:p>
          <a:p>
            <a:endParaRPr lang="en-US"/>
          </a:p>
        </p:txBody>
      </p:sp>
      <p:sp>
        <p:nvSpPr>
          <p:cNvPr id="5" name="Slide Number Placeholder 4">
            <a:extLst>
              <a:ext uri="{FF2B5EF4-FFF2-40B4-BE49-F238E27FC236}">
                <a16:creationId xmlns:a16="http://schemas.microsoft.com/office/drawing/2014/main" id="{C400F3FE-2BBA-4462-8983-5E42523BBE2C}"/>
              </a:ext>
            </a:extLst>
          </p:cNvPr>
          <p:cNvSpPr>
            <a:spLocks noGrp="1"/>
          </p:cNvSpPr>
          <p:nvPr>
            <p:ph type="sldNum" sz="quarter" idx="12"/>
          </p:nvPr>
        </p:nvSpPr>
        <p:spPr/>
        <p:txBody>
          <a:bodyPr/>
          <a:lstStyle/>
          <a:p>
            <a:fld id="{401CF334-2D5C-4859-84A6-CA7E6E43FAEB}" type="slidenum">
              <a:rPr lang="en-US" smtClean="0"/>
              <a:t>27</a:t>
            </a:fld>
            <a:endParaRPr lang="en-US"/>
          </a:p>
        </p:txBody>
      </p:sp>
    </p:spTree>
    <p:extLst>
      <p:ext uri="{BB962C8B-B14F-4D97-AF65-F5344CB8AC3E}">
        <p14:creationId xmlns:p14="http://schemas.microsoft.com/office/powerpoint/2010/main" val="93523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456C3-6B41-4548-A5C9-A997B4C21F0B}"/>
              </a:ext>
            </a:extLst>
          </p:cNvPr>
          <p:cNvSpPr>
            <a:spLocks noGrp="1"/>
          </p:cNvSpPr>
          <p:nvPr>
            <p:ph type="title"/>
          </p:nvPr>
        </p:nvSpPr>
        <p:spPr/>
        <p:txBody>
          <a:bodyPr>
            <a:normAutofit fontScale="90000"/>
          </a:bodyPr>
          <a:lstStyle/>
          <a:p>
            <a:r>
              <a:rPr lang="en-US"/>
              <a:t>Review of Other States’ Health Care Cost Growth Benchmark Programs</a:t>
            </a:r>
          </a:p>
        </p:txBody>
      </p:sp>
      <p:sp>
        <p:nvSpPr>
          <p:cNvPr id="3" name="Content Placeholder 2">
            <a:extLst>
              <a:ext uri="{FF2B5EF4-FFF2-40B4-BE49-F238E27FC236}">
                <a16:creationId xmlns:a16="http://schemas.microsoft.com/office/drawing/2014/main" id="{0578F512-80DC-4D2E-BDA4-7ACCC42FD15B}"/>
              </a:ext>
            </a:extLst>
          </p:cNvPr>
          <p:cNvSpPr>
            <a:spLocks noGrp="1"/>
          </p:cNvSpPr>
          <p:nvPr>
            <p:ph idx="1"/>
          </p:nvPr>
        </p:nvSpPr>
        <p:spPr>
          <a:xfrm>
            <a:off x="609600" y="1873619"/>
            <a:ext cx="10972800" cy="4553346"/>
          </a:xfrm>
        </p:spPr>
        <p:txBody>
          <a:bodyPr>
            <a:normAutofit/>
          </a:bodyPr>
          <a:lstStyle/>
          <a:p>
            <a:r>
              <a:rPr lang="en-US" sz="3300"/>
              <a:t>The following slides review details of these states’ benchmark program, including:</a:t>
            </a:r>
          </a:p>
          <a:p>
            <a:endParaRPr lang="en-US" sz="700"/>
          </a:p>
          <a:p>
            <a:pPr lvl="1"/>
            <a:r>
              <a:rPr lang="en-US"/>
              <a:t>Enabling legislative, regulatory or administrative requirements</a:t>
            </a:r>
          </a:p>
          <a:p>
            <a:pPr lvl="1"/>
            <a:r>
              <a:rPr lang="en-US"/>
              <a:t>Benchmark and supporting methodology</a:t>
            </a:r>
          </a:p>
          <a:p>
            <a:pPr lvl="1"/>
            <a:r>
              <a:rPr lang="en-US"/>
              <a:t>Assessing performance against the benchmark</a:t>
            </a:r>
          </a:p>
          <a:p>
            <a:pPr lvl="1"/>
            <a:r>
              <a:rPr lang="en-US"/>
              <a:t>Data sources to assess performance </a:t>
            </a:r>
          </a:p>
          <a:p>
            <a:pPr lvl="1"/>
            <a:r>
              <a:rPr lang="en-US"/>
              <a:t>Enforcement of the benchmark</a:t>
            </a:r>
          </a:p>
          <a:p>
            <a:pPr lvl="1"/>
            <a:r>
              <a:rPr lang="en-US"/>
              <a:t>Refresher on cost growth benchmark experience (Massachusetts only)</a:t>
            </a:r>
          </a:p>
          <a:p>
            <a:endParaRPr lang="en-US"/>
          </a:p>
          <a:p>
            <a:endParaRPr lang="en-US"/>
          </a:p>
        </p:txBody>
      </p:sp>
      <p:sp>
        <p:nvSpPr>
          <p:cNvPr id="4" name="Slide Number Placeholder 3">
            <a:extLst>
              <a:ext uri="{FF2B5EF4-FFF2-40B4-BE49-F238E27FC236}">
                <a16:creationId xmlns:a16="http://schemas.microsoft.com/office/drawing/2014/main" id="{F582B006-DE7C-48BD-8751-E91DD0FA557F}"/>
              </a:ext>
            </a:extLst>
          </p:cNvPr>
          <p:cNvSpPr>
            <a:spLocks noGrp="1"/>
          </p:cNvSpPr>
          <p:nvPr>
            <p:ph type="sldNum" sz="quarter" idx="12"/>
          </p:nvPr>
        </p:nvSpPr>
        <p:spPr/>
        <p:txBody>
          <a:bodyPr/>
          <a:lstStyle/>
          <a:p>
            <a:fld id="{401CF334-2D5C-4859-84A6-CA7E6E43FAEB}" type="slidenum">
              <a:rPr lang="en-US" smtClean="0"/>
              <a:t>28</a:t>
            </a:fld>
            <a:endParaRPr lang="en-US"/>
          </a:p>
        </p:txBody>
      </p:sp>
    </p:spTree>
    <p:extLst>
      <p:ext uri="{BB962C8B-B14F-4D97-AF65-F5344CB8AC3E}">
        <p14:creationId xmlns:p14="http://schemas.microsoft.com/office/powerpoint/2010/main" val="67512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8BF52-1A3E-490A-BFAC-7553C204DA88}"/>
              </a:ext>
            </a:extLst>
          </p:cNvPr>
          <p:cNvSpPr>
            <a:spLocks noGrp="1"/>
          </p:cNvSpPr>
          <p:nvPr>
            <p:ph type="title"/>
          </p:nvPr>
        </p:nvSpPr>
        <p:spPr/>
        <p:txBody>
          <a:bodyPr/>
          <a:lstStyle/>
          <a:p>
            <a:r>
              <a:rPr lang="en-US"/>
              <a:t>Massachusetts’ Health Care Cost Growth Benchmark Program</a:t>
            </a:r>
          </a:p>
        </p:txBody>
      </p:sp>
      <p:sp>
        <p:nvSpPr>
          <p:cNvPr id="4" name="Slide Number Placeholder 3">
            <a:extLst>
              <a:ext uri="{FF2B5EF4-FFF2-40B4-BE49-F238E27FC236}">
                <a16:creationId xmlns:a16="http://schemas.microsoft.com/office/drawing/2014/main" id="{9812B531-99A8-4EE8-8CE9-5CF424DAA654}"/>
              </a:ext>
            </a:extLst>
          </p:cNvPr>
          <p:cNvSpPr>
            <a:spLocks noGrp="1"/>
          </p:cNvSpPr>
          <p:nvPr>
            <p:ph type="sldNum" sz="quarter" idx="12"/>
          </p:nvPr>
        </p:nvSpPr>
        <p:spPr/>
        <p:txBody>
          <a:bodyPr/>
          <a:lstStyle/>
          <a:p>
            <a:fld id="{401CF334-2D5C-4859-84A6-CA7E6E43FAEB}" type="slidenum">
              <a:rPr lang="en-US" smtClean="0"/>
              <a:t>29</a:t>
            </a:fld>
            <a:endParaRPr lang="en-US"/>
          </a:p>
        </p:txBody>
      </p:sp>
    </p:spTree>
    <p:extLst>
      <p:ext uri="{BB962C8B-B14F-4D97-AF65-F5344CB8AC3E}">
        <p14:creationId xmlns:p14="http://schemas.microsoft.com/office/powerpoint/2010/main" val="962624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494F-5E2A-422C-9322-0EEB1E8E44DF}"/>
              </a:ext>
            </a:extLst>
          </p:cNvPr>
          <p:cNvSpPr>
            <a:spLocks noGrp="1"/>
          </p:cNvSpPr>
          <p:nvPr>
            <p:ph type="title"/>
          </p:nvPr>
        </p:nvSpPr>
        <p:spPr/>
        <p:txBody>
          <a:bodyPr>
            <a:normAutofit/>
          </a:bodyPr>
          <a:lstStyle/>
          <a:p>
            <a:r>
              <a:rPr lang="en-US" b="1">
                <a:latin typeface="Cambria"/>
              </a:rPr>
              <a:t>Call to Order and Introductions</a:t>
            </a:r>
            <a:endParaRPr lang="en-US"/>
          </a:p>
        </p:txBody>
      </p:sp>
      <p:sp>
        <p:nvSpPr>
          <p:cNvPr id="4" name="Slide Number Placeholder 3">
            <a:extLst>
              <a:ext uri="{FF2B5EF4-FFF2-40B4-BE49-F238E27FC236}">
                <a16:creationId xmlns:a16="http://schemas.microsoft.com/office/drawing/2014/main" id="{66E9C4AB-7849-40E9-B143-D9D93FEFD24C}"/>
              </a:ext>
            </a:extLst>
          </p:cNvPr>
          <p:cNvSpPr>
            <a:spLocks noGrp="1"/>
          </p:cNvSpPr>
          <p:nvPr>
            <p:ph type="sldNum" sz="quarter" idx="12"/>
          </p:nvPr>
        </p:nvSpPr>
        <p:spPr/>
        <p:txBody>
          <a:bodyPr/>
          <a:lstStyle/>
          <a:p>
            <a:fld id="{401CF334-2D5C-4859-84A6-CA7E6E43FAEB}" type="slidenum">
              <a:rPr lang="en-US" smtClean="0"/>
              <a:t>3</a:t>
            </a:fld>
            <a:endParaRPr lang="en-US"/>
          </a:p>
        </p:txBody>
      </p:sp>
    </p:spTree>
    <p:extLst>
      <p:ext uri="{BB962C8B-B14F-4D97-AF65-F5344CB8AC3E}">
        <p14:creationId xmlns:p14="http://schemas.microsoft.com/office/powerpoint/2010/main" val="132452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fontScale="90000"/>
          </a:bodyPr>
          <a:lstStyle/>
          <a:p>
            <a:r>
              <a:rPr lang="en-US"/>
              <a:t>Massachusetts’ Enabling Legislative, Regulatory or Administrative Requirements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919515"/>
            <a:ext cx="10972800" cy="4553346"/>
          </a:xfrm>
        </p:spPr>
        <p:txBody>
          <a:bodyPr>
            <a:normAutofit/>
          </a:bodyPr>
          <a:lstStyle/>
          <a:p>
            <a:pPr>
              <a:spcAft>
                <a:spcPts val="1200"/>
              </a:spcAft>
            </a:pPr>
            <a:r>
              <a:rPr lang="en-US"/>
              <a:t>Chapter 224 of the Acts of 2012 established health care cost growth benchmarks as part of sweeping health system reforms.</a:t>
            </a:r>
          </a:p>
          <a:p>
            <a:r>
              <a:rPr lang="en-US"/>
              <a:t>Chapter 224 created two entities:</a:t>
            </a:r>
          </a:p>
          <a:p>
            <a:pPr lvl="1"/>
            <a:r>
              <a:rPr lang="en-US"/>
              <a:t>Health Policy Commission (HPC) to set and enforce the benchmark</a:t>
            </a:r>
          </a:p>
          <a:p>
            <a:pPr lvl="1"/>
            <a:r>
              <a:rPr lang="en-US"/>
              <a:t>Center for Information and Analysis (CHIA) to collect and measure health system performance against the benchmark.</a:t>
            </a:r>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30</a:t>
            </a:fld>
            <a:endParaRPr lang="en-US"/>
          </a:p>
        </p:txBody>
      </p:sp>
    </p:spTree>
    <p:extLst>
      <p:ext uri="{BB962C8B-B14F-4D97-AF65-F5344CB8AC3E}">
        <p14:creationId xmlns:p14="http://schemas.microsoft.com/office/powerpoint/2010/main" val="102045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2D8BD-21B9-4347-8296-9E206A7A4971}"/>
              </a:ext>
            </a:extLst>
          </p:cNvPr>
          <p:cNvSpPr>
            <a:spLocks noGrp="1"/>
          </p:cNvSpPr>
          <p:nvPr>
            <p:ph type="title"/>
          </p:nvPr>
        </p:nvSpPr>
        <p:spPr/>
        <p:txBody>
          <a:bodyPr>
            <a:normAutofit fontScale="90000"/>
          </a:bodyPr>
          <a:lstStyle/>
          <a:p>
            <a:r>
              <a:rPr lang="en-US"/>
              <a:t>Massachusetts’ Cost Growth Benchmark and Methodology</a:t>
            </a:r>
          </a:p>
        </p:txBody>
      </p:sp>
      <p:sp>
        <p:nvSpPr>
          <p:cNvPr id="3" name="Content Placeholder 2">
            <a:extLst>
              <a:ext uri="{FF2B5EF4-FFF2-40B4-BE49-F238E27FC236}">
                <a16:creationId xmlns:a16="http://schemas.microsoft.com/office/drawing/2014/main" id="{628CF007-EF18-439C-AEBF-62A2FAEFB74A}"/>
              </a:ext>
            </a:extLst>
          </p:cNvPr>
          <p:cNvSpPr>
            <a:spLocks noGrp="1"/>
          </p:cNvSpPr>
          <p:nvPr>
            <p:ph idx="1"/>
          </p:nvPr>
        </p:nvSpPr>
        <p:spPr>
          <a:xfrm>
            <a:off x="609600" y="1917954"/>
            <a:ext cx="10972800" cy="4553346"/>
          </a:xfrm>
        </p:spPr>
        <p:txBody>
          <a:bodyPr>
            <a:normAutofit/>
          </a:bodyPr>
          <a:lstStyle/>
          <a:p>
            <a:r>
              <a:rPr lang="en-US"/>
              <a:t>Benchmarks are set in statute and pegged to Potential Gross State Product (PGSP), a forecasted average growth rate of the state’s economy, according to the following rules:</a:t>
            </a:r>
          </a:p>
          <a:p>
            <a:endParaRPr lang="en-US" sz="1400"/>
          </a:p>
          <a:p>
            <a:pPr lvl="1"/>
            <a:r>
              <a:rPr lang="en-US"/>
              <a:t>2013 – 2017: equivalent to PGSP (calculated at 3.6%)</a:t>
            </a:r>
          </a:p>
          <a:p>
            <a:pPr lvl="1"/>
            <a:endParaRPr lang="en-US" sz="700"/>
          </a:p>
          <a:p>
            <a:pPr lvl="1"/>
            <a:r>
              <a:rPr lang="en-US"/>
              <a:t>2018 – 2022: PGSP minus 0.5% (or 3.1%), unless the HPC votes that an adjustment is warranted (requires 2/3 majority)</a:t>
            </a:r>
          </a:p>
          <a:p>
            <a:pPr lvl="1"/>
            <a:endParaRPr lang="en-US" sz="700"/>
          </a:p>
          <a:p>
            <a:pPr lvl="1"/>
            <a:r>
              <a:rPr lang="en-US"/>
              <a:t>2023 and beyond: equivalent to PGSP, with authority for the HPC to adjust it to </a:t>
            </a:r>
            <a:r>
              <a:rPr lang="en-US" i="1"/>
              <a:t>any</a:t>
            </a:r>
            <a:r>
              <a:rPr lang="en-US"/>
              <a:t> value</a:t>
            </a:r>
          </a:p>
        </p:txBody>
      </p:sp>
      <p:sp>
        <p:nvSpPr>
          <p:cNvPr id="4" name="Slide Number Placeholder 3">
            <a:extLst>
              <a:ext uri="{FF2B5EF4-FFF2-40B4-BE49-F238E27FC236}">
                <a16:creationId xmlns:a16="http://schemas.microsoft.com/office/drawing/2014/main" id="{C9D1F3B3-9DB4-4EC3-8580-C51F05CE14E4}"/>
              </a:ext>
            </a:extLst>
          </p:cNvPr>
          <p:cNvSpPr>
            <a:spLocks noGrp="1"/>
          </p:cNvSpPr>
          <p:nvPr>
            <p:ph type="sldNum" sz="quarter" idx="12"/>
          </p:nvPr>
        </p:nvSpPr>
        <p:spPr/>
        <p:txBody>
          <a:bodyPr/>
          <a:lstStyle/>
          <a:p>
            <a:fld id="{401CF334-2D5C-4859-84A6-CA7E6E43FAEB}" type="slidenum">
              <a:rPr lang="en-US" smtClean="0"/>
              <a:t>31</a:t>
            </a:fld>
            <a:endParaRPr lang="en-US"/>
          </a:p>
        </p:txBody>
      </p:sp>
    </p:spTree>
    <p:extLst>
      <p:ext uri="{BB962C8B-B14F-4D97-AF65-F5344CB8AC3E}">
        <p14:creationId xmlns:p14="http://schemas.microsoft.com/office/powerpoint/2010/main" val="294165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FEA1-1E84-478D-AFFA-62784ED54CC2}"/>
              </a:ext>
            </a:extLst>
          </p:cNvPr>
          <p:cNvSpPr>
            <a:spLocks noGrp="1"/>
          </p:cNvSpPr>
          <p:nvPr>
            <p:ph type="title"/>
          </p:nvPr>
        </p:nvSpPr>
        <p:spPr/>
        <p:txBody>
          <a:bodyPr>
            <a:normAutofit fontScale="90000"/>
          </a:bodyPr>
          <a:lstStyle/>
          <a:p>
            <a:r>
              <a:rPr lang="en-US"/>
              <a:t>Massachusetts’ Methodology for Assessing Performance Against the Benchmark</a:t>
            </a:r>
          </a:p>
        </p:txBody>
      </p:sp>
      <p:sp>
        <p:nvSpPr>
          <p:cNvPr id="3" name="Content Placeholder 2">
            <a:extLst>
              <a:ext uri="{FF2B5EF4-FFF2-40B4-BE49-F238E27FC236}">
                <a16:creationId xmlns:a16="http://schemas.microsoft.com/office/drawing/2014/main" id="{F1E18729-5168-4D4D-8F68-7C50F432BD80}"/>
              </a:ext>
            </a:extLst>
          </p:cNvPr>
          <p:cNvSpPr>
            <a:spLocks noGrp="1"/>
          </p:cNvSpPr>
          <p:nvPr>
            <p:ph idx="1"/>
          </p:nvPr>
        </p:nvSpPr>
        <p:spPr>
          <a:xfrm>
            <a:off x="609600" y="1952325"/>
            <a:ext cx="10972800" cy="4553346"/>
          </a:xfrm>
        </p:spPr>
        <p:txBody>
          <a:bodyPr>
            <a:normAutofit fontScale="92500" lnSpcReduction="10000"/>
          </a:bodyPr>
          <a:lstStyle/>
          <a:p>
            <a:r>
              <a:rPr lang="en-US" sz="3000"/>
              <a:t>Performance against the benchmark is measured using Total Health Care Expenditures (THCE), a measure of health care spending by and for MA residents from public and private sources.</a:t>
            </a:r>
          </a:p>
          <a:p>
            <a:endParaRPr lang="en-US" sz="1400"/>
          </a:p>
          <a:p>
            <a:pPr>
              <a:spcBef>
                <a:spcPts val="0"/>
              </a:spcBef>
              <a:spcAft>
                <a:spcPts val="600"/>
              </a:spcAft>
            </a:pPr>
            <a:r>
              <a:rPr lang="en-US" sz="3000"/>
              <a:t>THCE consists of:</a:t>
            </a:r>
          </a:p>
          <a:p>
            <a:pPr marL="916686" lvl="1" indent="-514350">
              <a:buFont typeface="+mj-lt"/>
              <a:buAutoNum type="arabicPeriod"/>
            </a:pPr>
            <a:r>
              <a:rPr lang="en-US"/>
              <a:t>Total Medical Expense (TME) spending on all medical services for all MA residents regardless of where care was provided, including non-claims- related payments to providers</a:t>
            </a:r>
          </a:p>
          <a:p>
            <a:pPr marL="916686" lvl="1" indent="-514350">
              <a:buFont typeface="+mj-lt"/>
              <a:buAutoNum type="arabicPeriod"/>
            </a:pPr>
            <a:r>
              <a:rPr lang="en-US"/>
              <a:t>Patient cost-sharing</a:t>
            </a:r>
          </a:p>
          <a:p>
            <a:pPr marL="916686" lvl="1" indent="-514350">
              <a:buFont typeface="+mj-lt"/>
              <a:buAutoNum type="arabicPeriod"/>
            </a:pPr>
            <a:r>
              <a:rPr lang="en-US"/>
              <a:t>Net Cost of Private Health Insurance (NCPHI), a measure of the costs to MA residents associated with administration of private health insurance (including Medicare Advantage and Medicaid managed care)</a:t>
            </a:r>
          </a:p>
          <a:p>
            <a:endParaRPr lang="en-US"/>
          </a:p>
        </p:txBody>
      </p:sp>
      <p:sp>
        <p:nvSpPr>
          <p:cNvPr id="4" name="Slide Number Placeholder 3">
            <a:extLst>
              <a:ext uri="{FF2B5EF4-FFF2-40B4-BE49-F238E27FC236}">
                <a16:creationId xmlns:a16="http://schemas.microsoft.com/office/drawing/2014/main" id="{44C9D996-4FC0-4253-A157-6FB874C9ADA3}"/>
              </a:ext>
            </a:extLst>
          </p:cNvPr>
          <p:cNvSpPr>
            <a:spLocks noGrp="1"/>
          </p:cNvSpPr>
          <p:nvPr>
            <p:ph type="sldNum" sz="quarter" idx="12"/>
          </p:nvPr>
        </p:nvSpPr>
        <p:spPr/>
        <p:txBody>
          <a:bodyPr/>
          <a:lstStyle/>
          <a:p>
            <a:fld id="{401CF334-2D5C-4859-84A6-CA7E6E43FAEB}" type="slidenum">
              <a:rPr lang="en-US" smtClean="0"/>
              <a:t>32</a:t>
            </a:fld>
            <a:endParaRPr lang="en-US"/>
          </a:p>
        </p:txBody>
      </p:sp>
    </p:spTree>
    <p:extLst>
      <p:ext uri="{BB962C8B-B14F-4D97-AF65-F5344CB8AC3E}">
        <p14:creationId xmlns:p14="http://schemas.microsoft.com/office/powerpoint/2010/main" val="368676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FEA1-1E84-478D-AFFA-62784ED54CC2}"/>
              </a:ext>
            </a:extLst>
          </p:cNvPr>
          <p:cNvSpPr>
            <a:spLocks noGrp="1"/>
          </p:cNvSpPr>
          <p:nvPr>
            <p:ph type="title"/>
          </p:nvPr>
        </p:nvSpPr>
        <p:spPr/>
        <p:txBody>
          <a:bodyPr>
            <a:normAutofit fontScale="90000"/>
          </a:bodyPr>
          <a:lstStyle/>
          <a:p>
            <a:r>
              <a:rPr lang="en-US"/>
              <a:t>Massachusetts’ Methodology for Assessing Performance Against the Benchmark</a:t>
            </a:r>
          </a:p>
        </p:txBody>
      </p:sp>
      <p:sp>
        <p:nvSpPr>
          <p:cNvPr id="3" name="Content Placeholder 2">
            <a:extLst>
              <a:ext uri="{FF2B5EF4-FFF2-40B4-BE49-F238E27FC236}">
                <a16:creationId xmlns:a16="http://schemas.microsoft.com/office/drawing/2014/main" id="{F1E18729-5168-4D4D-8F68-7C50F432BD80}"/>
              </a:ext>
            </a:extLst>
          </p:cNvPr>
          <p:cNvSpPr>
            <a:spLocks noGrp="1"/>
          </p:cNvSpPr>
          <p:nvPr>
            <p:ph idx="1"/>
          </p:nvPr>
        </p:nvSpPr>
        <p:spPr>
          <a:xfrm>
            <a:off x="609600" y="1917954"/>
            <a:ext cx="10972800" cy="4553346"/>
          </a:xfrm>
        </p:spPr>
        <p:txBody>
          <a:bodyPr>
            <a:normAutofit/>
          </a:bodyPr>
          <a:lstStyle/>
          <a:p>
            <a:pPr>
              <a:spcAft>
                <a:spcPts val="600"/>
              </a:spcAft>
            </a:pPr>
            <a:r>
              <a:rPr lang="en-US"/>
              <a:t>THCE does not include:</a:t>
            </a:r>
          </a:p>
          <a:p>
            <a:pPr marL="916686" lvl="1" indent="-514350">
              <a:buFont typeface="+mj-lt"/>
              <a:buAutoNum type="arabicPeriod"/>
            </a:pPr>
            <a:r>
              <a:rPr lang="en-US"/>
              <a:t>Non-medical spending made by payers (e.g., gym membership)</a:t>
            </a:r>
          </a:p>
          <a:p>
            <a:pPr marL="916686" lvl="1" indent="-514350">
              <a:buFont typeface="+mj-lt"/>
              <a:buAutoNum type="arabicPeriod"/>
            </a:pPr>
            <a:r>
              <a:rPr lang="en-US"/>
              <a:t>Vision or dental care not otherwise covered by a medical plan</a:t>
            </a:r>
          </a:p>
          <a:p>
            <a:pPr marL="916686" lvl="1" indent="-514350">
              <a:buFont typeface="+mj-lt"/>
              <a:buAutoNum type="arabicPeriod"/>
            </a:pPr>
            <a:r>
              <a:rPr lang="en-US"/>
              <a:t>Expenditures recorded by providers, but not insurers (e.g., spending for uninsured residents)</a:t>
            </a:r>
          </a:p>
        </p:txBody>
      </p:sp>
      <p:sp>
        <p:nvSpPr>
          <p:cNvPr id="4" name="Slide Number Placeholder 3">
            <a:extLst>
              <a:ext uri="{FF2B5EF4-FFF2-40B4-BE49-F238E27FC236}">
                <a16:creationId xmlns:a16="http://schemas.microsoft.com/office/drawing/2014/main" id="{44C9D996-4FC0-4253-A157-6FB874C9ADA3}"/>
              </a:ext>
            </a:extLst>
          </p:cNvPr>
          <p:cNvSpPr>
            <a:spLocks noGrp="1"/>
          </p:cNvSpPr>
          <p:nvPr>
            <p:ph type="sldNum" sz="quarter" idx="12"/>
          </p:nvPr>
        </p:nvSpPr>
        <p:spPr/>
        <p:txBody>
          <a:bodyPr/>
          <a:lstStyle/>
          <a:p>
            <a:fld id="{401CF334-2D5C-4859-84A6-CA7E6E43FAEB}" type="slidenum">
              <a:rPr lang="en-US" smtClean="0"/>
              <a:t>33</a:t>
            </a:fld>
            <a:endParaRPr lang="en-US"/>
          </a:p>
        </p:txBody>
      </p:sp>
    </p:spTree>
    <p:extLst>
      <p:ext uri="{BB962C8B-B14F-4D97-AF65-F5344CB8AC3E}">
        <p14:creationId xmlns:p14="http://schemas.microsoft.com/office/powerpoint/2010/main" val="268094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FEA1-1E84-478D-AFFA-62784ED54CC2}"/>
              </a:ext>
            </a:extLst>
          </p:cNvPr>
          <p:cNvSpPr>
            <a:spLocks noGrp="1"/>
          </p:cNvSpPr>
          <p:nvPr>
            <p:ph type="title"/>
          </p:nvPr>
        </p:nvSpPr>
        <p:spPr/>
        <p:txBody>
          <a:bodyPr>
            <a:normAutofit fontScale="90000"/>
          </a:bodyPr>
          <a:lstStyle/>
          <a:p>
            <a:r>
              <a:rPr lang="en-US"/>
              <a:t>Massachusetts’ Data Sources Used to Calculate Performance Against the Benchmark</a:t>
            </a:r>
          </a:p>
        </p:txBody>
      </p:sp>
      <p:sp>
        <p:nvSpPr>
          <p:cNvPr id="3" name="Content Placeholder 2">
            <a:extLst>
              <a:ext uri="{FF2B5EF4-FFF2-40B4-BE49-F238E27FC236}">
                <a16:creationId xmlns:a16="http://schemas.microsoft.com/office/drawing/2014/main" id="{F1E18729-5168-4D4D-8F68-7C50F432BD80}"/>
              </a:ext>
            </a:extLst>
          </p:cNvPr>
          <p:cNvSpPr>
            <a:spLocks noGrp="1"/>
          </p:cNvSpPr>
          <p:nvPr>
            <p:ph idx="1"/>
          </p:nvPr>
        </p:nvSpPr>
        <p:spPr>
          <a:xfrm>
            <a:off x="609600" y="1917954"/>
            <a:ext cx="10972800" cy="4553346"/>
          </a:xfrm>
        </p:spPr>
        <p:txBody>
          <a:bodyPr>
            <a:normAutofit/>
          </a:bodyPr>
          <a:lstStyle/>
          <a:p>
            <a:r>
              <a:rPr lang="en-US"/>
              <a:t>Commercial insurers submit TME summary-level information, including:</a:t>
            </a:r>
          </a:p>
          <a:p>
            <a:pPr lvl="1"/>
            <a:r>
              <a:rPr lang="en-US"/>
              <a:t>“Allowed amount” expenditures made on behalf of MA residents, which includes patient cost-sharing</a:t>
            </a:r>
          </a:p>
          <a:p>
            <a:pPr lvl="1"/>
            <a:r>
              <a:rPr lang="en-US"/>
              <a:t>Fully-insured and self-insured</a:t>
            </a:r>
          </a:p>
          <a:p>
            <a:pPr lvl="1"/>
            <a:r>
              <a:rPr lang="en-US"/>
              <a:t>Medicare Advantage, Medicaid MCOs, and dual </a:t>
            </a:r>
            <a:r>
              <a:rPr lang="en-US" err="1"/>
              <a:t>eligibles</a:t>
            </a:r>
            <a:r>
              <a:rPr lang="en-US"/>
              <a:t> products</a:t>
            </a:r>
          </a:p>
          <a:p>
            <a:pPr lvl="1">
              <a:spcAft>
                <a:spcPts val="1200"/>
              </a:spcAft>
            </a:pPr>
            <a:r>
              <a:rPr lang="en-US"/>
              <a:t>Payer completion factor adjustment to estimate costs that have been incurred but not reported (IBNR)</a:t>
            </a:r>
          </a:p>
          <a:p>
            <a:r>
              <a:rPr lang="en-US"/>
              <a:t>For carved-out services (behavioral health, pharmacy), CHIA makes actuarial adjustments</a:t>
            </a:r>
          </a:p>
        </p:txBody>
      </p:sp>
      <p:sp>
        <p:nvSpPr>
          <p:cNvPr id="4" name="Slide Number Placeholder 3">
            <a:extLst>
              <a:ext uri="{FF2B5EF4-FFF2-40B4-BE49-F238E27FC236}">
                <a16:creationId xmlns:a16="http://schemas.microsoft.com/office/drawing/2014/main" id="{44C9D996-4FC0-4253-A157-6FB874C9ADA3}"/>
              </a:ext>
            </a:extLst>
          </p:cNvPr>
          <p:cNvSpPr>
            <a:spLocks noGrp="1"/>
          </p:cNvSpPr>
          <p:nvPr>
            <p:ph type="sldNum" sz="quarter" idx="12"/>
          </p:nvPr>
        </p:nvSpPr>
        <p:spPr/>
        <p:txBody>
          <a:bodyPr/>
          <a:lstStyle/>
          <a:p>
            <a:fld id="{401CF334-2D5C-4859-84A6-CA7E6E43FAEB}" type="slidenum">
              <a:rPr lang="en-US" smtClean="0"/>
              <a:t>34</a:t>
            </a:fld>
            <a:endParaRPr lang="en-US"/>
          </a:p>
        </p:txBody>
      </p:sp>
    </p:spTree>
    <p:extLst>
      <p:ext uri="{BB962C8B-B14F-4D97-AF65-F5344CB8AC3E}">
        <p14:creationId xmlns:p14="http://schemas.microsoft.com/office/powerpoint/2010/main" val="4460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FEA1-1E84-478D-AFFA-62784ED54CC2}"/>
              </a:ext>
            </a:extLst>
          </p:cNvPr>
          <p:cNvSpPr>
            <a:spLocks noGrp="1"/>
          </p:cNvSpPr>
          <p:nvPr>
            <p:ph type="title"/>
          </p:nvPr>
        </p:nvSpPr>
        <p:spPr/>
        <p:txBody>
          <a:bodyPr>
            <a:normAutofit fontScale="90000"/>
          </a:bodyPr>
          <a:lstStyle/>
          <a:p>
            <a:r>
              <a:rPr lang="en-US"/>
              <a:t>Massachusetts’ Data Sources Used to Calculate Performance Against the Benchmark</a:t>
            </a:r>
          </a:p>
        </p:txBody>
      </p:sp>
      <p:sp>
        <p:nvSpPr>
          <p:cNvPr id="3" name="Content Placeholder 2">
            <a:extLst>
              <a:ext uri="{FF2B5EF4-FFF2-40B4-BE49-F238E27FC236}">
                <a16:creationId xmlns:a16="http://schemas.microsoft.com/office/drawing/2014/main" id="{F1E18729-5168-4D4D-8F68-7C50F432BD80}"/>
              </a:ext>
            </a:extLst>
          </p:cNvPr>
          <p:cNvSpPr>
            <a:spLocks noGrp="1"/>
          </p:cNvSpPr>
          <p:nvPr>
            <p:ph idx="1"/>
          </p:nvPr>
        </p:nvSpPr>
        <p:spPr>
          <a:xfrm>
            <a:off x="609600" y="1917954"/>
            <a:ext cx="10972800" cy="4553346"/>
          </a:xfrm>
        </p:spPr>
        <p:txBody>
          <a:bodyPr>
            <a:normAutofit/>
          </a:bodyPr>
          <a:lstStyle/>
          <a:p>
            <a:r>
              <a:rPr lang="en-US"/>
              <a:t>CHIA also collects medical expenses for other payers that don’t report TME, including:</a:t>
            </a:r>
          </a:p>
          <a:p>
            <a:endParaRPr lang="en-US" sz="1400"/>
          </a:p>
          <a:p>
            <a:pPr lvl="1"/>
            <a:r>
              <a:rPr lang="en-US"/>
              <a:t>Medicaid primary care case management program and other fee-for-service data from the Medicaid agency</a:t>
            </a:r>
          </a:p>
          <a:p>
            <a:pPr lvl="1"/>
            <a:r>
              <a:rPr lang="en-US"/>
              <a:t>Medicare Part A and/or B and stand-alone Part D membership and expenditure data from CMS</a:t>
            </a:r>
          </a:p>
          <a:p>
            <a:pPr lvl="1"/>
            <a:r>
              <a:rPr lang="en-US"/>
              <a:t>Other sources of health spending (e.g., Veterans Health Administration)</a:t>
            </a:r>
          </a:p>
        </p:txBody>
      </p:sp>
      <p:sp>
        <p:nvSpPr>
          <p:cNvPr id="4" name="Slide Number Placeholder 3">
            <a:extLst>
              <a:ext uri="{FF2B5EF4-FFF2-40B4-BE49-F238E27FC236}">
                <a16:creationId xmlns:a16="http://schemas.microsoft.com/office/drawing/2014/main" id="{44C9D996-4FC0-4253-A157-6FB874C9ADA3}"/>
              </a:ext>
            </a:extLst>
          </p:cNvPr>
          <p:cNvSpPr>
            <a:spLocks noGrp="1"/>
          </p:cNvSpPr>
          <p:nvPr>
            <p:ph type="sldNum" sz="quarter" idx="12"/>
          </p:nvPr>
        </p:nvSpPr>
        <p:spPr/>
        <p:txBody>
          <a:bodyPr/>
          <a:lstStyle/>
          <a:p>
            <a:fld id="{401CF334-2D5C-4859-84A6-CA7E6E43FAEB}" type="slidenum">
              <a:rPr lang="en-US" smtClean="0"/>
              <a:t>35</a:t>
            </a:fld>
            <a:endParaRPr lang="en-US"/>
          </a:p>
        </p:txBody>
      </p:sp>
    </p:spTree>
    <p:extLst>
      <p:ext uri="{BB962C8B-B14F-4D97-AF65-F5344CB8AC3E}">
        <p14:creationId xmlns:p14="http://schemas.microsoft.com/office/powerpoint/2010/main" val="360429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a:bodyPr>
          <a:lstStyle/>
          <a:p>
            <a:r>
              <a:rPr lang="en-US"/>
              <a:t>Massachusetts’ Enforcement of the Benchmark</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p:txBody>
          <a:bodyPr>
            <a:normAutofit/>
          </a:bodyPr>
          <a:lstStyle/>
          <a:p>
            <a:r>
              <a:rPr lang="en-US"/>
              <a:t>The HPC has authority to require providers whose cost growth exceeds the benchmark to implement a performance improvement plan (PIP) and levy penalties of up to $500,000 for noncompliance with the PIP.</a:t>
            </a:r>
          </a:p>
          <a:p>
            <a:pPr lvl="1">
              <a:spcAft>
                <a:spcPts val="1800"/>
              </a:spcAft>
            </a:pPr>
            <a:r>
              <a:rPr lang="en-US"/>
              <a:t>Entities undergoing a PIP are required to update the HPC on their PIP progress and are eligible for technical assistance from the HPC.</a:t>
            </a:r>
          </a:p>
          <a:p>
            <a:pPr>
              <a:spcAft>
                <a:spcPts val="1800"/>
              </a:spcAft>
            </a:pPr>
            <a:r>
              <a:rPr lang="en-US"/>
              <a:t>In years when the state exceeds the benchmark, the HPC may conduct a review of one or more of these entities.</a:t>
            </a:r>
          </a:p>
          <a:p>
            <a:r>
              <a:rPr lang="en-US"/>
              <a:t>To date, there have been referrals, but no PIPs.</a:t>
            </a:r>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36</a:t>
            </a:fld>
            <a:endParaRPr lang="en-US"/>
          </a:p>
        </p:txBody>
      </p:sp>
    </p:spTree>
    <p:extLst>
      <p:ext uri="{BB962C8B-B14F-4D97-AF65-F5344CB8AC3E}">
        <p14:creationId xmlns:p14="http://schemas.microsoft.com/office/powerpoint/2010/main" val="326883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9D3D6-2181-44AB-9329-380708242D93}"/>
              </a:ext>
            </a:extLst>
          </p:cNvPr>
          <p:cNvSpPr>
            <a:spLocks noGrp="1"/>
          </p:cNvSpPr>
          <p:nvPr>
            <p:ph type="title"/>
          </p:nvPr>
        </p:nvSpPr>
        <p:spPr/>
        <p:txBody>
          <a:bodyPr>
            <a:normAutofit fontScale="90000"/>
          </a:bodyPr>
          <a:lstStyle/>
          <a:p>
            <a:r>
              <a:rPr lang="en-US"/>
              <a:t>Massachusetts’ Cost Growth Benchmark Experience</a:t>
            </a:r>
          </a:p>
        </p:txBody>
      </p:sp>
      <p:sp>
        <p:nvSpPr>
          <p:cNvPr id="4" name="Content Placeholder 3">
            <a:extLst>
              <a:ext uri="{FF2B5EF4-FFF2-40B4-BE49-F238E27FC236}">
                <a16:creationId xmlns:a16="http://schemas.microsoft.com/office/drawing/2014/main" id="{C91EABEC-7F2F-4F73-9916-6FDDDB491FF4}"/>
              </a:ext>
            </a:extLst>
          </p:cNvPr>
          <p:cNvSpPr>
            <a:spLocks noGrp="1"/>
          </p:cNvSpPr>
          <p:nvPr>
            <p:ph sz="half" idx="2"/>
          </p:nvPr>
        </p:nvSpPr>
        <p:spPr>
          <a:xfrm>
            <a:off x="8972550" y="1735075"/>
            <a:ext cx="2609850" cy="4341875"/>
          </a:xfrm>
        </p:spPr>
        <p:txBody>
          <a:bodyPr/>
          <a:lstStyle/>
          <a:p>
            <a:pPr marL="109728" indent="0">
              <a:buNone/>
            </a:pPr>
            <a:r>
              <a:rPr lang="en-US"/>
              <a:t>From 2012 to 2018, annual health care spending growth averaged 3.38%, below the state benchmark.</a:t>
            </a:r>
          </a:p>
          <a:p>
            <a:pPr marL="109728" indent="0">
              <a:buNone/>
            </a:pPr>
            <a:endParaRPr lang="en-US"/>
          </a:p>
          <a:p>
            <a:pPr marL="109728" indent="0">
              <a:buNone/>
            </a:pPr>
            <a:r>
              <a:rPr lang="en-US"/>
              <a:t>Commercial spending growth in Massachusetts has been below the national rate every year since 2013.</a:t>
            </a:r>
          </a:p>
          <a:p>
            <a:pPr marL="109728" indent="0">
              <a:buNone/>
            </a:pPr>
            <a:endParaRPr lang="en-US"/>
          </a:p>
          <a:p>
            <a:pPr marL="109728" indent="0">
              <a:buNone/>
            </a:pPr>
            <a:endParaRPr lang="en-US"/>
          </a:p>
        </p:txBody>
      </p:sp>
      <p:sp>
        <p:nvSpPr>
          <p:cNvPr id="5" name="Slide Number Placeholder 4">
            <a:extLst>
              <a:ext uri="{FF2B5EF4-FFF2-40B4-BE49-F238E27FC236}">
                <a16:creationId xmlns:a16="http://schemas.microsoft.com/office/drawing/2014/main" id="{DCDFB9B6-46AB-4300-899D-5C12F57E4BA2}"/>
              </a:ext>
            </a:extLst>
          </p:cNvPr>
          <p:cNvSpPr>
            <a:spLocks noGrp="1"/>
          </p:cNvSpPr>
          <p:nvPr>
            <p:ph type="sldNum" sz="quarter" idx="12"/>
          </p:nvPr>
        </p:nvSpPr>
        <p:spPr/>
        <p:txBody>
          <a:bodyPr/>
          <a:lstStyle/>
          <a:p>
            <a:fld id="{401CF334-2D5C-4859-84A6-CA7E6E43FAEB}" type="slidenum">
              <a:rPr lang="en-US" smtClean="0"/>
              <a:t>37</a:t>
            </a:fld>
            <a:endParaRPr lang="en-US"/>
          </a:p>
        </p:txBody>
      </p:sp>
      <p:pic>
        <p:nvPicPr>
          <p:cNvPr id="13" name="Picture 12">
            <a:extLst>
              <a:ext uri="{FF2B5EF4-FFF2-40B4-BE49-F238E27FC236}">
                <a16:creationId xmlns:a16="http://schemas.microsoft.com/office/drawing/2014/main" id="{D383C04D-85EE-4775-8542-E49D87ADC28F}"/>
              </a:ext>
            </a:extLst>
          </p:cNvPr>
          <p:cNvPicPr>
            <a:picLocks noChangeAspect="1"/>
          </p:cNvPicPr>
          <p:nvPr/>
        </p:nvPicPr>
        <p:blipFill>
          <a:blip r:embed="rId2"/>
          <a:stretch>
            <a:fillRect/>
          </a:stretch>
        </p:blipFill>
        <p:spPr>
          <a:xfrm>
            <a:off x="587777" y="1438276"/>
            <a:ext cx="8290214" cy="5264656"/>
          </a:xfrm>
          <a:prstGeom prst="rect">
            <a:avLst/>
          </a:prstGeom>
        </p:spPr>
      </p:pic>
    </p:spTree>
    <p:extLst>
      <p:ext uri="{BB962C8B-B14F-4D97-AF65-F5344CB8AC3E}">
        <p14:creationId xmlns:p14="http://schemas.microsoft.com/office/powerpoint/2010/main" val="71714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43160-CE84-4E40-92B5-CA5CA3E0468C}"/>
              </a:ext>
            </a:extLst>
          </p:cNvPr>
          <p:cNvSpPr>
            <a:spLocks noGrp="1"/>
          </p:cNvSpPr>
          <p:nvPr>
            <p:ph type="title"/>
          </p:nvPr>
        </p:nvSpPr>
        <p:spPr/>
        <p:txBody>
          <a:bodyPr>
            <a:normAutofit fontScale="90000"/>
          </a:bodyPr>
          <a:lstStyle/>
          <a:p>
            <a:r>
              <a:rPr lang="en-US"/>
              <a:t>Policy Experts’ Assessment of the Benchmark Program’s Impact</a:t>
            </a:r>
          </a:p>
        </p:txBody>
      </p:sp>
      <p:sp>
        <p:nvSpPr>
          <p:cNvPr id="4" name="Content Placeholder 3">
            <a:extLst>
              <a:ext uri="{FF2B5EF4-FFF2-40B4-BE49-F238E27FC236}">
                <a16:creationId xmlns:a16="http://schemas.microsoft.com/office/drawing/2014/main" id="{CFB72014-F176-4C95-B73E-7F77AB2F8DD8}"/>
              </a:ext>
            </a:extLst>
          </p:cNvPr>
          <p:cNvSpPr>
            <a:spLocks noGrp="1"/>
          </p:cNvSpPr>
          <p:nvPr>
            <p:ph sz="half" idx="2"/>
          </p:nvPr>
        </p:nvSpPr>
        <p:spPr>
          <a:xfrm>
            <a:off x="2653991" y="2024539"/>
            <a:ext cx="8928410" cy="4341875"/>
          </a:xfrm>
        </p:spPr>
        <p:txBody>
          <a:bodyPr>
            <a:normAutofit lnSpcReduction="10000"/>
          </a:bodyPr>
          <a:lstStyle/>
          <a:p>
            <a:r>
              <a:rPr lang="en-US" sz="2400"/>
              <a:t>“Payer and provider rate negotiations are now conducted in light of the 3.6% target.”</a:t>
            </a:r>
          </a:p>
          <a:p>
            <a:pPr lvl="1">
              <a:spcAft>
                <a:spcPts val="1800"/>
              </a:spcAft>
              <a:buClr>
                <a:schemeClr val="tx2"/>
              </a:buClr>
              <a:buFont typeface="Georgia" panose="02040502050405020303" pitchFamily="18" charset="0"/>
              <a:buChar char="─"/>
            </a:pPr>
            <a:r>
              <a:rPr lang="en-US" sz="2300" i="1"/>
              <a:t>State Auditor study</a:t>
            </a:r>
          </a:p>
          <a:p>
            <a:r>
              <a:rPr lang="en-US" sz="2400"/>
              <a:t>“With an expected utilization increase of about 2%, payers and providers generally agree on annual price increases of about 1.5%.”</a:t>
            </a:r>
          </a:p>
          <a:p>
            <a:pPr lvl="1">
              <a:spcAft>
                <a:spcPts val="1800"/>
              </a:spcAft>
              <a:buClr>
                <a:schemeClr val="tx2"/>
              </a:buClr>
              <a:buFont typeface="Georgia" panose="02040502050405020303" pitchFamily="18" charset="0"/>
              <a:buChar char="─"/>
            </a:pPr>
            <a:r>
              <a:rPr lang="en-US" sz="2300" i="1"/>
              <a:t>David Cutler, HPC member</a:t>
            </a:r>
          </a:p>
          <a:p>
            <a:r>
              <a:rPr lang="en-US" sz="2400"/>
              <a:t>“The [cost growth benchmark] does mean something… It’s more than just a symbol, it becomes an operational component of how our health system works.”</a:t>
            </a:r>
          </a:p>
          <a:p>
            <a:pPr lvl="1">
              <a:buClr>
                <a:schemeClr val="tx2"/>
              </a:buClr>
              <a:buFont typeface="Georgia" panose="02040502050405020303" pitchFamily="18" charset="0"/>
              <a:buChar char="─"/>
            </a:pPr>
            <a:r>
              <a:rPr lang="en-US" sz="2300" i="1"/>
              <a:t>Stuart Altman, HPC Chair</a:t>
            </a:r>
            <a:r>
              <a:rPr lang="en-US" sz="2300"/>
              <a:t> </a:t>
            </a:r>
          </a:p>
        </p:txBody>
      </p:sp>
      <p:sp>
        <p:nvSpPr>
          <p:cNvPr id="5" name="Slide Number Placeholder 4">
            <a:extLst>
              <a:ext uri="{FF2B5EF4-FFF2-40B4-BE49-F238E27FC236}">
                <a16:creationId xmlns:a16="http://schemas.microsoft.com/office/drawing/2014/main" id="{067E6D6F-1080-4ADB-8F7C-140F7E6CC985}"/>
              </a:ext>
            </a:extLst>
          </p:cNvPr>
          <p:cNvSpPr>
            <a:spLocks noGrp="1"/>
          </p:cNvSpPr>
          <p:nvPr>
            <p:ph type="sldNum" sz="quarter" idx="12"/>
          </p:nvPr>
        </p:nvSpPr>
        <p:spPr/>
        <p:txBody>
          <a:bodyPr/>
          <a:lstStyle/>
          <a:p>
            <a:fld id="{401CF334-2D5C-4859-84A6-CA7E6E43FAEB}" type="slidenum">
              <a:rPr lang="en-US" smtClean="0"/>
              <a:t>38</a:t>
            </a:fld>
            <a:endParaRPr lang="en-US"/>
          </a:p>
        </p:txBody>
      </p:sp>
      <p:pic>
        <p:nvPicPr>
          <p:cNvPr id="2054" name="Picture 6">
            <a:extLst>
              <a:ext uri="{FF2B5EF4-FFF2-40B4-BE49-F238E27FC236}">
                <a16:creationId xmlns:a16="http://schemas.microsoft.com/office/drawing/2014/main" id="{BD42402F-841F-482A-8954-A74FB0ED79E7}"/>
              </a:ext>
            </a:extLst>
          </p:cNvPr>
          <p:cNvPicPr>
            <a:picLocks noChangeAspect="1" noChangeArrowheads="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56730" y="2560685"/>
            <a:ext cx="2197261" cy="255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57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39</a:t>
            </a:fld>
            <a:endParaRPr lang="en-US"/>
          </a:p>
        </p:txBody>
      </p:sp>
    </p:spTree>
    <p:extLst>
      <p:ext uri="{BB962C8B-B14F-4D97-AF65-F5344CB8AC3E}">
        <p14:creationId xmlns:p14="http://schemas.microsoft.com/office/powerpoint/2010/main" val="41185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494F-5E2A-422C-9322-0EEB1E8E44DF}"/>
              </a:ext>
            </a:extLst>
          </p:cNvPr>
          <p:cNvSpPr>
            <a:spLocks noGrp="1"/>
          </p:cNvSpPr>
          <p:nvPr>
            <p:ph type="title"/>
          </p:nvPr>
        </p:nvSpPr>
        <p:spPr/>
        <p:txBody>
          <a:bodyPr/>
          <a:lstStyle/>
          <a:p>
            <a:r>
              <a:rPr lang="en-US" b="1">
                <a:latin typeface="Cambria"/>
              </a:rPr>
              <a:t>Public Comment</a:t>
            </a:r>
          </a:p>
        </p:txBody>
      </p:sp>
      <p:sp>
        <p:nvSpPr>
          <p:cNvPr id="4" name="Slide Number Placeholder 3">
            <a:extLst>
              <a:ext uri="{FF2B5EF4-FFF2-40B4-BE49-F238E27FC236}">
                <a16:creationId xmlns:a16="http://schemas.microsoft.com/office/drawing/2014/main" id="{66E9C4AB-7849-40E9-B143-D9D93FEFD24C}"/>
              </a:ext>
            </a:extLst>
          </p:cNvPr>
          <p:cNvSpPr>
            <a:spLocks noGrp="1"/>
          </p:cNvSpPr>
          <p:nvPr>
            <p:ph type="sldNum" sz="quarter" idx="12"/>
          </p:nvPr>
        </p:nvSpPr>
        <p:spPr/>
        <p:txBody>
          <a:bodyPr/>
          <a:lstStyle/>
          <a:p>
            <a:fld id="{401CF334-2D5C-4859-84A6-CA7E6E43FAEB}" type="slidenum">
              <a:rPr lang="en-US" smtClean="0"/>
              <a:t>4</a:t>
            </a:fld>
            <a:endParaRPr lang="en-US"/>
          </a:p>
        </p:txBody>
      </p:sp>
    </p:spTree>
    <p:extLst>
      <p:ext uri="{BB962C8B-B14F-4D97-AF65-F5344CB8AC3E}">
        <p14:creationId xmlns:p14="http://schemas.microsoft.com/office/powerpoint/2010/main" val="4107065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98D5C-1320-4AEA-AA24-2FE1978BF507}"/>
              </a:ext>
            </a:extLst>
          </p:cNvPr>
          <p:cNvSpPr>
            <a:spLocks noGrp="1"/>
          </p:cNvSpPr>
          <p:nvPr>
            <p:ph type="title"/>
          </p:nvPr>
        </p:nvSpPr>
        <p:spPr/>
        <p:txBody>
          <a:bodyPr/>
          <a:lstStyle/>
          <a:p>
            <a:r>
              <a:rPr lang="en-US"/>
              <a:t>Delaware’s Health Care Spending and Quality Benchmarks Program</a:t>
            </a:r>
          </a:p>
        </p:txBody>
      </p:sp>
      <p:sp>
        <p:nvSpPr>
          <p:cNvPr id="4" name="Slide Number Placeholder 3">
            <a:extLst>
              <a:ext uri="{FF2B5EF4-FFF2-40B4-BE49-F238E27FC236}">
                <a16:creationId xmlns:a16="http://schemas.microsoft.com/office/drawing/2014/main" id="{7CF73B9E-595C-42D5-96F9-564919346205}"/>
              </a:ext>
            </a:extLst>
          </p:cNvPr>
          <p:cNvSpPr>
            <a:spLocks noGrp="1"/>
          </p:cNvSpPr>
          <p:nvPr>
            <p:ph type="sldNum" sz="quarter" idx="12"/>
          </p:nvPr>
        </p:nvSpPr>
        <p:spPr/>
        <p:txBody>
          <a:bodyPr/>
          <a:lstStyle/>
          <a:p>
            <a:fld id="{401CF334-2D5C-4859-84A6-CA7E6E43FAEB}" type="slidenum">
              <a:rPr lang="en-US" smtClean="0"/>
              <a:t>40</a:t>
            </a:fld>
            <a:endParaRPr lang="en-US"/>
          </a:p>
        </p:txBody>
      </p:sp>
    </p:spTree>
    <p:extLst>
      <p:ext uri="{BB962C8B-B14F-4D97-AF65-F5344CB8AC3E}">
        <p14:creationId xmlns:p14="http://schemas.microsoft.com/office/powerpoint/2010/main" val="4134784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a:xfrm>
            <a:off x="609600" y="563337"/>
            <a:ext cx="10972800" cy="1066800"/>
          </a:xfrm>
        </p:spPr>
        <p:txBody>
          <a:bodyPr>
            <a:normAutofit fontScale="90000"/>
          </a:bodyPr>
          <a:lstStyle/>
          <a:p>
            <a:r>
              <a:rPr lang="en-US"/>
              <a:t>Delaware’s Enabling Legislative, Regulatory or Administrative Requirements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917954"/>
            <a:ext cx="10972800" cy="4553346"/>
          </a:xfrm>
        </p:spPr>
        <p:txBody>
          <a:bodyPr>
            <a:normAutofit fontScale="92500" lnSpcReduction="10000"/>
          </a:bodyPr>
          <a:lstStyle/>
          <a:p>
            <a:pPr>
              <a:spcAft>
                <a:spcPts val="1200"/>
              </a:spcAft>
            </a:pPr>
            <a:r>
              <a:rPr lang="en-US"/>
              <a:t>House Resolution 7 passed in September 2017 to establish and plan for monitoring and implementation of annual health care benchmark.</a:t>
            </a:r>
          </a:p>
          <a:p>
            <a:pPr>
              <a:spcAft>
                <a:spcPts val="1200"/>
              </a:spcAft>
            </a:pPr>
            <a:r>
              <a:rPr lang="en-US"/>
              <a:t>The DE Department of Health and Social Services (DHSS) subsequently developed a public and private all-payer cost-benchmarking program and advisory group.</a:t>
            </a:r>
          </a:p>
          <a:p>
            <a:pPr>
              <a:spcAft>
                <a:spcPts val="1200"/>
              </a:spcAft>
            </a:pPr>
            <a:r>
              <a:rPr lang="en-US"/>
              <a:t>In November 2018 Governor Carney issued Executive Order 25 to formally establish the health care spending and quality benchmarks.</a:t>
            </a:r>
          </a:p>
          <a:p>
            <a:r>
              <a:rPr lang="en-US"/>
              <a:t>The DE Health Care Commission (DHCC) and DE Economic and Financial Advisory Council (DEFAC) Health Care Spending Benchmark Committee oversee the program.</a:t>
            </a:r>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41</a:t>
            </a:fld>
            <a:endParaRPr lang="en-US"/>
          </a:p>
        </p:txBody>
      </p:sp>
    </p:spTree>
    <p:extLst>
      <p:ext uri="{BB962C8B-B14F-4D97-AF65-F5344CB8AC3E}">
        <p14:creationId xmlns:p14="http://schemas.microsoft.com/office/powerpoint/2010/main" val="293395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fontScale="90000"/>
          </a:bodyPr>
          <a:lstStyle/>
          <a:p>
            <a:r>
              <a:rPr lang="en-US"/>
              <a:t>Delaware’s Health Care Spending Benchmark and Methodology</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963308"/>
            <a:ext cx="10972800" cy="4690872"/>
          </a:xfrm>
        </p:spPr>
        <p:txBody>
          <a:bodyPr>
            <a:normAutofit fontScale="85000" lnSpcReduction="20000"/>
          </a:bodyPr>
          <a:lstStyle/>
          <a:p>
            <a:r>
              <a:rPr lang="en-US" sz="3300"/>
              <a:t>The benchmark is set at the state’s PGSP (3.0%) with transitional adjustments:</a:t>
            </a:r>
          </a:p>
          <a:p>
            <a:endParaRPr lang="en-US" sz="400"/>
          </a:p>
          <a:p>
            <a:pPr lvl="1"/>
            <a:r>
              <a:rPr lang="en-US"/>
              <a:t>2019: 3.80%</a:t>
            </a:r>
          </a:p>
          <a:p>
            <a:pPr lvl="1"/>
            <a:r>
              <a:rPr lang="en-US"/>
              <a:t>2020: 3.50%</a:t>
            </a:r>
          </a:p>
          <a:p>
            <a:pPr lvl="1"/>
            <a:r>
              <a:rPr lang="en-US"/>
              <a:t>2021: 3.25%</a:t>
            </a:r>
          </a:p>
          <a:p>
            <a:pPr lvl="1">
              <a:spcAft>
                <a:spcPts val="1200"/>
              </a:spcAft>
            </a:pPr>
            <a:r>
              <a:rPr lang="en-US"/>
              <a:t>2022 and 2023: 3.00%</a:t>
            </a:r>
          </a:p>
          <a:p>
            <a:pPr>
              <a:spcAft>
                <a:spcPts val="1200"/>
              </a:spcAft>
            </a:pPr>
            <a:r>
              <a:rPr lang="en-US" sz="3300"/>
              <a:t>Annually, a subcommittee of DEFAC reviews all components of PGSP and recommends whether it has changed in a material way and warrants a change in the target.</a:t>
            </a:r>
          </a:p>
          <a:p>
            <a:r>
              <a:rPr lang="en-US" sz="3300"/>
              <a:t>The DEFAC subcommittee will consider whether the spending target’s methodology should be updated or changed for future years by March 2023.</a:t>
            </a:r>
          </a:p>
          <a:p>
            <a:endParaRPr lang="en-US"/>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42</a:t>
            </a:fld>
            <a:endParaRPr lang="en-US"/>
          </a:p>
        </p:txBody>
      </p:sp>
    </p:spTree>
    <p:extLst>
      <p:ext uri="{BB962C8B-B14F-4D97-AF65-F5344CB8AC3E}">
        <p14:creationId xmlns:p14="http://schemas.microsoft.com/office/powerpoint/2010/main" val="230076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a:bodyPr>
          <a:lstStyle/>
          <a:p>
            <a:r>
              <a:rPr lang="en-US"/>
              <a:t>Delaware’s Quality Benchmarks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745598"/>
            <a:ext cx="10972800" cy="4325112"/>
          </a:xfrm>
        </p:spPr>
        <p:txBody>
          <a:bodyPr>
            <a:normAutofit lnSpcReduction="10000"/>
          </a:bodyPr>
          <a:lstStyle/>
          <a:p>
            <a:r>
              <a:rPr lang="en-US"/>
              <a:t>Delaware also set eight quality targets for ongoing reference in its annual benchmarking program:</a:t>
            </a:r>
          </a:p>
          <a:p>
            <a:endParaRPr lang="en-US" sz="300"/>
          </a:p>
          <a:p>
            <a:pPr marL="925830" lvl="1" indent="-514350">
              <a:buFont typeface="+mj-lt"/>
              <a:buAutoNum type="arabicPeriod"/>
            </a:pPr>
            <a:r>
              <a:rPr lang="en-US"/>
              <a:t>Adult obesity</a:t>
            </a:r>
          </a:p>
          <a:p>
            <a:pPr marL="925830" lvl="1" indent="-514350">
              <a:buFont typeface="+mj-lt"/>
              <a:buAutoNum type="arabicPeriod"/>
            </a:pPr>
            <a:r>
              <a:rPr lang="en-US"/>
              <a:t>High school students physically active</a:t>
            </a:r>
          </a:p>
          <a:p>
            <a:pPr marL="925830" lvl="1" indent="-514350">
              <a:buFont typeface="+mj-lt"/>
              <a:buAutoNum type="arabicPeriod"/>
            </a:pPr>
            <a:r>
              <a:rPr lang="en-US"/>
              <a:t>Opioid-related overdose deaths</a:t>
            </a:r>
          </a:p>
          <a:p>
            <a:pPr marL="925830" lvl="1" indent="-514350">
              <a:buFont typeface="+mj-lt"/>
              <a:buAutoNum type="arabicPeriod"/>
            </a:pPr>
            <a:r>
              <a:rPr lang="en-US"/>
              <a:t>Tobacco use</a:t>
            </a:r>
          </a:p>
          <a:p>
            <a:pPr marL="925830" lvl="1" indent="-514350">
              <a:buFont typeface="+mj-lt"/>
              <a:buAutoNum type="arabicPeriod"/>
            </a:pPr>
            <a:r>
              <a:rPr lang="en-US"/>
              <a:t>Concurrent use of opioids and benzodiazepines*</a:t>
            </a:r>
          </a:p>
          <a:p>
            <a:pPr marL="925830" lvl="1" indent="-514350">
              <a:buFont typeface="+mj-lt"/>
              <a:buAutoNum type="arabicPeriod"/>
            </a:pPr>
            <a:r>
              <a:rPr lang="en-US"/>
              <a:t>ED utilization (commercial only)</a:t>
            </a:r>
          </a:p>
          <a:p>
            <a:pPr marL="925830" lvl="1" indent="-514350">
              <a:buFont typeface="+mj-lt"/>
              <a:buAutoNum type="arabicPeriod"/>
            </a:pPr>
            <a:r>
              <a:rPr lang="en-US"/>
              <a:t>Persistence of beta blocker treatment after heart attach</a:t>
            </a:r>
          </a:p>
          <a:p>
            <a:pPr marL="925830" lvl="1" indent="-514350">
              <a:buFont typeface="+mj-lt"/>
              <a:buAutoNum type="arabicPeriod"/>
            </a:pPr>
            <a:r>
              <a:rPr lang="en-US"/>
              <a:t>Statin therapy adherence for patients with cardiovascular disease</a:t>
            </a:r>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43</a:t>
            </a:fld>
            <a:endParaRPr lang="en-US"/>
          </a:p>
        </p:txBody>
      </p:sp>
      <p:sp>
        <p:nvSpPr>
          <p:cNvPr id="5" name="TextBox 4">
            <a:extLst>
              <a:ext uri="{FF2B5EF4-FFF2-40B4-BE49-F238E27FC236}">
                <a16:creationId xmlns:a16="http://schemas.microsoft.com/office/drawing/2014/main" id="{C5BED673-5B7E-4245-84C0-6D04614A2AFB}"/>
              </a:ext>
            </a:extLst>
          </p:cNvPr>
          <p:cNvSpPr txBox="1"/>
          <p:nvPr/>
        </p:nvSpPr>
        <p:spPr>
          <a:xfrm>
            <a:off x="609600" y="6056725"/>
            <a:ext cx="9336505" cy="584775"/>
          </a:xfrm>
          <a:prstGeom prst="rect">
            <a:avLst/>
          </a:prstGeom>
          <a:noFill/>
        </p:spPr>
        <p:txBody>
          <a:bodyPr wrap="square" rtlCol="0">
            <a:spAutoFit/>
          </a:bodyPr>
          <a:lstStyle/>
          <a:p>
            <a:r>
              <a:rPr lang="en-US" sz="1600">
                <a:solidFill>
                  <a:schemeClr val="tx2"/>
                </a:solidFill>
                <a:latin typeface="Cambria" panose="02040503050406030204" pitchFamily="18" charset="0"/>
                <a:ea typeface="Cambria" panose="02040503050406030204" pitchFamily="18" charset="0"/>
              </a:rPr>
              <a:t>* This measure was originally included in the Executive Order but will be replaced with another opioid use measure</a:t>
            </a:r>
          </a:p>
        </p:txBody>
      </p:sp>
    </p:spTree>
    <p:extLst>
      <p:ext uri="{BB962C8B-B14F-4D97-AF65-F5344CB8AC3E}">
        <p14:creationId xmlns:p14="http://schemas.microsoft.com/office/powerpoint/2010/main" val="235654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98D5C-1320-4AEA-AA24-2FE1978BF507}"/>
              </a:ext>
            </a:extLst>
          </p:cNvPr>
          <p:cNvSpPr>
            <a:spLocks noGrp="1"/>
          </p:cNvSpPr>
          <p:nvPr>
            <p:ph type="title"/>
          </p:nvPr>
        </p:nvSpPr>
        <p:spPr/>
        <p:txBody>
          <a:bodyPr/>
          <a:lstStyle/>
          <a:p>
            <a:r>
              <a:rPr lang="en-US"/>
              <a:t>Rhode Island’s Health Care Cost Growth Target Program</a:t>
            </a:r>
          </a:p>
        </p:txBody>
      </p:sp>
      <p:sp>
        <p:nvSpPr>
          <p:cNvPr id="4" name="Slide Number Placeholder 3">
            <a:extLst>
              <a:ext uri="{FF2B5EF4-FFF2-40B4-BE49-F238E27FC236}">
                <a16:creationId xmlns:a16="http://schemas.microsoft.com/office/drawing/2014/main" id="{7CF73B9E-595C-42D5-96F9-564919346205}"/>
              </a:ext>
            </a:extLst>
          </p:cNvPr>
          <p:cNvSpPr>
            <a:spLocks noGrp="1"/>
          </p:cNvSpPr>
          <p:nvPr>
            <p:ph type="sldNum" sz="quarter" idx="12"/>
          </p:nvPr>
        </p:nvSpPr>
        <p:spPr/>
        <p:txBody>
          <a:bodyPr/>
          <a:lstStyle/>
          <a:p>
            <a:fld id="{401CF334-2D5C-4859-84A6-CA7E6E43FAEB}" type="slidenum">
              <a:rPr lang="en-US" smtClean="0"/>
              <a:t>44</a:t>
            </a:fld>
            <a:endParaRPr lang="en-US"/>
          </a:p>
        </p:txBody>
      </p:sp>
    </p:spTree>
    <p:extLst>
      <p:ext uri="{BB962C8B-B14F-4D97-AF65-F5344CB8AC3E}">
        <p14:creationId xmlns:p14="http://schemas.microsoft.com/office/powerpoint/2010/main" val="212563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fontScale="90000"/>
          </a:bodyPr>
          <a:lstStyle/>
          <a:p>
            <a:r>
              <a:rPr lang="en-US"/>
              <a:t>Rhode Island’s Enabling Legislative, Regulatory or Administrative Requirements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917954"/>
            <a:ext cx="10972800" cy="4736226"/>
          </a:xfrm>
        </p:spPr>
        <p:txBody>
          <a:bodyPr>
            <a:normAutofit fontScale="92500" lnSpcReduction="10000"/>
          </a:bodyPr>
          <a:lstStyle/>
          <a:p>
            <a:pPr>
              <a:spcAft>
                <a:spcPts val="1200"/>
              </a:spcAft>
            </a:pPr>
            <a:r>
              <a:rPr lang="en-US" sz="2900"/>
              <a:t>In 2016, Governor Raimondo asked a group of health care provider and insurer leaders to recommend a method for setting a cost growth benchmark for the state.  They did so by year end.</a:t>
            </a:r>
          </a:p>
          <a:p>
            <a:r>
              <a:rPr lang="en-US" sz="2900"/>
              <a:t>In 2018 the state secured foundation funding to launch a more public and broadly inclusive effort to establish a cost growth benchmark and establish a means to leverage the state’s all-payer claims database (APCD) to highlight spending patterns and trends.</a:t>
            </a:r>
          </a:p>
          <a:p>
            <a:endParaRPr lang="en-US" sz="800"/>
          </a:p>
          <a:p>
            <a:r>
              <a:rPr lang="en-US" sz="2900"/>
              <a:t>In August 2018, the Executive Office of Health and Human Services,  Office of the Health Insurance Commissioner and Governor’s Office convened a Steering Committee comprised of 18 diverse RI stakeholders to advise on cost growth target recommendations.</a:t>
            </a:r>
          </a:p>
          <a:p>
            <a:endParaRPr lang="en-US"/>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45</a:t>
            </a:fld>
            <a:endParaRPr lang="en-US"/>
          </a:p>
        </p:txBody>
      </p:sp>
    </p:spTree>
    <p:extLst>
      <p:ext uri="{BB962C8B-B14F-4D97-AF65-F5344CB8AC3E}">
        <p14:creationId xmlns:p14="http://schemas.microsoft.com/office/powerpoint/2010/main" val="248905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fontScale="90000"/>
          </a:bodyPr>
          <a:lstStyle/>
          <a:p>
            <a:r>
              <a:rPr lang="en-US"/>
              <a:t>Rhode Island’s Enabling Legislative, Regulatory or Administrative Requirements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2100834"/>
            <a:ext cx="10972800" cy="4553346"/>
          </a:xfrm>
        </p:spPr>
        <p:txBody>
          <a:bodyPr>
            <a:normAutofit/>
          </a:bodyPr>
          <a:lstStyle/>
          <a:p>
            <a:pPr>
              <a:spcAft>
                <a:spcPts val="1200"/>
              </a:spcAft>
            </a:pPr>
            <a:r>
              <a:rPr lang="en-US"/>
              <a:t>The Steering Committee made recommendations in November 2018, and in December 2018 signed a voluntary compact, which remains in effect through December 2022, to meet the state’s target.</a:t>
            </a:r>
          </a:p>
          <a:p>
            <a:pPr>
              <a:spcAft>
                <a:spcPts val="1200"/>
              </a:spcAft>
            </a:pPr>
            <a:r>
              <a:rPr lang="en-US"/>
              <a:t>Governor Raimondo established the target in February 2019 through Executive Order 19-03.</a:t>
            </a:r>
          </a:p>
          <a:p>
            <a:r>
              <a:rPr lang="en-US"/>
              <a:t>The State administers and implement the benchmark program, with ongoing advice and support from its Steering Committee.</a:t>
            </a:r>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46</a:t>
            </a:fld>
            <a:endParaRPr lang="en-US"/>
          </a:p>
        </p:txBody>
      </p:sp>
    </p:spTree>
    <p:extLst>
      <p:ext uri="{BB962C8B-B14F-4D97-AF65-F5344CB8AC3E}">
        <p14:creationId xmlns:p14="http://schemas.microsoft.com/office/powerpoint/2010/main" val="107482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2D8BD-21B9-4347-8296-9E206A7A4971}"/>
              </a:ext>
            </a:extLst>
          </p:cNvPr>
          <p:cNvSpPr>
            <a:spLocks noGrp="1"/>
          </p:cNvSpPr>
          <p:nvPr>
            <p:ph type="title"/>
          </p:nvPr>
        </p:nvSpPr>
        <p:spPr/>
        <p:txBody>
          <a:bodyPr>
            <a:normAutofit fontScale="90000"/>
          </a:bodyPr>
          <a:lstStyle/>
          <a:p>
            <a:r>
              <a:rPr lang="en-US"/>
              <a:t>Rhode Island’s Cost Growth Benchmark and Methodology</a:t>
            </a:r>
          </a:p>
        </p:txBody>
      </p:sp>
      <p:sp>
        <p:nvSpPr>
          <p:cNvPr id="3" name="Content Placeholder 2">
            <a:extLst>
              <a:ext uri="{FF2B5EF4-FFF2-40B4-BE49-F238E27FC236}">
                <a16:creationId xmlns:a16="http://schemas.microsoft.com/office/drawing/2014/main" id="{628CF007-EF18-439C-AEBF-62A2FAEFB74A}"/>
              </a:ext>
            </a:extLst>
          </p:cNvPr>
          <p:cNvSpPr>
            <a:spLocks noGrp="1"/>
          </p:cNvSpPr>
          <p:nvPr>
            <p:ph idx="1"/>
          </p:nvPr>
        </p:nvSpPr>
        <p:spPr>
          <a:xfrm>
            <a:off x="609600" y="1933639"/>
            <a:ext cx="10972800" cy="4835981"/>
          </a:xfrm>
        </p:spPr>
        <p:txBody>
          <a:bodyPr>
            <a:normAutofit fontScale="92500" lnSpcReduction="10000"/>
          </a:bodyPr>
          <a:lstStyle/>
          <a:p>
            <a:r>
              <a:rPr lang="en-US" sz="2900"/>
              <a:t>The benchmark was established by the Steering Committee and set to the state’s PGSP as calculated in 2018.</a:t>
            </a:r>
          </a:p>
          <a:p>
            <a:pPr lvl="1"/>
            <a:r>
              <a:rPr lang="en-US"/>
              <a:t>2019 – 2022: 3.2%</a:t>
            </a:r>
          </a:p>
          <a:p>
            <a:pPr lvl="1">
              <a:spcAft>
                <a:spcPts val="1200"/>
              </a:spcAft>
            </a:pPr>
            <a:r>
              <a:rPr lang="en-US"/>
              <a:t>2023 and beyond: to be re-evaluated and determined in 2022</a:t>
            </a:r>
          </a:p>
          <a:p>
            <a:pPr>
              <a:spcAft>
                <a:spcPts val="1200"/>
              </a:spcAft>
            </a:pPr>
            <a:r>
              <a:rPr lang="en-US" sz="2900"/>
              <a:t>The compact stipulates that only highly significant changes in the economy will trigger re-visiting of the target methodology, and that the Steering Committee will work with the State to determine a functional definition of “highly significant.”</a:t>
            </a:r>
          </a:p>
          <a:p>
            <a:r>
              <a:rPr lang="en-US" sz="2900"/>
              <a:t>The benchmark is coupled with a data analysis strategy that leverage’s the state’s all-payer claims database to give providers and policymakers information to manage health care cost growth.</a:t>
            </a:r>
          </a:p>
        </p:txBody>
      </p:sp>
      <p:sp>
        <p:nvSpPr>
          <p:cNvPr id="4" name="Slide Number Placeholder 3">
            <a:extLst>
              <a:ext uri="{FF2B5EF4-FFF2-40B4-BE49-F238E27FC236}">
                <a16:creationId xmlns:a16="http://schemas.microsoft.com/office/drawing/2014/main" id="{C9D1F3B3-9DB4-4EC3-8580-C51F05CE14E4}"/>
              </a:ext>
            </a:extLst>
          </p:cNvPr>
          <p:cNvSpPr>
            <a:spLocks noGrp="1"/>
          </p:cNvSpPr>
          <p:nvPr>
            <p:ph type="sldNum" sz="quarter" idx="12"/>
          </p:nvPr>
        </p:nvSpPr>
        <p:spPr/>
        <p:txBody>
          <a:bodyPr/>
          <a:lstStyle/>
          <a:p>
            <a:fld id="{401CF334-2D5C-4859-84A6-CA7E6E43FAEB}" type="slidenum">
              <a:rPr lang="en-US" smtClean="0"/>
              <a:t>47</a:t>
            </a:fld>
            <a:endParaRPr lang="en-US"/>
          </a:p>
        </p:txBody>
      </p:sp>
    </p:spTree>
    <p:extLst>
      <p:ext uri="{BB962C8B-B14F-4D97-AF65-F5344CB8AC3E}">
        <p14:creationId xmlns:p14="http://schemas.microsoft.com/office/powerpoint/2010/main" val="1259670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7C967-454D-4EFA-AB93-70C6E263088C}"/>
              </a:ext>
            </a:extLst>
          </p:cNvPr>
          <p:cNvSpPr>
            <a:spLocks noGrp="1"/>
          </p:cNvSpPr>
          <p:nvPr>
            <p:ph type="title"/>
          </p:nvPr>
        </p:nvSpPr>
        <p:spPr/>
        <p:txBody>
          <a:bodyPr>
            <a:normAutofit fontScale="90000"/>
          </a:bodyPr>
          <a:lstStyle/>
          <a:p>
            <a:r>
              <a:rPr lang="en-US"/>
              <a:t>Delaware and Rhode Island’s Benchmark Programs Are Largely Modeled Off Massachusetts</a:t>
            </a:r>
          </a:p>
        </p:txBody>
      </p:sp>
      <p:sp>
        <p:nvSpPr>
          <p:cNvPr id="3" name="Content Placeholder 2">
            <a:extLst>
              <a:ext uri="{FF2B5EF4-FFF2-40B4-BE49-F238E27FC236}">
                <a16:creationId xmlns:a16="http://schemas.microsoft.com/office/drawing/2014/main" id="{E7F9D56A-4C04-4B8F-B696-E292046BBC08}"/>
              </a:ext>
            </a:extLst>
          </p:cNvPr>
          <p:cNvSpPr>
            <a:spLocks noGrp="1"/>
          </p:cNvSpPr>
          <p:nvPr>
            <p:ph idx="1"/>
          </p:nvPr>
        </p:nvSpPr>
        <p:spPr>
          <a:xfrm>
            <a:off x="609600" y="2027445"/>
            <a:ext cx="10972800" cy="4553346"/>
          </a:xfrm>
        </p:spPr>
        <p:txBody>
          <a:bodyPr/>
          <a:lstStyle/>
          <a:p>
            <a:pPr>
              <a:spcAft>
                <a:spcPts val="1200"/>
              </a:spcAft>
            </a:pPr>
            <a:r>
              <a:rPr lang="en-US"/>
              <a:t>DE and RI use THCE to measure performance against the benchmark</a:t>
            </a:r>
          </a:p>
          <a:p>
            <a:pPr>
              <a:spcAft>
                <a:spcPts val="1200"/>
              </a:spcAft>
            </a:pPr>
            <a:r>
              <a:rPr lang="en-US"/>
              <a:t>Insurers submit per member per year TME for the commercial fully and self-insured, Medicare Advantage, and Medicaid managed care.</a:t>
            </a:r>
          </a:p>
          <a:p>
            <a:pPr>
              <a:spcAft>
                <a:spcPts val="1200"/>
              </a:spcAft>
            </a:pPr>
            <a:r>
              <a:rPr lang="en-US"/>
              <a:t>Both states intend to publish performance at the state, market, insurer and provider levels for the purposes of transparency.</a:t>
            </a:r>
          </a:p>
          <a:p>
            <a:r>
              <a:rPr lang="en-US"/>
              <a:t>The details that vary in each state will be reviewed when we discuss key questions related to the establishment of Connecticut’s program.</a:t>
            </a:r>
          </a:p>
        </p:txBody>
      </p:sp>
      <p:sp>
        <p:nvSpPr>
          <p:cNvPr id="4" name="Slide Number Placeholder 3">
            <a:extLst>
              <a:ext uri="{FF2B5EF4-FFF2-40B4-BE49-F238E27FC236}">
                <a16:creationId xmlns:a16="http://schemas.microsoft.com/office/drawing/2014/main" id="{04543E47-2F31-478E-9C1B-BAB639D30C93}"/>
              </a:ext>
            </a:extLst>
          </p:cNvPr>
          <p:cNvSpPr>
            <a:spLocks noGrp="1"/>
          </p:cNvSpPr>
          <p:nvPr>
            <p:ph type="sldNum" sz="quarter" idx="12"/>
          </p:nvPr>
        </p:nvSpPr>
        <p:spPr/>
        <p:txBody>
          <a:bodyPr/>
          <a:lstStyle/>
          <a:p>
            <a:fld id="{401CF334-2D5C-4859-84A6-CA7E6E43FAEB}" type="slidenum">
              <a:rPr lang="en-US" smtClean="0"/>
              <a:t>48</a:t>
            </a:fld>
            <a:endParaRPr lang="en-US"/>
          </a:p>
        </p:txBody>
      </p:sp>
    </p:spTree>
    <p:extLst>
      <p:ext uri="{BB962C8B-B14F-4D97-AF65-F5344CB8AC3E}">
        <p14:creationId xmlns:p14="http://schemas.microsoft.com/office/powerpoint/2010/main" val="124105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49</a:t>
            </a:fld>
            <a:endParaRPr lang="en-US"/>
          </a:p>
        </p:txBody>
      </p:sp>
    </p:spTree>
    <p:extLst>
      <p:ext uri="{BB962C8B-B14F-4D97-AF65-F5344CB8AC3E}">
        <p14:creationId xmlns:p14="http://schemas.microsoft.com/office/powerpoint/2010/main" val="229562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5725B-DBA1-428F-8C33-2F1F1F0CD981}"/>
              </a:ext>
            </a:extLst>
          </p:cNvPr>
          <p:cNvSpPr>
            <a:spLocks noGrp="1"/>
          </p:cNvSpPr>
          <p:nvPr>
            <p:ph type="title"/>
          </p:nvPr>
        </p:nvSpPr>
        <p:spPr/>
        <p:txBody>
          <a:bodyPr/>
          <a:lstStyle/>
          <a:p>
            <a:r>
              <a:rPr lang="en-US"/>
              <a:t>Process for Facilitating Discussion via Zoom</a:t>
            </a:r>
          </a:p>
        </p:txBody>
      </p:sp>
      <p:sp>
        <p:nvSpPr>
          <p:cNvPr id="4" name="Content Placeholder 3">
            <a:extLst>
              <a:ext uri="{FF2B5EF4-FFF2-40B4-BE49-F238E27FC236}">
                <a16:creationId xmlns:a16="http://schemas.microsoft.com/office/drawing/2014/main" id="{2B26BC7F-E7B0-4743-9CAF-9F2F5D4F1AE3}"/>
              </a:ext>
            </a:extLst>
          </p:cNvPr>
          <p:cNvSpPr>
            <a:spLocks noGrp="1"/>
          </p:cNvSpPr>
          <p:nvPr>
            <p:ph idx="1"/>
          </p:nvPr>
        </p:nvSpPr>
        <p:spPr/>
        <p:txBody>
          <a:bodyPr vert="horz" anchor="t">
            <a:noAutofit/>
          </a:bodyPr>
          <a:lstStyle/>
          <a:p>
            <a:pPr indent="-365760">
              <a:spcAft>
                <a:spcPts val="600"/>
              </a:spcAft>
              <a:buClr>
                <a:schemeClr val="accent2">
                  <a:lumMod val="75000"/>
                </a:schemeClr>
              </a:buClr>
              <a:buFont typeface="+mj-lt"/>
              <a:buAutoNum type="arabicPeriod"/>
            </a:pPr>
            <a:r>
              <a:rPr lang="en-US" sz="2700">
                <a:latin typeface="Cambria"/>
              </a:rPr>
              <a:t>We will mute everyone to avoid background noise. </a:t>
            </a:r>
          </a:p>
          <a:p>
            <a:pPr indent="-365760">
              <a:spcAft>
                <a:spcPts val="600"/>
              </a:spcAft>
              <a:buClr>
                <a:schemeClr val="accent2">
                  <a:lumMod val="75000"/>
                </a:schemeClr>
              </a:buClr>
              <a:buFont typeface="+mj-lt"/>
              <a:buAutoNum type="arabicPeriod"/>
            </a:pPr>
            <a:endParaRPr lang="en-US" sz="100"/>
          </a:p>
          <a:p>
            <a:pPr indent="-365760">
              <a:spcAft>
                <a:spcPts val="600"/>
              </a:spcAft>
              <a:buClr>
                <a:schemeClr val="accent2">
                  <a:lumMod val="75000"/>
                </a:schemeClr>
              </a:buClr>
              <a:buFont typeface="+mj-lt"/>
              <a:buAutoNum type="arabicPeriod"/>
            </a:pPr>
            <a:r>
              <a:rPr lang="en-US" sz="2700">
                <a:latin typeface="Cambria"/>
              </a:rPr>
              <a:t>We invite members of the technical team to "raise your hand" to ask a question or make a comment.  Just click on the "Participants" button at the bottom of your screen. </a:t>
            </a:r>
          </a:p>
          <a:p>
            <a:pPr marL="657860" lvl="1" indent="-246380">
              <a:spcAft>
                <a:spcPts val="600"/>
              </a:spcAft>
              <a:buClr>
                <a:schemeClr val="accent2">
                  <a:lumMod val="75000"/>
                </a:schemeClr>
              </a:buClr>
            </a:pPr>
            <a:r>
              <a:rPr lang="en-US" sz="2400">
                <a:latin typeface="Cambria"/>
              </a:rPr>
              <a:t>Click the hand icon to "raise" your hand; click it again to "lower" your hand.</a:t>
            </a:r>
            <a:endParaRPr lang="en-US" sz="2400"/>
          </a:p>
          <a:p>
            <a:pPr indent="-365760">
              <a:spcAft>
                <a:spcPts val="600"/>
              </a:spcAft>
              <a:buClr>
                <a:schemeClr val="accent2">
                  <a:lumMod val="75000"/>
                </a:schemeClr>
              </a:buClr>
              <a:buAutoNum type="arabicPeriod"/>
            </a:pPr>
            <a:endParaRPr lang="en-US" sz="100">
              <a:latin typeface="Cambria"/>
            </a:endParaRPr>
          </a:p>
          <a:p>
            <a:pPr indent="-365760">
              <a:spcAft>
                <a:spcPts val="600"/>
              </a:spcAft>
              <a:buClr>
                <a:schemeClr val="accent2">
                  <a:lumMod val="75000"/>
                </a:schemeClr>
              </a:buClr>
              <a:buAutoNum type="arabicPeriod"/>
            </a:pPr>
            <a:r>
              <a:rPr lang="en-US" sz="2700">
                <a:latin typeface="Cambria"/>
              </a:rPr>
              <a:t>When we call on you, please click the microphone icon to unmute yourself.  </a:t>
            </a:r>
            <a:r>
              <a:rPr lang="en-US" sz="2700" u="sng">
                <a:latin typeface="Cambria"/>
              </a:rPr>
              <a:t>Please</a:t>
            </a:r>
            <a:r>
              <a:rPr lang="en-US" sz="2700">
                <a:latin typeface="Cambria"/>
              </a:rPr>
              <a:t> mute your microphone when you are done speaking.</a:t>
            </a:r>
            <a:endParaRPr lang="en-US" sz="2700"/>
          </a:p>
          <a:p>
            <a:pPr indent="-365760">
              <a:spcAft>
                <a:spcPts val="600"/>
              </a:spcAft>
              <a:buClr>
                <a:schemeClr val="accent2">
                  <a:lumMod val="75000"/>
                </a:schemeClr>
              </a:buClr>
              <a:buFont typeface="+mj-lt"/>
              <a:buAutoNum type="arabicPeriod"/>
            </a:pPr>
            <a:endParaRPr lang="en-US" sz="100">
              <a:latin typeface="Cambria"/>
            </a:endParaRPr>
          </a:p>
          <a:p>
            <a:pPr indent="-365760">
              <a:spcAft>
                <a:spcPts val="600"/>
              </a:spcAft>
              <a:buClr>
                <a:schemeClr val="accent2">
                  <a:lumMod val="75000"/>
                </a:schemeClr>
              </a:buClr>
              <a:buFont typeface="+mj-lt"/>
              <a:buAutoNum type="arabicPeriod"/>
            </a:pPr>
            <a:r>
              <a:rPr lang="en-US" sz="2700">
                <a:latin typeface="Cambria"/>
              </a:rPr>
              <a:t>You may send us a comment at any time in the Zoom chat box at the bottom of your screen. </a:t>
            </a:r>
          </a:p>
        </p:txBody>
      </p:sp>
      <p:sp>
        <p:nvSpPr>
          <p:cNvPr id="3" name="Slide Number Placeholder 2">
            <a:extLst>
              <a:ext uri="{FF2B5EF4-FFF2-40B4-BE49-F238E27FC236}">
                <a16:creationId xmlns:a16="http://schemas.microsoft.com/office/drawing/2014/main" id="{C20738DB-3899-4209-8998-CA0834D400B9}"/>
              </a:ext>
            </a:extLst>
          </p:cNvPr>
          <p:cNvSpPr>
            <a:spLocks noGrp="1"/>
          </p:cNvSpPr>
          <p:nvPr>
            <p:ph type="sldNum" sz="quarter" idx="12"/>
          </p:nvPr>
        </p:nvSpPr>
        <p:spPr/>
        <p:txBody>
          <a:bodyPr/>
          <a:lstStyle/>
          <a:p>
            <a:fld id="{401CF334-2D5C-4859-84A6-CA7E6E43FAEB}" type="slidenum">
              <a:rPr lang="en-US" smtClean="0"/>
              <a:t>5</a:t>
            </a:fld>
            <a:endParaRPr lang="en-US"/>
          </a:p>
        </p:txBody>
      </p:sp>
    </p:spTree>
    <p:extLst>
      <p:ext uri="{BB962C8B-B14F-4D97-AF65-F5344CB8AC3E}">
        <p14:creationId xmlns:p14="http://schemas.microsoft.com/office/powerpoint/2010/main" val="31886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98D5C-1320-4AEA-AA24-2FE1978BF507}"/>
              </a:ext>
            </a:extLst>
          </p:cNvPr>
          <p:cNvSpPr>
            <a:spLocks noGrp="1"/>
          </p:cNvSpPr>
          <p:nvPr>
            <p:ph type="title"/>
          </p:nvPr>
        </p:nvSpPr>
        <p:spPr/>
        <p:txBody>
          <a:bodyPr/>
          <a:lstStyle/>
          <a:p>
            <a:r>
              <a:rPr lang="en-US"/>
              <a:t>Oregon’s Sustainable Health Care Cost Growth Target Program</a:t>
            </a:r>
          </a:p>
        </p:txBody>
      </p:sp>
      <p:sp>
        <p:nvSpPr>
          <p:cNvPr id="4" name="Slide Number Placeholder 3">
            <a:extLst>
              <a:ext uri="{FF2B5EF4-FFF2-40B4-BE49-F238E27FC236}">
                <a16:creationId xmlns:a16="http://schemas.microsoft.com/office/drawing/2014/main" id="{7CF73B9E-595C-42D5-96F9-564919346205}"/>
              </a:ext>
            </a:extLst>
          </p:cNvPr>
          <p:cNvSpPr>
            <a:spLocks noGrp="1"/>
          </p:cNvSpPr>
          <p:nvPr>
            <p:ph type="sldNum" sz="quarter" idx="12"/>
          </p:nvPr>
        </p:nvSpPr>
        <p:spPr/>
        <p:txBody>
          <a:bodyPr/>
          <a:lstStyle/>
          <a:p>
            <a:fld id="{401CF334-2D5C-4859-84A6-CA7E6E43FAEB}" type="slidenum">
              <a:rPr lang="en-US" smtClean="0"/>
              <a:t>50</a:t>
            </a:fld>
            <a:endParaRPr lang="en-US"/>
          </a:p>
        </p:txBody>
      </p:sp>
    </p:spTree>
    <p:extLst>
      <p:ext uri="{BB962C8B-B14F-4D97-AF65-F5344CB8AC3E}">
        <p14:creationId xmlns:p14="http://schemas.microsoft.com/office/powerpoint/2010/main" val="167608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74CD-91AD-4625-9DEC-8BC88D68887E}"/>
              </a:ext>
            </a:extLst>
          </p:cNvPr>
          <p:cNvSpPr>
            <a:spLocks noGrp="1"/>
          </p:cNvSpPr>
          <p:nvPr>
            <p:ph type="title"/>
          </p:nvPr>
        </p:nvSpPr>
        <p:spPr/>
        <p:txBody>
          <a:bodyPr>
            <a:normAutofit fontScale="90000"/>
          </a:bodyPr>
          <a:lstStyle/>
          <a:p>
            <a:r>
              <a:rPr lang="en-US"/>
              <a:t>Oregon’s Enabling Legislative, Regulatory or Administrative Requirements</a:t>
            </a:r>
          </a:p>
        </p:txBody>
      </p:sp>
      <p:sp>
        <p:nvSpPr>
          <p:cNvPr id="3" name="Content Placeholder 2">
            <a:extLst>
              <a:ext uri="{FF2B5EF4-FFF2-40B4-BE49-F238E27FC236}">
                <a16:creationId xmlns:a16="http://schemas.microsoft.com/office/drawing/2014/main" id="{94A87C76-5692-49C4-9490-B5EA37654ADC}"/>
              </a:ext>
            </a:extLst>
          </p:cNvPr>
          <p:cNvSpPr>
            <a:spLocks noGrp="1"/>
          </p:cNvSpPr>
          <p:nvPr>
            <p:ph idx="1"/>
          </p:nvPr>
        </p:nvSpPr>
        <p:spPr>
          <a:xfrm>
            <a:off x="609600" y="1917954"/>
            <a:ext cx="10972800" cy="4553346"/>
          </a:xfrm>
        </p:spPr>
        <p:txBody>
          <a:bodyPr>
            <a:normAutofit fontScale="92500" lnSpcReduction="20000"/>
          </a:bodyPr>
          <a:lstStyle/>
          <a:p>
            <a:r>
              <a:rPr lang="en-US" sz="3000"/>
              <a:t>In June 2019, the OR legislature passed SB 889– with broad bipartisan support – to establish the target program. </a:t>
            </a:r>
          </a:p>
          <a:p>
            <a:endParaRPr lang="en-US" sz="1100"/>
          </a:p>
          <a:p>
            <a:r>
              <a:rPr lang="en-US" sz="3000"/>
              <a:t>SB 889 charged the OR Health Authority (OHA), in collaboration with the Department of Consumer and Business Services (DCBS) and the OR Health Policy Board (OHBP), to develop and implement the program.</a:t>
            </a:r>
          </a:p>
          <a:p>
            <a:endParaRPr lang="en-US" sz="1100"/>
          </a:p>
          <a:p>
            <a:r>
              <a:rPr lang="en-US" sz="3000"/>
              <a:t>It created a stakeholder-populated Implementation Committee to oversee program details, with broad and flexible authority.</a:t>
            </a:r>
          </a:p>
          <a:p>
            <a:endParaRPr lang="en-US" sz="1100"/>
          </a:p>
          <a:p>
            <a:r>
              <a:rPr lang="en-US" sz="3000"/>
              <a:t>The legislation requires submission of an Implementation Plan to the OHPB and legislative committees in September 2020.  COVID-19 may change the timeline.</a:t>
            </a:r>
          </a:p>
          <a:p>
            <a:endParaRPr lang="en-US"/>
          </a:p>
        </p:txBody>
      </p:sp>
      <p:sp>
        <p:nvSpPr>
          <p:cNvPr id="4" name="Slide Number Placeholder 3">
            <a:extLst>
              <a:ext uri="{FF2B5EF4-FFF2-40B4-BE49-F238E27FC236}">
                <a16:creationId xmlns:a16="http://schemas.microsoft.com/office/drawing/2014/main" id="{DEAC0F44-71B5-44B6-A55B-D79E8F47DDE8}"/>
              </a:ext>
            </a:extLst>
          </p:cNvPr>
          <p:cNvSpPr>
            <a:spLocks noGrp="1"/>
          </p:cNvSpPr>
          <p:nvPr>
            <p:ph type="sldNum" sz="quarter" idx="12"/>
          </p:nvPr>
        </p:nvSpPr>
        <p:spPr/>
        <p:txBody>
          <a:bodyPr/>
          <a:lstStyle/>
          <a:p>
            <a:fld id="{401CF334-2D5C-4859-84A6-CA7E6E43FAEB}" type="slidenum">
              <a:rPr lang="en-US" smtClean="0"/>
              <a:t>51</a:t>
            </a:fld>
            <a:endParaRPr lang="en-US"/>
          </a:p>
        </p:txBody>
      </p:sp>
    </p:spTree>
    <p:extLst>
      <p:ext uri="{BB962C8B-B14F-4D97-AF65-F5344CB8AC3E}">
        <p14:creationId xmlns:p14="http://schemas.microsoft.com/office/powerpoint/2010/main" val="368579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AF316-73C6-4DAB-9C30-9C9CAA37397D}"/>
              </a:ext>
            </a:extLst>
          </p:cNvPr>
          <p:cNvSpPr>
            <a:spLocks noGrp="1"/>
          </p:cNvSpPr>
          <p:nvPr>
            <p:ph type="title"/>
          </p:nvPr>
        </p:nvSpPr>
        <p:spPr>
          <a:xfrm>
            <a:off x="609600" y="464454"/>
            <a:ext cx="10972800" cy="1066800"/>
          </a:xfrm>
        </p:spPr>
        <p:txBody>
          <a:bodyPr>
            <a:normAutofit/>
          </a:bodyPr>
          <a:lstStyle/>
          <a:p>
            <a:r>
              <a:rPr lang="en-US"/>
              <a:t>Oregon’s Cost Growth Target and Methodology</a:t>
            </a:r>
          </a:p>
        </p:txBody>
      </p:sp>
      <p:sp>
        <p:nvSpPr>
          <p:cNvPr id="3" name="Content Placeholder 2">
            <a:extLst>
              <a:ext uri="{FF2B5EF4-FFF2-40B4-BE49-F238E27FC236}">
                <a16:creationId xmlns:a16="http://schemas.microsoft.com/office/drawing/2014/main" id="{02C4E0DF-A449-4D28-A774-578549D71F6E}"/>
              </a:ext>
            </a:extLst>
          </p:cNvPr>
          <p:cNvSpPr>
            <a:spLocks noGrp="1"/>
          </p:cNvSpPr>
          <p:nvPr>
            <p:ph idx="1"/>
          </p:nvPr>
        </p:nvSpPr>
        <p:spPr>
          <a:xfrm>
            <a:off x="609600" y="1531254"/>
            <a:ext cx="10972800" cy="5122926"/>
          </a:xfrm>
        </p:spPr>
        <p:txBody>
          <a:bodyPr>
            <a:normAutofit fontScale="92500" lnSpcReduction="10000"/>
          </a:bodyPr>
          <a:lstStyle/>
          <a:p>
            <a:pPr>
              <a:spcAft>
                <a:spcPts val="1200"/>
              </a:spcAft>
            </a:pPr>
            <a:r>
              <a:rPr lang="en-US"/>
              <a:t>The Implementation Committee reviewed historical and forecasted economic data, including gross state product (GSP), median wage and median household income growth.  </a:t>
            </a:r>
          </a:p>
          <a:p>
            <a:r>
              <a:rPr lang="en-US"/>
              <a:t>Ultimately, the Committee based their decision on historical GSP and median wage data, and in consideration of the growth “cap” in OR’s Medicaid and publicly purchased insurance programs.  For 2026-2030, they chose to lower the target:</a:t>
            </a:r>
          </a:p>
          <a:p>
            <a:pPr lvl="1"/>
            <a:r>
              <a:rPr lang="en-US"/>
              <a:t>2021 – 2025: 3.4%</a:t>
            </a:r>
          </a:p>
          <a:p>
            <a:pPr lvl="1">
              <a:spcAft>
                <a:spcPts val="1200"/>
              </a:spcAft>
            </a:pPr>
            <a:r>
              <a:rPr lang="en-US"/>
              <a:t>2026 – 2030: 3.0%</a:t>
            </a:r>
          </a:p>
          <a:p>
            <a:r>
              <a:rPr lang="en-US"/>
              <a:t>In 2024, a to-be-determined advisory body will review historical PGSP and median wage trend to determine if the 2026-2030 target is set appropriately and will make recommendations to the OHPB.</a:t>
            </a:r>
          </a:p>
        </p:txBody>
      </p:sp>
      <p:sp>
        <p:nvSpPr>
          <p:cNvPr id="4" name="Slide Number Placeholder 3">
            <a:extLst>
              <a:ext uri="{FF2B5EF4-FFF2-40B4-BE49-F238E27FC236}">
                <a16:creationId xmlns:a16="http://schemas.microsoft.com/office/drawing/2014/main" id="{13A35572-635B-4530-9644-499646C815FF}"/>
              </a:ext>
            </a:extLst>
          </p:cNvPr>
          <p:cNvSpPr>
            <a:spLocks noGrp="1"/>
          </p:cNvSpPr>
          <p:nvPr>
            <p:ph type="sldNum" sz="quarter" idx="12"/>
          </p:nvPr>
        </p:nvSpPr>
        <p:spPr/>
        <p:txBody>
          <a:bodyPr/>
          <a:lstStyle/>
          <a:p>
            <a:fld id="{401CF334-2D5C-4859-84A6-CA7E6E43FAEB}" type="slidenum">
              <a:rPr lang="en-US" smtClean="0"/>
              <a:t>52</a:t>
            </a:fld>
            <a:endParaRPr lang="en-US"/>
          </a:p>
        </p:txBody>
      </p:sp>
    </p:spTree>
    <p:extLst>
      <p:ext uri="{BB962C8B-B14F-4D97-AF65-F5344CB8AC3E}">
        <p14:creationId xmlns:p14="http://schemas.microsoft.com/office/powerpoint/2010/main" val="188307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AF316-73C6-4DAB-9C30-9C9CAA37397D}"/>
              </a:ext>
            </a:extLst>
          </p:cNvPr>
          <p:cNvSpPr>
            <a:spLocks noGrp="1"/>
          </p:cNvSpPr>
          <p:nvPr>
            <p:ph type="title"/>
          </p:nvPr>
        </p:nvSpPr>
        <p:spPr/>
        <p:txBody>
          <a:bodyPr>
            <a:normAutofit fontScale="90000"/>
          </a:bodyPr>
          <a:lstStyle/>
          <a:p>
            <a:r>
              <a:rPr lang="en-US"/>
              <a:t>Oregon’s Methodology for Assessing Performance Against the Target</a:t>
            </a:r>
          </a:p>
        </p:txBody>
      </p:sp>
      <p:sp>
        <p:nvSpPr>
          <p:cNvPr id="3" name="Content Placeholder 2">
            <a:extLst>
              <a:ext uri="{FF2B5EF4-FFF2-40B4-BE49-F238E27FC236}">
                <a16:creationId xmlns:a16="http://schemas.microsoft.com/office/drawing/2014/main" id="{02C4E0DF-A449-4D28-A774-578549D71F6E}"/>
              </a:ext>
            </a:extLst>
          </p:cNvPr>
          <p:cNvSpPr>
            <a:spLocks noGrp="1"/>
          </p:cNvSpPr>
          <p:nvPr>
            <p:ph idx="1"/>
          </p:nvPr>
        </p:nvSpPr>
        <p:spPr>
          <a:xfrm>
            <a:off x="609600" y="2100834"/>
            <a:ext cx="10972800" cy="4553346"/>
          </a:xfrm>
        </p:spPr>
        <p:txBody>
          <a:bodyPr>
            <a:normAutofit/>
          </a:bodyPr>
          <a:lstStyle/>
          <a:p>
            <a:pPr>
              <a:spcAft>
                <a:spcPts val="1800"/>
              </a:spcAft>
            </a:pPr>
            <a:r>
              <a:rPr lang="en-US" sz="3200"/>
              <a:t>Similar to MA, DE and RI, OR assesses performance against the benchmark using THCE.</a:t>
            </a:r>
          </a:p>
          <a:p>
            <a:r>
              <a:rPr lang="en-US" sz="3200"/>
              <a:t>Key differences from other states are that THCE includes:</a:t>
            </a:r>
          </a:p>
          <a:p>
            <a:endParaRPr lang="en-US" sz="400"/>
          </a:p>
          <a:p>
            <a:pPr lvl="1"/>
            <a:r>
              <a:rPr lang="en-US" sz="2800"/>
              <a:t>Spending by the Indian Health Service for OR residents (to the extent data are accessible)</a:t>
            </a:r>
          </a:p>
          <a:p>
            <a:pPr lvl="1"/>
            <a:r>
              <a:rPr lang="en-US" sz="2800"/>
              <a:t>Spending on Oregonians in a state correctional facility (to the extent data are accessible)</a:t>
            </a:r>
          </a:p>
        </p:txBody>
      </p:sp>
      <p:sp>
        <p:nvSpPr>
          <p:cNvPr id="4" name="Slide Number Placeholder 3">
            <a:extLst>
              <a:ext uri="{FF2B5EF4-FFF2-40B4-BE49-F238E27FC236}">
                <a16:creationId xmlns:a16="http://schemas.microsoft.com/office/drawing/2014/main" id="{13A35572-635B-4530-9644-499646C815FF}"/>
              </a:ext>
            </a:extLst>
          </p:cNvPr>
          <p:cNvSpPr>
            <a:spLocks noGrp="1"/>
          </p:cNvSpPr>
          <p:nvPr>
            <p:ph type="sldNum" sz="quarter" idx="12"/>
          </p:nvPr>
        </p:nvSpPr>
        <p:spPr/>
        <p:txBody>
          <a:bodyPr/>
          <a:lstStyle/>
          <a:p>
            <a:fld id="{401CF334-2D5C-4859-84A6-CA7E6E43FAEB}" type="slidenum">
              <a:rPr lang="en-US" smtClean="0"/>
              <a:t>53</a:t>
            </a:fld>
            <a:endParaRPr lang="en-US"/>
          </a:p>
        </p:txBody>
      </p:sp>
    </p:spTree>
    <p:extLst>
      <p:ext uri="{BB962C8B-B14F-4D97-AF65-F5344CB8AC3E}">
        <p14:creationId xmlns:p14="http://schemas.microsoft.com/office/powerpoint/2010/main" val="357573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54</a:t>
            </a:fld>
            <a:endParaRPr lang="en-US"/>
          </a:p>
        </p:txBody>
      </p:sp>
    </p:spTree>
    <p:extLst>
      <p:ext uri="{BB962C8B-B14F-4D97-AF65-F5344CB8AC3E}">
        <p14:creationId xmlns:p14="http://schemas.microsoft.com/office/powerpoint/2010/main" val="321559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D34C7-45E1-427A-9B21-2F18182771C6}"/>
              </a:ext>
            </a:extLst>
          </p:cNvPr>
          <p:cNvSpPr>
            <a:spLocks noGrp="1"/>
          </p:cNvSpPr>
          <p:nvPr>
            <p:ph type="title"/>
          </p:nvPr>
        </p:nvSpPr>
        <p:spPr/>
        <p:txBody>
          <a:bodyPr/>
          <a:lstStyle/>
          <a:p>
            <a:r>
              <a:rPr lang="en-US"/>
              <a:t>Review of Other States’ </a:t>
            </a:r>
            <a:br>
              <a:rPr lang="en-US"/>
            </a:br>
            <a:r>
              <a:rPr lang="en-US"/>
              <a:t>Primary Care Spend Targets</a:t>
            </a:r>
          </a:p>
        </p:txBody>
      </p:sp>
      <p:sp>
        <p:nvSpPr>
          <p:cNvPr id="3" name="Text Placeholder 2">
            <a:extLst>
              <a:ext uri="{FF2B5EF4-FFF2-40B4-BE49-F238E27FC236}">
                <a16:creationId xmlns:a16="http://schemas.microsoft.com/office/drawing/2014/main" id="{08B5909F-8372-48FA-A818-F457B42D604F}"/>
              </a:ext>
            </a:extLst>
          </p:cNvPr>
          <p:cNvSpPr>
            <a:spLocks noGrp="1"/>
          </p:cNvSpPr>
          <p:nvPr>
            <p:ph type="body" idx="1"/>
          </p:nvPr>
        </p:nvSpPr>
        <p:spPr/>
        <p:txBody>
          <a:bodyPr/>
          <a:lstStyle/>
          <a:p>
            <a:r>
              <a:rPr lang="en-US"/>
              <a:t> </a:t>
            </a:r>
          </a:p>
        </p:txBody>
      </p:sp>
      <p:sp>
        <p:nvSpPr>
          <p:cNvPr id="4" name="Slide Number Placeholder 3">
            <a:extLst>
              <a:ext uri="{FF2B5EF4-FFF2-40B4-BE49-F238E27FC236}">
                <a16:creationId xmlns:a16="http://schemas.microsoft.com/office/drawing/2014/main" id="{3E4E7ABB-8424-4271-9200-54BB37F7FF7A}"/>
              </a:ext>
            </a:extLst>
          </p:cNvPr>
          <p:cNvSpPr>
            <a:spLocks noGrp="1"/>
          </p:cNvSpPr>
          <p:nvPr>
            <p:ph type="sldNum" sz="quarter" idx="12"/>
          </p:nvPr>
        </p:nvSpPr>
        <p:spPr/>
        <p:txBody>
          <a:bodyPr/>
          <a:lstStyle/>
          <a:p>
            <a:fld id="{401CF334-2D5C-4859-84A6-CA7E6E43FAEB}" type="slidenum">
              <a:rPr lang="en-US" smtClean="0"/>
              <a:t>55</a:t>
            </a:fld>
            <a:endParaRPr lang="en-US"/>
          </a:p>
        </p:txBody>
      </p:sp>
    </p:spTree>
    <p:extLst>
      <p:ext uri="{BB962C8B-B14F-4D97-AF65-F5344CB8AC3E}">
        <p14:creationId xmlns:p14="http://schemas.microsoft.com/office/powerpoint/2010/main" val="73885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E7AE5-7213-41D3-B841-E7D1F1E3D838}"/>
              </a:ext>
            </a:extLst>
          </p:cNvPr>
          <p:cNvSpPr>
            <a:spLocks noGrp="1"/>
          </p:cNvSpPr>
          <p:nvPr>
            <p:ph type="title"/>
          </p:nvPr>
        </p:nvSpPr>
        <p:spPr/>
        <p:txBody>
          <a:bodyPr/>
          <a:lstStyle/>
          <a:p>
            <a:r>
              <a:rPr lang="en-US"/>
              <a:t>Why set a primary care spend target?</a:t>
            </a:r>
          </a:p>
        </p:txBody>
      </p:sp>
      <p:sp>
        <p:nvSpPr>
          <p:cNvPr id="3" name="Content Placeholder 2">
            <a:extLst>
              <a:ext uri="{FF2B5EF4-FFF2-40B4-BE49-F238E27FC236}">
                <a16:creationId xmlns:a16="http://schemas.microsoft.com/office/drawing/2014/main" id="{C70FB685-819E-406C-A3C8-55550D69A0F4}"/>
              </a:ext>
            </a:extLst>
          </p:cNvPr>
          <p:cNvSpPr>
            <a:spLocks noGrp="1"/>
          </p:cNvSpPr>
          <p:nvPr>
            <p:ph idx="1"/>
          </p:nvPr>
        </p:nvSpPr>
        <p:spPr/>
        <p:txBody>
          <a:bodyPr>
            <a:normAutofit lnSpcReduction="10000"/>
          </a:bodyPr>
          <a:lstStyle/>
          <a:p>
            <a:r>
              <a:rPr lang="en-US"/>
              <a:t>The U.S. health care system is largely specialist-oriented.  Research, however, has demonstrated that greater relative investment in primary care leads to better patient outcomes, lower costs, and improved patient experience of care.</a:t>
            </a:r>
          </a:p>
          <a:p>
            <a:endParaRPr lang="en-US" sz="1400"/>
          </a:p>
          <a:p>
            <a:r>
              <a:rPr lang="en-US"/>
              <a:t>States have elected to utilize primary care to strengthen the health care system by: </a:t>
            </a:r>
          </a:p>
          <a:p>
            <a:pPr lvl="1"/>
            <a:endParaRPr lang="en-US" sz="700"/>
          </a:p>
          <a:p>
            <a:pPr lvl="1"/>
            <a:r>
              <a:rPr lang="en-US"/>
              <a:t>a) </a:t>
            </a:r>
            <a:r>
              <a:rPr lang="en-US" b="1" i="1"/>
              <a:t>supporting improved primary care delivery </a:t>
            </a:r>
            <a:r>
              <a:rPr lang="en-US"/>
              <a:t>(e.g., expanding the primary care team, supporting advanced primary care model adoption) </a:t>
            </a:r>
          </a:p>
          <a:p>
            <a:pPr lvl="1"/>
            <a:r>
              <a:rPr lang="en-US"/>
              <a:t>b) </a:t>
            </a:r>
            <a:r>
              <a:rPr lang="en-US" b="1" i="1"/>
              <a:t>increasing the percentage of total spending that is allocated towards primary care</a:t>
            </a:r>
            <a:r>
              <a:rPr lang="en-US"/>
              <a:t>.</a:t>
            </a:r>
          </a:p>
        </p:txBody>
      </p:sp>
      <p:sp>
        <p:nvSpPr>
          <p:cNvPr id="4" name="Slide Number Placeholder 3">
            <a:extLst>
              <a:ext uri="{FF2B5EF4-FFF2-40B4-BE49-F238E27FC236}">
                <a16:creationId xmlns:a16="http://schemas.microsoft.com/office/drawing/2014/main" id="{C2C6776F-32E0-4290-B9C3-37738E4C4E7C}"/>
              </a:ext>
            </a:extLst>
          </p:cNvPr>
          <p:cNvSpPr>
            <a:spLocks noGrp="1"/>
          </p:cNvSpPr>
          <p:nvPr>
            <p:ph type="sldNum" sz="quarter" idx="12"/>
          </p:nvPr>
        </p:nvSpPr>
        <p:spPr/>
        <p:txBody>
          <a:bodyPr/>
          <a:lstStyle/>
          <a:p>
            <a:fld id="{401CF334-2D5C-4859-84A6-CA7E6E43FAEB}" type="slidenum">
              <a:rPr lang="en-US" smtClean="0"/>
              <a:t>56</a:t>
            </a:fld>
            <a:endParaRPr lang="en-US"/>
          </a:p>
        </p:txBody>
      </p:sp>
    </p:spTree>
    <p:extLst>
      <p:ext uri="{BB962C8B-B14F-4D97-AF65-F5344CB8AC3E}">
        <p14:creationId xmlns:p14="http://schemas.microsoft.com/office/powerpoint/2010/main" val="317762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2F05C-5C24-4C50-B458-6C3D4E3EBF96}"/>
              </a:ext>
            </a:extLst>
          </p:cNvPr>
          <p:cNvSpPr>
            <a:spLocks noGrp="1"/>
          </p:cNvSpPr>
          <p:nvPr>
            <p:ph type="title"/>
          </p:nvPr>
        </p:nvSpPr>
        <p:spPr/>
        <p:txBody>
          <a:bodyPr>
            <a:normAutofit/>
          </a:bodyPr>
          <a:lstStyle/>
          <a:p>
            <a:r>
              <a:rPr lang="en-US"/>
              <a:t>State Example: Rhode Island </a:t>
            </a:r>
          </a:p>
        </p:txBody>
      </p:sp>
      <p:sp>
        <p:nvSpPr>
          <p:cNvPr id="3" name="Content Placeholder 2">
            <a:extLst>
              <a:ext uri="{FF2B5EF4-FFF2-40B4-BE49-F238E27FC236}">
                <a16:creationId xmlns:a16="http://schemas.microsoft.com/office/drawing/2014/main" id="{71948011-A2EB-4B2A-9D84-01C392A0B2E8}"/>
              </a:ext>
            </a:extLst>
          </p:cNvPr>
          <p:cNvSpPr>
            <a:spLocks noGrp="1"/>
          </p:cNvSpPr>
          <p:nvPr>
            <p:ph idx="1"/>
          </p:nvPr>
        </p:nvSpPr>
        <p:spPr>
          <a:xfrm>
            <a:off x="609600" y="1735074"/>
            <a:ext cx="10972800" cy="4919106"/>
          </a:xfrm>
        </p:spPr>
        <p:txBody>
          <a:bodyPr>
            <a:normAutofit fontScale="92500" lnSpcReduction="10000"/>
          </a:bodyPr>
          <a:lstStyle/>
          <a:p>
            <a:r>
              <a:rPr lang="en-US" sz="3000" u="sng"/>
              <a:t>Background</a:t>
            </a:r>
            <a:r>
              <a:rPr lang="en-US" sz="3000"/>
              <a:t>: Primary care spend target established through commercial health insurance regulation.</a:t>
            </a:r>
          </a:p>
          <a:p>
            <a:endParaRPr lang="en-US" sz="1400"/>
          </a:p>
          <a:p>
            <a:pPr lvl="1"/>
            <a:r>
              <a:rPr lang="en-US"/>
              <a:t>Rhode Island Office of the Health Insurance Commissioner (OHIC) implemented “affordability standards” in 2009, with the guidance of its Health Insurance Advisory Council.</a:t>
            </a:r>
          </a:p>
          <a:p>
            <a:pPr lvl="1"/>
            <a:endParaRPr lang="en-US" sz="900"/>
          </a:p>
          <a:p>
            <a:pPr lvl="1"/>
            <a:r>
              <a:rPr lang="en-US"/>
              <a:t>One of four standards required commercial insurers to </a:t>
            </a:r>
            <a:r>
              <a:rPr lang="en-US" b="1" i="1"/>
              <a:t>increase the portion of medical expense allocated to primary care by one percentage point every year for five years </a:t>
            </a:r>
            <a:r>
              <a:rPr lang="en-US"/>
              <a:t>without increasing premiums or fee schedule manipulation.</a:t>
            </a:r>
          </a:p>
          <a:p>
            <a:pPr lvl="1"/>
            <a:endParaRPr lang="en-US" sz="300"/>
          </a:p>
          <a:p>
            <a:pPr lvl="2"/>
            <a:r>
              <a:rPr lang="en-US"/>
              <a:t>Re: “fee schedule manipulation”, RI wanted innovative contracting and payment, as well as primary care system investment, and not simply changing rates of reimbursement for specific codes.</a:t>
            </a:r>
            <a:endParaRPr lang="en-US" b="1" i="1"/>
          </a:p>
        </p:txBody>
      </p:sp>
      <p:sp>
        <p:nvSpPr>
          <p:cNvPr id="4" name="Slide Number Placeholder 3">
            <a:extLst>
              <a:ext uri="{FF2B5EF4-FFF2-40B4-BE49-F238E27FC236}">
                <a16:creationId xmlns:a16="http://schemas.microsoft.com/office/drawing/2014/main" id="{64BAB57D-AF45-4994-9923-ABC0EF0D9744}"/>
              </a:ext>
            </a:extLst>
          </p:cNvPr>
          <p:cNvSpPr>
            <a:spLocks noGrp="1"/>
          </p:cNvSpPr>
          <p:nvPr>
            <p:ph type="sldNum" sz="quarter" idx="12"/>
          </p:nvPr>
        </p:nvSpPr>
        <p:spPr/>
        <p:txBody>
          <a:bodyPr/>
          <a:lstStyle/>
          <a:p>
            <a:fld id="{401CF334-2D5C-4859-84A6-CA7E6E43FAEB}" type="slidenum">
              <a:rPr lang="en-US" smtClean="0"/>
              <a:t>57</a:t>
            </a:fld>
            <a:endParaRPr lang="en-US"/>
          </a:p>
        </p:txBody>
      </p:sp>
    </p:spTree>
    <p:extLst>
      <p:ext uri="{BB962C8B-B14F-4D97-AF65-F5344CB8AC3E}">
        <p14:creationId xmlns:p14="http://schemas.microsoft.com/office/powerpoint/2010/main" val="3034240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464DA-BCEE-4E1E-A3BC-2D39FFD71A19}"/>
              </a:ext>
            </a:extLst>
          </p:cNvPr>
          <p:cNvSpPr>
            <a:spLocks noGrp="1"/>
          </p:cNvSpPr>
          <p:nvPr>
            <p:ph type="title"/>
          </p:nvPr>
        </p:nvSpPr>
        <p:spPr/>
        <p:txBody>
          <a:bodyPr/>
          <a:lstStyle/>
          <a:p>
            <a:r>
              <a:rPr lang="en-US"/>
              <a:t>State Example: Rhode Island – Results</a:t>
            </a:r>
          </a:p>
        </p:txBody>
      </p:sp>
      <p:sp>
        <p:nvSpPr>
          <p:cNvPr id="3" name="Content Placeholder 2">
            <a:extLst>
              <a:ext uri="{FF2B5EF4-FFF2-40B4-BE49-F238E27FC236}">
                <a16:creationId xmlns:a16="http://schemas.microsoft.com/office/drawing/2014/main" id="{E92FB8B2-CBD2-4691-803B-53DEFFEDA0F5}"/>
              </a:ext>
            </a:extLst>
          </p:cNvPr>
          <p:cNvSpPr>
            <a:spLocks noGrp="1"/>
          </p:cNvSpPr>
          <p:nvPr>
            <p:ph idx="1"/>
          </p:nvPr>
        </p:nvSpPr>
        <p:spPr/>
        <p:txBody>
          <a:bodyPr>
            <a:normAutofit lnSpcReduction="10000"/>
          </a:bodyPr>
          <a:lstStyle/>
          <a:p>
            <a:r>
              <a:rPr lang="en-US"/>
              <a:t>From 2008 to 2018:</a:t>
            </a:r>
          </a:p>
          <a:p>
            <a:endParaRPr lang="en-US" sz="1400"/>
          </a:p>
          <a:p>
            <a:pPr lvl="1"/>
            <a:r>
              <a:rPr lang="en-US"/>
              <a:t>Commercial primary care spending as a percentage of total medical spending increased from </a:t>
            </a:r>
            <a:r>
              <a:rPr lang="en-US" b="1"/>
              <a:t>5.7%</a:t>
            </a:r>
            <a:r>
              <a:rPr lang="en-US"/>
              <a:t> to </a:t>
            </a:r>
            <a:r>
              <a:rPr lang="en-US" b="1"/>
              <a:t>12.3%</a:t>
            </a:r>
            <a:r>
              <a:rPr lang="en-US"/>
              <a:t>.</a:t>
            </a:r>
          </a:p>
          <a:p>
            <a:pPr lvl="1"/>
            <a:endParaRPr lang="en-US" sz="700"/>
          </a:p>
          <a:p>
            <a:pPr lvl="2"/>
            <a:r>
              <a:rPr lang="en-US"/>
              <a:t>Total primary care spending increased 66% from $47 million to $78 million.</a:t>
            </a:r>
          </a:p>
          <a:p>
            <a:pPr lvl="2"/>
            <a:r>
              <a:rPr lang="en-US"/>
              <a:t>Total medical spending decreased 22% from $823 million to $638 million.*</a:t>
            </a:r>
          </a:p>
          <a:p>
            <a:pPr lvl="2"/>
            <a:endParaRPr lang="en-US"/>
          </a:p>
          <a:p>
            <a:pPr lvl="2"/>
            <a:endParaRPr lang="en-US"/>
          </a:p>
          <a:p>
            <a:pPr lvl="2"/>
            <a:endParaRPr lang="en-US"/>
          </a:p>
          <a:p>
            <a:pPr lvl="2"/>
            <a:endParaRPr lang="en-US"/>
          </a:p>
          <a:p>
            <a:pPr marL="704088" lvl="2" indent="0">
              <a:buNone/>
            </a:pPr>
            <a:r>
              <a:rPr lang="en-US" sz="1600"/>
              <a:t>*Decline believed due to growing use of self-insurance, leakage to Medicaid from ACA expansion, and aging population</a:t>
            </a:r>
          </a:p>
        </p:txBody>
      </p:sp>
      <p:sp>
        <p:nvSpPr>
          <p:cNvPr id="4" name="Slide Number Placeholder 3">
            <a:extLst>
              <a:ext uri="{FF2B5EF4-FFF2-40B4-BE49-F238E27FC236}">
                <a16:creationId xmlns:a16="http://schemas.microsoft.com/office/drawing/2014/main" id="{16F90F2F-5AFA-4595-BDB3-49407E5D4E15}"/>
              </a:ext>
            </a:extLst>
          </p:cNvPr>
          <p:cNvSpPr>
            <a:spLocks noGrp="1"/>
          </p:cNvSpPr>
          <p:nvPr>
            <p:ph type="sldNum" sz="quarter" idx="12"/>
          </p:nvPr>
        </p:nvSpPr>
        <p:spPr/>
        <p:txBody>
          <a:bodyPr/>
          <a:lstStyle/>
          <a:p>
            <a:fld id="{401CF334-2D5C-4859-84A6-CA7E6E43FAEB}" type="slidenum">
              <a:rPr lang="en-US" smtClean="0"/>
              <a:t>58</a:t>
            </a:fld>
            <a:endParaRPr lang="en-US"/>
          </a:p>
        </p:txBody>
      </p:sp>
      <p:sp>
        <p:nvSpPr>
          <p:cNvPr id="5" name="TextBox 4">
            <a:extLst>
              <a:ext uri="{FF2B5EF4-FFF2-40B4-BE49-F238E27FC236}">
                <a16:creationId xmlns:a16="http://schemas.microsoft.com/office/drawing/2014/main" id="{850F28D3-3561-4DB6-9B7F-A3DF3108474B}"/>
              </a:ext>
            </a:extLst>
          </p:cNvPr>
          <p:cNvSpPr txBox="1"/>
          <p:nvPr/>
        </p:nvSpPr>
        <p:spPr>
          <a:xfrm>
            <a:off x="5638800" y="2975113"/>
            <a:ext cx="914400" cy="914400"/>
          </a:xfrm>
          <a:prstGeom prst="rect">
            <a:avLst/>
          </a:prstGeom>
          <a:noFill/>
        </p:spPr>
        <p:txBody>
          <a:bodyPr wrap="square" rtlCol="0">
            <a:spAutoFit/>
          </a:bodyPr>
          <a:lstStyle/>
          <a:p>
            <a:endParaRPr lang="en-US"/>
          </a:p>
        </p:txBody>
      </p:sp>
      <p:sp>
        <p:nvSpPr>
          <p:cNvPr id="6" name="TextBox 5">
            <a:extLst>
              <a:ext uri="{FF2B5EF4-FFF2-40B4-BE49-F238E27FC236}">
                <a16:creationId xmlns:a16="http://schemas.microsoft.com/office/drawing/2014/main" id="{492875D6-7C64-46FB-9783-EDE9EFF7BDE9}"/>
              </a:ext>
            </a:extLst>
          </p:cNvPr>
          <p:cNvSpPr txBox="1"/>
          <p:nvPr/>
        </p:nvSpPr>
        <p:spPr>
          <a:xfrm>
            <a:off x="5638800" y="2975113"/>
            <a:ext cx="914400" cy="914400"/>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25775EBF-2D0D-454B-AD22-547933F86E4E}"/>
              </a:ext>
            </a:extLst>
          </p:cNvPr>
          <p:cNvSpPr txBox="1"/>
          <p:nvPr/>
        </p:nvSpPr>
        <p:spPr>
          <a:xfrm>
            <a:off x="2252870" y="628842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02967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63DE3-3978-4492-9E4F-290BFD205DA0}"/>
              </a:ext>
            </a:extLst>
          </p:cNvPr>
          <p:cNvSpPr>
            <a:spLocks noGrp="1"/>
          </p:cNvSpPr>
          <p:nvPr>
            <p:ph type="title"/>
          </p:nvPr>
        </p:nvSpPr>
        <p:spPr/>
        <p:txBody>
          <a:bodyPr/>
          <a:lstStyle/>
          <a:p>
            <a:r>
              <a:rPr lang="en-US"/>
              <a:t>State Example: Oregon</a:t>
            </a:r>
          </a:p>
        </p:txBody>
      </p:sp>
      <p:sp>
        <p:nvSpPr>
          <p:cNvPr id="3" name="Content Placeholder 2">
            <a:extLst>
              <a:ext uri="{FF2B5EF4-FFF2-40B4-BE49-F238E27FC236}">
                <a16:creationId xmlns:a16="http://schemas.microsoft.com/office/drawing/2014/main" id="{43D63D89-0F60-4CAE-8841-7CA5A660238D}"/>
              </a:ext>
            </a:extLst>
          </p:cNvPr>
          <p:cNvSpPr>
            <a:spLocks noGrp="1"/>
          </p:cNvSpPr>
          <p:nvPr>
            <p:ph idx="1"/>
          </p:nvPr>
        </p:nvSpPr>
        <p:spPr/>
        <p:txBody>
          <a:bodyPr>
            <a:normAutofit/>
          </a:bodyPr>
          <a:lstStyle/>
          <a:p>
            <a:r>
              <a:rPr lang="en-US" u="sng"/>
              <a:t>Background</a:t>
            </a:r>
            <a:r>
              <a:rPr lang="en-US"/>
              <a:t>: Primary care spend reporting and target required by statute. </a:t>
            </a:r>
          </a:p>
          <a:p>
            <a:endParaRPr lang="en-US" sz="1400"/>
          </a:p>
          <a:p>
            <a:pPr lvl="1"/>
            <a:r>
              <a:rPr lang="en-US"/>
              <a:t>Senate Bill 231 (2015) and House Bill 4017 (2016) required the Oregon Health Authority and Department of Consumer and Business Services to </a:t>
            </a:r>
            <a:r>
              <a:rPr lang="en-US" b="1" i="1"/>
              <a:t>report the percentage of medical spending allocated to primary care </a:t>
            </a:r>
            <a:r>
              <a:rPr lang="en-US"/>
              <a:t>for select health insurers in the state.</a:t>
            </a:r>
          </a:p>
          <a:p>
            <a:pPr lvl="1"/>
            <a:endParaRPr lang="en-US" sz="700"/>
          </a:p>
          <a:p>
            <a:pPr lvl="1"/>
            <a:r>
              <a:rPr lang="en-US"/>
              <a:t>Senate Bill 934 (2017) required health insurance carriers and Medicaid coordinated care organization (CCOs) to allocate at least </a:t>
            </a:r>
            <a:r>
              <a:rPr lang="en-US" b="1" i="1"/>
              <a:t>12 percent of the health care expenditures to primary care by 2023</a:t>
            </a:r>
            <a:r>
              <a:rPr lang="en-US"/>
              <a:t>.</a:t>
            </a:r>
          </a:p>
        </p:txBody>
      </p:sp>
      <p:sp>
        <p:nvSpPr>
          <p:cNvPr id="4" name="Slide Number Placeholder 3">
            <a:extLst>
              <a:ext uri="{FF2B5EF4-FFF2-40B4-BE49-F238E27FC236}">
                <a16:creationId xmlns:a16="http://schemas.microsoft.com/office/drawing/2014/main" id="{D2D99C7F-0A19-4BB0-9E8C-70251D98F661}"/>
              </a:ext>
            </a:extLst>
          </p:cNvPr>
          <p:cNvSpPr>
            <a:spLocks noGrp="1"/>
          </p:cNvSpPr>
          <p:nvPr>
            <p:ph type="sldNum" sz="quarter" idx="12"/>
          </p:nvPr>
        </p:nvSpPr>
        <p:spPr/>
        <p:txBody>
          <a:bodyPr/>
          <a:lstStyle/>
          <a:p>
            <a:fld id="{401CF334-2D5C-4859-84A6-CA7E6E43FAEB}" type="slidenum">
              <a:rPr lang="en-US" smtClean="0"/>
              <a:t>59</a:t>
            </a:fld>
            <a:endParaRPr lang="en-US"/>
          </a:p>
        </p:txBody>
      </p:sp>
    </p:spTree>
    <p:extLst>
      <p:ext uri="{BB962C8B-B14F-4D97-AF65-F5344CB8AC3E}">
        <p14:creationId xmlns:p14="http://schemas.microsoft.com/office/powerpoint/2010/main" val="365901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6</a:t>
            </a:fld>
            <a:endParaRPr lang="en-US"/>
          </a:p>
        </p:txBody>
      </p:sp>
    </p:spTree>
    <p:extLst>
      <p:ext uri="{BB962C8B-B14F-4D97-AF65-F5344CB8AC3E}">
        <p14:creationId xmlns:p14="http://schemas.microsoft.com/office/powerpoint/2010/main" val="142746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3FAD-C9CD-45E6-A27C-AB0B060106D8}"/>
              </a:ext>
            </a:extLst>
          </p:cNvPr>
          <p:cNvSpPr>
            <a:spLocks noGrp="1"/>
          </p:cNvSpPr>
          <p:nvPr>
            <p:ph type="title"/>
          </p:nvPr>
        </p:nvSpPr>
        <p:spPr/>
        <p:txBody>
          <a:bodyPr/>
          <a:lstStyle/>
          <a:p>
            <a:r>
              <a:rPr lang="en-US"/>
              <a:t>How do the primary care targets differ?</a:t>
            </a:r>
          </a:p>
        </p:txBody>
      </p:sp>
      <p:graphicFrame>
        <p:nvGraphicFramePr>
          <p:cNvPr id="5" name="Table 5">
            <a:extLst>
              <a:ext uri="{FF2B5EF4-FFF2-40B4-BE49-F238E27FC236}">
                <a16:creationId xmlns:a16="http://schemas.microsoft.com/office/drawing/2014/main" id="{E28C4706-880B-4079-9F4D-5F69029653B5}"/>
              </a:ext>
            </a:extLst>
          </p:cNvPr>
          <p:cNvGraphicFramePr>
            <a:graphicFrameLocks noGrp="1"/>
          </p:cNvGraphicFramePr>
          <p:nvPr>
            <p:ph idx="1"/>
            <p:extLst>
              <p:ext uri="{D42A27DB-BD31-4B8C-83A1-F6EECF244321}">
                <p14:modId xmlns:p14="http://schemas.microsoft.com/office/powerpoint/2010/main" val="26397019"/>
              </p:ext>
            </p:extLst>
          </p:nvPr>
        </p:nvGraphicFramePr>
        <p:xfrm>
          <a:off x="304800" y="1695450"/>
          <a:ext cx="11438965" cy="3931920"/>
        </p:xfrm>
        <a:graphic>
          <a:graphicData uri="http://schemas.openxmlformats.org/drawingml/2006/table">
            <a:tbl>
              <a:tblPr firstRow="1" bandRow="1">
                <a:tableStyleId>{616DA210-FB5B-4158-B5E0-FEB733F419BA}</a:tableStyleId>
              </a:tblPr>
              <a:tblGrid>
                <a:gridCol w="2205553">
                  <a:extLst>
                    <a:ext uri="{9D8B030D-6E8A-4147-A177-3AD203B41FA5}">
                      <a16:colId xmlns:a16="http://schemas.microsoft.com/office/drawing/2014/main" val="4224585409"/>
                    </a:ext>
                  </a:extLst>
                </a:gridCol>
                <a:gridCol w="4616706">
                  <a:extLst>
                    <a:ext uri="{9D8B030D-6E8A-4147-A177-3AD203B41FA5}">
                      <a16:colId xmlns:a16="http://schemas.microsoft.com/office/drawing/2014/main" val="1184807125"/>
                    </a:ext>
                  </a:extLst>
                </a:gridCol>
                <a:gridCol w="4616706">
                  <a:extLst>
                    <a:ext uri="{9D8B030D-6E8A-4147-A177-3AD203B41FA5}">
                      <a16:colId xmlns:a16="http://schemas.microsoft.com/office/drawing/2014/main" val="1333536795"/>
                    </a:ext>
                  </a:extLst>
                </a:gridCol>
              </a:tblGrid>
              <a:tr h="370840">
                <a:tc>
                  <a:txBody>
                    <a:bodyPr/>
                    <a:lstStyle/>
                    <a:p>
                      <a:pPr algn="ctr"/>
                      <a:endParaRPr lang="en-US" sz="2000"/>
                    </a:p>
                  </a:txBody>
                  <a:tcPr/>
                </a:tc>
                <a:tc>
                  <a:txBody>
                    <a:bodyPr/>
                    <a:lstStyle/>
                    <a:p>
                      <a:pPr algn="ctr"/>
                      <a:r>
                        <a:rPr lang="en-US" sz="2000"/>
                        <a:t>Rhode Island</a:t>
                      </a:r>
                    </a:p>
                  </a:txBody>
                  <a:tcPr/>
                </a:tc>
                <a:tc>
                  <a:txBody>
                    <a:bodyPr/>
                    <a:lstStyle/>
                    <a:p>
                      <a:pPr algn="ctr"/>
                      <a:r>
                        <a:rPr lang="en-US" sz="2000"/>
                        <a:t>Oregon</a:t>
                      </a:r>
                    </a:p>
                  </a:txBody>
                  <a:tcPr/>
                </a:tc>
                <a:extLst>
                  <a:ext uri="{0D108BD9-81ED-4DB2-BD59-A6C34878D82A}">
                    <a16:rowId xmlns:a16="http://schemas.microsoft.com/office/drawing/2014/main" val="2744973613"/>
                  </a:ext>
                </a:extLst>
              </a:tr>
              <a:tr h="370840">
                <a:tc>
                  <a:txBody>
                    <a:bodyPr/>
                    <a:lstStyle/>
                    <a:p>
                      <a:pPr algn="ctr"/>
                      <a:r>
                        <a:rPr lang="en-US" sz="2000" b="1"/>
                        <a:t>Definition of PCP</a:t>
                      </a:r>
                    </a:p>
                  </a:txBody>
                  <a:tcPr/>
                </a:tc>
                <a:tc>
                  <a:txBody>
                    <a:bodyPr/>
                    <a:lstStyle/>
                    <a:p>
                      <a:pPr algn="ctr"/>
                      <a:r>
                        <a:rPr lang="en-US" sz="2000" b="1" i="1"/>
                        <a:t>Credentials</a:t>
                      </a:r>
                      <a:r>
                        <a:rPr lang="en-US" sz="2000"/>
                        <a:t>: physicians, nurse practitioners and physician assistants</a:t>
                      </a:r>
                    </a:p>
                    <a:p>
                      <a:pPr algn="ctr"/>
                      <a:endParaRPr lang="en-US" sz="2000"/>
                    </a:p>
                    <a:p>
                      <a:pPr algn="ctr"/>
                      <a:endParaRPr lang="en-US" sz="1000"/>
                    </a:p>
                    <a:p>
                      <a:pPr algn="ctr"/>
                      <a:r>
                        <a:rPr lang="en-US" sz="2000" b="1" i="1"/>
                        <a:t>Practice type</a:t>
                      </a:r>
                      <a:r>
                        <a:rPr lang="en-US" sz="2000"/>
                        <a:t>: family practice, internal medicine and pediatrics</a:t>
                      </a:r>
                    </a:p>
                  </a:txBody>
                  <a:tcPr/>
                </a:tc>
                <a:tc>
                  <a:txBody>
                    <a:bodyPr/>
                    <a:lstStyle/>
                    <a:p>
                      <a:pPr algn="ctr"/>
                      <a:r>
                        <a:rPr lang="en-US" sz="2000" b="1" i="1"/>
                        <a:t>Credentials</a:t>
                      </a:r>
                      <a:r>
                        <a:rPr lang="en-US" sz="2000"/>
                        <a:t>: physicians, physician assistants, nurse practitioners and naturopathic health care providers</a:t>
                      </a:r>
                    </a:p>
                    <a:p>
                      <a:pPr algn="ctr"/>
                      <a:endParaRPr lang="en-US" sz="1000"/>
                    </a:p>
                    <a:p>
                      <a:pPr algn="ctr"/>
                      <a:r>
                        <a:rPr lang="en-US" sz="2000" b="1" i="1"/>
                        <a:t>Practice type</a:t>
                      </a:r>
                      <a:r>
                        <a:rPr lang="en-US" sz="2000"/>
                        <a:t>: family medicine, general medicine, OB/GYN, pediatrics, general psychiatry, general medicine</a:t>
                      </a:r>
                    </a:p>
                  </a:txBody>
                  <a:tcPr/>
                </a:tc>
                <a:extLst>
                  <a:ext uri="{0D108BD9-81ED-4DB2-BD59-A6C34878D82A}">
                    <a16:rowId xmlns:a16="http://schemas.microsoft.com/office/drawing/2014/main" val="4052739753"/>
                  </a:ext>
                </a:extLst>
              </a:tr>
              <a:tr h="370840">
                <a:tc>
                  <a:txBody>
                    <a:bodyPr/>
                    <a:lstStyle/>
                    <a:p>
                      <a:pPr algn="ctr"/>
                      <a:r>
                        <a:rPr lang="en-US" sz="2000" b="1"/>
                        <a:t>Types of Payments</a:t>
                      </a:r>
                    </a:p>
                  </a:txBody>
                  <a:tcPr/>
                </a:tc>
                <a:tc>
                  <a:txBody>
                    <a:bodyPr/>
                    <a:lstStyle/>
                    <a:p>
                      <a:pPr algn="ctr"/>
                      <a:r>
                        <a:rPr lang="en-US" sz="2000"/>
                        <a:t>Paid medical claims and non-claims payment*</a:t>
                      </a:r>
                    </a:p>
                    <a:p>
                      <a:pPr algn="ctr"/>
                      <a:endParaRPr lang="en-US" sz="1000"/>
                    </a:p>
                    <a:p>
                      <a:pPr algn="ctr"/>
                      <a:r>
                        <a:rPr lang="en-US" sz="2000" i="1"/>
                        <a:t>Excludes</a:t>
                      </a:r>
                      <a:r>
                        <a:rPr lang="en-US" sz="2000"/>
                        <a:t>: pharmacy and lab/imaging services spending</a:t>
                      </a:r>
                    </a:p>
                  </a:txBody>
                  <a:tcPr/>
                </a:tc>
                <a:tc>
                  <a:txBody>
                    <a:bodyPr/>
                    <a:lstStyle/>
                    <a:p>
                      <a:pPr algn="ctr"/>
                      <a:r>
                        <a:rPr lang="en-US" sz="2000"/>
                        <a:t>Paid medical claims and non-claims payments*</a:t>
                      </a:r>
                    </a:p>
                    <a:p>
                      <a:pPr algn="ctr"/>
                      <a:endParaRPr lang="en-US" sz="1000"/>
                    </a:p>
                    <a:p>
                      <a:pPr algn="ctr"/>
                      <a:r>
                        <a:rPr lang="en-US" sz="2000" i="1"/>
                        <a:t>Excludes</a:t>
                      </a:r>
                      <a:r>
                        <a:rPr lang="en-US" sz="2000"/>
                        <a:t>: pharmacy spending; spending for services delivered in an ED</a:t>
                      </a:r>
                    </a:p>
                  </a:txBody>
                  <a:tcPr/>
                </a:tc>
                <a:extLst>
                  <a:ext uri="{0D108BD9-81ED-4DB2-BD59-A6C34878D82A}">
                    <a16:rowId xmlns:a16="http://schemas.microsoft.com/office/drawing/2014/main" val="3555209907"/>
                  </a:ext>
                </a:extLst>
              </a:tr>
            </a:tbl>
          </a:graphicData>
        </a:graphic>
      </p:graphicFrame>
      <p:sp>
        <p:nvSpPr>
          <p:cNvPr id="4" name="Slide Number Placeholder 3">
            <a:extLst>
              <a:ext uri="{FF2B5EF4-FFF2-40B4-BE49-F238E27FC236}">
                <a16:creationId xmlns:a16="http://schemas.microsoft.com/office/drawing/2014/main" id="{5BEFC773-E16D-4BE7-97BA-EDD3848E8C5A}"/>
              </a:ext>
            </a:extLst>
          </p:cNvPr>
          <p:cNvSpPr>
            <a:spLocks noGrp="1"/>
          </p:cNvSpPr>
          <p:nvPr>
            <p:ph type="sldNum" sz="quarter" idx="12"/>
          </p:nvPr>
        </p:nvSpPr>
        <p:spPr/>
        <p:txBody>
          <a:bodyPr/>
          <a:lstStyle/>
          <a:p>
            <a:fld id="{401CF334-2D5C-4859-84A6-CA7E6E43FAEB}" type="slidenum">
              <a:rPr lang="en-US" smtClean="0"/>
              <a:t>60</a:t>
            </a:fld>
            <a:endParaRPr lang="en-US"/>
          </a:p>
        </p:txBody>
      </p:sp>
      <p:sp>
        <p:nvSpPr>
          <p:cNvPr id="7" name="TextBox 6">
            <a:extLst>
              <a:ext uri="{FF2B5EF4-FFF2-40B4-BE49-F238E27FC236}">
                <a16:creationId xmlns:a16="http://schemas.microsoft.com/office/drawing/2014/main" id="{D48B3EEC-40EA-4037-8DC6-49358A40A0CC}"/>
              </a:ext>
            </a:extLst>
          </p:cNvPr>
          <p:cNvSpPr txBox="1"/>
          <p:nvPr/>
        </p:nvSpPr>
        <p:spPr>
          <a:xfrm>
            <a:off x="431113" y="5826755"/>
            <a:ext cx="9879106" cy="923330"/>
          </a:xfrm>
          <a:prstGeom prst="rect">
            <a:avLst/>
          </a:prstGeom>
          <a:noFill/>
        </p:spPr>
        <p:txBody>
          <a:bodyPr wrap="square" rtlCol="0">
            <a:spAutoFit/>
          </a:bodyPr>
          <a:lstStyle/>
          <a:p>
            <a:r>
              <a:rPr lang="en-US"/>
              <a:t>*Note: Non-claims payment definitions differ across the two states but include in one or both states: capitation payments, performance payments, spending for PCMH programs, and infrastructure payments dedicated towards improving HIT.</a:t>
            </a:r>
          </a:p>
        </p:txBody>
      </p:sp>
    </p:spTree>
    <p:extLst>
      <p:ext uri="{BB962C8B-B14F-4D97-AF65-F5344CB8AC3E}">
        <p14:creationId xmlns:p14="http://schemas.microsoft.com/office/powerpoint/2010/main" val="128579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3FAD-C9CD-45E6-A27C-AB0B060106D8}"/>
              </a:ext>
            </a:extLst>
          </p:cNvPr>
          <p:cNvSpPr>
            <a:spLocks noGrp="1"/>
          </p:cNvSpPr>
          <p:nvPr>
            <p:ph type="title"/>
          </p:nvPr>
        </p:nvSpPr>
        <p:spPr/>
        <p:txBody>
          <a:bodyPr/>
          <a:lstStyle/>
          <a:p>
            <a:r>
              <a:rPr lang="en-US"/>
              <a:t>How do the primary care targets differ? (Cont'd)</a:t>
            </a:r>
          </a:p>
        </p:txBody>
      </p:sp>
      <p:graphicFrame>
        <p:nvGraphicFramePr>
          <p:cNvPr id="5" name="Table 5">
            <a:extLst>
              <a:ext uri="{FF2B5EF4-FFF2-40B4-BE49-F238E27FC236}">
                <a16:creationId xmlns:a16="http://schemas.microsoft.com/office/drawing/2014/main" id="{E28C4706-880B-4079-9F4D-5F69029653B5}"/>
              </a:ext>
            </a:extLst>
          </p:cNvPr>
          <p:cNvGraphicFramePr>
            <a:graphicFrameLocks noGrp="1"/>
          </p:cNvGraphicFramePr>
          <p:nvPr>
            <p:ph idx="1"/>
            <p:extLst>
              <p:ext uri="{D42A27DB-BD31-4B8C-83A1-F6EECF244321}">
                <p14:modId xmlns:p14="http://schemas.microsoft.com/office/powerpoint/2010/main" val="2333479260"/>
              </p:ext>
            </p:extLst>
          </p:nvPr>
        </p:nvGraphicFramePr>
        <p:xfrm>
          <a:off x="304800" y="1695450"/>
          <a:ext cx="11438965" cy="3627120"/>
        </p:xfrm>
        <a:graphic>
          <a:graphicData uri="http://schemas.openxmlformats.org/drawingml/2006/table">
            <a:tbl>
              <a:tblPr firstRow="1" bandRow="1">
                <a:tableStyleId>{616DA210-FB5B-4158-B5E0-FEB733F419BA}</a:tableStyleId>
              </a:tblPr>
              <a:tblGrid>
                <a:gridCol w="2205553">
                  <a:extLst>
                    <a:ext uri="{9D8B030D-6E8A-4147-A177-3AD203B41FA5}">
                      <a16:colId xmlns:a16="http://schemas.microsoft.com/office/drawing/2014/main" val="4224585409"/>
                    </a:ext>
                  </a:extLst>
                </a:gridCol>
                <a:gridCol w="4616706">
                  <a:extLst>
                    <a:ext uri="{9D8B030D-6E8A-4147-A177-3AD203B41FA5}">
                      <a16:colId xmlns:a16="http://schemas.microsoft.com/office/drawing/2014/main" val="1184807125"/>
                    </a:ext>
                  </a:extLst>
                </a:gridCol>
                <a:gridCol w="4616706">
                  <a:extLst>
                    <a:ext uri="{9D8B030D-6E8A-4147-A177-3AD203B41FA5}">
                      <a16:colId xmlns:a16="http://schemas.microsoft.com/office/drawing/2014/main" val="1333536795"/>
                    </a:ext>
                  </a:extLst>
                </a:gridCol>
              </a:tblGrid>
              <a:tr h="370840">
                <a:tc>
                  <a:txBody>
                    <a:bodyPr/>
                    <a:lstStyle/>
                    <a:p>
                      <a:pPr algn="ctr"/>
                      <a:endParaRPr lang="en-US" sz="2000"/>
                    </a:p>
                  </a:txBody>
                  <a:tcPr/>
                </a:tc>
                <a:tc>
                  <a:txBody>
                    <a:bodyPr/>
                    <a:lstStyle/>
                    <a:p>
                      <a:pPr algn="ctr"/>
                      <a:r>
                        <a:rPr lang="en-US" sz="2000"/>
                        <a:t>Rhode Island</a:t>
                      </a:r>
                    </a:p>
                  </a:txBody>
                  <a:tcPr/>
                </a:tc>
                <a:tc>
                  <a:txBody>
                    <a:bodyPr/>
                    <a:lstStyle/>
                    <a:p>
                      <a:pPr algn="ctr"/>
                      <a:r>
                        <a:rPr lang="en-US" sz="2000"/>
                        <a:t>Oregon</a:t>
                      </a:r>
                    </a:p>
                  </a:txBody>
                  <a:tcPr/>
                </a:tc>
                <a:extLst>
                  <a:ext uri="{0D108BD9-81ED-4DB2-BD59-A6C34878D82A}">
                    <a16:rowId xmlns:a16="http://schemas.microsoft.com/office/drawing/2014/main" val="2744973613"/>
                  </a:ext>
                </a:extLst>
              </a:tr>
              <a:tr h="370840">
                <a:tc>
                  <a:txBody>
                    <a:bodyPr/>
                    <a:lstStyle/>
                    <a:p>
                      <a:pPr algn="ctr"/>
                      <a:r>
                        <a:rPr lang="en-US" sz="2000" b="1"/>
                        <a:t>Data Sources</a:t>
                      </a:r>
                    </a:p>
                  </a:txBody>
                  <a:tcPr/>
                </a:tc>
                <a:tc>
                  <a:txBody>
                    <a:bodyPr/>
                    <a:lstStyle/>
                    <a:p>
                      <a:pPr algn="ctr"/>
                      <a:r>
                        <a:rPr lang="en-US" sz="2000" b="1" i="1"/>
                        <a:t>Claims and non-claims data</a:t>
                      </a:r>
                      <a:r>
                        <a:rPr lang="en-US" sz="2000"/>
                        <a:t>: insurer reporting to OHIC</a:t>
                      </a:r>
                    </a:p>
                  </a:txBody>
                  <a:tcPr/>
                </a:tc>
                <a:tc>
                  <a:txBody>
                    <a:bodyPr/>
                    <a:lstStyle/>
                    <a:p>
                      <a:pPr algn="ctr"/>
                      <a:r>
                        <a:rPr lang="en-US" sz="2000" b="1" i="1"/>
                        <a:t>Claims data</a:t>
                      </a:r>
                      <a:r>
                        <a:rPr lang="en-US" sz="2000"/>
                        <a:t>: State All Payer All Claims Data Reporting Program (APAC)</a:t>
                      </a:r>
                    </a:p>
                    <a:p>
                      <a:pPr algn="ctr"/>
                      <a:endParaRPr lang="en-US" sz="1000"/>
                    </a:p>
                    <a:p>
                      <a:pPr algn="ctr"/>
                      <a:r>
                        <a:rPr lang="en-US" sz="2000" b="1" i="1"/>
                        <a:t>Non-claims data</a:t>
                      </a:r>
                      <a:r>
                        <a:rPr lang="en-US" sz="2000"/>
                        <a:t>: insurer reporting using a special report template</a:t>
                      </a:r>
                    </a:p>
                  </a:txBody>
                  <a:tcPr/>
                </a:tc>
                <a:extLst>
                  <a:ext uri="{0D108BD9-81ED-4DB2-BD59-A6C34878D82A}">
                    <a16:rowId xmlns:a16="http://schemas.microsoft.com/office/drawing/2014/main" val="3253590317"/>
                  </a:ext>
                </a:extLst>
              </a:tr>
              <a:tr h="370840">
                <a:tc>
                  <a:txBody>
                    <a:bodyPr/>
                    <a:lstStyle/>
                    <a:p>
                      <a:pPr algn="ctr"/>
                      <a:r>
                        <a:rPr lang="en-US" sz="2000" b="1"/>
                        <a:t>Insurers Included</a:t>
                      </a:r>
                    </a:p>
                  </a:txBody>
                  <a:tcPr/>
                </a:tc>
                <a:tc>
                  <a:txBody>
                    <a:bodyPr/>
                    <a:lstStyle/>
                    <a:p>
                      <a:pPr algn="ctr"/>
                      <a:r>
                        <a:rPr lang="en-US" sz="2000"/>
                        <a:t>Commercial insurers </a:t>
                      </a:r>
                    </a:p>
                    <a:p>
                      <a:pPr algn="ctr"/>
                      <a:endParaRPr lang="en-US" sz="1000"/>
                    </a:p>
                    <a:p>
                      <a:pPr algn="ctr"/>
                      <a:r>
                        <a:rPr lang="en-US" sz="2000" i="1"/>
                        <a:t>(Note: OHIC does not have regulatory authority over Medicaid, Medicare, Medicare Advantage, or self-insured employers)</a:t>
                      </a:r>
                    </a:p>
                  </a:txBody>
                  <a:tcPr/>
                </a:tc>
                <a:tc>
                  <a:txBody>
                    <a:bodyPr/>
                    <a:lstStyle/>
                    <a:p>
                      <a:pPr algn="ctr"/>
                      <a:r>
                        <a:rPr lang="en-US" sz="2000"/>
                        <a:t>Commercial and Medicare Advantage insurers with annual premium income of at least $200 million, health insurance plans contracted for public programs, and Medicaid CCOs</a:t>
                      </a:r>
                    </a:p>
                  </a:txBody>
                  <a:tcPr>
                    <a:solidFill>
                      <a:schemeClr val="bg1"/>
                    </a:solidFill>
                  </a:tcPr>
                </a:tc>
                <a:extLst>
                  <a:ext uri="{0D108BD9-81ED-4DB2-BD59-A6C34878D82A}">
                    <a16:rowId xmlns:a16="http://schemas.microsoft.com/office/drawing/2014/main" val="2870547820"/>
                  </a:ext>
                </a:extLst>
              </a:tr>
            </a:tbl>
          </a:graphicData>
        </a:graphic>
      </p:graphicFrame>
      <p:sp>
        <p:nvSpPr>
          <p:cNvPr id="4" name="Slide Number Placeholder 3">
            <a:extLst>
              <a:ext uri="{FF2B5EF4-FFF2-40B4-BE49-F238E27FC236}">
                <a16:creationId xmlns:a16="http://schemas.microsoft.com/office/drawing/2014/main" id="{5BEFC773-E16D-4BE7-97BA-EDD3848E8C5A}"/>
              </a:ext>
            </a:extLst>
          </p:cNvPr>
          <p:cNvSpPr>
            <a:spLocks noGrp="1"/>
          </p:cNvSpPr>
          <p:nvPr>
            <p:ph type="sldNum" sz="quarter" idx="12"/>
          </p:nvPr>
        </p:nvSpPr>
        <p:spPr/>
        <p:txBody>
          <a:bodyPr/>
          <a:lstStyle/>
          <a:p>
            <a:fld id="{401CF334-2D5C-4859-84A6-CA7E6E43FAEB}" type="slidenum">
              <a:rPr lang="en-US" smtClean="0"/>
              <a:t>61</a:t>
            </a:fld>
            <a:endParaRPr lang="en-US"/>
          </a:p>
        </p:txBody>
      </p:sp>
    </p:spTree>
    <p:extLst>
      <p:ext uri="{BB962C8B-B14F-4D97-AF65-F5344CB8AC3E}">
        <p14:creationId xmlns:p14="http://schemas.microsoft.com/office/powerpoint/2010/main" val="3051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63DE3-3978-4492-9E4F-290BFD205DA0}"/>
              </a:ext>
            </a:extLst>
          </p:cNvPr>
          <p:cNvSpPr>
            <a:spLocks noGrp="1"/>
          </p:cNvSpPr>
          <p:nvPr>
            <p:ph type="title"/>
          </p:nvPr>
        </p:nvSpPr>
        <p:spPr/>
        <p:txBody>
          <a:bodyPr/>
          <a:lstStyle/>
          <a:p>
            <a:r>
              <a:rPr lang="en-US"/>
              <a:t>Building Upon Work in Connecticut</a:t>
            </a:r>
          </a:p>
        </p:txBody>
      </p:sp>
      <p:sp>
        <p:nvSpPr>
          <p:cNvPr id="3" name="Content Placeholder 2">
            <a:extLst>
              <a:ext uri="{FF2B5EF4-FFF2-40B4-BE49-F238E27FC236}">
                <a16:creationId xmlns:a16="http://schemas.microsoft.com/office/drawing/2014/main" id="{43D63D89-0F60-4CAE-8841-7CA5A660238D}"/>
              </a:ext>
            </a:extLst>
          </p:cNvPr>
          <p:cNvSpPr>
            <a:spLocks noGrp="1"/>
          </p:cNvSpPr>
          <p:nvPr>
            <p:ph idx="1"/>
          </p:nvPr>
        </p:nvSpPr>
        <p:spPr/>
        <p:txBody>
          <a:bodyPr>
            <a:normAutofit lnSpcReduction="10000"/>
          </a:bodyPr>
          <a:lstStyle/>
          <a:p>
            <a:r>
              <a:rPr lang="en-US"/>
              <a:t>The Technical Team’s work on a primary care target will benefit from prior and concurrent work in the state.</a:t>
            </a:r>
          </a:p>
          <a:p>
            <a:endParaRPr lang="en-US" sz="1400"/>
          </a:p>
          <a:p>
            <a:pPr lvl="1"/>
            <a:r>
              <a:rPr lang="en-US"/>
              <a:t>Connecticut is participating in a collaborative with the other New England states to measure primary care spending using a consistent methodology.  This work is sponsored by the New England States Consortium Systems Organization (“NESCSO”).</a:t>
            </a:r>
          </a:p>
          <a:p>
            <a:pPr lvl="1"/>
            <a:endParaRPr lang="en-US" sz="700"/>
          </a:p>
          <a:p>
            <a:pPr lvl="1"/>
            <a:r>
              <a:rPr lang="en-US"/>
              <a:t>Other Connecticut work related to primary care that may support this effort include:</a:t>
            </a:r>
          </a:p>
          <a:p>
            <a:pPr lvl="2"/>
            <a:r>
              <a:rPr lang="en-US"/>
              <a:t>Freedman Healthcare’s analysis of Connecticut primary care spending and it’s primary care modernization recommendations</a:t>
            </a:r>
          </a:p>
          <a:p>
            <a:pPr lvl="2"/>
            <a:r>
              <a:rPr lang="en-US"/>
              <a:t>Practice Transformation Task Force</a:t>
            </a:r>
          </a:p>
          <a:p>
            <a:pPr lvl="2"/>
            <a:endParaRPr lang="en-US"/>
          </a:p>
        </p:txBody>
      </p:sp>
      <p:sp>
        <p:nvSpPr>
          <p:cNvPr id="4" name="Slide Number Placeholder 3">
            <a:extLst>
              <a:ext uri="{FF2B5EF4-FFF2-40B4-BE49-F238E27FC236}">
                <a16:creationId xmlns:a16="http://schemas.microsoft.com/office/drawing/2014/main" id="{D2D99C7F-0A19-4BB0-9E8C-70251D98F661}"/>
              </a:ext>
            </a:extLst>
          </p:cNvPr>
          <p:cNvSpPr>
            <a:spLocks noGrp="1"/>
          </p:cNvSpPr>
          <p:nvPr>
            <p:ph type="sldNum" sz="quarter" idx="12"/>
          </p:nvPr>
        </p:nvSpPr>
        <p:spPr/>
        <p:txBody>
          <a:bodyPr/>
          <a:lstStyle/>
          <a:p>
            <a:fld id="{401CF334-2D5C-4859-84A6-CA7E6E43FAEB}" type="slidenum">
              <a:rPr lang="en-US" smtClean="0"/>
              <a:t>62</a:t>
            </a:fld>
            <a:endParaRPr lang="en-US"/>
          </a:p>
        </p:txBody>
      </p:sp>
    </p:spTree>
    <p:extLst>
      <p:ext uri="{BB962C8B-B14F-4D97-AF65-F5344CB8AC3E}">
        <p14:creationId xmlns:p14="http://schemas.microsoft.com/office/powerpoint/2010/main" val="280294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C5E359-863C-4E96-8F3D-E9D4D38B4912}"/>
              </a:ext>
            </a:extLst>
          </p:cNvPr>
          <p:cNvSpPr>
            <a:spLocks noGrp="1"/>
          </p:cNvSpPr>
          <p:nvPr>
            <p:ph type="title"/>
          </p:nvPr>
        </p:nvSpPr>
        <p:spPr/>
        <p:txBody>
          <a:bodyPr/>
          <a:lstStyle/>
          <a:p>
            <a:r>
              <a:rPr lang="en-US"/>
              <a:t>Cost Growth and Quality Targets Amid the COVID-19 Pandemic</a:t>
            </a:r>
          </a:p>
        </p:txBody>
      </p:sp>
      <p:sp>
        <p:nvSpPr>
          <p:cNvPr id="6" name="Text Placeholder 5">
            <a:extLst>
              <a:ext uri="{FF2B5EF4-FFF2-40B4-BE49-F238E27FC236}">
                <a16:creationId xmlns:a16="http://schemas.microsoft.com/office/drawing/2014/main" id="{73E63737-7F1C-4912-94CE-067BF688A6E8}"/>
              </a:ext>
            </a:extLst>
          </p:cNvPr>
          <p:cNvSpPr>
            <a:spLocks noGrp="1"/>
          </p:cNvSpPr>
          <p:nvPr>
            <p:ph type="body" idx="1"/>
          </p:nvPr>
        </p:nvSpPr>
        <p:spPr/>
        <p:txBody>
          <a:bodyPr/>
          <a:lstStyle/>
          <a:p>
            <a:r>
              <a:rPr lang="en-US"/>
              <a:t>How other states are maintaining or advancing cost growth and quality targets</a:t>
            </a:r>
          </a:p>
        </p:txBody>
      </p:sp>
      <p:sp>
        <p:nvSpPr>
          <p:cNvPr id="4" name="Slide Number Placeholder 3">
            <a:extLst>
              <a:ext uri="{FF2B5EF4-FFF2-40B4-BE49-F238E27FC236}">
                <a16:creationId xmlns:a16="http://schemas.microsoft.com/office/drawing/2014/main" id="{8986A476-C601-4FC4-B1EA-8BB456A7E606}"/>
              </a:ext>
            </a:extLst>
          </p:cNvPr>
          <p:cNvSpPr>
            <a:spLocks noGrp="1"/>
          </p:cNvSpPr>
          <p:nvPr>
            <p:ph type="sldNum" sz="quarter" idx="12"/>
          </p:nvPr>
        </p:nvSpPr>
        <p:spPr/>
        <p:txBody>
          <a:bodyPr/>
          <a:lstStyle/>
          <a:p>
            <a:fld id="{401CF334-2D5C-4859-84A6-CA7E6E43FAEB}" type="slidenum">
              <a:rPr lang="en-US" smtClean="0"/>
              <a:t>63</a:t>
            </a:fld>
            <a:endParaRPr lang="en-US"/>
          </a:p>
        </p:txBody>
      </p:sp>
    </p:spTree>
    <p:extLst>
      <p:ext uri="{BB962C8B-B14F-4D97-AF65-F5344CB8AC3E}">
        <p14:creationId xmlns:p14="http://schemas.microsoft.com/office/powerpoint/2010/main" val="253827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0FEBB-8521-4078-8C2C-ACFFAC13EA6A}"/>
              </a:ext>
            </a:extLst>
          </p:cNvPr>
          <p:cNvSpPr>
            <a:spLocks noGrp="1"/>
          </p:cNvSpPr>
          <p:nvPr>
            <p:ph type="title"/>
          </p:nvPr>
        </p:nvSpPr>
        <p:spPr>
          <a:xfrm>
            <a:off x="523167" y="510144"/>
            <a:ext cx="11081007" cy="838911"/>
          </a:xfrm>
        </p:spPr>
        <p:txBody>
          <a:bodyPr/>
          <a:lstStyle/>
          <a:p>
            <a:r>
              <a:rPr lang="en-US" sz="4000" b="0">
                <a:latin typeface="Cambria"/>
              </a:rPr>
              <a:t>How Will COVID-19 Impact Health Care </a:t>
            </a:r>
            <a:r>
              <a:rPr lang="en-US" sz="4000" b="0" u="sng">
                <a:latin typeface="Cambria"/>
              </a:rPr>
              <a:t>Spending</a:t>
            </a:r>
            <a:r>
              <a:rPr lang="en-US" sz="4000" b="0">
                <a:latin typeface="Cambria"/>
              </a:rPr>
              <a:t>?</a:t>
            </a:r>
            <a:endParaRPr lang="en-US" sz="4000" b="0"/>
          </a:p>
        </p:txBody>
      </p:sp>
      <p:sp>
        <p:nvSpPr>
          <p:cNvPr id="3" name="Text Placeholder 2">
            <a:extLst>
              <a:ext uri="{FF2B5EF4-FFF2-40B4-BE49-F238E27FC236}">
                <a16:creationId xmlns:a16="http://schemas.microsoft.com/office/drawing/2014/main" id="{F762032E-9B9E-40E5-B9AE-71A75CF0AC6C}"/>
              </a:ext>
            </a:extLst>
          </p:cNvPr>
          <p:cNvSpPr>
            <a:spLocks noGrp="1"/>
          </p:cNvSpPr>
          <p:nvPr>
            <p:ph type="body" idx="1"/>
          </p:nvPr>
        </p:nvSpPr>
        <p:spPr>
          <a:xfrm>
            <a:off x="266700" y="1421429"/>
            <a:ext cx="11829183" cy="4694557"/>
          </a:xfrm>
        </p:spPr>
        <p:txBody>
          <a:bodyPr vert="horz" anchor="t">
            <a:noAutofit/>
          </a:bodyPr>
          <a:lstStyle/>
          <a:p>
            <a:r>
              <a:rPr lang="en-US" sz="2400" b="1">
                <a:latin typeface="Cambria"/>
              </a:rPr>
              <a:t>While it is not yet certain how COVID-19 will impact spending, preliminary national and state data offer clues:</a:t>
            </a:r>
          </a:p>
          <a:p>
            <a:endParaRPr lang="en-US" sz="1200" b="1">
              <a:latin typeface="Cambria"/>
            </a:endParaRPr>
          </a:p>
          <a:p>
            <a:pPr marL="388620" indent="-342900">
              <a:buFont typeface="Arial"/>
              <a:buChar char="•"/>
            </a:pPr>
            <a:r>
              <a:rPr lang="en-US" sz="2400">
                <a:latin typeface="Cambria"/>
              </a:rPr>
              <a:t>Telehealth visits have skyrocketed nationally</a:t>
            </a:r>
          </a:p>
          <a:p>
            <a:pPr marL="388620" indent="-342900">
              <a:buFont typeface="Arial"/>
              <a:buChar char="•"/>
            </a:pPr>
            <a:r>
              <a:rPr lang="en-US" sz="2400">
                <a:latin typeface="Cambria"/>
              </a:rPr>
              <a:t>Despite the shift to telehealth, significant drops in health care service utilization have occurred and high-priced, non-emergent procedures have been postponed</a:t>
            </a:r>
          </a:p>
          <a:p>
            <a:pPr marL="388620" indent="-342900">
              <a:buFont typeface="Arial"/>
              <a:buChar char="•"/>
            </a:pPr>
            <a:r>
              <a:rPr lang="en-US" sz="2400">
                <a:latin typeface="Cambria"/>
              </a:rPr>
              <a:t>Expensive COVID-related inpatient admissions will offset utilization drops, but it appears not enough to prevent significant hospital revenue losses</a:t>
            </a:r>
          </a:p>
          <a:p>
            <a:pPr marL="388620" indent="-342900">
              <a:buFont typeface="Arial"/>
              <a:buChar char="•"/>
            </a:pPr>
            <a:r>
              <a:rPr lang="en-US" sz="2400">
                <a:latin typeface="Cambria"/>
              </a:rPr>
              <a:t>Spending impact will vary by market segment and geography</a:t>
            </a:r>
          </a:p>
          <a:p>
            <a:pPr marL="388620" indent="-342900">
              <a:buFont typeface="Arial"/>
              <a:buChar char="•"/>
            </a:pPr>
            <a:r>
              <a:rPr lang="en-US" sz="2400">
                <a:latin typeface="Cambria"/>
              </a:rPr>
              <a:t>Significant pent-up demand may be released after relaxing of social distancing policies</a:t>
            </a:r>
          </a:p>
          <a:p>
            <a:pPr marL="388620" indent="-342900">
              <a:buFont typeface="Arial"/>
              <a:buChar char="•"/>
            </a:pPr>
            <a:r>
              <a:rPr lang="en-US" sz="2400">
                <a:latin typeface="Cambria"/>
              </a:rPr>
              <a:t>Non-traditional health care spending occurring to support providers </a:t>
            </a:r>
            <a:endParaRPr lang="en-US" sz="2400"/>
          </a:p>
        </p:txBody>
      </p:sp>
      <p:sp>
        <p:nvSpPr>
          <p:cNvPr id="4" name="Slide Number Placeholder 3">
            <a:extLst>
              <a:ext uri="{FF2B5EF4-FFF2-40B4-BE49-F238E27FC236}">
                <a16:creationId xmlns:a16="http://schemas.microsoft.com/office/drawing/2014/main" id="{0F8B5CD6-5B8B-4842-A1B1-C9DA6A461282}"/>
              </a:ext>
            </a:extLst>
          </p:cNvPr>
          <p:cNvSpPr>
            <a:spLocks noGrp="1"/>
          </p:cNvSpPr>
          <p:nvPr>
            <p:ph type="sldNum" sz="quarter" idx="12"/>
          </p:nvPr>
        </p:nvSpPr>
        <p:spPr/>
        <p:txBody>
          <a:bodyPr/>
          <a:lstStyle/>
          <a:p>
            <a:fld id="{401CF334-2D5C-4859-84A6-CA7E6E43FAEB}" type="slidenum">
              <a:rPr lang="en-US" smtClean="0"/>
              <a:t>64</a:t>
            </a:fld>
            <a:endParaRPr lang="en-US"/>
          </a:p>
        </p:txBody>
      </p:sp>
    </p:spTree>
    <p:extLst>
      <p:ext uri="{BB962C8B-B14F-4D97-AF65-F5344CB8AC3E}">
        <p14:creationId xmlns:p14="http://schemas.microsoft.com/office/powerpoint/2010/main" val="75993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55FE2-B40A-4686-8B9A-C91087E0539A}"/>
              </a:ext>
            </a:extLst>
          </p:cNvPr>
          <p:cNvSpPr>
            <a:spLocks noGrp="1"/>
          </p:cNvSpPr>
          <p:nvPr>
            <p:ph type="title"/>
          </p:nvPr>
        </p:nvSpPr>
        <p:spPr>
          <a:xfrm>
            <a:off x="575481" y="767687"/>
            <a:ext cx="10972800" cy="1066800"/>
          </a:xfrm>
        </p:spPr>
        <p:txBody>
          <a:bodyPr>
            <a:normAutofit fontScale="90000"/>
          </a:bodyPr>
          <a:lstStyle/>
          <a:p>
            <a:r>
              <a:rPr lang="en-US">
                <a:latin typeface="Cambria"/>
              </a:rPr>
              <a:t>COVID-19: Potential Impact on Cost Growth Target </a:t>
            </a:r>
            <a:endParaRPr lang="en-US"/>
          </a:p>
        </p:txBody>
      </p:sp>
      <p:sp>
        <p:nvSpPr>
          <p:cNvPr id="3" name="Content Placeholder 2">
            <a:extLst>
              <a:ext uri="{FF2B5EF4-FFF2-40B4-BE49-F238E27FC236}">
                <a16:creationId xmlns:a16="http://schemas.microsoft.com/office/drawing/2014/main" id="{7A4C6CA5-0C4F-49C2-A6A1-B29DC65DEC30}"/>
              </a:ext>
            </a:extLst>
          </p:cNvPr>
          <p:cNvSpPr>
            <a:spLocks noGrp="1"/>
          </p:cNvSpPr>
          <p:nvPr>
            <p:ph idx="1"/>
          </p:nvPr>
        </p:nvSpPr>
        <p:spPr>
          <a:xfrm>
            <a:off x="609600" y="1908230"/>
            <a:ext cx="10972800" cy="4380190"/>
          </a:xfrm>
        </p:spPr>
        <p:txBody>
          <a:bodyPr vert="horz" anchor="t">
            <a:normAutofit fontScale="85000" lnSpcReduction="20000"/>
          </a:bodyPr>
          <a:lstStyle/>
          <a:p>
            <a:pPr indent="-255905"/>
            <a:r>
              <a:rPr lang="en-US" sz="3000" b="1">
                <a:latin typeface="Cambria"/>
              </a:rPr>
              <a:t>How will COVID-19 affect provider </a:t>
            </a:r>
            <a:r>
              <a:rPr lang="en-US" sz="3000" b="1" u="sng">
                <a:latin typeface="Cambria"/>
              </a:rPr>
              <a:t>costs</a:t>
            </a:r>
            <a:r>
              <a:rPr lang="en-US" sz="3000" b="1">
                <a:latin typeface="Cambria"/>
              </a:rPr>
              <a:t>? </a:t>
            </a:r>
            <a:endParaRPr lang="en-US" sz="3000" b="1"/>
          </a:p>
          <a:p>
            <a:pPr marL="657860" lvl="1" indent="-246380"/>
            <a:r>
              <a:rPr lang="en-US">
                <a:latin typeface="Cambria"/>
              </a:rPr>
              <a:t>Hospital costs have been impacted significantly as they attempt to procure PPE and ventilators, and maintain operating and overhead costs with reductions in many services</a:t>
            </a:r>
          </a:p>
          <a:p>
            <a:pPr marL="657860" lvl="1" indent="-246380"/>
            <a:r>
              <a:rPr lang="en-US" u="sng">
                <a:latin typeface="Cambria"/>
              </a:rPr>
              <a:t>Costs </a:t>
            </a:r>
            <a:r>
              <a:rPr lang="en-US">
                <a:latin typeface="Cambria"/>
              </a:rPr>
              <a:t>do not translate into higher </a:t>
            </a:r>
            <a:r>
              <a:rPr lang="en-US" u="sng">
                <a:latin typeface="Cambria"/>
              </a:rPr>
              <a:t>spending</a:t>
            </a:r>
            <a:r>
              <a:rPr lang="en-US">
                <a:latin typeface="Cambria"/>
              </a:rPr>
              <a:t>, however</a:t>
            </a:r>
          </a:p>
          <a:p>
            <a:pPr marL="657860" lvl="1" indent="-246380"/>
            <a:endParaRPr lang="en-US"/>
          </a:p>
          <a:p>
            <a:pPr indent="-255905"/>
            <a:r>
              <a:rPr lang="en-US" sz="3000" b="1">
                <a:latin typeface="Cambria"/>
              </a:rPr>
              <a:t>Should the experience of COVID-19 be considered when setting the cost growth target value?</a:t>
            </a:r>
          </a:p>
          <a:p>
            <a:pPr marL="657860" lvl="1" indent="-246380"/>
            <a:r>
              <a:rPr lang="en-US">
                <a:latin typeface="Cambria"/>
              </a:rPr>
              <a:t>The target's intended use is to establish a stable, multi-year expectation for spending growth</a:t>
            </a:r>
          </a:p>
          <a:p>
            <a:pPr marL="657860" lvl="1" indent="-246380"/>
            <a:r>
              <a:rPr lang="en-US">
                <a:latin typeface="Cambria"/>
              </a:rPr>
              <a:t>Unusual events – including a pandemic – may cause occasional and time-limited fluctuations in spending</a:t>
            </a:r>
          </a:p>
          <a:p>
            <a:pPr marL="657860" lvl="1" indent="-246380"/>
            <a:r>
              <a:rPr lang="en-US">
                <a:latin typeface="Cambria"/>
              </a:rPr>
              <a:t>Providers and plans would not be penalized for increased spending associated with COVID-19</a:t>
            </a:r>
            <a:endParaRPr lang="en-US"/>
          </a:p>
        </p:txBody>
      </p:sp>
      <p:sp>
        <p:nvSpPr>
          <p:cNvPr id="4" name="Slide Number Placeholder 3">
            <a:extLst>
              <a:ext uri="{FF2B5EF4-FFF2-40B4-BE49-F238E27FC236}">
                <a16:creationId xmlns:a16="http://schemas.microsoft.com/office/drawing/2014/main" id="{D4E56867-0FB6-4120-B901-F08D7E7D2077}"/>
              </a:ext>
            </a:extLst>
          </p:cNvPr>
          <p:cNvSpPr>
            <a:spLocks noGrp="1"/>
          </p:cNvSpPr>
          <p:nvPr>
            <p:ph type="sldNum" sz="quarter" idx="12"/>
          </p:nvPr>
        </p:nvSpPr>
        <p:spPr/>
        <p:txBody>
          <a:bodyPr/>
          <a:lstStyle/>
          <a:p>
            <a:fld id="{401CF334-2D5C-4859-84A6-CA7E6E43FAEB}" type="slidenum">
              <a:rPr lang="en-US" smtClean="0"/>
              <a:t>65</a:t>
            </a:fld>
            <a:endParaRPr lang="en-US"/>
          </a:p>
        </p:txBody>
      </p:sp>
    </p:spTree>
    <p:extLst>
      <p:ext uri="{BB962C8B-B14F-4D97-AF65-F5344CB8AC3E}">
        <p14:creationId xmlns:p14="http://schemas.microsoft.com/office/powerpoint/2010/main" val="865933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20B12-961B-4FBE-B381-659F3593BE48}"/>
              </a:ext>
            </a:extLst>
          </p:cNvPr>
          <p:cNvSpPr>
            <a:spLocks noGrp="1"/>
          </p:cNvSpPr>
          <p:nvPr>
            <p:ph type="title"/>
          </p:nvPr>
        </p:nvSpPr>
        <p:spPr/>
        <p:txBody>
          <a:bodyPr>
            <a:normAutofit fontScale="90000"/>
          </a:bodyPr>
          <a:lstStyle/>
          <a:p>
            <a:r>
              <a:rPr lang="en-US">
                <a:latin typeface="Cambria"/>
              </a:rPr>
              <a:t>COVID-19: How Will This Impact Connecticut’s Policy?</a:t>
            </a:r>
            <a:endParaRPr lang="en-US"/>
          </a:p>
        </p:txBody>
      </p:sp>
      <p:sp>
        <p:nvSpPr>
          <p:cNvPr id="3" name="Content Placeholder 2">
            <a:extLst>
              <a:ext uri="{FF2B5EF4-FFF2-40B4-BE49-F238E27FC236}">
                <a16:creationId xmlns:a16="http://schemas.microsoft.com/office/drawing/2014/main" id="{0C82D825-C17D-437D-9668-568DC483BD9E}"/>
              </a:ext>
            </a:extLst>
          </p:cNvPr>
          <p:cNvSpPr>
            <a:spLocks noGrp="1"/>
          </p:cNvSpPr>
          <p:nvPr>
            <p:ph idx="1"/>
          </p:nvPr>
        </p:nvSpPr>
        <p:spPr/>
        <p:txBody>
          <a:bodyPr>
            <a:normAutofit/>
          </a:bodyPr>
          <a:lstStyle/>
          <a:p>
            <a:r>
              <a:rPr lang="en-US"/>
              <a:t>When we discuss the methodology of the cost growth benchmark, the Technical Team will need to weigh whether the anticipated economic impact of the pandemic should be considered when setting the benchmark.  </a:t>
            </a:r>
          </a:p>
          <a:p>
            <a:endParaRPr lang="en-US" sz="1400"/>
          </a:p>
          <a:p>
            <a:r>
              <a:rPr lang="en-US"/>
              <a:t>As the pandemic continues to unfold, we will have a better understanding of how it will affect spending for 2020 and perhaps for 2021.  When Connecticut reports baseline and first year performance, it should expect to see atypical spending.</a:t>
            </a:r>
          </a:p>
          <a:p>
            <a:pPr marL="109728" indent="0">
              <a:buNone/>
            </a:pPr>
            <a:endParaRPr lang="en-US" sz="900"/>
          </a:p>
        </p:txBody>
      </p:sp>
      <p:sp>
        <p:nvSpPr>
          <p:cNvPr id="4" name="Slide Number Placeholder 3">
            <a:extLst>
              <a:ext uri="{FF2B5EF4-FFF2-40B4-BE49-F238E27FC236}">
                <a16:creationId xmlns:a16="http://schemas.microsoft.com/office/drawing/2014/main" id="{5FBE1965-4578-4628-94BB-ABD6002B98D6}"/>
              </a:ext>
            </a:extLst>
          </p:cNvPr>
          <p:cNvSpPr>
            <a:spLocks noGrp="1"/>
          </p:cNvSpPr>
          <p:nvPr>
            <p:ph type="sldNum" sz="quarter" idx="12"/>
          </p:nvPr>
        </p:nvSpPr>
        <p:spPr/>
        <p:txBody>
          <a:bodyPr/>
          <a:lstStyle/>
          <a:p>
            <a:fld id="{401CF334-2D5C-4859-84A6-CA7E6E43FAEB}" type="slidenum">
              <a:rPr lang="en-US" smtClean="0"/>
              <a:t>66</a:t>
            </a:fld>
            <a:endParaRPr lang="en-US"/>
          </a:p>
        </p:txBody>
      </p:sp>
    </p:spTree>
    <p:extLst>
      <p:ext uri="{BB962C8B-B14F-4D97-AF65-F5344CB8AC3E}">
        <p14:creationId xmlns:p14="http://schemas.microsoft.com/office/powerpoint/2010/main" val="292865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9A85-C879-48B4-82D1-079131CC90E4}"/>
              </a:ext>
            </a:extLst>
          </p:cNvPr>
          <p:cNvSpPr>
            <a:spLocks noGrp="1"/>
          </p:cNvSpPr>
          <p:nvPr>
            <p:ph type="title"/>
          </p:nvPr>
        </p:nvSpPr>
        <p:spPr/>
        <p:txBody>
          <a:bodyPr/>
          <a:lstStyle/>
          <a:p>
            <a:r>
              <a:rPr lang="en-US">
                <a:latin typeface="Cambria"/>
              </a:rPr>
              <a:t>To Ask a Question...Raise your Hand!</a:t>
            </a:r>
            <a:endParaRPr lang="en-US"/>
          </a:p>
        </p:txBody>
      </p:sp>
      <p:pic>
        <p:nvPicPr>
          <p:cNvPr id="5" name="Picture 5" descr="A screenshot of a cell phone&#10;&#10;Description generated with very high confidence">
            <a:extLst>
              <a:ext uri="{FF2B5EF4-FFF2-40B4-BE49-F238E27FC236}">
                <a16:creationId xmlns:a16="http://schemas.microsoft.com/office/drawing/2014/main" id="{CDB1F4DF-997F-4107-9ACC-BA19DC5918C2}"/>
              </a:ext>
            </a:extLst>
          </p:cNvPr>
          <p:cNvPicPr>
            <a:picLocks noGrp="1" noChangeAspect="1"/>
          </p:cNvPicPr>
          <p:nvPr>
            <p:ph idx="1"/>
          </p:nvPr>
        </p:nvPicPr>
        <p:blipFill>
          <a:blip r:embed="rId2"/>
          <a:stretch>
            <a:fillRect/>
          </a:stretch>
        </p:blipFill>
        <p:spPr>
          <a:xfrm>
            <a:off x="2859735" y="1548169"/>
            <a:ext cx="5236076" cy="4754628"/>
          </a:xfrm>
        </p:spPr>
      </p:pic>
      <p:sp>
        <p:nvSpPr>
          <p:cNvPr id="4" name="Slide Number Placeholder 3">
            <a:extLst>
              <a:ext uri="{FF2B5EF4-FFF2-40B4-BE49-F238E27FC236}">
                <a16:creationId xmlns:a16="http://schemas.microsoft.com/office/drawing/2014/main" id="{49E95312-E121-4BD3-BE32-A3E428FB1DC1}"/>
              </a:ext>
            </a:extLst>
          </p:cNvPr>
          <p:cNvSpPr>
            <a:spLocks noGrp="1"/>
          </p:cNvSpPr>
          <p:nvPr>
            <p:ph type="sldNum" sz="quarter" idx="12"/>
          </p:nvPr>
        </p:nvSpPr>
        <p:spPr/>
        <p:txBody>
          <a:bodyPr/>
          <a:lstStyle/>
          <a:p>
            <a:fld id="{401CF334-2D5C-4859-84A6-CA7E6E43FAEB}" type="slidenum">
              <a:rPr lang="en-US" smtClean="0"/>
              <a:t>67</a:t>
            </a:fld>
            <a:endParaRPr lang="en-US"/>
          </a:p>
        </p:txBody>
      </p:sp>
    </p:spTree>
    <p:extLst>
      <p:ext uri="{BB962C8B-B14F-4D97-AF65-F5344CB8AC3E}">
        <p14:creationId xmlns:p14="http://schemas.microsoft.com/office/powerpoint/2010/main" val="380129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F98A-F5B0-4675-AE0C-8D8051690CC8}"/>
              </a:ext>
            </a:extLst>
          </p:cNvPr>
          <p:cNvSpPr>
            <a:spLocks noGrp="1"/>
          </p:cNvSpPr>
          <p:nvPr>
            <p:ph type="title"/>
          </p:nvPr>
        </p:nvSpPr>
        <p:spPr/>
        <p:txBody>
          <a:bodyPr/>
          <a:lstStyle/>
          <a:p>
            <a:r>
              <a:rPr lang="en-US" b="1">
                <a:latin typeface="Cambria"/>
              </a:rPr>
              <a:t>Wrap-Up &amp; Next Steps </a:t>
            </a:r>
            <a:endParaRPr lang="en-US" b="1"/>
          </a:p>
        </p:txBody>
      </p:sp>
      <p:sp>
        <p:nvSpPr>
          <p:cNvPr id="4" name="Slide Number Placeholder 3">
            <a:extLst>
              <a:ext uri="{FF2B5EF4-FFF2-40B4-BE49-F238E27FC236}">
                <a16:creationId xmlns:a16="http://schemas.microsoft.com/office/drawing/2014/main" id="{7C0DD1AF-2E6E-4142-A43E-03A844FDAE4E}"/>
              </a:ext>
            </a:extLst>
          </p:cNvPr>
          <p:cNvSpPr>
            <a:spLocks noGrp="1"/>
          </p:cNvSpPr>
          <p:nvPr>
            <p:ph type="sldNum" sz="quarter" idx="12"/>
          </p:nvPr>
        </p:nvSpPr>
        <p:spPr/>
        <p:txBody>
          <a:bodyPr/>
          <a:lstStyle/>
          <a:p>
            <a:fld id="{401CF334-2D5C-4859-84A6-CA7E6E43FAEB}" type="slidenum">
              <a:rPr lang="en-US" smtClean="0"/>
              <a:t>68</a:t>
            </a:fld>
            <a:endParaRPr lang="en-US"/>
          </a:p>
        </p:txBody>
      </p:sp>
    </p:spTree>
    <p:extLst>
      <p:ext uri="{BB962C8B-B14F-4D97-AF65-F5344CB8AC3E}">
        <p14:creationId xmlns:p14="http://schemas.microsoft.com/office/powerpoint/2010/main" val="769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2E135-7574-45E3-9246-D34ED0770EE1}"/>
              </a:ext>
            </a:extLst>
          </p:cNvPr>
          <p:cNvSpPr>
            <a:spLocks noGrp="1"/>
          </p:cNvSpPr>
          <p:nvPr>
            <p:ph type="title"/>
          </p:nvPr>
        </p:nvSpPr>
        <p:spPr/>
        <p:txBody>
          <a:bodyPr/>
          <a:lstStyle/>
          <a:p>
            <a:r>
              <a:rPr lang="en-US">
                <a:latin typeface="Cambria"/>
              </a:rPr>
              <a:t>Charter and Bylaws</a:t>
            </a:r>
          </a:p>
        </p:txBody>
      </p:sp>
      <p:sp>
        <p:nvSpPr>
          <p:cNvPr id="4" name="Slide Number Placeholder 3">
            <a:extLst>
              <a:ext uri="{FF2B5EF4-FFF2-40B4-BE49-F238E27FC236}">
                <a16:creationId xmlns:a16="http://schemas.microsoft.com/office/drawing/2014/main" id="{4ABB0CE0-C383-4558-8E29-757AED17AB4E}"/>
              </a:ext>
            </a:extLst>
          </p:cNvPr>
          <p:cNvSpPr>
            <a:spLocks noGrp="1"/>
          </p:cNvSpPr>
          <p:nvPr>
            <p:ph type="sldNum" sz="quarter" idx="12"/>
          </p:nvPr>
        </p:nvSpPr>
        <p:spPr/>
        <p:txBody>
          <a:bodyPr/>
          <a:lstStyle/>
          <a:p>
            <a:fld id="{401CF334-2D5C-4859-84A6-CA7E6E43FAEB}" type="slidenum">
              <a:rPr lang="en-US" smtClean="0"/>
              <a:t>7</a:t>
            </a:fld>
            <a:endParaRPr lang="en-US"/>
          </a:p>
        </p:txBody>
      </p:sp>
    </p:spTree>
    <p:extLst>
      <p:ext uri="{BB962C8B-B14F-4D97-AF65-F5344CB8AC3E}">
        <p14:creationId xmlns:p14="http://schemas.microsoft.com/office/powerpoint/2010/main" val="353077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5E8C5-13EA-4CE0-915F-EE69F41414D9}"/>
              </a:ext>
            </a:extLst>
          </p:cNvPr>
          <p:cNvSpPr>
            <a:spLocks noGrp="1"/>
          </p:cNvSpPr>
          <p:nvPr>
            <p:ph type="title"/>
          </p:nvPr>
        </p:nvSpPr>
        <p:spPr>
          <a:xfrm>
            <a:off x="609600" y="628650"/>
            <a:ext cx="11232630" cy="1066800"/>
          </a:xfrm>
        </p:spPr>
        <p:txBody>
          <a:bodyPr>
            <a:normAutofit fontScale="90000"/>
          </a:bodyPr>
          <a:lstStyle/>
          <a:p>
            <a:r>
              <a:rPr lang="en-US"/>
              <a:t>Objectives of Cost Growth Benchmark Technical Team</a:t>
            </a:r>
          </a:p>
        </p:txBody>
      </p:sp>
      <p:sp>
        <p:nvSpPr>
          <p:cNvPr id="3" name="Content Placeholder 2">
            <a:extLst>
              <a:ext uri="{FF2B5EF4-FFF2-40B4-BE49-F238E27FC236}">
                <a16:creationId xmlns:a16="http://schemas.microsoft.com/office/drawing/2014/main" id="{0690691A-45C5-4ED9-8E13-20DC5D0326CE}"/>
              </a:ext>
            </a:extLst>
          </p:cNvPr>
          <p:cNvSpPr>
            <a:spLocks noGrp="1"/>
          </p:cNvSpPr>
          <p:nvPr>
            <p:ph idx="1"/>
          </p:nvPr>
        </p:nvSpPr>
        <p:spPr/>
        <p:txBody>
          <a:bodyPr>
            <a:normAutofit lnSpcReduction="10000"/>
          </a:bodyPr>
          <a:lstStyle/>
          <a:p>
            <a:pPr>
              <a:buClr>
                <a:srgbClr val="C00000"/>
              </a:buClr>
            </a:pPr>
            <a:r>
              <a:rPr lang="en-US"/>
              <a:t>The Technical Team’s charge is to meet the following objectives per Executive Order #5:</a:t>
            </a:r>
          </a:p>
          <a:p>
            <a:pPr marL="109728" indent="0">
              <a:buNone/>
            </a:pPr>
            <a:endParaRPr lang="en-US" sz="1300"/>
          </a:p>
          <a:p>
            <a:pPr marL="925830" lvl="1" indent="-514350">
              <a:buFont typeface="+mj-lt"/>
              <a:buAutoNum type="arabicPeriod"/>
            </a:pPr>
            <a:r>
              <a:rPr lang="en-US"/>
              <a:t>Recommend annual cost growth benchmarks across all payers and populations for CYs 2021-2025 by maximizing the use of work from Connecticut and other states, including best-in-class efforts and existing cost growth benchmarks, and adapt approaches for CT.</a:t>
            </a:r>
          </a:p>
          <a:p>
            <a:pPr marL="925830" lvl="1" indent="-514350">
              <a:buFont typeface="+mj-lt"/>
              <a:buAutoNum type="arabicPeriod"/>
            </a:pPr>
            <a:endParaRPr lang="en-US" sz="1100"/>
          </a:p>
          <a:p>
            <a:pPr marL="925830" lvl="1" indent="-514350">
              <a:buFont typeface="+mj-lt"/>
              <a:buAutoNum type="arabicPeriod"/>
            </a:pPr>
            <a:r>
              <a:rPr lang="en-US"/>
              <a:t>Recommend primary care spending targets across all payers and populations as a share of total health care expenditures for CYs 2021-2025 to reach a target of 10% by 2025.</a:t>
            </a:r>
          </a:p>
          <a:p>
            <a:pPr marL="925830" lvl="1" indent="-514350">
              <a:buFont typeface="+mj-lt"/>
              <a:buAutoNum type="arabicPeriod"/>
            </a:pPr>
            <a:endParaRPr lang="en-US" sz="1100"/>
          </a:p>
          <a:p>
            <a:pPr marL="925830" lvl="1" indent="-514350">
              <a:buFont typeface="+mj-lt"/>
              <a:buAutoNum type="arabicPeriod"/>
            </a:pPr>
            <a:r>
              <a:rPr lang="en-US"/>
              <a:t>Center health equity in recommendations.</a:t>
            </a:r>
          </a:p>
          <a:p>
            <a:pPr lvl="1"/>
            <a:endParaRPr lang="en-US"/>
          </a:p>
        </p:txBody>
      </p:sp>
      <p:sp>
        <p:nvSpPr>
          <p:cNvPr id="4" name="Slide Number Placeholder 3">
            <a:extLst>
              <a:ext uri="{FF2B5EF4-FFF2-40B4-BE49-F238E27FC236}">
                <a16:creationId xmlns:a16="http://schemas.microsoft.com/office/drawing/2014/main" id="{D1CC1C2F-3D0C-43CF-840E-2F41204646C5}"/>
              </a:ext>
            </a:extLst>
          </p:cNvPr>
          <p:cNvSpPr>
            <a:spLocks noGrp="1"/>
          </p:cNvSpPr>
          <p:nvPr>
            <p:ph type="sldNum" sz="quarter" idx="12"/>
          </p:nvPr>
        </p:nvSpPr>
        <p:spPr/>
        <p:txBody>
          <a:bodyPr/>
          <a:lstStyle/>
          <a:p>
            <a:fld id="{401CF334-2D5C-4859-84A6-CA7E6E43FAEB}" type="slidenum">
              <a:rPr lang="en-US" smtClean="0"/>
              <a:t>8</a:t>
            </a:fld>
            <a:endParaRPr lang="en-US"/>
          </a:p>
        </p:txBody>
      </p:sp>
    </p:spTree>
    <p:extLst>
      <p:ext uri="{BB962C8B-B14F-4D97-AF65-F5344CB8AC3E}">
        <p14:creationId xmlns:p14="http://schemas.microsoft.com/office/powerpoint/2010/main" val="144370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0911D-F3B4-41D5-AD05-537BCEA56DAE}"/>
              </a:ext>
            </a:extLst>
          </p:cNvPr>
          <p:cNvSpPr>
            <a:spLocks noGrp="1"/>
          </p:cNvSpPr>
          <p:nvPr>
            <p:ph type="title"/>
          </p:nvPr>
        </p:nvSpPr>
        <p:spPr/>
        <p:txBody>
          <a:bodyPr/>
          <a:lstStyle/>
          <a:p>
            <a:r>
              <a:rPr lang="en-US"/>
              <a:t>Achieving the Objectives: Seven Steps</a:t>
            </a:r>
          </a:p>
        </p:txBody>
      </p:sp>
      <p:sp>
        <p:nvSpPr>
          <p:cNvPr id="3" name="Content Placeholder 2">
            <a:extLst>
              <a:ext uri="{FF2B5EF4-FFF2-40B4-BE49-F238E27FC236}">
                <a16:creationId xmlns:a16="http://schemas.microsoft.com/office/drawing/2014/main" id="{5CA333C2-1C83-414B-A3C8-EF558C6BD0B6}"/>
              </a:ext>
            </a:extLst>
          </p:cNvPr>
          <p:cNvSpPr>
            <a:spLocks noGrp="1"/>
          </p:cNvSpPr>
          <p:nvPr>
            <p:ph idx="1"/>
          </p:nvPr>
        </p:nvSpPr>
        <p:spPr/>
        <p:txBody>
          <a:bodyPr>
            <a:normAutofit/>
          </a:bodyPr>
          <a:lstStyle/>
          <a:p>
            <a:pPr marL="624078" lvl="0" indent="-514350">
              <a:buFont typeface="+mj-lt"/>
              <a:buAutoNum type="arabicPeriod"/>
            </a:pPr>
            <a:r>
              <a:rPr lang="en-US"/>
              <a:t>Convene bimonthly or monthly between March and September to develop the cost growth benchmark and primary care targets</a:t>
            </a:r>
          </a:p>
          <a:p>
            <a:pPr lvl="1"/>
            <a:r>
              <a:rPr lang="en-US"/>
              <a:t>The quality benchmarks will be developed subsequently for 2022 implementation.</a:t>
            </a:r>
          </a:p>
          <a:p>
            <a:pPr lvl="0"/>
            <a:endParaRPr lang="en-US" sz="1400"/>
          </a:p>
          <a:p>
            <a:pPr marL="624078" lvl="0" indent="-514350">
              <a:buFont typeface="+mj-lt"/>
              <a:buAutoNum type="arabicPeriod" startAt="2"/>
            </a:pPr>
            <a:r>
              <a:rPr lang="en-US"/>
              <a:t>Convene or reconvene design groups as needed to address specific aspects of the model, such as:</a:t>
            </a:r>
          </a:p>
          <a:p>
            <a:pPr lvl="0"/>
            <a:endParaRPr lang="en-US" sz="700"/>
          </a:p>
          <a:p>
            <a:pPr lvl="1"/>
            <a:r>
              <a:rPr lang="en-US"/>
              <a:t>the Practice Transformation Task Force and MAPOC for primary care target development considerations</a:t>
            </a:r>
          </a:p>
          <a:p>
            <a:pPr lvl="1"/>
            <a:r>
              <a:rPr lang="en-US"/>
              <a:t>the Quality Council for identifying and aligning quality measures</a:t>
            </a:r>
          </a:p>
          <a:p>
            <a:pPr lvl="0"/>
            <a:endParaRPr lang="en-US"/>
          </a:p>
        </p:txBody>
      </p:sp>
      <p:sp>
        <p:nvSpPr>
          <p:cNvPr id="4" name="Slide Number Placeholder 3">
            <a:extLst>
              <a:ext uri="{FF2B5EF4-FFF2-40B4-BE49-F238E27FC236}">
                <a16:creationId xmlns:a16="http://schemas.microsoft.com/office/drawing/2014/main" id="{99B799A7-121E-4609-A221-F70246F8658E}"/>
              </a:ext>
            </a:extLst>
          </p:cNvPr>
          <p:cNvSpPr>
            <a:spLocks noGrp="1"/>
          </p:cNvSpPr>
          <p:nvPr>
            <p:ph type="sldNum" sz="quarter" idx="12"/>
          </p:nvPr>
        </p:nvSpPr>
        <p:spPr/>
        <p:txBody>
          <a:bodyPr/>
          <a:lstStyle/>
          <a:p>
            <a:fld id="{401CF334-2D5C-4859-84A6-CA7E6E43FAEB}" type="slidenum">
              <a:rPr lang="en-US" smtClean="0"/>
              <a:t>9</a:t>
            </a:fld>
            <a:endParaRPr lang="en-US"/>
          </a:p>
        </p:txBody>
      </p:sp>
    </p:spTree>
    <p:extLst>
      <p:ext uri="{BB962C8B-B14F-4D97-AF65-F5344CB8AC3E}">
        <p14:creationId xmlns:p14="http://schemas.microsoft.com/office/powerpoint/2010/main" val="50612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Megan Burns</DisplayName>
        <AccountId>17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CAD4CE2BC3A44A983A027F60757C3D" ma:contentTypeVersion="6" ma:contentTypeDescription="Create a new document." ma:contentTypeScope="" ma:versionID="a808c4c7633b61c3c963b198512231c8">
  <xsd:schema xmlns:xsd="http://www.w3.org/2001/XMLSchema" xmlns:xs="http://www.w3.org/2001/XMLSchema" xmlns:p="http://schemas.microsoft.com/office/2006/metadata/properties" xmlns:ns2="b58c3a01-6d6f-4f2f-b2dd-2f5e471462df" xmlns:ns3="d29a8555-db37-4257-91ea-e6d336cdedf2" targetNamespace="http://schemas.microsoft.com/office/2006/metadata/properties" ma:root="true" ma:fieldsID="ca98b0f9a284163004db47edba51d6d0" ns2:_="" ns3:_="">
    <xsd:import namespace="b58c3a01-6d6f-4f2f-b2dd-2f5e471462df"/>
    <xsd:import namespace="d29a8555-db37-4257-91ea-e6d336cded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8c3a01-6d6f-4f2f-b2dd-2f5e471462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5A2981-3D66-4517-B6FF-D5C968261FFF}">
  <ds:schemaRefs>
    <ds:schemaRef ds:uri="http://schemas.microsoft.com/office/infopath/2007/PartnerControls"/>
    <ds:schemaRef ds:uri="b58c3a01-6d6f-4f2f-b2dd-2f5e471462d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d29a8555-db37-4257-91ea-e6d336cdedf2"/>
    <ds:schemaRef ds:uri="http://www.w3.org/XML/1998/namespace"/>
  </ds:schemaRefs>
</ds:datastoreItem>
</file>

<file path=customXml/itemProps2.xml><?xml version="1.0" encoding="utf-8"?>
<ds:datastoreItem xmlns:ds="http://schemas.openxmlformats.org/officeDocument/2006/customXml" ds:itemID="{97DA7E19-EB6B-4847-90E9-BB8A95035AAF}">
  <ds:schemaRefs>
    <ds:schemaRef ds:uri="http://schemas.microsoft.com/sharepoint/v3/contenttype/forms"/>
  </ds:schemaRefs>
</ds:datastoreItem>
</file>

<file path=customXml/itemProps3.xml><?xml version="1.0" encoding="utf-8"?>
<ds:datastoreItem xmlns:ds="http://schemas.openxmlformats.org/officeDocument/2006/customXml" ds:itemID="{0FB4588F-8D01-441A-9C75-6F6C941F37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8c3a01-6d6f-4f2f-b2dd-2f5e471462df"/>
    <ds:schemaRef ds:uri="d29a8555-db37-4257-91ea-e6d336cded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5169</Words>
  <Application>Microsoft Office PowerPoint</Application>
  <PresentationFormat>Widescreen</PresentationFormat>
  <Paragraphs>558</Paragraphs>
  <Slides>68</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68</vt:i4>
      </vt:variant>
    </vt:vector>
  </HeadingPairs>
  <TitlesOfParts>
    <vt:vector size="76" baseType="lpstr">
      <vt:lpstr>Arial</vt:lpstr>
      <vt:lpstr>Calibri</vt:lpstr>
      <vt:lpstr>Cambria</vt:lpstr>
      <vt:lpstr>Georgia</vt:lpstr>
      <vt:lpstr>Impact</vt:lpstr>
      <vt:lpstr>Wingdings 2</vt:lpstr>
      <vt:lpstr>Training presentation</vt:lpstr>
      <vt:lpstr>Training presentation</vt:lpstr>
      <vt:lpstr>Cost Growth Benchmark Technical Team Meeting #2 May 5, 2020</vt:lpstr>
      <vt:lpstr>PowerPoint Presentation</vt:lpstr>
      <vt:lpstr>Call to Order and Introductions</vt:lpstr>
      <vt:lpstr>Public Comment</vt:lpstr>
      <vt:lpstr>Process for Facilitating Discussion via Zoom</vt:lpstr>
      <vt:lpstr>To Ask a Question...Raise your Hand!</vt:lpstr>
      <vt:lpstr>Charter and Bylaws</vt:lpstr>
      <vt:lpstr>Objectives of Cost Growth Benchmark Technical Team</vt:lpstr>
      <vt:lpstr>Achieving the Objectives: Seven Steps</vt:lpstr>
      <vt:lpstr>Achieving the Objectives: Seven Steps</vt:lpstr>
      <vt:lpstr>Connecticut’s Cost Growth and Quality Benchmark, and Primary Care Target Program</vt:lpstr>
      <vt:lpstr>PowerPoint Presentation</vt:lpstr>
      <vt:lpstr>Connecticut Benchmark Program:  Key Deliberating Bodies </vt:lpstr>
      <vt:lpstr>PowerPoint Presentation</vt:lpstr>
      <vt:lpstr>PowerPoint Presentation</vt:lpstr>
      <vt:lpstr>PowerPoint Presentation</vt:lpstr>
      <vt:lpstr>PowerPoint Presentation</vt:lpstr>
      <vt:lpstr>PowerPoint Presentation</vt:lpstr>
      <vt:lpstr>PowerPoint Presentation</vt:lpstr>
      <vt:lpstr>Plan of Meetings (slide 1 of 3)</vt:lpstr>
      <vt:lpstr>Plan of Meetings (slide 2 of 3)</vt:lpstr>
      <vt:lpstr>Plan of Meetings (slide 3 of 3)</vt:lpstr>
      <vt:lpstr>To Ask a Question...Raise your Hand!</vt:lpstr>
      <vt:lpstr>Review of Other States’ Health Care Cost Growth Benchmark Programs</vt:lpstr>
      <vt:lpstr>What Is a Cost Growth Benchmark?</vt:lpstr>
      <vt:lpstr>“You say tomato, and I like to-mah-to….”</vt:lpstr>
      <vt:lpstr>Why Have States Pursued Cost Growth Targets?</vt:lpstr>
      <vt:lpstr>Review of Other States’ Health Care Cost Growth Benchmark Programs</vt:lpstr>
      <vt:lpstr>Massachusetts’ Health Care Cost Growth Benchmark Program</vt:lpstr>
      <vt:lpstr>Massachusetts’ Enabling Legislative, Regulatory or Administrative Requirements</vt:lpstr>
      <vt:lpstr>Massachusetts’ Cost Growth Benchmark and Methodology</vt:lpstr>
      <vt:lpstr>Massachusetts’ Methodology for Assessing Performance Against the Benchmark</vt:lpstr>
      <vt:lpstr>Massachusetts’ Methodology for Assessing Performance Against the Benchmark</vt:lpstr>
      <vt:lpstr>Massachusetts’ Data Sources Used to Calculate Performance Against the Benchmark</vt:lpstr>
      <vt:lpstr>Massachusetts’ Data Sources Used to Calculate Performance Against the Benchmark</vt:lpstr>
      <vt:lpstr>Massachusetts’ Enforcement of the Benchmark</vt:lpstr>
      <vt:lpstr>Massachusetts’ Cost Growth Benchmark Experience</vt:lpstr>
      <vt:lpstr>Policy Experts’ Assessment of the Benchmark Program’s Impact</vt:lpstr>
      <vt:lpstr>To Ask a Question...Raise your Hand!</vt:lpstr>
      <vt:lpstr>Delaware’s Health Care Spending and Quality Benchmarks Program</vt:lpstr>
      <vt:lpstr>Delaware’s Enabling Legislative, Regulatory or Administrative Requirements</vt:lpstr>
      <vt:lpstr>Delaware’s Health Care Spending Benchmark and Methodology</vt:lpstr>
      <vt:lpstr>Delaware’s Quality Benchmarks</vt:lpstr>
      <vt:lpstr>Rhode Island’s Health Care Cost Growth Target Program</vt:lpstr>
      <vt:lpstr>Rhode Island’s Enabling Legislative, Regulatory or Administrative Requirements</vt:lpstr>
      <vt:lpstr>Rhode Island’s Enabling Legislative, Regulatory or Administrative Requirements</vt:lpstr>
      <vt:lpstr>Rhode Island’s Cost Growth Benchmark and Methodology</vt:lpstr>
      <vt:lpstr>Delaware and Rhode Island’s Benchmark Programs Are Largely Modeled Off Massachusetts</vt:lpstr>
      <vt:lpstr>To Ask a Question...Raise your Hand!</vt:lpstr>
      <vt:lpstr>Oregon’s Sustainable Health Care Cost Growth Target Program</vt:lpstr>
      <vt:lpstr>Oregon’s Enabling Legislative, Regulatory or Administrative Requirements</vt:lpstr>
      <vt:lpstr>Oregon’s Cost Growth Target and Methodology</vt:lpstr>
      <vt:lpstr>Oregon’s Methodology for Assessing Performance Against the Target</vt:lpstr>
      <vt:lpstr>To Ask a Question...Raise your Hand!</vt:lpstr>
      <vt:lpstr>Review of Other States’  Primary Care Spend Targets</vt:lpstr>
      <vt:lpstr>Why set a primary care spend target?</vt:lpstr>
      <vt:lpstr>State Example: Rhode Island </vt:lpstr>
      <vt:lpstr>State Example: Rhode Island – Results</vt:lpstr>
      <vt:lpstr>State Example: Oregon</vt:lpstr>
      <vt:lpstr>How do the primary care targets differ?</vt:lpstr>
      <vt:lpstr>How do the primary care targets differ? (Cont'd)</vt:lpstr>
      <vt:lpstr>Building Upon Work in Connecticut</vt:lpstr>
      <vt:lpstr>Cost Growth and Quality Targets Amid the COVID-19 Pandemic</vt:lpstr>
      <vt:lpstr>How Will COVID-19 Impact Health Care Spending?</vt:lpstr>
      <vt:lpstr>COVID-19: Potential Impact on Cost Growth Target </vt:lpstr>
      <vt:lpstr>COVID-19: How Will This Impact Connecticut’s Policy?</vt:lpstr>
      <vt:lpstr>To Ask a Question...Raise your Hand!</vt:lpstr>
      <vt:lpstr>Wrap-Up &amp; 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Growth Benchmark Technical Team Meeting #2 May 5, 2020</dc:title>
  <dc:creator>Megan Burns</dc:creator>
  <cp:lastModifiedBy>Megan Burns</cp:lastModifiedBy>
  <cp:revision>1</cp:revision>
  <cp:lastPrinted>1601-01-01T00:00:00Z</cp:lastPrinted>
  <dcterms:created xsi:type="dcterms:W3CDTF">2020-04-28T19:35:59Z</dcterms:created>
  <dcterms:modified xsi:type="dcterms:W3CDTF">2020-05-05T17:18:48Z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0x010100D2CAD4CE2BC3A44A983A027F60757C3D</vt:lpwstr>
  </property>
</Properties>
</file>