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9" name="Shape 149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bg>
      <p:bgPr>
        <a:solidFill>
          <a:srgbClr val="00346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hor and Date"/>
          <p:cNvSpPr txBox="1"/>
          <p:nvPr>
            <p:ph type="body" sz="quarter" idx="21" hasCustomPrompt="1"/>
          </p:nvPr>
        </p:nvSpPr>
        <p:spPr>
          <a:xfrm>
            <a:off x="1201340" y="11847162"/>
            <a:ext cx="21971003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>
                <a:solidFill>
                  <a:srgbClr val="FFFFFF"/>
                </a:solidFill>
              </a:defRPr>
            </a:lvl1pPr>
          </a:lstStyle>
          <a:p>
            <a:pPr/>
            <a:r>
              <a:t>Author and Date</a:t>
            </a:r>
          </a:p>
        </p:txBody>
      </p:sp>
      <p:sp>
        <p:nvSpPr>
          <p:cNvPr id="12" name="Presentation Title"/>
          <p:cNvSpPr txBox="1"/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pc="-232" sz="11600">
                <a:solidFill>
                  <a:srgbClr val="FFFFFF"/>
                </a:solidFill>
              </a:defRPr>
            </a:lvl1pPr>
          </a:lstStyle>
          <a:p>
            <a:pPr/>
            <a:r>
              <a:t>Presentation Title</a:t>
            </a:r>
          </a:p>
        </p:txBody>
      </p:sp>
      <p:sp>
        <p:nvSpPr>
          <p:cNvPr id="13" name="Body Level One…"/>
          <p:cNvSpPr txBox="1"/>
          <p:nvPr>
            <p:ph type="body" sz="quarter" idx="1" hasCustomPrompt="1"/>
          </p:nvPr>
        </p:nvSpPr>
        <p:spPr>
          <a:xfrm>
            <a:off x="1201342" y="7210490"/>
            <a:ext cx="21971001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>
                <a:solidFill>
                  <a:schemeClr val="accent1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>
                <a:solidFill>
                  <a:schemeClr val="accent1"/>
                </a:solidFill>
              </a:defRPr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>
                <a:solidFill>
                  <a:schemeClr val="accent1"/>
                </a:solidFill>
              </a:defRPr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>
                <a:solidFill>
                  <a:schemeClr val="accent1"/>
                </a:solidFill>
              </a:defRPr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>
                <a:solidFill>
                  <a:schemeClr val="accent1"/>
                </a:solidFill>
              </a:defRPr>
            </a:lvl5pPr>
          </a:lstStyle>
          <a:p>
            <a:pPr/>
            <a:r>
              <a:t>Presentation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Body Level One…"/>
          <p:cNvSpPr txBox="1"/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Statement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Body Level One…"/>
          <p:cNvSpPr txBox="1"/>
          <p:nvPr>
            <p:ph type="body" idx="1" hasCustomPrompt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5pPr>
          </a:lstStyle>
          <a:p>
            <a:pPr/>
            <a:r>
              <a:t>100%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07" name="Fact information"/>
          <p:cNvSpPr txBox="1"/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Fact information</a:t>
            </a:r>
          </a:p>
        </p:txBody>
      </p:sp>
      <p:sp>
        <p:nvSpPr>
          <p:cNvPr id="10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Attribution"/>
          <p:cNvSpPr txBox="1"/>
          <p:nvPr>
            <p:ph type="body" sz="quarter" idx="21" hasCustomPrompt="1"/>
          </p:nvPr>
        </p:nvSpPr>
        <p:spPr>
          <a:xfrm>
            <a:off x="2480825" y="10675453"/>
            <a:ext cx="201492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Attribution</a:t>
            </a:r>
          </a:p>
        </p:txBody>
      </p:sp>
      <p:sp>
        <p:nvSpPr>
          <p:cNvPr id="116" name="Body Level One…"/>
          <p:cNvSpPr txBox="1"/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/>
          <a:lstStyle>
            <a:lvl1pPr marL="638923" indent="-469900">
              <a:spcBef>
                <a:spcPts val="0"/>
              </a:spcBef>
              <a:buSzTx/>
              <a:buNone/>
              <a:defRPr spc="-170" sz="8500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638923" indent="-12700">
              <a:spcBef>
                <a:spcPts val="0"/>
              </a:spcBef>
              <a:buSzTx/>
              <a:buNone/>
              <a:defRPr spc="-170" sz="8500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638923" indent="444500">
              <a:spcBef>
                <a:spcPts val="0"/>
              </a:spcBef>
              <a:buSzTx/>
              <a:buNone/>
              <a:defRPr spc="-170" sz="8500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638923" indent="901700">
              <a:spcBef>
                <a:spcPts val="0"/>
              </a:spcBef>
              <a:buSzTx/>
              <a:buNone/>
              <a:defRPr spc="-170" sz="8500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638923" indent="1358900">
              <a:spcBef>
                <a:spcPts val="0"/>
              </a:spcBef>
              <a:buSzTx/>
              <a:buNone/>
              <a:defRPr spc="-170" sz="8500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“Notable Quote”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Hot-air balloons viewed from below against a blue sky"/>
          <p:cNvSpPr/>
          <p:nvPr>
            <p:ph type="pic" sz="quarter" idx="21"/>
          </p:nvPr>
        </p:nvSpPr>
        <p:spPr>
          <a:xfrm>
            <a:off x="15436504" y="1270000"/>
            <a:ext cx="8167167" cy="54229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5" name="Close-up of the top of a hot-air balloon viewed from above"/>
          <p:cNvSpPr/>
          <p:nvPr>
            <p:ph type="pic" sz="quarter" idx="22"/>
          </p:nvPr>
        </p:nvSpPr>
        <p:spPr>
          <a:xfrm>
            <a:off x="15461772" y="7085972"/>
            <a:ext cx="8148414" cy="543227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6" name="Hot-air balloons viewed from below against a blue sky"/>
          <p:cNvSpPr/>
          <p:nvPr>
            <p:ph type="pic" idx="23"/>
          </p:nvPr>
        </p:nvSpPr>
        <p:spPr>
          <a:xfrm>
            <a:off x="-124635" y="1270000"/>
            <a:ext cx="16859219" cy="1123947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Hot-air balloons viewed from below against a blue sky"/>
          <p:cNvSpPr/>
          <p:nvPr>
            <p:ph type="pic" idx="21"/>
          </p:nvPr>
        </p:nvSpPr>
        <p:spPr>
          <a:xfrm>
            <a:off x="0" y="-1270000"/>
            <a:ext cx="24384000" cy="1625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3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lose-up of the top of a hot-air balloon viewed from above"/>
          <p:cNvSpPr/>
          <p:nvPr>
            <p:ph type="pic" idx="21"/>
          </p:nvPr>
        </p:nvSpPr>
        <p:spPr>
          <a:xfrm>
            <a:off x="0" y="-1270000"/>
            <a:ext cx="24384000" cy="1625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2" name="Presentation Title"/>
          <p:cNvSpPr txBox="1"/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pc="-232" sz="11600">
                <a:solidFill>
                  <a:srgbClr val="FFFFFF"/>
                </a:solidFill>
              </a:defRPr>
            </a:lvl1pPr>
          </a:lstStyle>
          <a:p>
            <a:pPr/>
            <a:r>
              <a:t>Presentation Title</a:t>
            </a:r>
          </a:p>
        </p:txBody>
      </p:sp>
      <p:sp>
        <p:nvSpPr>
          <p:cNvPr id="23" name="Author and Date"/>
          <p:cNvSpPr txBox="1"/>
          <p:nvPr>
            <p:ph type="body" sz="quarter" idx="22" hasCustomPrompt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Author and Date</a:t>
            </a:r>
          </a:p>
        </p:txBody>
      </p:sp>
      <p:sp>
        <p:nvSpPr>
          <p:cNvPr id="24" name="Body Level One…"/>
          <p:cNvSpPr txBox="1"/>
          <p:nvPr>
            <p:ph type="body" sz="quarter" idx="1" hasCustomPrompt="1"/>
          </p:nvPr>
        </p:nvSpPr>
        <p:spPr>
          <a:xfrm>
            <a:off x="1206500" y="11609910"/>
            <a:ext cx="21971000" cy="1116952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>
                <a:solidFill>
                  <a:srgbClr val="FFFFFF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>
                <a:solidFill>
                  <a:srgbClr val="FFFFFF"/>
                </a:solidFill>
              </a:defRPr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>
                <a:solidFill>
                  <a:srgbClr val="FFFFFF"/>
                </a:solidFill>
              </a:defRPr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>
                <a:solidFill>
                  <a:srgbClr val="FFFFFF"/>
                </a:solidFill>
              </a:defRPr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>
                <a:solidFill>
                  <a:srgbClr val="FFFFFF"/>
                </a:solidFill>
              </a:defRPr>
            </a:lvl5pPr>
          </a:lstStyle>
          <a:p>
            <a:pPr/>
            <a:r>
              <a:t>Presentation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Close-up of a hot-air balloon viewed from below"/>
          <p:cNvSpPr/>
          <p:nvPr>
            <p:ph type="pic" idx="21"/>
          </p:nvPr>
        </p:nvSpPr>
        <p:spPr>
          <a:xfrm>
            <a:off x="9226574" y="1270000"/>
            <a:ext cx="16840152" cy="1118443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33" name="Slide Title"/>
          <p:cNvSpPr txBox="1"/>
          <p:nvPr>
            <p:ph type="title" hasCustomPrompt="1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pPr/>
            <a:r>
              <a:t>Slide Title</a:t>
            </a:r>
          </a:p>
        </p:txBody>
      </p:sp>
      <p:sp>
        <p:nvSpPr>
          <p:cNvPr id="34" name="Body Level One…"/>
          <p:cNvSpPr txBox="1"/>
          <p:nvPr>
            <p:ph type="body" sz="quarter" idx="1" hasCustomPrompt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5" name="Slide Number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Title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43" name="Slide Subtitle"/>
          <p:cNvSpPr txBox="1"/>
          <p:nvPr>
            <p:ph type="body" sz="quarter" idx="21" hasCustomPrompt="1"/>
          </p:nvPr>
        </p:nvSpPr>
        <p:spPr>
          <a:xfrm>
            <a:off x="1206500" y="2245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44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5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Subtitle"/>
          <p:cNvSpPr txBox="1"/>
          <p:nvPr>
            <p:ph type="body" sz="quarter" idx="21" hasCustomPrompt="1"/>
          </p:nvPr>
        </p:nvSpPr>
        <p:spPr>
          <a:xfrm>
            <a:off x="1206500" y="2247900"/>
            <a:ext cx="9779000" cy="9347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61" name="Body Level One…"/>
          <p:cNvSpPr txBox="1"/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2" name="Hot-air balloons viewed from below against a blue sky"/>
          <p:cNvSpPr/>
          <p:nvPr>
            <p:ph type="pic" idx="22"/>
          </p:nvPr>
        </p:nvSpPr>
        <p:spPr>
          <a:xfrm>
            <a:off x="8432800" y="1263848"/>
            <a:ext cx="16850011" cy="1118820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63" name="Slide Title"/>
          <p:cNvSpPr txBox="1"/>
          <p:nvPr>
            <p:ph type="title" hasCustomPrompt="1"/>
          </p:nvPr>
        </p:nvSpPr>
        <p:spPr>
          <a:xfrm>
            <a:off x="1206500" y="952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6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">
    <p:bg>
      <p:bgPr>
        <a:solidFill>
          <a:srgbClr val="00346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ection Title"/>
          <p:cNvSpPr txBox="1"/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b="0" spc="-232" sz="11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Section Title</a:t>
            </a:r>
          </a:p>
        </p:txBody>
      </p:sp>
      <p:sp>
        <p:nvSpPr>
          <p:cNvPr id="72" name="Slide Number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lide Title"/>
          <p:cNvSpPr txBox="1"/>
          <p:nvPr>
            <p:ph type="title" hasCustomPrompt="1"/>
          </p:nvPr>
        </p:nvSpPr>
        <p:spPr>
          <a:xfrm>
            <a:off x="1206500" y="952500"/>
            <a:ext cx="21971000" cy="1434949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80" name="Slide Subtitle"/>
          <p:cNvSpPr txBox="1"/>
          <p:nvPr>
            <p:ph type="body" sz="quarter" idx="21" hasCustomPrompt="1"/>
          </p:nvPr>
        </p:nvSpPr>
        <p:spPr>
          <a:xfrm>
            <a:off x="1206500" y="2247900"/>
            <a:ext cx="21971000" cy="9347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8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Agenda Title"/>
          <p:cNvSpPr txBox="1"/>
          <p:nvPr>
            <p:ph type="title" hasCustomPrompt="1"/>
          </p:nvPr>
        </p:nvSpPr>
        <p:spPr>
          <a:xfrm>
            <a:off x="1206500" y="952500"/>
            <a:ext cx="21971000" cy="1435100"/>
          </a:xfrm>
          <a:prstGeom prst="rect">
            <a:avLst/>
          </a:prstGeom>
        </p:spPr>
        <p:txBody>
          <a:bodyPr/>
          <a:lstStyle/>
          <a:p>
            <a:pPr/>
            <a:r>
              <a:t>Agenda Title</a:t>
            </a:r>
          </a:p>
        </p:txBody>
      </p:sp>
      <p:sp>
        <p:nvSpPr>
          <p:cNvPr id="89" name="Agenda Subtitle"/>
          <p:cNvSpPr txBox="1"/>
          <p:nvPr>
            <p:ph type="body" sz="quarter" idx="21" hasCustomPrompt="1"/>
          </p:nvPr>
        </p:nvSpPr>
        <p:spPr>
          <a:xfrm>
            <a:off x="1206500" y="2247900"/>
            <a:ext cx="21971000" cy="9347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Agenda Subtitle</a:t>
            </a:r>
          </a:p>
        </p:txBody>
      </p:sp>
      <p:sp>
        <p:nvSpPr>
          <p:cNvPr id="90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5pPr>
          </a:lstStyle>
          <a:p>
            <a:pPr/>
            <a:r>
              <a:t>Agenda Topics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/>
          <p:nvPr>
            <p:ph type="title" hasCustomPrompt="1"/>
          </p:nvPr>
        </p:nvSpPr>
        <p:spPr>
          <a:xfrm>
            <a:off x="1206500" y="952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Slide Title</a:t>
            </a:r>
          </a:p>
        </p:txBody>
      </p:sp>
      <p:sp>
        <p:nvSpPr>
          <p:cNvPr id="3" name="Body Level One…"/>
          <p:cNvSpPr txBox="1"/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defRPr sz="1800"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transition xmlns:p14="http://schemas.microsoft.com/office/powerpoint/2010/main" spd="med" advClick="1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chemeClr val="accent1">
              <a:hueOff val="114395"/>
              <a:lumOff val="-24975"/>
            </a:schemeClr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chemeClr val="accent1">
              <a:hueOff val="114395"/>
              <a:lumOff val="-24975"/>
            </a:schemeClr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chemeClr val="accent1">
              <a:hueOff val="114395"/>
              <a:lumOff val="-24975"/>
            </a:schemeClr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chemeClr val="accent1">
              <a:hueOff val="114395"/>
              <a:lumOff val="-24975"/>
            </a:schemeClr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chemeClr val="accent1">
              <a:hueOff val="114395"/>
              <a:lumOff val="-24975"/>
            </a:schemeClr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chemeClr val="accent1">
              <a:hueOff val="114395"/>
              <a:lumOff val="-24975"/>
            </a:schemeClr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chemeClr val="accent1">
              <a:hueOff val="114395"/>
              <a:lumOff val="-24975"/>
            </a:schemeClr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chemeClr val="accent1">
              <a:hueOff val="114395"/>
              <a:lumOff val="-24975"/>
            </a:schemeClr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chemeClr val="accent1">
              <a:hueOff val="114395"/>
              <a:lumOff val="-24975"/>
            </a:schemeClr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hyperlink" Target="mailto:healthcare.advocate@ct.gov" TargetMode="Externa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Ted Doolittle, Healthcare Advocate, and Adam Prizio, OHA Staff Attorney"/>
          <p:cNvSpPr txBox="1"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Ted Doolittle, Healthcare Advocate, and Adam Prizio, OHA Staff Attorney</a:t>
            </a:r>
          </a:p>
        </p:txBody>
      </p:sp>
      <p:sp>
        <p:nvSpPr>
          <p:cNvPr id="152" name="OHA Lunch &amp; Learn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OHA Lunch &amp; Learn</a:t>
            </a:r>
          </a:p>
        </p:txBody>
      </p:sp>
      <p:sp>
        <p:nvSpPr>
          <p:cNvPr id="153" name="New Laws for 2023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New Laws for 2023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Thank You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Thank You</a:t>
            </a:r>
          </a:p>
        </p:txBody>
      </p:sp>
      <p:sp>
        <p:nvSpPr>
          <p:cNvPr id="188" name="Questions?"/>
          <p:cNvSpPr txBox="1"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lvl="1"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pPr>
            <a:r>
              <a:t>Questions?</a:t>
            </a:r>
          </a:p>
        </p:txBody>
      </p:sp>
      <p:sp>
        <p:nvSpPr>
          <p:cNvPr id="189" name="The Office of the Healthcare Advocate is here for YOU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 algn="ctr">
              <a:buSzTx/>
              <a:buNone/>
            </a:pPr>
            <a:r>
              <a:t>The Office of the Healthcare Advocate is here for YOU</a:t>
            </a:r>
          </a:p>
          <a:p>
            <a:pPr marL="0" indent="0" algn="ctr">
              <a:buSzTx/>
              <a:buNone/>
            </a:pPr>
            <a:r>
              <a:t>Office of the Healthcare Advocate</a:t>
            </a:r>
            <a:br/>
            <a:r>
              <a:t>P.O. Box 1543</a:t>
            </a:r>
            <a:br/>
            <a:r>
              <a:t>Hartford, CT  06144</a:t>
            </a:r>
          </a:p>
          <a:p>
            <a:pPr marL="0" indent="0" algn="ctr">
              <a:buSzTx/>
              <a:buNone/>
            </a:pPr>
            <a:r>
              <a:t>Toll-Free: 866-466-4446</a:t>
            </a:r>
          </a:p>
          <a:p>
            <a:pPr marL="0" indent="0" algn="ctr">
              <a:buSzTx/>
              <a:buNone/>
            </a:pPr>
            <a:r>
              <a:t>Email: </a:t>
            </a:r>
            <a:r>
              <a:rPr u="sng">
                <a:hlinkClick r:id="rId2" invalidUrl="" action="" tgtFrame="" tooltip="" history="1" highlightClick="0" endSnd="0"/>
              </a:rPr>
              <a:t>healthcare.advocate@ct.gov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Introduction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Introduction</a:t>
            </a:r>
          </a:p>
        </p:txBody>
      </p:sp>
      <p:sp>
        <p:nvSpPr>
          <p:cNvPr id="156" name="What is the Office of the Healthcare Advocate?"/>
          <p:cNvSpPr txBox="1"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lvl="1"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pPr>
            <a:r>
              <a:t>What is the Office of the Healthcare Advocate?</a:t>
            </a:r>
          </a:p>
        </p:txBody>
      </p:sp>
      <p:sp>
        <p:nvSpPr>
          <p:cNvPr id="157" name="Created in 1999 as the Office of the Managed Care Ombudsman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Created in 1999 as the Office of the Managed Care Ombudsman</a:t>
            </a:r>
          </a:p>
          <a:p>
            <a:pPr/>
            <a:r>
              <a:t>Name changed in 2005 to Office of the Healthcare Advocate</a:t>
            </a:r>
          </a:p>
          <a:p>
            <a:pPr/>
            <a:r>
              <a:t>Staff of Nurse Consultants, Attorneys, Paralegals, and other professionals</a:t>
            </a:r>
          </a:p>
          <a:p>
            <a:pPr/>
            <a:r>
              <a:t>Assist Connecticut consumers with healthcare and health insurance issues</a:t>
            </a:r>
          </a:p>
          <a:p>
            <a:pPr lvl="1"/>
            <a:r>
              <a:t>e.g., Doctor orders a procedure but insurance doesn’t think it’s necessary</a:t>
            </a:r>
          </a:p>
          <a:p>
            <a:pPr/>
            <a:r>
              <a:t>Free of charge to the consumer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New Laws for 2023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New Laws for 2023</a:t>
            </a:r>
          </a:p>
        </p:txBody>
      </p:sp>
      <p:sp>
        <p:nvSpPr>
          <p:cNvPr id="160" name="Changes that may affect you this year"/>
          <p:cNvSpPr txBox="1"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lvl="1"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pPr>
            <a:r>
              <a:t>Changes that may affect you this year</a:t>
            </a:r>
          </a:p>
        </p:txBody>
      </p:sp>
      <p:sp>
        <p:nvSpPr>
          <p:cNvPr id="161" name="Every year, Congress, the Connecticut General Assembly, and the regulatory agencies make changes to the law that may impact your rights as a healthcare consumer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Every year, Congress, the Connecticut General Assembly, and the regulatory agencies make changes to the law that may impact your rights as a healthcare consumer</a:t>
            </a:r>
          </a:p>
          <a:p>
            <a:pPr/>
            <a:r>
              <a:t>Some healthcare benefits are only subject to Federal law: </a:t>
            </a:r>
          </a:p>
          <a:p>
            <a:pPr lvl="1"/>
            <a:r>
              <a:t>ERISA plans (a.k.a. “self-funded” employer health benefits)</a:t>
            </a:r>
          </a:p>
          <a:p>
            <a:pPr lvl="1"/>
            <a:r>
              <a:t>Medicaid</a:t>
            </a:r>
          </a:p>
          <a:p>
            <a:pPr lvl="1"/>
            <a:r>
              <a:t>Veteran’s Benefits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Federal Law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Federal Law</a:t>
            </a:r>
          </a:p>
        </p:txBody>
      </p:sp>
      <p:sp>
        <p:nvSpPr>
          <p:cNvPr id="164" name="Premium Subsidies and Prescription Drug Cost Caps"/>
          <p:cNvSpPr txBox="1"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lvl="1"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pPr>
            <a:r>
              <a:t>Premium Subsidies and Prescription Drug Cost Caps</a:t>
            </a:r>
          </a:p>
        </p:txBody>
      </p:sp>
      <p:sp>
        <p:nvSpPr>
          <p:cNvPr id="165" name="Ten years of ACA plans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Ten years of ACA plans</a:t>
            </a:r>
          </a:p>
          <a:p>
            <a:pPr lvl="1"/>
            <a:r>
              <a:t>Enhanced Advanced Premium Tax Credit subsidies in effect in 2023</a:t>
            </a:r>
          </a:p>
          <a:p>
            <a:pPr lvl="1"/>
            <a:r>
              <a:t>Open Enrollment ended on January 15.</a:t>
            </a:r>
          </a:p>
          <a:p>
            <a:pPr/>
            <a:r>
              <a:t>Inflation Reduction Act of 2022</a:t>
            </a:r>
          </a:p>
          <a:p>
            <a:pPr lvl="1"/>
            <a:r>
              <a:t>Medicare Part D $35 cap on Insulin copays  </a:t>
            </a:r>
          </a:p>
          <a:p>
            <a:pPr lvl="1"/>
            <a:r>
              <a:t>Medicare drug price rebate</a:t>
            </a:r>
          </a:p>
          <a:p>
            <a:pPr lvl="1"/>
            <a:r>
              <a:t>Reduction in costs for adult vaccines in Part D, Medicaid, and CHIP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Connecticut Law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Connecticut Law</a:t>
            </a:r>
          </a:p>
        </p:txBody>
      </p:sp>
      <p:sp>
        <p:nvSpPr>
          <p:cNvPr id="168" name="Notices and Mandates for Fully Insured Plans"/>
          <p:cNvSpPr txBox="1"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lvl="1"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pPr>
            <a:r>
              <a:t>Notices and Mandates for Fully Insured Plans</a:t>
            </a:r>
          </a:p>
        </p:txBody>
      </p:sp>
      <p:sp>
        <p:nvSpPr>
          <p:cNvPr id="169" name="P.A. 22-47 An Act Concerning Children’s Mental Health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536447" indent="-536447" defTabSz="2145738">
              <a:spcBef>
                <a:spcPts val="3900"/>
              </a:spcBef>
              <a:defRPr sz="4224"/>
            </a:pPr>
            <a:r>
              <a:t>P.A. 22-47 An Act Concerning Children’s Mental Health</a:t>
            </a:r>
          </a:p>
          <a:p>
            <a:pPr lvl="1" marL="1072895" indent="-536447" defTabSz="2145738">
              <a:spcBef>
                <a:spcPts val="3900"/>
              </a:spcBef>
              <a:defRPr sz="4224"/>
            </a:pPr>
            <a:r>
              <a:t>Enhanced notification of OHA services in adverse determinations &amp; denials </a:t>
            </a:r>
          </a:p>
          <a:p>
            <a:pPr lvl="1" marL="1072895" indent="-536447" defTabSz="2145738">
              <a:spcBef>
                <a:spcPts val="3900"/>
              </a:spcBef>
              <a:defRPr sz="4224"/>
            </a:pPr>
            <a:r>
              <a:t>2 mental health wellness examinations without cost sharing</a:t>
            </a:r>
          </a:p>
          <a:p>
            <a:pPr lvl="1" marL="1072895" indent="-536447" defTabSz="2145738">
              <a:spcBef>
                <a:spcPts val="3900"/>
              </a:spcBef>
              <a:defRPr sz="4224"/>
            </a:pPr>
            <a:r>
              <a:t>Revise surprise billing, provider collection, &amp; mental health coverage statutes to afford OON urgent crisis center services the same protections as OON emergency services</a:t>
            </a:r>
          </a:p>
          <a:p>
            <a:pPr lvl="1" marL="1072895" indent="-536447" defTabSz="2145738">
              <a:spcBef>
                <a:spcPts val="3900"/>
              </a:spcBef>
              <a:defRPr sz="4224"/>
            </a:pPr>
            <a:r>
              <a:t>Revise network adequacy to require equivalent access to urgent crisis center services as emergency services</a:t>
            </a:r>
          </a:p>
          <a:p>
            <a:pPr lvl="1" marL="1072895" indent="-536447" defTabSz="2145738">
              <a:spcBef>
                <a:spcPts val="3900"/>
              </a:spcBef>
              <a:defRPr sz="4224"/>
            </a:pPr>
            <a:r>
              <a:t>No prior authorization for urgent crisis center or acute inpatient psychiatric services following ED admission or referral from treating clinician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Connecticut Law (cont’d)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Connecticut Law (cont’d)</a:t>
            </a:r>
          </a:p>
        </p:txBody>
      </p:sp>
      <p:sp>
        <p:nvSpPr>
          <p:cNvPr id="172" name="Notices and Mandates for Fully Insured Plans"/>
          <p:cNvSpPr txBox="1"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lvl="1"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pPr>
            <a:r>
              <a:t>Notices and Mandates for Fully Insured Plans</a:t>
            </a:r>
          </a:p>
        </p:txBody>
      </p:sp>
      <p:sp>
        <p:nvSpPr>
          <p:cNvPr id="173" name="P.A. 22-90 An Act Concerning … Breast and Ovarian Cancer Susceptibility Screening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505968" indent="-505968" defTabSz="2023821">
              <a:spcBef>
                <a:spcPts val="3700"/>
              </a:spcBef>
              <a:defRPr sz="3984"/>
            </a:pPr>
            <a:r>
              <a:t>P.A. 22-90 An Act Concerning … Breast and Ovarian Cancer Susceptibility Screening</a:t>
            </a:r>
          </a:p>
          <a:p>
            <a:pPr lvl="1" marL="1011936" indent="-505968" defTabSz="2023821">
              <a:spcBef>
                <a:spcPts val="3700"/>
              </a:spcBef>
              <a:defRPr sz="3984"/>
            </a:pPr>
            <a:r>
              <a:t>Coverage without cost sharing for:</a:t>
            </a:r>
          </a:p>
          <a:p>
            <a:pPr lvl="2" marL="1517903" indent="-505968" defTabSz="2023821">
              <a:spcBef>
                <a:spcPts val="3700"/>
              </a:spcBef>
              <a:defRPr sz="3984"/>
            </a:pPr>
            <a:r>
              <a:t>Baseline mammogram/tomography for insureds ages 35-39, younger if at increased risk;</a:t>
            </a:r>
          </a:p>
          <a:p>
            <a:pPr lvl="2" marL="1517903" indent="-505968" defTabSz="2023821">
              <a:spcBef>
                <a:spcPts val="3700"/>
              </a:spcBef>
              <a:defRPr sz="3984"/>
            </a:pPr>
            <a:r>
              <a:t>Annual mammogram/tomography for insureds &gt;40, younger if at increased risk;</a:t>
            </a:r>
          </a:p>
          <a:p>
            <a:pPr lvl="2" marL="1517903" indent="-505968" defTabSz="2023821">
              <a:spcBef>
                <a:spcPts val="3700"/>
              </a:spcBef>
              <a:defRPr sz="3984"/>
            </a:pPr>
            <a:r>
              <a:t>Diagnostic &amp; screening ultrasounds if DBT or if at risk.</a:t>
            </a:r>
          </a:p>
          <a:p>
            <a:pPr lvl="2" marL="1517903" indent="-505968" defTabSz="2023821">
              <a:spcBef>
                <a:spcPts val="3700"/>
              </a:spcBef>
              <a:defRPr sz="3984"/>
            </a:pPr>
            <a:r>
              <a:t>Diagnostic &amp; screening MRIs per ACS guidelines for insureds over 35 or younger if at risk</a:t>
            </a:r>
          </a:p>
          <a:p>
            <a:pPr lvl="2" marL="1517903" indent="-505968" defTabSz="2023821">
              <a:spcBef>
                <a:spcPts val="3700"/>
              </a:spcBef>
              <a:defRPr sz="3984"/>
            </a:pPr>
            <a:r>
              <a:t>Biopsy of tissue</a:t>
            </a:r>
          </a:p>
          <a:p>
            <a:pPr lvl="2" marL="1517903" indent="-505968" defTabSz="2023821">
              <a:spcBef>
                <a:spcPts val="3700"/>
              </a:spcBef>
              <a:defRPr sz="3984"/>
            </a:pPr>
            <a:r>
              <a:t>Prophylactic mastectomy and reconstruction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Connecticut Law (cont’d)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Connecticut Law (cont’d)</a:t>
            </a:r>
          </a:p>
        </p:txBody>
      </p:sp>
      <p:sp>
        <p:nvSpPr>
          <p:cNvPr id="176" name="Notices and Mandates for Fully Insured Plans"/>
          <p:cNvSpPr txBox="1"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lvl="1"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pPr>
            <a:r>
              <a:t>Notices and Mandates for Fully Insured Plans</a:t>
            </a:r>
          </a:p>
        </p:txBody>
      </p:sp>
      <p:sp>
        <p:nvSpPr>
          <p:cNvPr id="177" name="P.A. 22-90 (cont’d)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P.A. 22-90 (cont’d)</a:t>
            </a:r>
          </a:p>
          <a:p>
            <a:pPr lvl="1"/>
            <a:r>
              <a:t>Coverage without cost sharing for:</a:t>
            </a:r>
          </a:p>
          <a:p>
            <a:pPr lvl="2"/>
            <a:r>
              <a:t>Genetic testing for insureds with a family history of breast or ovarian cancer</a:t>
            </a:r>
          </a:p>
          <a:p>
            <a:pPr lvl="2"/>
            <a:r>
              <a:t>Routine screening &amp; surveillance tests for insureds at risk, if ordered by physician</a:t>
            </a:r>
          </a:p>
          <a:p>
            <a:pPr lvl="2"/>
            <a:r>
              <a:t>CA-125 monitoring of ovarian cancer subsequent to treatment</a:t>
            </a:r>
          </a:p>
          <a:p>
            <a:pPr lvl="2"/>
            <a:r>
              <a:t>Other genetic testing per USPSTF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Connecticut Law (cont’d)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Connecticut Law (cont’d)</a:t>
            </a:r>
          </a:p>
        </p:txBody>
      </p:sp>
      <p:sp>
        <p:nvSpPr>
          <p:cNvPr id="180" name="Notices and Mandates for Fully Insured Plans"/>
          <p:cNvSpPr txBox="1"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lvl="1"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pPr>
            <a:r>
              <a:t>Notices and Mandates for Fully Insured Plans</a:t>
            </a:r>
          </a:p>
        </p:txBody>
      </p:sp>
      <p:sp>
        <p:nvSpPr>
          <p:cNvPr id="181" name="P.A. 22-118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P.A. 22-118 </a:t>
            </a:r>
          </a:p>
          <a:p>
            <a:pPr lvl="1"/>
            <a:r>
              <a:t>Extends through age 12 HUSKY eligibility for undocumented immigrant children</a:t>
            </a:r>
          </a:p>
          <a:p>
            <a:pPr lvl="1"/>
            <a:r>
              <a:t>Allows undocumented immigrant children age 13-19 to remain on HUSKY if income-eligible and ineligible for other coverage</a:t>
            </a:r>
          </a:p>
          <a:p>
            <a:pPr lvl="1"/>
            <a:r>
              <a:t>Establishes a community ombudsman program at the Long-Term Care Ombudsman, focusing on home care services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Connecticut Law (cont’d)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Connecticut Law (cont’d)</a:t>
            </a:r>
          </a:p>
        </p:txBody>
      </p:sp>
      <p:sp>
        <p:nvSpPr>
          <p:cNvPr id="184" name="Notices and Mandates for Fully Insured Plans"/>
          <p:cNvSpPr txBox="1"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lvl="1"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pPr>
            <a:r>
              <a:t>Notices and Mandates for Fully Insured Plans</a:t>
            </a:r>
          </a:p>
        </p:txBody>
      </p:sp>
      <p:sp>
        <p:nvSpPr>
          <p:cNvPr id="185" name="P.A. 22-146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P.A. 22-146</a:t>
            </a:r>
          </a:p>
          <a:p>
            <a:pPr lvl="1"/>
            <a:r>
              <a:t>Narrow exception to copay accumulator ban for HSA-qualified HDHPs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30_BasicColor">
  <a:themeElements>
    <a:clrScheme name="30_BasicColor">
      <a:dk1>
        <a:srgbClr val="5E5E5E"/>
      </a:dk1>
      <a:lt1>
        <a:srgbClr val="003462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30_BasicColor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30_BasicCol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30_BasicColor">
  <a:themeElements>
    <a:clrScheme name="30_BasicColor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30_BasicColor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30_BasicCol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