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8"/>
  </p:notesMasterIdLst>
  <p:sldIdLst>
    <p:sldId id="256" r:id="rId5"/>
    <p:sldId id="259" r:id="rId6"/>
    <p:sldId id="266" r:id="rId7"/>
    <p:sldId id="272" r:id="rId8"/>
    <p:sldId id="279" r:id="rId9"/>
    <p:sldId id="273" r:id="rId10"/>
    <p:sldId id="275" r:id="rId11"/>
    <p:sldId id="277" r:id="rId12"/>
    <p:sldId id="281" r:id="rId13"/>
    <p:sldId id="280" r:id="rId14"/>
    <p:sldId id="276" r:id="rId15"/>
    <p:sldId id="271" r:id="rId16"/>
    <p:sldId id="2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910" autoAdjust="0"/>
  </p:normalViewPr>
  <p:slideViewPr>
    <p:cSldViewPr snapToGrid="0" showGuides="1">
      <p:cViewPr varScale="1">
        <p:scale>
          <a:sx n="75" d="100"/>
          <a:sy n="75" d="100"/>
        </p:scale>
        <p:origin x="974" y="67"/>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11/15/2022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12</a:t>
            </a:fld>
            <a:endParaRPr lang="en-US" dirty="0"/>
          </a:p>
        </p:txBody>
      </p:sp>
    </p:spTree>
    <p:extLst>
      <p:ext uri="{BB962C8B-B14F-4D97-AF65-F5344CB8AC3E}">
        <p14:creationId xmlns:p14="http://schemas.microsoft.com/office/powerpoint/2010/main" val="2242962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069051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3026859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2745298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3869202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241346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9</a:t>
            </a:fld>
            <a:endParaRPr lang="en-US" dirty="0"/>
          </a:p>
        </p:txBody>
      </p:sp>
    </p:spTree>
    <p:extLst>
      <p:ext uri="{BB962C8B-B14F-4D97-AF65-F5344CB8AC3E}">
        <p14:creationId xmlns:p14="http://schemas.microsoft.com/office/powerpoint/2010/main" val="858919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1981075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2570946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11/15/2022</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November 15, 2022</a:t>
            </a:r>
            <a:br>
              <a:rPr lang="en-US" dirty="0">
                <a:latin typeface="Gill Sans MT" panose="020B0502020104020203" pitchFamily="34" charset="0"/>
              </a:rPr>
            </a:br>
            <a:r>
              <a:rPr lang="en-US" dirty="0">
                <a:latin typeface="Gill Sans MT" panose="020B0502020104020203" pitchFamily="34" charset="0"/>
              </a:rPr>
              <a:t>12:00-12:30pm</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p:txBody>
          <a:bodyPr>
            <a:normAutofit fontScale="85000" lnSpcReduction="10000"/>
          </a:bodyPr>
          <a:lstStyle/>
          <a:p>
            <a:pPr algn="ctr"/>
            <a:r>
              <a:rPr lang="en-US" dirty="0">
                <a:latin typeface="Gill Sans MT" panose="020B0502020104020203" pitchFamily="34" charset="0"/>
              </a:rPr>
              <a:t>Presenters: Ted Doolittle – CT Healthcare Advocate, Adam Prizio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Choosing Medicare Coverage (Cont’d)</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a:bodyPr>
          <a:lstStyle/>
          <a:p>
            <a:r>
              <a:rPr lang="en-US" dirty="0">
                <a:latin typeface="Gill Sans MT" panose="020B0502020104020203" pitchFamily="34" charset="0"/>
              </a:rPr>
              <a:t>Medicare Advantage</a:t>
            </a:r>
          </a:p>
          <a:p>
            <a:pPr lvl="1"/>
            <a:r>
              <a:rPr lang="en-US" dirty="0">
                <a:latin typeface="Gill Sans MT" panose="020B0502020104020203" pitchFamily="34" charset="0"/>
              </a:rPr>
              <a:t>Private insurance coverage</a:t>
            </a:r>
          </a:p>
          <a:p>
            <a:pPr lvl="1"/>
            <a:r>
              <a:rPr lang="en-US" dirty="0">
                <a:latin typeface="Gill Sans MT" panose="020B0502020104020203" pitchFamily="34" charset="0"/>
              </a:rPr>
              <a:t>Must provide Part A (Hospital) and Part B (Medical) benefits.</a:t>
            </a:r>
          </a:p>
          <a:p>
            <a:pPr lvl="1"/>
            <a:r>
              <a:rPr lang="en-US" dirty="0">
                <a:latin typeface="Gill Sans MT" panose="020B0502020104020203" pitchFamily="34" charset="0"/>
              </a:rPr>
              <a:t>Must use plan’s network of providers for non-emergency care.</a:t>
            </a:r>
          </a:p>
          <a:p>
            <a:pPr lvl="1"/>
            <a:r>
              <a:rPr lang="en-US" dirty="0">
                <a:latin typeface="Gill Sans MT" panose="020B0502020104020203" pitchFamily="34" charset="0"/>
              </a:rPr>
              <a:t>May include drug coverage</a:t>
            </a:r>
          </a:p>
          <a:p>
            <a:pPr lvl="1"/>
            <a:r>
              <a:rPr lang="en-US" dirty="0">
                <a:latin typeface="Gill Sans MT" panose="020B0502020104020203" pitchFamily="34" charset="0"/>
              </a:rPr>
              <a:t>May include dental, vision, hearing, and additional benefits.</a:t>
            </a:r>
          </a:p>
          <a:p>
            <a:pPr lvl="1"/>
            <a:r>
              <a:rPr lang="en-US" dirty="0">
                <a:latin typeface="Gill Sans MT" panose="020B0502020104020203" pitchFamily="34" charset="0"/>
              </a:rPr>
              <a:t>Yearly out of pocket maximum</a:t>
            </a:r>
          </a:p>
        </p:txBody>
      </p:sp>
    </p:spTree>
    <p:extLst>
      <p:ext uri="{BB962C8B-B14F-4D97-AF65-F5344CB8AC3E}">
        <p14:creationId xmlns:p14="http://schemas.microsoft.com/office/powerpoint/2010/main" val="4064576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A25A2-0A96-410E-A7C5-DD51F154CF22}"/>
              </a:ext>
            </a:extLst>
          </p:cNvPr>
          <p:cNvSpPr>
            <a:spLocks noGrp="1"/>
          </p:cNvSpPr>
          <p:nvPr>
            <p:ph type="title"/>
          </p:nvPr>
        </p:nvSpPr>
        <p:spPr>
          <a:xfrm>
            <a:off x="581192" y="589085"/>
            <a:ext cx="11029616" cy="1565030"/>
          </a:xfrm>
        </p:spPr>
        <p:txBody>
          <a:bodyPr>
            <a:normAutofit/>
          </a:bodyPr>
          <a:lstStyle/>
          <a:p>
            <a:pPr algn="ctr"/>
            <a:r>
              <a:rPr lang="en-US" b="0" i="0" dirty="0">
                <a:solidFill>
                  <a:srgbClr val="0A0A0A"/>
                </a:solidFill>
                <a:effectLst/>
                <a:latin typeface="museo"/>
              </a:rPr>
              <a:t>Where Can I Get Help?</a:t>
            </a:r>
            <a:endParaRPr lang="en-US" dirty="0"/>
          </a:p>
        </p:txBody>
      </p:sp>
      <p:sp>
        <p:nvSpPr>
          <p:cNvPr id="4" name="Footer Placeholder 3">
            <a:extLst>
              <a:ext uri="{FF2B5EF4-FFF2-40B4-BE49-F238E27FC236}">
                <a16:creationId xmlns:a16="http://schemas.microsoft.com/office/drawing/2014/main" id="{8B02C10B-526F-41B8-A982-B047E19ACB77}"/>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6C5B932F-EDD8-4DE8-83DA-27E88B85A7D3}"/>
              </a:ext>
            </a:extLst>
          </p:cNvPr>
          <p:cNvSpPr>
            <a:spLocks noGrp="1"/>
          </p:cNvSpPr>
          <p:nvPr>
            <p:ph idx="1"/>
          </p:nvPr>
        </p:nvSpPr>
        <p:spPr>
          <a:xfrm>
            <a:off x="838200" y="2493817"/>
            <a:ext cx="8264236" cy="3683145"/>
          </a:xfrm>
        </p:spPr>
        <p:txBody>
          <a:bodyPr/>
          <a:lstStyle/>
          <a:p>
            <a:r>
              <a:rPr lang="en-US" dirty="0"/>
              <a:t>Contact OHA – ct.gov/OHA or 866-466-4446</a:t>
            </a:r>
          </a:p>
          <a:p>
            <a:r>
              <a:rPr lang="en-US" dirty="0"/>
              <a:t>ACA Plans</a:t>
            </a:r>
          </a:p>
          <a:p>
            <a:pPr lvl="1"/>
            <a:r>
              <a:rPr lang="en-US" dirty="0"/>
              <a:t>Access Health CT – AccessHealthCT.com or 855-805-4325</a:t>
            </a:r>
          </a:p>
          <a:p>
            <a:pPr lvl="1"/>
            <a:r>
              <a:rPr lang="en-US" dirty="0"/>
              <a:t>Insurance Brokers</a:t>
            </a:r>
          </a:p>
          <a:p>
            <a:r>
              <a:rPr lang="en-US" dirty="0"/>
              <a:t>Medicare and Medicare Advantage</a:t>
            </a:r>
          </a:p>
          <a:p>
            <a:pPr lvl="1"/>
            <a:r>
              <a:rPr lang="en-US" dirty="0"/>
              <a:t>CT CHOICES – 800-994-9422</a:t>
            </a:r>
          </a:p>
          <a:p>
            <a:endParaRPr lang="en-US" dirty="0"/>
          </a:p>
        </p:txBody>
      </p:sp>
    </p:spTree>
    <p:extLst>
      <p:ext uri="{BB962C8B-B14F-4D97-AF65-F5344CB8AC3E}">
        <p14:creationId xmlns:p14="http://schemas.microsoft.com/office/powerpoint/2010/main" val="3017110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latin typeface="Gill Sans MT" panose="020B0502020104020203" pitchFamily="34" charset="0"/>
              </a:rPr>
              <a:t>OHA DOES NOT WANT TO BE THE “BEST KEPT SECRET IN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609906" y="702156"/>
            <a:ext cx="3568661" cy="2726844"/>
          </a:xfrm>
        </p:spPr>
        <p:txBody>
          <a:bodyPr>
            <a:normAutofit fontScale="90000"/>
          </a:bodyPr>
          <a:lstStyle/>
          <a:p>
            <a:br>
              <a:rPr lang="en-US" dirty="0"/>
            </a:br>
            <a:r>
              <a:rPr lang="en-US" dirty="0"/>
              <a:t>	Thank you</a:t>
            </a:r>
            <a:br>
              <a:rPr lang="en-US" dirty="0"/>
            </a:br>
            <a:br>
              <a:rPr lang="en-US" dirty="0"/>
            </a:br>
            <a:r>
              <a:rPr lang="en-US" dirty="0"/>
              <a:t>	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111760" y="3156438"/>
            <a:ext cx="5140960" cy="2901462"/>
          </a:xfrm>
        </p:spPr>
        <p:txBody>
          <a:bodyPr/>
          <a:lstStyle/>
          <a:p>
            <a:r>
              <a:rPr lang="en-US" b="1" dirty="0">
                <a:solidFill>
                  <a:srgbClr val="0070C0"/>
                </a:solidFill>
              </a:rPr>
              <a:t>OFFICE OF THE HEALTHCARE ADVOCATE</a:t>
            </a:r>
          </a:p>
          <a:p>
            <a:r>
              <a:rPr lang="en-US"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dirty="0">
              <a:solidFill>
                <a:srgbClr val="00B0F0"/>
              </a:solidFill>
            </a:endParaRPr>
          </a:p>
          <a:p>
            <a:r>
              <a:rPr lang="en-US" dirty="0"/>
              <a:t>866-466-4446</a:t>
            </a:r>
          </a:p>
          <a:p>
            <a:r>
              <a:rPr lang="en-US"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581192" y="2606830"/>
            <a:ext cx="3475915" cy="3520440"/>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a:bodyPr>
          <a:lstStyle/>
          <a:p>
            <a:pPr algn="ctr"/>
            <a:r>
              <a:rPr lang="en-US" sz="2700" dirty="0">
                <a:latin typeface="Gill Sans MT" panose="020B0502020104020203" pitchFamily="34" charset="0"/>
              </a:rPr>
              <a:t>Open Enrollment: Policies, Provisions, and Payments</a:t>
            </a:r>
            <a:br>
              <a:rPr lang="en-US" sz="1800" dirty="0">
                <a:latin typeface="Gill Sans MT" panose="020B0502020104020203" pitchFamily="34" charset="0"/>
              </a:rPr>
            </a:br>
            <a:br>
              <a:rPr lang="en-US" sz="1800" dirty="0">
                <a:latin typeface="Gill Sans MT" panose="020B0502020104020203" pitchFamily="34" charset="0"/>
              </a:rPr>
            </a:br>
            <a:r>
              <a:rPr lang="en-US" sz="1800" dirty="0">
                <a:latin typeface="Gill Sans MT" panose="020B0502020104020203" pitchFamily="34" charset="0"/>
              </a:rPr>
              <a:t>Key Dates</a:t>
            </a:r>
            <a:br>
              <a:rPr lang="en-US" sz="1800" dirty="0">
                <a:latin typeface="Gill Sans MT" panose="020B0502020104020203" pitchFamily="34" charset="0"/>
              </a:rPr>
            </a:br>
            <a:r>
              <a:rPr lang="en-US" sz="1800" dirty="0">
                <a:latin typeface="Gill Sans MT" panose="020B0502020104020203" pitchFamily="34" charset="0"/>
              </a:rPr>
              <a:t>Access Health Open Enrollment</a:t>
            </a:r>
            <a:br>
              <a:rPr lang="en-US" sz="1800" dirty="0">
                <a:latin typeface="Gill Sans MT" panose="020B0502020104020203" pitchFamily="34" charset="0"/>
              </a:rPr>
            </a:br>
            <a:r>
              <a:rPr lang="en-US" sz="1800" dirty="0">
                <a:latin typeface="Gill Sans MT" panose="020B0502020104020203" pitchFamily="34" charset="0"/>
              </a:rPr>
              <a:t>Medicare Open Enrollment</a:t>
            </a:r>
            <a:br>
              <a:rPr lang="en-US" sz="1800" dirty="0">
                <a:latin typeface="Gill Sans MT" panose="020B0502020104020203" pitchFamily="34" charset="0"/>
              </a:rPr>
            </a:br>
            <a:r>
              <a:rPr lang="en-US" sz="1800" dirty="0">
                <a:latin typeface="Gill Sans MT" panose="020B0502020104020203" pitchFamily="34" charset="0"/>
              </a:rPr>
              <a:t>Choosing a Plan</a:t>
            </a:r>
            <a:br>
              <a:rPr lang="en-US" sz="1800" dirty="0">
                <a:latin typeface="Gill Sans MT" panose="020B0502020104020203" pitchFamily="34" charset="0"/>
              </a:rPr>
            </a:br>
            <a:r>
              <a:rPr lang="en-US" sz="1800" dirty="0">
                <a:latin typeface="Gill Sans MT" panose="020B0502020104020203" pitchFamily="34" charset="0"/>
              </a:rPr>
              <a:t>Getting Help</a:t>
            </a:r>
            <a:br>
              <a:rPr lang="en-US" sz="1800" dirty="0">
                <a:latin typeface="Gill Sans MT" panose="020B0502020104020203" pitchFamily="34" charset="0"/>
              </a:rPr>
            </a:br>
            <a:br>
              <a:rPr lang="en-US" sz="1800" dirty="0">
                <a:latin typeface="Gill Sans MT" panose="020B0502020104020203" pitchFamily="34" charset="0"/>
              </a:rPr>
            </a:br>
            <a:r>
              <a:rPr lang="en-US" sz="1800" cap="none" dirty="0">
                <a:latin typeface="Gill Sans MT" panose="020B0502020104020203" pitchFamily="34" charset="0"/>
              </a:rPr>
              <a:t>Adam Prizio, Staff Attorney, Office of the Healthcare Advocate</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49377B9-42A2-497D-A6A4-036F70125475}"/>
              </a:ext>
            </a:extLst>
          </p:cNvPr>
          <p:cNvSpPr>
            <a:spLocks noGrp="1"/>
          </p:cNvSpPr>
          <p:nvPr>
            <p:ph type="title"/>
          </p:nvPr>
        </p:nvSpPr>
        <p:spPr>
          <a:xfrm>
            <a:off x="581192" y="731520"/>
            <a:ext cx="11029616" cy="390270"/>
          </a:xfrm>
        </p:spPr>
        <p:txBody>
          <a:bodyPr>
            <a:normAutofit fontScale="90000"/>
          </a:bodyPr>
          <a:lstStyle/>
          <a:p>
            <a:pPr marL="0" marR="0" algn="ctr">
              <a:spcBef>
                <a:spcPts val="0"/>
              </a:spcBef>
              <a:spcAft>
                <a:spcPts val="800"/>
              </a:spcAft>
            </a:pPr>
            <a:r>
              <a:rPr lang="en-US" dirty="0">
                <a:latin typeface="Gill Sans MT" panose="020B0502020104020203" pitchFamily="34" charset="0"/>
              </a:rPr>
              <a:t>OPEN ENROLLMENT: KEY DATES for 2022</a:t>
            </a:r>
          </a:p>
        </p:txBody>
      </p:sp>
      <p:sp>
        <p:nvSpPr>
          <p:cNvPr id="6" name="Content Placeholder 5">
            <a:extLst>
              <a:ext uri="{FF2B5EF4-FFF2-40B4-BE49-F238E27FC236}">
                <a16:creationId xmlns:a16="http://schemas.microsoft.com/office/drawing/2014/main" id="{D4F7E720-553D-4DA2-8C5A-3A84461CFA33}"/>
              </a:ext>
            </a:extLst>
          </p:cNvPr>
          <p:cNvSpPr>
            <a:spLocks noGrp="1"/>
          </p:cNvSpPr>
          <p:nvPr>
            <p:ph idx="1"/>
          </p:nvPr>
        </p:nvSpPr>
        <p:spPr>
          <a:xfrm>
            <a:off x="298938" y="1725105"/>
            <a:ext cx="11311869" cy="5027387"/>
          </a:xfrm>
        </p:spPr>
        <p:txBody>
          <a:bodyPr>
            <a:normAutofit fontScale="92500" lnSpcReduction="20000"/>
          </a:bodyPr>
          <a:lstStyle/>
          <a:p>
            <a:r>
              <a:rPr lang="en-US" dirty="0">
                <a:latin typeface="Gill Sans MT" panose="020B0502020104020203" pitchFamily="34" charset="0"/>
              </a:rPr>
              <a:t>Medicare Open Enrollment: </a:t>
            </a:r>
            <a:r>
              <a:rPr lang="en-US" b="1" dirty="0">
                <a:latin typeface="Gill Sans MT" panose="020B0502020104020203" pitchFamily="34" charset="0"/>
              </a:rPr>
              <a:t>October 15 – December 7, 2022</a:t>
            </a:r>
          </a:p>
          <a:p>
            <a:endParaRPr lang="en-US" dirty="0">
              <a:latin typeface="Gill Sans MT" panose="020B0502020104020203" pitchFamily="34" charset="0"/>
            </a:endParaRPr>
          </a:p>
          <a:p>
            <a:r>
              <a:rPr lang="en-US" dirty="0">
                <a:latin typeface="Gill Sans MT" panose="020B0502020104020203" pitchFamily="34" charset="0"/>
              </a:rPr>
              <a:t>Medicare Advantage Open Enrollment: </a:t>
            </a:r>
            <a:r>
              <a:rPr lang="en-US" b="1" dirty="0">
                <a:latin typeface="Gill Sans MT" panose="020B0502020104020203" pitchFamily="34" charset="0"/>
              </a:rPr>
              <a:t>January 1 – March 31, 2023</a:t>
            </a:r>
          </a:p>
          <a:p>
            <a:pPr lvl="1"/>
            <a:r>
              <a:rPr lang="en-US" dirty="0">
                <a:latin typeface="Gill Sans MT" panose="020B0502020104020203" pitchFamily="34" charset="0"/>
              </a:rPr>
              <a:t>Members of an existing Medicare Advantage Plan may switch to a new plan or to Original Medicare once during this time period.</a:t>
            </a:r>
          </a:p>
          <a:p>
            <a:pPr marL="324000" lvl="1" indent="0">
              <a:buNone/>
            </a:pPr>
            <a:endParaRPr lang="en-US" dirty="0">
              <a:latin typeface="Gill Sans MT" panose="020B0502020104020203" pitchFamily="34" charset="0"/>
            </a:endParaRPr>
          </a:p>
          <a:p>
            <a:r>
              <a:rPr lang="en-US" dirty="0">
                <a:latin typeface="Gill Sans MT" panose="020B0502020104020203" pitchFamily="34" charset="0"/>
              </a:rPr>
              <a:t>Access Health Connecticut Open Enrollment: </a:t>
            </a:r>
            <a:r>
              <a:rPr lang="en-US" b="1" dirty="0">
                <a:latin typeface="Gill Sans MT" panose="020B0502020104020203" pitchFamily="34" charset="0"/>
              </a:rPr>
              <a:t>November 1, 2022 – January 15, 2023</a:t>
            </a:r>
          </a:p>
          <a:p>
            <a:pPr lvl="1"/>
            <a:endParaRPr lang="en-US" dirty="0">
              <a:latin typeface="Gill Sans MT" panose="020B0502020104020203" pitchFamily="34" charset="0"/>
            </a:endParaRPr>
          </a:p>
          <a:p>
            <a:r>
              <a:rPr lang="en-US" dirty="0">
                <a:latin typeface="Gill Sans MT" panose="020B0502020104020203" pitchFamily="34" charset="0"/>
              </a:rPr>
              <a:t>Other Enrollment Periods</a:t>
            </a:r>
          </a:p>
          <a:p>
            <a:pPr lvl="1"/>
            <a:r>
              <a:rPr lang="en-US" dirty="0">
                <a:latin typeface="Gill Sans MT" panose="020B0502020104020203" pitchFamily="34" charset="0"/>
              </a:rPr>
              <a:t>COBRA Election Period (at least 60 days following the loss of employer-sponsored health benefits)</a:t>
            </a:r>
          </a:p>
          <a:p>
            <a:pPr lvl="1"/>
            <a:r>
              <a:rPr lang="en-US" dirty="0">
                <a:latin typeface="Gill Sans MT" panose="020B0502020104020203" pitchFamily="34" charset="0"/>
              </a:rPr>
              <a:t>Open Enrollment for Employer-sponsored health coverage or health benefits</a:t>
            </a:r>
          </a:p>
          <a:p>
            <a:pPr lvl="1"/>
            <a:r>
              <a:rPr lang="en-US" dirty="0">
                <a:latin typeface="Gill Sans MT" panose="020B0502020104020203" pitchFamily="34" charset="0"/>
              </a:rPr>
              <a:t>Medicare Initial Enrollment Period after qualifying for Medicare</a:t>
            </a:r>
          </a:p>
          <a:p>
            <a:pPr lvl="1"/>
            <a:r>
              <a:rPr lang="en-US" dirty="0">
                <a:latin typeface="Gill Sans MT" panose="020B0502020104020203" pitchFamily="34" charset="0"/>
              </a:rPr>
              <a:t>ACA Special Enrollment Period following a qualifying life event.</a:t>
            </a:r>
          </a:p>
          <a:p>
            <a:pPr lvl="1"/>
            <a:endParaRPr lang="en-US" dirty="0">
              <a:latin typeface="Gill Sans MT" panose="020B0502020104020203" pitchFamily="34" charset="0"/>
            </a:endParaRPr>
          </a:p>
        </p:txBody>
      </p:sp>
    </p:spTree>
    <p:extLst>
      <p:ext uri="{BB962C8B-B14F-4D97-AF65-F5344CB8AC3E}">
        <p14:creationId xmlns:p14="http://schemas.microsoft.com/office/powerpoint/2010/main" val="617346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Coverage Needs</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a:xfrm>
            <a:off x="838200" y="1690688"/>
            <a:ext cx="10515600" cy="4486275"/>
          </a:xfrm>
        </p:spPr>
        <p:txBody>
          <a:bodyPr>
            <a:normAutofit/>
          </a:bodyPr>
          <a:lstStyle/>
          <a:p>
            <a:r>
              <a:rPr lang="en-US" dirty="0">
                <a:latin typeface="Gill Sans MT" panose="020B0502020104020203" pitchFamily="34" charset="0"/>
              </a:rPr>
              <a:t>Overall Health</a:t>
            </a:r>
          </a:p>
          <a:p>
            <a:pPr lvl="1"/>
            <a:r>
              <a:rPr lang="en-US" dirty="0">
                <a:latin typeface="Gill Sans MT" panose="020B0502020104020203" pitchFamily="34" charset="0"/>
              </a:rPr>
              <a:t>Significant conditions requiring treatment.</a:t>
            </a:r>
          </a:p>
          <a:p>
            <a:pPr lvl="1"/>
            <a:r>
              <a:rPr lang="en-US" dirty="0">
                <a:latin typeface="Gill Sans MT" panose="020B0502020104020203" pitchFamily="34" charset="0"/>
              </a:rPr>
              <a:t>Risk factors (health, profession, activities).</a:t>
            </a:r>
          </a:p>
          <a:p>
            <a:r>
              <a:rPr lang="en-US" dirty="0">
                <a:latin typeface="Gill Sans MT" panose="020B0502020104020203" pitchFamily="34" charset="0"/>
              </a:rPr>
              <a:t>Medications</a:t>
            </a:r>
          </a:p>
          <a:p>
            <a:r>
              <a:rPr lang="en-US" dirty="0">
                <a:latin typeface="Gill Sans MT" panose="020B0502020104020203" pitchFamily="34" charset="0"/>
              </a:rPr>
              <a:t>Your costs</a:t>
            </a:r>
          </a:p>
          <a:p>
            <a:pPr lvl="1"/>
            <a:r>
              <a:rPr lang="en-US" dirty="0">
                <a:latin typeface="Gill Sans MT" panose="020B0502020104020203" pitchFamily="34" charset="0"/>
              </a:rPr>
              <a:t>Premiums, Deductible, Copays, Coinsurance, Out of Pocket Maximum.</a:t>
            </a:r>
          </a:p>
          <a:p>
            <a:pPr lvl="1"/>
            <a:r>
              <a:rPr lang="en-US" dirty="0">
                <a:latin typeface="Gill Sans MT" panose="020B0502020104020203" pitchFamily="34" charset="0"/>
              </a:rPr>
              <a:t>Consider prior years’ health experience.</a:t>
            </a:r>
          </a:p>
          <a:p>
            <a:endParaRPr lang="en-US" dirty="0">
              <a:latin typeface="Gill Sans MT" panose="020B0502020104020203" pitchFamily="34" charset="0"/>
            </a:endParaRPr>
          </a:p>
        </p:txBody>
      </p:sp>
    </p:spTree>
    <p:extLst>
      <p:ext uri="{BB962C8B-B14F-4D97-AF65-F5344CB8AC3E}">
        <p14:creationId xmlns:p14="http://schemas.microsoft.com/office/powerpoint/2010/main" val="420369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87D2-8915-410C-B225-6C9F4FC52938}"/>
              </a:ext>
            </a:extLst>
          </p:cNvPr>
          <p:cNvSpPr>
            <a:spLocks noGrp="1"/>
          </p:cNvSpPr>
          <p:nvPr>
            <p:ph type="title"/>
          </p:nvPr>
        </p:nvSpPr>
        <p:spPr>
          <a:xfrm>
            <a:off x="838200" y="365125"/>
            <a:ext cx="10515600" cy="1596022"/>
          </a:xfrm>
        </p:spPr>
        <p:txBody>
          <a:bodyPr/>
          <a:lstStyle/>
          <a:p>
            <a:pPr algn="ctr"/>
            <a:r>
              <a:rPr lang="en-US" dirty="0">
                <a:latin typeface="Gill Sans MT" panose="020B0502020104020203" pitchFamily="34" charset="0"/>
              </a:rPr>
              <a:t>Access Health Open Enrollment</a:t>
            </a:r>
            <a:br>
              <a:rPr lang="en-US" dirty="0">
                <a:latin typeface="Gill Sans MT" panose="020B0502020104020203" pitchFamily="34" charset="0"/>
              </a:rPr>
            </a:br>
            <a:r>
              <a:rPr lang="en-US" dirty="0">
                <a:latin typeface="Gill Sans MT" panose="020B0502020104020203" pitchFamily="34" charset="0"/>
              </a:rPr>
              <a:t>November 1, 2022 – January 15, 2023</a:t>
            </a:r>
          </a:p>
        </p:txBody>
      </p:sp>
      <p:sp>
        <p:nvSpPr>
          <p:cNvPr id="4" name="Footer Placeholder 3">
            <a:extLst>
              <a:ext uri="{FF2B5EF4-FFF2-40B4-BE49-F238E27FC236}">
                <a16:creationId xmlns:a16="http://schemas.microsoft.com/office/drawing/2014/main" id="{29F4F898-F796-432C-BD5B-FC002C4E8848}"/>
              </a:ext>
            </a:extLst>
          </p:cNvPr>
          <p:cNvSpPr>
            <a:spLocks noGrp="1"/>
          </p:cNvSpPr>
          <p:nvPr>
            <p:ph type="ftr" sz="quarter" idx="11"/>
          </p:nvPr>
        </p:nvSpPr>
        <p:spPr/>
        <p:txBody>
          <a:bodyPr/>
          <a:lstStyle/>
          <a:p>
            <a:r>
              <a:rPr lang="en-US"/>
              <a:t>www.ct.gov/oha</a:t>
            </a:r>
            <a:endParaRPr lang="en-US" dirty="0"/>
          </a:p>
        </p:txBody>
      </p:sp>
      <p:sp>
        <p:nvSpPr>
          <p:cNvPr id="7" name="Content Placeholder 6">
            <a:extLst>
              <a:ext uri="{FF2B5EF4-FFF2-40B4-BE49-F238E27FC236}">
                <a16:creationId xmlns:a16="http://schemas.microsoft.com/office/drawing/2014/main" id="{3816B451-862E-4339-8D1C-0E8B8B83AD25}"/>
              </a:ext>
            </a:extLst>
          </p:cNvPr>
          <p:cNvSpPr>
            <a:spLocks noGrp="1"/>
          </p:cNvSpPr>
          <p:nvPr>
            <p:ph idx="1"/>
          </p:nvPr>
        </p:nvSpPr>
        <p:spPr>
          <a:xfrm>
            <a:off x="838200" y="2285999"/>
            <a:ext cx="10515600" cy="3890963"/>
          </a:xfrm>
        </p:spPr>
        <p:txBody>
          <a:bodyPr>
            <a:normAutofit lnSpcReduction="10000"/>
          </a:bodyPr>
          <a:lstStyle/>
          <a:p>
            <a:pPr marL="285750" indent="-285750">
              <a:buFont typeface="Arial" panose="020B0604020202020204" pitchFamily="34" charset="0"/>
              <a:buChar char="•"/>
            </a:pPr>
            <a:r>
              <a:rPr lang="en-US" b="1" dirty="0">
                <a:solidFill>
                  <a:schemeClr val="tx1">
                    <a:lumMod val="75000"/>
                    <a:lumOff val="25000"/>
                  </a:schemeClr>
                </a:solidFill>
                <a:latin typeface="Gill Sans MT" panose="020B0502020104020203" pitchFamily="34" charset="0"/>
              </a:rPr>
              <a:t>What can I do</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Purchase health coverage for calendar year 2023.</a:t>
            </a:r>
          </a:p>
          <a:p>
            <a:pPr marL="1200150" lvl="2" indent="-285750"/>
            <a:r>
              <a:rPr lang="en-US" dirty="0">
                <a:solidFill>
                  <a:schemeClr val="tx1">
                    <a:lumMod val="75000"/>
                    <a:lumOff val="25000"/>
                  </a:schemeClr>
                </a:solidFill>
                <a:latin typeface="Gill Sans MT" panose="020B0502020104020203" pitchFamily="34" charset="0"/>
              </a:rPr>
              <a:t>Anthem BCBS of Connecticut and </a:t>
            </a:r>
            <a:r>
              <a:rPr lang="en-US" dirty="0" err="1">
                <a:solidFill>
                  <a:schemeClr val="tx1">
                    <a:lumMod val="75000"/>
                    <a:lumOff val="25000"/>
                  </a:schemeClr>
                </a:solidFill>
                <a:latin typeface="Gill Sans MT" panose="020B0502020104020203" pitchFamily="34" charset="0"/>
              </a:rPr>
              <a:t>ConnectiCare</a:t>
            </a:r>
            <a:endParaRPr lang="en-US" dirty="0">
              <a:solidFill>
                <a:schemeClr val="tx1">
                  <a:lumMod val="75000"/>
                  <a:lumOff val="25000"/>
                </a:schemeClr>
              </a:solidFill>
              <a:latin typeface="Gill Sans MT" panose="020B0502020104020203" pitchFamily="34" charset="0"/>
            </a:endParaRP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Enroll in HUSKY if eligible</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Qualify for APTC subsidies</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Review coverage information</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Purchase dental coverage</a:t>
            </a:r>
          </a:p>
          <a:p>
            <a:pPr marL="285750" indent="-285750">
              <a:buFont typeface="Arial" panose="020B0604020202020204" pitchFamily="34" charset="0"/>
              <a:buChar char="•"/>
            </a:pPr>
            <a:r>
              <a:rPr lang="en-US" b="1" dirty="0">
                <a:solidFill>
                  <a:schemeClr val="tx1">
                    <a:lumMod val="75000"/>
                    <a:lumOff val="25000"/>
                  </a:schemeClr>
                </a:solidFill>
                <a:latin typeface="Gill Sans MT" panose="020B0502020104020203" pitchFamily="34" charset="0"/>
              </a:rPr>
              <a:t>When</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Coverage begins January 1, 2023 if you sign up before December 15</a:t>
            </a:r>
          </a:p>
          <a:p>
            <a:pPr marL="742950" lvl="1" indent="-285750">
              <a:buFont typeface="Arial" panose="020B0604020202020204" pitchFamily="34" charset="0"/>
              <a:buChar char="•"/>
            </a:pPr>
            <a:r>
              <a:rPr lang="en-US" dirty="0">
                <a:solidFill>
                  <a:schemeClr val="tx1">
                    <a:lumMod val="75000"/>
                    <a:lumOff val="25000"/>
                  </a:schemeClr>
                </a:solidFill>
                <a:latin typeface="Gill Sans MT" panose="020B0502020104020203" pitchFamily="34" charset="0"/>
              </a:rPr>
              <a:t>Coverage begins February 1, 2023</a:t>
            </a:r>
          </a:p>
        </p:txBody>
      </p:sp>
    </p:spTree>
    <p:extLst>
      <p:ext uri="{BB962C8B-B14F-4D97-AF65-F5344CB8AC3E}">
        <p14:creationId xmlns:p14="http://schemas.microsoft.com/office/powerpoint/2010/main" val="68078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Choosing ACA Coverage</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fontScale="92500" lnSpcReduction="10000"/>
          </a:bodyPr>
          <a:lstStyle/>
          <a:p>
            <a:r>
              <a:rPr lang="en-US" dirty="0">
                <a:latin typeface="Gill Sans MT" panose="020B0502020104020203" pitchFamily="34" charset="0"/>
              </a:rPr>
              <a:t>Plan Coverage “Metal Levels”</a:t>
            </a:r>
          </a:p>
          <a:p>
            <a:pPr lvl="1"/>
            <a:r>
              <a:rPr lang="en-US" dirty="0">
                <a:latin typeface="Gill Sans MT" panose="020B0502020104020203" pitchFamily="34" charset="0"/>
              </a:rPr>
              <a:t>Platinum – 86-92%</a:t>
            </a:r>
          </a:p>
          <a:p>
            <a:pPr lvl="1"/>
            <a:r>
              <a:rPr lang="en-US" dirty="0">
                <a:latin typeface="Gill Sans MT" panose="020B0502020104020203" pitchFamily="34" charset="0"/>
              </a:rPr>
              <a:t>Gold – 76-82%</a:t>
            </a:r>
          </a:p>
          <a:p>
            <a:pPr lvl="1"/>
            <a:r>
              <a:rPr lang="en-US" dirty="0">
                <a:latin typeface="Gill Sans MT" panose="020B0502020104020203" pitchFamily="34" charset="0"/>
              </a:rPr>
              <a:t>Silver – 66-72%</a:t>
            </a:r>
          </a:p>
          <a:p>
            <a:pPr lvl="1"/>
            <a:r>
              <a:rPr lang="en-US" dirty="0">
                <a:latin typeface="Gill Sans MT" panose="020B0502020104020203" pitchFamily="34" charset="0"/>
              </a:rPr>
              <a:t>Bronze – 56-65%</a:t>
            </a:r>
          </a:p>
          <a:p>
            <a:r>
              <a:rPr lang="en-US" dirty="0">
                <a:latin typeface="Gill Sans MT" panose="020B0502020104020203" pitchFamily="34" charset="0"/>
              </a:rPr>
              <a:t>Deductibles</a:t>
            </a:r>
          </a:p>
          <a:p>
            <a:pPr lvl="1"/>
            <a:r>
              <a:rPr lang="en-US" dirty="0">
                <a:latin typeface="Gill Sans MT" panose="020B0502020104020203" pitchFamily="34" charset="0"/>
              </a:rPr>
              <a:t>“High Deductible Health Plans” and HDHP-HSAs.</a:t>
            </a:r>
          </a:p>
          <a:p>
            <a:r>
              <a:rPr lang="en-US" dirty="0">
                <a:latin typeface="Gill Sans MT" panose="020B0502020104020203" pitchFamily="34" charset="0"/>
              </a:rPr>
              <a:t>Your costs</a:t>
            </a:r>
          </a:p>
          <a:p>
            <a:pPr lvl="1"/>
            <a:r>
              <a:rPr lang="en-US" dirty="0">
                <a:latin typeface="Gill Sans MT" panose="020B0502020104020203" pitchFamily="34" charset="0"/>
              </a:rPr>
              <a:t>Premiums, Deductible, Copays, Coinsurance, Out of Pocket Maximum</a:t>
            </a:r>
          </a:p>
          <a:p>
            <a:r>
              <a:rPr lang="en-US" dirty="0">
                <a:latin typeface="Gill Sans MT" panose="020B0502020104020203" pitchFamily="34" charset="0"/>
              </a:rPr>
              <a:t>Subsidies</a:t>
            </a:r>
          </a:p>
          <a:p>
            <a:pPr lvl="1"/>
            <a:r>
              <a:rPr lang="en-US" dirty="0">
                <a:latin typeface="Gill Sans MT" panose="020B0502020104020203" pitchFamily="34" charset="0"/>
              </a:rPr>
              <a:t>American Rescue Plan Act enhanced premium subsidies remain in effect for 2023.</a:t>
            </a:r>
          </a:p>
        </p:txBody>
      </p:sp>
    </p:spTree>
    <p:extLst>
      <p:ext uri="{BB962C8B-B14F-4D97-AF65-F5344CB8AC3E}">
        <p14:creationId xmlns:p14="http://schemas.microsoft.com/office/powerpoint/2010/main" val="4253715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FCFA-54F3-4324-BC76-6AA8CEF69B09}"/>
              </a:ext>
            </a:extLst>
          </p:cNvPr>
          <p:cNvSpPr>
            <a:spLocks noGrp="1"/>
          </p:cNvSpPr>
          <p:nvPr>
            <p:ph type="title"/>
          </p:nvPr>
        </p:nvSpPr>
        <p:spPr>
          <a:xfrm>
            <a:off x="581192" y="571499"/>
            <a:ext cx="11029616" cy="990601"/>
          </a:xfrm>
        </p:spPr>
        <p:txBody>
          <a:bodyPr>
            <a:normAutofit fontScale="90000"/>
          </a:bodyPr>
          <a:lstStyle/>
          <a:p>
            <a:pPr algn="ctr">
              <a:spcBef>
                <a:spcPts val="0"/>
              </a:spcBef>
              <a:spcAft>
                <a:spcPts val="800"/>
              </a:spcAft>
            </a:pPr>
            <a:r>
              <a:rPr lang="en-US" dirty="0"/>
              <a:t>Medicare Open Enrollment</a:t>
            </a:r>
            <a:br>
              <a:rPr lang="en-US" dirty="0"/>
            </a:br>
            <a:r>
              <a:rPr lang="en-US" dirty="0"/>
              <a:t>October 15 – December 7, 2022</a:t>
            </a:r>
          </a:p>
        </p:txBody>
      </p:sp>
      <p:sp>
        <p:nvSpPr>
          <p:cNvPr id="5" name="Content Placeholder 4">
            <a:extLst>
              <a:ext uri="{FF2B5EF4-FFF2-40B4-BE49-F238E27FC236}">
                <a16:creationId xmlns:a16="http://schemas.microsoft.com/office/drawing/2014/main" id="{ADCAF83E-B0C1-4B1D-BA82-A58C703FEFED}"/>
              </a:ext>
            </a:extLst>
          </p:cNvPr>
          <p:cNvSpPr>
            <a:spLocks noGrp="1"/>
          </p:cNvSpPr>
          <p:nvPr>
            <p:ph idx="1"/>
          </p:nvPr>
        </p:nvSpPr>
        <p:spPr>
          <a:xfrm>
            <a:off x="581192" y="1828800"/>
            <a:ext cx="11029615" cy="4595114"/>
          </a:xfrm>
        </p:spPr>
        <p:txBody>
          <a:bodyPr>
            <a:normAutofit/>
          </a:bodyPr>
          <a:lstStyle/>
          <a:p>
            <a:r>
              <a:rPr lang="en-US" dirty="0">
                <a:latin typeface="Gill Sans MT" panose="020B0502020104020203" pitchFamily="34" charset="0"/>
              </a:rPr>
              <a:t>What can I do?</a:t>
            </a:r>
          </a:p>
          <a:p>
            <a:pPr lvl="1"/>
            <a:r>
              <a:rPr lang="en-US" dirty="0">
                <a:latin typeface="Gill Sans MT" panose="020B0502020104020203" pitchFamily="34" charset="0"/>
              </a:rPr>
              <a:t>Change to Original Medicare to a Medicare Advantage Plan.</a:t>
            </a:r>
          </a:p>
          <a:p>
            <a:pPr lvl="1"/>
            <a:r>
              <a:rPr lang="en-US" dirty="0">
                <a:latin typeface="Gill Sans MT" panose="020B0502020104020203" pitchFamily="34" charset="0"/>
              </a:rPr>
              <a:t>Change from a Medicare Advantage Plan back to Original Medicare.</a:t>
            </a:r>
          </a:p>
          <a:p>
            <a:pPr lvl="1"/>
            <a:r>
              <a:rPr lang="en-US" dirty="0">
                <a:latin typeface="Gill Sans MT" panose="020B0502020104020203" pitchFamily="34" charset="0"/>
              </a:rPr>
              <a:t>Switch from one Medicare Advantage Plan to another Medicare Advantage Plan. </a:t>
            </a:r>
          </a:p>
          <a:p>
            <a:pPr lvl="1"/>
            <a:r>
              <a:rPr lang="en-US" dirty="0">
                <a:latin typeface="Gill Sans MT" panose="020B0502020104020203" pitchFamily="34" charset="0"/>
              </a:rPr>
              <a:t>Add, change, or remove drug coverage, both with Original Medicare and Medicare Advantage Plans.	</a:t>
            </a:r>
          </a:p>
          <a:p>
            <a:r>
              <a:rPr lang="en-US" dirty="0">
                <a:latin typeface="Gill Sans MT" panose="020B0502020104020203" pitchFamily="34" charset="0"/>
              </a:rPr>
              <a:t>When?</a:t>
            </a:r>
          </a:p>
          <a:p>
            <a:pPr lvl="1"/>
            <a:r>
              <a:rPr lang="en-US" dirty="0">
                <a:latin typeface="Gill Sans MT" panose="020B0502020104020203" pitchFamily="34" charset="0"/>
              </a:rPr>
              <a:t>Coverage will start January 1.</a:t>
            </a:r>
          </a:p>
        </p:txBody>
      </p:sp>
      <p:sp>
        <p:nvSpPr>
          <p:cNvPr id="4" name="Footer Placeholder 3">
            <a:extLst>
              <a:ext uri="{FF2B5EF4-FFF2-40B4-BE49-F238E27FC236}">
                <a16:creationId xmlns:a16="http://schemas.microsoft.com/office/drawing/2014/main" id="{5581BCDF-0B09-4C23-91EF-39324BD7C89D}"/>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831914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D48C0-82A8-4294-804E-D827A8AF416A}"/>
              </a:ext>
            </a:extLst>
          </p:cNvPr>
          <p:cNvSpPr>
            <a:spLocks noGrp="1"/>
          </p:cNvSpPr>
          <p:nvPr>
            <p:ph type="title"/>
          </p:nvPr>
        </p:nvSpPr>
        <p:spPr/>
        <p:txBody>
          <a:bodyPr/>
          <a:lstStyle/>
          <a:p>
            <a:pPr algn="ctr"/>
            <a:r>
              <a:rPr lang="en-US" dirty="0">
                <a:solidFill>
                  <a:srgbClr val="0A0A0A"/>
                </a:solidFill>
                <a:latin typeface="Gill Sans MT" panose="020B0502020104020203" pitchFamily="34" charset="0"/>
              </a:rPr>
              <a:t>Choosing Medicare Coverage</a:t>
            </a:r>
            <a:endParaRPr lang="en-US" dirty="0">
              <a:latin typeface="Gill Sans MT" panose="020B0502020104020203" pitchFamily="34" charset="0"/>
            </a:endParaRPr>
          </a:p>
        </p:txBody>
      </p:sp>
      <p:sp>
        <p:nvSpPr>
          <p:cNvPr id="4" name="Footer Placeholder 3">
            <a:extLst>
              <a:ext uri="{FF2B5EF4-FFF2-40B4-BE49-F238E27FC236}">
                <a16:creationId xmlns:a16="http://schemas.microsoft.com/office/drawing/2014/main" id="{8CCC2B06-86BD-411A-A383-BB2CBD81068A}"/>
              </a:ext>
            </a:extLst>
          </p:cNvPr>
          <p:cNvSpPr>
            <a:spLocks noGrp="1"/>
          </p:cNvSpPr>
          <p:nvPr>
            <p:ph type="ftr" sz="quarter" idx="11"/>
          </p:nvPr>
        </p:nvSpPr>
        <p:spPr/>
        <p:txBody>
          <a:bodyPr/>
          <a:lstStyle/>
          <a:p>
            <a:r>
              <a:rPr lang="en-US"/>
              <a:t>www.ct.gov/oha</a:t>
            </a:r>
            <a:endParaRPr lang="en-US" dirty="0"/>
          </a:p>
        </p:txBody>
      </p:sp>
      <p:sp>
        <p:nvSpPr>
          <p:cNvPr id="5" name="Content Placeholder 4">
            <a:extLst>
              <a:ext uri="{FF2B5EF4-FFF2-40B4-BE49-F238E27FC236}">
                <a16:creationId xmlns:a16="http://schemas.microsoft.com/office/drawing/2014/main" id="{A15EF8C4-0312-451F-A3B1-484AE6F4DC48}"/>
              </a:ext>
            </a:extLst>
          </p:cNvPr>
          <p:cNvSpPr>
            <a:spLocks noGrp="1"/>
          </p:cNvSpPr>
          <p:nvPr>
            <p:ph idx="1"/>
          </p:nvPr>
        </p:nvSpPr>
        <p:spPr/>
        <p:txBody>
          <a:bodyPr>
            <a:normAutofit fontScale="92500" lnSpcReduction="20000"/>
          </a:bodyPr>
          <a:lstStyle/>
          <a:p>
            <a:r>
              <a:rPr lang="en-US" dirty="0">
                <a:latin typeface="Gill Sans MT" panose="020B0502020104020203" pitchFamily="34" charset="0"/>
              </a:rPr>
              <a:t>Original Medicare</a:t>
            </a:r>
          </a:p>
          <a:p>
            <a:pPr lvl="1"/>
            <a:r>
              <a:rPr lang="en-US" dirty="0">
                <a:latin typeface="Gill Sans MT" panose="020B0502020104020203" pitchFamily="34" charset="0"/>
              </a:rPr>
              <a:t>Hospital (Part A)</a:t>
            </a:r>
          </a:p>
          <a:p>
            <a:pPr lvl="1"/>
            <a:r>
              <a:rPr lang="en-US" dirty="0">
                <a:latin typeface="Gill Sans MT" panose="020B0502020104020203" pitchFamily="34" charset="0"/>
              </a:rPr>
              <a:t>Medical (Part B)</a:t>
            </a:r>
          </a:p>
          <a:p>
            <a:pPr lvl="1"/>
            <a:r>
              <a:rPr lang="en-US" dirty="0">
                <a:latin typeface="Gill Sans MT" panose="020B0502020104020203" pitchFamily="34" charset="0"/>
              </a:rPr>
              <a:t>Use any doctor who takes Medicare </a:t>
            </a:r>
          </a:p>
          <a:p>
            <a:r>
              <a:rPr lang="en-US" dirty="0">
                <a:latin typeface="Gill Sans MT" panose="020B0502020104020203" pitchFamily="34" charset="0"/>
              </a:rPr>
              <a:t>Supplemental Coverage</a:t>
            </a:r>
          </a:p>
          <a:p>
            <a:pPr lvl="1"/>
            <a:r>
              <a:rPr lang="en-US" dirty="0">
                <a:latin typeface="Gill Sans MT" panose="020B0502020104020203" pitchFamily="34" charset="0"/>
              </a:rPr>
              <a:t>Medicare Supplemental (Medigap)</a:t>
            </a:r>
          </a:p>
          <a:p>
            <a:pPr lvl="2"/>
            <a:r>
              <a:rPr lang="en-US" dirty="0">
                <a:latin typeface="Gill Sans MT" panose="020B0502020104020203" pitchFamily="34" charset="0"/>
              </a:rPr>
              <a:t>Assistance with your 20% share of costs</a:t>
            </a:r>
          </a:p>
          <a:p>
            <a:pPr lvl="1"/>
            <a:r>
              <a:rPr lang="en-US" dirty="0">
                <a:latin typeface="Gill Sans MT" panose="020B0502020104020203" pitchFamily="34" charset="0"/>
              </a:rPr>
              <a:t>Part D drug coverage</a:t>
            </a:r>
          </a:p>
          <a:p>
            <a:r>
              <a:rPr lang="en-US" dirty="0">
                <a:latin typeface="Gill Sans MT" panose="020B0502020104020203" pitchFamily="34" charset="0"/>
              </a:rPr>
              <a:t>No coverage for dental, vision, or hearing</a:t>
            </a:r>
          </a:p>
          <a:p>
            <a:r>
              <a:rPr lang="en-US" dirty="0">
                <a:latin typeface="Gill Sans MT" panose="020B0502020104020203" pitchFamily="34" charset="0"/>
              </a:rPr>
              <a:t>May qualify for “Extra Help” through Medicare Savings Program</a:t>
            </a:r>
          </a:p>
          <a:p>
            <a:r>
              <a:rPr lang="en-US" dirty="0">
                <a:latin typeface="Gill Sans MT" panose="020B0502020104020203" pitchFamily="34" charset="0"/>
              </a:rPr>
              <a:t>Failing to enroll in Part B and Part D without other qualifying coverage will result in a penalty.</a:t>
            </a:r>
          </a:p>
        </p:txBody>
      </p:sp>
    </p:spTree>
    <p:extLst>
      <p:ext uri="{BB962C8B-B14F-4D97-AF65-F5344CB8AC3E}">
        <p14:creationId xmlns:p14="http://schemas.microsoft.com/office/powerpoint/2010/main" val="3944473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70C9DA-ADC8-49D9-B223-6D54C6FB7BE0}">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9905</TotalTime>
  <Words>887</Words>
  <Application>Microsoft Office PowerPoint</Application>
  <PresentationFormat>Widescreen</PresentationFormat>
  <Paragraphs>116</Paragraphs>
  <Slides>13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Gill Sans MT</vt:lpstr>
      <vt:lpstr>museo</vt:lpstr>
      <vt:lpstr>open-sans</vt:lpstr>
      <vt:lpstr>Wingdings 2</vt:lpstr>
      <vt:lpstr>Office Theme</vt:lpstr>
      <vt:lpstr>Lunch &amp; Learn with OHA November 15, 2022 12:00-12:30pm</vt:lpstr>
      <vt:lpstr>Introduction</vt:lpstr>
      <vt:lpstr>Open Enrollment: Policies, Provisions, and Payments  Key Dates Access Health Open Enrollment Medicare Open Enrollment Choosing a Plan Getting Help  Adam Prizio, Staff Attorney, Office of the Healthcare Advocate</vt:lpstr>
      <vt:lpstr>OPEN ENROLLMENT: KEY DATES for 2022</vt:lpstr>
      <vt:lpstr>Coverage Needs</vt:lpstr>
      <vt:lpstr>Access Health Open Enrollment November 1, 2022 – January 15, 2023</vt:lpstr>
      <vt:lpstr>Choosing ACA Coverage</vt:lpstr>
      <vt:lpstr>Medicare Open Enrollment October 15 – December 7, 2022</vt:lpstr>
      <vt:lpstr>Choosing Medicare Coverage</vt:lpstr>
      <vt:lpstr>Choosing Medicare Coverage (Cont’d)</vt:lpstr>
      <vt:lpstr>Where Can I Get Help?</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Adam Prizio</cp:lastModifiedBy>
  <cp:revision>15</cp:revision>
  <dcterms:created xsi:type="dcterms:W3CDTF">2021-09-13T14:25:51Z</dcterms:created>
  <dcterms:modified xsi:type="dcterms:W3CDTF">2022-11-15T17:29:09Z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