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3">
  <p:sldMasterIdLst>
    <p:sldMasterId id="2147483785" r:id="rId4"/>
  </p:sldMasterIdLst>
  <p:notesMasterIdLst>
    <p:notesMasterId r:id="rId37"/>
  </p:notesMasterIdLst>
  <p:sldIdLst>
    <p:sldId id="508" r:id="rId5"/>
    <p:sldId id="518" r:id="rId6"/>
    <p:sldId id="642" r:id="rId7"/>
    <p:sldId id="643" r:id="rId8"/>
    <p:sldId id="644" r:id="rId9"/>
    <p:sldId id="648" r:id="rId10"/>
    <p:sldId id="653" r:id="rId11"/>
    <p:sldId id="686" r:id="rId12"/>
    <p:sldId id="687" r:id="rId13"/>
    <p:sldId id="631" r:id="rId14"/>
    <p:sldId id="659" r:id="rId15"/>
    <p:sldId id="661" r:id="rId16"/>
    <p:sldId id="662" r:id="rId17"/>
    <p:sldId id="685" r:id="rId18"/>
    <p:sldId id="616" r:id="rId19"/>
    <p:sldId id="321" r:id="rId20"/>
    <p:sldId id="626" r:id="rId21"/>
    <p:sldId id="604" r:id="rId22"/>
    <p:sldId id="603" r:id="rId23"/>
    <p:sldId id="689" r:id="rId24"/>
    <p:sldId id="667" r:id="rId25"/>
    <p:sldId id="668" r:id="rId26"/>
    <p:sldId id="682" r:id="rId27"/>
    <p:sldId id="613" r:id="rId28"/>
    <p:sldId id="591" r:id="rId29"/>
    <p:sldId id="673" r:id="rId30"/>
    <p:sldId id="614" r:id="rId31"/>
    <p:sldId id="676" r:id="rId32"/>
    <p:sldId id="677" r:id="rId33"/>
    <p:sldId id="683" r:id="rId34"/>
    <p:sldId id="665" r:id="rId35"/>
    <p:sldId id="635" r:id="rId3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70AD47"/>
    <a:srgbClr val="4DC58D"/>
    <a:srgbClr val="FFFF99"/>
    <a:srgbClr val="4653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878" autoAdjust="0"/>
    <p:restoredTop sz="52580" autoAdjust="0"/>
  </p:normalViewPr>
  <p:slideViewPr>
    <p:cSldViewPr snapToGrid="0" showGuides="1">
      <p:cViewPr varScale="1">
        <p:scale>
          <a:sx n="40" d="100"/>
          <a:sy n="40" d="100"/>
        </p:scale>
        <p:origin x="1589" y="24"/>
      </p:cViewPr>
      <p:guideLst/>
    </p:cSldViewPr>
  </p:slideViewPr>
  <p:outlineViewPr>
    <p:cViewPr>
      <p:scale>
        <a:sx n="33" d="100"/>
        <a:sy n="33" d="100"/>
      </p:scale>
      <p:origin x="0" y="-184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3499"/>
    </p:cViewPr>
  </p:sorterViewPr>
  <p:notesViewPr>
    <p:cSldViewPr snapToGrid="0">
      <p:cViewPr>
        <p:scale>
          <a:sx n="98" d="100"/>
          <a:sy n="98" d="100"/>
        </p:scale>
        <p:origin x="1062" y="28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876635-7898-4189-8E61-6CD71703F981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C929AA2B-9D2F-4FE1-A2FC-EDF7679B0458}">
      <dgm:prSet/>
      <dgm:spPr/>
      <dgm:t>
        <a:bodyPr/>
        <a:lstStyle/>
        <a:p>
          <a:pPr algn="ctr"/>
          <a:r>
            <a:rPr lang="en-US" dirty="0"/>
            <a:t>Social Security Administration (federal determinations)</a:t>
          </a:r>
        </a:p>
      </dgm:t>
    </dgm:pt>
    <dgm:pt modelId="{91015873-E2D4-4146-B927-DA87B79CA07E}" type="parTrans" cxnId="{E4C60C76-01EF-44DD-A886-876585365CD6}">
      <dgm:prSet/>
      <dgm:spPr/>
      <dgm:t>
        <a:bodyPr/>
        <a:lstStyle/>
        <a:p>
          <a:endParaRPr lang="en-US"/>
        </a:p>
      </dgm:t>
    </dgm:pt>
    <dgm:pt modelId="{3EA9AAB0-76B7-4963-B1BE-47D56DC15CF7}" type="sibTrans" cxnId="{E4C60C76-01EF-44DD-A886-876585365CD6}">
      <dgm:prSet/>
      <dgm:spPr/>
      <dgm:t>
        <a:bodyPr/>
        <a:lstStyle/>
        <a:p>
          <a:endParaRPr lang="en-US"/>
        </a:p>
      </dgm:t>
    </dgm:pt>
    <dgm:pt modelId="{C591CDB4-4FCE-4F9C-91E7-D52A3D9B602F}">
      <dgm:prSet/>
      <dgm:spPr/>
      <dgm:t>
        <a:bodyPr/>
        <a:lstStyle/>
        <a:p>
          <a:pPr algn="ctr"/>
          <a:r>
            <a:rPr lang="en-US" dirty="0"/>
            <a:t>Department of Social Services (state determinations)</a:t>
          </a:r>
        </a:p>
      </dgm:t>
    </dgm:pt>
    <dgm:pt modelId="{B59327DF-ADDA-421A-8C17-0CA96E6FAEE9}" type="parTrans" cxnId="{817EBFF8-F2AC-424F-B962-66BD57C09775}">
      <dgm:prSet/>
      <dgm:spPr/>
      <dgm:t>
        <a:bodyPr/>
        <a:lstStyle/>
        <a:p>
          <a:endParaRPr lang="en-US"/>
        </a:p>
      </dgm:t>
    </dgm:pt>
    <dgm:pt modelId="{FB5491A6-9996-42E2-97C5-19DF55792BD6}" type="sibTrans" cxnId="{817EBFF8-F2AC-424F-B962-66BD57C09775}">
      <dgm:prSet/>
      <dgm:spPr/>
      <dgm:t>
        <a:bodyPr/>
        <a:lstStyle/>
        <a:p>
          <a:endParaRPr lang="en-US"/>
        </a:p>
      </dgm:t>
    </dgm:pt>
    <dgm:pt modelId="{A76E72E4-A4B7-427A-9DE3-03243CB77E29}">
      <dgm:prSet/>
      <dgm:spPr/>
      <dgm:t>
        <a:bodyPr/>
        <a:lstStyle/>
        <a:p>
          <a:pPr algn="ctr"/>
          <a:r>
            <a:rPr lang="en-US" dirty="0"/>
            <a:t>Employer-Sponsor Health Insurance</a:t>
          </a:r>
        </a:p>
      </dgm:t>
    </dgm:pt>
    <dgm:pt modelId="{45A3BC25-2D3D-4A7E-B5C6-535C228D91B1}" type="parTrans" cxnId="{F1EA91E7-62C4-4C44-8BCB-E77C6A7C2A45}">
      <dgm:prSet/>
      <dgm:spPr/>
      <dgm:t>
        <a:bodyPr/>
        <a:lstStyle/>
        <a:p>
          <a:endParaRPr lang="en-US"/>
        </a:p>
      </dgm:t>
    </dgm:pt>
    <dgm:pt modelId="{146FCE92-16A8-426E-9161-8984F6AA1258}" type="sibTrans" cxnId="{F1EA91E7-62C4-4C44-8BCB-E77C6A7C2A45}">
      <dgm:prSet/>
      <dgm:spPr/>
      <dgm:t>
        <a:bodyPr/>
        <a:lstStyle/>
        <a:p>
          <a:endParaRPr lang="en-US"/>
        </a:p>
      </dgm:t>
    </dgm:pt>
    <dgm:pt modelId="{5E3F9DD1-8862-4598-87E7-8F524B908E41}" type="pres">
      <dgm:prSet presAssocID="{C4876635-7898-4189-8E61-6CD71703F981}" presName="linear" presStyleCnt="0">
        <dgm:presLayoutVars>
          <dgm:animLvl val="lvl"/>
          <dgm:resizeHandles val="exact"/>
        </dgm:presLayoutVars>
      </dgm:prSet>
      <dgm:spPr/>
    </dgm:pt>
    <dgm:pt modelId="{DAC2972F-71BB-4A4D-8BF1-226401A6F945}" type="pres">
      <dgm:prSet presAssocID="{C929AA2B-9D2F-4FE1-A2FC-EDF7679B045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6C22012-55E1-495A-8908-021D75209415}" type="pres">
      <dgm:prSet presAssocID="{3EA9AAB0-76B7-4963-B1BE-47D56DC15CF7}" presName="spacer" presStyleCnt="0"/>
      <dgm:spPr/>
    </dgm:pt>
    <dgm:pt modelId="{65E9B64F-F20F-4707-B2BA-D5A1B04D54B9}" type="pres">
      <dgm:prSet presAssocID="{C591CDB4-4FCE-4F9C-91E7-D52A3D9B602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04ADCFA-FA50-4DD6-864A-22650CC8F14D}" type="pres">
      <dgm:prSet presAssocID="{FB5491A6-9996-42E2-97C5-19DF55792BD6}" presName="spacer" presStyleCnt="0"/>
      <dgm:spPr/>
    </dgm:pt>
    <dgm:pt modelId="{72D6795A-10F3-45BA-8A58-4C0394BEC11C}" type="pres">
      <dgm:prSet presAssocID="{A76E72E4-A4B7-427A-9DE3-03243CB77E2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ECBAD53F-F975-4E5A-8D75-EB9ADE5C6932}" type="presOf" srcId="{A76E72E4-A4B7-427A-9DE3-03243CB77E29}" destId="{72D6795A-10F3-45BA-8A58-4C0394BEC11C}" srcOrd="0" destOrd="0" presId="urn:microsoft.com/office/officeart/2005/8/layout/vList2"/>
    <dgm:cxn modelId="{1C2B8E4C-FF05-46D0-BD86-14994CCCB0E6}" type="presOf" srcId="{C929AA2B-9D2F-4FE1-A2FC-EDF7679B0458}" destId="{DAC2972F-71BB-4A4D-8BF1-226401A6F945}" srcOrd="0" destOrd="0" presId="urn:microsoft.com/office/officeart/2005/8/layout/vList2"/>
    <dgm:cxn modelId="{E4C60C76-01EF-44DD-A886-876585365CD6}" srcId="{C4876635-7898-4189-8E61-6CD71703F981}" destId="{C929AA2B-9D2F-4FE1-A2FC-EDF7679B0458}" srcOrd="0" destOrd="0" parTransId="{91015873-E2D4-4146-B927-DA87B79CA07E}" sibTransId="{3EA9AAB0-76B7-4963-B1BE-47D56DC15CF7}"/>
    <dgm:cxn modelId="{7BC18289-9D2B-4A38-B4C9-745DA8D8E432}" type="presOf" srcId="{C4876635-7898-4189-8E61-6CD71703F981}" destId="{5E3F9DD1-8862-4598-87E7-8F524B908E41}" srcOrd="0" destOrd="0" presId="urn:microsoft.com/office/officeart/2005/8/layout/vList2"/>
    <dgm:cxn modelId="{A0D007D8-56CC-4439-88BE-8E5AA7F2A2BD}" type="presOf" srcId="{C591CDB4-4FCE-4F9C-91E7-D52A3D9B602F}" destId="{65E9B64F-F20F-4707-B2BA-D5A1B04D54B9}" srcOrd="0" destOrd="0" presId="urn:microsoft.com/office/officeart/2005/8/layout/vList2"/>
    <dgm:cxn modelId="{F1EA91E7-62C4-4C44-8BCB-E77C6A7C2A45}" srcId="{C4876635-7898-4189-8E61-6CD71703F981}" destId="{A76E72E4-A4B7-427A-9DE3-03243CB77E29}" srcOrd="2" destOrd="0" parTransId="{45A3BC25-2D3D-4A7E-B5C6-535C228D91B1}" sibTransId="{146FCE92-16A8-426E-9161-8984F6AA1258}"/>
    <dgm:cxn modelId="{817EBFF8-F2AC-424F-B962-66BD57C09775}" srcId="{C4876635-7898-4189-8E61-6CD71703F981}" destId="{C591CDB4-4FCE-4F9C-91E7-D52A3D9B602F}" srcOrd="1" destOrd="0" parTransId="{B59327DF-ADDA-421A-8C17-0CA96E6FAEE9}" sibTransId="{FB5491A6-9996-42E2-97C5-19DF55792BD6}"/>
    <dgm:cxn modelId="{6C28CD18-18D7-44C7-AD99-0B48B12C14C8}" type="presParOf" srcId="{5E3F9DD1-8862-4598-87E7-8F524B908E41}" destId="{DAC2972F-71BB-4A4D-8BF1-226401A6F945}" srcOrd="0" destOrd="0" presId="urn:microsoft.com/office/officeart/2005/8/layout/vList2"/>
    <dgm:cxn modelId="{350B75A6-2A64-49C1-AFF5-522A3D5305DB}" type="presParOf" srcId="{5E3F9DD1-8862-4598-87E7-8F524B908E41}" destId="{06C22012-55E1-495A-8908-021D75209415}" srcOrd="1" destOrd="0" presId="urn:microsoft.com/office/officeart/2005/8/layout/vList2"/>
    <dgm:cxn modelId="{3F4AB64E-6EB5-4D1C-9713-4E951FB2BD3F}" type="presParOf" srcId="{5E3F9DD1-8862-4598-87E7-8F524B908E41}" destId="{65E9B64F-F20F-4707-B2BA-D5A1B04D54B9}" srcOrd="2" destOrd="0" presId="urn:microsoft.com/office/officeart/2005/8/layout/vList2"/>
    <dgm:cxn modelId="{C4C8D2F7-DA29-48C5-B6E0-B2023A6BFCB0}" type="presParOf" srcId="{5E3F9DD1-8862-4598-87E7-8F524B908E41}" destId="{604ADCFA-FA50-4DD6-864A-22650CC8F14D}" srcOrd="3" destOrd="0" presId="urn:microsoft.com/office/officeart/2005/8/layout/vList2"/>
    <dgm:cxn modelId="{CC9E6179-66C1-40AF-91A3-479F45E2F6F4}" type="presParOf" srcId="{5E3F9DD1-8862-4598-87E7-8F524B908E41}" destId="{72D6795A-10F3-45BA-8A58-4C0394BEC11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FDF84A-4807-48AE-9C60-E1557D1DF131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9A0B8E6-BD98-4275-ABFB-69EB66E05AF2}">
      <dgm:prSet/>
      <dgm:spPr/>
      <dgm:t>
        <a:bodyPr/>
        <a:lstStyle/>
        <a:p>
          <a:pPr algn="ctr"/>
          <a:r>
            <a:rPr lang="en-US" dirty="0"/>
            <a:t>Social Security Administration (SSA) </a:t>
          </a:r>
        </a:p>
      </dgm:t>
    </dgm:pt>
    <dgm:pt modelId="{798DE3AE-FDA5-48E9-8FB4-15D5C55C9681}" type="parTrans" cxnId="{BD4FF9E8-78C3-489D-830A-D722B91BC072}">
      <dgm:prSet/>
      <dgm:spPr/>
      <dgm:t>
        <a:bodyPr/>
        <a:lstStyle/>
        <a:p>
          <a:endParaRPr lang="en-US"/>
        </a:p>
      </dgm:t>
    </dgm:pt>
    <dgm:pt modelId="{6A2C7F64-0A1E-42D6-9B7F-ED4A89114825}" type="sibTrans" cxnId="{BD4FF9E8-78C3-489D-830A-D722B91BC072}">
      <dgm:prSet/>
      <dgm:spPr/>
      <dgm:t>
        <a:bodyPr/>
        <a:lstStyle/>
        <a:p>
          <a:endParaRPr lang="en-US"/>
        </a:p>
      </dgm:t>
    </dgm:pt>
    <dgm:pt modelId="{AD2C485A-7F88-465E-A33F-24D0A8CE3FF7}" type="pres">
      <dgm:prSet presAssocID="{75FDF84A-4807-48AE-9C60-E1557D1DF131}" presName="linear" presStyleCnt="0">
        <dgm:presLayoutVars>
          <dgm:animLvl val="lvl"/>
          <dgm:resizeHandles val="exact"/>
        </dgm:presLayoutVars>
      </dgm:prSet>
      <dgm:spPr/>
    </dgm:pt>
    <dgm:pt modelId="{A652F17F-390D-4AE1-9242-20FE14551B42}" type="pres">
      <dgm:prSet presAssocID="{99A0B8E6-BD98-4275-ABFB-69EB66E05AF2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8DDEE901-06C5-44AD-AEE6-2C4E94D9517C}" type="presOf" srcId="{75FDF84A-4807-48AE-9C60-E1557D1DF131}" destId="{AD2C485A-7F88-465E-A33F-24D0A8CE3FF7}" srcOrd="0" destOrd="0" presId="urn:microsoft.com/office/officeart/2005/8/layout/vList2"/>
    <dgm:cxn modelId="{EC1F5789-8A12-45A5-AE12-46575EF8932E}" type="presOf" srcId="{99A0B8E6-BD98-4275-ABFB-69EB66E05AF2}" destId="{A652F17F-390D-4AE1-9242-20FE14551B42}" srcOrd="0" destOrd="0" presId="urn:microsoft.com/office/officeart/2005/8/layout/vList2"/>
    <dgm:cxn modelId="{BD4FF9E8-78C3-489D-830A-D722B91BC072}" srcId="{75FDF84A-4807-48AE-9C60-E1557D1DF131}" destId="{99A0B8E6-BD98-4275-ABFB-69EB66E05AF2}" srcOrd="0" destOrd="0" parTransId="{798DE3AE-FDA5-48E9-8FB4-15D5C55C9681}" sibTransId="{6A2C7F64-0A1E-42D6-9B7F-ED4A89114825}"/>
    <dgm:cxn modelId="{C1010411-E9F6-47D2-A7EB-63BB909B5199}" type="presParOf" srcId="{AD2C485A-7F88-465E-A33F-24D0A8CE3FF7}" destId="{A652F17F-390D-4AE1-9242-20FE14551B4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5FDF84A-4807-48AE-9C60-E1557D1DF131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E1CB015-D8FB-421C-AD74-150FC42AB060}">
      <dgm:prSet/>
      <dgm:spPr>
        <a:solidFill>
          <a:srgbClr val="4DC58D"/>
        </a:solidFill>
      </dgm:spPr>
      <dgm:t>
        <a:bodyPr/>
        <a:lstStyle/>
        <a:p>
          <a:pPr algn="ctr"/>
          <a:r>
            <a:rPr lang="en-US" dirty="0"/>
            <a:t>Department of Social Services (DSS)</a:t>
          </a:r>
        </a:p>
      </dgm:t>
    </dgm:pt>
    <dgm:pt modelId="{3F9F1D39-206F-4310-8A75-274435BDE57E}" type="parTrans" cxnId="{9FB19EED-31D6-4946-A533-A2469FD2CCF2}">
      <dgm:prSet/>
      <dgm:spPr/>
      <dgm:t>
        <a:bodyPr/>
        <a:lstStyle/>
        <a:p>
          <a:endParaRPr lang="en-US"/>
        </a:p>
      </dgm:t>
    </dgm:pt>
    <dgm:pt modelId="{9E0099B8-90B9-4EEE-8083-407DD6DDFFDA}" type="sibTrans" cxnId="{9FB19EED-31D6-4946-A533-A2469FD2CCF2}">
      <dgm:prSet/>
      <dgm:spPr/>
      <dgm:t>
        <a:bodyPr/>
        <a:lstStyle/>
        <a:p>
          <a:endParaRPr lang="en-US"/>
        </a:p>
      </dgm:t>
    </dgm:pt>
    <dgm:pt modelId="{AD2C485A-7F88-465E-A33F-24D0A8CE3FF7}" type="pres">
      <dgm:prSet presAssocID="{75FDF84A-4807-48AE-9C60-E1557D1DF131}" presName="linear" presStyleCnt="0">
        <dgm:presLayoutVars>
          <dgm:animLvl val="lvl"/>
          <dgm:resizeHandles val="exact"/>
        </dgm:presLayoutVars>
      </dgm:prSet>
      <dgm:spPr/>
    </dgm:pt>
    <dgm:pt modelId="{6C14DA07-9AC1-4A3A-9A05-F0DEDEDBB6D5}" type="pres">
      <dgm:prSet presAssocID="{4E1CB015-D8FB-421C-AD74-150FC42AB060}" presName="parentText" presStyleLbl="node1" presStyleIdx="0" presStyleCnt="1" custLinFactNeighborX="166" custLinFactNeighborY="7283">
        <dgm:presLayoutVars>
          <dgm:chMax val="0"/>
          <dgm:bulletEnabled val="1"/>
        </dgm:presLayoutVars>
      </dgm:prSet>
      <dgm:spPr/>
    </dgm:pt>
  </dgm:ptLst>
  <dgm:cxnLst>
    <dgm:cxn modelId="{8DDEE901-06C5-44AD-AEE6-2C4E94D9517C}" type="presOf" srcId="{75FDF84A-4807-48AE-9C60-E1557D1DF131}" destId="{AD2C485A-7F88-465E-A33F-24D0A8CE3FF7}" srcOrd="0" destOrd="0" presId="urn:microsoft.com/office/officeart/2005/8/layout/vList2"/>
    <dgm:cxn modelId="{4D2D4915-EDD7-4751-B9A6-D467C32B816A}" type="presOf" srcId="{4E1CB015-D8FB-421C-AD74-150FC42AB060}" destId="{6C14DA07-9AC1-4A3A-9A05-F0DEDEDBB6D5}" srcOrd="0" destOrd="0" presId="urn:microsoft.com/office/officeart/2005/8/layout/vList2"/>
    <dgm:cxn modelId="{9FB19EED-31D6-4946-A533-A2469FD2CCF2}" srcId="{75FDF84A-4807-48AE-9C60-E1557D1DF131}" destId="{4E1CB015-D8FB-421C-AD74-150FC42AB060}" srcOrd="0" destOrd="0" parTransId="{3F9F1D39-206F-4310-8A75-274435BDE57E}" sibTransId="{9E0099B8-90B9-4EEE-8083-407DD6DDFFDA}"/>
    <dgm:cxn modelId="{780B9B95-F3FB-4064-B100-667FD19355B8}" type="presParOf" srcId="{AD2C485A-7F88-465E-A33F-24D0A8CE3FF7}" destId="{6C14DA07-9AC1-4A3A-9A05-F0DEDEDBB6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5FDF84A-4807-48AE-9C60-E1557D1DF131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9A0B8E6-BD98-4275-ABFB-69EB66E05AF2}">
      <dgm:prSet custT="1"/>
      <dgm:spPr>
        <a:solidFill>
          <a:srgbClr val="70AD47"/>
        </a:solidFill>
      </dgm:spPr>
      <dgm:t>
        <a:bodyPr/>
        <a:lstStyle/>
        <a:p>
          <a:pPr algn="ctr"/>
          <a:r>
            <a:rPr lang="en-US" sz="6000" dirty="0"/>
            <a:t>Beyond Age 26</a:t>
          </a:r>
        </a:p>
      </dgm:t>
    </dgm:pt>
    <dgm:pt modelId="{6A2C7F64-0A1E-42D6-9B7F-ED4A89114825}" type="sibTrans" cxnId="{BD4FF9E8-78C3-489D-830A-D722B91BC072}">
      <dgm:prSet/>
      <dgm:spPr/>
      <dgm:t>
        <a:bodyPr/>
        <a:lstStyle/>
        <a:p>
          <a:endParaRPr lang="en-US"/>
        </a:p>
      </dgm:t>
    </dgm:pt>
    <dgm:pt modelId="{798DE3AE-FDA5-48E9-8FB4-15D5C55C9681}" type="parTrans" cxnId="{BD4FF9E8-78C3-489D-830A-D722B91BC072}">
      <dgm:prSet/>
      <dgm:spPr/>
      <dgm:t>
        <a:bodyPr/>
        <a:lstStyle/>
        <a:p>
          <a:endParaRPr lang="en-US"/>
        </a:p>
      </dgm:t>
    </dgm:pt>
    <dgm:pt modelId="{AD2C485A-7F88-465E-A33F-24D0A8CE3FF7}" type="pres">
      <dgm:prSet presAssocID="{75FDF84A-4807-48AE-9C60-E1557D1DF131}" presName="linear" presStyleCnt="0">
        <dgm:presLayoutVars>
          <dgm:animLvl val="lvl"/>
          <dgm:resizeHandles val="exact"/>
        </dgm:presLayoutVars>
      </dgm:prSet>
      <dgm:spPr/>
    </dgm:pt>
    <dgm:pt modelId="{A652F17F-390D-4AE1-9242-20FE14551B42}" type="pres">
      <dgm:prSet presAssocID="{99A0B8E6-BD98-4275-ABFB-69EB66E05AF2}" presName="parentText" presStyleLbl="node1" presStyleIdx="0" presStyleCnt="1" custScaleY="217585" custLinFactNeighborX="166" custLinFactNeighborY="3609">
        <dgm:presLayoutVars>
          <dgm:chMax val="0"/>
          <dgm:bulletEnabled val="1"/>
        </dgm:presLayoutVars>
      </dgm:prSet>
      <dgm:spPr/>
    </dgm:pt>
  </dgm:ptLst>
  <dgm:cxnLst>
    <dgm:cxn modelId="{8DDEE901-06C5-44AD-AEE6-2C4E94D9517C}" type="presOf" srcId="{75FDF84A-4807-48AE-9C60-E1557D1DF131}" destId="{AD2C485A-7F88-465E-A33F-24D0A8CE3FF7}" srcOrd="0" destOrd="0" presId="urn:microsoft.com/office/officeart/2005/8/layout/vList2"/>
    <dgm:cxn modelId="{EC1F5789-8A12-45A5-AE12-46575EF8932E}" type="presOf" srcId="{99A0B8E6-BD98-4275-ABFB-69EB66E05AF2}" destId="{A652F17F-390D-4AE1-9242-20FE14551B42}" srcOrd="0" destOrd="0" presId="urn:microsoft.com/office/officeart/2005/8/layout/vList2"/>
    <dgm:cxn modelId="{BD4FF9E8-78C3-489D-830A-D722B91BC072}" srcId="{75FDF84A-4807-48AE-9C60-E1557D1DF131}" destId="{99A0B8E6-BD98-4275-ABFB-69EB66E05AF2}" srcOrd="0" destOrd="0" parTransId="{798DE3AE-FDA5-48E9-8FB4-15D5C55C9681}" sibTransId="{6A2C7F64-0A1E-42D6-9B7F-ED4A89114825}"/>
    <dgm:cxn modelId="{C1010411-E9F6-47D2-A7EB-63BB909B5199}" type="presParOf" srcId="{AD2C485A-7F88-465E-A33F-24D0A8CE3FF7}" destId="{A652F17F-390D-4AE1-9242-20FE14551B4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C2972F-71BB-4A4D-8BF1-226401A6F945}">
      <dsp:nvSpPr>
        <dsp:cNvPr id="0" name=""/>
        <dsp:cNvSpPr/>
      </dsp:nvSpPr>
      <dsp:spPr>
        <a:xfrm>
          <a:off x="0" y="437993"/>
          <a:ext cx="6263640" cy="14718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Social Security Administration (federal determinations)</a:t>
          </a:r>
        </a:p>
      </dsp:txBody>
      <dsp:txXfrm>
        <a:off x="71850" y="509843"/>
        <a:ext cx="6119940" cy="1328160"/>
      </dsp:txXfrm>
    </dsp:sp>
    <dsp:sp modelId="{65E9B64F-F20F-4707-B2BA-D5A1B04D54B9}">
      <dsp:nvSpPr>
        <dsp:cNvPr id="0" name=""/>
        <dsp:cNvSpPr/>
      </dsp:nvSpPr>
      <dsp:spPr>
        <a:xfrm>
          <a:off x="0" y="2016413"/>
          <a:ext cx="6263640" cy="1471860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Department of Social Services (state determinations)</a:t>
          </a:r>
        </a:p>
      </dsp:txBody>
      <dsp:txXfrm>
        <a:off x="71850" y="2088263"/>
        <a:ext cx="6119940" cy="1328160"/>
      </dsp:txXfrm>
    </dsp:sp>
    <dsp:sp modelId="{72D6795A-10F3-45BA-8A58-4C0394BEC11C}">
      <dsp:nvSpPr>
        <dsp:cNvPr id="0" name=""/>
        <dsp:cNvSpPr/>
      </dsp:nvSpPr>
      <dsp:spPr>
        <a:xfrm>
          <a:off x="0" y="3594834"/>
          <a:ext cx="6263640" cy="147186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Employer-Sponsor Health Insurance</a:t>
          </a:r>
        </a:p>
      </dsp:txBody>
      <dsp:txXfrm>
        <a:off x="71850" y="3666684"/>
        <a:ext cx="6119940" cy="13281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52F17F-390D-4AE1-9242-20FE14551B42}">
      <dsp:nvSpPr>
        <dsp:cNvPr id="0" name=""/>
        <dsp:cNvSpPr/>
      </dsp:nvSpPr>
      <dsp:spPr>
        <a:xfrm>
          <a:off x="0" y="965168"/>
          <a:ext cx="6263640" cy="357435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Social Security Administration (SSA) </a:t>
          </a:r>
        </a:p>
      </dsp:txBody>
      <dsp:txXfrm>
        <a:off x="174485" y="1139653"/>
        <a:ext cx="5914670" cy="32253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14DA07-9AC1-4A3A-9A05-F0DEDEDBB6D5}">
      <dsp:nvSpPr>
        <dsp:cNvPr id="0" name=""/>
        <dsp:cNvSpPr/>
      </dsp:nvSpPr>
      <dsp:spPr>
        <a:xfrm>
          <a:off x="0" y="1225488"/>
          <a:ext cx="6263640" cy="3574350"/>
        </a:xfrm>
        <a:prstGeom prst="roundRect">
          <a:avLst/>
        </a:prstGeom>
        <a:solidFill>
          <a:srgbClr val="4DC58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Department of Social Services (DSS)</a:t>
          </a:r>
        </a:p>
      </dsp:txBody>
      <dsp:txXfrm>
        <a:off x="174485" y="1399973"/>
        <a:ext cx="5914670" cy="32253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52F17F-390D-4AE1-9242-20FE14551B42}">
      <dsp:nvSpPr>
        <dsp:cNvPr id="0" name=""/>
        <dsp:cNvSpPr/>
      </dsp:nvSpPr>
      <dsp:spPr>
        <a:xfrm>
          <a:off x="0" y="1232495"/>
          <a:ext cx="6263640" cy="3143994"/>
        </a:xfrm>
        <a:prstGeom prst="roundRect">
          <a:avLst/>
        </a:prstGeom>
        <a:solidFill>
          <a:srgbClr val="70AD4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0" kern="1200" dirty="0"/>
            <a:t>Beyond Age 26</a:t>
          </a:r>
        </a:p>
      </dsp:txBody>
      <dsp:txXfrm>
        <a:off x="153477" y="1385972"/>
        <a:ext cx="5956686" cy="28370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C09A0FA-2191-4F92-A1E4-6EB4598AC4EC}" type="datetimeFigureOut">
              <a:rPr lang="en-US" smtClean="0"/>
              <a:t>9/20/2022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63359F2-43EF-4812-9DC0-98C0B1A4068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111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408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7821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145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1571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516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6589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0512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792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1282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6111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195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946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273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7173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2904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8690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6362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  <a:p>
            <a:endParaRPr lang="en-US" b="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6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8030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1621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60912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8055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6377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6033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05428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420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125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9569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5802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4584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7184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359F2-43EF-4812-9DC0-98C0B1A40681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51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0D11E-E7FE-4FCB-A76C-5FCE9350A0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D2F081-39AB-4E45-BBE5-A3DF0AB854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7AAF9D-EBEB-4336-B6B6-AC7E1B8DC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08E5EB-8D2B-4502-8BB8-076D00354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5CEA26-442A-404D-9693-E5D765CAC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45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01409-072E-4A71-BB02-31C06F3CA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BD6C2C-E77B-4DFF-A1B6-4DB2873296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68D4F5-703A-4566-AA1F-5C7E819D1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473422-CA70-4285-8B3E-B7A26C5AC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155C6E-4B09-4FFA-B821-E1068C9F4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17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D99004-DB17-406F-985C-2E63DE8D18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C613FD-E32F-4FCE-AD66-3689365143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D6EBAE-001F-49F4-AB9F-6CCD1A9C3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887EF4-DE6C-4ADF-B319-F300265F5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E06C0-38A4-4937-90F1-802564B9E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067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31937252-EACE-4232-855F-5C47E3F8B0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704088"/>
            <a:ext cx="10993549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3507450D-E801-41C1-9FD7-923530A06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46823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CBA6DBC1-39A1-48A6-8B81-3CD966D06E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8056" y="3081528"/>
            <a:ext cx="11265408" cy="3310128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358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20F9CA6-0CB1-4A9E-96E4-67800B107E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826FB8-73AC-4F8B-BD9C-B5E87FC9C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8620" y="457200"/>
            <a:ext cx="3511233" cy="914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0F196A1-2430-4797-B656-A38302FAF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06" y="702156"/>
            <a:ext cx="3568661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7AE5FA5-AF50-4B00-8E20-1B20A667A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06" y="2340864"/>
            <a:ext cx="3568661" cy="3634486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3237575-909D-45C0-B594-0B7A40F04B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57344" y="0"/>
            <a:ext cx="7534656" cy="6858000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3855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926BD44-2224-46FF-A4E7-9C9FFE197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5"/>
            <a:ext cx="3424138" cy="150013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8249B4-F572-49E8-9B53-CB4E629EB9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414788"/>
            <a:ext cx="3424138" cy="397577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6C12940-675F-4BDC-8733-71FEBC2FDC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2815" y="640080"/>
            <a:ext cx="3703320" cy="5751576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63AD391F-F462-4773-B9C7-B512F55F681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46720" y="640080"/>
            <a:ext cx="3703320" cy="5751576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979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9AD7E45-24A5-4020-858E-57CFA09557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9C213B6D-04F4-4E9D-AD86-E50884CB4C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46823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2DB8B62-62C2-4723-85AF-F5D87B489A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8056" y="3081528"/>
            <a:ext cx="5486400" cy="3310128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D1329640-D9D1-44D4-8E40-04E753A2B82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54496" y="3081528"/>
            <a:ext cx="5486400" cy="3310128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571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martArt Placeholder 14">
            <a:extLst>
              <a:ext uri="{FF2B5EF4-FFF2-40B4-BE49-F238E27FC236}">
                <a16:creationId xmlns:a16="http://schemas.microsoft.com/office/drawing/2014/main" id="{1A07AFA2-B97F-4965-B3E3-0399F8696B92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>
          <a:xfrm>
            <a:off x="576263" y="2290762"/>
            <a:ext cx="2286000" cy="2514600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SmartArt graphic</a:t>
            </a:r>
            <a:endParaRPr lang="en-US" dirty="0"/>
          </a:p>
        </p:txBody>
      </p:sp>
      <p:sp>
        <p:nvSpPr>
          <p:cNvPr id="16" name="SmartArt Placeholder 14">
            <a:extLst>
              <a:ext uri="{FF2B5EF4-FFF2-40B4-BE49-F238E27FC236}">
                <a16:creationId xmlns:a16="http://schemas.microsoft.com/office/drawing/2014/main" id="{FBD83F25-25EA-4FCB-9180-B7567885BE7A}"/>
              </a:ext>
            </a:extLst>
          </p:cNvPr>
          <p:cNvSpPr>
            <a:spLocks noGrp="1"/>
          </p:cNvSpPr>
          <p:nvPr>
            <p:ph type="dgm" sz="quarter" idx="14"/>
          </p:nvPr>
        </p:nvSpPr>
        <p:spPr>
          <a:xfrm>
            <a:off x="3486759" y="2290762"/>
            <a:ext cx="2286000" cy="2514600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SmartArt graphic</a:t>
            </a:r>
            <a:endParaRPr lang="en-US" dirty="0"/>
          </a:p>
        </p:txBody>
      </p:sp>
      <p:sp>
        <p:nvSpPr>
          <p:cNvPr id="17" name="SmartArt Placeholder 14">
            <a:extLst>
              <a:ext uri="{FF2B5EF4-FFF2-40B4-BE49-F238E27FC236}">
                <a16:creationId xmlns:a16="http://schemas.microsoft.com/office/drawing/2014/main" id="{C19AF1FD-578A-4AC1-8006-BF395C098188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6397255" y="2290762"/>
            <a:ext cx="2286000" cy="2514600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SmartArt graphic</a:t>
            </a:r>
            <a:endParaRPr lang="en-US" dirty="0"/>
          </a:p>
        </p:txBody>
      </p:sp>
      <p:sp>
        <p:nvSpPr>
          <p:cNvPr id="18" name="SmartArt Placeholder 14">
            <a:extLst>
              <a:ext uri="{FF2B5EF4-FFF2-40B4-BE49-F238E27FC236}">
                <a16:creationId xmlns:a16="http://schemas.microsoft.com/office/drawing/2014/main" id="{A30FAB41-D651-4537-9674-A090F9541E38}"/>
              </a:ext>
            </a:extLst>
          </p:cNvPr>
          <p:cNvSpPr>
            <a:spLocks noGrp="1"/>
          </p:cNvSpPr>
          <p:nvPr>
            <p:ph type="dgm" sz="quarter" idx="16"/>
          </p:nvPr>
        </p:nvSpPr>
        <p:spPr>
          <a:xfrm>
            <a:off x="9307750" y="2290762"/>
            <a:ext cx="2286000" cy="2514600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SmartArt graphic</a:t>
            </a:r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FF70985-87A5-4813-BB21-CD79732947F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6263" y="4943475"/>
            <a:ext cx="2286000" cy="365760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324000" indent="0">
              <a:buNone/>
              <a:defRPr sz="1800"/>
            </a:lvl2pPr>
            <a:lvl3pPr marL="630000" indent="0">
              <a:buNone/>
              <a:defRPr sz="1800"/>
            </a:lvl3pPr>
            <a:lvl4pPr marL="1008000" indent="0">
              <a:buNone/>
              <a:defRPr sz="1800"/>
            </a:lvl4pPr>
            <a:lvl5pPr marL="1368000" indent="0">
              <a:buNone/>
              <a:defRPr sz="1800"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F30C930-1919-4A13-98BD-6CB6119CC1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894" y="5447348"/>
            <a:ext cx="2286000" cy="36576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24000" indent="0">
              <a:buNone/>
              <a:defRPr sz="1600"/>
            </a:lvl2pPr>
            <a:lvl3pPr marL="630000" indent="0">
              <a:buNone/>
              <a:defRPr sz="1600"/>
            </a:lvl3pPr>
            <a:lvl4pPr marL="1008000" indent="0">
              <a:buNone/>
              <a:defRPr sz="1600"/>
            </a:lvl4pPr>
            <a:lvl5pPr marL="1368000" indent="0">
              <a:buNone/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6E4126AC-7681-4156-8274-2A641489439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87128" y="4943475"/>
            <a:ext cx="2286000" cy="365760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324000" indent="0">
              <a:buNone/>
              <a:defRPr sz="1800"/>
            </a:lvl2pPr>
            <a:lvl3pPr marL="630000" indent="0">
              <a:buNone/>
              <a:defRPr sz="1800"/>
            </a:lvl3pPr>
            <a:lvl4pPr marL="1008000" indent="0">
              <a:buNone/>
              <a:defRPr sz="1800"/>
            </a:lvl4pPr>
            <a:lvl5pPr marL="1368000" indent="0">
              <a:buNone/>
              <a:defRPr sz="1800"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D03485ED-1755-41FA-942B-ED95B3913DB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86759" y="5447348"/>
            <a:ext cx="2286000" cy="36576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24000" indent="0">
              <a:buNone/>
              <a:defRPr sz="1600"/>
            </a:lvl2pPr>
            <a:lvl3pPr marL="630000" indent="0">
              <a:buNone/>
              <a:defRPr sz="1600"/>
            </a:lvl3pPr>
            <a:lvl4pPr marL="1008000" indent="0">
              <a:buNone/>
              <a:defRPr sz="1600"/>
            </a:lvl4pPr>
            <a:lvl5pPr marL="1368000" indent="0">
              <a:buNone/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42AFEFC9-586E-4B97-AD51-F02AC6AC6A6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97624" y="4943475"/>
            <a:ext cx="2286000" cy="365760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324000" indent="0">
              <a:buNone/>
              <a:defRPr sz="1800"/>
            </a:lvl2pPr>
            <a:lvl3pPr marL="630000" indent="0">
              <a:buNone/>
              <a:defRPr sz="1800"/>
            </a:lvl3pPr>
            <a:lvl4pPr marL="1008000" indent="0">
              <a:buNone/>
              <a:defRPr sz="1800"/>
            </a:lvl4pPr>
            <a:lvl5pPr marL="1368000" indent="0">
              <a:buNone/>
              <a:defRPr sz="1800"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94B1769-BE23-4EBA-A0DA-9A01476DAC5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97255" y="5447348"/>
            <a:ext cx="2286000" cy="36576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24000" indent="0">
              <a:buNone/>
              <a:defRPr sz="1600"/>
            </a:lvl2pPr>
            <a:lvl3pPr marL="630000" indent="0">
              <a:buNone/>
              <a:defRPr sz="1600"/>
            </a:lvl3pPr>
            <a:lvl4pPr marL="1008000" indent="0">
              <a:buNone/>
              <a:defRPr sz="1600"/>
            </a:lvl4pPr>
            <a:lvl5pPr marL="1368000" indent="0">
              <a:buNone/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9A7362AB-6137-4C5C-9219-392C3875AD9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308119" y="4957131"/>
            <a:ext cx="2286000" cy="365760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324000" indent="0">
              <a:buNone/>
              <a:defRPr sz="1800"/>
            </a:lvl2pPr>
            <a:lvl3pPr marL="630000" indent="0">
              <a:buNone/>
              <a:defRPr sz="1800"/>
            </a:lvl3pPr>
            <a:lvl4pPr marL="1008000" indent="0">
              <a:buNone/>
              <a:defRPr sz="1800"/>
            </a:lvl4pPr>
            <a:lvl5pPr marL="1368000" indent="0">
              <a:buNone/>
              <a:defRPr sz="1800"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DA6F45F2-E17A-4027-AAA9-B9B703C26A2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307750" y="5461004"/>
            <a:ext cx="2286000" cy="36576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24000" indent="0">
              <a:buNone/>
              <a:defRPr sz="1600"/>
            </a:lvl2pPr>
            <a:lvl3pPr marL="630000" indent="0">
              <a:buNone/>
              <a:defRPr sz="1600"/>
            </a:lvl3pPr>
            <a:lvl4pPr marL="1008000" indent="0">
              <a:buNone/>
              <a:defRPr sz="1600"/>
            </a:lvl4pPr>
            <a:lvl5pPr marL="1368000" indent="0">
              <a:buNone/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637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3200400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32004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2343" y="2250891"/>
            <a:ext cx="320040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2341" y="2926051"/>
            <a:ext cx="32004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4F00371C-297D-40EF-8A7B-A4A10A3E0F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43499" y="2250891"/>
            <a:ext cx="320040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54C654D6-9180-439B-AA80-A486173B740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43497" y="2926051"/>
            <a:ext cx="32004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7359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E7D0488-B202-4F7B-9F3C-5F3540449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3986411"/>
            <a:ext cx="3568661" cy="1872388"/>
          </a:xfrm>
        </p:spPr>
        <p:txBody>
          <a:bodyPr anchor="ctr"/>
          <a:lstStyle/>
          <a:p>
            <a:pPr algn="r"/>
            <a:r>
              <a:rPr lang="en-US">
                <a:solidFill>
                  <a:schemeClr val="tx2"/>
                </a:solidFill>
              </a:rPr>
              <a:t>Click to edit Master title style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972A87D-479C-4157-A7C5-33D8FC7B29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8056" y="768096"/>
            <a:ext cx="2578608" cy="2816352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78EE581A-A98D-4A1B-B826-3C60801D66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52800" y="768096"/>
            <a:ext cx="2578608" cy="2816352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16AE88BE-E502-4D34-AAE9-6EE48F1ACE2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57544" y="768096"/>
            <a:ext cx="2578608" cy="2816352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9FD0C6B3-E0D9-4177-8079-178D1B0F53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62288" y="768096"/>
            <a:ext cx="2578608" cy="2816352"/>
          </a:xfrm>
          <a:solidFill>
            <a:schemeClr val="accent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3AD8A25-150B-42DF-B6CC-FB1E5225D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0392" y="3956050"/>
            <a:ext cx="7225075" cy="1902749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992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10DEF-B367-4756-AA98-B283F09CC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B8817D-E197-4852-AF27-B365E22AF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C03194-E861-4A9C-8360-51348ECE3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E64923-6D91-4C84-B84E-2AA09583F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506566-FC7E-4948-92C0-C3EDDAF26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190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0781A-7DA6-4415-B8AC-8121D4EF0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DB0EEC-ED73-41DF-AC1C-CD0708675B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477777-B2C1-462E-99B9-4C9638863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4E85-F332-4CAA-967E-A92FD9E98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91292B-015E-4071-9FAF-E09193675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DF988-5B5B-4F88-AB14-15968636D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30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31EC8-E454-40B4-90F4-903D42113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951381-F89F-4DAD-B82A-3868E281DC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528319-10E2-4A2A-9B38-670755CC79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ADDBC2-AC8E-48F2-ACE9-E59404589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78C61B-33CD-4AB2-937C-8DF19504F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AF7654-A33E-411F-BC9F-06E6E9102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76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D9C25-ECC3-451B-9932-3FD0CA78A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05D47D-5233-4101-BDCD-5D0EF55CA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97F079-BD83-482A-973D-0A6EFAAE3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FDE44A-7E5A-4FD1-8AFE-FBFCB34779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6D417B-A92B-4B3D-80B2-1F5A1E1A9D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448604-52AC-453B-A95C-6DA7FDC52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E4F25B-CF18-4F35-9A7F-DCD83F5E9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9A852D-D642-484E-9146-443BA2092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10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38735-EBC6-4AED-A9A4-EFB4F91C6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F1B8C7-9446-4799-9F38-A4E456A55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5D3CE9-DE86-478A-8EB2-61B26EDCA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3BBF17-4D74-407B-8E41-EB99E2077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454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90B427-F1B7-4614-A7FC-3B3F25FEB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2C44BF-D32E-4DA3-9B9D-3E5D4857B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D41FA1-066A-40DA-9C3E-30A4438A0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222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8C221-5570-4735-AB34-624B3E7E2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6AF2F9-3F11-4F6A-B00D-39DCDD137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023AF6-0219-4242-939A-0335F06433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AF3F44-FA52-4741-ACC2-96EFE990A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E51C41-8CC9-4749-9D92-0D7789BE8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A09854-CB2E-4CD2-98E4-E135AE07D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558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D5F4A-0D59-4FF3-B499-83F3EDF09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AEA139-24F9-4233-BC7D-D94F8CEB9C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B6E981-EC6C-41D3-BF5D-9A3A473F53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5F33E1-0357-43AB-9257-EE6564CA4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6071B5-91E5-4A27-B4B8-CD3B76F0E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456E0-BC80-4E39-B8B2-0F21F45F2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103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D334DF-ECF1-4745-9AAC-D5909A4AE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8E744C-1AC9-4117-9893-E656CBE20E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7FC900-01A7-40D3-9D3B-6E819AE258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6CC652-87FE-441E-B88B-642DDC5B52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F2439D-15EB-4867-B47F-8D8ECBF8C2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460ED7-243E-47EB-83F4-A3FA84BBC04D}"/>
              </a:ext>
            </a:extLst>
          </p:cNvPr>
          <p:cNvCxnSpPr>
            <a:cxnSpLocks/>
          </p:cNvCxnSpPr>
          <p:nvPr userDrawn="1"/>
        </p:nvCxnSpPr>
        <p:spPr>
          <a:xfrm>
            <a:off x="4241830" y="495574"/>
            <a:ext cx="3703320" cy="0"/>
          </a:xfrm>
          <a:prstGeom prst="line">
            <a:avLst/>
          </a:prstGeom>
          <a:ln w="82550" cap="flat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C5A71E6-1FB3-4C1D-96F3-7394EB36C8E0}"/>
              </a:ext>
            </a:extLst>
          </p:cNvPr>
          <p:cNvCxnSpPr>
            <a:cxnSpLocks/>
          </p:cNvCxnSpPr>
          <p:nvPr userDrawn="1"/>
        </p:nvCxnSpPr>
        <p:spPr>
          <a:xfrm>
            <a:off x="8042147" y="495574"/>
            <a:ext cx="3703320" cy="0"/>
          </a:xfrm>
          <a:prstGeom prst="line">
            <a:avLst/>
          </a:prstGeom>
          <a:ln w="82550" cap="flat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B31A2AC-EAEB-4B62-BF4C-9E452A520652}"/>
              </a:ext>
            </a:extLst>
          </p:cNvPr>
          <p:cNvCxnSpPr>
            <a:cxnSpLocks/>
          </p:cNvCxnSpPr>
          <p:nvPr userDrawn="1"/>
        </p:nvCxnSpPr>
        <p:spPr>
          <a:xfrm>
            <a:off x="437009" y="495574"/>
            <a:ext cx="3703320" cy="0"/>
          </a:xfrm>
          <a:prstGeom prst="line">
            <a:avLst/>
          </a:prstGeom>
          <a:ln w="82550" cap="flat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131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800" r:id="rId13"/>
    <p:sldLayoutId id="2147483775" r:id="rId14"/>
    <p:sldLayoutId id="2147483783" r:id="rId15"/>
    <p:sldLayoutId id="2147483784" r:id="rId16"/>
    <p:sldLayoutId id="2147483782" r:id="rId17"/>
    <p:sldLayoutId id="2147483778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Healthcare.Advocate@ct.gov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Healthcare.Advocate@ct.gov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1.jpe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2" name="Rectangle 191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6" name="Picture 4" descr="See the source image">
            <a:extLst>
              <a:ext uri="{FF2B5EF4-FFF2-40B4-BE49-F238E27FC236}">
                <a16:creationId xmlns:a16="http://schemas.microsoft.com/office/drawing/2014/main" id="{DE97C72B-0A76-7F50-807A-EDE49F0FC1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91" r="9091"/>
          <a:stretch/>
        </p:blipFill>
        <p:spPr bwMode="auto">
          <a:xfrm>
            <a:off x="20" y="10"/>
            <a:ext cx="1219198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3" name="Rectangle 192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8F2A47-8821-FECC-96E6-2A40BAC8D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782" y="3248375"/>
            <a:ext cx="11536435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Today:  Insurance Options for Disabled Adult Children</a:t>
            </a:r>
            <a:br>
              <a:rPr lang="en-US" sz="4000" dirty="0"/>
            </a:br>
            <a:r>
              <a:rPr lang="en-US" sz="2400" dirty="0"/>
              <a:t>October –  </a:t>
            </a:r>
            <a:r>
              <a:rPr lang="en-US" sz="2400" dirty="0">
                <a:latin typeface="Candara" panose="020E0502030303020204" pitchFamily="34" charset="0"/>
                <a:cs typeface="Arial" panose="020B0604020202020204" pitchFamily="34" charset="0"/>
              </a:rPr>
              <a:t>Insurance Coverage for Breast Cancer Screenings </a:t>
            </a:r>
            <a:br>
              <a:rPr lang="en-US" sz="2400" dirty="0">
                <a:latin typeface="Candara" panose="020E0502030303020204" pitchFamily="34" charset="0"/>
                <a:cs typeface="Arial" panose="020B0604020202020204" pitchFamily="34" charset="0"/>
              </a:rPr>
            </a:br>
            <a:r>
              <a:rPr lang="en-US" sz="2400" dirty="0"/>
              <a:t>November</a:t>
            </a:r>
            <a:r>
              <a:rPr lang="en-US" sz="2400" baseline="30000" dirty="0"/>
              <a:t> </a:t>
            </a:r>
            <a:r>
              <a:rPr lang="en-US" sz="2400" dirty="0"/>
              <a:t>– </a:t>
            </a:r>
            <a:r>
              <a:rPr lang="en-US" sz="2400" dirty="0">
                <a:latin typeface="Candara" panose="020E0502030303020204" pitchFamily="34" charset="0"/>
                <a:cs typeface="Arial" panose="020B0604020202020204" pitchFamily="34" charset="0"/>
              </a:rPr>
              <a:t>Understanding “Open Enrollment”</a:t>
            </a:r>
            <a:br>
              <a:rPr lang="en-US" sz="2400" dirty="0">
                <a:latin typeface="Candara" panose="020E0502030303020204" pitchFamily="34" charset="0"/>
                <a:cs typeface="Arial" panose="020B0604020202020204" pitchFamily="34" charset="0"/>
              </a:rPr>
            </a:br>
            <a:r>
              <a:rPr lang="en-US" sz="2400" dirty="0"/>
              <a:t>December – </a:t>
            </a:r>
            <a:r>
              <a:rPr lang="en-US" sz="2400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ERISA vs. Fully Insured Coverage &amp; Consumer Rights</a:t>
            </a:r>
            <a:br>
              <a:rPr lang="en-US" sz="2100" dirty="0"/>
            </a:br>
            <a:endParaRPr lang="en-US" sz="2100" dirty="0"/>
          </a:p>
        </p:txBody>
      </p:sp>
      <p:sp>
        <p:nvSpPr>
          <p:cNvPr id="194" name="Rectangle: Rounded Corners 193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D894D8-8B1B-0303-6856-B80CD8C4F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1199" y="6356350"/>
            <a:ext cx="2743200" cy="365125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3A98EE3D-8CD1-4C3F-BD1C-C98C9596463C}" type="slidenum">
              <a:rPr lang="en-US">
                <a:solidFill>
                  <a:schemeClr val="tx1"/>
                </a:solidFill>
                <a:latin typeface="Calibri" panose="020F0502020204030204"/>
              </a:rPr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1</a:t>
            </a:fld>
            <a:endParaRPr lang="en-US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B89ACB-8571-14C1-2E57-B96BB1C59214}"/>
              </a:ext>
            </a:extLst>
          </p:cNvPr>
          <p:cNvSpPr/>
          <p:nvPr/>
        </p:nvSpPr>
        <p:spPr>
          <a:xfrm>
            <a:off x="194647" y="5456274"/>
            <a:ext cx="71962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Lunch &amp; Learn w/ OHA  </a:t>
            </a:r>
          </a:p>
        </p:txBody>
      </p:sp>
    </p:spTree>
    <p:extLst>
      <p:ext uri="{BB962C8B-B14F-4D97-AF65-F5344CB8AC3E}">
        <p14:creationId xmlns:p14="http://schemas.microsoft.com/office/powerpoint/2010/main" val="2501495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601372-82C7-AF9C-0CA8-A97B598D97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189482"/>
            <a:ext cx="11658600" cy="303123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5FCE60-8E04-C2E9-47AE-2C645097A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33DCCB-9FC6-46FD-9CC3-E10BA73C922D}"/>
              </a:ext>
            </a:extLst>
          </p:cNvPr>
          <p:cNvSpPr txBox="1"/>
          <p:nvPr/>
        </p:nvSpPr>
        <p:spPr>
          <a:xfrm>
            <a:off x="2266950" y="4789384"/>
            <a:ext cx="719780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www.AccessHealthCT.com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55A175-EDF1-0F3C-4DDB-3235F0A7085F}"/>
              </a:ext>
            </a:extLst>
          </p:cNvPr>
          <p:cNvSpPr txBox="1"/>
          <p:nvPr/>
        </p:nvSpPr>
        <p:spPr>
          <a:xfrm>
            <a:off x="3622549" y="6404257"/>
            <a:ext cx="52067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</a:rPr>
              <a:t>Open enrollment : 11/01/2022 – 01/15/2023</a:t>
            </a:r>
          </a:p>
        </p:txBody>
      </p:sp>
    </p:spTree>
    <p:extLst>
      <p:ext uri="{BB962C8B-B14F-4D97-AF65-F5344CB8AC3E}">
        <p14:creationId xmlns:p14="http://schemas.microsoft.com/office/powerpoint/2010/main" val="1944941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67" name="Rectangle 1536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69" name="Rectangle 15368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71" name="Rectangle 15370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73" name="Rectangle 1537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362" name="Picture 2" descr="See the source image">
            <a:extLst>
              <a:ext uri="{FF2B5EF4-FFF2-40B4-BE49-F238E27FC236}">
                <a16:creationId xmlns:a16="http://schemas.microsoft.com/office/drawing/2014/main" id="{C05CCCE4-D316-CF10-F157-E68CBCE530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5" b="1"/>
          <a:stretch/>
        </p:blipFill>
        <p:spPr bwMode="auto">
          <a:xfrm>
            <a:off x="457200" y="457200"/>
            <a:ext cx="112776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060EB8-35A7-DF42-E89B-0E185170E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 sz="11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11</a:t>
            </a:fld>
            <a:endParaRPr lang="en-US" sz="11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849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9" name="Rectangle 17418">
            <a:extLst>
              <a:ext uri="{FF2B5EF4-FFF2-40B4-BE49-F238E27FC236}">
                <a16:creationId xmlns:a16="http://schemas.microsoft.com/office/drawing/2014/main" id="{A3BAF07C-C39E-42EB-BB22-8D46691D97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3061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421" name="Group 17420">
            <a:extLst>
              <a:ext uri="{FF2B5EF4-FFF2-40B4-BE49-F238E27FC236}">
                <a16:creationId xmlns:a16="http://schemas.microsoft.com/office/drawing/2014/main" id="{D8E9CF54-0466-4261-9E62-0249E60E1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7422" name="Freeform 5">
              <a:extLst>
                <a:ext uri="{FF2B5EF4-FFF2-40B4-BE49-F238E27FC236}">
                  <a16:creationId xmlns:a16="http://schemas.microsoft.com/office/drawing/2014/main" id="{33E32106-E8B1-4F76-9EE6-58537738A3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423" name="Freeform 6">
              <a:extLst>
                <a:ext uri="{FF2B5EF4-FFF2-40B4-BE49-F238E27FC236}">
                  <a16:creationId xmlns:a16="http://schemas.microsoft.com/office/drawing/2014/main" id="{C32C2C46-A045-44FB-8A74-5EBD650C27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424" name="Freeform 7">
              <a:extLst>
                <a:ext uri="{FF2B5EF4-FFF2-40B4-BE49-F238E27FC236}">
                  <a16:creationId xmlns:a16="http://schemas.microsoft.com/office/drawing/2014/main" id="{6A76F79C-6683-4940-BCF7-4BCCCEE406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425" name="Freeform 8">
              <a:extLst>
                <a:ext uri="{FF2B5EF4-FFF2-40B4-BE49-F238E27FC236}">
                  <a16:creationId xmlns:a16="http://schemas.microsoft.com/office/drawing/2014/main" id="{FF4675A3-6D07-4B1F-9BFC-AEBEA1AD0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426" name="Freeform 9">
              <a:extLst>
                <a:ext uri="{FF2B5EF4-FFF2-40B4-BE49-F238E27FC236}">
                  <a16:creationId xmlns:a16="http://schemas.microsoft.com/office/drawing/2014/main" id="{765E127A-B6B7-4B1D-B7BD-6C8C969D29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427" name="Freeform 10">
              <a:extLst>
                <a:ext uri="{FF2B5EF4-FFF2-40B4-BE49-F238E27FC236}">
                  <a16:creationId xmlns:a16="http://schemas.microsoft.com/office/drawing/2014/main" id="{3BCA9D9E-C72C-4751-BFA9-10B85CACE3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428" name="Freeform 11">
              <a:extLst>
                <a:ext uri="{FF2B5EF4-FFF2-40B4-BE49-F238E27FC236}">
                  <a16:creationId xmlns:a16="http://schemas.microsoft.com/office/drawing/2014/main" id="{080C708C-69BF-441B-AB75-C98160ED06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429" name="Freeform 12">
              <a:extLst>
                <a:ext uri="{FF2B5EF4-FFF2-40B4-BE49-F238E27FC236}">
                  <a16:creationId xmlns:a16="http://schemas.microsoft.com/office/drawing/2014/main" id="{3E79964E-F8F1-4763-8892-7BC3DAE306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430" name="Freeform 13">
              <a:extLst>
                <a:ext uri="{FF2B5EF4-FFF2-40B4-BE49-F238E27FC236}">
                  <a16:creationId xmlns:a16="http://schemas.microsoft.com/office/drawing/2014/main" id="{FE09592A-FCC9-4AE5-BA0B-730C6F3BBE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431" name="Freeform 14">
              <a:extLst>
                <a:ext uri="{FF2B5EF4-FFF2-40B4-BE49-F238E27FC236}">
                  <a16:creationId xmlns:a16="http://schemas.microsoft.com/office/drawing/2014/main" id="{96448994-820C-4BC1-ABF3-4579C6F99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432" name="Freeform 15">
              <a:extLst>
                <a:ext uri="{FF2B5EF4-FFF2-40B4-BE49-F238E27FC236}">
                  <a16:creationId xmlns:a16="http://schemas.microsoft.com/office/drawing/2014/main" id="{9BB0D192-565A-42B9-B292-CC032D71A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433" name="Freeform 16">
              <a:extLst>
                <a:ext uri="{FF2B5EF4-FFF2-40B4-BE49-F238E27FC236}">
                  <a16:creationId xmlns:a16="http://schemas.microsoft.com/office/drawing/2014/main" id="{6D1CA09C-5F40-4E92-A7E9-D1FCEE5128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434" name="Freeform 17">
              <a:extLst>
                <a:ext uri="{FF2B5EF4-FFF2-40B4-BE49-F238E27FC236}">
                  <a16:creationId xmlns:a16="http://schemas.microsoft.com/office/drawing/2014/main" id="{379F5AA5-2E14-4880-A5A6-07AEF2AD8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435" name="Freeform 18">
              <a:extLst>
                <a:ext uri="{FF2B5EF4-FFF2-40B4-BE49-F238E27FC236}">
                  <a16:creationId xmlns:a16="http://schemas.microsoft.com/office/drawing/2014/main" id="{EF14BD32-D239-4DA3-98B3-7752073657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436" name="Freeform 19">
              <a:extLst>
                <a:ext uri="{FF2B5EF4-FFF2-40B4-BE49-F238E27FC236}">
                  <a16:creationId xmlns:a16="http://schemas.microsoft.com/office/drawing/2014/main" id="{CF07B250-E5E4-4624-9BD7-8D513A67B7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437" name="Freeform 20">
              <a:extLst>
                <a:ext uri="{FF2B5EF4-FFF2-40B4-BE49-F238E27FC236}">
                  <a16:creationId xmlns:a16="http://schemas.microsoft.com/office/drawing/2014/main" id="{BCC5D120-7C8C-4290-865C-4EE6E4F24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438" name="Freeform 21">
              <a:extLst>
                <a:ext uri="{FF2B5EF4-FFF2-40B4-BE49-F238E27FC236}">
                  <a16:creationId xmlns:a16="http://schemas.microsoft.com/office/drawing/2014/main" id="{C24688C6-CAE5-4EF2-B2BA-A138DA0A2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439" name="Freeform 22">
              <a:extLst>
                <a:ext uri="{FF2B5EF4-FFF2-40B4-BE49-F238E27FC236}">
                  <a16:creationId xmlns:a16="http://schemas.microsoft.com/office/drawing/2014/main" id="{6BD31099-7C13-4901-A04F-632B1CD84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440" name="Freeform 23">
              <a:extLst>
                <a:ext uri="{FF2B5EF4-FFF2-40B4-BE49-F238E27FC236}">
                  <a16:creationId xmlns:a16="http://schemas.microsoft.com/office/drawing/2014/main" id="{679F5FF7-82B2-4033-8FBE-63170C9378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C73DAF6-3BFC-7231-9D3B-06B3AC36F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0" y="4563895"/>
            <a:ext cx="5109005" cy="177782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000" kern="1200">
                <a:latin typeface="+mj-lt"/>
                <a:ea typeface="+mj-ea"/>
                <a:cs typeface="+mj-cs"/>
              </a:rPr>
              <a:t>Options Young Adults with Disability </a:t>
            </a:r>
          </a:p>
        </p:txBody>
      </p:sp>
      <p:pic>
        <p:nvPicPr>
          <p:cNvPr id="17412" name="Picture 4" descr="See the source image">
            <a:extLst>
              <a:ext uri="{FF2B5EF4-FFF2-40B4-BE49-F238E27FC236}">
                <a16:creationId xmlns:a16="http://schemas.microsoft.com/office/drawing/2014/main" id="{E094AA86-CFD7-5F7E-49E1-F5D298A4935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43" b="-3"/>
          <a:stretch/>
        </p:blipFill>
        <p:spPr bwMode="auto">
          <a:xfrm>
            <a:off x="20" y="10"/>
            <a:ext cx="5997616" cy="4306823"/>
          </a:xfrm>
          <a:custGeom>
            <a:avLst/>
            <a:gdLst/>
            <a:ahLst/>
            <a:cxnLst/>
            <a:rect l="l" t="t" r="r" b="b"/>
            <a:pathLst>
              <a:path w="5997636" h="4306833">
                <a:moveTo>
                  <a:pt x="0" y="0"/>
                </a:moveTo>
                <a:lnTo>
                  <a:pt x="5997636" y="0"/>
                </a:lnTo>
                <a:lnTo>
                  <a:pt x="5997636" y="4302053"/>
                </a:lnTo>
                <a:lnTo>
                  <a:pt x="5313331" y="4306748"/>
                </a:lnTo>
                <a:cubicBezTo>
                  <a:pt x="3800480" y="4309129"/>
                  <a:pt x="2093145" y="4262282"/>
                  <a:pt x="400746" y="4118385"/>
                </a:cubicBezTo>
                <a:lnTo>
                  <a:pt x="0" y="4081409"/>
                </a:lnTo>
                <a:lnTo>
                  <a:pt x="0" y="2982070"/>
                </a:lnTo>
                <a:lnTo>
                  <a:pt x="0" y="278994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See the source image">
            <a:extLst>
              <a:ext uri="{FF2B5EF4-FFF2-40B4-BE49-F238E27FC236}">
                <a16:creationId xmlns:a16="http://schemas.microsoft.com/office/drawing/2014/main" id="{94463AAF-012A-5F63-DC1F-25E2D7164C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" r="25099" b="2"/>
          <a:stretch/>
        </p:blipFill>
        <p:spPr bwMode="auto">
          <a:xfrm>
            <a:off x="6176435" y="10"/>
            <a:ext cx="6015565" cy="4299555"/>
          </a:xfrm>
          <a:custGeom>
            <a:avLst/>
            <a:gdLst/>
            <a:ahLst/>
            <a:cxnLst/>
            <a:rect l="l" t="t" r="r" b="b"/>
            <a:pathLst>
              <a:path w="6015565" h="4299565">
                <a:moveTo>
                  <a:pt x="0" y="0"/>
                </a:moveTo>
                <a:lnTo>
                  <a:pt x="6015565" y="0"/>
                </a:lnTo>
                <a:lnTo>
                  <a:pt x="6015565" y="2789945"/>
                </a:lnTo>
                <a:lnTo>
                  <a:pt x="6015565" y="2982070"/>
                </a:lnTo>
                <a:lnTo>
                  <a:pt x="6015565" y="3957888"/>
                </a:lnTo>
                <a:lnTo>
                  <a:pt x="5937368" y="3966171"/>
                </a:lnTo>
                <a:cubicBezTo>
                  <a:pt x="3963073" y="4164120"/>
                  <a:pt x="2060717" y="4257123"/>
                  <a:pt x="577162" y="4289728"/>
                </a:cubicBezTo>
                <a:lnTo>
                  <a:pt x="0" y="429956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3C870C-45EB-75D8-FE89-04555A96E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>
                <a:solidFill>
                  <a:srgbClr val="FFFFFE"/>
                </a:solidFill>
              </a:rPr>
              <a:pPr>
                <a:spcAft>
                  <a:spcPts val="600"/>
                </a:spcAft>
              </a:pPr>
              <a:t>12</a:t>
            </a:fld>
            <a:endParaRPr lang="en-US">
              <a:solidFill>
                <a:srgbClr val="FFFFF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2351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446" name="Rectangle 18445">
            <a:extLst>
              <a:ext uri="{FF2B5EF4-FFF2-40B4-BE49-F238E27FC236}">
                <a16:creationId xmlns:a16="http://schemas.microsoft.com/office/drawing/2014/main" id="{7EBFDB7D-DD97-44CE-AFFB-458781A3DB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434" name="Picture 2" descr="See the source image">
            <a:extLst>
              <a:ext uri="{FF2B5EF4-FFF2-40B4-BE49-F238E27FC236}">
                <a16:creationId xmlns:a16="http://schemas.microsoft.com/office/drawing/2014/main" id="{59859EDC-0577-EE08-268E-A205F6F4EF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51" r="-1" b="15191"/>
          <a:stretch/>
        </p:blipFill>
        <p:spPr bwMode="auto">
          <a:xfrm>
            <a:off x="20" y="10"/>
            <a:ext cx="9272902" cy="6857990"/>
          </a:xfrm>
          <a:custGeom>
            <a:avLst/>
            <a:gdLst/>
            <a:ahLst/>
            <a:cxnLst/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48" name="Freeform 5">
            <a:extLst>
              <a:ext uri="{FF2B5EF4-FFF2-40B4-BE49-F238E27FC236}">
                <a16:creationId xmlns:a16="http://schemas.microsoft.com/office/drawing/2014/main" id="{50F864A1-23CF-4954-887F-3C4458622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160561" y="1348782"/>
            <a:ext cx="935037" cy="824315"/>
          </a:xfrm>
          <a:custGeom>
            <a:avLst/>
            <a:gdLst>
              <a:gd name="T0" fmla="*/ 225 w 785"/>
              <a:gd name="T1" fmla="*/ 692 h 692"/>
              <a:gd name="T2" fmla="*/ 177 w 785"/>
              <a:gd name="T3" fmla="*/ 665 h 692"/>
              <a:gd name="T4" fmla="*/ 9 w 785"/>
              <a:gd name="T5" fmla="*/ 374 h 692"/>
              <a:gd name="T6" fmla="*/ 9 w 785"/>
              <a:gd name="T7" fmla="*/ 318 h 692"/>
              <a:gd name="T8" fmla="*/ 177 w 785"/>
              <a:gd name="T9" fmla="*/ 27 h 692"/>
              <a:gd name="T10" fmla="*/ 225 w 785"/>
              <a:gd name="T11" fmla="*/ 0 h 692"/>
              <a:gd name="T12" fmla="*/ 561 w 785"/>
              <a:gd name="T13" fmla="*/ 0 h 692"/>
              <a:gd name="T14" fmla="*/ 609 w 785"/>
              <a:gd name="T15" fmla="*/ 27 h 692"/>
              <a:gd name="T16" fmla="*/ 777 w 785"/>
              <a:gd name="T17" fmla="*/ 318 h 692"/>
              <a:gd name="T18" fmla="*/ 777 w 785"/>
              <a:gd name="T19" fmla="*/ 374 h 692"/>
              <a:gd name="T20" fmla="*/ 609 w 785"/>
              <a:gd name="T21" fmla="*/ 665 h 692"/>
              <a:gd name="T22" fmla="*/ 561 w 785"/>
              <a:gd name="T23" fmla="*/ 692 h 692"/>
              <a:gd name="T24" fmla="*/ 225 w 785"/>
              <a:gd name="T25" fmla="*/ 692 h 6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85" h="692">
                <a:moveTo>
                  <a:pt x="225" y="692"/>
                </a:moveTo>
                <a:cubicBezTo>
                  <a:pt x="207" y="692"/>
                  <a:pt x="185" y="680"/>
                  <a:pt x="177" y="665"/>
                </a:cubicBezTo>
                <a:cubicBezTo>
                  <a:pt x="9" y="374"/>
                  <a:pt x="9" y="374"/>
                  <a:pt x="9" y="374"/>
                </a:cubicBezTo>
                <a:cubicBezTo>
                  <a:pt x="0" y="358"/>
                  <a:pt x="0" y="334"/>
                  <a:pt x="9" y="318"/>
                </a:cubicBezTo>
                <a:cubicBezTo>
                  <a:pt x="177" y="27"/>
                  <a:pt x="177" y="27"/>
                  <a:pt x="177" y="27"/>
                </a:cubicBezTo>
                <a:cubicBezTo>
                  <a:pt x="185" y="12"/>
                  <a:pt x="207" y="0"/>
                  <a:pt x="225" y="0"/>
                </a:cubicBezTo>
                <a:cubicBezTo>
                  <a:pt x="561" y="0"/>
                  <a:pt x="561" y="0"/>
                  <a:pt x="561" y="0"/>
                </a:cubicBezTo>
                <a:cubicBezTo>
                  <a:pt x="578" y="0"/>
                  <a:pt x="600" y="12"/>
                  <a:pt x="609" y="27"/>
                </a:cubicBezTo>
                <a:cubicBezTo>
                  <a:pt x="777" y="318"/>
                  <a:pt x="777" y="318"/>
                  <a:pt x="777" y="318"/>
                </a:cubicBezTo>
                <a:cubicBezTo>
                  <a:pt x="785" y="334"/>
                  <a:pt x="785" y="358"/>
                  <a:pt x="777" y="374"/>
                </a:cubicBezTo>
                <a:cubicBezTo>
                  <a:pt x="609" y="665"/>
                  <a:pt x="609" y="665"/>
                  <a:pt x="609" y="665"/>
                </a:cubicBezTo>
                <a:cubicBezTo>
                  <a:pt x="600" y="680"/>
                  <a:pt x="578" y="692"/>
                  <a:pt x="561" y="692"/>
                </a:cubicBezTo>
                <a:lnTo>
                  <a:pt x="225" y="692"/>
                </a:lnTo>
                <a:close/>
              </a:path>
            </a:pathLst>
          </a:custGeom>
          <a:noFill/>
          <a:ln w="28575" cmpd="sng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50" name="Freeform 5">
            <a:extLst>
              <a:ext uri="{FF2B5EF4-FFF2-40B4-BE49-F238E27FC236}">
                <a16:creationId xmlns:a16="http://schemas.microsoft.com/office/drawing/2014/main" id="{8D313E8C-7457-407E-BDA5-EACA44D38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960661" y="1000124"/>
            <a:ext cx="762167" cy="671915"/>
          </a:xfrm>
          <a:custGeom>
            <a:avLst/>
            <a:gdLst>
              <a:gd name="T0" fmla="*/ 225 w 785"/>
              <a:gd name="T1" fmla="*/ 692 h 692"/>
              <a:gd name="T2" fmla="*/ 177 w 785"/>
              <a:gd name="T3" fmla="*/ 665 h 692"/>
              <a:gd name="T4" fmla="*/ 9 w 785"/>
              <a:gd name="T5" fmla="*/ 374 h 692"/>
              <a:gd name="T6" fmla="*/ 9 w 785"/>
              <a:gd name="T7" fmla="*/ 318 h 692"/>
              <a:gd name="T8" fmla="*/ 177 w 785"/>
              <a:gd name="T9" fmla="*/ 27 h 692"/>
              <a:gd name="T10" fmla="*/ 225 w 785"/>
              <a:gd name="T11" fmla="*/ 0 h 692"/>
              <a:gd name="T12" fmla="*/ 561 w 785"/>
              <a:gd name="T13" fmla="*/ 0 h 692"/>
              <a:gd name="T14" fmla="*/ 609 w 785"/>
              <a:gd name="T15" fmla="*/ 27 h 692"/>
              <a:gd name="T16" fmla="*/ 777 w 785"/>
              <a:gd name="T17" fmla="*/ 318 h 692"/>
              <a:gd name="T18" fmla="*/ 777 w 785"/>
              <a:gd name="T19" fmla="*/ 374 h 692"/>
              <a:gd name="T20" fmla="*/ 609 w 785"/>
              <a:gd name="T21" fmla="*/ 665 h 692"/>
              <a:gd name="T22" fmla="*/ 561 w 785"/>
              <a:gd name="T23" fmla="*/ 692 h 692"/>
              <a:gd name="T24" fmla="*/ 225 w 785"/>
              <a:gd name="T25" fmla="*/ 692 h 6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85" h="692">
                <a:moveTo>
                  <a:pt x="225" y="692"/>
                </a:moveTo>
                <a:cubicBezTo>
                  <a:pt x="207" y="692"/>
                  <a:pt x="185" y="680"/>
                  <a:pt x="177" y="665"/>
                </a:cubicBezTo>
                <a:cubicBezTo>
                  <a:pt x="9" y="374"/>
                  <a:pt x="9" y="374"/>
                  <a:pt x="9" y="374"/>
                </a:cubicBezTo>
                <a:cubicBezTo>
                  <a:pt x="0" y="358"/>
                  <a:pt x="0" y="334"/>
                  <a:pt x="9" y="318"/>
                </a:cubicBezTo>
                <a:cubicBezTo>
                  <a:pt x="177" y="27"/>
                  <a:pt x="177" y="27"/>
                  <a:pt x="177" y="27"/>
                </a:cubicBezTo>
                <a:cubicBezTo>
                  <a:pt x="185" y="12"/>
                  <a:pt x="207" y="0"/>
                  <a:pt x="225" y="0"/>
                </a:cubicBezTo>
                <a:cubicBezTo>
                  <a:pt x="561" y="0"/>
                  <a:pt x="561" y="0"/>
                  <a:pt x="561" y="0"/>
                </a:cubicBezTo>
                <a:cubicBezTo>
                  <a:pt x="578" y="0"/>
                  <a:pt x="600" y="12"/>
                  <a:pt x="609" y="27"/>
                </a:cubicBezTo>
                <a:cubicBezTo>
                  <a:pt x="777" y="318"/>
                  <a:pt x="777" y="318"/>
                  <a:pt x="777" y="318"/>
                </a:cubicBezTo>
                <a:cubicBezTo>
                  <a:pt x="785" y="334"/>
                  <a:pt x="785" y="358"/>
                  <a:pt x="777" y="374"/>
                </a:cubicBezTo>
                <a:cubicBezTo>
                  <a:pt x="609" y="665"/>
                  <a:pt x="609" y="665"/>
                  <a:pt x="609" y="665"/>
                </a:cubicBezTo>
                <a:cubicBezTo>
                  <a:pt x="600" y="680"/>
                  <a:pt x="578" y="692"/>
                  <a:pt x="561" y="692"/>
                </a:cubicBezTo>
                <a:lnTo>
                  <a:pt x="225" y="692"/>
                </a:lnTo>
                <a:close/>
              </a:path>
            </a:pathLst>
          </a:custGeom>
          <a:noFill/>
          <a:ln w="28575" cmpd="sng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C315F9-69AB-B3EC-AA85-AF3DA4496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6536" y="6035040"/>
            <a:ext cx="548640" cy="548640"/>
          </a:xfrm>
          <a:prstGeom prst="ellipse">
            <a:avLst/>
          </a:prstGeom>
          <a:solidFill>
            <a:schemeClr val="tx1">
              <a:alpha val="80000"/>
            </a:schemeClr>
          </a:solidFill>
        </p:spPr>
        <p:txBody>
          <a:bodyPr>
            <a:normAutofit/>
          </a:bodyPr>
          <a:lstStyle/>
          <a:p>
            <a:pPr algn="ctr">
              <a:spcAft>
                <a:spcPts val="600"/>
              </a:spcAft>
            </a:pPr>
            <a:fld id="{3A98EE3D-8CD1-4C3F-BD1C-C98C9596463C}" type="slidenum">
              <a:rPr lang="en-US">
                <a:solidFill>
                  <a:schemeClr val="bg1"/>
                </a:solidFill>
              </a:rPr>
              <a:pPr algn="ctr">
                <a:spcAft>
                  <a:spcPts val="600"/>
                </a:spcAft>
              </a:pPr>
              <a:t>13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794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203DE33-2CD4-4CA8-9AF3-37C3B6513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F57B88-1D4C-41FA-A761-EC1DD10C3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2548F45-5164-4ABB-8212-7F293FDE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See the source image">
            <a:extLst>
              <a:ext uri="{FF2B5EF4-FFF2-40B4-BE49-F238E27FC236}">
                <a16:creationId xmlns:a16="http://schemas.microsoft.com/office/drawing/2014/main" id="{C652C26C-CB22-5BF4-08FC-72A18C06B9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1" r="26532" b="-1"/>
          <a:stretch/>
        </p:blipFill>
        <p:spPr bwMode="auto">
          <a:xfrm>
            <a:off x="4038599" y="10"/>
            <a:ext cx="8160026" cy="687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E81CCFB-7BEF-4186-86FB-D09450B4D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2BDC22-FB24-98F6-8201-2AE37CFD9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473" y="2950387"/>
            <a:ext cx="3052293" cy="353140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</a:rPr>
              <a:t>Navigating Disability Benefits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9F9AD2-BC6D-472A-95CB-5AA27495B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19" y="6455664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3A98EE3D-8CD1-4C3F-BD1C-C98C9596463C}" type="slidenum">
              <a:rPr lang="en-US" sz="1100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14</a:t>
            </a:fld>
            <a:endParaRPr lang="en-US" sz="110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101961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74AB1A-6ACE-A76A-DF27-9FADC32F8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957" y="563242"/>
            <a:ext cx="4568467" cy="5504688"/>
          </a:xfrm>
        </p:spPr>
        <p:txBody>
          <a:bodyPr>
            <a:normAutofit/>
          </a:bodyPr>
          <a:lstStyle/>
          <a:p>
            <a:pPr algn="ctr"/>
            <a:r>
              <a:rPr lang="en-US" sz="4200" dirty="0">
                <a:solidFill>
                  <a:schemeClr val="bg1"/>
                </a:solidFill>
              </a:rPr>
              <a:t>Healthcare </a:t>
            </a:r>
            <a:br>
              <a:rPr lang="en-US" sz="4200" dirty="0">
                <a:solidFill>
                  <a:schemeClr val="bg1"/>
                </a:solidFill>
              </a:rPr>
            </a:br>
            <a:r>
              <a:rPr lang="en-US" sz="4200" dirty="0">
                <a:solidFill>
                  <a:schemeClr val="bg1"/>
                </a:solidFill>
              </a:rPr>
              <a:t>Benefits  </a:t>
            </a:r>
            <a:br>
              <a:rPr lang="en-US" sz="4200" dirty="0">
                <a:solidFill>
                  <a:schemeClr val="bg1"/>
                </a:solidFill>
              </a:rPr>
            </a:br>
            <a:r>
              <a:rPr lang="en-US" sz="4200" dirty="0">
                <a:solidFill>
                  <a:schemeClr val="bg1"/>
                </a:solidFill>
              </a:rPr>
              <a:t>Based </a:t>
            </a:r>
            <a:br>
              <a:rPr lang="en-US" sz="4200" dirty="0">
                <a:solidFill>
                  <a:schemeClr val="bg1"/>
                </a:solidFill>
              </a:rPr>
            </a:br>
            <a:r>
              <a:rPr lang="en-US" sz="4200" dirty="0">
                <a:solidFill>
                  <a:schemeClr val="bg1"/>
                </a:solidFill>
              </a:rPr>
              <a:t>Upon </a:t>
            </a:r>
            <a:br>
              <a:rPr lang="en-US" sz="4200" dirty="0">
                <a:solidFill>
                  <a:schemeClr val="bg1"/>
                </a:solidFill>
              </a:rPr>
            </a:br>
            <a:r>
              <a:rPr lang="en-US" sz="4200" dirty="0">
                <a:solidFill>
                  <a:schemeClr val="bg1"/>
                </a:solidFill>
              </a:rPr>
              <a:t>Disability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15131D-7A7D-0D54-D2E9-1A3D75503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 smtClean="0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58FDDE6F-0017-B8F3-05D6-669BF3902C7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587897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27BDFED6-6E33-4606-AFE2-886ADB1C0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5F4F435-1AD1-4E0F-A795-B9F200682A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83" r="-1" b="14656"/>
          <a:stretch/>
        </p:blipFill>
        <p:spPr bwMode="auto">
          <a:xfrm>
            <a:off x="4547938" y="3681409"/>
            <a:ext cx="7644062" cy="317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C2A71213-9165-4A92-935C-2D64396F1CB8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" r="-1" b="8248"/>
          <a:stretch/>
        </p:blipFill>
        <p:spPr bwMode="auto">
          <a:xfrm>
            <a:off x="4547937" y="-5"/>
            <a:ext cx="7644062" cy="368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540FB38-0113-4F80-BBD4-A9C97FF40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5219"/>
            <a:ext cx="5395912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br>
              <a:rPr lang="en-US" sz="20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20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035" name="Straight Connector 1034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3681408"/>
            <a:ext cx="113537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C344DF-11BB-4F1C-9AA6-A240E7AD7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16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868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74AB1A-6ACE-A76A-DF27-9FADC32F8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Federal Disability</a:t>
            </a:r>
            <a:br>
              <a:rPr lang="en-US" sz="6000" dirty="0">
                <a:solidFill>
                  <a:schemeClr val="bg1"/>
                </a:solidFill>
              </a:rPr>
            </a:br>
            <a:r>
              <a:rPr lang="en-US" sz="4000" dirty="0">
                <a:solidFill>
                  <a:schemeClr val="bg1"/>
                </a:solidFill>
              </a:rPr>
              <a:t>Determinations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15131D-7A7D-0D54-D2E9-1A3D75503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 smtClean="0"/>
              <a:pPr>
                <a:spcAft>
                  <a:spcPts val="600"/>
                </a:spcAft>
              </a:pPr>
              <a:t>17</a:t>
            </a:fld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213CC82E-7D15-31A1-DAC0-9C4E2F39434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903576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4AD5D28-95FE-9504-53D9-25862A215D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-1" b="6817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4313CA-EE25-8C64-974A-E0CB75684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1539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>
                <a:solidFill>
                  <a:schemeClr val="tx1">
                    <a:tint val="75000"/>
                    <a:alpha val="80000"/>
                  </a:schemeClr>
                </a:solidFill>
              </a:rPr>
              <a:pPr>
                <a:spcAft>
                  <a:spcPts val="600"/>
                </a:spcAft>
              </a:pPr>
              <a:t>18</a:t>
            </a:fld>
            <a:endParaRPr lang="en-US">
              <a:solidFill>
                <a:schemeClr val="tx1">
                  <a:tint val="75000"/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8768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47B01C3E-01AB-456E-0BA9-7B8D3D0D59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510" r="1" b="1"/>
          <a:stretch/>
        </p:blipFill>
        <p:spPr>
          <a:xfrm>
            <a:off x="321733" y="283633"/>
            <a:ext cx="11548534" cy="621453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4313CA-EE25-8C64-974A-E0CB75684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1539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>
                <a:solidFill>
                  <a:schemeClr val="tx1">
                    <a:tint val="75000"/>
                    <a:alpha val="80000"/>
                  </a:schemeClr>
                </a:solidFill>
              </a:rPr>
              <a:pPr>
                <a:spcAft>
                  <a:spcPts val="600"/>
                </a:spcAft>
              </a:pPr>
              <a:t>19</a:t>
            </a:fld>
            <a:endParaRPr lang="en-US">
              <a:solidFill>
                <a:schemeClr val="tx1">
                  <a:tint val="75000"/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9579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3166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617D17FB-975C-487E-8519-38E54760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78"/>
            <a:ext cx="6386947" cy="6858478"/>
          </a:xfrm>
          <a:custGeom>
            <a:avLst/>
            <a:gdLst>
              <a:gd name="connsiteX0" fmla="*/ 433167 w 6386947"/>
              <a:gd name="connsiteY0" fmla="*/ 0 h 6858478"/>
              <a:gd name="connsiteX1" fmla="*/ 2138767 w 6386947"/>
              <a:gd name="connsiteY1" fmla="*/ 0 h 6858478"/>
              <a:gd name="connsiteX2" fmla="*/ 3204995 w 6386947"/>
              <a:gd name="connsiteY2" fmla="*/ 0 h 6858478"/>
              <a:gd name="connsiteX3" fmla="*/ 3210572 w 6386947"/>
              <a:gd name="connsiteY3" fmla="*/ 0 h 6858478"/>
              <a:gd name="connsiteX4" fmla="*/ 6386947 w 6386947"/>
              <a:gd name="connsiteY4" fmla="*/ 6858478 h 6858478"/>
              <a:gd name="connsiteX5" fmla="*/ 1832610 w 6386947"/>
              <a:gd name="connsiteY5" fmla="*/ 6858478 h 6858478"/>
              <a:gd name="connsiteX6" fmla="*/ 433167 w 6386947"/>
              <a:gd name="connsiteY6" fmla="*/ 6858478 h 6858478"/>
              <a:gd name="connsiteX7" fmla="*/ 0 w 6386947"/>
              <a:gd name="connsiteY7" fmla="*/ 6858478 h 6858478"/>
              <a:gd name="connsiteX8" fmla="*/ 0 w 6386947"/>
              <a:gd name="connsiteY8" fmla="*/ 478 h 6858478"/>
              <a:gd name="connsiteX9" fmla="*/ 433167 w 6386947"/>
              <a:gd name="connsiteY9" fmla="*/ 478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86947" h="6858478">
                <a:moveTo>
                  <a:pt x="433167" y="0"/>
                </a:moveTo>
                <a:lnTo>
                  <a:pt x="2138767" y="0"/>
                </a:lnTo>
                <a:lnTo>
                  <a:pt x="3204995" y="0"/>
                </a:lnTo>
                <a:lnTo>
                  <a:pt x="3210572" y="0"/>
                </a:lnTo>
                <a:lnTo>
                  <a:pt x="6386947" y="6858478"/>
                </a:lnTo>
                <a:lnTo>
                  <a:pt x="1832610" y="6858478"/>
                </a:lnTo>
                <a:lnTo>
                  <a:pt x="433167" y="6858478"/>
                </a:lnTo>
                <a:lnTo>
                  <a:pt x="0" y="6858478"/>
                </a:lnTo>
                <a:lnTo>
                  <a:pt x="0" y="478"/>
                </a:lnTo>
                <a:lnTo>
                  <a:pt x="433167" y="478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F94C10-3346-461C-8CBC-CDDE1C3365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594" y="-1292815"/>
            <a:ext cx="4057840" cy="2249424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5600" dirty="0"/>
            </a:br>
            <a:r>
              <a:rPr lang="en-US" dirty="0"/>
              <a:t>TODAY’S TOPIC</a:t>
            </a:r>
            <a:br>
              <a:rPr lang="en-US" sz="1400" dirty="0"/>
            </a:br>
            <a:br>
              <a:rPr lang="en-US" i="1" u="sng" dirty="0"/>
            </a:br>
            <a:r>
              <a:rPr lang="en-US" i="1" dirty="0"/>
              <a:t>Insurance Coverage for </a:t>
            </a:r>
            <a:r>
              <a:rPr lang="en-US" i="1" u="sng" dirty="0"/>
              <a:t>Disabled Adult Children</a:t>
            </a: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r>
              <a:rPr lang="en-US" sz="2000" i="1" dirty="0"/>
              <a:t>brought to you by</a:t>
            </a:r>
            <a:br>
              <a:rPr lang="en-US" sz="3300" i="1" dirty="0"/>
            </a:br>
            <a:r>
              <a:rPr lang="en-US" sz="3300" i="1" dirty="0"/>
              <a:t>Ted Doolittle </a:t>
            </a:r>
            <a:br>
              <a:rPr lang="en-US" sz="3300" i="1" dirty="0"/>
            </a:br>
            <a:r>
              <a:rPr lang="en-US" sz="2000" i="1" dirty="0"/>
              <a:t>State Healthcare Advocate </a:t>
            </a:r>
            <a:br>
              <a:rPr lang="en-US" sz="1400" i="1" dirty="0"/>
            </a:br>
            <a:br>
              <a:rPr lang="en-US" sz="1400" i="1" dirty="0"/>
            </a:br>
            <a:br>
              <a:rPr lang="en-US" sz="1400" i="1" dirty="0"/>
            </a:br>
            <a:r>
              <a:rPr lang="en-US" sz="2000" i="1" dirty="0"/>
              <a:t>presented by </a:t>
            </a:r>
            <a:br>
              <a:rPr lang="en-US" sz="3300" i="1" dirty="0"/>
            </a:br>
            <a:r>
              <a:rPr lang="en-US" sz="3300" i="1" dirty="0"/>
              <a:t>Jill Hall</a:t>
            </a:r>
            <a:br>
              <a:rPr lang="en-US" sz="3300" i="1" dirty="0"/>
            </a:br>
            <a:r>
              <a:rPr lang="en-US" sz="2000" i="1" dirty="0"/>
              <a:t>OHA Nurse Consultant </a:t>
            </a:r>
            <a:br>
              <a:rPr lang="en-US" sz="1400" i="1" dirty="0"/>
            </a:br>
            <a:endParaRPr lang="en-US" sz="1400" dirty="0"/>
          </a:p>
        </p:txBody>
      </p:sp>
      <p:pic>
        <p:nvPicPr>
          <p:cNvPr id="1026" name="Picture 2" descr="May be an image of text">
            <a:extLst>
              <a:ext uri="{FF2B5EF4-FFF2-40B4-BE49-F238E27FC236}">
                <a16:creationId xmlns:a16="http://schemas.microsoft.com/office/drawing/2014/main" id="{326CC2E1-AE5F-197E-09CE-0640A5A31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53781" y="645876"/>
            <a:ext cx="5702113" cy="2437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E85C4A90-D471-414B-B8F4-DCD78D68DD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91109" y="3713251"/>
            <a:ext cx="4164785" cy="2498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F52CDBC-37FE-4A9F-935E-C351CCD6D0BF}"/>
              </a:ext>
            </a:extLst>
          </p:cNvPr>
          <p:cNvSpPr txBox="1">
            <a:spLocks/>
          </p:cNvSpPr>
          <p:nvPr/>
        </p:nvSpPr>
        <p:spPr>
          <a:xfrm>
            <a:off x="655982" y="2848256"/>
            <a:ext cx="6299019" cy="2545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3200" i="1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9385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4" name="Rectangle 2063">
            <a:extLst>
              <a:ext uri="{FF2B5EF4-FFF2-40B4-BE49-F238E27FC236}">
                <a16:creationId xmlns:a16="http://schemas.microsoft.com/office/drawing/2014/main" id="{DD453324-C6A3-43E4-B553-D28495028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6" name="Freeform: Shape 2065">
            <a:extLst>
              <a:ext uri="{FF2B5EF4-FFF2-40B4-BE49-F238E27FC236}">
                <a16:creationId xmlns:a16="http://schemas.microsoft.com/office/drawing/2014/main" id="{E2635EE6-D269-46B5-8431-4D0F084D4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-4"/>
            <a:ext cx="6252552" cy="6858003"/>
          </a:xfrm>
          <a:custGeom>
            <a:avLst/>
            <a:gdLst>
              <a:gd name="connsiteX0" fmla="*/ 2609706 w 6252552"/>
              <a:gd name="connsiteY0" fmla="*/ 0 h 6858003"/>
              <a:gd name="connsiteX1" fmla="*/ 6252552 w 6252552"/>
              <a:gd name="connsiteY1" fmla="*/ 0 h 6858003"/>
              <a:gd name="connsiteX2" fmla="*/ 6252552 w 6252552"/>
              <a:gd name="connsiteY2" fmla="*/ 6858002 h 6858003"/>
              <a:gd name="connsiteX3" fmla="*/ 6228060 w 6252552"/>
              <a:gd name="connsiteY3" fmla="*/ 6858002 h 6858003"/>
              <a:gd name="connsiteX4" fmla="*/ 6228060 w 6252552"/>
              <a:gd name="connsiteY4" fmla="*/ 6858003 h 6858003"/>
              <a:gd name="connsiteX5" fmla="*/ 0 w 6252552"/>
              <a:gd name="connsiteY5" fmla="*/ 6858003 h 6858003"/>
              <a:gd name="connsiteX6" fmla="*/ 0 w 6252552"/>
              <a:gd name="connsiteY6" fmla="*/ 1 h 6858003"/>
              <a:gd name="connsiteX7" fmla="*/ 2609701 w 6252552"/>
              <a:gd name="connsiteY7" fmla="*/ 1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52552" h="6858003">
                <a:moveTo>
                  <a:pt x="2609706" y="0"/>
                </a:moveTo>
                <a:lnTo>
                  <a:pt x="6252552" y="0"/>
                </a:lnTo>
                <a:lnTo>
                  <a:pt x="6252552" y="6858002"/>
                </a:lnTo>
                <a:lnTo>
                  <a:pt x="6228060" y="6858002"/>
                </a:lnTo>
                <a:lnTo>
                  <a:pt x="6228060" y="6858003"/>
                </a:lnTo>
                <a:lnTo>
                  <a:pt x="0" y="6858003"/>
                </a:lnTo>
                <a:lnTo>
                  <a:pt x="0" y="1"/>
                </a:lnTo>
                <a:lnTo>
                  <a:pt x="260970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8" name="Arc 2067">
            <a:extLst>
              <a:ext uri="{FF2B5EF4-FFF2-40B4-BE49-F238E27FC236}">
                <a16:creationId xmlns:a16="http://schemas.microsoft.com/office/drawing/2014/main" id="{18E928D9-3091-4385-B979-265D55AD0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03011">
            <a:off x="2974408" y="70086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3D8845-9120-20B0-A6F8-25D91B149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795509"/>
            <a:ext cx="5271106" cy="279860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Social Security Disability Claims</a:t>
            </a:r>
          </a:p>
        </p:txBody>
      </p:sp>
      <p:sp>
        <p:nvSpPr>
          <p:cNvPr id="2070" name="Oval 2069">
            <a:extLst>
              <a:ext uri="{FF2B5EF4-FFF2-40B4-BE49-F238E27FC236}">
                <a16:creationId xmlns:a16="http://schemas.microsoft.com/office/drawing/2014/main" id="{7D602432-D774-4CF5-94E8-7D52D0105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01186" y="5486807"/>
            <a:ext cx="491961" cy="49196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0355E0E3-7DCA-D9A7-E154-FE50F9218A0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13305"/>
          <a:stretch/>
        </p:blipFill>
        <p:spPr bwMode="auto">
          <a:xfrm>
            <a:off x="6509916" y="143441"/>
            <a:ext cx="5431801" cy="3143436"/>
          </a:xfrm>
          <a:custGeom>
            <a:avLst/>
            <a:gdLst/>
            <a:ahLst/>
            <a:cxnLst/>
            <a:rect l="l" t="t" r="r" b="b"/>
            <a:pathLst>
              <a:path w="5096871" h="3143436">
                <a:moveTo>
                  <a:pt x="75600" y="0"/>
                </a:moveTo>
                <a:lnTo>
                  <a:pt x="5021271" y="0"/>
                </a:lnTo>
                <a:cubicBezTo>
                  <a:pt x="5063024" y="0"/>
                  <a:pt x="5096871" y="33847"/>
                  <a:pt x="5096871" y="75600"/>
                </a:cubicBezTo>
                <a:lnTo>
                  <a:pt x="5096871" y="3067836"/>
                </a:lnTo>
                <a:cubicBezTo>
                  <a:pt x="5096871" y="3109589"/>
                  <a:pt x="5063024" y="3143436"/>
                  <a:pt x="5021271" y="3143436"/>
                </a:cubicBezTo>
                <a:lnTo>
                  <a:pt x="75600" y="3143436"/>
                </a:lnTo>
                <a:cubicBezTo>
                  <a:pt x="33847" y="3143436"/>
                  <a:pt x="0" y="3109589"/>
                  <a:pt x="0" y="3067836"/>
                </a:cubicBezTo>
                <a:lnTo>
                  <a:pt x="0" y="75600"/>
                </a:lnTo>
                <a:cubicBezTo>
                  <a:pt x="0" y="33847"/>
                  <a:pt x="33847" y="0"/>
                  <a:pt x="7560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ee the source image">
            <a:extLst>
              <a:ext uri="{FF2B5EF4-FFF2-40B4-BE49-F238E27FC236}">
                <a16:creationId xmlns:a16="http://schemas.microsoft.com/office/drawing/2014/main" id="{B30BD714-B3EA-4DDD-9022-476BB55B43C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12427"/>
          <a:stretch/>
        </p:blipFill>
        <p:spPr bwMode="auto">
          <a:xfrm>
            <a:off x="6496428" y="3502644"/>
            <a:ext cx="5431801" cy="3187173"/>
          </a:xfrm>
          <a:custGeom>
            <a:avLst/>
            <a:gdLst/>
            <a:ahLst/>
            <a:cxnLst/>
            <a:rect l="l" t="t" r="r" b="b"/>
            <a:pathLst>
              <a:path w="5096871" h="3187173">
                <a:moveTo>
                  <a:pt x="76652" y="0"/>
                </a:moveTo>
                <a:lnTo>
                  <a:pt x="5020219" y="0"/>
                </a:lnTo>
                <a:cubicBezTo>
                  <a:pt x="5062553" y="0"/>
                  <a:pt x="5096871" y="34318"/>
                  <a:pt x="5096871" y="76652"/>
                </a:cubicBezTo>
                <a:lnTo>
                  <a:pt x="5096871" y="3110521"/>
                </a:lnTo>
                <a:cubicBezTo>
                  <a:pt x="5096871" y="3152855"/>
                  <a:pt x="5062553" y="3187173"/>
                  <a:pt x="5020219" y="3187173"/>
                </a:cubicBezTo>
                <a:lnTo>
                  <a:pt x="76652" y="3187173"/>
                </a:lnTo>
                <a:cubicBezTo>
                  <a:pt x="34318" y="3187173"/>
                  <a:pt x="0" y="3152855"/>
                  <a:pt x="0" y="3110521"/>
                </a:cubicBezTo>
                <a:lnTo>
                  <a:pt x="0" y="76652"/>
                </a:lnTo>
                <a:cubicBezTo>
                  <a:pt x="0" y="34318"/>
                  <a:pt x="34318" y="0"/>
                  <a:pt x="76652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71BE9B-A6E8-7ED7-4FBB-AB490BF5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20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131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23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25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27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See the source image">
            <a:extLst>
              <a:ext uri="{FF2B5EF4-FFF2-40B4-BE49-F238E27FC236}">
                <a16:creationId xmlns:a16="http://schemas.microsoft.com/office/drawing/2014/main" id="{7EDB8207-E550-CC7F-46CA-4A1C4C74B7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06" b="22059"/>
          <a:stretch/>
        </p:blipFill>
        <p:spPr bwMode="auto">
          <a:xfrm>
            <a:off x="457200" y="457200"/>
            <a:ext cx="11277600" cy="5943600"/>
          </a:xfrm>
          <a:prstGeom prst="rect">
            <a:avLst/>
          </a:prstGeom>
          <a:noFill/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3E9CE3-1E31-857F-F5D2-14ADA572F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 sz="1100" smtClean="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21</a:t>
            </a:fld>
            <a:endParaRPr lang="en-US" sz="11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0157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487" name="Rectangle 2048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89" name="Rectangle 2048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91" name="Rectangle 2049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93" name="Rectangle 2049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482" name="Picture 2" descr="See the source image">
            <a:extLst>
              <a:ext uri="{FF2B5EF4-FFF2-40B4-BE49-F238E27FC236}">
                <a16:creationId xmlns:a16="http://schemas.microsoft.com/office/drawing/2014/main" id="{960FCDBB-9CC2-17AB-B908-3E266E667A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42" r="-1" b="3919"/>
          <a:stretch/>
        </p:blipFill>
        <p:spPr bwMode="auto">
          <a:xfrm>
            <a:off x="457200" y="323850"/>
            <a:ext cx="112776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F80F290-B8E3-C487-107D-242A9EBD2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 sz="11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22</a:t>
            </a:fld>
            <a:endParaRPr lang="en-US" sz="1100">
              <a:solidFill>
                <a:srgbClr val="FFFF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C5268C-2369-CCC9-B0C4-DD861BC81D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8682" y="4012028"/>
            <a:ext cx="4494135" cy="2093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4052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78803-A162-C8FD-AC83-81DC3ACE6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173" y="2472394"/>
            <a:ext cx="6630814" cy="1325563"/>
          </a:xfrm>
        </p:spPr>
        <p:txBody>
          <a:bodyPr>
            <a:normAutofit/>
          </a:bodyPr>
          <a:lstStyle/>
          <a:p>
            <a:r>
              <a:rPr lang="en-US" u="sng" dirty="0"/>
              <a:t>Names for Medicaid in CT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30AD9C-B22E-22CB-889E-7C8322A89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4484" y="599325"/>
            <a:ext cx="548640" cy="548640"/>
          </a:xfrm>
          <a:prstGeom prst="ellipse">
            <a:avLst/>
          </a:prstGeom>
          <a:solidFill>
            <a:srgbClr val="41445D"/>
          </a:solidFill>
        </p:spPr>
        <p:txBody>
          <a:bodyPr anchor="ctr">
            <a:normAutofit/>
          </a:bodyPr>
          <a:lstStyle/>
          <a:p>
            <a:pPr algn="ctr">
              <a:spcAft>
                <a:spcPts val="600"/>
              </a:spcAft>
            </a:pPr>
            <a:fld id="{3A98EE3D-8CD1-4C3F-BD1C-C98C9596463C}" type="slidenum">
              <a:rPr lang="en-US" sz="1500">
                <a:solidFill>
                  <a:srgbClr val="FFFFFF"/>
                </a:solidFill>
              </a:rPr>
              <a:pPr algn="ctr">
                <a:spcAft>
                  <a:spcPts val="600"/>
                </a:spcAft>
              </a:pPr>
              <a:t>23</a:t>
            </a:fld>
            <a:endParaRPr lang="en-US" sz="1500">
              <a:solidFill>
                <a:srgbClr val="FFFFFF"/>
              </a:solidFill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C0B2DDFE-74F2-80EA-4B1B-61469BC7F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84" y="3821289"/>
            <a:ext cx="4245428" cy="3181684"/>
          </a:xfrm>
        </p:spPr>
        <p:txBody>
          <a:bodyPr anchor="t">
            <a:noAutofit/>
          </a:bodyPr>
          <a:lstStyle/>
          <a:p>
            <a:r>
              <a:rPr lang="en-US" sz="4000" dirty="0">
                <a:solidFill>
                  <a:srgbClr val="0099FF"/>
                </a:solidFill>
              </a:rPr>
              <a:t>HUSKY A</a:t>
            </a:r>
          </a:p>
          <a:p>
            <a:r>
              <a:rPr lang="en-US" sz="4000" dirty="0">
                <a:solidFill>
                  <a:srgbClr val="0099FF"/>
                </a:solidFill>
              </a:rPr>
              <a:t>HUSKY B</a:t>
            </a:r>
          </a:p>
          <a:p>
            <a:r>
              <a:rPr lang="en-US" sz="4000" dirty="0">
                <a:solidFill>
                  <a:srgbClr val="0099FF"/>
                </a:solidFill>
              </a:rPr>
              <a:t>HUSKY C </a:t>
            </a:r>
            <a:r>
              <a:rPr lang="en-US" sz="3000" dirty="0">
                <a:solidFill>
                  <a:schemeClr val="bg1"/>
                </a:solidFill>
              </a:rPr>
              <a:t> </a:t>
            </a:r>
            <a:r>
              <a:rPr lang="en-US" sz="3000" dirty="0"/>
              <a:t>(Title XIX)</a:t>
            </a:r>
          </a:p>
          <a:p>
            <a:r>
              <a:rPr lang="en-US" sz="4000" dirty="0">
                <a:solidFill>
                  <a:srgbClr val="0099FF"/>
                </a:solidFill>
              </a:rPr>
              <a:t>HUSKY D</a:t>
            </a:r>
          </a:p>
        </p:txBody>
      </p:sp>
      <p:sp>
        <p:nvSpPr>
          <p:cNvPr id="25" name="Freeform: Shape 20">
            <a:extLst>
              <a:ext uri="{FF2B5EF4-FFF2-40B4-BE49-F238E27FC236}">
                <a16:creationId xmlns:a16="http://schemas.microsoft.com/office/drawing/2014/main" id="{A86541C6-61B1-4DAA-B57A-EAF3F24F0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933310" y="1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2" descr="See the source image">
            <a:extLst>
              <a:ext uri="{FF2B5EF4-FFF2-40B4-BE49-F238E27FC236}">
                <a16:creationId xmlns:a16="http://schemas.microsoft.com/office/drawing/2014/main" id="{39C61EE4-D5AB-E40A-4C31-433D14945A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3" r="1" b="1"/>
          <a:stretch/>
        </p:blipFill>
        <p:spPr bwMode="auto">
          <a:xfrm>
            <a:off x="5142944" y="3"/>
            <a:ext cx="6069184" cy="2839783"/>
          </a:xfrm>
          <a:custGeom>
            <a:avLst/>
            <a:gdLst/>
            <a:ahLst/>
            <a:cxnLst/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3" y="106160"/>
                </a:lnTo>
                <a:cubicBezTo>
                  <a:pt x="5907891" y="1641596"/>
                  <a:pt x="4611168" y="2839783"/>
                  <a:pt x="3034592" y="2839783"/>
                </a:cubicBezTo>
                <a:cubicBezTo>
                  <a:pt x="1458016" y="2839783"/>
                  <a:pt x="161292" y="1641596"/>
                  <a:pt x="5360" y="10616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Freeform: Shape 22">
            <a:extLst>
              <a:ext uri="{FF2B5EF4-FFF2-40B4-BE49-F238E27FC236}">
                <a16:creationId xmlns:a16="http://schemas.microsoft.com/office/drawing/2014/main" id="{71750011-2006-46BB-AFDE-C6E461752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93989" y="2900758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See the source image">
            <a:extLst>
              <a:ext uri="{FF2B5EF4-FFF2-40B4-BE49-F238E27FC236}">
                <a16:creationId xmlns:a16="http://schemas.microsoft.com/office/drawing/2014/main" id="{960FCDBB-9CC2-17AB-B908-3E266E667A8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5" r="9412"/>
          <a:stretch/>
        </p:blipFill>
        <p:spPr bwMode="auto">
          <a:xfrm>
            <a:off x="7362037" y="3269759"/>
            <a:ext cx="5001415" cy="3733214"/>
          </a:xfrm>
          <a:custGeom>
            <a:avLst/>
            <a:gdLst/>
            <a:ahLst/>
            <a:cxnLst/>
            <a:rect l="l" t="t" r="r" b="b"/>
            <a:pathLst>
              <a:path w="5001415" h="3733214">
                <a:moveTo>
                  <a:pt x="3044952" y="0"/>
                </a:moveTo>
                <a:cubicBezTo>
                  <a:pt x="3780687" y="0"/>
                  <a:pt x="4455477" y="260939"/>
                  <a:pt x="4981824" y="695319"/>
                </a:cubicBezTo>
                <a:lnTo>
                  <a:pt x="5001415" y="713124"/>
                </a:lnTo>
                <a:lnTo>
                  <a:pt x="5001415" y="3733214"/>
                </a:lnTo>
                <a:lnTo>
                  <a:pt x="81043" y="3733214"/>
                </a:lnTo>
                <a:lnTo>
                  <a:pt x="61862" y="3658617"/>
                </a:lnTo>
                <a:cubicBezTo>
                  <a:pt x="21301" y="3460397"/>
                  <a:pt x="0" y="3255162"/>
                  <a:pt x="0" y="3044952"/>
                </a:cubicBezTo>
                <a:cubicBezTo>
                  <a:pt x="0" y="1363271"/>
                  <a:pt x="1363271" y="0"/>
                  <a:pt x="3044952" y="0"/>
                </a:cubicBezTo>
                <a:close/>
              </a:path>
            </a:pathLst>
          </a:cu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171804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74AB1A-6ACE-A76A-DF27-9FADC32F8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State Disability</a:t>
            </a:r>
            <a:br>
              <a:rPr lang="en-US" sz="6000" dirty="0">
                <a:solidFill>
                  <a:schemeClr val="bg1"/>
                </a:solidFill>
              </a:rPr>
            </a:br>
            <a:r>
              <a:rPr lang="en-US" sz="4000" dirty="0">
                <a:solidFill>
                  <a:schemeClr val="bg1"/>
                </a:solidFill>
              </a:rPr>
              <a:t>Determinations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15131D-7A7D-0D54-D2E9-1A3D75503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 smtClean="0"/>
              <a:pPr>
                <a:spcAft>
                  <a:spcPts val="600"/>
                </a:spcAft>
              </a:pPr>
              <a:t>24</a:t>
            </a:fld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213CC82E-7D15-31A1-DAC0-9C4E2F3943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9758049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142598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4F762A-CD63-3739-78A2-FEA8E3A142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814" b="27618"/>
          <a:stretch/>
        </p:blipFill>
        <p:spPr>
          <a:xfrm>
            <a:off x="426720" y="210065"/>
            <a:ext cx="11277600" cy="59436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683D00-6798-5533-A134-360664A0D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 sz="11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25</a:t>
            </a:fld>
            <a:endParaRPr lang="en-US" sz="11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9713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8" name="Rectangle 25617">
            <a:extLst>
              <a:ext uri="{FF2B5EF4-FFF2-40B4-BE49-F238E27FC236}">
                <a16:creationId xmlns:a16="http://schemas.microsoft.com/office/drawing/2014/main" id="{765F4110-C0FC-4D61-ACD2-A7C950EAE9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29DCF1-E437-9FF2-34DD-36731CFE7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>
                <a:solidFill>
                  <a:srgbClr val="FFFFFF"/>
                </a:solidFill>
              </a:rPr>
              <a:t>What is a Qualifying Disability? </a:t>
            </a:r>
            <a:endParaRPr lang="en-US" sz="4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5620" name="Straight Connector 25619">
            <a:extLst>
              <a:ext uri="{FF2B5EF4-FFF2-40B4-BE49-F238E27FC236}">
                <a16:creationId xmlns:a16="http://schemas.microsoft.com/office/drawing/2014/main" id="{CC94CBDB-A76C-499E-95AB-C0A049E31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 descr="Image">
            <a:extLst>
              <a:ext uri="{FF2B5EF4-FFF2-40B4-BE49-F238E27FC236}">
                <a16:creationId xmlns:a16="http://schemas.microsoft.com/office/drawing/2014/main" id="{5606264E-0DC1-CC46-0AD2-49496B9D42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7" r="18850" b="1"/>
          <a:stretch/>
        </p:blipFill>
        <p:spPr bwMode="auto">
          <a:xfrm>
            <a:off x="317635" y="321733"/>
            <a:ext cx="4160452" cy="6214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2" name="Picture 2" descr="Image">
            <a:extLst>
              <a:ext uri="{FF2B5EF4-FFF2-40B4-BE49-F238E27FC236}">
                <a16:creationId xmlns:a16="http://schemas.microsoft.com/office/drawing/2014/main" id="{B61456F2-D8A3-15C7-0339-906AA0E5A2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0843"/>
          <a:stretch/>
        </p:blipFill>
        <p:spPr bwMode="auto">
          <a:xfrm>
            <a:off x="4654296" y="299363"/>
            <a:ext cx="7217085" cy="300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B1F4BB-9CAC-0902-9EB5-803499AA5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7372" y="6536267"/>
            <a:ext cx="2743200" cy="3069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/>
              <a:pPr>
                <a:spcAft>
                  <a:spcPts val="600"/>
                </a:spcAft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2962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74AB1A-6ACE-A76A-DF27-9FADC32F8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pPr algn="ctr"/>
            <a:r>
              <a:rPr lang="en-US" sz="5000" dirty="0">
                <a:solidFill>
                  <a:schemeClr val="bg1"/>
                </a:solidFill>
              </a:rPr>
              <a:t>Employer-Sponsored Health Insurance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15131D-7A7D-0D54-D2E9-1A3D75503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 smtClean="0"/>
              <a:pPr>
                <a:spcAft>
                  <a:spcPts val="600"/>
                </a:spcAft>
              </a:pPr>
              <a:t>27</a:t>
            </a:fld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213CC82E-7D15-31A1-DAC0-9C4E2F3943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270213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396213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642" name="Rectangle 26641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44" name="Rectangle 26643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46" name="Rectangle 26645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48" name="Rectangle 26647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626" name="Picture 2" descr="See the source image">
            <a:extLst>
              <a:ext uri="{FF2B5EF4-FFF2-40B4-BE49-F238E27FC236}">
                <a16:creationId xmlns:a16="http://schemas.microsoft.com/office/drawing/2014/main" id="{8C1C1CE8-B348-3AE3-C47E-1F212B1B429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31" b="6617"/>
          <a:stretch/>
        </p:blipFill>
        <p:spPr bwMode="auto">
          <a:xfrm>
            <a:off x="457200" y="457200"/>
            <a:ext cx="112776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36BF04-3C35-4380-EE91-5F0E673B1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 sz="11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28</a:t>
            </a:fld>
            <a:endParaRPr lang="en-US" sz="1100">
              <a:solidFill>
                <a:srgbClr val="FFFFFF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DA8DC4-F441-FC40-AD73-7FB1BA8FCC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8873" y="393239"/>
            <a:ext cx="2553488" cy="118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0264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158131-652F-482F-6910-CCEE99958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5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Factors that determine whether an employee may continue to cover a post-age 26 disabled child:</a:t>
            </a:r>
          </a:p>
        </p:txBody>
      </p:sp>
      <p:pic>
        <p:nvPicPr>
          <p:cNvPr id="4" name="Picture 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436240A8-BB78-3368-3743-45DBDF37A5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977" r="5664"/>
          <a:stretch/>
        </p:blipFill>
        <p:spPr bwMode="auto">
          <a:xfrm>
            <a:off x="99628" y="1920837"/>
            <a:ext cx="11992740" cy="4189945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9DA533-FEC8-9F02-0D08-685BADA7B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19" y="6455664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29</a:t>
            </a:fld>
            <a:endParaRPr lang="en-US" sz="11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988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448056"/>
            <a:ext cx="1920339" cy="2894124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3515821"/>
            <a:ext cx="1920338" cy="2883258"/>
          </a:xfrm>
          <a:prstGeom prst="rect">
            <a:avLst/>
          </a:prstGeom>
          <a:solidFill>
            <a:schemeClr val="accent5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92BF6A1-717D-2E98-8B0C-DD33C56DE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990" y="4340230"/>
            <a:ext cx="1463040" cy="1234440"/>
          </a:xfrm>
        </p:spPr>
        <p:txBody>
          <a:bodyPr>
            <a:normAutofit/>
          </a:bodyPr>
          <a:lstStyle/>
          <a:p>
            <a:pPr algn="ctr">
              <a:spcAft>
                <a:spcPts val="600"/>
              </a:spcAft>
            </a:pPr>
            <a:fld id="{3A98EE3D-8CD1-4C3F-BD1C-C98C9596463C}" type="slidenum">
              <a:rPr lang="en-US" sz="4400">
                <a:solidFill>
                  <a:srgbClr val="FFFFFF"/>
                </a:solidFill>
              </a:rPr>
              <a:pPr algn="ctr">
                <a:spcAft>
                  <a:spcPts val="600"/>
                </a:spcAft>
              </a:pPr>
              <a:t>3</a:t>
            </a:fld>
            <a:endParaRPr lang="en-US" sz="4400">
              <a:solidFill>
                <a:srgbClr val="FFFFFF"/>
              </a:solidFill>
            </a:endParaRPr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F1A3A67C-BD2B-4D5C-3364-C03A3DF268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625"/>
          <a:stretch/>
        </p:blipFill>
        <p:spPr bwMode="auto">
          <a:xfrm>
            <a:off x="2551176" y="448056"/>
            <a:ext cx="9180576" cy="595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74653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719" name="Rectangle 29718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698" name="Picture 2" descr="See the source image">
            <a:extLst>
              <a:ext uri="{FF2B5EF4-FFF2-40B4-BE49-F238E27FC236}">
                <a16:creationId xmlns:a16="http://schemas.microsoft.com/office/drawing/2014/main" id="{999D3B77-6674-9221-2048-D4E2423C99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9" r="8459"/>
          <a:stretch/>
        </p:blipFill>
        <p:spPr bwMode="auto">
          <a:xfrm>
            <a:off x="4110127" y="1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29721" name="Freeform: Shape 29720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9723" name="Freeform: Shape 29722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30971E-41A4-5EFC-44B5-5943BE813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763" y="4279549"/>
            <a:ext cx="4023360" cy="320413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300" dirty="0">
                <a:effectLst/>
              </a:rPr>
              <a:t>1.  Federal disability and </a:t>
            </a:r>
            <a:r>
              <a:rPr lang="en-US" sz="3300" dirty="0"/>
              <a:t>S</a:t>
            </a:r>
            <a:r>
              <a:rPr lang="en-US" sz="3300" dirty="0">
                <a:effectLst/>
              </a:rPr>
              <a:t>tate disability determinations are two, separate processes. </a:t>
            </a:r>
            <a:br>
              <a:rPr lang="en-US" sz="3300" dirty="0">
                <a:effectLst/>
              </a:rPr>
            </a:br>
            <a:br>
              <a:rPr lang="en-US" sz="3300" dirty="0">
                <a:effectLst/>
              </a:rPr>
            </a:br>
            <a:r>
              <a:rPr lang="en-US" sz="3300" dirty="0">
                <a:effectLst/>
              </a:rPr>
              <a:t>2. Key ages 18 &amp; 26</a:t>
            </a:r>
            <a:r>
              <a:rPr lang="en-US" sz="3300" dirty="0"/>
              <a:t> for insurance coverage action!</a:t>
            </a:r>
            <a:br>
              <a:rPr lang="en-US" sz="3300" dirty="0">
                <a:effectLst/>
              </a:rPr>
            </a:br>
            <a:br>
              <a:rPr lang="en-US" sz="3300" dirty="0">
                <a:effectLst/>
              </a:rPr>
            </a:br>
            <a:r>
              <a:rPr lang="en-US" sz="3300" dirty="0">
                <a:effectLst/>
              </a:rPr>
              <a:t>3. Some employers offer disabled child coverage beyond age 26, and dual private/public insurance is allowed. </a:t>
            </a:r>
            <a:br>
              <a:rPr lang="en-US" sz="2600" dirty="0">
                <a:effectLst/>
              </a:rPr>
            </a:br>
            <a:br>
              <a:rPr lang="en-US" sz="2600" dirty="0">
                <a:effectLst/>
              </a:rPr>
            </a:br>
            <a:endParaRPr lang="en-US" sz="2600" dirty="0"/>
          </a:p>
        </p:txBody>
      </p:sp>
      <p:sp>
        <p:nvSpPr>
          <p:cNvPr id="29725" name="Rectangle 2972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727" name="Rectangle 2972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125002-3E8D-D07A-D002-CAFCDE3F7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53600" y="6356350"/>
            <a:ext cx="1600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3A98EE3D-8CD1-4C3F-BD1C-C98C9596463C}" type="slidenum">
              <a:rPr lang="en-US">
                <a:solidFill>
                  <a:schemeClr val="bg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30</a:t>
            </a:fld>
            <a:endParaRPr lang="en-US">
              <a:solidFill>
                <a:schemeClr val="bg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928432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2BA89D80-A205-4952-A46F-A135B693B8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rtlCol="0" anchor="ctr"/>
          <a:lstStyle/>
          <a:p>
            <a:pPr algn="ctr" defTabSz="457200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FF73490-1CDC-4DA0-A5DC-3F4139460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solidFill>
            <a:schemeClr val="accent1">
              <a:lumMod val="50000"/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rtlCol="0" anchor="ctr"/>
          <a:lstStyle/>
          <a:p>
            <a:pPr algn="ctr" defTabSz="45720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40FB38-0113-4F80-BBD4-A9C97FF40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91" y="506896"/>
            <a:ext cx="5696357" cy="537319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br>
              <a:rPr lang="en-US" sz="5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5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5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5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</a:t>
            </a:r>
            <a:r>
              <a:rPr lang="en-US" sz="3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Thank you for joining us today.</a:t>
            </a:r>
            <a:br>
              <a:rPr lang="en-US" sz="5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1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                  </a:t>
            </a:r>
            <a:r>
              <a:rPr lang="en-US" sz="5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Any Questions?</a:t>
            </a:r>
            <a:br>
              <a:rPr lang="en-US" sz="5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5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     </a:t>
            </a: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3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3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Email:  </a:t>
            </a:r>
            <a:r>
              <a:rPr lang="en-US" sz="3100" u="sng" kern="1200" dirty="0">
                <a:solidFill>
                  <a:schemeClr val="bg1"/>
                </a:solidFill>
                <a:latin typeface="+mj-lt"/>
                <a:ea typeface="+mj-ea"/>
                <a:cs typeface="+mj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Healthcare.Advocate@ct.gov</a:t>
            </a:r>
            <a:br>
              <a:rPr lang="en-US" sz="3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1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3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Phone:  866-466-4446</a:t>
            </a:r>
            <a:br>
              <a:rPr lang="en-US" sz="3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1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3100" dirty="0">
                <a:solidFill>
                  <a:schemeClr val="bg1"/>
                </a:solidFill>
              </a:rPr>
              <a:t>Web</a:t>
            </a:r>
            <a:r>
              <a:rPr lang="en-US" sz="3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:  www.ct.gov/oha</a:t>
            </a:r>
            <a:br>
              <a:rPr lang="en-US" sz="22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79D730AC-06E5-4840-86DF-F67855B1DB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6174" y="0"/>
            <a:ext cx="5282519" cy="6858000"/>
          </a:xfrm>
          <a:custGeom>
            <a:avLst/>
            <a:gdLst>
              <a:gd name="connsiteX0" fmla="*/ 189795 w 5282519"/>
              <a:gd name="connsiteY0" fmla="*/ 0 h 6858000"/>
              <a:gd name="connsiteX1" fmla="*/ 5282519 w 5282519"/>
              <a:gd name="connsiteY1" fmla="*/ 0 h 6858000"/>
              <a:gd name="connsiteX2" fmla="*/ 5282519 w 5282519"/>
              <a:gd name="connsiteY2" fmla="*/ 6858000 h 6858000"/>
              <a:gd name="connsiteX3" fmla="*/ 189795 w 5282519"/>
              <a:gd name="connsiteY3" fmla="*/ 6858000 h 6858000"/>
              <a:gd name="connsiteX4" fmla="*/ 184756 w 5282519"/>
              <a:gd name="connsiteY4" fmla="*/ 6791325 h 6858000"/>
              <a:gd name="connsiteX5" fmla="*/ 176358 w 5282519"/>
              <a:gd name="connsiteY5" fmla="*/ 6735762 h 6858000"/>
              <a:gd name="connsiteX6" fmla="*/ 166281 w 5282519"/>
              <a:gd name="connsiteY6" fmla="*/ 6683375 h 6858000"/>
              <a:gd name="connsiteX7" fmla="*/ 149485 w 5282519"/>
              <a:gd name="connsiteY7" fmla="*/ 6640512 h 6858000"/>
              <a:gd name="connsiteX8" fmla="*/ 132689 w 5282519"/>
              <a:gd name="connsiteY8" fmla="*/ 6597650 h 6858000"/>
              <a:gd name="connsiteX9" fmla="*/ 112534 w 5282519"/>
              <a:gd name="connsiteY9" fmla="*/ 6561137 h 6858000"/>
              <a:gd name="connsiteX10" fmla="*/ 92379 w 5282519"/>
              <a:gd name="connsiteY10" fmla="*/ 6523037 h 6858000"/>
              <a:gd name="connsiteX11" fmla="*/ 73903 w 5282519"/>
              <a:gd name="connsiteY11" fmla="*/ 6488112 h 6858000"/>
              <a:gd name="connsiteX12" fmla="*/ 55427 w 5282519"/>
              <a:gd name="connsiteY12" fmla="*/ 6448425 h 6858000"/>
              <a:gd name="connsiteX13" fmla="*/ 38632 w 5282519"/>
              <a:gd name="connsiteY13" fmla="*/ 6407150 h 6858000"/>
              <a:gd name="connsiteX14" fmla="*/ 23515 w 5282519"/>
              <a:gd name="connsiteY14" fmla="*/ 6361112 h 6858000"/>
              <a:gd name="connsiteX15" fmla="*/ 11758 w 5282519"/>
              <a:gd name="connsiteY15" fmla="*/ 6311900 h 6858000"/>
              <a:gd name="connsiteX16" fmla="*/ 3359 w 5282519"/>
              <a:gd name="connsiteY16" fmla="*/ 6251575 h 6858000"/>
              <a:gd name="connsiteX17" fmla="*/ 0 w 5282519"/>
              <a:gd name="connsiteY17" fmla="*/ 6183312 h 6858000"/>
              <a:gd name="connsiteX18" fmla="*/ 3359 w 5282519"/>
              <a:gd name="connsiteY18" fmla="*/ 6113462 h 6858000"/>
              <a:gd name="connsiteX19" fmla="*/ 11758 w 5282519"/>
              <a:gd name="connsiteY19" fmla="*/ 6056312 h 6858000"/>
              <a:gd name="connsiteX20" fmla="*/ 23515 w 5282519"/>
              <a:gd name="connsiteY20" fmla="*/ 6003925 h 6858000"/>
              <a:gd name="connsiteX21" fmla="*/ 38632 w 5282519"/>
              <a:gd name="connsiteY21" fmla="*/ 5956300 h 6858000"/>
              <a:gd name="connsiteX22" fmla="*/ 55427 w 5282519"/>
              <a:gd name="connsiteY22" fmla="*/ 5915025 h 6858000"/>
              <a:gd name="connsiteX23" fmla="*/ 75583 w 5282519"/>
              <a:gd name="connsiteY23" fmla="*/ 5876925 h 6858000"/>
              <a:gd name="connsiteX24" fmla="*/ 95738 w 5282519"/>
              <a:gd name="connsiteY24" fmla="*/ 5840412 h 6858000"/>
              <a:gd name="connsiteX25" fmla="*/ 115893 w 5282519"/>
              <a:gd name="connsiteY25" fmla="*/ 5802312 h 6858000"/>
              <a:gd name="connsiteX26" fmla="*/ 134368 w 5282519"/>
              <a:gd name="connsiteY26" fmla="*/ 5762625 h 6858000"/>
              <a:gd name="connsiteX27" fmla="*/ 152844 w 5282519"/>
              <a:gd name="connsiteY27" fmla="*/ 5721350 h 6858000"/>
              <a:gd name="connsiteX28" fmla="*/ 167960 w 5282519"/>
              <a:gd name="connsiteY28" fmla="*/ 5675312 h 6858000"/>
              <a:gd name="connsiteX29" fmla="*/ 178038 w 5282519"/>
              <a:gd name="connsiteY29" fmla="*/ 5622925 h 6858000"/>
              <a:gd name="connsiteX30" fmla="*/ 188115 w 5282519"/>
              <a:gd name="connsiteY30" fmla="*/ 5562600 h 6858000"/>
              <a:gd name="connsiteX31" fmla="*/ 189795 w 5282519"/>
              <a:gd name="connsiteY31" fmla="*/ 5494337 h 6858000"/>
              <a:gd name="connsiteX32" fmla="*/ 188115 w 5282519"/>
              <a:gd name="connsiteY32" fmla="*/ 5426075 h 6858000"/>
              <a:gd name="connsiteX33" fmla="*/ 178038 w 5282519"/>
              <a:gd name="connsiteY33" fmla="*/ 5365750 h 6858000"/>
              <a:gd name="connsiteX34" fmla="*/ 167960 w 5282519"/>
              <a:gd name="connsiteY34" fmla="*/ 5313362 h 6858000"/>
              <a:gd name="connsiteX35" fmla="*/ 152844 w 5282519"/>
              <a:gd name="connsiteY35" fmla="*/ 5268912 h 6858000"/>
              <a:gd name="connsiteX36" fmla="*/ 134368 w 5282519"/>
              <a:gd name="connsiteY36" fmla="*/ 5226050 h 6858000"/>
              <a:gd name="connsiteX37" fmla="*/ 115893 w 5282519"/>
              <a:gd name="connsiteY37" fmla="*/ 5186362 h 6858000"/>
              <a:gd name="connsiteX38" fmla="*/ 95738 w 5282519"/>
              <a:gd name="connsiteY38" fmla="*/ 5149850 h 6858000"/>
              <a:gd name="connsiteX39" fmla="*/ 75583 w 5282519"/>
              <a:gd name="connsiteY39" fmla="*/ 5114925 h 6858000"/>
              <a:gd name="connsiteX40" fmla="*/ 55427 w 5282519"/>
              <a:gd name="connsiteY40" fmla="*/ 5075237 h 6858000"/>
              <a:gd name="connsiteX41" fmla="*/ 38632 w 5282519"/>
              <a:gd name="connsiteY41" fmla="*/ 5033962 h 6858000"/>
              <a:gd name="connsiteX42" fmla="*/ 23515 w 5282519"/>
              <a:gd name="connsiteY42" fmla="*/ 4987925 h 6858000"/>
              <a:gd name="connsiteX43" fmla="*/ 11758 w 5282519"/>
              <a:gd name="connsiteY43" fmla="*/ 4935537 h 6858000"/>
              <a:gd name="connsiteX44" fmla="*/ 3359 w 5282519"/>
              <a:gd name="connsiteY44" fmla="*/ 4875212 h 6858000"/>
              <a:gd name="connsiteX45" fmla="*/ 0 w 5282519"/>
              <a:gd name="connsiteY45" fmla="*/ 4806950 h 6858000"/>
              <a:gd name="connsiteX46" fmla="*/ 3359 w 5282519"/>
              <a:gd name="connsiteY46" fmla="*/ 4738687 h 6858000"/>
              <a:gd name="connsiteX47" fmla="*/ 11758 w 5282519"/>
              <a:gd name="connsiteY47" fmla="*/ 4678362 h 6858000"/>
              <a:gd name="connsiteX48" fmla="*/ 23515 w 5282519"/>
              <a:gd name="connsiteY48" fmla="*/ 4625975 h 6858000"/>
              <a:gd name="connsiteX49" fmla="*/ 38632 w 5282519"/>
              <a:gd name="connsiteY49" fmla="*/ 4579937 h 6858000"/>
              <a:gd name="connsiteX50" fmla="*/ 55427 w 5282519"/>
              <a:gd name="connsiteY50" fmla="*/ 4537075 h 6858000"/>
              <a:gd name="connsiteX51" fmla="*/ 75583 w 5282519"/>
              <a:gd name="connsiteY51" fmla="*/ 4498975 h 6858000"/>
              <a:gd name="connsiteX52" fmla="*/ 115893 w 5282519"/>
              <a:gd name="connsiteY52" fmla="*/ 4424362 h 6858000"/>
              <a:gd name="connsiteX53" fmla="*/ 134368 w 5282519"/>
              <a:gd name="connsiteY53" fmla="*/ 4386262 h 6858000"/>
              <a:gd name="connsiteX54" fmla="*/ 152844 w 5282519"/>
              <a:gd name="connsiteY54" fmla="*/ 4343400 h 6858000"/>
              <a:gd name="connsiteX55" fmla="*/ 167960 w 5282519"/>
              <a:gd name="connsiteY55" fmla="*/ 4297362 h 6858000"/>
              <a:gd name="connsiteX56" fmla="*/ 178038 w 5282519"/>
              <a:gd name="connsiteY56" fmla="*/ 4244975 h 6858000"/>
              <a:gd name="connsiteX57" fmla="*/ 188115 w 5282519"/>
              <a:gd name="connsiteY57" fmla="*/ 4186237 h 6858000"/>
              <a:gd name="connsiteX58" fmla="*/ 189795 w 5282519"/>
              <a:gd name="connsiteY58" fmla="*/ 4116387 h 6858000"/>
              <a:gd name="connsiteX59" fmla="*/ 188115 w 5282519"/>
              <a:gd name="connsiteY59" fmla="*/ 4048125 h 6858000"/>
              <a:gd name="connsiteX60" fmla="*/ 178038 w 5282519"/>
              <a:gd name="connsiteY60" fmla="*/ 3987800 h 6858000"/>
              <a:gd name="connsiteX61" fmla="*/ 167960 w 5282519"/>
              <a:gd name="connsiteY61" fmla="*/ 3935412 h 6858000"/>
              <a:gd name="connsiteX62" fmla="*/ 152844 w 5282519"/>
              <a:gd name="connsiteY62" fmla="*/ 3890962 h 6858000"/>
              <a:gd name="connsiteX63" fmla="*/ 134368 w 5282519"/>
              <a:gd name="connsiteY63" fmla="*/ 3848100 h 6858000"/>
              <a:gd name="connsiteX64" fmla="*/ 115893 w 5282519"/>
              <a:gd name="connsiteY64" fmla="*/ 3811587 h 6858000"/>
              <a:gd name="connsiteX65" fmla="*/ 75583 w 5282519"/>
              <a:gd name="connsiteY65" fmla="*/ 3736975 h 6858000"/>
              <a:gd name="connsiteX66" fmla="*/ 55427 w 5282519"/>
              <a:gd name="connsiteY66" fmla="*/ 3697287 h 6858000"/>
              <a:gd name="connsiteX67" fmla="*/ 38632 w 5282519"/>
              <a:gd name="connsiteY67" fmla="*/ 3656012 h 6858000"/>
              <a:gd name="connsiteX68" fmla="*/ 23515 w 5282519"/>
              <a:gd name="connsiteY68" fmla="*/ 3609975 h 6858000"/>
              <a:gd name="connsiteX69" fmla="*/ 11758 w 5282519"/>
              <a:gd name="connsiteY69" fmla="*/ 3557587 h 6858000"/>
              <a:gd name="connsiteX70" fmla="*/ 3359 w 5282519"/>
              <a:gd name="connsiteY70" fmla="*/ 3497262 h 6858000"/>
              <a:gd name="connsiteX71" fmla="*/ 0 w 5282519"/>
              <a:gd name="connsiteY71" fmla="*/ 3427412 h 6858000"/>
              <a:gd name="connsiteX72" fmla="*/ 3359 w 5282519"/>
              <a:gd name="connsiteY72" fmla="*/ 3360737 h 6858000"/>
              <a:gd name="connsiteX73" fmla="*/ 11758 w 5282519"/>
              <a:gd name="connsiteY73" fmla="*/ 3300412 h 6858000"/>
              <a:gd name="connsiteX74" fmla="*/ 23515 w 5282519"/>
              <a:gd name="connsiteY74" fmla="*/ 3248025 h 6858000"/>
              <a:gd name="connsiteX75" fmla="*/ 38632 w 5282519"/>
              <a:gd name="connsiteY75" fmla="*/ 3201987 h 6858000"/>
              <a:gd name="connsiteX76" fmla="*/ 55427 w 5282519"/>
              <a:gd name="connsiteY76" fmla="*/ 3160712 h 6858000"/>
              <a:gd name="connsiteX77" fmla="*/ 75583 w 5282519"/>
              <a:gd name="connsiteY77" fmla="*/ 3121025 h 6858000"/>
              <a:gd name="connsiteX78" fmla="*/ 95738 w 5282519"/>
              <a:gd name="connsiteY78" fmla="*/ 3084512 h 6858000"/>
              <a:gd name="connsiteX79" fmla="*/ 115893 w 5282519"/>
              <a:gd name="connsiteY79" fmla="*/ 3046412 h 6858000"/>
              <a:gd name="connsiteX80" fmla="*/ 134368 w 5282519"/>
              <a:gd name="connsiteY80" fmla="*/ 3009900 h 6858000"/>
              <a:gd name="connsiteX81" fmla="*/ 152844 w 5282519"/>
              <a:gd name="connsiteY81" fmla="*/ 2967037 h 6858000"/>
              <a:gd name="connsiteX82" fmla="*/ 167960 w 5282519"/>
              <a:gd name="connsiteY82" fmla="*/ 2922587 h 6858000"/>
              <a:gd name="connsiteX83" fmla="*/ 178038 w 5282519"/>
              <a:gd name="connsiteY83" fmla="*/ 2868612 h 6858000"/>
              <a:gd name="connsiteX84" fmla="*/ 188115 w 5282519"/>
              <a:gd name="connsiteY84" fmla="*/ 2809875 h 6858000"/>
              <a:gd name="connsiteX85" fmla="*/ 189795 w 5282519"/>
              <a:gd name="connsiteY85" fmla="*/ 2741612 h 6858000"/>
              <a:gd name="connsiteX86" fmla="*/ 188115 w 5282519"/>
              <a:gd name="connsiteY86" fmla="*/ 2671762 h 6858000"/>
              <a:gd name="connsiteX87" fmla="*/ 178038 w 5282519"/>
              <a:gd name="connsiteY87" fmla="*/ 2613025 h 6858000"/>
              <a:gd name="connsiteX88" fmla="*/ 167960 w 5282519"/>
              <a:gd name="connsiteY88" fmla="*/ 2560637 h 6858000"/>
              <a:gd name="connsiteX89" fmla="*/ 152844 w 5282519"/>
              <a:gd name="connsiteY89" fmla="*/ 2513012 h 6858000"/>
              <a:gd name="connsiteX90" fmla="*/ 134368 w 5282519"/>
              <a:gd name="connsiteY90" fmla="*/ 2471737 h 6858000"/>
              <a:gd name="connsiteX91" fmla="*/ 115893 w 5282519"/>
              <a:gd name="connsiteY91" fmla="*/ 2433637 h 6858000"/>
              <a:gd name="connsiteX92" fmla="*/ 95738 w 5282519"/>
              <a:gd name="connsiteY92" fmla="*/ 2395537 h 6858000"/>
              <a:gd name="connsiteX93" fmla="*/ 75583 w 5282519"/>
              <a:gd name="connsiteY93" fmla="*/ 2359025 h 6858000"/>
              <a:gd name="connsiteX94" fmla="*/ 55427 w 5282519"/>
              <a:gd name="connsiteY94" fmla="*/ 2319337 h 6858000"/>
              <a:gd name="connsiteX95" fmla="*/ 38632 w 5282519"/>
              <a:gd name="connsiteY95" fmla="*/ 2278062 h 6858000"/>
              <a:gd name="connsiteX96" fmla="*/ 23515 w 5282519"/>
              <a:gd name="connsiteY96" fmla="*/ 2232025 h 6858000"/>
              <a:gd name="connsiteX97" fmla="*/ 11758 w 5282519"/>
              <a:gd name="connsiteY97" fmla="*/ 2179637 h 6858000"/>
              <a:gd name="connsiteX98" fmla="*/ 3359 w 5282519"/>
              <a:gd name="connsiteY98" fmla="*/ 2119312 h 6858000"/>
              <a:gd name="connsiteX99" fmla="*/ 0 w 5282519"/>
              <a:gd name="connsiteY99" fmla="*/ 2051050 h 6858000"/>
              <a:gd name="connsiteX100" fmla="*/ 3359 w 5282519"/>
              <a:gd name="connsiteY100" fmla="*/ 1982787 h 6858000"/>
              <a:gd name="connsiteX101" fmla="*/ 11758 w 5282519"/>
              <a:gd name="connsiteY101" fmla="*/ 1922462 h 6858000"/>
              <a:gd name="connsiteX102" fmla="*/ 23515 w 5282519"/>
              <a:gd name="connsiteY102" fmla="*/ 1870075 h 6858000"/>
              <a:gd name="connsiteX103" fmla="*/ 38632 w 5282519"/>
              <a:gd name="connsiteY103" fmla="*/ 1824037 h 6858000"/>
              <a:gd name="connsiteX104" fmla="*/ 55427 w 5282519"/>
              <a:gd name="connsiteY104" fmla="*/ 1782762 h 6858000"/>
              <a:gd name="connsiteX105" fmla="*/ 75583 w 5282519"/>
              <a:gd name="connsiteY105" fmla="*/ 1743075 h 6858000"/>
              <a:gd name="connsiteX106" fmla="*/ 95738 w 5282519"/>
              <a:gd name="connsiteY106" fmla="*/ 1708150 h 6858000"/>
              <a:gd name="connsiteX107" fmla="*/ 115893 w 5282519"/>
              <a:gd name="connsiteY107" fmla="*/ 1671637 h 6858000"/>
              <a:gd name="connsiteX108" fmla="*/ 134368 w 5282519"/>
              <a:gd name="connsiteY108" fmla="*/ 1631950 h 6858000"/>
              <a:gd name="connsiteX109" fmla="*/ 152844 w 5282519"/>
              <a:gd name="connsiteY109" fmla="*/ 1589087 h 6858000"/>
              <a:gd name="connsiteX110" fmla="*/ 167960 w 5282519"/>
              <a:gd name="connsiteY110" fmla="*/ 1544637 h 6858000"/>
              <a:gd name="connsiteX111" fmla="*/ 178038 w 5282519"/>
              <a:gd name="connsiteY111" fmla="*/ 1492250 h 6858000"/>
              <a:gd name="connsiteX112" fmla="*/ 188115 w 5282519"/>
              <a:gd name="connsiteY112" fmla="*/ 1431925 h 6858000"/>
              <a:gd name="connsiteX113" fmla="*/ 189795 w 5282519"/>
              <a:gd name="connsiteY113" fmla="*/ 1363662 h 6858000"/>
              <a:gd name="connsiteX114" fmla="*/ 188115 w 5282519"/>
              <a:gd name="connsiteY114" fmla="*/ 1295400 h 6858000"/>
              <a:gd name="connsiteX115" fmla="*/ 178038 w 5282519"/>
              <a:gd name="connsiteY115" fmla="*/ 1235075 h 6858000"/>
              <a:gd name="connsiteX116" fmla="*/ 167960 w 5282519"/>
              <a:gd name="connsiteY116" fmla="*/ 1182687 h 6858000"/>
              <a:gd name="connsiteX117" fmla="*/ 152844 w 5282519"/>
              <a:gd name="connsiteY117" fmla="*/ 1136650 h 6858000"/>
              <a:gd name="connsiteX118" fmla="*/ 134368 w 5282519"/>
              <a:gd name="connsiteY118" fmla="*/ 1095375 h 6858000"/>
              <a:gd name="connsiteX119" fmla="*/ 115893 w 5282519"/>
              <a:gd name="connsiteY119" fmla="*/ 1055687 h 6858000"/>
              <a:gd name="connsiteX120" fmla="*/ 95738 w 5282519"/>
              <a:gd name="connsiteY120" fmla="*/ 1017587 h 6858000"/>
              <a:gd name="connsiteX121" fmla="*/ 75583 w 5282519"/>
              <a:gd name="connsiteY121" fmla="*/ 981075 h 6858000"/>
              <a:gd name="connsiteX122" fmla="*/ 55427 w 5282519"/>
              <a:gd name="connsiteY122" fmla="*/ 942975 h 6858000"/>
              <a:gd name="connsiteX123" fmla="*/ 38632 w 5282519"/>
              <a:gd name="connsiteY123" fmla="*/ 901700 h 6858000"/>
              <a:gd name="connsiteX124" fmla="*/ 23515 w 5282519"/>
              <a:gd name="connsiteY124" fmla="*/ 854075 h 6858000"/>
              <a:gd name="connsiteX125" fmla="*/ 11758 w 5282519"/>
              <a:gd name="connsiteY125" fmla="*/ 801687 h 6858000"/>
              <a:gd name="connsiteX126" fmla="*/ 3359 w 5282519"/>
              <a:gd name="connsiteY126" fmla="*/ 744537 h 6858000"/>
              <a:gd name="connsiteX127" fmla="*/ 0 w 5282519"/>
              <a:gd name="connsiteY127" fmla="*/ 673100 h 6858000"/>
              <a:gd name="connsiteX128" fmla="*/ 3359 w 5282519"/>
              <a:gd name="connsiteY128" fmla="*/ 606425 h 6858000"/>
              <a:gd name="connsiteX129" fmla="*/ 11758 w 5282519"/>
              <a:gd name="connsiteY129" fmla="*/ 546100 h 6858000"/>
              <a:gd name="connsiteX130" fmla="*/ 23515 w 5282519"/>
              <a:gd name="connsiteY130" fmla="*/ 496887 h 6858000"/>
              <a:gd name="connsiteX131" fmla="*/ 38632 w 5282519"/>
              <a:gd name="connsiteY131" fmla="*/ 450850 h 6858000"/>
              <a:gd name="connsiteX132" fmla="*/ 55427 w 5282519"/>
              <a:gd name="connsiteY132" fmla="*/ 409575 h 6858000"/>
              <a:gd name="connsiteX133" fmla="*/ 73903 w 5282519"/>
              <a:gd name="connsiteY133" fmla="*/ 369887 h 6858000"/>
              <a:gd name="connsiteX134" fmla="*/ 92379 w 5282519"/>
              <a:gd name="connsiteY134" fmla="*/ 334962 h 6858000"/>
              <a:gd name="connsiteX135" fmla="*/ 112534 w 5282519"/>
              <a:gd name="connsiteY135" fmla="*/ 296862 h 6858000"/>
              <a:gd name="connsiteX136" fmla="*/ 132689 w 5282519"/>
              <a:gd name="connsiteY136" fmla="*/ 260350 h 6858000"/>
              <a:gd name="connsiteX137" fmla="*/ 149485 w 5282519"/>
              <a:gd name="connsiteY137" fmla="*/ 217487 h 6858000"/>
              <a:gd name="connsiteX138" fmla="*/ 166281 w 5282519"/>
              <a:gd name="connsiteY138" fmla="*/ 174625 h 6858000"/>
              <a:gd name="connsiteX139" fmla="*/ 176358 w 5282519"/>
              <a:gd name="connsiteY139" fmla="*/ 122237 h 6858000"/>
              <a:gd name="connsiteX140" fmla="*/ 184756 w 5282519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C2A71213-9165-4A92-935C-2D64396F1CB8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21" r="3" b="3"/>
          <a:stretch/>
        </p:blipFill>
        <p:spPr bwMode="auto">
          <a:xfrm>
            <a:off x="6909481" y="10"/>
            <a:ext cx="5282519" cy="3428990"/>
          </a:xfrm>
          <a:custGeom>
            <a:avLst/>
            <a:gdLst/>
            <a:ahLst/>
            <a:cxnLst/>
            <a:rect l="l" t="t" r="r" b="b"/>
            <a:pathLst>
              <a:path w="5282519" h="3429000">
                <a:moveTo>
                  <a:pt x="189795" y="0"/>
                </a:moveTo>
                <a:lnTo>
                  <a:pt x="5282519" y="0"/>
                </a:lnTo>
                <a:lnTo>
                  <a:pt x="5282519" y="3429000"/>
                </a:lnTo>
                <a:lnTo>
                  <a:pt x="77" y="3429000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lnTo>
                  <a:pt x="189795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5F4F435-1AD1-4E0F-A795-B9F200682A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" r="5479"/>
          <a:stretch/>
        </p:blipFill>
        <p:spPr bwMode="auto">
          <a:xfrm>
            <a:off x="7304313" y="3778318"/>
            <a:ext cx="4206240" cy="2730363"/>
          </a:xfrm>
          <a:custGeom>
            <a:avLst/>
            <a:gdLst/>
            <a:ahLst/>
            <a:cxnLst/>
            <a:rect l="l" t="t" r="r" b="b"/>
            <a:pathLst>
              <a:path w="5282519" h="3429000">
                <a:moveTo>
                  <a:pt x="77" y="0"/>
                </a:moveTo>
                <a:lnTo>
                  <a:pt x="5282519" y="0"/>
                </a:lnTo>
                <a:lnTo>
                  <a:pt x="5282519" y="3429000"/>
                </a:lnTo>
                <a:lnTo>
                  <a:pt x="189795" y="3429000"/>
                </a:lnTo>
                <a:lnTo>
                  <a:pt x="184756" y="3362325"/>
                </a:lnTo>
                <a:lnTo>
                  <a:pt x="176358" y="3306762"/>
                </a:lnTo>
                <a:lnTo>
                  <a:pt x="166281" y="3254375"/>
                </a:lnTo>
                <a:lnTo>
                  <a:pt x="149485" y="3211512"/>
                </a:lnTo>
                <a:lnTo>
                  <a:pt x="132689" y="3168650"/>
                </a:lnTo>
                <a:lnTo>
                  <a:pt x="112534" y="3132137"/>
                </a:lnTo>
                <a:lnTo>
                  <a:pt x="92379" y="3094037"/>
                </a:lnTo>
                <a:lnTo>
                  <a:pt x="73903" y="3059112"/>
                </a:lnTo>
                <a:lnTo>
                  <a:pt x="55427" y="3019425"/>
                </a:lnTo>
                <a:lnTo>
                  <a:pt x="38632" y="2978150"/>
                </a:lnTo>
                <a:lnTo>
                  <a:pt x="23515" y="2932112"/>
                </a:lnTo>
                <a:lnTo>
                  <a:pt x="11758" y="2882900"/>
                </a:lnTo>
                <a:lnTo>
                  <a:pt x="3359" y="2822575"/>
                </a:lnTo>
                <a:lnTo>
                  <a:pt x="0" y="2754312"/>
                </a:lnTo>
                <a:lnTo>
                  <a:pt x="3359" y="2684462"/>
                </a:lnTo>
                <a:lnTo>
                  <a:pt x="11758" y="2627312"/>
                </a:lnTo>
                <a:lnTo>
                  <a:pt x="23515" y="2574925"/>
                </a:lnTo>
                <a:lnTo>
                  <a:pt x="38632" y="2527300"/>
                </a:lnTo>
                <a:lnTo>
                  <a:pt x="55427" y="2486025"/>
                </a:lnTo>
                <a:lnTo>
                  <a:pt x="75583" y="2447925"/>
                </a:lnTo>
                <a:lnTo>
                  <a:pt x="95738" y="2411412"/>
                </a:lnTo>
                <a:lnTo>
                  <a:pt x="115893" y="2373312"/>
                </a:lnTo>
                <a:lnTo>
                  <a:pt x="134368" y="2333625"/>
                </a:lnTo>
                <a:lnTo>
                  <a:pt x="152844" y="2292350"/>
                </a:lnTo>
                <a:lnTo>
                  <a:pt x="167960" y="2246312"/>
                </a:lnTo>
                <a:lnTo>
                  <a:pt x="178038" y="2193925"/>
                </a:lnTo>
                <a:lnTo>
                  <a:pt x="188115" y="2133600"/>
                </a:lnTo>
                <a:lnTo>
                  <a:pt x="189795" y="2065337"/>
                </a:lnTo>
                <a:lnTo>
                  <a:pt x="188115" y="1997075"/>
                </a:lnTo>
                <a:lnTo>
                  <a:pt x="178038" y="1936750"/>
                </a:lnTo>
                <a:lnTo>
                  <a:pt x="167960" y="1884362"/>
                </a:lnTo>
                <a:lnTo>
                  <a:pt x="152844" y="1839912"/>
                </a:lnTo>
                <a:lnTo>
                  <a:pt x="134368" y="1797050"/>
                </a:lnTo>
                <a:lnTo>
                  <a:pt x="115893" y="1757362"/>
                </a:lnTo>
                <a:lnTo>
                  <a:pt x="95738" y="1720850"/>
                </a:lnTo>
                <a:lnTo>
                  <a:pt x="75583" y="1685925"/>
                </a:lnTo>
                <a:lnTo>
                  <a:pt x="55427" y="1646237"/>
                </a:lnTo>
                <a:lnTo>
                  <a:pt x="38632" y="1604962"/>
                </a:lnTo>
                <a:lnTo>
                  <a:pt x="23515" y="1558925"/>
                </a:lnTo>
                <a:lnTo>
                  <a:pt x="11758" y="1506537"/>
                </a:lnTo>
                <a:lnTo>
                  <a:pt x="3359" y="1446212"/>
                </a:lnTo>
                <a:lnTo>
                  <a:pt x="0" y="1377950"/>
                </a:lnTo>
                <a:lnTo>
                  <a:pt x="3359" y="1309687"/>
                </a:lnTo>
                <a:lnTo>
                  <a:pt x="11758" y="1249362"/>
                </a:lnTo>
                <a:lnTo>
                  <a:pt x="23515" y="1196975"/>
                </a:lnTo>
                <a:lnTo>
                  <a:pt x="38632" y="1150937"/>
                </a:lnTo>
                <a:lnTo>
                  <a:pt x="55427" y="1108075"/>
                </a:lnTo>
                <a:lnTo>
                  <a:pt x="75583" y="1069975"/>
                </a:lnTo>
                <a:lnTo>
                  <a:pt x="115893" y="995362"/>
                </a:lnTo>
                <a:lnTo>
                  <a:pt x="134368" y="957262"/>
                </a:lnTo>
                <a:lnTo>
                  <a:pt x="152844" y="914400"/>
                </a:lnTo>
                <a:lnTo>
                  <a:pt x="167960" y="868362"/>
                </a:lnTo>
                <a:lnTo>
                  <a:pt x="178038" y="815975"/>
                </a:lnTo>
                <a:lnTo>
                  <a:pt x="188115" y="757237"/>
                </a:lnTo>
                <a:lnTo>
                  <a:pt x="189795" y="687387"/>
                </a:lnTo>
                <a:lnTo>
                  <a:pt x="188115" y="619125"/>
                </a:lnTo>
                <a:lnTo>
                  <a:pt x="178038" y="558800"/>
                </a:lnTo>
                <a:lnTo>
                  <a:pt x="167960" y="506412"/>
                </a:lnTo>
                <a:lnTo>
                  <a:pt x="152844" y="461962"/>
                </a:lnTo>
                <a:lnTo>
                  <a:pt x="134368" y="419100"/>
                </a:lnTo>
                <a:lnTo>
                  <a:pt x="115893" y="382587"/>
                </a:lnTo>
                <a:lnTo>
                  <a:pt x="75583" y="307975"/>
                </a:lnTo>
                <a:lnTo>
                  <a:pt x="55427" y="268287"/>
                </a:lnTo>
                <a:lnTo>
                  <a:pt x="38632" y="227012"/>
                </a:lnTo>
                <a:lnTo>
                  <a:pt x="23515" y="180975"/>
                </a:lnTo>
                <a:lnTo>
                  <a:pt x="11758" y="128587"/>
                </a:lnTo>
                <a:lnTo>
                  <a:pt x="3359" y="68262"/>
                </a:lnTo>
                <a:lnTo>
                  <a:pt x="77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C344DF-11BB-4F1C-9AA6-A240E7AD7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31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0965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2BA89D80-A205-4952-A46F-A135B693B8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rtlCol="0" anchor="ctr"/>
          <a:lstStyle/>
          <a:p>
            <a:pPr algn="ctr" defTabSz="457200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FF73490-1CDC-4DA0-A5DC-3F4139460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solidFill>
            <a:schemeClr val="accent1">
              <a:lumMod val="50000"/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rtlCol="0" anchor="ctr"/>
          <a:lstStyle/>
          <a:p>
            <a:pPr algn="ctr" defTabSz="45720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40FB38-0113-4F80-BBD4-A9C97FF40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91" y="506896"/>
            <a:ext cx="5696357" cy="537319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br>
              <a:rPr lang="en-US" sz="5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5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5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5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</a:t>
            </a:r>
            <a:r>
              <a:rPr lang="en-US" sz="3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Thank you for joining us today.</a:t>
            </a:r>
            <a:br>
              <a:rPr lang="en-US" sz="5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1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                  </a:t>
            </a:r>
            <a:r>
              <a:rPr lang="en-US" sz="5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Any Questions?</a:t>
            </a:r>
            <a:br>
              <a:rPr lang="en-US" sz="5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56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     </a:t>
            </a: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3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3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Email:  </a:t>
            </a:r>
            <a:r>
              <a:rPr lang="en-US" sz="3100" u="sng" kern="1200" dirty="0">
                <a:solidFill>
                  <a:schemeClr val="bg1"/>
                </a:solidFill>
                <a:latin typeface="+mj-lt"/>
                <a:ea typeface="+mj-ea"/>
                <a:cs typeface="+mj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Healthcare.Advocate@ct.gov</a:t>
            </a:r>
            <a:br>
              <a:rPr lang="en-US" sz="3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1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3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Phone:  866-466-4446</a:t>
            </a:r>
            <a:br>
              <a:rPr lang="en-US" sz="3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1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3100" dirty="0">
                <a:solidFill>
                  <a:schemeClr val="bg1"/>
                </a:solidFill>
              </a:rPr>
              <a:t>Web</a:t>
            </a:r>
            <a:r>
              <a:rPr lang="en-US" sz="31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:  www.ct.gov/oha</a:t>
            </a:r>
            <a:br>
              <a:rPr lang="en-US" sz="22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79D730AC-06E5-4840-86DF-F67855B1DB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6174" y="0"/>
            <a:ext cx="5282519" cy="6858000"/>
          </a:xfrm>
          <a:custGeom>
            <a:avLst/>
            <a:gdLst>
              <a:gd name="connsiteX0" fmla="*/ 189795 w 5282519"/>
              <a:gd name="connsiteY0" fmla="*/ 0 h 6858000"/>
              <a:gd name="connsiteX1" fmla="*/ 5282519 w 5282519"/>
              <a:gd name="connsiteY1" fmla="*/ 0 h 6858000"/>
              <a:gd name="connsiteX2" fmla="*/ 5282519 w 5282519"/>
              <a:gd name="connsiteY2" fmla="*/ 6858000 h 6858000"/>
              <a:gd name="connsiteX3" fmla="*/ 189795 w 5282519"/>
              <a:gd name="connsiteY3" fmla="*/ 6858000 h 6858000"/>
              <a:gd name="connsiteX4" fmla="*/ 184756 w 5282519"/>
              <a:gd name="connsiteY4" fmla="*/ 6791325 h 6858000"/>
              <a:gd name="connsiteX5" fmla="*/ 176358 w 5282519"/>
              <a:gd name="connsiteY5" fmla="*/ 6735762 h 6858000"/>
              <a:gd name="connsiteX6" fmla="*/ 166281 w 5282519"/>
              <a:gd name="connsiteY6" fmla="*/ 6683375 h 6858000"/>
              <a:gd name="connsiteX7" fmla="*/ 149485 w 5282519"/>
              <a:gd name="connsiteY7" fmla="*/ 6640512 h 6858000"/>
              <a:gd name="connsiteX8" fmla="*/ 132689 w 5282519"/>
              <a:gd name="connsiteY8" fmla="*/ 6597650 h 6858000"/>
              <a:gd name="connsiteX9" fmla="*/ 112534 w 5282519"/>
              <a:gd name="connsiteY9" fmla="*/ 6561137 h 6858000"/>
              <a:gd name="connsiteX10" fmla="*/ 92379 w 5282519"/>
              <a:gd name="connsiteY10" fmla="*/ 6523037 h 6858000"/>
              <a:gd name="connsiteX11" fmla="*/ 73903 w 5282519"/>
              <a:gd name="connsiteY11" fmla="*/ 6488112 h 6858000"/>
              <a:gd name="connsiteX12" fmla="*/ 55427 w 5282519"/>
              <a:gd name="connsiteY12" fmla="*/ 6448425 h 6858000"/>
              <a:gd name="connsiteX13" fmla="*/ 38632 w 5282519"/>
              <a:gd name="connsiteY13" fmla="*/ 6407150 h 6858000"/>
              <a:gd name="connsiteX14" fmla="*/ 23515 w 5282519"/>
              <a:gd name="connsiteY14" fmla="*/ 6361112 h 6858000"/>
              <a:gd name="connsiteX15" fmla="*/ 11758 w 5282519"/>
              <a:gd name="connsiteY15" fmla="*/ 6311900 h 6858000"/>
              <a:gd name="connsiteX16" fmla="*/ 3359 w 5282519"/>
              <a:gd name="connsiteY16" fmla="*/ 6251575 h 6858000"/>
              <a:gd name="connsiteX17" fmla="*/ 0 w 5282519"/>
              <a:gd name="connsiteY17" fmla="*/ 6183312 h 6858000"/>
              <a:gd name="connsiteX18" fmla="*/ 3359 w 5282519"/>
              <a:gd name="connsiteY18" fmla="*/ 6113462 h 6858000"/>
              <a:gd name="connsiteX19" fmla="*/ 11758 w 5282519"/>
              <a:gd name="connsiteY19" fmla="*/ 6056312 h 6858000"/>
              <a:gd name="connsiteX20" fmla="*/ 23515 w 5282519"/>
              <a:gd name="connsiteY20" fmla="*/ 6003925 h 6858000"/>
              <a:gd name="connsiteX21" fmla="*/ 38632 w 5282519"/>
              <a:gd name="connsiteY21" fmla="*/ 5956300 h 6858000"/>
              <a:gd name="connsiteX22" fmla="*/ 55427 w 5282519"/>
              <a:gd name="connsiteY22" fmla="*/ 5915025 h 6858000"/>
              <a:gd name="connsiteX23" fmla="*/ 75583 w 5282519"/>
              <a:gd name="connsiteY23" fmla="*/ 5876925 h 6858000"/>
              <a:gd name="connsiteX24" fmla="*/ 95738 w 5282519"/>
              <a:gd name="connsiteY24" fmla="*/ 5840412 h 6858000"/>
              <a:gd name="connsiteX25" fmla="*/ 115893 w 5282519"/>
              <a:gd name="connsiteY25" fmla="*/ 5802312 h 6858000"/>
              <a:gd name="connsiteX26" fmla="*/ 134368 w 5282519"/>
              <a:gd name="connsiteY26" fmla="*/ 5762625 h 6858000"/>
              <a:gd name="connsiteX27" fmla="*/ 152844 w 5282519"/>
              <a:gd name="connsiteY27" fmla="*/ 5721350 h 6858000"/>
              <a:gd name="connsiteX28" fmla="*/ 167960 w 5282519"/>
              <a:gd name="connsiteY28" fmla="*/ 5675312 h 6858000"/>
              <a:gd name="connsiteX29" fmla="*/ 178038 w 5282519"/>
              <a:gd name="connsiteY29" fmla="*/ 5622925 h 6858000"/>
              <a:gd name="connsiteX30" fmla="*/ 188115 w 5282519"/>
              <a:gd name="connsiteY30" fmla="*/ 5562600 h 6858000"/>
              <a:gd name="connsiteX31" fmla="*/ 189795 w 5282519"/>
              <a:gd name="connsiteY31" fmla="*/ 5494337 h 6858000"/>
              <a:gd name="connsiteX32" fmla="*/ 188115 w 5282519"/>
              <a:gd name="connsiteY32" fmla="*/ 5426075 h 6858000"/>
              <a:gd name="connsiteX33" fmla="*/ 178038 w 5282519"/>
              <a:gd name="connsiteY33" fmla="*/ 5365750 h 6858000"/>
              <a:gd name="connsiteX34" fmla="*/ 167960 w 5282519"/>
              <a:gd name="connsiteY34" fmla="*/ 5313362 h 6858000"/>
              <a:gd name="connsiteX35" fmla="*/ 152844 w 5282519"/>
              <a:gd name="connsiteY35" fmla="*/ 5268912 h 6858000"/>
              <a:gd name="connsiteX36" fmla="*/ 134368 w 5282519"/>
              <a:gd name="connsiteY36" fmla="*/ 5226050 h 6858000"/>
              <a:gd name="connsiteX37" fmla="*/ 115893 w 5282519"/>
              <a:gd name="connsiteY37" fmla="*/ 5186362 h 6858000"/>
              <a:gd name="connsiteX38" fmla="*/ 95738 w 5282519"/>
              <a:gd name="connsiteY38" fmla="*/ 5149850 h 6858000"/>
              <a:gd name="connsiteX39" fmla="*/ 75583 w 5282519"/>
              <a:gd name="connsiteY39" fmla="*/ 5114925 h 6858000"/>
              <a:gd name="connsiteX40" fmla="*/ 55427 w 5282519"/>
              <a:gd name="connsiteY40" fmla="*/ 5075237 h 6858000"/>
              <a:gd name="connsiteX41" fmla="*/ 38632 w 5282519"/>
              <a:gd name="connsiteY41" fmla="*/ 5033962 h 6858000"/>
              <a:gd name="connsiteX42" fmla="*/ 23515 w 5282519"/>
              <a:gd name="connsiteY42" fmla="*/ 4987925 h 6858000"/>
              <a:gd name="connsiteX43" fmla="*/ 11758 w 5282519"/>
              <a:gd name="connsiteY43" fmla="*/ 4935537 h 6858000"/>
              <a:gd name="connsiteX44" fmla="*/ 3359 w 5282519"/>
              <a:gd name="connsiteY44" fmla="*/ 4875212 h 6858000"/>
              <a:gd name="connsiteX45" fmla="*/ 0 w 5282519"/>
              <a:gd name="connsiteY45" fmla="*/ 4806950 h 6858000"/>
              <a:gd name="connsiteX46" fmla="*/ 3359 w 5282519"/>
              <a:gd name="connsiteY46" fmla="*/ 4738687 h 6858000"/>
              <a:gd name="connsiteX47" fmla="*/ 11758 w 5282519"/>
              <a:gd name="connsiteY47" fmla="*/ 4678362 h 6858000"/>
              <a:gd name="connsiteX48" fmla="*/ 23515 w 5282519"/>
              <a:gd name="connsiteY48" fmla="*/ 4625975 h 6858000"/>
              <a:gd name="connsiteX49" fmla="*/ 38632 w 5282519"/>
              <a:gd name="connsiteY49" fmla="*/ 4579937 h 6858000"/>
              <a:gd name="connsiteX50" fmla="*/ 55427 w 5282519"/>
              <a:gd name="connsiteY50" fmla="*/ 4537075 h 6858000"/>
              <a:gd name="connsiteX51" fmla="*/ 75583 w 5282519"/>
              <a:gd name="connsiteY51" fmla="*/ 4498975 h 6858000"/>
              <a:gd name="connsiteX52" fmla="*/ 115893 w 5282519"/>
              <a:gd name="connsiteY52" fmla="*/ 4424362 h 6858000"/>
              <a:gd name="connsiteX53" fmla="*/ 134368 w 5282519"/>
              <a:gd name="connsiteY53" fmla="*/ 4386262 h 6858000"/>
              <a:gd name="connsiteX54" fmla="*/ 152844 w 5282519"/>
              <a:gd name="connsiteY54" fmla="*/ 4343400 h 6858000"/>
              <a:gd name="connsiteX55" fmla="*/ 167960 w 5282519"/>
              <a:gd name="connsiteY55" fmla="*/ 4297362 h 6858000"/>
              <a:gd name="connsiteX56" fmla="*/ 178038 w 5282519"/>
              <a:gd name="connsiteY56" fmla="*/ 4244975 h 6858000"/>
              <a:gd name="connsiteX57" fmla="*/ 188115 w 5282519"/>
              <a:gd name="connsiteY57" fmla="*/ 4186237 h 6858000"/>
              <a:gd name="connsiteX58" fmla="*/ 189795 w 5282519"/>
              <a:gd name="connsiteY58" fmla="*/ 4116387 h 6858000"/>
              <a:gd name="connsiteX59" fmla="*/ 188115 w 5282519"/>
              <a:gd name="connsiteY59" fmla="*/ 4048125 h 6858000"/>
              <a:gd name="connsiteX60" fmla="*/ 178038 w 5282519"/>
              <a:gd name="connsiteY60" fmla="*/ 3987800 h 6858000"/>
              <a:gd name="connsiteX61" fmla="*/ 167960 w 5282519"/>
              <a:gd name="connsiteY61" fmla="*/ 3935412 h 6858000"/>
              <a:gd name="connsiteX62" fmla="*/ 152844 w 5282519"/>
              <a:gd name="connsiteY62" fmla="*/ 3890962 h 6858000"/>
              <a:gd name="connsiteX63" fmla="*/ 134368 w 5282519"/>
              <a:gd name="connsiteY63" fmla="*/ 3848100 h 6858000"/>
              <a:gd name="connsiteX64" fmla="*/ 115893 w 5282519"/>
              <a:gd name="connsiteY64" fmla="*/ 3811587 h 6858000"/>
              <a:gd name="connsiteX65" fmla="*/ 75583 w 5282519"/>
              <a:gd name="connsiteY65" fmla="*/ 3736975 h 6858000"/>
              <a:gd name="connsiteX66" fmla="*/ 55427 w 5282519"/>
              <a:gd name="connsiteY66" fmla="*/ 3697287 h 6858000"/>
              <a:gd name="connsiteX67" fmla="*/ 38632 w 5282519"/>
              <a:gd name="connsiteY67" fmla="*/ 3656012 h 6858000"/>
              <a:gd name="connsiteX68" fmla="*/ 23515 w 5282519"/>
              <a:gd name="connsiteY68" fmla="*/ 3609975 h 6858000"/>
              <a:gd name="connsiteX69" fmla="*/ 11758 w 5282519"/>
              <a:gd name="connsiteY69" fmla="*/ 3557587 h 6858000"/>
              <a:gd name="connsiteX70" fmla="*/ 3359 w 5282519"/>
              <a:gd name="connsiteY70" fmla="*/ 3497262 h 6858000"/>
              <a:gd name="connsiteX71" fmla="*/ 0 w 5282519"/>
              <a:gd name="connsiteY71" fmla="*/ 3427412 h 6858000"/>
              <a:gd name="connsiteX72" fmla="*/ 3359 w 5282519"/>
              <a:gd name="connsiteY72" fmla="*/ 3360737 h 6858000"/>
              <a:gd name="connsiteX73" fmla="*/ 11758 w 5282519"/>
              <a:gd name="connsiteY73" fmla="*/ 3300412 h 6858000"/>
              <a:gd name="connsiteX74" fmla="*/ 23515 w 5282519"/>
              <a:gd name="connsiteY74" fmla="*/ 3248025 h 6858000"/>
              <a:gd name="connsiteX75" fmla="*/ 38632 w 5282519"/>
              <a:gd name="connsiteY75" fmla="*/ 3201987 h 6858000"/>
              <a:gd name="connsiteX76" fmla="*/ 55427 w 5282519"/>
              <a:gd name="connsiteY76" fmla="*/ 3160712 h 6858000"/>
              <a:gd name="connsiteX77" fmla="*/ 75583 w 5282519"/>
              <a:gd name="connsiteY77" fmla="*/ 3121025 h 6858000"/>
              <a:gd name="connsiteX78" fmla="*/ 95738 w 5282519"/>
              <a:gd name="connsiteY78" fmla="*/ 3084512 h 6858000"/>
              <a:gd name="connsiteX79" fmla="*/ 115893 w 5282519"/>
              <a:gd name="connsiteY79" fmla="*/ 3046412 h 6858000"/>
              <a:gd name="connsiteX80" fmla="*/ 134368 w 5282519"/>
              <a:gd name="connsiteY80" fmla="*/ 3009900 h 6858000"/>
              <a:gd name="connsiteX81" fmla="*/ 152844 w 5282519"/>
              <a:gd name="connsiteY81" fmla="*/ 2967037 h 6858000"/>
              <a:gd name="connsiteX82" fmla="*/ 167960 w 5282519"/>
              <a:gd name="connsiteY82" fmla="*/ 2922587 h 6858000"/>
              <a:gd name="connsiteX83" fmla="*/ 178038 w 5282519"/>
              <a:gd name="connsiteY83" fmla="*/ 2868612 h 6858000"/>
              <a:gd name="connsiteX84" fmla="*/ 188115 w 5282519"/>
              <a:gd name="connsiteY84" fmla="*/ 2809875 h 6858000"/>
              <a:gd name="connsiteX85" fmla="*/ 189795 w 5282519"/>
              <a:gd name="connsiteY85" fmla="*/ 2741612 h 6858000"/>
              <a:gd name="connsiteX86" fmla="*/ 188115 w 5282519"/>
              <a:gd name="connsiteY86" fmla="*/ 2671762 h 6858000"/>
              <a:gd name="connsiteX87" fmla="*/ 178038 w 5282519"/>
              <a:gd name="connsiteY87" fmla="*/ 2613025 h 6858000"/>
              <a:gd name="connsiteX88" fmla="*/ 167960 w 5282519"/>
              <a:gd name="connsiteY88" fmla="*/ 2560637 h 6858000"/>
              <a:gd name="connsiteX89" fmla="*/ 152844 w 5282519"/>
              <a:gd name="connsiteY89" fmla="*/ 2513012 h 6858000"/>
              <a:gd name="connsiteX90" fmla="*/ 134368 w 5282519"/>
              <a:gd name="connsiteY90" fmla="*/ 2471737 h 6858000"/>
              <a:gd name="connsiteX91" fmla="*/ 115893 w 5282519"/>
              <a:gd name="connsiteY91" fmla="*/ 2433637 h 6858000"/>
              <a:gd name="connsiteX92" fmla="*/ 95738 w 5282519"/>
              <a:gd name="connsiteY92" fmla="*/ 2395537 h 6858000"/>
              <a:gd name="connsiteX93" fmla="*/ 75583 w 5282519"/>
              <a:gd name="connsiteY93" fmla="*/ 2359025 h 6858000"/>
              <a:gd name="connsiteX94" fmla="*/ 55427 w 5282519"/>
              <a:gd name="connsiteY94" fmla="*/ 2319337 h 6858000"/>
              <a:gd name="connsiteX95" fmla="*/ 38632 w 5282519"/>
              <a:gd name="connsiteY95" fmla="*/ 2278062 h 6858000"/>
              <a:gd name="connsiteX96" fmla="*/ 23515 w 5282519"/>
              <a:gd name="connsiteY96" fmla="*/ 2232025 h 6858000"/>
              <a:gd name="connsiteX97" fmla="*/ 11758 w 5282519"/>
              <a:gd name="connsiteY97" fmla="*/ 2179637 h 6858000"/>
              <a:gd name="connsiteX98" fmla="*/ 3359 w 5282519"/>
              <a:gd name="connsiteY98" fmla="*/ 2119312 h 6858000"/>
              <a:gd name="connsiteX99" fmla="*/ 0 w 5282519"/>
              <a:gd name="connsiteY99" fmla="*/ 2051050 h 6858000"/>
              <a:gd name="connsiteX100" fmla="*/ 3359 w 5282519"/>
              <a:gd name="connsiteY100" fmla="*/ 1982787 h 6858000"/>
              <a:gd name="connsiteX101" fmla="*/ 11758 w 5282519"/>
              <a:gd name="connsiteY101" fmla="*/ 1922462 h 6858000"/>
              <a:gd name="connsiteX102" fmla="*/ 23515 w 5282519"/>
              <a:gd name="connsiteY102" fmla="*/ 1870075 h 6858000"/>
              <a:gd name="connsiteX103" fmla="*/ 38632 w 5282519"/>
              <a:gd name="connsiteY103" fmla="*/ 1824037 h 6858000"/>
              <a:gd name="connsiteX104" fmla="*/ 55427 w 5282519"/>
              <a:gd name="connsiteY104" fmla="*/ 1782762 h 6858000"/>
              <a:gd name="connsiteX105" fmla="*/ 75583 w 5282519"/>
              <a:gd name="connsiteY105" fmla="*/ 1743075 h 6858000"/>
              <a:gd name="connsiteX106" fmla="*/ 95738 w 5282519"/>
              <a:gd name="connsiteY106" fmla="*/ 1708150 h 6858000"/>
              <a:gd name="connsiteX107" fmla="*/ 115893 w 5282519"/>
              <a:gd name="connsiteY107" fmla="*/ 1671637 h 6858000"/>
              <a:gd name="connsiteX108" fmla="*/ 134368 w 5282519"/>
              <a:gd name="connsiteY108" fmla="*/ 1631950 h 6858000"/>
              <a:gd name="connsiteX109" fmla="*/ 152844 w 5282519"/>
              <a:gd name="connsiteY109" fmla="*/ 1589087 h 6858000"/>
              <a:gd name="connsiteX110" fmla="*/ 167960 w 5282519"/>
              <a:gd name="connsiteY110" fmla="*/ 1544637 h 6858000"/>
              <a:gd name="connsiteX111" fmla="*/ 178038 w 5282519"/>
              <a:gd name="connsiteY111" fmla="*/ 1492250 h 6858000"/>
              <a:gd name="connsiteX112" fmla="*/ 188115 w 5282519"/>
              <a:gd name="connsiteY112" fmla="*/ 1431925 h 6858000"/>
              <a:gd name="connsiteX113" fmla="*/ 189795 w 5282519"/>
              <a:gd name="connsiteY113" fmla="*/ 1363662 h 6858000"/>
              <a:gd name="connsiteX114" fmla="*/ 188115 w 5282519"/>
              <a:gd name="connsiteY114" fmla="*/ 1295400 h 6858000"/>
              <a:gd name="connsiteX115" fmla="*/ 178038 w 5282519"/>
              <a:gd name="connsiteY115" fmla="*/ 1235075 h 6858000"/>
              <a:gd name="connsiteX116" fmla="*/ 167960 w 5282519"/>
              <a:gd name="connsiteY116" fmla="*/ 1182687 h 6858000"/>
              <a:gd name="connsiteX117" fmla="*/ 152844 w 5282519"/>
              <a:gd name="connsiteY117" fmla="*/ 1136650 h 6858000"/>
              <a:gd name="connsiteX118" fmla="*/ 134368 w 5282519"/>
              <a:gd name="connsiteY118" fmla="*/ 1095375 h 6858000"/>
              <a:gd name="connsiteX119" fmla="*/ 115893 w 5282519"/>
              <a:gd name="connsiteY119" fmla="*/ 1055687 h 6858000"/>
              <a:gd name="connsiteX120" fmla="*/ 95738 w 5282519"/>
              <a:gd name="connsiteY120" fmla="*/ 1017587 h 6858000"/>
              <a:gd name="connsiteX121" fmla="*/ 75583 w 5282519"/>
              <a:gd name="connsiteY121" fmla="*/ 981075 h 6858000"/>
              <a:gd name="connsiteX122" fmla="*/ 55427 w 5282519"/>
              <a:gd name="connsiteY122" fmla="*/ 942975 h 6858000"/>
              <a:gd name="connsiteX123" fmla="*/ 38632 w 5282519"/>
              <a:gd name="connsiteY123" fmla="*/ 901700 h 6858000"/>
              <a:gd name="connsiteX124" fmla="*/ 23515 w 5282519"/>
              <a:gd name="connsiteY124" fmla="*/ 854075 h 6858000"/>
              <a:gd name="connsiteX125" fmla="*/ 11758 w 5282519"/>
              <a:gd name="connsiteY125" fmla="*/ 801687 h 6858000"/>
              <a:gd name="connsiteX126" fmla="*/ 3359 w 5282519"/>
              <a:gd name="connsiteY126" fmla="*/ 744537 h 6858000"/>
              <a:gd name="connsiteX127" fmla="*/ 0 w 5282519"/>
              <a:gd name="connsiteY127" fmla="*/ 673100 h 6858000"/>
              <a:gd name="connsiteX128" fmla="*/ 3359 w 5282519"/>
              <a:gd name="connsiteY128" fmla="*/ 606425 h 6858000"/>
              <a:gd name="connsiteX129" fmla="*/ 11758 w 5282519"/>
              <a:gd name="connsiteY129" fmla="*/ 546100 h 6858000"/>
              <a:gd name="connsiteX130" fmla="*/ 23515 w 5282519"/>
              <a:gd name="connsiteY130" fmla="*/ 496887 h 6858000"/>
              <a:gd name="connsiteX131" fmla="*/ 38632 w 5282519"/>
              <a:gd name="connsiteY131" fmla="*/ 450850 h 6858000"/>
              <a:gd name="connsiteX132" fmla="*/ 55427 w 5282519"/>
              <a:gd name="connsiteY132" fmla="*/ 409575 h 6858000"/>
              <a:gd name="connsiteX133" fmla="*/ 73903 w 5282519"/>
              <a:gd name="connsiteY133" fmla="*/ 369887 h 6858000"/>
              <a:gd name="connsiteX134" fmla="*/ 92379 w 5282519"/>
              <a:gd name="connsiteY134" fmla="*/ 334962 h 6858000"/>
              <a:gd name="connsiteX135" fmla="*/ 112534 w 5282519"/>
              <a:gd name="connsiteY135" fmla="*/ 296862 h 6858000"/>
              <a:gd name="connsiteX136" fmla="*/ 132689 w 5282519"/>
              <a:gd name="connsiteY136" fmla="*/ 260350 h 6858000"/>
              <a:gd name="connsiteX137" fmla="*/ 149485 w 5282519"/>
              <a:gd name="connsiteY137" fmla="*/ 217487 h 6858000"/>
              <a:gd name="connsiteX138" fmla="*/ 166281 w 5282519"/>
              <a:gd name="connsiteY138" fmla="*/ 174625 h 6858000"/>
              <a:gd name="connsiteX139" fmla="*/ 176358 w 5282519"/>
              <a:gd name="connsiteY139" fmla="*/ 122237 h 6858000"/>
              <a:gd name="connsiteX140" fmla="*/ 184756 w 5282519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C2A71213-9165-4A92-935C-2D64396F1CB8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21" r="3" b="3"/>
          <a:stretch/>
        </p:blipFill>
        <p:spPr bwMode="auto">
          <a:xfrm>
            <a:off x="11251859" y="6809138"/>
            <a:ext cx="2178391" cy="1414038"/>
          </a:xfrm>
          <a:custGeom>
            <a:avLst/>
            <a:gdLst/>
            <a:ahLst/>
            <a:cxnLst/>
            <a:rect l="l" t="t" r="r" b="b"/>
            <a:pathLst>
              <a:path w="5282519" h="3429000">
                <a:moveTo>
                  <a:pt x="189795" y="0"/>
                </a:moveTo>
                <a:lnTo>
                  <a:pt x="5282519" y="0"/>
                </a:lnTo>
                <a:lnTo>
                  <a:pt x="5282519" y="3429000"/>
                </a:lnTo>
                <a:lnTo>
                  <a:pt x="77" y="3429000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lnTo>
                  <a:pt x="189795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C344DF-11BB-4F1C-9AA6-A240E7AD7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32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3074" name="Picture 2" descr="Image result for breast cancer awareness month images">
            <a:extLst>
              <a:ext uri="{FF2B5EF4-FFF2-40B4-BE49-F238E27FC236}">
                <a16:creationId xmlns:a16="http://schemas.microsoft.com/office/drawing/2014/main" id="{EF8BABEA-C4A0-A10E-C92A-8009DFDA5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1310" y="2157584"/>
            <a:ext cx="4807383" cy="2493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8370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448056"/>
            <a:ext cx="1920339" cy="2894124"/>
          </a:xfrm>
          <a:prstGeom prst="rect">
            <a:avLst/>
          </a:prstGeom>
          <a:solidFill>
            <a:srgbClr val="183F6D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3515821"/>
            <a:ext cx="1920338" cy="2883258"/>
          </a:xfrm>
          <a:prstGeom prst="rect">
            <a:avLst/>
          </a:prstGeom>
          <a:solidFill>
            <a:schemeClr val="accent5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3B0602-9D5B-8AF1-A2F7-CDC3556F6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990" y="4340230"/>
            <a:ext cx="1463040" cy="1234440"/>
          </a:xfrm>
        </p:spPr>
        <p:txBody>
          <a:bodyPr>
            <a:normAutofit/>
          </a:bodyPr>
          <a:lstStyle/>
          <a:p>
            <a:pPr algn="ctr">
              <a:spcAft>
                <a:spcPts val="600"/>
              </a:spcAft>
            </a:pPr>
            <a:fld id="{3A98EE3D-8CD1-4C3F-BD1C-C98C9596463C}" type="slidenum">
              <a:rPr lang="en-US" sz="4400">
                <a:solidFill>
                  <a:srgbClr val="FFFFFF"/>
                </a:solidFill>
              </a:rPr>
              <a:pPr algn="ctr">
                <a:spcAft>
                  <a:spcPts val="600"/>
                </a:spcAft>
              </a:pPr>
              <a:t>4</a:t>
            </a:fld>
            <a:endParaRPr lang="en-US" sz="4400">
              <a:solidFill>
                <a:srgbClr val="FFFFFF"/>
              </a:solidFill>
            </a:endParaRPr>
          </a:p>
        </p:txBody>
      </p:sp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0D742436-262F-C655-63EE-1BDB0C9028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4" r="6626" b="1"/>
          <a:stretch/>
        </p:blipFill>
        <p:spPr bwMode="auto">
          <a:xfrm>
            <a:off x="2551176" y="448056"/>
            <a:ext cx="9180576" cy="595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2197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448056"/>
            <a:ext cx="1920339" cy="2894124"/>
          </a:xfrm>
          <a:prstGeom prst="rect">
            <a:avLst/>
          </a:prstGeom>
          <a:solidFill>
            <a:srgbClr val="7F4638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3" y="3515821"/>
            <a:ext cx="1920338" cy="2883258"/>
          </a:xfrm>
          <a:prstGeom prst="rect">
            <a:avLst/>
          </a:prstGeom>
          <a:solidFill>
            <a:schemeClr val="accent5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1E7EBA-EA8E-6F1A-8138-3B5D0130D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990" y="4340230"/>
            <a:ext cx="1463040" cy="1234440"/>
          </a:xfrm>
        </p:spPr>
        <p:txBody>
          <a:bodyPr>
            <a:normAutofit/>
          </a:bodyPr>
          <a:lstStyle/>
          <a:p>
            <a:pPr algn="ctr">
              <a:spcAft>
                <a:spcPts val="600"/>
              </a:spcAft>
            </a:pPr>
            <a:fld id="{3A98EE3D-8CD1-4C3F-BD1C-C98C9596463C}" type="slidenum">
              <a:rPr lang="en-US" sz="4400">
                <a:solidFill>
                  <a:srgbClr val="FFFFFF"/>
                </a:solidFill>
              </a:rPr>
              <a:pPr algn="ctr">
                <a:spcAft>
                  <a:spcPts val="600"/>
                </a:spcAft>
              </a:pPr>
              <a:t>5</a:t>
            </a:fld>
            <a:endParaRPr lang="en-US" sz="4400">
              <a:solidFill>
                <a:srgbClr val="FFFFFF"/>
              </a:solidFill>
            </a:endParaRPr>
          </a:p>
        </p:txBody>
      </p:sp>
      <p:pic>
        <p:nvPicPr>
          <p:cNvPr id="3074" name="Picture 2" descr="Image">
            <a:extLst>
              <a:ext uri="{FF2B5EF4-FFF2-40B4-BE49-F238E27FC236}">
                <a16:creationId xmlns:a16="http://schemas.microsoft.com/office/drawing/2014/main" id="{C37D526E-A13B-4486-F847-11CA8E230E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" b="2"/>
          <a:stretch/>
        </p:blipFill>
        <p:spPr bwMode="auto">
          <a:xfrm>
            <a:off x="2551176" y="448056"/>
            <a:ext cx="9180576" cy="5952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3813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Rectangle 7174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3970" y="450221"/>
            <a:ext cx="6715972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0B2DED-89E4-BFF5-DFBF-9756F4510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1264" y="1111086"/>
            <a:ext cx="5626099" cy="262388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5400" dirty="0">
                <a:solidFill>
                  <a:srgbClr val="FFFFFF"/>
                </a:solidFill>
              </a:rPr>
              <a:t>Insurance Options for Young Adults Coming Off Their Parent’s Health Insurance </a:t>
            </a:r>
          </a:p>
        </p:txBody>
      </p:sp>
      <p:sp>
        <p:nvSpPr>
          <p:cNvPr id="7177" name="Rectangle 7176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09112" y="4521269"/>
            <a:ext cx="4442445" cy="1886509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7170" name="Picture 2" descr="See the source image">
            <a:extLst>
              <a:ext uri="{FF2B5EF4-FFF2-40B4-BE49-F238E27FC236}">
                <a16:creationId xmlns:a16="http://schemas.microsoft.com/office/drawing/2014/main" id="{B215F78B-DDAB-E670-48D3-58A838D1109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5654"/>
          <a:stretch/>
        </p:blipFill>
        <p:spPr bwMode="auto">
          <a:xfrm>
            <a:off x="466344" y="450221"/>
            <a:ext cx="4393840" cy="5957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9" name="Rectangle 7178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4487" y="4521270"/>
            <a:ext cx="2115455" cy="1890204"/>
          </a:xfrm>
          <a:prstGeom prst="rect">
            <a:avLst/>
          </a:prstGeom>
          <a:solidFill>
            <a:srgbClr val="4F4C2C">
              <a:alpha val="95000"/>
            </a:srgbClr>
          </a:solidFill>
          <a:ln w="25400">
            <a:solidFill>
              <a:srgbClr val="4F4C2C">
                <a:alpha val="9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358152-172C-8771-547C-CED972758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14939" y="4843002"/>
            <a:ext cx="1465945" cy="123434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  <a:defRPr/>
            </a:pPr>
            <a:fld id="{3A98EE3D-8CD1-4C3F-BD1C-C98C9596463C}" type="slidenum">
              <a:rPr lang="en-US" sz="4400">
                <a:solidFill>
                  <a:srgbClr val="FFFFFF"/>
                </a:solidFill>
                <a:latin typeface="Calibri" panose="020F0502020204030204"/>
              </a:rPr>
              <a:pPr algn="ctr">
                <a:spcAft>
                  <a:spcPts val="600"/>
                </a:spcAft>
                <a:defRPr/>
              </a:pPr>
              <a:t>6</a:t>
            </a:fld>
            <a:endParaRPr lang="en-US" sz="440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88232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2" y="453981"/>
            <a:ext cx="6675120" cy="1877811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16518B-FF98-25A8-77E6-E2EDFBD61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731520"/>
            <a:ext cx="6089904" cy="142646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Insurance Options for Young Adults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77100" y="461737"/>
            <a:ext cx="2149361" cy="1870055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73768" y="453155"/>
            <a:ext cx="2149358" cy="1878638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E1188E-D859-4775-7D5D-B491E132C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21240" y="775301"/>
            <a:ext cx="1465945" cy="1234345"/>
          </a:xfrm>
        </p:spPr>
        <p:txBody>
          <a:bodyPr>
            <a:normAutofit/>
          </a:bodyPr>
          <a:lstStyle/>
          <a:p>
            <a:pPr algn="ctr">
              <a:spcAft>
                <a:spcPts val="600"/>
              </a:spcAft>
            </a:pPr>
            <a:fld id="{3A98EE3D-8CD1-4C3F-BD1C-C98C9596463C}" type="slidenum">
              <a:rPr lang="en-US" sz="4400">
                <a:solidFill>
                  <a:srgbClr val="FFFFFF"/>
                </a:solidFill>
              </a:rPr>
              <a:pPr algn="ctr">
                <a:spcAft>
                  <a:spcPts val="600"/>
                </a:spcAft>
              </a:pPr>
              <a:t>7</a:t>
            </a:fld>
            <a:endParaRPr lang="en-US" sz="4400">
              <a:solidFill>
                <a:srgbClr val="FFFFFF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0" y="2480956"/>
            <a:ext cx="11264206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F9E83-C5CA-9338-F3F6-C06154940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456" y="2798385"/>
            <a:ext cx="10597729" cy="3283260"/>
          </a:xfrm>
        </p:spPr>
        <p:txBody>
          <a:bodyPr anchor="ctr">
            <a:normAutofit lnSpcReduction="10000"/>
          </a:bodyPr>
          <a:lstStyle/>
          <a:p>
            <a:endParaRPr lang="en-US" sz="2700" b="1" dirty="0"/>
          </a:p>
          <a:p>
            <a:r>
              <a:rPr lang="en-US" sz="2700" b="1" dirty="0"/>
              <a:t>Commercial/Private Health Insurance</a:t>
            </a:r>
          </a:p>
          <a:p>
            <a:pPr marL="0" indent="0">
              <a:buNone/>
            </a:pPr>
            <a:r>
              <a:rPr lang="en-US" sz="2700" dirty="0"/>
              <a:t>	(individually purchased or provided by an employer) </a:t>
            </a:r>
          </a:p>
          <a:p>
            <a:endParaRPr lang="en-US" sz="2700" b="1" dirty="0"/>
          </a:p>
          <a:p>
            <a:r>
              <a:rPr lang="en-US" sz="2700" b="1" dirty="0"/>
              <a:t>Health Insurance Based on Financial Need</a:t>
            </a:r>
          </a:p>
          <a:p>
            <a:pPr lvl="1"/>
            <a:r>
              <a:rPr lang="en-US" sz="2700" dirty="0"/>
              <a:t>Medicaid (HUSKY Health Plan) </a:t>
            </a:r>
          </a:p>
          <a:p>
            <a:pPr lvl="1"/>
            <a:r>
              <a:rPr lang="en-US" sz="2700" dirty="0"/>
              <a:t>Government Subsidized Commercial/Private Health Insurance </a:t>
            </a:r>
          </a:p>
          <a:p>
            <a:endParaRPr lang="en-US" sz="2700" dirty="0"/>
          </a:p>
          <a:p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46251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52" name="Rectangle 14351">
            <a:extLst>
              <a:ext uri="{FF2B5EF4-FFF2-40B4-BE49-F238E27FC236}">
                <a16:creationId xmlns:a16="http://schemas.microsoft.com/office/drawing/2014/main" id="{BD396B13-A10E-4A7C-A096-8CAE0B98BD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338" name="Picture 2" descr="Image">
            <a:extLst>
              <a:ext uri="{FF2B5EF4-FFF2-40B4-BE49-F238E27FC236}">
                <a16:creationId xmlns:a16="http://schemas.microsoft.com/office/drawing/2014/main" id="{442C0A83-E48C-21AC-B8BB-9099D06F1E3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" r="-1" b="332"/>
          <a:stretch/>
        </p:blipFill>
        <p:spPr bwMode="auto">
          <a:xfrm>
            <a:off x="4821287" y="321733"/>
            <a:ext cx="7047273" cy="6160289"/>
          </a:xfrm>
          <a:custGeom>
            <a:avLst/>
            <a:gdLst/>
            <a:ahLst/>
            <a:cxnLst/>
            <a:rect l="l" t="t" r="r" b="b"/>
            <a:pathLst>
              <a:path w="7047273" h="6160289">
                <a:moveTo>
                  <a:pt x="0" y="0"/>
                </a:moveTo>
                <a:lnTo>
                  <a:pt x="7047273" y="0"/>
                </a:lnTo>
                <a:lnTo>
                  <a:pt x="7047273" y="2807326"/>
                </a:lnTo>
                <a:lnTo>
                  <a:pt x="3603828" y="6155120"/>
                </a:lnTo>
                <a:lnTo>
                  <a:pt x="7047273" y="6155120"/>
                </a:lnTo>
                <a:lnTo>
                  <a:pt x="7047273" y="6160289"/>
                </a:lnTo>
                <a:lnTo>
                  <a:pt x="0" y="616028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54" name="Right Triangle 14353">
            <a:extLst>
              <a:ext uri="{FF2B5EF4-FFF2-40B4-BE49-F238E27FC236}">
                <a16:creationId xmlns:a16="http://schemas.microsoft.com/office/drawing/2014/main" id="{52B7117A-6A3D-4C1E-8D25-852D81E78C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356" name="Rectangle 14355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74" y="625059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CC6151-A781-366D-8913-AF8FF856C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199" y="1383528"/>
            <a:ext cx="3371456" cy="31675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000" dirty="0"/>
              <a:t>Insurance Marketplace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AA2401-8D46-4B4B-7425-DE7E2533A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84689" y="4887261"/>
            <a:ext cx="1669112" cy="100821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3A98EE3D-8CD1-4C3F-BD1C-C98C9596463C}" type="slidenum">
              <a:rPr lang="en-US" sz="6600" smtClean="0">
                <a:solidFill>
                  <a:srgbClr val="FFFFFF"/>
                </a:solidFill>
                <a:latin typeface="Calibri" panose="020F0502020204030204"/>
              </a:rPr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8</a:t>
            </a:fld>
            <a:endParaRPr lang="en-US" sz="6600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64217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2989E622-AD95-632D-EDC3-CF7A886755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5BE116-B35C-1261-E9A0-1102A565A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A98EE3D-8CD1-4C3F-BD1C-C98C9596463C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9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4643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7333985-6DEC-4BB6-B360-FFFEFA02249A}">
  <ds:schemaRefs>
    <ds:schemaRef ds:uri="http://schemas.microsoft.com/sharepoint/v3"/>
    <ds:schemaRef ds:uri="http://purl.org/dc/dcmitype/"/>
    <ds:schemaRef ds:uri="http://purl.org/dc/terms/"/>
    <ds:schemaRef ds:uri="http://schemas.microsoft.com/office/2006/metadata/properties"/>
    <ds:schemaRef ds:uri="http://schemas.microsoft.com/office/2006/documentManagement/types"/>
    <ds:schemaRef ds:uri="16c05727-aa75-4e4a-9b5f-8a80a1165891"/>
    <ds:schemaRef ds:uri="http://www.w3.org/XML/1998/namespace"/>
    <ds:schemaRef ds:uri="http://schemas.microsoft.com/office/infopath/2007/PartnerControls"/>
    <ds:schemaRef ds:uri="71af3243-3dd4-4a8d-8c0d-dd76da1f02a5"/>
    <ds:schemaRef ds:uri="http://schemas.openxmlformats.org/package/2006/metadata/core-properties"/>
    <ds:schemaRef ds:uri="230e9df3-be65-4c73-a93b-d1236ebd677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470C9DA-ADC8-49D9-B223-6D54C6FB7BE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4608ECE-840A-4514-AD05-0950FC5D30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28662</TotalTime>
  <Words>495</Words>
  <Application>Microsoft Office PowerPoint</Application>
  <PresentationFormat>Widescreen</PresentationFormat>
  <Paragraphs>110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Arial</vt:lpstr>
      <vt:lpstr>Calibri</vt:lpstr>
      <vt:lpstr>Calibri Light</vt:lpstr>
      <vt:lpstr>Candara</vt:lpstr>
      <vt:lpstr>Gill Sans MT</vt:lpstr>
      <vt:lpstr>Wingdings 2</vt:lpstr>
      <vt:lpstr>Office Theme</vt:lpstr>
      <vt:lpstr>Today:  Insurance Options for Disabled Adult Children October –  Insurance Coverage for Breast Cancer Screenings  November – Understanding “Open Enrollment” December – ERISA vs. Fully Insured Coverage &amp; Consumer Rights </vt:lpstr>
      <vt:lpstr>           TODAY’S TOPIC  Insurance Coverage for Disabled Adult Children    brought to you by Ted Doolittle  State Healthcare Advocate    presented by  Jill Hall OHA Nurse Consultant  </vt:lpstr>
      <vt:lpstr>PowerPoint Presentation</vt:lpstr>
      <vt:lpstr>PowerPoint Presentation</vt:lpstr>
      <vt:lpstr>PowerPoint Presentation</vt:lpstr>
      <vt:lpstr>Insurance Options for Young Adults Coming Off Their Parent’s Health Insurance </vt:lpstr>
      <vt:lpstr>Insurance Options for Young Adults</vt:lpstr>
      <vt:lpstr>Insurance Marketplace </vt:lpstr>
      <vt:lpstr>PowerPoint Presentation</vt:lpstr>
      <vt:lpstr>PowerPoint Presentation</vt:lpstr>
      <vt:lpstr>PowerPoint Presentation</vt:lpstr>
      <vt:lpstr>Options Young Adults with Disability </vt:lpstr>
      <vt:lpstr>PowerPoint Presentation</vt:lpstr>
      <vt:lpstr>Navigating Disability Benefits </vt:lpstr>
      <vt:lpstr>Healthcare  Benefits   Based  Upon  Disability </vt:lpstr>
      <vt:lpstr>       </vt:lpstr>
      <vt:lpstr>Federal Disability Determinations</vt:lpstr>
      <vt:lpstr>PowerPoint Presentation</vt:lpstr>
      <vt:lpstr>PowerPoint Presentation</vt:lpstr>
      <vt:lpstr>Social Security Disability Claims</vt:lpstr>
      <vt:lpstr>PowerPoint Presentation</vt:lpstr>
      <vt:lpstr>PowerPoint Presentation</vt:lpstr>
      <vt:lpstr>Names for Medicaid in CT</vt:lpstr>
      <vt:lpstr>State Disability Determinations</vt:lpstr>
      <vt:lpstr>PowerPoint Presentation</vt:lpstr>
      <vt:lpstr>What is a Qualifying Disability? </vt:lpstr>
      <vt:lpstr>Employer-Sponsored Health Insurance </vt:lpstr>
      <vt:lpstr>PowerPoint Presentation</vt:lpstr>
      <vt:lpstr>Factors that determine whether an employee may continue to cover a post-age 26 disabled child:</vt:lpstr>
      <vt:lpstr>1.  Federal disability and State disability determinations are two, separate processes.   2. Key ages 18 &amp; 26 for insurance coverage action!  3. Some employers offer disabled child coverage beyond age 26, and dual private/public insurance is allowed.   </vt:lpstr>
      <vt:lpstr>     Thank you for joining us today.                      Any Questions?            Email:  Healthcare.Advocate@ct.gov  Phone:  866-466-4446  Web:  www.ct.gov/oha       </vt:lpstr>
      <vt:lpstr>     Thank you for joining us today.                      Any Questions?            Email:  Healthcare.Advocate@ct.gov  Phone:  866-466-4446  Web:  www.ct.gov/oha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Lunch and learn with oha  September 28, 2021 12:00-12:30p</dc:title>
  <dc:creator>Wyzykowski, Valerie J</dc:creator>
  <cp:lastModifiedBy>Hall, Jill</cp:lastModifiedBy>
  <cp:revision>346</cp:revision>
  <dcterms:created xsi:type="dcterms:W3CDTF">2021-09-13T14:25:51Z</dcterms:created>
  <dcterms:modified xsi:type="dcterms:W3CDTF">2022-09-20T14:08:46Z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