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37"/>
  </p:notesMasterIdLst>
  <p:sldIdLst>
    <p:sldId id="508" r:id="rId5"/>
    <p:sldId id="518" r:id="rId6"/>
    <p:sldId id="514" r:id="rId7"/>
    <p:sldId id="571" r:id="rId8"/>
    <p:sldId id="438" r:id="rId9"/>
    <p:sldId id="469" r:id="rId10"/>
    <p:sldId id="513" r:id="rId11"/>
    <p:sldId id="560" r:id="rId12"/>
    <p:sldId id="451" r:id="rId13"/>
    <p:sldId id="454" r:id="rId14"/>
    <p:sldId id="456" r:id="rId15"/>
    <p:sldId id="505" r:id="rId16"/>
    <p:sldId id="458" r:id="rId17"/>
    <p:sldId id="472" r:id="rId18"/>
    <p:sldId id="523" r:id="rId19"/>
    <p:sldId id="564" r:id="rId20"/>
    <p:sldId id="553" r:id="rId21"/>
    <p:sldId id="482" r:id="rId22"/>
    <p:sldId id="521" r:id="rId23"/>
    <p:sldId id="498" r:id="rId24"/>
    <p:sldId id="487" r:id="rId25"/>
    <p:sldId id="501" r:id="rId26"/>
    <p:sldId id="557" r:id="rId27"/>
    <p:sldId id="543" r:id="rId28"/>
    <p:sldId id="569" r:id="rId29"/>
    <p:sldId id="535" r:id="rId30"/>
    <p:sldId id="566" r:id="rId31"/>
    <p:sldId id="540" r:id="rId32"/>
    <p:sldId id="515" r:id="rId33"/>
    <p:sldId id="478" r:id="rId34"/>
    <p:sldId id="481" r:id="rId35"/>
    <p:sldId id="321"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a:srgbClr val="FFFF99"/>
    <a:srgbClr val="46535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5057" autoAdjust="0"/>
    <p:restoredTop sz="94700" autoAdjust="0"/>
  </p:normalViewPr>
  <p:slideViewPr>
    <p:cSldViewPr snapToGrid="0" showGuides="1">
      <p:cViewPr varScale="1">
        <p:scale>
          <a:sx n="145" d="100"/>
          <a:sy n="145" d="100"/>
        </p:scale>
        <p:origin x="396" y="132"/>
      </p:cViewPr>
      <p:guideLst/>
    </p:cSldViewPr>
  </p:slideViewPr>
  <p:outlineViewPr>
    <p:cViewPr>
      <p:scale>
        <a:sx n="33" d="100"/>
        <a:sy n="33" d="100"/>
      </p:scale>
      <p:origin x="0" y="-18547"/>
    </p:cViewPr>
  </p:outlineViewPr>
  <p:notesTextViewPr>
    <p:cViewPr>
      <p:scale>
        <a:sx n="1" d="1"/>
        <a:sy n="1" d="1"/>
      </p:scale>
      <p:origin x="0" y="0"/>
    </p:cViewPr>
  </p:notesTextViewPr>
  <p:sorterViewPr>
    <p:cViewPr varScale="1">
      <p:scale>
        <a:sx n="100" d="100"/>
        <a:sy n="100" d="100"/>
      </p:scale>
      <p:origin x="0" y="0"/>
    </p:cViewPr>
  </p:sorterViewPr>
  <p:notesViewPr>
    <p:cSldViewPr snapToGrid="0">
      <p:cViewPr>
        <p:scale>
          <a:sx n="98" d="100"/>
          <a:sy n="98" d="100"/>
        </p:scale>
        <p:origin x="2405"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C09A0FA-2191-4F92-A1E4-6EB4598AC4EC}" type="datetimeFigureOut">
              <a:rPr lang="en-US" smtClean="0"/>
              <a:t>5/24/2022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B63359F2-43EF-4812-9DC0-98C0B1A40681}" type="slidenum">
              <a:rPr lang="en-US" smtClean="0"/>
              <a:t>‹#›</a:t>
            </a:fld>
            <a:endParaRPr lang="en-US" dirty="0"/>
          </a:p>
        </p:txBody>
      </p:sp>
    </p:spTree>
    <p:extLst>
      <p:ext uri="{BB962C8B-B14F-4D97-AF65-F5344CB8AC3E}">
        <p14:creationId xmlns:p14="http://schemas.microsoft.com/office/powerpoint/2010/main" val="470111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63359F2-43EF-4812-9DC0-98C0B1A40681}" type="slidenum">
              <a:rPr lang="en-US" smtClean="0"/>
              <a:t>1</a:t>
            </a:fld>
            <a:endParaRPr lang="en-US" dirty="0"/>
          </a:p>
        </p:txBody>
      </p:sp>
    </p:spTree>
    <p:extLst>
      <p:ext uri="{BB962C8B-B14F-4D97-AF65-F5344CB8AC3E}">
        <p14:creationId xmlns:p14="http://schemas.microsoft.com/office/powerpoint/2010/main" val="5304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10</a:t>
            </a:fld>
            <a:endParaRPr lang="en-US" dirty="0"/>
          </a:p>
        </p:txBody>
      </p:sp>
    </p:spTree>
    <p:extLst>
      <p:ext uri="{BB962C8B-B14F-4D97-AF65-F5344CB8AC3E}">
        <p14:creationId xmlns:p14="http://schemas.microsoft.com/office/powerpoint/2010/main" val="21835770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kern="1200"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rPr>
              <a:t> CONTAINS All Rules and Requirements of the Medical Plan and your Rights as a Member of the Medical Plan.</a:t>
            </a: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11</a:t>
            </a:fld>
            <a:endParaRPr lang="en-US" dirty="0"/>
          </a:p>
        </p:txBody>
      </p:sp>
    </p:spTree>
    <p:extLst>
      <p:ext uri="{BB962C8B-B14F-4D97-AF65-F5344CB8AC3E}">
        <p14:creationId xmlns:p14="http://schemas.microsoft.com/office/powerpoint/2010/main" val="4159701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12</a:t>
            </a:fld>
            <a:endParaRPr lang="en-US" dirty="0"/>
          </a:p>
        </p:txBody>
      </p:sp>
    </p:spTree>
    <p:extLst>
      <p:ext uri="{BB962C8B-B14F-4D97-AF65-F5344CB8AC3E}">
        <p14:creationId xmlns:p14="http://schemas.microsoft.com/office/powerpoint/2010/main" val="4120394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13</a:t>
            </a:fld>
            <a:endParaRPr lang="en-US" dirty="0"/>
          </a:p>
        </p:txBody>
      </p:sp>
    </p:spTree>
    <p:extLst>
      <p:ext uri="{BB962C8B-B14F-4D97-AF65-F5344CB8AC3E}">
        <p14:creationId xmlns:p14="http://schemas.microsoft.com/office/powerpoint/2010/main" val="1199373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14</a:t>
            </a:fld>
            <a:endParaRPr lang="en-US" dirty="0"/>
          </a:p>
        </p:txBody>
      </p:sp>
    </p:spTree>
    <p:extLst>
      <p:ext uri="{BB962C8B-B14F-4D97-AF65-F5344CB8AC3E}">
        <p14:creationId xmlns:p14="http://schemas.microsoft.com/office/powerpoint/2010/main" val="33818449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70C0"/>
              </a:solidFill>
            </a:endParaRPr>
          </a:p>
        </p:txBody>
      </p:sp>
      <p:sp>
        <p:nvSpPr>
          <p:cNvPr id="4" name="Slide Number Placeholder 3"/>
          <p:cNvSpPr>
            <a:spLocks noGrp="1"/>
          </p:cNvSpPr>
          <p:nvPr>
            <p:ph type="sldNum" sz="quarter" idx="5"/>
          </p:nvPr>
        </p:nvSpPr>
        <p:spPr/>
        <p:txBody>
          <a:bodyPr/>
          <a:lstStyle/>
          <a:p>
            <a:fld id="{B63359F2-43EF-4812-9DC0-98C0B1A40681}" type="slidenum">
              <a:rPr lang="en-US" smtClean="0"/>
              <a:t>15</a:t>
            </a:fld>
            <a:endParaRPr lang="en-US" dirty="0"/>
          </a:p>
        </p:txBody>
      </p:sp>
    </p:spTree>
    <p:extLst>
      <p:ext uri="{BB962C8B-B14F-4D97-AF65-F5344CB8AC3E}">
        <p14:creationId xmlns:p14="http://schemas.microsoft.com/office/powerpoint/2010/main" val="2492560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18</a:t>
            </a:fld>
            <a:endParaRPr lang="en-US" dirty="0"/>
          </a:p>
        </p:txBody>
      </p:sp>
    </p:spTree>
    <p:extLst>
      <p:ext uri="{BB962C8B-B14F-4D97-AF65-F5344CB8AC3E}">
        <p14:creationId xmlns:p14="http://schemas.microsoft.com/office/powerpoint/2010/main" val="7173443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19</a:t>
            </a:fld>
            <a:endParaRPr lang="en-US" dirty="0"/>
          </a:p>
        </p:txBody>
      </p:sp>
    </p:spTree>
    <p:extLst>
      <p:ext uri="{BB962C8B-B14F-4D97-AF65-F5344CB8AC3E}">
        <p14:creationId xmlns:p14="http://schemas.microsoft.com/office/powerpoint/2010/main" val="3459687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“unexpected, </a:t>
            </a:r>
            <a:r>
              <a:rPr lang="en-US" dirty="0" err="1"/>
              <a:t>mostlikly</a:t>
            </a:r>
            <a:r>
              <a:rPr lang="en-US" dirty="0"/>
              <a:t> unfamiliar words is why I suggest that you start reading your book at the definitions section. If a word or a phrase is defined, its defined for a reason!  The reason might not be clear, but it is somehow IMPORTANT!! </a:t>
            </a:r>
          </a:p>
          <a:p>
            <a:r>
              <a:rPr lang="en-US" b="1" dirty="0"/>
              <a:t>Words and phrases that are defined in your benefits book suggests that there are rules about those services and/or there are limits or possible exclusions all together.</a:t>
            </a:r>
            <a:endParaRPr lang="en-US" dirty="0"/>
          </a:p>
          <a:p>
            <a:r>
              <a:rPr lang="en-US" dirty="0"/>
              <a:t>Reading the definition pages alone wont answer all questions you have about your benefits, but it gives you important hints about the rules that apply and the questions you might need to be asking about your benefits to get clarification.  </a:t>
            </a:r>
          </a:p>
        </p:txBody>
      </p:sp>
      <p:sp>
        <p:nvSpPr>
          <p:cNvPr id="4" name="Slide Number Placeholder 3"/>
          <p:cNvSpPr>
            <a:spLocks noGrp="1"/>
          </p:cNvSpPr>
          <p:nvPr>
            <p:ph type="sldNum" sz="quarter" idx="5"/>
          </p:nvPr>
        </p:nvSpPr>
        <p:spPr/>
        <p:txBody>
          <a:bodyPr/>
          <a:lstStyle/>
          <a:p>
            <a:fld id="{B63359F2-43EF-4812-9DC0-98C0B1A40681}" type="slidenum">
              <a:rPr lang="en-US" smtClean="0"/>
              <a:t>20</a:t>
            </a:fld>
            <a:endParaRPr lang="en-US" dirty="0"/>
          </a:p>
        </p:txBody>
      </p:sp>
    </p:spTree>
    <p:extLst>
      <p:ext uri="{BB962C8B-B14F-4D97-AF65-F5344CB8AC3E}">
        <p14:creationId xmlns:p14="http://schemas.microsoft.com/office/powerpoint/2010/main" val="310303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21</a:t>
            </a:fld>
            <a:endParaRPr lang="en-US" dirty="0"/>
          </a:p>
        </p:txBody>
      </p:sp>
    </p:spTree>
    <p:extLst>
      <p:ext uri="{BB962C8B-B14F-4D97-AF65-F5344CB8AC3E}">
        <p14:creationId xmlns:p14="http://schemas.microsoft.com/office/powerpoint/2010/main" val="375758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a:t>
            </a:fld>
            <a:endParaRPr lang="en-US" dirty="0"/>
          </a:p>
        </p:txBody>
      </p:sp>
    </p:spTree>
    <p:extLst>
      <p:ext uri="{BB962C8B-B14F-4D97-AF65-F5344CB8AC3E}">
        <p14:creationId xmlns:p14="http://schemas.microsoft.com/office/powerpoint/2010/main" val="2806946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23</a:t>
            </a:fld>
            <a:endParaRPr lang="en-US" dirty="0"/>
          </a:p>
        </p:txBody>
      </p:sp>
    </p:spTree>
    <p:extLst>
      <p:ext uri="{BB962C8B-B14F-4D97-AF65-F5344CB8AC3E}">
        <p14:creationId xmlns:p14="http://schemas.microsoft.com/office/powerpoint/2010/main" val="31920842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have be an expert at insurance jargon and healthcare lingo to become better at navigate your health benefits.  It all starts with reading and using your benefits book.</a:t>
            </a:r>
          </a:p>
        </p:txBody>
      </p:sp>
      <p:sp>
        <p:nvSpPr>
          <p:cNvPr id="4" name="Slide Number Placeholder 3"/>
          <p:cNvSpPr>
            <a:spLocks noGrp="1"/>
          </p:cNvSpPr>
          <p:nvPr>
            <p:ph type="sldNum" sz="quarter" idx="5"/>
          </p:nvPr>
        </p:nvSpPr>
        <p:spPr/>
        <p:txBody>
          <a:bodyPr/>
          <a:lstStyle/>
          <a:p>
            <a:fld id="{B63359F2-43EF-4812-9DC0-98C0B1A40681}" type="slidenum">
              <a:rPr lang="en-US" smtClean="0"/>
              <a:t>24</a:t>
            </a:fld>
            <a:endParaRPr lang="en-US" dirty="0"/>
          </a:p>
        </p:txBody>
      </p:sp>
    </p:spTree>
    <p:extLst>
      <p:ext uri="{BB962C8B-B14F-4D97-AF65-F5344CB8AC3E}">
        <p14:creationId xmlns:p14="http://schemas.microsoft.com/office/powerpoint/2010/main" val="20333249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70C0"/>
              </a:solidFill>
            </a:endParaRPr>
          </a:p>
        </p:txBody>
      </p:sp>
      <p:sp>
        <p:nvSpPr>
          <p:cNvPr id="4" name="Slide Number Placeholder 3"/>
          <p:cNvSpPr>
            <a:spLocks noGrp="1"/>
          </p:cNvSpPr>
          <p:nvPr>
            <p:ph type="sldNum" sz="quarter" idx="5"/>
          </p:nvPr>
        </p:nvSpPr>
        <p:spPr/>
        <p:txBody>
          <a:bodyPr/>
          <a:lstStyle/>
          <a:p>
            <a:fld id="{B63359F2-43EF-4812-9DC0-98C0B1A40681}" type="slidenum">
              <a:rPr lang="en-US" smtClean="0"/>
              <a:t>26</a:t>
            </a:fld>
            <a:endParaRPr lang="en-US" dirty="0"/>
          </a:p>
        </p:txBody>
      </p:sp>
    </p:spTree>
    <p:extLst>
      <p:ext uri="{BB962C8B-B14F-4D97-AF65-F5344CB8AC3E}">
        <p14:creationId xmlns:p14="http://schemas.microsoft.com/office/powerpoint/2010/main" val="28467473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0070C0"/>
              </a:solidFill>
            </a:endParaRPr>
          </a:p>
        </p:txBody>
      </p:sp>
      <p:sp>
        <p:nvSpPr>
          <p:cNvPr id="4" name="Slide Number Placeholder 3"/>
          <p:cNvSpPr>
            <a:spLocks noGrp="1"/>
          </p:cNvSpPr>
          <p:nvPr>
            <p:ph type="sldNum" sz="quarter" idx="5"/>
          </p:nvPr>
        </p:nvSpPr>
        <p:spPr/>
        <p:txBody>
          <a:bodyPr/>
          <a:lstStyle/>
          <a:p>
            <a:fld id="{B63359F2-43EF-4812-9DC0-98C0B1A40681}" type="slidenum">
              <a:rPr lang="en-US" smtClean="0"/>
              <a:t>27</a:t>
            </a:fld>
            <a:endParaRPr lang="en-US" dirty="0"/>
          </a:p>
        </p:txBody>
      </p:sp>
    </p:spTree>
    <p:extLst>
      <p:ext uri="{BB962C8B-B14F-4D97-AF65-F5344CB8AC3E}">
        <p14:creationId xmlns:p14="http://schemas.microsoft.com/office/powerpoint/2010/main" val="21168766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Rules, such a timeframes allowed to submit insurance claims or appeals</a:t>
            </a:r>
          </a:p>
          <a:p>
            <a:r>
              <a:rPr lang="en-US" dirty="0"/>
              <a:t>Sometimes State Mandates apply to your Policy.  That would be a special provision. </a:t>
            </a:r>
          </a:p>
          <a:p>
            <a:r>
              <a:rPr lang="en-US" b="1" dirty="0"/>
              <a:t>Remember, Health Insurance is Complicated.  </a:t>
            </a:r>
          </a:p>
        </p:txBody>
      </p:sp>
      <p:sp>
        <p:nvSpPr>
          <p:cNvPr id="4" name="Slide Number Placeholder 3"/>
          <p:cNvSpPr>
            <a:spLocks noGrp="1"/>
          </p:cNvSpPr>
          <p:nvPr>
            <p:ph type="sldNum" sz="quarter" idx="5"/>
          </p:nvPr>
        </p:nvSpPr>
        <p:spPr/>
        <p:txBody>
          <a:bodyPr/>
          <a:lstStyle/>
          <a:p>
            <a:fld id="{B63359F2-43EF-4812-9DC0-98C0B1A40681}" type="slidenum">
              <a:rPr lang="en-US" smtClean="0"/>
              <a:t>29</a:t>
            </a:fld>
            <a:endParaRPr lang="en-US" dirty="0"/>
          </a:p>
        </p:txBody>
      </p:sp>
    </p:spTree>
    <p:extLst>
      <p:ext uri="{BB962C8B-B14F-4D97-AF65-F5344CB8AC3E}">
        <p14:creationId xmlns:p14="http://schemas.microsoft.com/office/powerpoint/2010/main" val="39684841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30</a:t>
            </a:fld>
            <a:endParaRPr lang="en-US" dirty="0"/>
          </a:p>
        </p:txBody>
      </p:sp>
    </p:spTree>
    <p:extLst>
      <p:ext uri="{BB962C8B-B14F-4D97-AF65-F5344CB8AC3E}">
        <p14:creationId xmlns:p14="http://schemas.microsoft.com/office/powerpoint/2010/main" val="41220589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FFFFFF"/>
                </a:solidFill>
              </a:rPr>
              <a:t>OHA was established to offer Free, Expert Assistance &amp; Representation for any type of health insurance questions or problems.  </a:t>
            </a:r>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31</a:t>
            </a:fld>
            <a:endParaRPr lang="en-US" dirty="0"/>
          </a:p>
        </p:txBody>
      </p:sp>
    </p:spTree>
    <p:extLst>
      <p:ext uri="{BB962C8B-B14F-4D97-AF65-F5344CB8AC3E}">
        <p14:creationId xmlns:p14="http://schemas.microsoft.com/office/powerpoint/2010/main" val="31281739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joining us today for this brief overview of the health plan benefit book and why its important.  </a:t>
            </a:r>
          </a:p>
          <a:p>
            <a:endParaRPr lang="en-US" dirty="0"/>
          </a:p>
          <a:p>
            <a:r>
              <a:rPr lang="en-US" dirty="0"/>
              <a:t>That concludes today’s presentation. I hope you enjoyed our introduction to the importance of having and using your benefits book.</a:t>
            </a:r>
          </a:p>
          <a:p>
            <a:r>
              <a:rPr lang="en-US" dirty="0"/>
              <a:t>I encourage you to join us again next month when we will be discussing other important Plan documents and in future months when we begin diving deeper into how to understand and use your benefits book.</a:t>
            </a:r>
          </a:p>
        </p:txBody>
      </p:sp>
      <p:sp>
        <p:nvSpPr>
          <p:cNvPr id="4" name="Slide Number Placeholder 3"/>
          <p:cNvSpPr>
            <a:spLocks noGrp="1"/>
          </p:cNvSpPr>
          <p:nvPr>
            <p:ph type="sldNum" sz="quarter" idx="5"/>
          </p:nvPr>
        </p:nvSpPr>
        <p:spPr/>
        <p:txBody>
          <a:bodyPr/>
          <a:lstStyle/>
          <a:p>
            <a:fld id="{B63359F2-43EF-4812-9DC0-98C0B1A40681}" type="slidenum">
              <a:rPr lang="en-US" smtClean="0"/>
              <a:t>32</a:t>
            </a:fld>
            <a:endParaRPr lang="en-US" dirty="0"/>
          </a:p>
        </p:txBody>
      </p:sp>
    </p:spTree>
    <p:extLst>
      <p:ext uri="{BB962C8B-B14F-4D97-AF65-F5344CB8AC3E}">
        <p14:creationId xmlns:p14="http://schemas.microsoft.com/office/powerpoint/2010/main" val="869792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3</a:t>
            </a:fld>
            <a:endParaRPr lang="en-US" dirty="0"/>
          </a:p>
        </p:txBody>
      </p:sp>
    </p:spTree>
    <p:extLst>
      <p:ext uri="{BB962C8B-B14F-4D97-AF65-F5344CB8AC3E}">
        <p14:creationId xmlns:p14="http://schemas.microsoft.com/office/powerpoint/2010/main" val="1317761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4</a:t>
            </a:fld>
            <a:endParaRPr lang="en-US" dirty="0"/>
          </a:p>
        </p:txBody>
      </p:sp>
    </p:spTree>
    <p:extLst>
      <p:ext uri="{BB962C8B-B14F-4D97-AF65-F5344CB8AC3E}">
        <p14:creationId xmlns:p14="http://schemas.microsoft.com/office/powerpoint/2010/main" val="16610187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dirty="0">
              <a:effectLst/>
              <a:latin typeface="Arial" panose="020B0604020202020204" pitchFamily="34" charset="0"/>
            </a:endParaRPr>
          </a:p>
        </p:txBody>
      </p:sp>
      <p:sp>
        <p:nvSpPr>
          <p:cNvPr id="4" name="Slide Number Placeholder 3"/>
          <p:cNvSpPr>
            <a:spLocks noGrp="1"/>
          </p:cNvSpPr>
          <p:nvPr>
            <p:ph type="sldNum" sz="quarter" idx="5"/>
          </p:nvPr>
        </p:nvSpPr>
        <p:spPr/>
        <p:txBody>
          <a:bodyPr/>
          <a:lstStyle/>
          <a:p>
            <a:fld id="{B63359F2-43EF-4812-9DC0-98C0B1A40681}" type="slidenum">
              <a:rPr lang="en-US" smtClean="0"/>
              <a:t>5</a:t>
            </a:fld>
            <a:endParaRPr lang="en-US" dirty="0"/>
          </a:p>
        </p:txBody>
      </p:sp>
    </p:spTree>
    <p:extLst>
      <p:ext uri="{BB962C8B-B14F-4D97-AF65-F5344CB8AC3E}">
        <p14:creationId xmlns:p14="http://schemas.microsoft.com/office/powerpoint/2010/main" val="1042166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6</a:t>
            </a:fld>
            <a:endParaRPr lang="en-US" dirty="0"/>
          </a:p>
        </p:txBody>
      </p:sp>
    </p:spTree>
    <p:extLst>
      <p:ext uri="{BB962C8B-B14F-4D97-AF65-F5344CB8AC3E}">
        <p14:creationId xmlns:p14="http://schemas.microsoft.com/office/powerpoint/2010/main" val="403381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7</a:t>
            </a:fld>
            <a:endParaRPr lang="en-US" dirty="0"/>
          </a:p>
        </p:txBody>
      </p:sp>
    </p:spTree>
    <p:extLst>
      <p:ext uri="{BB962C8B-B14F-4D97-AF65-F5344CB8AC3E}">
        <p14:creationId xmlns:p14="http://schemas.microsoft.com/office/powerpoint/2010/main" val="17077920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8</a:t>
            </a:fld>
            <a:endParaRPr lang="en-US" dirty="0"/>
          </a:p>
        </p:txBody>
      </p:sp>
    </p:spTree>
    <p:extLst>
      <p:ext uri="{BB962C8B-B14F-4D97-AF65-F5344CB8AC3E}">
        <p14:creationId xmlns:p14="http://schemas.microsoft.com/office/powerpoint/2010/main" val="2814921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3359F2-43EF-4812-9DC0-98C0B1A40681}" type="slidenum">
              <a:rPr lang="en-US" smtClean="0"/>
              <a:t>9</a:t>
            </a:fld>
            <a:endParaRPr lang="en-US" dirty="0"/>
          </a:p>
        </p:txBody>
      </p:sp>
    </p:spTree>
    <p:extLst>
      <p:ext uri="{BB962C8B-B14F-4D97-AF65-F5344CB8AC3E}">
        <p14:creationId xmlns:p14="http://schemas.microsoft.com/office/powerpoint/2010/main" val="4274731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0D11E-E7FE-4FCB-A76C-5FCE9350A0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D2F081-39AB-4E45-BBE5-A3DF0AB854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37AAF9D-EBEB-4336-B6B6-AC7E1B8DCF88}"/>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1708E5EB-8D2B-4502-8BB8-076D00354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5CEA26-442A-404D-9693-E5D765CAC42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18451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01409-072E-4A71-BB02-31C06F3CAC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BD6C2C-E77B-4DFF-A1B6-4DB28732966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68D4F5-703A-4566-AA1F-5C7E819D112E}"/>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EB473422-CA70-4285-8B3E-B7A26C5AC1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155C6E-4B09-4FFA-B821-E1068C9F412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43176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D99004-DB17-406F-985C-2E63DE8D18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0C613FD-E32F-4FCE-AD66-3689365143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D6EBAE-001F-49F4-AB9F-6CCD1A9C3D42}"/>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6E887EF4-DE6C-4ADF-B319-F300265F5D0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C1E06C0-38A4-4937-90F1-802564B9EB76}"/>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088067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31937252-EACE-4232-855F-5C47E3F8B087}"/>
              </a:ext>
            </a:extLst>
          </p:cNvPr>
          <p:cNvSpPr>
            <a:spLocks noGrp="1"/>
          </p:cNvSpPr>
          <p:nvPr>
            <p:ph type="ctrTitle"/>
          </p:nvPr>
        </p:nvSpPr>
        <p:spPr>
          <a:xfrm>
            <a:off x="581191" y="704088"/>
            <a:ext cx="10993549" cy="1499616"/>
          </a:xfrm>
        </p:spPr>
        <p:txBody>
          <a:bodyPr/>
          <a:lstStyle/>
          <a:p>
            <a:r>
              <a:rPr lang="en-US"/>
              <a:t>Click to edit Master title style</a:t>
            </a:r>
            <a:endParaRPr lang="en-US" dirty="0"/>
          </a:p>
        </p:txBody>
      </p:sp>
      <p:sp>
        <p:nvSpPr>
          <p:cNvPr id="16" name="Subtitle 2">
            <a:extLst>
              <a:ext uri="{FF2B5EF4-FFF2-40B4-BE49-F238E27FC236}">
                <a16:creationId xmlns:a16="http://schemas.microsoft.com/office/drawing/2014/main" id="{3507450D-E801-41C1-9FD7-923530A06BD4}"/>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25" name="Picture Placeholder 24">
            <a:extLst>
              <a:ext uri="{FF2B5EF4-FFF2-40B4-BE49-F238E27FC236}">
                <a16:creationId xmlns:a16="http://schemas.microsoft.com/office/drawing/2014/main" id="{CBA6DBC1-39A1-48A6-8B81-3CD966D06E81}"/>
              </a:ext>
            </a:extLst>
          </p:cNvPr>
          <p:cNvSpPr>
            <a:spLocks noGrp="1"/>
          </p:cNvSpPr>
          <p:nvPr>
            <p:ph type="pic" sz="quarter" idx="13"/>
          </p:nvPr>
        </p:nvSpPr>
        <p:spPr>
          <a:xfrm>
            <a:off x="448056" y="3081528"/>
            <a:ext cx="11265408" cy="3310128"/>
          </a:xfrm>
          <a:solidFill>
            <a:schemeClr val="accent2"/>
          </a:solidFill>
        </p:spPr>
        <p:txBody>
          <a:bodyPr/>
          <a:lstStyle/>
          <a:p>
            <a:r>
              <a:rPr lang="en-US"/>
              <a:t>Click icon to add picture</a:t>
            </a:r>
            <a:endParaRPr lang="en-US" dirty="0"/>
          </a:p>
        </p:txBody>
      </p:sp>
    </p:spTree>
    <p:extLst>
      <p:ext uri="{BB962C8B-B14F-4D97-AF65-F5344CB8AC3E}">
        <p14:creationId xmlns:p14="http://schemas.microsoft.com/office/powerpoint/2010/main" val="1165358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20F9CA6-0CB1-4A9E-96E4-67800B107E21}"/>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chemeClr val="bg1">
              <a:lumMod val="75000"/>
              <a:lumOff val="2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05826FB8-73AC-4F8B-BD9C-B5E87FC9C6A9}"/>
              </a:ext>
              <a:ext uri="{C183D7F6-B498-43B3-948B-1728B52AA6E4}">
                <adec:decorative xmlns:adec="http://schemas.microsoft.com/office/drawing/2017/decorative" val="1"/>
              </a:ext>
            </a:extLst>
          </p:cNvPr>
          <p:cNvSpPr/>
          <p:nvPr userDrawn="1"/>
        </p:nvSpPr>
        <p:spPr>
          <a:xfrm>
            <a:off x="638620"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 name="Title 1">
            <a:extLst>
              <a:ext uri="{FF2B5EF4-FFF2-40B4-BE49-F238E27FC236}">
                <a16:creationId xmlns:a16="http://schemas.microsoft.com/office/drawing/2014/main" id="{D0F196A1-2430-4797-B656-A38302FAFF33}"/>
              </a:ext>
            </a:extLst>
          </p:cNvPr>
          <p:cNvSpPr>
            <a:spLocks noGrp="1"/>
          </p:cNvSpPr>
          <p:nvPr>
            <p:ph type="title"/>
          </p:nvPr>
        </p:nvSpPr>
        <p:spPr>
          <a:xfrm>
            <a:off x="609906" y="702156"/>
            <a:ext cx="3568661" cy="1188720"/>
          </a:xfrm>
        </p:spPr>
        <p:txBody>
          <a:bodyPr/>
          <a:lstStyle/>
          <a:p>
            <a:r>
              <a:rPr lang="en-US"/>
              <a:t>Click to edit Master title style</a:t>
            </a:r>
            <a:endParaRPr lang="en-US" dirty="0"/>
          </a:p>
        </p:txBody>
      </p:sp>
      <p:sp>
        <p:nvSpPr>
          <p:cNvPr id="6" name="Content Placeholder 2">
            <a:extLst>
              <a:ext uri="{FF2B5EF4-FFF2-40B4-BE49-F238E27FC236}">
                <a16:creationId xmlns:a16="http://schemas.microsoft.com/office/drawing/2014/main" id="{F7AE5FA5-AF50-4B00-8E20-1B20A667A3BF}"/>
              </a:ext>
            </a:extLst>
          </p:cNvPr>
          <p:cNvSpPr>
            <a:spLocks noGrp="1"/>
          </p:cNvSpPr>
          <p:nvPr>
            <p:ph idx="1"/>
          </p:nvPr>
        </p:nvSpPr>
        <p:spPr>
          <a:xfrm>
            <a:off x="609906" y="2340864"/>
            <a:ext cx="3568661" cy="3634486"/>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13" name="Picture Placeholder 12">
            <a:extLst>
              <a:ext uri="{FF2B5EF4-FFF2-40B4-BE49-F238E27FC236}">
                <a16:creationId xmlns:a16="http://schemas.microsoft.com/office/drawing/2014/main" id="{83237575-909D-45C0-B594-0B7A40F04B52}"/>
              </a:ext>
            </a:extLst>
          </p:cNvPr>
          <p:cNvSpPr>
            <a:spLocks noGrp="1"/>
          </p:cNvSpPr>
          <p:nvPr>
            <p:ph type="pic" sz="quarter" idx="13"/>
          </p:nvPr>
        </p:nvSpPr>
        <p:spPr>
          <a:xfrm>
            <a:off x="4657344" y="0"/>
            <a:ext cx="7534656" cy="6858000"/>
          </a:xfrm>
          <a:solidFill>
            <a:schemeClr val="accent2"/>
          </a:solidFill>
        </p:spPr>
        <p:txBody>
          <a:bodyPr/>
          <a:lstStyle/>
          <a:p>
            <a:r>
              <a:rPr lang="en-US"/>
              <a:t>Click icon to add picture</a:t>
            </a:r>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460385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26BD44-2224-46FF-A4E7-9C9FFE19726B}"/>
              </a:ext>
            </a:extLst>
          </p:cNvPr>
          <p:cNvSpPr>
            <a:spLocks noGrp="1"/>
          </p:cNvSpPr>
          <p:nvPr>
            <p:ph type="title"/>
          </p:nvPr>
        </p:nvSpPr>
        <p:spPr>
          <a:xfrm>
            <a:off x="581192" y="702155"/>
            <a:ext cx="3424138" cy="1500131"/>
          </a:xfrm>
        </p:spPr>
        <p:txBody>
          <a:bodyPr/>
          <a:lstStyle>
            <a:lvl1pPr>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728249B4-F572-49E8-9B53-CB4E629EB93F}"/>
              </a:ext>
            </a:extLst>
          </p:cNvPr>
          <p:cNvSpPr>
            <a:spLocks noGrp="1"/>
          </p:cNvSpPr>
          <p:nvPr>
            <p:ph idx="1"/>
          </p:nvPr>
        </p:nvSpPr>
        <p:spPr>
          <a:xfrm>
            <a:off x="581193" y="2414788"/>
            <a:ext cx="3424138" cy="3975776"/>
          </a:xfrm>
        </p:spPr>
        <p:txBody>
          <a:bodyPr/>
          <a:lstStyle>
            <a:lvl1pPr marL="0" indent="0">
              <a:buNone/>
              <a:defRPr/>
            </a:lvl1pPr>
          </a:lstStyle>
          <a:p>
            <a:pPr lvl="0"/>
            <a:r>
              <a:rPr lang="en-US"/>
              <a:t>Click to edit Master text styles</a:t>
            </a:r>
          </a:p>
        </p:txBody>
      </p:sp>
      <p:sp>
        <p:nvSpPr>
          <p:cNvPr id="10" name="Picture Placeholder 9">
            <a:extLst>
              <a:ext uri="{FF2B5EF4-FFF2-40B4-BE49-F238E27FC236}">
                <a16:creationId xmlns:a16="http://schemas.microsoft.com/office/drawing/2014/main" id="{06C12940-675F-4BDC-8733-71FEBC2FDCCF}"/>
              </a:ext>
            </a:extLst>
          </p:cNvPr>
          <p:cNvSpPr>
            <a:spLocks noGrp="1"/>
          </p:cNvSpPr>
          <p:nvPr>
            <p:ph type="pic" sz="quarter" idx="13"/>
          </p:nvPr>
        </p:nvSpPr>
        <p:spPr>
          <a:xfrm>
            <a:off x="4242815" y="640080"/>
            <a:ext cx="3703320" cy="5751576"/>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63AD391F-F462-4773-B9C7-B512F55F6812}"/>
              </a:ext>
            </a:extLst>
          </p:cNvPr>
          <p:cNvSpPr>
            <a:spLocks noGrp="1"/>
          </p:cNvSpPr>
          <p:nvPr>
            <p:ph type="pic" sz="quarter" idx="14"/>
          </p:nvPr>
        </p:nvSpPr>
        <p:spPr>
          <a:xfrm>
            <a:off x="8046720" y="640080"/>
            <a:ext cx="3703320" cy="5751576"/>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8889797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9AD7E45-24A5-4020-858E-57CFA0955730}"/>
              </a:ext>
            </a:extLst>
          </p:cNvPr>
          <p:cNvSpPr>
            <a:spLocks noGrp="1"/>
          </p:cNvSpPr>
          <p:nvPr>
            <p:ph type="ctrTitle"/>
          </p:nvPr>
        </p:nvSpPr>
        <p:spPr>
          <a:xfrm>
            <a:off x="581191" y="1020431"/>
            <a:ext cx="10993549" cy="1475013"/>
          </a:xfrm>
        </p:spPr>
        <p:txBody>
          <a:bodyPr/>
          <a:lstStyle/>
          <a:p>
            <a:r>
              <a:rPr lang="en-US"/>
              <a:t>Click to edit Master title style</a:t>
            </a:r>
            <a:endParaRPr lang="en-US" dirty="0"/>
          </a:p>
        </p:txBody>
      </p:sp>
      <p:sp>
        <p:nvSpPr>
          <p:cNvPr id="6" name="Subtitle 2">
            <a:extLst>
              <a:ext uri="{FF2B5EF4-FFF2-40B4-BE49-F238E27FC236}">
                <a16:creationId xmlns:a16="http://schemas.microsoft.com/office/drawing/2014/main" id="{9C213B6D-04F4-4E9D-AD86-E50884CB4CB3}"/>
              </a:ext>
            </a:extLst>
          </p:cNvPr>
          <p:cNvSpPr>
            <a:spLocks noGrp="1"/>
          </p:cNvSpPr>
          <p:nvPr>
            <p:ph type="subTitle" idx="1"/>
          </p:nvPr>
        </p:nvSpPr>
        <p:spPr>
          <a:xfrm>
            <a:off x="581194" y="2495445"/>
            <a:ext cx="10993546" cy="468233"/>
          </a:xfrm>
        </p:spPr>
        <p:txBody>
          <a:bodyPr/>
          <a:lstStyle>
            <a:lvl1pPr marL="0" indent="0">
              <a:buNone/>
              <a:defRPr/>
            </a:lvl1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52DB8B62-62C2-4723-85AF-F5D87B489A63}"/>
              </a:ext>
            </a:extLst>
          </p:cNvPr>
          <p:cNvSpPr>
            <a:spLocks noGrp="1"/>
          </p:cNvSpPr>
          <p:nvPr>
            <p:ph type="pic" sz="quarter" idx="13"/>
          </p:nvPr>
        </p:nvSpPr>
        <p:spPr>
          <a:xfrm>
            <a:off x="448056" y="3081528"/>
            <a:ext cx="5486400" cy="3310128"/>
          </a:xfrm>
          <a:solidFill>
            <a:schemeClr val="accent2"/>
          </a:solidFill>
        </p:spPr>
        <p:txBody>
          <a:bodyPr/>
          <a:lstStyle/>
          <a:p>
            <a:r>
              <a:rPr lang="en-US"/>
              <a:t>Click icon to add picture</a:t>
            </a:r>
            <a:endParaRPr lang="en-US" dirty="0"/>
          </a:p>
        </p:txBody>
      </p:sp>
      <p:sp>
        <p:nvSpPr>
          <p:cNvPr id="11" name="Picture Placeholder 9">
            <a:extLst>
              <a:ext uri="{FF2B5EF4-FFF2-40B4-BE49-F238E27FC236}">
                <a16:creationId xmlns:a16="http://schemas.microsoft.com/office/drawing/2014/main" id="{D1329640-D9D1-44D4-8E40-04E753A2B826}"/>
              </a:ext>
            </a:extLst>
          </p:cNvPr>
          <p:cNvSpPr>
            <a:spLocks noGrp="1"/>
          </p:cNvSpPr>
          <p:nvPr>
            <p:ph type="pic" sz="quarter" idx="14"/>
          </p:nvPr>
        </p:nvSpPr>
        <p:spPr>
          <a:xfrm>
            <a:off x="6254496" y="3081528"/>
            <a:ext cx="5486400" cy="3310128"/>
          </a:xfrm>
          <a:solidFill>
            <a:schemeClr val="accent2"/>
          </a:solidFill>
        </p:spPr>
        <p:txBody>
          <a:bodyPr/>
          <a:lstStyle/>
          <a:p>
            <a:r>
              <a:rPr lang="en-US"/>
              <a:t>Click icon to add picture</a:t>
            </a:r>
            <a:endParaRPr lang="en-US" dirty="0"/>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578571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15" name="SmartArt Placeholder 14">
            <a:extLst>
              <a:ext uri="{FF2B5EF4-FFF2-40B4-BE49-F238E27FC236}">
                <a16:creationId xmlns:a16="http://schemas.microsoft.com/office/drawing/2014/main" id="{1A07AFA2-B97F-4965-B3E3-0399F8696B92}"/>
              </a:ext>
            </a:extLst>
          </p:cNvPr>
          <p:cNvSpPr>
            <a:spLocks noGrp="1"/>
          </p:cNvSpPr>
          <p:nvPr>
            <p:ph type="dgm" sz="quarter" idx="13"/>
          </p:nvPr>
        </p:nvSpPr>
        <p:spPr>
          <a:xfrm>
            <a:off x="576263" y="2290762"/>
            <a:ext cx="2286000" cy="2514600"/>
          </a:xfrm>
          <a:solidFill>
            <a:schemeClr val="accent2"/>
          </a:solidFill>
        </p:spPr>
        <p:txBody>
          <a:bodyPr/>
          <a:lstStyle/>
          <a:p>
            <a:r>
              <a:rPr lang="en-US"/>
              <a:t>Click icon to add SmartArt graphic</a:t>
            </a:r>
            <a:endParaRPr lang="en-US" dirty="0"/>
          </a:p>
        </p:txBody>
      </p:sp>
      <p:sp>
        <p:nvSpPr>
          <p:cNvPr id="16" name="SmartArt Placeholder 14">
            <a:extLst>
              <a:ext uri="{FF2B5EF4-FFF2-40B4-BE49-F238E27FC236}">
                <a16:creationId xmlns:a16="http://schemas.microsoft.com/office/drawing/2014/main" id="{FBD83F25-25EA-4FCB-9180-B7567885BE7A}"/>
              </a:ext>
            </a:extLst>
          </p:cNvPr>
          <p:cNvSpPr>
            <a:spLocks noGrp="1"/>
          </p:cNvSpPr>
          <p:nvPr>
            <p:ph type="dgm" sz="quarter" idx="14"/>
          </p:nvPr>
        </p:nvSpPr>
        <p:spPr>
          <a:xfrm>
            <a:off x="3486759" y="2290762"/>
            <a:ext cx="2286000" cy="2514600"/>
          </a:xfrm>
          <a:solidFill>
            <a:schemeClr val="accent2"/>
          </a:solidFill>
        </p:spPr>
        <p:txBody>
          <a:bodyPr/>
          <a:lstStyle/>
          <a:p>
            <a:r>
              <a:rPr lang="en-US"/>
              <a:t>Click icon to add SmartArt graphic</a:t>
            </a:r>
            <a:endParaRPr lang="en-US" dirty="0"/>
          </a:p>
        </p:txBody>
      </p:sp>
      <p:sp>
        <p:nvSpPr>
          <p:cNvPr id="17" name="SmartArt Placeholder 14">
            <a:extLst>
              <a:ext uri="{FF2B5EF4-FFF2-40B4-BE49-F238E27FC236}">
                <a16:creationId xmlns:a16="http://schemas.microsoft.com/office/drawing/2014/main" id="{C19AF1FD-578A-4AC1-8006-BF395C098188}"/>
              </a:ext>
            </a:extLst>
          </p:cNvPr>
          <p:cNvSpPr>
            <a:spLocks noGrp="1"/>
          </p:cNvSpPr>
          <p:nvPr>
            <p:ph type="dgm" sz="quarter" idx="15"/>
          </p:nvPr>
        </p:nvSpPr>
        <p:spPr>
          <a:xfrm>
            <a:off x="6397255" y="2290762"/>
            <a:ext cx="2286000" cy="2514600"/>
          </a:xfrm>
          <a:solidFill>
            <a:schemeClr val="accent2"/>
          </a:solidFill>
        </p:spPr>
        <p:txBody>
          <a:bodyPr/>
          <a:lstStyle/>
          <a:p>
            <a:r>
              <a:rPr lang="en-US"/>
              <a:t>Click icon to add SmartArt graphic</a:t>
            </a:r>
            <a:endParaRPr lang="en-US" dirty="0"/>
          </a:p>
        </p:txBody>
      </p:sp>
      <p:sp>
        <p:nvSpPr>
          <p:cNvPr id="18" name="SmartArt Placeholder 14">
            <a:extLst>
              <a:ext uri="{FF2B5EF4-FFF2-40B4-BE49-F238E27FC236}">
                <a16:creationId xmlns:a16="http://schemas.microsoft.com/office/drawing/2014/main" id="{A30FAB41-D651-4537-9674-A090F9541E38}"/>
              </a:ext>
            </a:extLst>
          </p:cNvPr>
          <p:cNvSpPr>
            <a:spLocks noGrp="1"/>
          </p:cNvSpPr>
          <p:nvPr>
            <p:ph type="dgm" sz="quarter" idx="16"/>
          </p:nvPr>
        </p:nvSpPr>
        <p:spPr>
          <a:xfrm>
            <a:off x="9307750" y="2290762"/>
            <a:ext cx="2286000" cy="2514600"/>
          </a:xfrm>
          <a:solidFill>
            <a:schemeClr val="accent2"/>
          </a:solidFill>
        </p:spPr>
        <p:txBody>
          <a:bodyPr/>
          <a:lstStyle/>
          <a:p>
            <a:r>
              <a:rPr lang="en-US"/>
              <a:t>Click icon to add SmartArt graphic</a:t>
            </a:r>
            <a:endParaRPr lang="en-US" dirty="0"/>
          </a:p>
        </p:txBody>
      </p:sp>
      <p:sp>
        <p:nvSpPr>
          <p:cNvPr id="20" name="Text Placeholder 19">
            <a:extLst>
              <a:ext uri="{FF2B5EF4-FFF2-40B4-BE49-F238E27FC236}">
                <a16:creationId xmlns:a16="http://schemas.microsoft.com/office/drawing/2014/main" id="{6FF70985-87A5-4813-BB21-CD79732947F5}"/>
              </a:ext>
            </a:extLst>
          </p:cNvPr>
          <p:cNvSpPr>
            <a:spLocks noGrp="1"/>
          </p:cNvSpPr>
          <p:nvPr>
            <p:ph type="body" sz="quarter" idx="17" hasCustomPrompt="1"/>
          </p:nvPr>
        </p:nvSpPr>
        <p:spPr>
          <a:xfrm>
            <a:off x="576263"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2" name="Text Placeholder 21">
            <a:extLst>
              <a:ext uri="{FF2B5EF4-FFF2-40B4-BE49-F238E27FC236}">
                <a16:creationId xmlns:a16="http://schemas.microsoft.com/office/drawing/2014/main" id="{8F30C930-1919-4A13-98BD-6CB6119CC11A}"/>
              </a:ext>
            </a:extLst>
          </p:cNvPr>
          <p:cNvSpPr>
            <a:spLocks noGrp="1"/>
          </p:cNvSpPr>
          <p:nvPr>
            <p:ph type="body" sz="quarter" idx="18" hasCustomPrompt="1"/>
          </p:nvPr>
        </p:nvSpPr>
        <p:spPr>
          <a:xfrm>
            <a:off x="575894"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3" name="Text Placeholder 19">
            <a:extLst>
              <a:ext uri="{FF2B5EF4-FFF2-40B4-BE49-F238E27FC236}">
                <a16:creationId xmlns:a16="http://schemas.microsoft.com/office/drawing/2014/main" id="{6E4126AC-7681-4156-8274-2A6414894394}"/>
              </a:ext>
            </a:extLst>
          </p:cNvPr>
          <p:cNvSpPr>
            <a:spLocks noGrp="1"/>
          </p:cNvSpPr>
          <p:nvPr>
            <p:ph type="body" sz="quarter" idx="19" hasCustomPrompt="1"/>
          </p:nvPr>
        </p:nvSpPr>
        <p:spPr>
          <a:xfrm>
            <a:off x="3487128"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4" name="Text Placeholder 21">
            <a:extLst>
              <a:ext uri="{FF2B5EF4-FFF2-40B4-BE49-F238E27FC236}">
                <a16:creationId xmlns:a16="http://schemas.microsoft.com/office/drawing/2014/main" id="{D03485ED-1755-41FA-942B-ED95B3913DBF}"/>
              </a:ext>
            </a:extLst>
          </p:cNvPr>
          <p:cNvSpPr>
            <a:spLocks noGrp="1"/>
          </p:cNvSpPr>
          <p:nvPr>
            <p:ph type="body" sz="quarter" idx="20" hasCustomPrompt="1"/>
          </p:nvPr>
        </p:nvSpPr>
        <p:spPr>
          <a:xfrm>
            <a:off x="3486759"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5" name="Text Placeholder 19">
            <a:extLst>
              <a:ext uri="{FF2B5EF4-FFF2-40B4-BE49-F238E27FC236}">
                <a16:creationId xmlns:a16="http://schemas.microsoft.com/office/drawing/2014/main" id="{42AFEFC9-586E-4B97-AD51-F02AC6AC6A60}"/>
              </a:ext>
            </a:extLst>
          </p:cNvPr>
          <p:cNvSpPr>
            <a:spLocks noGrp="1"/>
          </p:cNvSpPr>
          <p:nvPr>
            <p:ph type="body" sz="quarter" idx="21" hasCustomPrompt="1"/>
          </p:nvPr>
        </p:nvSpPr>
        <p:spPr>
          <a:xfrm>
            <a:off x="6397624" y="4943475"/>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6" name="Text Placeholder 21">
            <a:extLst>
              <a:ext uri="{FF2B5EF4-FFF2-40B4-BE49-F238E27FC236}">
                <a16:creationId xmlns:a16="http://schemas.microsoft.com/office/drawing/2014/main" id="{E94B1769-BE23-4EBA-A0DA-9A01476DAC50}"/>
              </a:ext>
            </a:extLst>
          </p:cNvPr>
          <p:cNvSpPr>
            <a:spLocks noGrp="1"/>
          </p:cNvSpPr>
          <p:nvPr>
            <p:ph type="body" sz="quarter" idx="22" hasCustomPrompt="1"/>
          </p:nvPr>
        </p:nvSpPr>
        <p:spPr>
          <a:xfrm>
            <a:off x="6397255" y="5447348"/>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27" name="Text Placeholder 19">
            <a:extLst>
              <a:ext uri="{FF2B5EF4-FFF2-40B4-BE49-F238E27FC236}">
                <a16:creationId xmlns:a16="http://schemas.microsoft.com/office/drawing/2014/main" id="{9A7362AB-6137-4C5C-9219-392C3875AD9B}"/>
              </a:ext>
            </a:extLst>
          </p:cNvPr>
          <p:cNvSpPr>
            <a:spLocks noGrp="1"/>
          </p:cNvSpPr>
          <p:nvPr>
            <p:ph type="body" sz="quarter" idx="23" hasCustomPrompt="1"/>
          </p:nvPr>
        </p:nvSpPr>
        <p:spPr>
          <a:xfrm>
            <a:off x="9308119" y="4957131"/>
            <a:ext cx="2286000" cy="365760"/>
          </a:xfrm>
        </p:spPr>
        <p:txBody>
          <a:bodyPr>
            <a:noAutofit/>
          </a:bodyPr>
          <a:lstStyle>
            <a:lvl1pPr marL="0" indent="0">
              <a:buNone/>
              <a:defRPr sz="1800"/>
            </a:lvl1pPr>
            <a:lvl2pPr marL="324000" indent="0">
              <a:buNone/>
              <a:defRPr sz="1800"/>
            </a:lvl2pPr>
            <a:lvl3pPr marL="630000" indent="0">
              <a:buNone/>
              <a:defRPr sz="1800"/>
            </a:lvl3pPr>
            <a:lvl4pPr marL="1008000" indent="0">
              <a:buNone/>
              <a:defRPr sz="1800"/>
            </a:lvl4pPr>
            <a:lvl5pPr marL="1368000" indent="0">
              <a:buNone/>
              <a:defRPr sz="1800"/>
            </a:lvl5pPr>
          </a:lstStyle>
          <a:p>
            <a:pPr lvl="0"/>
            <a:r>
              <a:rPr lang="en-US" dirty="0"/>
              <a:t>Name</a:t>
            </a:r>
          </a:p>
        </p:txBody>
      </p:sp>
      <p:sp>
        <p:nvSpPr>
          <p:cNvPr id="28" name="Text Placeholder 21">
            <a:extLst>
              <a:ext uri="{FF2B5EF4-FFF2-40B4-BE49-F238E27FC236}">
                <a16:creationId xmlns:a16="http://schemas.microsoft.com/office/drawing/2014/main" id="{DA6F45F2-E17A-4027-AAA9-B9B703C26A2F}"/>
              </a:ext>
            </a:extLst>
          </p:cNvPr>
          <p:cNvSpPr>
            <a:spLocks noGrp="1"/>
          </p:cNvSpPr>
          <p:nvPr>
            <p:ph type="body" sz="quarter" idx="24" hasCustomPrompt="1"/>
          </p:nvPr>
        </p:nvSpPr>
        <p:spPr>
          <a:xfrm>
            <a:off x="9307750" y="5461004"/>
            <a:ext cx="2286000" cy="365760"/>
          </a:xfrm>
        </p:spPr>
        <p:txBody>
          <a:bodyPr>
            <a:noAutofit/>
          </a:bodyPr>
          <a:lstStyle>
            <a:lvl1pPr marL="0" indent="0">
              <a:buNone/>
              <a:defRPr sz="1600"/>
            </a:lvl1pPr>
            <a:lvl2pPr marL="324000" indent="0">
              <a:buNone/>
              <a:defRPr sz="1600"/>
            </a:lvl2pPr>
            <a:lvl3pPr marL="630000" indent="0">
              <a:buNone/>
              <a:defRPr sz="1600"/>
            </a:lvl3pPr>
            <a:lvl4pPr marL="1008000" indent="0">
              <a:buNone/>
              <a:defRPr sz="1600"/>
            </a:lvl4pPr>
            <a:lvl5pPr marL="1368000" indent="0">
              <a:buNone/>
              <a:defRPr sz="1600"/>
            </a:lvl5pPr>
          </a:lstStyle>
          <a:p>
            <a:pPr lvl="0"/>
            <a:r>
              <a:rPr lang="en-US" dirty="0"/>
              <a:t>Title</a:t>
            </a:r>
          </a:p>
        </p:txBody>
      </p:sp>
      <p:sp>
        <p:nvSpPr>
          <p:cNvPr id="4" name="Footer Placeholder 3"/>
          <p:cNvSpPr>
            <a:spLocks noGrp="1"/>
          </p:cNvSpPr>
          <p:nvPr>
            <p:ph type="ftr" sz="quarter" idx="11"/>
          </p:nvPr>
        </p:nvSpPr>
        <p:spPr/>
        <p:txBody>
          <a:bodyPr/>
          <a:lstStyle/>
          <a:p>
            <a:endParaRPr lang="en-US" dirty="0"/>
          </a:p>
        </p:txBody>
      </p:sp>
      <p:sp>
        <p:nvSpPr>
          <p:cNvPr id="3" name="Date Placeholder 2"/>
          <p:cNvSpPr>
            <a:spLocks noGrp="1"/>
          </p:cNvSpPr>
          <p:nvPr>
            <p:ph type="dt" sz="half" idx="10"/>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2637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3200400"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2343"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4412341"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4F00371C-297D-40EF-8A7B-A4A10A3E0F58}"/>
              </a:ext>
            </a:extLst>
          </p:cNvPr>
          <p:cNvSpPr>
            <a:spLocks noGrp="1"/>
          </p:cNvSpPr>
          <p:nvPr>
            <p:ph type="body" sz="quarter" idx="13"/>
          </p:nvPr>
        </p:nvSpPr>
        <p:spPr>
          <a:xfrm>
            <a:off x="8243499" y="2250891"/>
            <a:ext cx="320040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11" name="Content Placeholder 5">
            <a:extLst>
              <a:ext uri="{FF2B5EF4-FFF2-40B4-BE49-F238E27FC236}">
                <a16:creationId xmlns:a16="http://schemas.microsoft.com/office/drawing/2014/main" id="{54C654D6-9180-439B-AA80-A486173B740A}"/>
              </a:ext>
            </a:extLst>
          </p:cNvPr>
          <p:cNvSpPr>
            <a:spLocks noGrp="1"/>
          </p:cNvSpPr>
          <p:nvPr>
            <p:ph sz="quarter" idx="14"/>
          </p:nvPr>
        </p:nvSpPr>
        <p:spPr>
          <a:xfrm>
            <a:off x="8243497" y="2926051"/>
            <a:ext cx="32004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1197359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ummar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E7D0488-B202-4F7B-9F3C-5F3540449364}"/>
              </a:ext>
            </a:extLst>
          </p:cNvPr>
          <p:cNvSpPr>
            <a:spLocks noGrp="1"/>
          </p:cNvSpPr>
          <p:nvPr>
            <p:ph type="title"/>
          </p:nvPr>
        </p:nvSpPr>
        <p:spPr>
          <a:xfrm>
            <a:off x="581192" y="3986411"/>
            <a:ext cx="3568661" cy="1872388"/>
          </a:xfrm>
        </p:spPr>
        <p:txBody>
          <a:bodyPr anchor="ctr"/>
          <a:lstStyle/>
          <a:p>
            <a:pPr algn="r"/>
            <a:r>
              <a:rPr lang="en-US">
                <a:solidFill>
                  <a:schemeClr val="tx2"/>
                </a:solidFill>
              </a:rPr>
              <a:t>Click to edit Master title style</a:t>
            </a:r>
            <a:endParaRPr lang="en-US" dirty="0">
              <a:solidFill>
                <a:schemeClr val="tx2"/>
              </a:solidFill>
            </a:endParaRPr>
          </a:p>
        </p:txBody>
      </p:sp>
      <p:sp>
        <p:nvSpPr>
          <p:cNvPr id="12" name="Picture Placeholder 11">
            <a:extLst>
              <a:ext uri="{FF2B5EF4-FFF2-40B4-BE49-F238E27FC236}">
                <a16:creationId xmlns:a16="http://schemas.microsoft.com/office/drawing/2014/main" id="{5972A87D-479C-4157-A7C5-33D8FC7B2974}"/>
              </a:ext>
            </a:extLst>
          </p:cNvPr>
          <p:cNvSpPr>
            <a:spLocks noGrp="1"/>
          </p:cNvSpPr>
          <p:nvPr>
            <p:ph type="pic" sz="quarter" idx="13"/>
          </p:nvPr>
        </p:nvSpPr>
        <p:spPr>
          <a:xfrm>
            <a:off x="448056" y="768096"/>
            <a:ext cx="2578608" cy="2816352"/>
          </a:xfrm>
          <a:solidFill>
            <a:schemeClr val="accent2"/>
          </a:solidFill>
        </p:spPr>
        <p:txBody>
          <a:bodyPr/>
          <a:lstStyle/>
          <a:p>
            <a:r>
              <a:rPr lang="en-US"/>
              <a:t>Click icon to add picture</a:t>
            </a:r>
            <a:endParaRPr lang="en-US" dirty="0"/>
          </a:p>
        </p:txBody>
      </p:sp>
      <p:sp>
        <p:nvSpPr>
          <p:cNvPr id="13" name="Picture Placeholder 11">
            <a:extLst>
              <a:ext uri="{FF2B5EF4-FFF2-40B4-BE49-F238E27FC236}">
                <a16:creationId xmlns:a16="http://schemas.microsoft.com/office/drawing/2014/main" id="{78EE581A-A98D-4A1B-B826-3C60801D6672}"/>
              </a:ext>
            </a:extLst>
          </p:cNvPr>
          <p:cNvSpPr>
            <a:spLocks noGrp="1"/>
          </p:cNvSpPr>
          <p:nvPr>
            <p:ph type="pic" sz="quarter" idx="14"/>
          </p:nvPr>
        </p:nvSpPr>
        <p:spPr>
          <a:xfrm>
            <a:off x="3352800" y="768096"/>
            <a:ext cx="2578608" cy="2816352"/>
          </a:xfrm>
          <a:solidFill>
            <a:schemeClr val="accent2"/>
          </a:solidFill>
        </p:spPr>
        <p:txBody>
          <a:bodyPr/>
          <a:lstStyle/>
          <a:p>
            <a:r>
              <a:rPr lang="en-US"/>
              <a:t>Click icon to add picture</a:t>
            </a:r>
            <a:endParaRPr lang="en-US" dirty="0"/>
          </a:p>
        </p:txBody>
      </p:sp>
      <p:sp>
        <p:nvSpPr>
          <p:cNvPr id="14" name="Picture Placeholder 11">
            <a:extLst>
              <a:ext uri="{FF2B5EF4-FFF2-40B4-BE49-F238E27FC236}">
                <a16:creationId xmlns:a16="http://schemas.microsoft.com/office/drawing/2014/main" id="{16AE88BE-E502-4D34-AAE9-6EE48F1ACE29}"/>
              </a:ext>
            </a:extLst>
          </p:cNvPr>
          <p:cNvSpPr>
            <a:spLocks noGrp="1"/>
          </p:cNvSpPr>
          <p:nvPr>
            <p:ph type="pic" sz="quarter" idx="15"/>
          </p:nvPr>
        </p:nvSpPr>
        <p:spPr>
          <a:xfrm>
            <a:off x="6257544" y="768096"/>
            <a:ext cx="2578608" cy="2816352"/>
          </a:xfrm>
          <a:solidFill>
            <a:schemeClr val="accent2"/>
          </a:solidFill>
        </p:spPr>
        <p:txBody>
          <a:bodyPr/>
          <a:lstStyle/>
          <a:p>
            <a:r>
              <a:rPr lang="en-US"/>
              <a:t>Click icon to add picture</a:t>
            </a:r>
            <a:endParaRPr lang="en-US" dirty="0"/>
          </a:p>
        </p:txBody>
      </p:sp>
      <p:sp>
        <p:nvSpPr>
          <p:cNvPr id="16" name="Picture Placeholder 11">
            <a:extLst>
              <a:ext uri="{FF2B5EF4-FFF2-40B4-BE49-F238E27FC236}">
                <a16:creationId xmlns:a16="http://schemas.microsoft.com/office/drawing/2014/main" id="{9FD0C6B3-E0D9-4177-8079-178D1B0F530D}"/>
              </a:ext>
            </a:extLst>
          </p:cNvPr>
          <p:cNvSpPr>
            <a:spLocks noGrp="1"/>
          </p:cNvSpPr>
          <p:nvPr>
            <p:ph type="pic" sz="quarter" idx="16"/>
          </p:nvPr>
        </p:nvSpPr>
        <p:spPr>
          <a:xfrm>
            <a:off x="9162288" y="768096"/>
            <a:ext cx="2578608" cy="2816352"/>
          </a:xfrm>
          <a:solidFill>
            <a:schemeClr val="accent2"/>
          </a:solidFill>
        </p:spPr>
        <p:txBody>
          <a:bodyPr/>
          <a:lstStyle/>
          <a:p>
            <a:r>
              <a:rPr lang="en-US"/>
              <a:t>Click icon to add picture</a:t>
            </a:r>
            <a:endParaRPr lang="en-US" dirty="0"/>
          </a:p>
        </p:txBody>
      </p:sp>
      <p:sp>
        <p:nvSpPr>
          <p:cNvPr id="10" name="Content Placeholder 2">
            <a:extLst>
              <a:ext uri="{FF2B5EF4-FFF2-40B4-BE49-F238E27FC236}">
                <a16:creationId xmlns:a16="http://schemas.microsoft.com/office/drawing/2014/main" id="{53AD8A25-150B-42DF-B6CC-FB1E5225D517}"/>
              </a:ext>
            </a:extLst>
          </p:cNvPr>
          <p:cNvSpPr>
            <a:spLocks noGrp="1"/>
          </p:cNvSpPr>
          <p:nvPr>
            <p:ph idx="1"/>
          </p:nvPr>
        </p:nvSpPr>
        <p:spPr>
          <a:xfrm>
            <a:off x="4520392" y="3956050"/>
            <a:ext cx="7225075" cy="1902749"/>
          </a:xfrm>
        </p:spPr>
        <p:txBody>
          <a:bodyPr>
            <a:normAutofit/>
          </a:bodyPr>
          <a:lstStyle>
            <a:lvl1pPr marL="0" indent="0">
              <a:buNone/>
              <a:defRPr/>
            </a:lvl1pPr>
          </a:lstStyle>
          <a:p>
            <a:pPr lvl="0"/>
            <a:r>
              <a:rPr lang="en-US"/>
              <a:t>Click to edit Master text styles</a:t>
            </a:r>
          </a:p>
        </p:txBody>
      </p:sp>
      <p:sp>
        <p:nvSpPr>
          <p:cNvPr id="3" name="Footer Placeholder 2"/>
          <p:cNvSpPr>
            <a:spLocks noGrp="1"/>
          </p:cNvSpPr>
          <p:nvPr>
            <p:ph type="ftr" sz="quarter" idx="11"/>
          </p:nvPr>
        </p:nvSpPr>
        <p:spPr/>
        <p:txBody>
          <a:bodyPr/>
          <a:lstStyle/>
          <a:p>
            <a:endParaRPr lang="en-US" dirty="0"/>
          </a:p>
        </p:txBody>
      </p:sp>
      <p:sp>
        <p:nvSpPr>
          <p:cNvPr id="2" name="Date Placeholder 1"/>
          <p:cNvSpPr>
            <a:spLocks noGrp="1"/>
          </p:cNvSpPr>
          <p:nvPr>
            <p:ph type="dt" sz="half" idx="10"/>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06992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10DEF-B367-4756-AA98-B283F09CCB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AB8817D-E197-4852-AF27-B365E22AF4E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C03194-E861-4A9C-8360-51348ECE3593}"/>
              </a:ext>
            </a:extLst>
          </p:cNvPr>
          <p:cNvSpPr>
            <a:spLocks noGrp="1"/>
          </p:cNvSpPr>
          <p:nvPr>
            <p:ph type="dt" sz="half" idx="10"/>
          </p:nvPr>
        </p:nvSpPr>
        <p:spPr/>
        <p:txBody>
          <a:bodyPr/>
          <a:lstStyle/>
          <a:p>
            <a:endParaRPr lang="en-US" dirty="0"/>
          </a:p>
        </p:txBody>
      </p:sp>
      <p:sp>
        <p:nvSpPr>
          <p:cNvPr id="5" name="Footer Placeholder 4">
            <a:extLst>
              <a:ext uri="{FF2B5EF4-FFF2-40B4-BE49-F238E27FC236}">
                <a16:creationId xmlns:a16="http://schemas.microsoft.com/office/drawing/2014/main" id="{4CE64923-6D91-4C84-B84E-2AA09583F18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9506566-FC7E-4948-92C0-C3EDDAF2625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60190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0781A-7DA6-4415-B8AC-8121D4EF0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DB0EEC-ED73-41DF-AC1C-CD0708675BE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B477777-B2C1-462E-99B9-4C9638863E29}"/>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CA64E85-F332-4CAA-967E-A92FD9E98A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91292B-015E-4071-9FAF-E09193675D9A}"/>
              </a:ext>
            </a:extLst>
          </p:cNvPr>
          <p:cNvSpPr>
            <a:spLocks noGrp="1"/>
          </p:cNvSpPr>
          <p:nvPr>
            <p:ph type="sldNum" sz="quarter" idx="12"/>
          </p:nvPr>
        </p:nvSpPr>
        <p:spPr/>
        <p:txBody>
          <a:bodyPr/>
          <a:lstStyle/>
          <a:p>
            <a:fld id="{2F5DF988-5B5B-4F88-AB14-15968636D6B6}" type="slidenum">
              <a:rPr lang="en-US" smtClean="0"/>
              <a:t>‹#›</a:t>
            </a:fld>
            <a:endParaRPr lang="en-US"/>
          </a:p>
        </p:txBody>
      </p:sp>
    </p:spTree>
    <p:extLst>
      <p:ext uri="{BB962C8B-B14F-4D97-AF65-F5344CB8AC3E}">
        <p14:creationId xmlns:p14="http://schemas.microsoft.com/office/powerpoint/2010/main" val="27943003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31EC8-E454-40B4-90F4-903D421131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E951381-F89F-4DAD-B82A-3868E281DC6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9528319-10E2-4A2A-9B38-670755CC799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6ADDBC2-AC8E-48F2-ACE9-E59404589111}"/>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2678C61B-33CD-4AB2-937C-8DF19504FC5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AAF7654-A33E-411F-BC9F-06E6E91020C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676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D9C25-ECC3-451B-9932-3FD0CA78AB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05D47D-5233-4101-BDCD-5D0EF55CAB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97F079-BD83-482A-973D-0A6EFAAE306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0FDE44A-7E5A-4FD1-8AFE-FBFCB34779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D6D417B-A92B-4B3D-80B2-1F5A1E1A9D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448604-52AC-453B-A95C-6DA7FDC52924}"/>
              </a:ext>
            </a:extLst>
          </p:cNvPr>
          <p:cNvSpPr>
            <a:spLocks noGrp="1"/>
          </p:cNvSpPr>
          <p:nvPr>
            <p:ph type="dt" sz="half" idx="10"/>
          </p:nvPr>
        </p:nvSpPr>
        <p:spPr/>
        <p:txBody>
          <a:bodyPr/>
          <a:lstStyle/>
          <a:p>
            <a:endParaRPr lang="en-US" dirty="0"/>
          </a:p>
        </p:txBody>
      </p:sp>
      <p:sp>
        <p:nvSpPr>
          <p:cNvPr id="8" name="Footer Placeholder 7">
            <a:extLst>
              <a:ext uri="{FF2B5EF4-FFF2-40B4-BE49-F238E27FC236}">
                <a16:creationId xmlns:a16="http://schemas.microsoft.com/office/drawing/2014/main" id="{C0E4F25B-CF18-4F35-9A7F-DCD83F5E91D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19A852D-D642-484E-9146-443BA209246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76110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D38735-EBC6-4AED-A9A4-EFB4F91C60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F1B8C7-9446-4799-9F38-A4E456A5588F}"/>
              </a:ext>
            </a:extLst>
          </p:cNvPr>
          <p:cNvSpPr>
            <a:spLocks noGrp="1"/>
          </p:cNvSpPr>
          <p:nvPr>
            <p:ph type="dt" sz="half" idx="10"/>
          </p:nvPr>
        </p:nvSpPr>
        <p:spPr/>
        <p:txBody>
          <a:bodyPr/>
          <a:lstStyle/>
          <a:p>
            <a:endParaRPr lang="en-US" dirty="0"/>
          </a:p>
        </p:txBody>
      </p:sp>
      <p:sp>
        <p:nvSpPr>
          <p:cNvPr id="4" name="Footer Placeholder 3">
            <a:extLst>
              <a:ext uri="{FF2B5EF4-FFF2-40B4-BE49-F238E27FC236}">
                <a16:creationId xmlns:a16="http://schemas.microsoft.com/office/drawing/2014/main" id="{E45D3CE9-DE86-478A-8EB2-61B26EDCA174}"/>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53BBF17-4D74-407B-8E41-EB99E20776D4}"/>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876454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B90B427-F1B7-4614-A7FC-3B3F25FEB2A4}"/>
              </a:ext>
            </a:extLst>
          </p:cNvPr>
          <p:cNvSpPr>
            <a:spLocks noGrp="1"/>
          </p:cNvSpPr>
          <p:nvPr>
            <p:ph type="dt" sz="half" idx="10"/>
          </p:nvPr>
        </p:nvSpPr>
        <p:spPr/>
        <p:txBody>
          <a:bodyPr/>
          <a:lstStyle/>
          <a:p>
            <a:endParaRPr lang="en-US" dirty="0"/>
          </a:p>
        </p:txBody>
      </p:sp>
      <p:sp>
        <p:nvSpPr>
          <p:cNvPr id="3" name="Footer Placeholder 2">
            <a:extLst>
              <a:ext uri="{FF2B5EF4-FFF2-40B4-BE49-F238E27FC236}">
                <a16:creationId xmlns:a16="http://schemas.microsoft.com/office/drawing/2014/main" id="{932C44BF-D32E-4DA3-9B9D-3E5D4857B29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9DD41FA1-066A-40DA-9C3E-30A4438A0A8A}"/>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94222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8C221-5570-4735-AB34-624B3E7E23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86AF2F9-3F11-4F6A-B00D-39DCDD1378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023AF6-0219-4242-939A-0335F06433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6AF3F44-FA52-4741-ACC2-96EFE990AFFF}"/>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6BE51C41-8CC9-4749-9D92-0D7789BE82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AA09854-CB2E-4CD2-98E4-E135AE07D4E0}"/>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77558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D5F4A-0D59-4FF3-B499-83F3EDF09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AEA139-24F9-4233-BC7D-D94F8CEB9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B6E981-EC6C-41D3-BF5D-9A3A473F53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5F33E1-0357-43AB-9257-EE6564CA4208}"/>
              </a:ext>
            </a:extLst>
          </p:cNvPr>
          <p:cNvSpPr>
            <a:spLocks noGrp="1"/>
          </p:cNvSpPr>
          <p:nvPr>
            <p:ph type="dt" sz="half" idx="10"/>
          </p:nvPr>
        </p:nvSpPr>
        <p:spPr/>
        <p:txBody>
          <a:bodyPr/>
          <a:lstStyle/>
          <a:p>
            <a:endParaRPr lang="en-US" dirty="0"/>
          </a:p>
        </p:txBody>
      </p:sp>
      <p:sp>
        <p:nvSpPr>
          <p:cNvPr id="6" name="Footer Placeholder 5">
            <a:extLst>
              <a:ext uri="{FF2B5EF4-FFF2-40B4-BE49-F238E27FC236}">
                <a16:creationId xmlns:a16="http://schemas.microsoft.com/office/drawing/2014/main" id="{156071B5-91E5-4A27-B4B8-CD3B76F0EF2D}"/>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A5F456E0-BC80-4E39-B8B2-0F21F45F23C2}"/>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981032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D334DF-ECF1-4745-9AAC-D5909A4AE8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78E744C-1AC9-4117-9893-E656CBE20E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7FC900-01A7-40D3-9D3B-6E819AE25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a:extLst>
              <a:ext uri="{FF2B5EF4-FFF2-40B4-BE49-F238E27FC236}">
                <a16:creationId xmlns:a16="http://schemas.microsoft.com/office/drawing/2014/main" id="{C56CC652-87FE-441E-B88B-642DDC5B52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5F2439D-15EB-4867-B47F-8D8ECBF8C2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98EE3D-8CD1-4C3F-BD1C-C98C9596463C}" type="slidenum">
              <a:rPr lang="en-US" smtClean="0"/>
              <a:t>‹#›</a:t>
            </a:fld>
            <a:endParaRPr lang="en-US" dirty="0"/>
          </a:p>
        </p:txBody>
      </p:sp>
      <p:cxnSp>
        <p:nvCxnSpPr>
          <p:cNvPr id="7" name="Straight Connector 6">
            <a:extLst>
              <a:ext uri="{FF2B5EF4-FFF2-40B4-BE49-F238E27FC236}">
                <a16:creationId xmlns:a16="http://schemas.microsoft.com/office/drawing/2014/main" id="{0A460ED7-243E-47EB-83F4-A3FA84BBC04D}"/>
              </a:ext>
            </a:extLst>
          </p:cNvPr>
          <p:cNvCxnSpPr>
            <a:cxnSpLocks/>
          </p:cNvCxnSpPr>
          <p:nvPr userDrawn="1"/>
        </p:nvCxnSpPr>
        <p:spPr>
          <a:xfrm>
            <a:off x="4241830" y="495574"/>
            <a:ext cx="3703320" cy="0"/>
          </a:xfrm>
          <a:prstGeom prst="line">
            <a:avLst/>
          </a:prstGeom>
          <a:ln w="82550" cap="flat">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C5A71E6-1FB3-4C1D-96F3-7394EB36C8E0}"/>
              </a:ext>
            </a:extLst>
          </p:cNvPr>
          <p:cNvCxnSpPr>
            <a:cxnSpLocks/>
          </p:cNvCxnSpPr>
          <p:nvPr userDrawn="1"/>
        </p:nvCxnSpPr>
        <p:spPr>
          <a:xfrm>
            <a:off x="8042147" y="495574"/>
            <a:ext cx="3703320" cy="0"/>
          </a:xfrm>
          <a:prstGeom prst="line">
            <a:avLst/>
          </a:prstGeom>
          <a:ln w="82550" cap="flat">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B31A2AC-EAEB-4B62-BF4C-9E452A520652}"/>
              </a:ext>
            </a:extLst>
          </p:cNvPr>
          <p:cNvCxnSpPr>
            <a:cxnSpLocks/>
          </p:cNvCxnSpPr>
          <p:nvPr userDrawn="1"/>
        </p:nvCxnSpPr>
        <p:spPr>
          <a:xfrm>
            <a:off x="437009" y="495574"/>
            <a:ext cx="3703320" cy="0"/>
          </a:xfrm>
          <a:prstGeom prst="line">
            <a:avLst/>
          </a:prstGeom>
          <a:ln w="82550" cap="flat">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21311765"/>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 id="2147483775" r:id="rId14"/>
    <p:sldLayoutId id="2147483783" r:id="rId15"/>
    <p:sldLayoutId id="2147483784" r:id="rId16"/>
    <p:sldLayoutId id="2147483782" r:id="rId17"/>
    <p:sldLayoutId id="2147483778"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jpeg"/><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7.xml"/><Relationship Id="rId5" Type="http://schemas.openxmlformats.org/officeDocument/2006/relationships/image" Target="../media/image34.png"/><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42.jpeg"/></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mailto:Healthcare.Advocate@ct.gov" TargetMode="External"/><Relationship Id="rId2" Type="http://schemas.openxmlformats.org/officeDocument/2006/relationships/notesSlide" Target="../notesSlides/notesSlide27.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5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5A59F003-E00A-43F9-91DC-CC54E3B874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96" name="Picture 4" descr="See the source image">
            <a:extLst>
              <a:ext uri="{FF2B5EF4-FFF2-40B4-BE49-F238E27FC236}">
                <a16:creationId xmlns:a16="http://schemas.microsoft.com/office/drawing/2014/main" id="{DE97C72B-0A76-7F50-807A-EDE49F0FC1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3391" r="9091"/>
          <a:stretch/>
        </p:blipFill>
        <p:spPr bwMode="auto">
          <a:xfrm>
            <a:off x="20" y="10"/>
            <a:ext cx="12191981" cy="6857990"/>
          </a:xfrm>
          <a:prstGeom prst="rect">
            <a:avLst/>
          </a:prstGeom>
          <a:noFill/>
          <a:extLst>
            <a:ext uri="{909E8E84-426E-40DD-AFC4-6F175D3DCCD1}">
              <a14:hiddenFill xmlns:a14="http://schemas.microsoft.com/office/drawing/2010/main">
                <a:solidFill>
                  <a:srgbClr val="FFFFFF"/>
                </a:solidFill>
              </a14:hiddenFill>
            </a:ext>
          </a:extLst>
        </p:spPr>
      </p:pic>
      <p:sp>
        <p:nvSpPr>
          <p:cNvPr id="193" name="Rectangle 192">
            <a:extLst>
              <a:ext uri="{FF2B5EF4-FFF2-40B4-BE49-F238E27FC236}">
                <a16:creationId xmlns:a16="http://schemas.microsoft.com/office/drawing/2014/main" id="{D74A4382-E3AD-430A-9A1F-DFA3E0E77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799868" y="-1534136"/>
            <a:ext cx="4592270" cy="12192001"/>
          </a:xfrm>
          <a:prstGeom prst="rect">
            <a:avLst/>
          </a:prstGeom>
          <a:gradFill>
            <a:gsLst>
              <a:gs pos="35000">
                <a:schemeClr val="bg1">
                  <a:alpha val="46000"/>
                </a:schemeClr>
              </a:gs>
              <a:gs pos="21000">
                <a:schemeClr val="bg1">
                  <a:alpha val="30000"/>
                </a:schemeClr>
              </a:gs>
              <a:gs pos="0">
                <a:schemeClr val="bg1">
                  <a:alpha val="0"/>
                </a:schemeClr>
              </a:gs>
              <a:gs pos="100000">
                <a:schemeClr val="bg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D8F2A47-8821-FECC-96E6-2A40BAC8D9B8}"/>
              </a:ext>
            </a:extLst>
          </p:cNvPr>
          <p:cNvSpPr>
            <a:spLocks noGrp="1"/>
          </p:cNvSpPr>
          <p:nvPr>
            <p:ph type="title"/>
          </p:nvPr>
        </p:nvSpPr>
        <p:spPr>
          <a:xfrm>
            <a:off x="327782" y="3248375"/>
            <a:ext cx="11536435" cy="2387600"/>
          </a:xfrm>
        </p:spPr>
        <p:txBody>
          <a:bodyPr vert="horz" lIns="91440" tIns="45720" rIns="91440" bIns="45720" rtlCol="0" anchor="b">
            <a:normAutofit fontScale="90000"/>
          </a:bodyPr>
          <a:lstStyle/>
          <a:p>
            <a:r>
              <a:rPr lang="en-US" sz="4000" b="1" dirty="0">
                <a:solidFill>
                  <a:srgbClr val="FFFF00"/>
                </a:solidFill>
              </a:rPr>
              <a:t>Today:  Intro to How To Read &amp; Use Your Benefits Book</a:t>
            </a:r>
            <a:br>
              <a:rPr lang="en-US" sz="4000" dirty="0"/>
            </a:br>
            <a:r>
              <a:rPr lang="en-US" sz="4000" dirty="0"/>
              <a:t>June 28</a:t>
            </a:r>
            <a:r>
              <a:rPr lang="en-US" sz="4000" baseline="30000" dirty="0"/>
              <a:t>th</a:t>
            </a:r>
            <a:r>
              <a:rPr lang="en-US" sz="4000" dirty="0"/>
              <a:t> –  Insurance Terminology and Definitions</a:t>
            </a:r>
            <a:br>
              <a:rPr lang="en-US" sz="4000" dirty="0"/>
            </a:br>
            <a:r>
              <a:rPr lang="en-US" sz="4000" dirty="0"/>
              <a:t>July 26</a:t>
            </a:r>
            <a:r>
              <a:rPr lang="en-US" sz="4000" baseline="30000" dirty="0"/>
              <a:t>th </a:t>
            </a:r>
            <a:r>
              <a:rPr lang="en-US" sz="4000" dirty="0"/>
              <a:t>– Explanation of Benefits (EOB)</a:t>
            </a:r>
            <a:br>
              <a:rPr lang="en-US" sz="4000" dirty="0"/>
            </a:br>
            <a:r>
              <a:rPr lang="en-US" sz="4000" dirty="0"/>
              <a:t>August 23</a:t>
            </a:r>
            <a:r>
              <a:rPr lang="en-US" sz="4000" baseline="30000" dirty="0"/>
              <a:t>rd</a:t>
            </a:r>
            <a:r>
              <a:rPr lang="en-US" sz="4000" dirty="0"/>
              <a:t> – Denial Letters and Your </a:t>
            </a:r>
            <a:r>
              <a:rPr lang="en-US" sz="4000" dirty="0">
                <a:effectLst/>
              </a:rPr>
              <a:t>Appeal Rights</a:t>
            </a:r>
            <a:br>
              <a:rPr lang="en-US" sz="2100" dirty="0"/>
            </a:br>
            <a:endParaRPr lang="en-US" sz="2100" dirty="0"/>
          </a:p>
        </p:txBody>
      </p:sp>
      <p:sp>
        <p:nvSpPr>
          <p:cNvPr id="194" name="Rectangle: Rounded Corners 193">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75039"/>
            <a:ext cx="9785897"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2">
            <a:extLst>
              <a:ext uri="{FF2B5EF4-FFF2-40B4-BE49-F238E27FC236}">
                <a16:creationId xmlns:a16="http://schemas.microsoft.com/office/drawing/2014/main" id="{03D894D8-8B1B-0303-6856-B80CD8C4F955}"/>
              </a:ext>
            </a:extLst>
          </p:cNvPr>
          <p:cNvSpPr>
            <a:spLocks noGrp="1"/>
          </p:cNvSpPr>
          <p:nvPr>
            <p:ph type="sldNum" sz="quarter" idx="12"/>
          </p:nvPr>
        </p:nvSpPr>
        <p:spPr>
          <a:xfrm>
            <a:off x="9041199" y="6356350"/>
            <a:ext cx="2743200" cy="365125"/>
          </a:xfrm>
          <a:prstGeom prst="ellipse">
            <a:avLst/>
          </a:prstGeom>
        </p:spPr>
        <p:txBody>
          <a:bodyPr vert="horz" lIns="91440" tIns="45720" rIns="91440" bIns="45720" rtlCol="0" anchor="ctr">
            <a:normAutofit/>
          </a:bodyPr>
          <a:lstStyle/>
          <a:p>
            <a:pPr>
              <a:lnSpc>
                <a:spcPct val="90000"/>
              </a:lnSpc>
              <a:spcAft>
                <a:spcPts val="600"/>
              </a:spcAft>
              <a:defRPr/>
            </a:pPr>
            <a:fld id="{3A98EE3D-8CD1-4C3F-BD1C-C98C9596463C}" type="slidenum">
              <a:rPr lang="en-US">
                <a:solidFill>
                  <a:schemeClr val="tx1"/>
                </a:solidFill>
                <a:latin typeface="Calibri" panose="020F0502020204030204"/>
              </a:rPr>
              <a:pPr>
                <a:lnSpc>
                  <a:spcPct val="90000"/>
                </a:lnSpc>
                <a:spcAft>
                  <a:spcPts val="600"/>
                </a:spcAft>
                <a:defRPr/>
              </a:pPr>
              <a:t>1</a:t>
            </a:fld>
            <a:endParaRPr lang="en-US">
              <a:solidFill>
                <a:schemeClr val="tx1"/>
              </a:solidFill>
              <a:latin typeface="Calibri" panose="020F0502020204030204"/>
            </a:endParaRPr>
          </a:p>
        </p:txBody>
      </p:sp>
      <p:sp>
        <p:nvSpPr>
          <p:cNvPr id="4" name="Rectangle 3">
            <a:extLst>
              <a:ext uri="{FF2B5EF4-FFF2-40B4-BE49-F238E27FC236}">
                <a16:creationId xmlns:a16="http://schemas.microsoft.com/office/drawing/2014/main" id="{FCB89ACB-8571-14C1-2E57-B96BB1C59214}"/>
              </a:ext>
            </a:extLst>
          </p:cNvPr>
          <p:cNvSpPr/>
          <p:nvPr/>
        </p:nvSpPr>
        <p:spPr>
          <a:xfrm>
            <a:off x="194647" y="5456274"/>
            <a:ext cx="7196201" cy="923330"/>
          </a:xfrm>
          <a:prstGeom prst="rect">
            <a:avLst/>
          </a:prstGeom>
          <a:noFill/>
        </p:spPr>
        <p:txBody>
          <a:bodyPr wrap="none" lIns="91440" tIns="45720" rIns="91440" bIns="45720">
            <a:spAutoFit/>
          </a:bodyPr>
          <a:lstStyle/>
          <a:p>
            <a:pPr algn="ctr"/>
            <a:r>
              <a:rPr lang="en-US" sz="5400" b="1" cap="none" spc="50" dirty="0">
                <a:ln w="0"/>
                <a:solidFill>
                  <a:schemeClr val="bg2"/>
                </a:solidFill>
                <a:effectLst>
                  <a:innerShdw blurRad="63500" dist="50800" dir="13500000">
                    <a:srgbClr val="000000">
                      <a:alpha val="50000"/>
                    </a:srgbClr>
                  </a:innerShdw>
                </a:effectLst>
              </a:rPr>
              <a:t>Lunch &amp; Learn w/ OHA  </a:t>
            </a:r>
          </a:p>
        </p:txBody>
      </p:sp>
    </p:spTree>
    <p:extLst>
      <p:ext uri="{BB962C8B-B14F-4D97-AF65-F5344CB8AC3E}">
        <p14:creationId xmlns:p14="http://schemas.microsoft.com/office/powerpoint/2010/main" val="2501495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Health Plan Benefits Book </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03343" y="6522430"/>
            <a:ext cx="2743200" cy="347472"/>
          </a:xfrm>
        </p:spPr>
        <p:txBody>
          <a:bodyPr vert="horz" lIns="91440" tIns="45720" rIns="91440" bIns="45720" rtlCol="0" anchor="ctr">
            <a:normAutofit/>
          </a:bodyPr>
          <a:lstStyle/>
          <a:p>
            <a:pPr>
              <a:spcAft>
                <a:spcPts val="600"/>
              </a:spcAft>
            </a:pPr>
            <a:fld id="{3A98EE3D-8CD1-4C3F-BD1C-C98C9596463C}" type="slidenum">
              <a:rPr lang="en-US">
                <a:solidFill>
                  <a:srgbClr val="898989"/>
                </a:solidFill>
              </a:rPr>
              <a:pPr>
                <a:spcAft>
                  <a:spcPts val="600"/>
                </a:spcAft>
              </a:pPr>
              <a:t>10</a:t>
            </a:fld>
            <a:endParaRPr lang="en-US">
              <a:solidFill>
                <a:srgbClr val="898989"/>
              </a:solidFill>
            </a:endParaRPr>
          </a:p>
        </p:txBody>
      </p:sp>
      <p:pic>
        <p:nvPicPr>
          <p:cNvPr id="8" name="Picture 6" descr="See the source image">
            <a:extLst>
              <a:ext uri="{FF2B5EF4-FFF2-40B4-BE49-F238E27FC236}">
                <a16:creationId xmlns:a16="http://schemas.microsoft.com/office/drawing/2014/main" id="{9495BF12-E6C9-4518-AC4B-D07EABCF6F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445" t="12517" r="4427" b="10077"/>
          <a:stretch/>
        </p:blipFill>
        <p:spPr bwMode="auto">
          <a:xfrm>
            <a:off x="7705164" y="3254188"/>
            <a:ext cx="2583395" cy="221876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ee the source image">
            <a:extLst>
              <a:ext uri="{FF2B5EF4-FFF2-40B4-BE49-F238E27FC236}">
                <a16:creationId xmlns:a16="http://schemas.microsoft.com/office/drawing/2014/main" id="{AE27C8DB-3D51-423D-87EF-6DC1C99702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6458" y="3072654"/>
            <a:ext cx="5363438" cy="226305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See the source image">
            <a:extLst>
              <a:ext uri="{FF2B5EF4-FFF2-40B4-BE49-F238E27FC236}">
                <a16:creationId xmlns:a16="http://schemas.microsoft.com/office/drawing/2014/main" id="{7D154019-F648-F4BB-C7BE-E0FC561D44F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4980" y="2948291"/>
            <a:ext cx="1439677" cy="961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1545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2B7244E-E1ED-4576-88A6-8A7DF4B11385}"/>
              </a:ext>
            </a:extLst>
          </p:cNvPr>
          <p:cNvSpPr>
            <a:spLocks noGrp="1"/>
          </p:cNvSpPr>
          <p:nvPr>
            <p:ph type="title"/>
          </p:nvPr>
        </p:nvSpPr>
        <p:spPr>
          <a:xfrm>
            <a:off x="589560" y="856180"/>
            <a:ext cx="4560584" cy="1128068"/>
          </a:xfrm>
        </p:spPr>
        <p:txBody>
          <a:bodyPr vert="horz" lIns="91440" tIns="45720" rIns="91440" bIns="45720" rtlCol="0" anchor="ctr">
            <a:normAutofit fontScale="90000"/>
          </a:bodyPr>
          <a:lstStyle/>
          <a:p>
            <a:pPr algn="ctr"/>
            <a:r>
              <a:rPr lang="en-US" sz="4000" i="1" dirty="0"/>
              <a:t> </a:t>
            </a:r>
            <a:r>
              <a:rPr lang="en-US" sz="2200" i="1" dirty="0"/>
              <a:t>*EXAMPLE*</a:t>
            </a:r>
            <a:br>
              <a:rPr lang="en-US" sz="4000" dirty="0"/>
            </a:br>
            <a:r>
              <a:rPr lang="en-US" sz="4000" dirty="0"/>
              <a:t>Table of Contents </a:t>
            </a:r>
          </a:p>
        </p:txBody>
      </p:sp>
      <p:grpSp>
        <p:nvGrpSpPr>
          <p:cNvPr id="16" name="Group 15">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7" name="Rectangle 1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a:extLst>
              <a:ext uri="{FF2B5EF4-FFF2-40B4-BE49-F238E27FC236}">
                <a16:creationId xmlns:a16="http://schemas.microsoft.com/office/drawing/2014/main" id="{C4A71EAA-BB1D-4296-96B9-6A0200E741DB}"/>
              </a:ext>
            </a:extLst>
          </p:cNvPr>
          <p:cNvSpPr>
            <a:spLocks noGrp="1"/>
          </p:cNvSpPr>
          <p:nvPr>
            <p:ph sz="quarter" idx="4"/>
          </p:nvPr>
        </p:nvSpPr>
        <p:spPr>
          <a:xfrm>
            <a:off x="496824" y="2284624"/>
            <a:ext cx="4559425" cy="3979585"/>
          </a:xfrm>
        </p:spPr>
        <p:txBody>
          <a:bodyPr vert="horz" lIns="91440" tIns="45720" rIns="91440" bIns="45720" rtlCol="0" anchor="ctr">
            <a:normAutofit fontScale="92500" lnSpcReduction="20000"/>
          </a:bodyPr>
          <a:lstStyle/>
          <a:p>
            <a:pPr marL="0" indent="0">
              <a:buNone/>
            </a:pPr>
            <a:r>
              <a:rPr lang="en-US" sz="1900" dirty="0"/>
              <a:t> </a:t>
            </a:r>
          </a:p>
          <a:p>
            <a:r>
              <a:rPr lang="en-US" sz="1900" dirty="0"/>
              <a:t>How Your Health Plan Works </a:t>
            </a:r>
          </a:p>
          <a:p>
            <a:r>
              <a:rPr lang="en-US" sz="1900" dirty="0"/>
              <a:t>What is Covered, Limited or Excluded</a:t>
            </a:r>
          </a:p>
          <a:p>
            <a:r>
              <a:rPr lang="en-US" sz="1900" dirty="0"/>
              <a:t>Rules:</a:t>
            </a:r>
          </a:p>
          <a:p>
            <a:pPr lvl="1"/>
            <a:r>
              <a:rPr lang="en-US" sz="1900" dirty="0"/>
              <a:t>Precertification Requirements</a:t>
            </a:r>
          </a:p>
          <a:p>
            <a:pPr lvl="1"/>
            <a:r>
              <a:rPr lang="en-US" sz="1900" dirty="0"/>
              <a:t>Using Out-of-network Providers</a:t>
            </a:r>
          </a:p>
          <a:p>
            <a:r>
              <a:rPr lang="en-US" sz="1900" dirty="0"/>
              <a:t>Directions:</a:t>
            </a:r>
          </a:p>
          <a:p>
            <a:pPr lvl="1"/>
            <a:r>
              <a:rPr lang="en-US" sz="1900" dirty="0"/>
              <a:t>How to Submit Insurance Claims </a:t>
            </a:r>
          </a:p>
          <a:p>
            <a:pPr lvl="1"/>
            <a:r>
              <a:rPr lang="en-US" sz="1900" dirty="0"/>
              <a:t>Where to Direct Questions or Submit Complaints </a:t>
            </a:r>
          </a:p>
          <a:p>
            <a:pPr lvl="1"/>
            <a:r>
              <a:rPr lang="en-US" sz="1900" dirty="0"/>
              <a:t>How to Appeal Denials of Coverage</a:t>
            </a:r>
          </a:p>
          <a:p>
            <a:r>
              <a:rPr lang="en-US" sz="1900" dirty="0"/>
              <a:t>Legal Notices</a:t>
            </a:r>
          </a:p>
          <a:p>
            <a:pPr marL="0" indent="0">
              <a:buNone/>
            </a:pPr>
            <a:r>
              <a:rPr lang="en-US" sz="1900" dirty="0"/>
              <a:t>    … and much, much more</a:t>
            </a:r>
          </a:p>
          <a:p>
            <a:pPr marL="0"/>
            <a:endParaRPr lang="en-US" sz="1900" dirty="0"/>
          </a:p>
          <a:p>
            <a:endParaRPr lang="en-US" sz="1900" dirty="0"/>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8" descr="See the source image">
            <a:extLst>
              <a:ext uri="{FF2B5EF4-FFF2-40B4-BE49-F238E27FC236}">
                <a16:creationId xmlns:a16="http://schemas.microsoft.com/office/drawing/2014/main" id="{609AE366-1632-4C80-A006-F58B30212101}"/>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r="8964" b="1"/>
          <a:stretch/>
        </p:blipFill>
        <p:spPr bwMode="auto">
          <a:xfrm>
            <a:off x="6269766" y="856180"/>
            <a:ext cx="5425410" cy="5259296"/>
          </a:xfrm>
          <a:prstGeom prst="rect">
            <a:avLst/>
          </a:prstGeom>
          <a:noFill/>
          <a:extLst>
            <a:ext uri="{909E8E84-426E-40DD-AFC4-6F175D3DCCD1}">
              <a14:hiddenFill xmlns:a14="http://schemas.microsoft.com/office/drawing/2010/main">
                <a:solidFill>
                  <a:srgbClr val="FFFFFF"/>
                </a:solidFill>
              </a14:hiddenFill>
            </a:ext>
          </a:extLst>
        </p:spPr>
      </p:pic>
      <p:sp>
        <p:nvSpPr>
          <p:cNvPr id="7" name="Slide Number Placeholder 6">
            <a:extLst>
              <a:ext uri="{FF2B5EF4-FFF2-40B4-BE49-F238E27FC236}">
                <a16:creationId xmlns:a16="http://schemas.microsoft.com/office/drawing/2014/main" id="{961243E4-4D0F-47F8-92BB-11C66BFD10E1}"/>
              </a:ext>
            </a:extLst>
          </p:cNvPr>
          <p:cNvSpPr>
            <a:spLocks noGrp="1"/>
          </p:cNvSpPr>
          <p:nvPr>
            <p:ph type="sldNum" sz="quarter" idx="12"/>
          </p:nvPr>
        </p:nvSpPr>
        <p:spPr>
          <a:xfrm>
            <a:off x="9385070" y="6492240"/>
            <a:ext cx="1055716" cy="365125"/>
          </a:xfrm>
        </p:spPr>
        <p:txBody>
          <a:bodyPr vert="horz" lIns="91440" tIns="45720" rIns="91440" bIns="45720" rtlCol="0" anchor="ctr">
            <a:normAutofit/>
          </a:bodyPr>
          <a:lstStyle/>
          <a:p>
            <a:pPr>
              <a:spcAft>
                <a:spcPts val="600"/>
              </a:spcAft>
              <a:defRPr/>
            </a:pPr>
            <a:fld id="{3A98EE3D-8CD1-4C3F-BD1C-C98C9596463C}" type="slidenum">
              <a:rPr lang="en-US" smtClean="0">
                <a:solidFill>
                  <a:prstClr val="black">
                    <a:tint val="75000"/>
                  </a:prstClr>
                </a:solidFill>
                <a:latin typeface="Calibri" panose="020F0502020204030204"/>
              </a:rPr>
              <a:pPr>
                <a:spcAft>
                  <a:spcPts val="600"/>
                </a:spcAft>
                <a:defRPr/>
              </a:pPr>
              <a:t>11</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1722694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randombar(horizontal)">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randombar(horizontal)">
                                      <p:cBhvr>
                                        <p:cTn id="17" dur="500"/>
                                        <p:tgtEl>
                                          <p:spTgt spid="6">
                                            <p:txEl>
                                              <p:pRg st="3" end="3"/>
                                            </p:txEl>
                                          </p:spTgt>
                                        </p:tgtEl>
                                      </p:cBhvr>
                                    </p:animEffect>
                                  </p:childTnLst>
                                </p:cTn>
                              </p:par>
                              <p:par>
                                <p:cTn id="18" presetID="14" presetClass="entr" presetSubtype="10" fill="hold" grpId="0"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randombar(horizontal)">
                                      <p:cBhvr>
                                        <p:cTn id="20" dur="500"/>
                                        <p:tgtEl>
                                          <p:spTgt spid="6">
                                            <p:txEl>
                                              <p:pRg st="4" end="4"/>
                                            </p:txEl>
                                          </p:spTgt>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randombar(horizontal)">
                                      <p:cBhvr>
                                        <p:cTn id="23" dur="500"/>
                                        <p:tgtEl>
                                          <p:spTgt spid="6">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xEl>
                                              <p:pRg st="6" end="6"/>
                                            </p:txEl>
                                          </p:spTgt>
                                        </p:tgtEl>
                                        <p:attrNameLst>
                                          <p:attrName>style.visibility</p:attrName>
                                        </p:attrNameLst>
                                      </p:cBhvr>
                                      <p:to>
                                        <p:strVal val="visible"/>
                                      </p:to>
                                    </p:set>
                                    <p:animEffect transition="in" filter="randombar(horizontal)">
                                      <p:cBhvr>
                                        <p:cTn id="28" dur="500"/>
                                        <p:tgtEl>
                                          <p:spTgt spid="6">
                                            <p:txEl>
                                              <p:pRg st="6" end="6"/>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randombar(horizontal)">
                                      <p:cBhvr>
                                        <p:cTn id="31" dur="500"/>
                                        <p:tgtEl>
                                          <p:spTgt spid="6">
                                            <p:txEl>
                                              <p:pRg st="7" end="7"/>
                                            </p:txEl>
                                          </p:spTgt>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6">
                                            <p:txEl>
                                              <p:pRg st="8" end="8"/>
                                            </p:txEl>
                                          </p:spTgt>
                                        </p:tgtEl>
                                        <p:attrNameLst>
                                          <p:attrName>style.visibility</p:attrName>
                                        </p:attrNameLst>
                                      </p:cBhvr>
                                      <p:to>
                                        <p:strVal val="visible"/>
                                      </p:to>
                                    </p:set>
                                    <p:animEffect transition="in" filter="randombar(horizontal)">
                                      <p:cBhvr>
                                        <p:cTn id="34" dur="500"/>
                                        <p:tgtEl>
                                          <p:spTgt spid="6">
                                            <p:txEl>
                                              <p:pRg st="8" end="8"/>
                                            </p:txEl>
                                          </p:spTgt>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6">
                                            <p:txEl>
                                              <p:pRg st="9" end="9"/>
                                            </p:txEl>
                                          </p:spTgt>
                                        </p:tgtEl>
                                        <p:attrNameLst>
                                          <p:attrName>style.visibility</p:attrName>
                                        </p:attrNameLst>
                                      </p:cBhvr>
                                      <p:to>
                                        <p:strVal val="visible"/>
                                      </p:to>
                                    </p:set>
                                    <p:animEffect transition="in" filter="randombar(horizontal)">
                                      <p:cBhvr>
                                        <p:cTn id="37" dur="500"/>
                                        <p:tgtEl>
                                          <p:spTgt spid="6">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6">
                                            <p:txEl>
                                              <p:pRg st="10" end="10"/>
                                            </p:txEl>
                                          </p:spTgt>
                                        </p:tgtEl>
                                        <p:attrNameLst>
                                          <p:attrName>style.visibility</p:attrName>
                                        </p:attrNameLst>
                                      </p:cBhvr>
                                      <p:to>
                                        <p:strVal val="visible"/>
                                      </p:to>
                                    </p:set>
                                    <p:animEffect transition="in" filter="randombar(horizontal)">
                                      <p:cBhvr>
                                        <p:cTn id="42" dur="500"/>
                                        <p:tgtEl>
                                          <p:spTgt spid="6">
                                            <p:txEl>
                                              <p:pRg st="10" end="1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6">
                                            <p:txEl>
                                              <p:pRg st="11" end="11"/>
                                            </p:txEl>
                                          </p:spTgt>
                                        </p:tgtEl>
                                        <p:attrNameLst>
                                          <p:attrName>style.visibility</p:attrName>
                                        </p:attrNameLst>
                                      </p:cBhvr>
                                      <p:to>
                                        <p:strVal val="visible"/>
                                      </p:to>
                                    </p:set>
                                    <p:animEffect transition="in" filter="randombar(horizontal)">
                                      <p:cBhvr>
                                        <p:cTn id="47" dur="500"/>
                                        <p:tgtEl>
                                          <p:spTgt spid="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546351" y="433545"/>
            <a:ext cx="11139854" cy="930447"/>
          </a:xfrm>
        </p:spPr>
        <p:txBody>
          <a:bodyPr vert="horz" lIns="91440" tIns="45720" rIns="91440" bIns="45720" rtlCol="0" anchor="b">
            <a:normAutofit/>
          </a:bodyPr>
          <a:lstStyle/>
          <a:p>
            <a:pPr algn="ctr"/>
            <a:r>
              <a:rPr lang="en-US" sz="5400" dirty="0">
                <a:solidFill>
                  <a:srgbClr val="FFFFFF"/>
                </a:solidFill>
              </a:rPr>
              <a:t>The Benefits Book </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03343" y="6522430"/>
            <a:ext cx="2743200" cy="347472"/>
          </a:xfrm>
        </p:spPr>
        <p:txBody>
          <a:bodyPr vert="horz" lIns="91440" tIns="45720" rIns="91440" bIns="45720" rtlCol="0" anchor="ctr">
            <a:normAutofit/>
          </a:bodyPr>
          <a:lstStyle/>
          <a:p>
            <a:pPr>
              <a:spcAft>
                <a:spcPts val="600"/>
              </a:spcAft>
            </a:pPr>
            <a:fld id="{3A98EE3D-8CD1-4C3F-BD1C-C98C9596463C}" type="slidenum">
              <a:rPr lang="en-US">
                <a:solidFill>
                  <a:srgbClr val="898989"/>
                </a:solidFill>
              </a:rPr>
              <a:pPr>
                <a:spcAft>
                  <a:spcPts val="600"/>
                </a:spcAft>
              </a:pPr>
              <a:t>12</a:t>
            </a:fld>
            <a:endParaRPr lang="en-US">
              <a:solidFill>
                <a:srgbClr val="898989"/>
              </a:solidFill>
            </a:endParaRPr>
          </a:p>
        </p:txBody>
      </p:sp>
      <p:pic>
        <p:nvPicPr>
          <p:cNvPr id="4098" name="Picture 2" descr="See the source image">
            <a:extLst>
              <a:ext uri="{FF2B5EF4-FFF2-40B4-BE49-F238E27FC236}">
                <a16:creationId xmlns:a16="http://schemas.microsoft.com/office/drawing/2014/main" id="{1472ADEA-9759-7634-56F7-D9CC06AC1AB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990698" y="2696910"/>
            <a:ext cx="4064991" cy="3219796"/>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ee the source image">
            <a:extLst>
              <a:ext uri="{FF2B5EF4-FFF2-40B4-BE49-F238E27FC236}">
                <a16:creationId xmlns:a16="http://schemas.microsoft.com/office/drawing/2014/main" id="{17F3432A-2784-F45F-D32D-76251B8F99A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40" t="13163" r="6940" b="14691"/>
          <a:stretch/>
        </p:blipFill>
        <p:spPr bwMode="auto">
          <a:xfrm>
            <a:off x="6256391" y="2517707"/>
            <a:ext cx="5179263" cy="37367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59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500"/>
                                  </p:stCondLst>
                                  <p:childTnLst>
                                    <p:set>
                                      <p:cBhvr>
                                        <p:cTn id="12" dur="1" fill="hold">
                                          <p:stCondLst>
                                            <p:cond delay="0"/>
                                          </p:stCondLst>
                                        </p:cTn>
                                        <p:tgtEl>
                                          <p:spTgt spid="4104"/>
                                        </p:tgtEl>
                                        <p:attrNameLst>
                                          <p:attrName>style.visibility</p:attrName>
                                        </p:attrNameLst>
                                      </p:cBhvr>
                                      <p:to>
                                        <p:strVal val="visible"/>
                                      </p:to>
                                    </p:set>
                                    <p:animEffect transition="in" filter="fade">
                                      <p:cBhvr>
                                        <p:cTn id="13" dur="1000"/>
                                        <p:tgtEl>
                                          <p:spTgt spid="4104"/>
                                        </p:tgtEl>
                                      </p:cBhvr>
                                    </p:animEffect>
                                    <p:anim calcmode="lin" valueType="num">
                                      <p:cBhvr>
                                        <p:cTn id="14" dur="1000" fill="hold"/>
                                        <p:tgtEl>
                                          <p:spTgt spid="4104"/>
                                        </p:tgtEl>
                                        <p:attrNameLst>
                                          <p:attrName>ppt_x</p:attrName>
                                        </p:attrNameLst>
                                      </p:cBhvr>
                                      <p:tavLst>
                                        <p:tav tm="0">
                                          <p:val>
                                            <p:strVal val="#ppt_x"/>
                                          </p:val>
                                        </p:tav>
                                        <p:tav tm="100000">
                                          <p:val>
                                            <p:strVal val="#ppt_x"/>
                                          </p:val>
                                        </p:tav>
                                      </p:tavLst>
                                    </p:anim>
                                    <p:anim calcmode="lin" valueType="num">
                                      <p:cBhvr>
                                        <p:cTn id="15" dur="1000" fill="hold"/>
                                        <p:tgtEl>
                                          <p:spTgt spid="410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7B0E642-8C5B-4F5B-9792-93D77AF5B741}"/>
              </a:ext>
            </a:extLst>
          </p:cNvPr>
          <p:cNvSpPr>
            <a:spLocks noGrp="1"/>
          </p:cNvSpPr>
          <p:nvPr>
            <p:ph type="sldNum" sz="quarter" idx="12"/>
          </p:nvPr>
        </p:nvSpPr>
        <p:spPr/>
        <p:txBody>
          <a:bodyPr/>
          <a:lstStyle/>
          <a:p>
            <a:fld id="{3A98EE3D-8CD1-4C3F-BD1C-C98C9596463C}" type="slidenum">
              <a:rPr lang="en-US" smtClean="0"/>
              <a:t>13</a:t>
            </a:fld>
            <a:endParaRPr lang="en-US" dirty="0"/>
          </a:p>
        </p:txBody>
      </p:sp>
      <p:pic>
        <p:nvPicPr>
          <p:cNvPr id="6" name="Content Placeholder 5">
            <a:extLst>
              <a:ext uri="{FF2B5EF4-FFF2-40B4-BE49-F238E27FC236}">
                <a16:creationId xmlns:a16="http://schemas.microsoft.com/office/drawing/2014/main" id="{7CEE825B-F183-7948-C64A-1BB624AE26FF}"/>
              </a:ext>
            </a:extLst>
          </p:cNvPr>
          <p:cNvPicPr>
            <a:picLocks noGrp="1" noChangeAspect="1"/>
          </p:cNvPicPr>
          <p:nvPr>
            <p:ph sz="half" idx="1"/>
          </p:nvPr>
        </p:nvPicPr>
        <p:blipFill>
          <a:blip r:embed="rId3"/>
          <a:stretch>
            <a:fillRect/>
          </a:stretch>
        </p:blipFill>
        <p:spPr>
          <a:xfrm>
            <a:off x="557677" y="571381"/>
            <a:ext cx="3483149" cy="4351338"/>
          </a:xfrm>
          <a:ln>
            <a:solidFill>
              <a:schemeClr val="accent1"/>
            </a:solidFill>
          </a:ln>
        </p:spPr>
      </p:pic>
      <p:pic>
        <p:nvPicPr>
          <p:cNvPr id="7" name="Picture 4" descr="See the source image">
            <a:extLst>
              <a:ext uri="{FF2B5EF4-FFF2-40B4-BE49-F238E27FC236}">
                <a16:creationId xmlns:a16="http://schemas.microsoft.com/office/drawing/2014/main" id="{E26D7960-2383-9101-A20C-4C37A54470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1311" y="571431"/>
            <a:ext cx="3290625" cy="4387501"/>
          </a:xfrm>
          <a:prstGeom prst="rect">
            <a:avLst/>
          </a:prstGeom>
          <a:noFill/>
          <a:extLst>
            <a:ext uri="{909E8E84-426E-40DD-AFC4-6F175D3DCCD1}">
              <a14:hiddenFill xmlns:a14="http://schemas.microsoft.com/office/drawing/2010/main">
                <a:solidFill>
                  <a:srgbClr val="FFFFFF"/>
                </a:solidFill>
              </a14:hiddenFill>
            </a:ext>
          </a:extLst>
        </p:spPr>
      </p:pic>
      <p:pic>
        <p:nvPicPr>
          <p:cNvPr id="9" name="Content Placeholder 5">
            <a:extLst>
              <a:ext uri="{FF2B5EF4-FFF2-40B4-BE49-F238E27FC236}">
                <a16:creationId xmlns:a16="http://schemas.microsoft.com/office/drawing/2014/main" id="{E37CC77F-20BE-1DD5-B46A-29AF1A16834E}"/>
              </a:ext>
            </a:extLst>
          </p:cNvPr>
          <p:cNvPicPr>
            <a:picLocks noChangeAspect="1"/>
          </p:cNvPicPr>
          <p:nvPr/>
        </p:nvPicPr>
        <p:blipFill>
          <a:blip r:embed="rId5"/>
          <a:stretch>
            <a:fillRect/>
          </a:stretch>
        </p:blipFill>
        <p:spPr>
          <a:xfrm>
            <a:off x="4427234" y="633393"/>
            <a:ext cx="3337531" cy="4351338"/>
          </a:xfrm>
          <a:prstGeom prst="rect">
            <a:avLst/>
          </a:prstGeom>
          <a:ln>
            <a:solidFill>
              <a:schemeClr val="accent1"/>
            </a:solidFill>
          </a:ln>
        </p:spPr>
      </p:pic>
      <p:pic>
        <p:nvPicPr>
          <p:cNvPr id="19" name="Picture 18">
            <a:extLst>
              <a:ext uri="{FF2B5EF4-FFF2-40B4-BE49-F238E27FC236}">
                <a16:creationId xmlns:a16="http://schemas.microsoft.com/office/drawing/2014/main" id="{6C958123-7FF2-E925-7165-8152A9AE6E58}"/>
              </a:ext>
            </a:extLst>
          </p:cNvPr>
          <p:cNvPicPr>
            <a:picLocks noChangeAspect="1"/>
          </p:cNvPicPr>
          <p:nvPr/>
        </p:nvPicPr>
        <p:blipFill>
          <a:blip r:embed="rId6"/>
          <a:stretch>
            <a:fillRect/>
          </a:stretch>
        </p:blipFill>
        <p:spPr>
          <a:xfrm>
            <a:off x="9101577" y="2747050"/>
            <a:ext cx="2906398" cy="3686517"/>
          </a:xfrm>
          <a:prstGeom prst="rect">
            <a:avLst/>
          </a:prstGeom>
          <a:ln>
            <a:solidFill>
              <a:schemeClr val="accent1"/>
            </a:solidFill>
          </a:ln>
        </p:spPr>
      </p:pic>
      <p:pic>
        <p:nvPicPr>
          <p:cNvPr id="21" name="Picture 20">
            <a:extLst>
              <a:ext uri="{FF2B5EF4-FFF2-40B4-BE49-F238E27FC236}">
                <a16:creationId xmlns:a16="http://schemas.microsoft.com/office/drawing/2014/main" id="{5BA93D75-FDD9-A1FF-3EC5-D63BED0E1F34}"/>
              </a:ext>
            </a:extLst>
          </p:cNvPr>
          <p:cNvPicPr>
            <a:picLocks noChangeAspect="1"/>
          </p:cNvPicPr>
          <p:nvPr/>
        </p:nvPicPr>
        <p:blipFill>
          <a:blip r:embed="rId7"/>
          <a:stretch>
            <a:fillRect/>
          </a:stretch>
        </p:blipFill>
        <p:spPr>
          <a:xfrm>
            <a:off x="341607" y="3096615"/>
            <a:ext cx="2600788" cy="3481316"/>
          </a:xfrm>
          <a:prstGeom prst="rect">
            <a:avLst/>
          </a:prstGeom>
        </p:spPr>
      </p:pic>
      <p:pic>
        <p:nvPicPr>
          <p:cNvPr id="22" name="Content Placeholder 7">
            <a:extLst>
              <a:ext uri="{FF2B5EF4-FFF2-40B4-BE49-F238E27FC236}">
                <a16:creationId xmlns:a16="http://schemas.microsoft.com/office/drawing/2014/main" id="{88ED56FA-B421-BF61-971C-D407E2ABD464}"/>
              </a:ext>
            </a:extLst>
          </p:cNvPr>
          <p:cNvPicPr>
            <a:picLocks noGrp="1" noChangeAspect="1"/>
          </p:cNvPicPr>
          <p:nvPr>
            <p:ph sz="half" idx="2"/>
          </p:nvPr>
        </p:nvPicPr>
        <p:blipFill>
          <a:blip r:embed="rId8"/>
          <a:stretch>
            <a:fillRect/>
          </a:stretch>
        </p:blipFill>
        <p:spPr>
          <a:xfrm>
            <a:off x="3135668" y="2661759"/>
            <a:ext cx="2796100" cy="3624860"/>
          </a:xfrm>
          <a:ln>
            <a:solidFill>
              <a:schemeClr val="accent1"/>
            </a:solidFill>
          </a:ln>
        </p:spPr>
      </p:pic>
      <p:pic>
        <p:nvPicPr>
          <p:cNvPr id="24" name="Picture 23">
            <a:extLst>
              <a:ext uri="{FF2B5EF4-FFF2-40B4-BE49-F238E27FC236}">
                <a16:creationId xmlns:a16="http://schemas.microsoft.com/office/drawing/2014/main" id="{6E78FBE7-A624-8BBC-6D6C-2867F7F03467}"/>
              </a:ext>
            </a:extLst>
          </p:cNvPr>
          <p:cNvPicPr>
            <a:picLocks noChangeAspect="1"/>
          </p:cNvPicPr>
          <p:nvPr/>
        </p:nvPicPr>
        <p:blipFill>
          <a:blip r:embed="rId9"/>
          <a:stretch>
            <a:fillRect/>
          </a:stretch>
        </p:blipFill>
        <p:spPr>
          <a:xfrm>
            <a:off x="6078842" y="3096615"/>
            <a:ext cx="2829462" cy="3624860"/>
          </a:xfrm>
          <a:prstGeom prst="rect">
            <a:avLst/>
          </a:prstGeom>
          <a:ln>
            <a:solidFill>
              <a:schemeClr val="accent1"/>
            </a:solidFill>
          </a:ln>
        </p:spPr>
      </p:pic>
    </p:spTree>
    <p:extLst>
      <p:ext uri="{BB962C8B-B14F-4D97-AF65-F5344CB8AC3E}">
        <p14:creationId xmlns:p14="http://schemas.microsoft.com/office/powerpoint/2010/main" val="3510215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546351" y="423606"/>
            <a:ext cx="11139854" cy="930447"/>
          </a:xfrm>
        </p:spPr>
        <p:txBody>
          <a:bodyPr vert="horz" lIns="91440" tIns="45720" rIns="91440" bIns="45720" rtlCol="0" anchor="b">
            <a:normAutofit/>
          </a:bodyPr>
          <a:lstStyle/>
          <a:p>
            <a:pPr algn="ctr"/>
            <a:r>
              <a:rPr lang="en-US" sz="5400" dirty="0">
                <a:solidFill>
                  <a:srgbClr val="FFFFFF"/>
                </a:solidFill>
              </a:rPr>
              <a:t>Where Do I Find My Benefits Book? </a:t>
            </a:r>
          </a:p>
        </p:txBody>
      </p:sp>
      <p:cxnSp>
        <p:nvCxnSpPr>
          <p:cNvPr id="14" name="Straight Connector 13">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03343" y="6522430"/>
            <a:ext cx="2743200" cy="347472"/>
          </a:xfrm>
        </p:spPr>
        <p:txBody>
          <a:bodyPr vert="horz" lIns="91440" tIns="45720" rIns="91440" bIns="45720" rtlCol="0" anchor="ctr">
            <a:normAutofit/>
          </a:bodyPr>
          <a:lstStyle/>
          <a:p>
            <a:pPr>
              <a:spcAft>
                <a:spcPts val="600"/>
              </a:spcAft>
            </a:pPr>
            <a:fld id="{3A98EE3D-8CD1-4C3F-BD1C-C98C9596463C}" type="slidenum">
              <a:rPr lang="en-US">
                <a:solidFill>
                  <a:srgbClr val="898989"/>
                </a:solidFill>
              </a:rPr>
              <a:pPr>
                <a:spcAft>
                  <a:spcPts val="600"/>
                </a:spcAft>
              </a:pPr>
              <a:t>14</a:t>
            </a:fld>
            <a:endParaRPr lang="en-US">
              <a:solidFill>
                <a:srgbClr val="898989"/>
              </a:solidFill>
            </a:endParaRPr>
          </a:p>
        </p:txBody>
      </p:sp>
      <p:pic>
        <p:nvPicPr>
          <p:cNvPr id="11" name="Picture 2" descr="See the source image">
            <a:extLst>
              <a:ext uri="{FF2B5EF4-FFF2-40B4-BE49-F238E27FC236}">
                <a16:creationId xmlns:a16="http://schemas.microsoft.com/office/drawing/2014/main" id="{9F41D9EE-F7BB-1301-90BA-30B554F6BC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6891" y="2911292"/>
            <a:ext cx="3657600" cy="3657600"/>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See the source image">
            <a:extLst>
              <a:ext uri="{FF2B5EF4-FFF2-40B4-BE49-F238E27FC236}">
                <a16:creationId xmlns:a16="http://schemas.microsoft.com/office/drawing/2014/main" id="{E16548EA-DC8A-8D29-DA39-33C091EB06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29683" y="2938295"/>
            <a:ext cx="4355426" cy="3010471"/>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a:extLst>
              <a:ext uri="{FF2B5EF4-FFF2-40B4-BE49-F238E27FC236}">
                <a16:creationId xmlns:a16="http://schemas.microsoft.com/office/drawing/2014/main" id="{CBFDA33E-A7C2-8737-10AC-DF22FEB68F30}"/>
              </a:ext>
            </a:extLst>
          </p:cNvPr>
          <p:cNvSpPr>
            <a:spLocks noGrp="1"/>
          </p:cNvSpPr>
          <p:nvPr>
            <p:ph sz="half" idx="1"/>
          </p:nvPr>
        </p:nvSpPr>
        <p:spPr>
          <a:xfrm>
            <a:off x="894123" y="2267862"/>
            <a:ext cx="5181600" cy="4351338"/>
          </a:xfrm>
        </p:spPr>
        <p:txBody>
          <a:bodyPr/>
          <a:lstStyle/>
          <a:p>
            <a:r>
              <a:rPr lang="en-US" dirty="0">
                <a:highlight>
                  <a:srgbClr val="FFFF00"/>
                </a:highlight>
              </a:rPr>
              <a:t>Health Plan Carrier</a:t>
            </a:r>
          </a:p>
        </p:txBody>
      </p:sp>
      <p:sp>
        <p:nvSpPr>
          <p:cNvPr id="10" name="Content Placeholder 3">
            <a:extLst>
              <a:ext uri="{FF2B5EF4-FFF2-40B4-BE49-F238E27FC236}">
                <a16:creationId xmlns:a16="http://schemas.microsoft.com/office/drawing/2014/main" id="{958423E2-2C92-D853-C819-6047AB21C56D}"/>
              </a:ext>
            </a:extLst>
          </p:cNvPr>
          <p:cNvSpPr txBox="1">
            <a:spLocks/>
          </p:cNvSpPr>
          <p:nvPr/>
        </p:nvSpPr>
        <p:spPr>
          <a:xfrm>
            <a:off x="6416596" y="2328609"/>
            <a:ext cx="5181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highlight>
                  <a:srgbClr val="FFFF00"/>
                </a:highlight>
              </a:rPr>
              <a:t>Employer</a:t>
            </a:r>
            <a:r>
              <a:rPr lang="en-US" dirty="0"/>
              <a:t> </a:t>
            </a:r>
          </a:p>
        </p:txBody>
      </p:sp>
    </p:spTree>
    <p:extLst>
      <p:ext uri="{BB962C8B-B14F-4D97-AF65-F5344CB8AC3E}">
        <p14:creationId xmlns:p14="http://schemas.microsoft.com/office/powerpoint/2010/main" val="4149303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78"/>
                                        </p:tgtEl>
                                        <p:attrNameLst>
                                          <p:attrName>style.visibility</p:attrName>
                                        </p:attrNameLst>
                                      </p:cBhvr>
                                      <p:to>
                                        <p:strVal val="visible"/>
                                      </p:to>
                                    </p:set>
                                    <p:animEffect transition="in" filter="fade">
                                      <p:cBhvr>
                                        <p:cTn id="24" dur="1000"/>
                                        <p:tgtEl>
                                          <p:spTgt spid="3078"/>
                                        </p:tgtEl>
                                      </p:cBhvr>
                                    </p:animEffect>
                                    <p:anim calcmode="lin" valueType="num">
                                      <p:cBhvr>
                                        <p:cTn id="25" dur="1000" fill="hold"/>
                                        <p:tgtEl>
                                          <p:spTgt spid="3078"/>
                                        </p:tgtEl>
                                        <p:attrNameLst>
                                          <p:attrName>ppt_x</p:attrName>
                                        </p:attrNameLst>
                                      </p:cBhvr>
                                      <p:tavLst>
                                        <p:tav tm="0">
                                          <p:val>
                                            <p:strVal val="#ppt_x"/>
                                          </p:val>
                                        </p:tav>
                                        <p:tav tm="100000">
                                          <p:val>
                                            <p:strVal val="#ppt_x"/>
                                          </p:val>
                                        </p:tav>
                                      </p:tavLst>
                                    </p:anim>
                                    <p:anim calcmode="lin" valueType="num">
                                      <p:cBhvr>
                                        <p:cTn id="26"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100" name="Picture 4" descr="See the source image">
            <a:extLst>
              <a:ext uri="{FF2B5EF4-FFF2-40B4-BE49-F238E27FC236}">
                <a16:creationId xmlns:a16="http://schemas.microsoft.com/office/drawing/2014/main" id="{A3BA9154-DEE8-902E-640A-A5B4CF901618}"/>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t="192" r="-1" b="19540"/>
          <a:stretch/>
        </p:blipFill>
        <p:spPr bwMode="auto">
          <a:xfrm>
            <a:off x="4547937" y="-5"/>
            <a:ext cx="7644062" cy="368140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ee the source image">
            <a:extLst>
              <a:ext uri="{FF2B5EF4-FFF2-40B4-BE49-F238E27FC236}">
                <a16:creationId xmlns:a16="http://schemas.microsoft.com/office/drawing/2014/main" id="{D6A443C4-392C-234B-6F2B-3CC8AEC7D0C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1414" r="-1" b="31068"/>
          <a:stretch/>
        </p:blipFill>
        <p:spPr bwMode="auto">
          <a:xfrm>
            <a:off x="4547938" y="3681409"/>
            <a:ext cx="7644062" cy="3176595"/>
          </a:xfrm>
          <a:prstGeom prst="rect">
            <a:avLst/>
          </a:prstGeom>
          <a:noFill/>
          <a:extLst>
            <a:ext uri="{909E8E84-426E-40DD-AFC4-6F175D3DCCD1}">
              <a14:hiddenFill xmlns:a14="http://schemas.microsoft.com/office/drawing/2010/main">
                <a:solidFill>
                  <a:srgbClr val="FFFFFF"/>
                </a:solidFill>
              </a14:hiddenFill>
            </a:ext>
          </a:extLst>
        </p:spPr>
      </p:pic>
      <p:sp>
        <p:nvSpPr>
          <p:cNvPr id="81" name="Rectangle 80">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838200" y="1115219"/>
            <a:ext cx="5395912" cy="2387600"/>
          </a:xfrm>
        </p:spPr>
        <p:txBody>
          <a:bodyPr vert="horz" lIns="91440" tIns="45720" rIns="91440" bIns="45720" rtlCol="0" anchor="b">
            <a:normAutofit/>
          </a:bodyPr>
          <a:lstStyle/>
          <a:p>
            <a:r>
              <a:rPr lang="en-US" sz="5000" kern="1200" dirty="0">
                <a:solidFill>
                  <a:schemeClr val="bg1"/>
                </a:solidFill>
                <a:latin typeface="+mj-lt"/>
                <a:ea typeface="+mj-ea"/>
                <a:cs typeface="+mj-cs"/>
              </a:rPr>
              <a:t>How do I use </a:t>
            </a:r>
            <a:r>
              <a:rPr lang="en-US" sz="5000" dirty="0">
                <a:solidFill>
                  <a:schemeClr val="bg1"/>
                </a:solidFill>
              </a:rPr>
              <a:t>the</a:t>
            </a:r>
            <a:r>
              <a:rPr lang="en-US" sz="5000" kern="1200" dirty="0">
                <a:solidFill>
                  <a:schemeClr val="bg1"/>
                </a:solidFill>
                <a:latin typeface="+mj-lt"/>
                <a:ea typeface="+mj-ea"/>
                <a:cs typeface="+mj-cs"/>
              </a:rPr>
              <a:t> “User Manual”</a:t>
            </a:r>
          </a:p>
        </p:txBody>
      </p:sp>
      <p:cxnSp>
        <p:nvCxnSpPr>
          <p:cNvPr id="83" name="Straight Connector 82">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15</a:t>
            </a:fld>
            <a:endParaRPr lang="en-US">
              <a:solidFill>
                <a:srgbClr val="FFFFFF"/>
              </a:solidFill>
            </a:endParaRPr>
          </a:p>
        </p:txBody>
      </p:sp>
    </p:spTree>
    <p:extLst>
      <p:ext uri="{BB962C8B-B14F-4D97-AF65-F5344CB8AC3E}">
        <p14:creationId xmlns:p14="http://schemas.microsoft.com/office/powerpoint/2010/main" val="2852603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2" name="Rectangle 191">
            <a:extLst>
              <a:ext uri="{FF2B5EF4-FFF2-40B4-BE49-F238E27FC236}">
                <a16:creationId xmlns:a16="http://schemas.microsoft.com/office/drawing/2014/main" id="{F0087D53-9295-4463-AAE4-D5C626046E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92E3F9-F817-4867-C860-8766123AA9A4}"/>
              </a:ext>
            </a:extLst>
          </p:cNvPr>
          <p:cNvSpPr>
            <a:spLocks noGrp="1"/>
          </p:cNvSpPr>
          <p:nvPr>
            <p:ph type="title"/>
          </p:nvPr>
        </p:nvSpPr>
        <p:spPr>
          <a:xfrm>
            <a:off x="638881" y="4501453"/>
            <a:ext cx="10909640" cy="1065836"/>
          </a:xfrm>
        </p:spPr>
        <p:txBody>
          <a:bodyPr vert="horz" lIns="91440" tIns="45720" rIns="91440" bIns="45720" rtlCol="0" anchor="ctr">
            <a:normAutofit/>
          </a:bodyPr>
          <a:lstStyle/>
          <a:p>
            <a:pPr algn="ctr"/>
            <a:r>
              <a:rPr lang="en-US" sz="6600"/>
              <a:t>Key Points</a:t>
            </a:r>
          </a:p>
        </p:txBody>
      </p:sp>
      <p:pic>
        <p:nvPicPr>
          <p:cNvPr id="7" name="Content Placeholder 6" descr="See the source image">
            <a:extLst>
              <a:ext uri="{FF2B5EF4-FFF2-40B4-BE49-F238E27FC236}">
                <a16:creationId xmlns:a16="http://schemas.microsoft.com/office/drawing/2014/main" id="{937A89FF-5D29-A0CD-C87E-5A9703EAF3A0}"/>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320040" y="632513"/>
            <a:ext cx="5614416" cy="3270397"/>
          </a:xfrm>
          <a:prstGeom prst="rect">
            <a:avLst/>
          </a:prstGeom>
          <a:noFill/>
        </p:spPr>
      </p:pic>
      <p:pic>
        <p:nvPicPr>
          <p:cNvPr id="27650" name="Picture 2" descr="See the source image">
            <a:extLst>
              <a:ext uri="{FF2B5EF4-FFF2-40B4-BE49-F238E27FC236}">
                <a16:creationId xmlns:a16="http://schemas.microsoft.com/office/drawing/2014/main" id="{DB3373DD-CDE1-08FD-CD26-A3284ED891A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254496" y="1349422"/>
            <a:ext cx="5614416" cy="1836580"/>
          </a:xfrm>
          <a:prstGeom prst="rect">
            <a:avLst/>
          </a:prstGeom>
          <a:noFill/>
          <a:extLst>
            <a:ext uri="{909E8E84-426E-40DD-AFC4-6F175D3DCCD1}">
              <a14:hiddenFill xmlns:a14="http://schemas.microsoft.com/office/drawing/2010/main">
                <a:solidFill>
                  <a:srgbClr val="FFFFFF"/>
                </a:solidFill>
              </a14:hiddenFill>
            </a:ext>
          </a:extLst>
        </p:spPr>
      </p:pic>
      <p:sp>
        <p:nvSpPr>
          <p:cNvPr id="193"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50080" y="5594358"/>
            <a:ext cx="3291840" cy="18288"/>
          </a:xfrm>
          <a:custGeom>
            <a:avLst/>
            <a:gdLst>
              <a:gd name="connsiteX0" fmla="*/ 0 w 3291840"/>
              <a:gd name="connsiteY0" fmla="*/ 0 h 18288"/>
              <a:gd name="connsiteX1" fmla="*/ 658368 w 3291840"/>
              <a:gd name="connsiteY1" fmla="*/ 0 h 18288"/>
              <a:gd name="connsiteX2" fmla="*/ 1283818 w 3291840"/>
              <a:gd name="connsiteY2" fmla="*/ 0 h 18288"/>
              <a:gd name="connsiteX3" fmla="*/ 1909267 w 3291840"/>
              <a:gd name="connsiteY3" fmla="*/ 0 h 18288"/>
              <a:gd name="connsiteX4" fmla="*/ 2633472 w 3291840"/>
              <a:gd name="connsiteY4" fmla="*/ 0 h 18288"/>
              <a:gd name="connsiteX5" fmla="*/ 3291840 w 3291840"/>
              <a:gd name="connsiteY5" fmla="*/ 0 h 18288"/>
              <a:gd name="connsiteX6" fmla="*/ 3291840 w 3291840"/>
              <a:gd name="connsiteY6" fmla="*/ 18288 h 18288"/>
              <a:gd name="connsiteX7" fmla="*/ 2633472 w 3291840"/>
              <a:gd name="connsiteY7" fmla="*/ 18288 h 18288"/>
              <a:gd name="connsiteX8" fmla="*/ 2073859 w 3291840"/>
              <a:gd name="connsiteY8" fmla="*/ 18288 h 18288"/>
              <a:gd name="connsiteX9" fmla="*/ 1448410 w 3291840"/>
              <a:gd name="connsiteY9" fmla="*/ 18288 h 18288"/>
              <a:gd name="connsiteX10" fmla="*/ 822960 w 3291840"/>
              <a:gd name="connsiteY10" fmla="*/ 18288 h 18288"/>
              <a:gd name="connsiteX11" fmla="*/ 0 w 3291840"/>
              <a:gd name="connsiteY11" fmla="*/ 18288 h 18288"/>
              <a:gd name="connsiteX12" fmla="*/ 0 w 329184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1840" h="18288" fill="none" extrusionOk="0">
                <a:moveTo>
                  <a:pt x="0" y="0"/>
                </a:moveTo>
                <a:cubicBezTo>
                  <a:pt x="173077" y="-20031"/>
                  <a:pt x="443104" y="6424"/>
                  <a:pt x="658368" y="0"/>
                </a:cubicBezTo>
                <a:cubicBezTo>
                  <a:pt x="873632" y="-6424"/>
                  <a:pt x="1034028" y="11764"/>
                  <a:pt x="1283818" y="0"/>
                </a:cubicBezTo>
                <a:cubicBezTo>
                  <a:pt x="1533608" y="-11764"/>
                  <a:pt x="1691227" y="-30112"/>
                  <a:pt x="1909267" y="0"/>
                </a:cubicBezTo>
                <a:cubicBezTo>
                  <a:pt x="2127307" y="30112"/>
                  <a:pt x="2272465" y="-18735"/>
                  <a:pt x="2633472" y="0"/>
                </a:cubicBezTo>
                <a:cubicBezTo>
                  <a:pt x="2994479" y="18735"/>
                  <a:pt x="3023324" y="-32030"/>
                  <a:pt x="3291840" y="0"/>
                </a:cubicBezTo>
                <a:cubicBezTo>
                  <a:pt x="3291406" y="7551"/>
                  <a:pt x="3291373" y="9822"/>
                  <a:pt x="3291840" y="18288"/>
                </a:cubicBezTo>
                <a:cubicBezTo>
                  <a:pt x="3048445" y="38989"/>
                  <a:pt x="2846548" y="-14400"/>
                  <a:pt x="2633472" y="18288"/>
                </a:cubicBezTo>
                <a:cubicBezTo>
                  <a:pt x="2420396" y="50976"/>
                  <a:pt x="2304099" y="6336"/>
                  <a:pt x="2073859" y="18288"/>
                </a:cubicBezTo>
                <a:cubicBezTo>
                  <a:pt x="1843619" y="30240"/>
                  <a:pt x="1706926" y="10778"/>
                  <a:pt x="1448410" y="18288"/>
                </a:cubicBezTo>
                <a:cubicBezTo>
                  <a:pt x="1189894" y="25798"/>
                  <a:pt x="1002278" y="8992"/>
                  <a:pt x="822960" y="18288"/>
                </a:cubicBezTo>
                <a:cubicBezTo>
                  <a:pt x="643642" y="27585"/>
                  <a:pt x="307039" y="38051"/>
                  <a:pt x="0" y="18288"/>
                </a:cubicBezTo>
                <a:cubicBezTo>
                  <a:pt x="60" y="11696"/>
                  <a:pt x="66" y="3758"/>
                  <a:pt x="0" y="0"/>
                </a:cubicBezTo>
                <a:close/>
              </a:path>
              <a:path w="3291840" h="18288" stroke="0" extrusionOk="0">
                <a:moveTo>
                  <a:pt x="0" y="0"/>
                </a:moveTo>
                <a:cubicBezTo>
                  <a:pt x="195850" y="28018"/>
                  <a:pt x="434891" y="17390"/>
                  <a:pt x="592531" y="0"/>
                </a:cubicBezTo>
                <a:cubicBezTo>
                  <a:pt x="750171" y="-17390"/>
                  <a:pt x="1018709" y="32200"/>
                  <a:pt x="1316736" y="0"/>
                </a:cubicBezTo>
                <a:cubicBezTo>
                  <a:pt x="1614763" y="-32200"/>
                  <a:pt x="1696480" y="-11367"/>
                  <a:pt x="1876349" y="0"/>
                </a:cubicBezTo>
                <a:cubicBezTo>
                  <a:pt x="2056218" y="11367"/>
                  <a:pt x="2193364" y="13433"/>
                  <a:pt x="2435962" y="0"/>
                </a:cubicBezTo>
                <a:cubicBezTo>
                  <a:pt x="2678560" y="-13433"/>
                  <a:pt x="3010901" y="-42367"/>
                  <a:pt x="3291840" y="0"/>
                </a:cubicBezTo>
                <a:cubicBezTo>
                  <a:pt x="3291758" y="4406"/>
                  <a:pt x="3291751" y="9982"/>
                  <a:pt x="3291840" y="18288"/>
                </a:cubicBezTo>
                <a:cubicBezTo>
                  <a:pt x="3108993" y="14228"/>
                  <a:pt x="2952658" y="46900"/>
                  <a:pt x="2666390" y="18288"/>
                </a:cubicBezTo>
                <a:cubicBezTo>
                  <a:pt x="2380122" y="-10324"/>
                  <a:pt x="2263855" y="41055"/>
                  <a:pt x="2040941" y="18288"/>
                </a:cubicBezTo>
                <a:cubicBezTo>
                  <a:pt x="1818027" y="-4479"/>
                  <a:pt x="1675097" y="6509"/>
                  <a:pt x="1415491" y="18288"/>
                </a:cubicBezTo>
                <a:cubicBezTo>
                  <a:pt x="1155885" y="30068"/>
                  <a:pt x="852976" y="36210"/>
                  <a:pt x="691286" y="18288"/>
                </a:cubicBezTo>
                <a:cubicBezTo>
                  <a:pt x="529596" y="366"/>
                  <a:pt x="187183" y="13912"/>
                  <a:pt x="0" y="18288"/>
                </a:cubicBezTo>
                <a:cubicBezTo>
                  <a:pt x="189" y="14288"/>
                  <a:pt x="-703" y="3747"/>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a:extLst>
              <a:ext uri="{FF2B5EF4-FFF2-40B4-BE49-F238E27FC236}">
                <a16:creationId xmlns:a16="http://schemas.microsoft.com/office/drawing/2014/main" id="{A1BAFFDD-A3DB-0EF6-8B8C-A239C76A8F7E}"/>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pPr>
                <a:spcAft>
                  <a:spcPts val="600"/>
                </a:spcAft>
              </a:pPr>
              <a:t>16</a:t>
            </a:fld>
            <a:endParaRPr lang="en-US"/>
          </a:p>
        </p:txBody>
      </p:sp>
    </p:spTree>
    <p:extLst>
      <p:ext uri="{BB962C8B-B14F-4D97-AF65-F5344CB8AC3E}">
        <p14:creationId xmlns:p14="http://schemas.microsoft.com/office/powerpoint/2010/main" val="4282763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14" descr="A screenshot of a computer&#10;&#10;Description automatically generated with low confidence">
            <a:extLst>
              <a:ext uri="{FF2B5EF4-FFF2-40B4-BE49-F238E27FC236}">
                <a16:creationId xmlns:a16="http://schemas.microsoft.com/office/drawing/2014/main" id="{5C3D2D08-C2A8-2C06-82DF-946F52CAD576}"/>
              </a:ext>
            </a:extLst>
          </p:cNvPr>
          <p:cNvPicPr>
            <a:picLocks noGrp="1" noChangeAspect="1"/>
          </p:cNvPicPr>
          <p:nvPr>
            <p:ph sz="half" idx="1"/>
          </p:nvPr>
        </p:nvPicPr>
        <p:blipFill rotWithShape="1">
          <a:blip r:embed="rId2">
            <a:alphaModFix amt="35000"/>
          </a:blip>
          <a:srcRect t="27644" b="31727"/>
          <a:stretch/>
        </p:blipFill>
        <p:spPr>
          <a:xfrm>
            <a:off x="-1" y="-30"/>
            <a:ext cx="12192000" cy="6855958"/>
          </a:xfrm>
          <a:prstGeom prst="rect">
            <a:avLst/>
          </a:prstGeom>
        </p:spPr>
      </p:pic>
      <p:sp>
        <p:nvSpPr>
          <p:cNvPr id="5" name="Slide Number Placeholder 4">
            <a:extLst>
              <a:ext uri="{FF2B5EF4-FFF2-40B4-BE49-F238E27FC236}">
                <a16:creationId xmlns:a16="http://schemas.microsoft.com/office/drawing/2014/main" id="{B627D757-4BE6-3472-91B9-01E4368C3AD4}"/>
              </a:ext>
            </a:extLst>
          </p:cNvPr>
          <p:cNvSpPr>
            <a:spLocks noGrp="1"/>
          </p:cNvSpPr>
          <p:nvPr>
            <p:ph type="sldNum" sz="quarter" idx="12"/>
          </p:nvPr>
        </p:nvSpPr>
        <p:spPr>
          <a:xfrm>
            <a:off x="804672" y="603504"/>
            <a:ext cx="548640" cy="548640"/>
          </a:xfrm>
          <a:prstGeom prst="ellipse">
            <a:avLst/>
          </a:prstGeom>
          <a:solidFill>
            <a:srgbClr val="7F7F7F"/>
          </a:solidFill>
        </p:spPr>
        <p:txBody>
          <a:bodyPr vert="horz" lIns="91440" tIns="45720" rIns="91440" bIns="45720" rtlCol="0" anchor="ctr">
            <a:normAutofit/>
          </a:bodyPr>
          <a:lstStyle/>
          <a:p>
            <a:pPr algn="ctr">
              <a:spcAft>
                <a:spcPts val="600"/>
              </a:spcAft>
            </a:pPr>
            <a:fld id="{3A98EE3D-8CD1-4C3F-BD1C-C98C9596463C}" type="slidenum">
              <a:rPr lang="en-US" sz="1500">
                <a:solidFill>
                  <a:srgbClr val="FFFFFF"/>
                </a:solidFill>
              </a:rPr>
              <a:pPr algn="ctr">
                <a:spcAft>
                  <a:spcPts val="600"/>
                </a:spcAft>
              </a:pPr>
              <a:t>17</a:t>
            </a:fld>
            <a:endParaRPr lang="en-US" sz="1500">
              <a:solidFill>
                <a:srgbClr val="FFFFFF"/>
              </a:solidFill>
            </a:endParaRPr>
          </a:p>
        </p:txBody>
      </p:sp>
      <p:sp>
        <p:nvSpPr>
          <p:cNvPr id="12" name="Freeform: Shape 11">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descr="See the source image">
            <a:extLst>
              <a:ext uri="{FF2B5EF4-FFF2-40B4-BE49-F238E27FC236}">
                <a16:creationId xmlns:a16="http://schemas.microsoft.com/office/drawing/2014/main" id="{1F0D27E8-19E8-E376-332F-FB4B3751D955}"/>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405" r="15288" b="-1"/>
          <a:stretch/>
        </p:blipFill>
        <p:spPr bwMode="auto">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711630"/>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59AC96-77B4-48A5-AFA2-2F36DD6C061F}"/>
              </a:ext>
            </a:extLst>
          </p:cNvPr>
          <p:cNvSpPr>
            <a:spLocks noGrp="1"/>
          </p:cNvSpPr>
          <p:nvPr>
            <p:ph type="body" idx="1"/>
          </p:nvPr>
        </p:nvSpPr>
        <p:spPr>
          <a:xfrm>
            <a:off x="8313878" y="1347423"/>
            <a:ext cx="3200400" cy="557784"/>
          </a:xfrm>
        </p:spPr>
        <p:txBody>
          <a:bodyPr/>
          <a:lstStyle/>
          <a:p>
            <a:pPr algn="ctr">
              <a:lnSpc>
                <a:spcPct val="100000"/>
              </a:lnSpc>
              <a:spcBef>
                <a:spcPts val="0"/>
              </a:spcBef>
            </a:pPr>
            <a:r>
              <a:rPr lang="en-US" dirty="0"/>
              <a:t>POS II CIGNA</a:t>
            </a:r>
          </a:p>
          <a:p>
            <a:pPr algn="ctr">
              <a:lnSpc>
                <a:spcPct val="100000"/>
              </a:lnSpc>
              <a:spcBef>
                <a:spcPts val="0"/>
              </a:spcBef>
            </a:pPr>
            <a:r>
              <a:rPr lang="en-US" b="1" dirty="0">
                <a:solidFill>
                  <a:schemeClr val="accent2"/>
                </a:solidFill>
              </a:rPr>
              <a:t>“Glossary”</a:t>
            </a:r>
          </a:p>
        </p:txBody>
      </p:sp>
      <p:sp>
        <p:nvSpPr>
          <p:cNvPr id="5" name="Text Placeholder 4">
            <a:extLst>
              <a:ext uri="{FF2B5EF4-FFF2-40B4-BE49-F238E27FC236}">
                <a16:creationId xmlns:a16="http://schemas.microsoft.com/office/drawing/2014/main" id="{1BCFE724-A74A-4DB2-A252-1F97E10E70D6}"/>
              </a:ext>
            </a:extLst>
          </p:cNvPr>
          <p:cNvSpPr>
            <a:spLocks noGrp="1"/>
          </p:cNvSpPr>
          <p:nvPr>
            <p:ph type="body" sz="quarter" idx="3"/>
          </p:nvPr>
        </p:nvSpPr>
        <p:spPr>
          <a:xfrm>
            <a:off x="4650260" y="1351835"/>
            <a:ext cx="3200400" cy="553373"/>
          </a:xfrm>
        </p:spPr>
        <p:txBody>
          <a:bodyPr/>
          <a:lstStyle/>
          <a:p>
            <a:pPr algn="ctr">
              <a:spcBef>
                <a:spcPts val="0"/>
              </a:spcBef>
              <a:spcAft>
                <a:spcPts val="0"/>
              </a:spcAft>
            </a:pPr>
            <a:r>
              <a:rPr lang="en-US" dirty="0"/>
              <a:t>Choice Plus  HSA UHC</a:t>
            </a:r>
          </a:p>
          <a:p>
            <a:pPr algn="ctr">
              <a:spcBef>
                <a:spcPts val="0"/>
              </a:spcBef>
              <a:spcAft>
                <a:spcPts val="0"/>
              </a:spcAft>
            </a:pPr>
            <a:r>
              <a:rPr lang="en-US" b="1" dirty="0">
                <a:solidFill>
                  <a:schemeClr val="accent2"/>
                </a:solidFill>
              </a:rPr>
              <a:t>“Defined Terms”</a:t>
            </a:r>
          </a:p>
        </p:txBody>
      </p:sp>
      <p:sp>
        <p:nvSpPr>
          <p:cNvPr id="7" name="Text Placeholder 6">
            <a:extLst>
              <a:ext uri="{FF2B5EF4-FFF2-40B4-BE49-F238E27FC236}">
                <a16:creationId xmlns:a16="http://schemas.microsoft.com/office/drawing/2014/main" id="{F35A7EAB-BB28-4DC1-81F1-FFC2988A73D2}"/>
              </a:ext>
            </a:extLst>
          </p:cNvPr>
          <p:cNvSpPr>
            <a:spLocks noGrp="1"/>
          </p:cNvSpPr>
          <p:nvPr>
            <p:ph type="body" sz="quarter" idx="13"/>
          </p:nvPr>
        </p:nvSpPr>
        <p:spPr>
          <a:xfrm>
            <a:off x="637295" y="1351834"/>
            <a:ext cx="3549747" cy="553373"/>
          </a:xfrm>
        </p:spPr>
        <p:txBody>
          <a:bodyPr/>
          <a:lstStyle/>
          <a:p>
            <a:pPr algn="ctr">
              <a:spcBef>
                <a:spcPts val="0"/>
              </a:spcBef>
              <a:spcAft>
                <a:spcPts val="0"/>
              </a:spcAft>
            </a:pPr>
            <a:r>
              <a:rPr lang="en-US" dirty="0"/>
              <a:t>Combined COC Anthem</a:t>
            </a:r>
          </a:p>
          <a:p>
            <a:pPr algn="ctr">
              <a:spcBef>
                <a:spcPts val="0"/>
              </a:spcBef>
              <a:spcAft>
                <a:spcPts val="0"/>
              </a:spcAft>
            </a:pPr>
            <a:r>
              <a:rPr lang="en-US" b="1" dirty="0">
                <a:solidFill>
                  <a:schemeClr val="accent2"/>
                </a:solidFill>
              </a:rPr>
              <a:t>“Definitions”</a:t>
            </a:r>
          </a:p>
        </p:txBody>
      </p:sp>
      <p:pic>
        <p:nvPicPr>
          <p:cNvPr id="29" name="Content Placeholder 28">
            <a:extLst>
              <a:ext uri="{FF2B5EF4-FFF2-40B4-BE49-F238E27FC236}">
                <a16:creationId xmlns:a16="http://schemas.microsoft.com/office/drawing/2014/main" id="{61368545-6550-484A-B0D0-C5B48F3694BC}"/>
              </a:ext>
            </a:extLst>
          </p:cNvPr>
          <p:cNvPicPr>
            <a:picLocks noGrp="1" noChangeAspect="1"/>
          </p:cNvPicPr>
          <p:nvPr>
            <p:ph sz="quarter" idx="14"/>
          </p:nvPr>
        </p:nvPicPr>
        <p:blipFill>
          <a:blip r:embed="rId3"/>
          <a:stretch>
            <a:fillRect/>
          </a:stretch>
        </p:blipFill>
        <p:spPr>
          <a:xfrm>
            <a:off x="966094" y="1905208"/>
            <a:ext cx="2892151" cy="4608184"/>
          </a:xfrm>
        </p:spPr>
      </p:pic>
      <p:pic>
        <p:nvPicPr>
          <p:cNvPr id="33" name="Content Placeholder 32">
            <a:extLst>
              <a:ext uri="{FF2B5EF4-FFF2-40B4-BE49-F238E27FC236}">
                <a16:creationId xmlns:a16="http://schemas.microsoft.com/office/drawing/2014/main" id="{7FFA61C6-7D1C-4085-9B9E-7CA73D77543C}"/>
              </a:ext>
            </a:extLst>
          </p:cNvPr>
          <p:cNvPicPr>
            <a:picLocks noGrp="1" noChangeAspect="1"/>
          </p:cNvPicPr>
          <p:nvPr>
            <p:ph sz="quarter" idx="4"/>
          </p:nvPr>
        </p:nvPicPr>
        <p:blipFill>
          <a:blip r:embed="rId4"/>
          <a:stretch>
            <a:fillRect/>
          </a:stretch>
        </p:blipFill>
        <p:spPr>
          <a:xfrm>
            <a:off x="4650260" y="1905207"/>
            <a:ext cx="3200400" cy="4628344"/>
          </a:xfrm>
        </p:spPr>
      </p:pic>
      <p:pic>
        <p:nvPicPr>
          <p:cNvPr id="37" name="Content Placeholder 36">
            <a:extLst>
              <a:ext uri="{FF2B5EF4-FFF2-40B4-BE49-F238E27FC236}">
                <a16:creationId xmlns:a16="http://schemas.microsoft.com/office/drawing/2014/main" id="{6F62C073-EF34-45AA-A146-5E3361CBD9EB}"/>
              </a:ext>
            </a:extLst>
          </p:cNvPr>
          <p:cNvPicPr>
            <a:picLocks noGrp="1" noChangeAspect="1"/>
          </p:cNvPicPr>
          <p:nvPr>
            <p:ph sz="half" idx="2"/>
          </p:nvPr>
        </p:nvPicPr>
        <p:blipFill>
          <a:blip r:embed="rId5"/>
          <a:stretch>
            <a:fillRect/>
          </a:stretch>
        </p:blipFill>
        <p:spPr>
          <a:xfrm>
            <a:off x="8396819" y="1905207"/>
            <a:ext cx="3233572" cy="5159184"/>
          </a:xfrm>
        </p:spPr>
      </p:pic>
      <p:sp>
        <p:nvSpPr>
          <p:cNvPr id="11" name="Text Placeholder 2">
            <a:extLst>
              <a:ext uri="{FF2B5EF4-FFF2-40B4-BE49-F238E27FC236}">
                <a16:creationId xmlns:a16="http://schemas.microsoft.com/office/drawing/2014/main" id="{9EB64A3A-EECC-B989-B90D-94B34B0D0B44}"/>
              </a:ext>
            </a:extLst>
          </p:cNvPr>
          <p:cNvSpPr txBox="1">
            <a:spLocks/>
          </p:cNvSpPr>
          <p:nvPr/>
        </p:nvSpPr>
        <p:spPr>
          <a:xfrm>
            <a:off x="966094" y="361605"/>
            <a:ext cx="10439785" cy="55778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endParaRPr lang="en-US" dirty="0"/>
          </a:p>
          <a:p>
            <a:pPr algn="ctr"/>
            <a:endParaRPr lang="en-US" sz="500" dirty="0"/>
          </a:p>
          <a:p>
            <a:pPr algn="ctr"/>
            <a:r>
              <a:rPr lang="en-US" sz="4000" dirty="0"/>
              <a:t>Pay Close Attention to Definitions</a:t>
            </a:r>
          </a:p>
        </p:txBody>
      </p:sp>
    </p:spTree>
    <p:extLst>
      <p:ext uri="{BB962C8B-B14F-4D97-AF65-F5344CB8AC3E}">
        <p14:creationId xmlns:p14="http://schemas.microsoft.com/office/powerpoint/2010/main" val="29487403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82C48A-A3BA-7BFC-15A0-0F03B0E94C48}"/>
              </a:ext>
            </a:extLst>
          </p:cNvPr>
          <p:cNvSpPr>
            <a:spLocks noGrp="1"/>
          </p:cNvSpPr>
          <p:nvPr>
            <p:ph type="sldNum" sz="quarter" idx="12"/>
          </p:nvPr>
        </p:nvSpPr>
        <p:spPr/>
        <p:txBody>
          <a:bodyPr/>
          <a:lstStyle/>
          <a:p>
            <a:fld id="{3A98EE3D-8CD1-4C3F-BD1C-C98C9596463C}" type="slidenum">
              <a:rPr lang="en-US" smtClean="0"/>
              <a:t>19</a:t>
            </a:fld>
            <a:endParaRPr lang="en-US" dirty="0"/>
          </a:p>
        </p:txBody>
      </p:sp>
      <p:sp>
        <p:nvSpPr>
          <p:cNvPr id="6" name="Text Placeholder 2">
            <a:extLst>
              <a:ext uri="{FF2B5EF4-FFF2-40B4-BE49-F238E27FC236}">
                <a16:creationId xmlns:a16="http://schemas.microsoft.com/office/drawing/2014/main" id="{BB94B111-9917-CE41-78BD-D0EC5498E746}"/>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br>
              <a:rPr lang="en-US" sz="4000" dirty="0"/>
            </a:br>
            <a:r>
              <a:rPr lang="en-US" sz="1800" dirty="0"/>
              <a:t>Usual/Expected </a:t>
            </a:r>
            <a:r>
              <a:rPr lang="en-US" sz="4000" dirty="0"/>
              <a:t>Definitions</a:t>
            </a:r>
          </a:p>
        </p:txBody>
      </p:sp>
      <p:pic>
        <p:nvPicPr>
          <p:cNvPr id="4" name="Picture 3">
            <a:extLst>
              <a:ext uri="{FF2B5EF4-FFF2-40B4-BE49-F238E27FC236}">
                <a16:creationId xmlns:a16="http://schemas.microsoft.com/office/drawing/2014/main" id="{F42FDA27-FEAC-8731-604C-F181997A0F21}"/>
              </a:ext>
            </a:extLst>
          </p:cNvPr>
          <p:cNvPicPr>
            <a:picLocks noChangeAspect="1"/>
          </p:cNvPicPr>
          <p:nvPr/>
        </p:nvPicPr>
        <p:blipFill>
          <a:blip r:embed="rId3"/>
          <a:stretch>
            <a:fillRect/>
          </a:stretch>
        </p:blipFill>
        <p:spPr>
          <a:xfrm>
            <a:off x="923030" y="1795071"/>
            <a:ext cx="10345939" cy="4078523"/>
          </a:xfrm>
          <a:prstGeom prst="rect">
            <a:avLst/>
          </a:prstGeom>
        </p:spPr>
      </p:pic>
    </p:spTree>
    <p:extLst>
      <p:ext uri="{BB962C8B-B14F-4D97-AF65-F5344CB8AC3E}">
        <p14:creationId xmlns:p14="http://schemas.microsoft.com/office/powerpoint/2010/main" val="1006091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0DE6A193-4755-479A-BC6F-A7EBCA73BE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Shape 136">
            <a:extLst>
              <a:ext uri="{FF2B5EF4-FFF2-40B4-BE49-F238E27FC236}">
                <a16:creationId xmlns:a16="http://schemas.microsoft.com/office/drawing/2014/main" id="{5A55B759-31A7-423C-9BC2-A8BC09FE98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3166" y="-478"/>
            <a:ext cx="6754318" cy="6858478"/>
          </a:xfrm>
          <a:custGeom>
            <a:avLst/>
            <a:gdLst>
              <a:gd name="connsiteX0" fmla="*/ 0 w 6754318"/>
              <a:gd name="connsiteY0" fmla="*/ 6858478 h 6858478"/>
              <a:gd name="connsiteX1" fmla="*/ 6754318 w 6754318"/>
              <a:gd name="connsiteY1" fmla="*/ 6858478 h 6858478"/>
              <a:gd name="connsiteX2" fmla="*/ 3577943 w 6754318"/>
              <a:gd name="connsiteY2" fmla="*/ 0 h 6858478"/>
              <a:gd name="connsiteX3" fmla="*/ 3572366 w 6754318"/>
              <a:gd name="connsiteY3" fmla="*/ 0 h 6858478"/>
              <a:gd name="connsiteX4" fmla="*/ 2506138 w 6754318"/>
              <a:gd name="connsiteY4" fmla="*/ 0 h 6858478"/>
              <a:gd name="connsiteX5" fmla="*/ 0 w 6754318"/>
              <a:gd name="connsiteY5" fmla="*/ 0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54318" h="6858478">
                <a:moveTo>
                  <a:pt x="0" y="6858478"/>
                </a:moveTo>
                <a:lnTo>
                  <a:pt x="6754318" y="6858478"/>
                </a:lnTo>
                <a:lnTo>
                  <a:pt x="3577943" y="0"/>
                </a:lnTo>
                <a:lnTo>
                  <a:pt x="3572366" y="0"/>
                </a:lnTo>
                <a:lnTo>
                  <a:pt x="2506138" y="0"/>
                </a:lnTo>
                <a:lnTo>
                  <a:pt x="0" y="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617D17FB-975C-487E-8519-38E547609E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78"/>
            <a:ext cx="6386947" cy="6858478"/>
          </a:xfrm>
          <a:custGeom>
            <a:avLst/>
            <a:gdLst>
              <a:gd name="connsiteX0" fmla="*/ 433167 w 6386947"/>
              <a:gd name="connsiteY0" fmla="*/ 0 h 6858478"/>
              <a:gd name="connsiteX1" fmla="*/ 2138767 w 6386947"/>
              <a:gd name="connsiteY1" fmla="*/ 0 h 6858478"/>
              <a:gd name="connsiteX2" fmla="*/ 3204995 w 6386947"/>
              <a:gd name="connsiteY2" fmla="*/ 0 h 6858478"/>
              <a:gd name="connsiteX3" fmla="*/ 3210572 w 6386947"/>
              <a:gd name="connsiteY3" fmla="*/ 0 h 6858478"/>
              <a:gd name="connsiteX4" fmla="*/ 6386947 w 6386947"/>
              <a:gd name="connsiteY4" fmla="*/ 6858478 h 6858478"/>
              <a:gd name="connsiteX5" fmla="*/ 1832610 w 6386947"/>
              <a:gd name="connsiteY5" fmla="*/ 6858478 h 6858478"/>
              <a:gd name="connsiteX6" fmla="*/ 433167 w 6386947"/>
              <a:gd name="connsiteY6" fmla="*/ 6858478 h 6858478"/>
              <a:gd name="connsiteX7" fmla="*/ 0 w 6386947"/>
              <a:gd name="connsiteY7" fmla="*/ 6858478 h 6858478"/>
              <a:gd name="connsiteX8" fmla="*/ 0 w 6386947"/>
              <a:gd name="connsiteY8" fmla="*/ 478 h 6858478"/>
              <a:gd name="connsiteX9" fmla="*/ 433167 w 6386947"/>
              <a:gd name="connsiteY9" fmla="*/ 478 h 685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86947" h="6858478">
                <a:moveTo>
                  <a:pt x="433167" y="0"/>
                </a:moveTo>
                <a:lnTo>
                  <a:pt x="2138767" y="0"/>
                </a:lnTo>
                <a:lnTo>
                  <a:pt x="3204995" y="0"/>
                </a:lnTo>
                <a:lnTo>
                  <a:pt x="3210572" y="0"/>
                </a:lnTo>
                <a:lnTo>
                  <a:pt x="6386947" y="6858478"/>
                </a:lnTo>
                <a:lnTo>
                  <a:pt x="1832610" y="6858478"/>
                </a:lnTo>
                <a:lnTo>
                  <a:pt x="433167" y="6858478"/>
                </a:lnTo>
                <a:lnTo>
                  <a:pt x="0" y="6858478"/>
                </a:lnTo>
                <a:lnTo>
                  <a:pt x="0" y="478"/>
                </a:lnTo>
                <a:lnTo>
                  <a:pt x="433167" y="478"/>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a:extLst>
              <a:ext uri="{FF2B5EF4-FFF2-40B4-BE49-F238E27FC236}">
                <a16:creationId xmlns:a16="http://schemas.microsoft.com/office/drawing/2014/main" id="{A6F94C10-3346-461C-8CBC-CDDE1C3365E5}"/>
              </a:ext>
            </a:extLst>
          </p:cNvPr>
          <p:cNvSpPr>
            <a:spLocks noGrp="1"/>
          </p:cNvSpPr>
          <p:nvPr>
            <p:ph type="ctrTitle"/>
          </p:nvPr>
        </p:nvSpPr>
        <p:spPr>
          <a:xfrm>
            <a:off x="359594" y="-1292815"/>
            <a:ext cx="4057840" cy="2249424"/>
          </a:xfrm>
        </p:spPr>
        <p:txBody>
          <a:bodyPr vert="horz" lIns="91440" tIns="45720" rIns="91440" bIns="45720" rtlCol="0" anchor="t">
            <a:normAutofit fontScale="90000"/>
          </a:bodyPr>
          <a:lstStyle/>
          <a:p>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1400" dirty="0"/>
            </a:br>
            <a:br>
              <a:rPr lang="en-US" sz="5600" dirty="0"/>
            </a:br>
            <a:r>
              <a:rPr lang="en-US" dirty="0"/>
              <a:t>TODAY’S TOPIC</a:t>
            </a:r>
            <a:br>
              <a:rPr lang="en-US" sz="1400" dirty="0"/>
            </a:br>
            <a:br>
              <a:rPr lang="en-US" i="1" u="sng" dirty="0"/>
            </a:br>
            <a:r>
              <a:rPr lang="en-US" i="1" u="sng" dirty="0"/>
              <a:t>The Benefits Book </a:t>
            </a:r>
            <a:r>
              <a:rPr lang="en-US" i="1" dirty="0"/>
              <a:t>Part I</a:t>
            </a:r>
            <a:br>
              <a:rPr lang="en-US" sz="1400" dirty="0"/>
            </a:br>
            <a:br>
              <a:rPr lang="en-US" sz="1400" dirty="0"/>
            </a:br>
            <a:br>
              <a:rPr lang="en-US" sz="1400" dirty="0"/>
            </a:br>
            <a:br>
              <a:rPr lang="en-US" sz="1400" dirty="0"/>
            </a:br>
            <a:r>
              <a:rPr lang="en-US" sz="2000" i="1" dirty="0"/>
              <a:t>brought to you by</a:t>
            </a:r>
            <a:br>
              <a:rPr lang="en-US" sz="3300" i="1" dirty="0"/>
            </a:br>
            <a:r>
              <a:rPr lang="en-US" sz="3300" i="1" dirty="0"/>
              <a:t>Ted Doolittle </a:t>
            </a:r>
            <a:br>
              <a:rPr lang="en-US" sz="3300" i="1" dirty="0"/>
            </a:br>
            <a:r>
              <a:rPr lang="en-US" sz="2000" i="1" dirty="0"/>
              <a:t>State Healthcare Advocate </a:t>
            </a:r>
            <a:br>
              <a:rPr lang="en-US" sz="1400" i="1" dirty="0"/>
            </a:br>
            <a:br>
              <a:rPr lang="en-US" sz="1400" i="1" dirty="0"/>
            </a:br>
            <a:br>
              <a:rPr lang="en-US" sz="1400" i="1" dirty="0"/>
            </a:br>
            <a:r>
              <a:rPr lang="en-US" sz="2000" i="1" dirty="0"/>
              <a:t>presented by </a:t>
            </a:r>
            <a:br>
              <a:rPr lang="en-US" sz="3300" i="1" dirty="0"/>
            </a:br>
            <a:r>
              <a:rPr lang="en-US" sz="3300" i="1" dirty="0"/>
              <a:t>Jill Hall</a:t>
            </a:r>
            <a:br>
              <a:rPr lang="en-US" sz="3300" i="1" dirty="0"/>
            </a:br>
            <a:r>
              <a:rPr lang="en-US" sz="2000" i="1" dirty="0"/>
              <a:t>OHA Nurse Consultant </a:t>
            </a:r>
            <a:br>
              <a:rPr lang="en-US" sz="1400" i="1" dirty="0"/>
            </a:br>
            <a:endParaRPr lang="en-US" sz="1400" dirty="0"/>
          </a:p>
        </p:txBody>
      </p:sp>
      <p:pic>
        <p:nvPicPr>
          <p:cNvPr id="1026" name="Picture 2" descr="May be an image of text">
            <a:extLst>
              <a:ext uri="{FF2B5EF4-FFF2-40B4-BE49-F238E27FC236}">
                <a16:creationId xmlns:a16="http://schemas.microsoft.com/office/drawing/2014/main" id="{326CC2E1-AE5F-197E-09CE-0640A5A31D5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953781" y="645876"/>
            <a:ext cx="5702113" cy="243765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E85C4A90-D471-414B-B8F4-DCD78D68DD4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7491109" y="3657530"/>
            <a:ext cx="4164785" cy="249887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AF52CDBC-37FE-4A9F-935E-C351CCD6D0BF}"/>
              </a:ext>
            </a:extLst>
          </p:cNvPr>
          <p:cNvSpPr txBox="1">
            <a:spLocks/>
          </p:cNvSpPr>
          <p:nvPr/>
        </p:nvSpPr>
        <p:spPr>
          <a:xfrm>
            <a:off x="655982" y="2848256"/>
            <a:ext cx="6299019" cy="254587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endParaRPr lang="en-US" sz="3200" i="1" dirty="0">
              <a:latin typeface="Gill Sans MT" panose="020B0502020104020203" pitchFamily="34" charset="0"/>
            </a:endParaRPr>
          </a:p>
        </p:txBody>
      </p:sp>
    </p:spTree>
    <p:extLst>
      <p:ext uri="{BB962C8B-B14F-4D97-AF65-F5344CB8AC3E}">
        <p14:creationId xmlns:p14="http://schemas.microsoft.com/office/powerpoint/2010/main" val="2343938571"/>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A70F5-8AD0-F480-94CE-4F68245BC7E3}"/>
              </a:ext>
            </a:extLst>
          </p:cNvPr>
          <p:cNvSpPr>
            <a:spLocks noGrp="1"/>
          </p:cNvSpPr>
          <p:nvPr>
            <p:ph type="title"/>
          </p:nvPr>
        </p:nvSpPr>
        <p:spPr>
          <a:xfrm>
            <a:off x="1071282" y="661426"/>
            <a:ext cx="10515600" cy="1325563"/>
          </a:xfrm>
        </p:spPr>
        <p:txBody>
          <a:bodyPr>
            <a:normAutofit/>
          </a:bodyPr>
          <a:lstStyle/>
          <a:p>
            <a:pPr algn="ctr"/>
            <a:r>
              <a:rPr lang="en-US" sz="1800" dirty="0">
                <a:latin typeface="Calibri" panose="020F0502020204030204" pitchFamily="34" charset="0"/>
                <a:cs typeface="Calibri" panose="020F0502020204030204" pitchFamily="34" charset="0"/>
              </a:rPr>
              <a:t>Unexpected/Unfamiliar </a:t>
            </a:r>
            <a:r>
              <a:rPr lang="en-US" sz="4400" dirty="0">
                <a:latin typeface="Calibri" panose="020F0502020204030204" pitchFamily="34" charset="0"/>
                <a:cs typeface="Calibri" panose="020F0502020204030204" pitchFamily="34" charset="0"/>
              </a:rPr>
              <a:t>Definitions </a:t>
            </a:r>
            <a:endParaRPr lang="en-US" sz="4000" dirty="0">
              <a:latin typeface="Calibri" panose="020F0502020204030204" pitchFamily="34" charset="0"/>
              <a:cs typeface="Calibri" panose="020F0502020204030204" pitchFamily="34" charset="0"/>
            </a:endParaRPr>
          </a:p>
        </p:txBody>
      </p:sp>
      <p:sp>
        <p:nvSpPr>
          <p:cNvPr id="5" name="Slide Number Placeholder 4">
            <a:extLst>
              <a:ext uri="{FF2B5EF4-FFF2-40B4-BE49-F238E27FC236}">
                <a16:creationId xmlns:a16="http://schemas.microsoft.com/office/drawing/2014/main" id="{0D0EE96B-68B5-12C8-F87E-2C4C449E62EF}"/>
              </a:ext>
            </a:extLst>
          </p:cNvPr>
          <p:cNvSpPr>
            <a:spLocks noGrp="1"/>
          </p:cNvSpPr>
          <p:nvPr>
            <p:ph type="sldNum" sz="quarter" idx="12"/>
          </p:nvPr>
        </p:nvSpPr>
        <p:spPr/>
        <p:txBody>
          <a:bodyPr/>
          <a:lstStyle/>
          <a:p>
            <a:fld id="{3A98EE3D-8CD1-4C3F-BD1C-C98C9596463C}" type="slidenum">
              <a:rPr lang="en-US" smtClean="0"/>
              <a:t>20</a:t>
            </a:fld>
            <a:endParaRPr lang="en-US" dirty="0"/>
          </a:p>
        </p:txBody>
      </p:sp>
      <p:pic>
        <p:nvPicPr>
          <p:cNvPr id="21" name="Picture 20">
            <a:extLst>
              <a:ext uri="{FF2B5EF4-FFF2-40B4-BE49-F238E27FC236}">
                <a16:creationId xmlns:a16="http://schemas.microsoft.com/office/drawing/2014/main" id="{781FD7D2-1035-B59A-4899-CB52F2CFDECC}"/>
              </a:ext>
            </a:extLst>
          </p:cNvPr>
          <p:cNvPicPr>
            <a:picLocks noChangeAspect="1"/>
          </p:cNvPicPr>
          <p:nvPr/>
        </p:nvPicPr>
        <p:blipFill>
          <a:blip r:embed="rId3"/>
          <a:stretch>
            <a:fillRect/>
          </a:stretch>
        </p:blipFill>
        <p:spPr>
          <a:xfrm>
            <a:off x="1000190" y="1986989"/>
            <a:ext cx="10586692" cy="3891681"/>
          </a:xfrm>
          <a:prstGeom prst="rect">
            <a:avLst/>
          </a:prstGeom>
        </p:spPr>
      </p:pic>
      <p:pic>
        <p:nvPicPr>
          <p:cNvPr id="28674" name="Picture 2" descr="See the source image">
            <a:extLst>
              <a:ext uri="{FF2B5EF4-FFF2-40B4-BE49-F238E27FC236}">
                <a16:creationId xmlns:a16="http://schemas.microsoft.com/office/drawing/2014/main" id="{650CBF6B-0732-8822-0FA7-3981513B98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6202" y="2102411"/>
            <a:ext cx="2937990" cy="3660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72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additive="base">
                                        <p:cTn id="7" dur="500" fill="hold"/>
                                        <p:tgtEl>
                                          <p:spTgt spid="28674"/>
                                        </p:tgtEl>
                                        <p:attrNameLst>
                                          <p:attrName>ppt_x</p:attrName>
                                        </p:attrNameLst>
                                      </p:cBhvr>
                                      <p:tavLst>
                                        <p:tav tm="0">
                                          <p:val>
                                            <p:strVal val="#ppt_x"/>
                                          </p:val>
                                        </p:tav>
                                        <p:tav tm="100000">
                                          <p:val>
                                            <p:strVal val="#ppt_x"/>
                                          </p:val>
                                        </p:tav>
                                      </p:tavLst>
                                    </p:anim>
                                    <p:anim calcmode="lin" valueType="num">
                                      <p:cBhvr additive="base">
                                        <p:cTn id="8" dur="500" fill="hold"/>
                                        <p:tgtEl>
                                          <p:spTgt spid="286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882C48A-A3BA-7BFC-15A0-0F03B0E94C48}"/>
              </a:ext>
            </a:extLst>
          </p:cNvPr>
          <p:cNvSpPr>
            <a:spLocks noGrp="1"/>
          </p:cNvSpPr>
          <p:nvPr>
            <p:ph type="sldNum" sz="quarter" idx="12"/>
          </p:nvPr>
        </p:nvSpPr>
        <p:spPr/>
        <p:txBody>
          <a:bodyPr/>
          <a:lstStyle/>
          <a:p>
            <a:fld id="{3A98EE3D-8CD1-4C3F-BD1C-C98C9596463C}" type="slidenum">
              <a:rPr lang="en-US" smtClean="0"/>
              <a:t>21</a:t>
            </a:fld>
            <a:endParaRPr lang="en-US" dirty="0"/>
          </a:p>
        </p:txBody>
      </p:sp>
      <p:sp>
        <p:nvSpPr>
          <p:cNvPr id="6" name="Text Placeholder 2">
            <a:extLst>
              <a:ext uri="{FF2B5EF4-FFF2-40B4-BE49-F238E27FC236}">
                <a16:creationId xmlns:a16="http://schemas.microsoft.com/office/drawing/2014/main" id="{BB94B111-9917-CE41-78BD-D0EC5498E746}"/>
              </a:ext>
            </a:extLst>
          </p:cNvPr>
          <p:cNvSpPr txBox="1">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2000" b="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endParaRPr lang="en-US" sz="500" dirty="0"/>
          </a:p>
          <a:p>
            <a:pPr algn="ctr"/>
            <a:r>
              <a:rPr lang="en-US" sz="4000" dirty="0"/>
              <a:t>Defined Terms Suggests Plan Rules Will Apply</a:t>
            </a:r>
          </a:p>
        </p:txBody>
      </p:sp>
      <p:pic>
        <p:nvPicPr>
          <p:cNvPr id="8" name="Picture 7">
            <a:extLst>
              <a:ext uri="{FF2B5EF4-FFF2-40B4-BE49-F238E27FC236}">
                <a16:creationId xmlns:a16="http://schemas.microsoft.com/office/drawing/2014/main" id="{53524375-6578-2EA3-EDA6-D6767955DDA6}"/>
              </a:ext>
            </a:extLst>
          </p:cNvPr>
          <p:cNvPicPr>
            <a:picLocks noChangeAspect="1"/>
          </p:cNvPicPr>
          <p:nvPr/>
        </p:nvPicPr>
        <p:blipFill>
          <a:blip r:embed="rId3"/>
          <a:stretch>
            <a:fillRect/>
          </a:stretch>
        </p:blipFill>
        <p:spPr>
          <a:xfrm>
            <a:off x="778493" y="1346587"/>
            <a:ext cx="7960159" cy="2239394"/>
          </a:xfrm>
          <a:prstGeom prst="rect">
            <a:avLst/>
          </a:prstGeom>
        </p:spPr>
      </p:pic>
      <p:pic>
        <p:nvPicPr>
          <p:cNvPr id="10" name="Picture 9">
            <a:extLst>
              <a:ext uri="{FF2B5EF4-FFF2-40B4-BE49-F238E27FC236}">
                <a16:creationId xmlns:a16="http://schemas.microsoft.com/office/drawing/2014/main" id="{B1692398-B6D3-B5E2-78E2-EF6CF1A901E0}"/>
              </a:ext>
            </a:extLst>
          </p:cNvPr>
          <p:cNvPicPr>
            <a:picLocks noChangeAspect="1"/>
          </p:cNvPicPr>
          <p:nvPr/>
        </p:nvPicPr>
        <p:blipFill>
          <a:blip r:embed="rId4"/>
          <a:stretch>
            <a:fillRect/>
          </a:stretch>
        </p:blipFill>
        <p:spPr>
          <a:xfrm>
            <a:off x="3348317" y="3588975"/>
            <a:ext cx="7706146" cy="2767375"/>
          </a:xfrm>
          <a:prstGeom prst="rect">
            <a:avLst/>
          </a:prstGeom>
        </p:spPr>
      </p:pic>
    </p:spTree>
    <p:extLst>
      <p:ext uri="{BB962C8B-B14F-4D97-AF65-F5344CB8AC3E}">
        <p14:creationId xmlns:p14="http://schemas.microsoft.com/office/powerpoint/2010/main" val="21434336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4" descr="See the source image">
            <a:extLst>
              <a:ext uri="{FF2B5EF4-FFF2-40B4-BE49-F238E27FC236}">
                <a16:creationId xmlns:a16="http://schemas.microsoft.com/office/drawing/2014/main" id="{32335875-571D-98FD-94B9-983EE45F133B}"/>
              </a:ext>
            </a:extLst>
          </p:cNvPr>
          <p:cNvPicPr>
            <a:picLocks noChangeAspect="1" noChangeArrowheads="1"/>
          </p:cNvPicPr>
          <p:nvPr/>
        </p:nvPicPr>
        <p:blipFill rotWithShape="1">
          <a:blip r:embed="rId2">
            <a:alphaModFix amt="50000"/>
            <a:extLst>
              <a:ext uri="{28A0092B-C50C-407E-A947-70E740481C1C}">
                <a14:useLocalDpi xmlns:a14="http://schemas.microsoft.com/office/drawing/2010/main" val="0"/>
              </a:ext>
            </a:extLst>
          </a:blip>
          <a:srcRect t="6238" b="9493"/>
          <a:stretch/>
        </p:blipFill>
        <p:spPr bwMode="auto">
          <a:xfrm>
            <a:off x="20" y="1"/>
            <a:ext cx="12191980" cy="685799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D8F2A47-8821-FECC-96E6-2A40BAC8D9B8}"/>
              </a:ext>
            </a:extLst>
          </p:cNvPr>
          <p:cNvSpPr>
            <a:spLocks noGrp="1"/>
          </p:cNvSpPr>
          <p:nvPr>
            <p:ph type="title"/>
          </p:nvPr>
        </p:nvSpPr>
        <p:spPr>
          <a:xfrm>
            <a:off x="1608083" y="2242924"/>
            <a:ext cx="9144000" cy="2900518"/>
          </a:xfrm>
        </p:spPr>
        <p:txBody>
          <a:bodyPr vert="horz" lIns="91440" tIns="45720" rIns="91440" bIns="45720" rtlCol="0" anchor="b">
            <a:normAutofit fontScale="90000"/>
          </a:bodyPr>
          <a:lstStyle/>
          <a:p>
            <a:pPr algn="ctr"/>
            <a:r>
              <a:rPr lang="en-US" sz="3300" b="1" dirty="0">
                <a:solidFill>
                  <a:srgbClr val="FFFFFF"/>
                </a:solidFill>
              </a:rPr>
              <a:t>If you want to dive deeper and learn more about health insurance terminology and the common definitions used by our Health Plans, join us next month:</a:t>
            </a:r>
            <a:br>
              <a:rPr lang="en-US" sz="3300" b="1" dirty="0">
                <a:solidFill>
                  <a:srgbClr val="FFFFFF"/>
                </a:solidFill>
              </a:rPr>
            </a:br>
            <a:br>
              <a:rPr lang="en-US" sz="3300" b="1" dirty="0">
                <a:solidFill>
                  <a:srgbClr val="FFFFFF"/>
                </a:solidFill>
              </a:rPr>
            </a:br>
            <a:br>
              <a:rPr lang="en-US" sz="3300" b="1" dirty="0"/>
            </a:br>
            <a:r>
              <a:rPr lang="en-US" sz="3300" b="1" dirty="0"/>
              <a:t>OHA Lunch &amp; Learn</a:t>
            </a:r>
            <a:br>
              <a:rPr lang="en-US" sz="3300" b="1" dirty="0"/>
            </a:br>
            <a:r>
              <a:rPr lang="en-US" sz="3300" b="1" dirty="0"/>
              <a:t>June 28, 2022</a:t>
            </a:r>
            <a:br>
              <a:rPr lang="en-US" sz="3300" b="1" dirty="0">
                <a:solidFill>
                  <a:srgbClr val="FFFFFF"/>
                </a:solidFill>
              </a:rPr>
            </a:br>
            <a:endParaRPr lang="en-US" sz="3300" b="1" dirty="0">
              <a:solidFill>
                <a:srgbClr val="FFFFFF"/>
              </a:solidFill>
            </a:endParaRPr>
          </a:p>
        </p:txBody>
      </p:sp>
      <p:sp>
        <p:nvSpPr>
          <p:cNvPr id="3" name="Slide Number Placeholder 2">
            <a:extLst>
              <a:ext uri="{FF2B5EF4-FFF2-40B4-BE49-F238E27FC236}">
                <a16:creationId xmlns:a16="http://schemas.microsoft.com/office/drawing/2014/main" id="{03D894D8-8B1B-0303-6856-B80CD8C4F955}"/>
              </a:ext>
            </a:extLst>
          </p:cNvPr>
          <p:cNvSpPr>
            <a:spLocks noGrp="1"/>
          </p:cNvSpPr>
          <p:nvPr>
            <p:ph type="sldNum" sz="quarter" idx="12"/>
          </p:nvPr>
        </p:nvSpPr>
        <p:spPr>
          <a:xfrm>
            <a:off x="8610600" y="6356350"/>
            <a:ext cx="2743200" cy="365125"/>
          </a:xfrm>
          <a:prstGeom prst="ellipse">
            <a:avLst/>
          </a:prstGeom>
        </p:spPr>
        <p:txBody>
          <a:bodyPr vert="horz" lIns="91440" tIns="45720" rIns="91440" bIns="45720" rtlCol="0" anchor="ctr">
            <a:normAutofit/>
          </a:bodyPr>
          <a:lstStyle/>
          <a:p>
            <a:pPr>
              <a:lnSpc>
                <a:spcPct val="90000"/>
              </a:lnSpc>
              <a:spcAft>
                <a:spcPts val="600"/>
              </a:spcAft>
              <a:defRPr/>
            </a:pPr>
            <a:fld id="{3A98EE3D-8CD1-4C3F-BD1C-C98C9596463C}" type="slidenum">
              <a:rPr lang="en-US">
                <a:solidFill>
                  <a:srgbClr val="FFFFFF"/>
                </a:solidFill>
                <a:latin typeface="Calibri" panose="020F0502020204030204"/>
              </a:rPr>
              <a:pPr>
                <a:lnSpc>
                  <a:spcPct val="90000"/>
                </a:lnSpc>
                <a:spcAft>
                  <a:spcPts val="600"/>
                </a:spcAft>
                <a:defRPr/>
              </a:pPr>
              <a:t>22</a:t>
            </a:fld>
            <a:endParaRPr lang="en-US">
              <a:solidFill>
                <a:srgbClr val="FFFFFF"/>
              </a:solidFill>
              <a:latin typeface="Calibri" panose="020F0502020204030204"/>
            </a:endParaRPr>
          </a:p>
        </p:txBody>
      </p:sp>
    </p:spTree>
    <p:extLst>
      <p:ext uri="{BB962C8B-B14F-4D97-AF65-F5344CB8AC3E}">
        <p14:creationId xmlns:p14="http://schemas.microsoft.com/office/powerpoint/2010/main" val="480832054"/>
      </p:ext>
    </p:extLst>
  </p:cSld>
  <p:clrMapOvr>
    <a:overrideClrMapping bg1="dk1" tx1="lt1" bg2="dk2" tx2="lt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172A0AC-3DCE-4672-BCAF-28FEF91F6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AE6F1C77-EDC9-4C5F-8C1C-62DD46BDA3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2" descr="See the source image">
            <a:extLst>
              <a:ext uri="{FF2B5EF4-FFF2-40B4-BE49-F238E27FC236}">
                <a16:creationId xmlns:a16="http://schemas.microsoft.com/office/drawing/2014/main" id="{C855B7C5-522A-E199-4464-9AAD409646E6}"/>
              </a:ext>
            </a:extLst>
          </p:cNvPr>
          <p:cNvPicPr>
            <a:picLocks noChangeAspect="1" noChangeArrowheads="1"/>
          </p:cNvPicPr>
          <p:nvPr/>
        </p:nvPicPr>
        <p:blipFill rotWithShape="1">
          <a:blip r:embed="rId3">
            <a:alphaModFix amt="40000"/>
            <a:extLst>
              <a:ext uri="{28A0092B-C50C-407E-A947-70E740481C1C}">
                <a14:useLocalDpi xmlns:a14="http://schemas.microsoft.com/office/drawing/2010/main" val="0"/>
              </a:ext>
            </a:extLst>
          </a:blip>
          <a:srcRect l="5487" t="7969" r="5487" b="8505"/>
          <a:stretch/>
        </p:blipFill>
        <p:spPr bwMode="auto">
          <a:xfrm>
            <a:off x="0" y="546538"/>
            <a:ext cx="8450297" cy="5728138"/>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descr="See the source image">
            <a:extLst>
              <a:ext uri="{FF2B5EF4-FFF2-40B4-BE49-F238E27FC236}">
                <a16:creationId xmlns:a16="http://schemas.microsoft.com/office/drawing/2014/main" id="{162BFA1E-C491-09D1-C0C7-AA13A1BD78EE}"/>
              </a:ext>
            </a:extLst>
          </p:cNvPr>
          <p:cNvPicPr>
            <a:picLocks noGrp="1" noChangeAspect="1" noChangeArrowheads="1"/>
          </p:cNvPicPr>
          <p:nvPr>
            <p:ph sz="half" idx="2"/>
          </p:nvPr>
        </p:nvPicPr>
        <p:blipFill rotWithShape="1">
          <a:blip r:embed="rId4">
            <a:extLst>
              <a:ext uri="{28A0092B-C50C-407E-A947-70E740481C1C}">
                <a14:useLocalDpi xmlns:a14="http://schemas.microsoft.com/office/drawing/2010/main" val="0"/>
              </a:ext>
            </a:extLst>
          </a:blip>
          <a:srcRect l="19320" r="18731" b="-1"/>
          <a:stretch/>
        </p:blipFill>
        <p:spPr bwMode="auto">
          <a:xfrm>
            <a:off x="6225997"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6F76C298-FCFC-51E9-9D71-BF77C0921D50}"/>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23</a:t>
            </a:fld>
            <a:endParaRPr lang="en-US">
              <a:solidFill>
                <a:srgbClr val="FFFFFF"/>
              </a:solidFill>
            </a:endParaRPr>
          </a:p>
        </p:txBody>
      </p:sp>
    </p:spTree>
    <p:extLst>
      <p:ext uri="{BB962C8B-B14F-4D97-AF65-F5344CB8AC3E}">
        <p14:creationId xmlns:p14="http://schemas.microsoft.com/office/powerpoint/2010/main" val="2126662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5" name="Picture 8" descr="See the source image">
            <a:extLst>
              <a:ext uri="{FF2B5EF4-FFF2-40B4-BE49-F238E27FC236}">
                <a16:creationId xmlns:a16="http://schemas.microsoft.com/office/drawing/2014/main" id="{F6865853-6289-954F-85B8-B61FDD2FEAA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9329" r="1" b="17691"/>
          <a:stretch/>
        </p:blipFill>
        <p:spPr bwMode="auto">
          <a:xfrm>
            <a:off x="1061544" y="1010675"/>
            <a:ext cx="9467485" cy="483665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067004E2-62E4-50F2-7B0F-DFF181CBC61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chemeClr val="tx1">
                    <a:tint val="75000"/>
                    <a:alpha val="80000"/>
                  </a:schemeClr>
                </a:solidFill>
              </a:rPr>
              <a:pPr>
                <a:spcAft>
                  <a:spcPts val="600"/>
                </a:spcAft>
              </a:pPr>
              <a:t>24</a:t>
            </a:fld>
            <a:endParaRPr lang="en-US">
              <a:solidFill>
                <a:schemeClr val="tx1">
                  <a:tint val="75000"/>
                  <a:alpha val="80000"/>
                </a:schemeClr>
              </a:solidFill>
            </a:endParaRPr>
          </a:p>
        </p:txBody>
      </p:sp>
    </p:spTree>
    <p:extLst>
      <p:ext uri="{BB962C8B-B14F-4D97-AF65-F5344CB8AC3E}">
        <p14:creationId xmlns:p14="http://schemas.microsoft.com/office/powerpoint/2010/main" val="1164485841"/>
      </p:ext>
    </p:extLst>
  </p:cSld>
  <p:clrMapOvr>
    <a:overrideClrMapping bg1="dk1" tx1="lt1" bg2="dk2" tx2="lt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73" name="Rectangle 72">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C618EA62-6A7E-F616-9DA4-444A8A1972D4}"/>
              </a:ext>
            </a:extLst>
          </p:cNvPr>
          <p:cNvSpPr>
            <a:spLocks noGrp="1"/>
          </p:cNvSpPr>
          <p:nvPr>
            <p:ph type="title"/>
          </p:nvPr>
        </p:nvSpPr>
        <p:spPr>
          <a:xfrm>
            <a:off x="411908" y="2034292"/>
            <a:ext cx="6497570" cy="4504620"/>
          </a:xfrm>
        </p:spPr>
        <p:txBody>
          <a:bodyPr vert="horz" lIns="91440" tIns="45720" rIns="91440" bIns="45720" rtlCol="0" anchor="ctr">
            <a:normAutofit fontScale="90000"/>
          </a:bodyPr>
          <a:lstStyle/>
          <a:p>
            <a:r>
              <a:rPr lang="en-US" sz="2400" b="1" dirty="0">
                <a:solidFill>
                  <a:schemeClr val="bg1"/>
                </a:solidFill>
                <a:latin typeface="Lucida Handwriting" panose="03010101010101010101" pitchFamily="66" charset="0"/>
              </a:rPr>
              <a:t>Carrier</a:t>
            </a:r>
            <a:r>
              <a:rPr lang="en-US" sz="2000" b="1" dirty="0">
                <a:solidFill>
                  <a:schemeClr val="bg1"/>
                </a:solidFill>
                <a:latin typeface="Lucida Handwriting" panose="03010101010101010101" pitchFamily="66" charset="0"/>
              </a:rPr>
              <a:t> </a:t>
            </a:r>
            <a:r>
              <a:rPr lang="en-US" sz="2000" b="1" dirty="0">
                <a:solidFill>
                  <a:schemeClr val="bg1"/>
                </a:solidFill>
              </a:rPr>
              <a:t> </a:t>
            </a:r>
            <a:r>
              <a:rPr lang="en-US" sz="8700" kern="1200" dirty="0">
                <a:solidFill>
                  <a:schemeClr val="bg1"/>
                </a:solidFill>
                <a:latin typeface="+mj-lt"/>
                <a:ea typeface="+mj-ea"/>
                <a:cs typeface="+mj-cs"/>
              </a:rPr>
              <a:t>R</a:t>
            </a:r>
            <a:r>
              <a:rPr lang="en-US" sz="6700" kern="1200" dirty="0">
                <a:solidFill>
                  <a:schemeClr val="bg1"/>
                </a:solidFill>
                <a:latin typeface="+mj-lt"/>
                <a:ea typeface="+mj-ea"/>
                <a:cs typeface="+mj-cs"/>
              </a:rPr>
              <a:t>esponsibilities</a:t>
            </a:r>
            <a:br>
              <a:rPr lang="en-US" sz="6700" kern="1200" dirty="0">
                <a:solidFill>
                  <a:schemeClr val="bg1"/>
                </a:solidFill>
                <a:latin typeface="+mj-lt"/>
                <a:ea typeface="+mj-ea"/>
                <a:cs typeface="+mj-cs"/>
              </a:rPr>
            </a:br>
            <a:r>
              <a:rPr lang="en-US" sz="6700" kern="1200" dirty="0">
                <a:solidFill>
                  <a:schemeClr val="bg1"/>
                </a:solidFill>
                <a:latin typeface="+mj-lt"/>
                <a:ea typeface="+mj-ea"/>
                <a:cs typeface="+mj-cs"/>
              </a:rPr>
              <a:t>     </a:t>
            </a:r>
            <a:br>
              <a:rPr lang="en-US" sz="2400" b="1" kern="1200" dirty="0">
                <a:solidFill>
                  <a:schemeClr val="bg1"/>
                </a:solidFill>
                <a:latin typeface="Lucida Handwriting" panose="03010101010101010101" pitchFamily="66" charset="0"/>
              </a:rPr>
            </a:br>
            <a:r>
              <a:rPr lang="en-US" sz="2400" b="1" kern="1200" dirty="0">
                <a:solidFill>
                  <a:schemeClr val="bg1"/>
                </a:solidFill>
                <a:latin typeface="Lucida Handwriting" panose="03010101010101010101" pitchFamily="66" charset="0"/>
              </a:rPr>
              <a:t>         Plan</a:t>
            </a:r>
            <a:r>
              <a:rPr lang="en-US" sz="2400" b="1" kern="1200" dirty="0">
                <a:solidFill>
                  <a:schemeClr val="bg1"/>
                </a:solidFill>
                <a:latin typeface="+mj-lt"/>
                <a:ea typeface="+mj-ea"/>
                <a:cs typeface="+mj-cs"/>
              </a:rPr>
              <a:t>   </a:t>
            </a:r>
            <a:r>
              <a:rPr lang="en-US" sz="2000" b="1" kern="1200" dirty="0">
                <a:solidFill>
                  <a:schemeClr val="bg1"/>
                </a:solidFill>
                <a:latin typeface="+mj-lt"/>
                <a:ea typeface="+mj-ea"/>
                <a:cs typeface="+mj-cs"/>
              </a:rPr>
              <a:t> </a:t>
            </a:r>
            <a:r>
              <a:rPr lang="en-US" sz="8700" kern="1200" dirty="0">
                <a:solidFill>
                  <a:schemeClr val="bg1"/>
                </a:solidFill>
                <a:latin typeface="+mj-lt"/>
                <a:ea typeface="+mj-ea"/>
                <a:cs typeface="+mj-cs"/>
              </a:rPr>
              <a:t>R</a:t>
            </a:r>
            <a:r>
              <a:rPr lang="en-US" sz="6700" kern="1200" dirty="0">
                <a:solidFill>
                  <a:schemeClr val="bg1"/>
                </a:solidFill>
                <a:latin typeface="+mj-lt"/>
                <a:ea typeface="+mj-ea"/>
                <a:cs typeface="+mj-cs"/>
              </a:rPr>
              <a:t>ules</a:t>
            </a:r>
            <a:br>
              <a:rPr lang="en-US" sz="6700" kern="1200" dirty="0">
                <a:solidFill>
                  <a:schemeClr val="bg1"/>
                </a:solidFill>
                <a:latin typeface="+mj-lt"/>
                <a:ea typeface="+mj-ea"/>
                <a:cs typeface="+mj-cs"/>
              </a:rPr>
            </a:br>
            <a:r>
              <a:rPr lang="en-US" sz="8800" kern="1200" dirty="0">
                <a:solidFill>
                  <a:schemeClr val="bg1"/>
                </a:solidFill>
                <a:latin typeface="+mj-lt"/>
                <a:ea typeface="+mj-ea"/>
                <a:cs typeface="+mj-cs"/>
              </a:rPr>
              <a:t>          </a:t>
            </a:r>
            <a:r>
              <a:rPr lang="en-US" sz="6700" kern="1200" dirty="0">
                <a:solidFill>
                  <a:schemeClr val="bg1"/>
                </a:solidFill>
                <a:latin typeface="+mj-lt"/>
                <a:ea typeface="+mj-ea"/>
                <a:cs typeface="+mj-cs"/>
              </a:rPr>
              <a:t>&amp; </a:t>
            </a:r>
            <a:br>
              <a:rPr lang="en-US" sz="8800" kern="1200" dirty="0">
                <a:solidFill>
                  <a:schemeClr val="bg1"/>
                </a:solidFill>
                <a:latin typeface="+mj-lt"/>
                <a:ea typeface="+mj-ea"/>
                <a:cs typeface="+mj-cs"/>
              </a:rPr>
            </a:br>
            <a:r>
              <a:rPr lang="en-US" sz="8800" kern="1200" dirty="0">
                <a:solidFill>
                  <a:schemeClr val="bg1"/>
                </a:solidFill>
                <a:latin typeface="+mj-lt"/>
                <a:ea typeface="+mj-ea"/>
                <a:cs typeface="+mj-cs"/>
              </a:rPr>
              <a:t>     </a:t>
            </a:r>
            <a:r>
              <a:rPr lang="en-US" sz="2400" b="1" kern="1200" dirty="0">
                <a:solidFill>
                  <a:schemeClr val="bg1"/>
                </a:solidFill>
                <a:latin typeface="Lucida Handwriting" panose="03010101010101010101" pitchFamily="66" charset="0"/>
              </a:rPr>
              <a:t>Member</a:t>
            </a:r>
            <a:r>
              <a:rPr lang="en-US" sz="2400" b="1" kern="1200" dirty="0">
                <a:solidFill>
                  <a:schemeClr val="bg1"/>
                </a:solidFill>
                <a:latin typeface="+mj-lt"/>
                <a:ea typeface="+mj-ea"/>
                <a:cs typeface="+mj-cs"/>
              </a:rPr>
              <a:t>  </a:t>
            </a:r>
            <a:r>
              <a:rPr lang="en-US" sz="8800" kern="1200" dirty="0">
                <a:solidFill>
                  <a:schemeClr val="bg1"/>
                </a:solidFill>
                <a:latin typeface="+mj-lt"/>
                <a:ea typeface="+mj-ea"/>
                <a:cs typeface="+mj-cs"/>
              </a:rPr>
              <a:t>R</a:t>
            </a:r>
            <a:r>
              <a:rPr lang="en-US" sz="6700" kern="1200" dirty="0">
                <a:solidFill>
                  <a:schemeClr val="bg1"/>
                </a:solidFill>
                <a:latin typeface="+mj-lt"/>
                <a:ea typeface="+mj-ea"/>
                <a:cs typeface="+mj-cs"/>
              </a:rPr>
              <a:t>ights</a:t>
            </a:r>
            <a:br>
              <a:rPr lang="en-US" sz="8800" kern="1200" dirty="0">
                <a:solidFill>
                  <a:schemeClr val="bg1"/>
                </a:solidFill>
                <a:latin typeface="+mj-lt"/>
                <a:ea typeface="+mj-ea"/>
                <a:cs typeface="+mj-cs"/>
              </a:rPr>
            </a:br>
            <a:br>
              <a:rPr lang="en-US" sz="8800" kern="1200" dirty="0">
                <a:solidFill>
                  <a:schemeClr val="bg1"/>
                </a:solidFill>
                <a:latin typeface="+mj-lt"/>
                <a:ea typeface="+mj-ea"/>
                <a:cs typeface="+mj-cs"/>
              </a:rPr>
            </a:br>
            <a:endParaRPr lang="en-US" sz="8800" kern="1200" dirty="0">
              <a:solidFill>
                <a:schemeClr val="bg1"/>
              </a:solidFill>
              <a:latin typeface="+mj-lt"/>
              <a:ea typeface="+mj-ea"/>
              <a:cs typeface="+mj-cs"/>
            </a:endParaRPr>
          </a:p>
        </p:txBody>
      </p:sp>
      <p:sp>
        <p:nvSpPr>
          <p:cNvPr id="75" name="Freeform: Shape 74">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 name="Picture 4" descr="See the source image">
            <a:extLst>
              <a:ext uri="{FF2B5EF4-FFF2-40B4-BE49-F238E27FC236}">
                <a16:creationId xmlns:a16="http://schemas.microsoft.com/office/drawing/2014/main" id="{0A69F339-533C-3041-6004-FE1ED34CC2D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7564" b="-3"/>
          <a:stretch/>
        </p:blipFill>
        <p:spPr bwMode="auto">
          <a:xfrm>
            <a:off x="6909481" y="10"/>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5362" name="Picture 2" descr="See the source image">
            <a:extLst>
              <a:ext uri="{FF2B5EF4-FFF2-40B4-BE49-F238E27FC236}">
                <a16:creationId xmlns:a16="http://schemas.microsoft.com/office/drawing/2014/main" id="{D98AEC0C-CAA1-8806-E762-28FDC90215C0}"/>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13631" r="5877" b="2"/>
          <a:stretch/>
        </p:blipFill>
        <p:spPr bwMode="auto">
          <a:xfrm>
            <a:off x="6909481" y="3429000"/>
            <a:ext cx="5282519" cy="3429000"/>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03CB990B-09F3-F752-B734-7FCFB751DBD5}"/>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25</a:t>
            </a:fld>
            <a:endParaRPr lang="en-US">
              <a:solidFill>
                <a:srgbClr val="FFFFFF"/>
              </a:solidFill>
            </a:endParaRPr>
          </a:p>
        </p:txBody>
      </p:sp>
    </p:spTree>
    <p:extLst>
      <p:ext uri="{BB962C8B-B14F-4D97-AF65-F5344CB8AC3E}">
        <p14:creationId xmlns:p14="http://schemas.microsoft.com/office/powerpoint/2010/main" val="3658215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137" name="Rectangle 136">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761261" y="776436"/>
            <a:ext cx="5282519" cy="4504620"/>
          </a:xfrm>
        </p:spPr>
        <p:txBody>
          <a:bodyPr vert="horz" lIns="91440" tIns="45720" rIns="91440" bIns="45720" rtlCol="0" anchor="ctr">
            <a:normAutofit/>
          </a:bodyPr>
          <a:lstStyle/>
          <a:p>
            <a:pPr algn="ctr"/>
            <a:r>
              <a:rPr lang="en-US" sz="8800" kern="1200">
                <a:solidFill>
                  <a:schemeClr val="bg1"/>
                </a:solidFill>
                <a:latin typeface="+mj-lt"/>
                <a:ea typeface="+mj-ea"/>
                <a:cs typeface="+mj-cs"/>
              </a:rPr>
              <a:t>What’s Included?</a:t>
            </a:r>
          </a:p>
        </p:txBody>
      </p:sp>
      <p:sp>
        <p:nvSpPr>
          <p:cNvPr id="139" name="Freeform: Shape 138">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218" name="Picture 2" descr="See the source image">
            <a:extLst>
              <a:ext uri="{FF2B5EF4-FFF2-40B4-BE49-F238E27FC236}">
                <a16:creationId xmlns:a16="http://schemas.microsoft.com/office/drawing/2014/main" id="{1985F03D-3030-CECC-2014-40C8EE1736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58" b="-2"/>
          <a:stretch/>
        </p:blipFill>
        <p:spPr bwMode="auto">
          <a:xfrm>
            <a:off x="6909481" y="10"/>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0" name="Picture 10" descr="See the source image">
            <a:extLst>
              <a:ext uri="{FF2B5EF4-FFF2-40B4-BE49-F238E27FC236}">
                <a16:creationId xmlns:a16="http://schemas.microsoft.com/office/drawing/2014/main" id="{7552858B-066E-CD75-558A-984C9A0CCE7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7376" r="5596"/>
          <a:stretch/>
        </p:blipFill>
        <p:spPr bwMode="auto">
          <a:xfrm>
            <a:off x="6909481" y="3429000"/>
            <a:ext cx="5282519" cy="3429000"/>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26</a:t>
            </a:fld>
            <a:endParaRPr lang="en-US">
              <a:solidFill>
                <a:srgbClr val="FFFFFF"/>
              </a:solidFill>
            </a:endParaRPr>
          </a:p>
        </p:txBody>
      </p:sp>
    </p:spTree>
    <p:extLst>
      <p:ext uri="{BB962C8B-B14F-4D97-AF65-F5344CB8AC3E}">
        <p14:creationId xmlns:p14="http://schemas.microsoft.com/office/powerpoint/2010/main" val="7823993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7" name="Rectangle 136">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139" name="Rectangle 138">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53F53DA6-E254-41BA-9624-5003FE690AE0}"/>
              </a:ext>
            </a:extLst>
          </p:cNvPr>
          <p:cNvSpPr>
            <a:spLocks noGrp="1"/>
          </p:cNvSpPr>
          <p:nvPr>
            <p:ph type="title"/>
          </p:nvPr>
        </p:nvSpPr>
        <p:spPr>
          <a:xfrm>
            <a:off x="887052" y="955972"/>
            <a:ext cx="5282519" cy="4504620"/>
          </a:xfrm>
        </p:spPr>
        <p:txBody>
          <a:bodyPr vert="horz" lIns="91440" tIns="45720" rIns="91440" bIns="45720" rtlCol="0" anchor="ctr">
            <a:normAutofit/>
          </a:bodyPr>
          <a:lstStyle/>
          <a:p>
            <a:pPr algn="ctr"/>
            <a:r>
              <a:rPr lang="en-US" sz="8800" kern="1200" dirty="0">
                <a:solidFill>
                  <a:schemeClr val="bg1"/>
                </a:solidFill>
                <a:latin typeface="+mj-lt"/>
                <a:ea typeface="+mj-ea"/>
                <a:cs typeface="+mj-cs"/>
              </a:rPr>
              <a:t>What’s Excluded or Limited?</a:t>
            </a:r>
          </a:p>
        </p:txBody>
      </p:sp>
      <p:sp>
        <p:nvSpPr>
          <p:cNvPr id="141" name="Freeform: Shape 140">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9" name="Picture 2" descr="See the source image">
            <a:extLst>
              <a:ext uri="{FF2B5EF4-FFF2-40B4-BE49-F238E27FC236}">
                <a16:creationId xmlns:a16="http://schemas.microsoft.com/office/drawing/2014/main" id="{0DDB79B1-735C-8E74-37C8-5F92D8D5DD9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62" r="-2" b="6287"/>
          <a:stretch/>
        </p:blipFill>
        <p:spPr bwMode="auto">
          <a:xfrm>
            <a:off x="6909481" y="10"/>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30724" name="Picture 4" descr="See the source image">
            <a:extLst>
              <a:ext uri="{FF2B5EF4-FFF2-40B4-BE49-F238E27FC236}">
                <a16:creationId xmlns:a16="http://schemas.microsoft.com/office/drawing/2014/main" id="{57D74A15-9C1A-0062-00E0-8FF6A7DB6A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 b="13448"/>
          <a:stretch/>
        </p:blipFill>
        <p:spPr bwMode="auto">
          <a:xfrm>
            <a:off x="6909481" y="3429000"/>
            <a:ext cx="5282519" cy="3429000"/>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74ABF582-8987-41A4-884D-B77BB7A369D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27</a:t>
            </a:fld>
            <a:endParaRPr lang="en-US">
              <a:solidFill>
                <a:srgbClr val="FFFFFF"/>
              </a:solidFill>
            </a:endParaRPr>
          </a:p>
        </p:txBody>
      </p:sp>
    </p:spTree>
    <p:extLst>
      <p:ext uri="{BB962C8B-B14F-4D97-AF65-F5344CB8AC3E}">
        <p14:creationId xmlns:p14="http://schemas.microsoft.com/office/powerpoint/2010/main" val="2277698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FBEE5C9-5C2E-46DB-81F2-F4A3DBD16C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6"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8" descr="See the source image">
            <a:extLst>
              <a:ext uri="{FF2B5EF4-FFF2-40B4-BE49-F238E27FC236}">
                <a16:creationId xmlns:a16="http://schemas.microsoft.com/office/drawing/2014/main" id="{C512D457-22B5-DCAB-482F-4C7AA9373FC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1087" r="1" b="22758"/>
          <a:stretch/>
        </p:blipFill>
        <p:spPr bwMode="auto">
          <a:xfrm>
            <a:off x="4426858" y="3429004"/>
            <a:ext cx="7765144" cy="3428999"/>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See the source image">
            <a:extLst>
              <a:ext uri="{FF2B5EF4-FFF2-40B4-BE49-F238E27FC236}">
                <a16:creationId xmlns:a16="http://schemas.microsoft.com/office/drawing/2014/main" id="{D5D14B0A-1471-61E9-AF21-E0866CD6AEE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6438" r="1" b="7550"/>
          <a:stretch/>
        </p:blipFill>
        <p:spPr bwMode="auto">
          <a:xfrm>
            <a:off x="4426853" y="-3"/>
            <a:ext cx="7765146" cy="3434400"/>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Shape 74">
            <a:extLst>
              <a:ext uri="{FF2B5EF4-FFF2-40B4-BE49-F238E27FC236}">
                <a16:creationId xmlns:a16="http://schemas.microsoft.com/office/drawing/2014/main" id="{34D94F3A-BF39-47F6-9AAA-3C61AF7E0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7" name="Freeform: Shape 76">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tx1"/>
          </a:solidFill>
          <a:ln w="0">
            <a:noFill/>
            <a:prstDash val="solid"/>
            <a:round/>
            <a:headEnd/>
            <a:tailEnd/>
          </a:ln>
        </p:spPr>
        <p:txBody>
          <a:bodyPr wrap="square">
            <a:noAutofit/>
          </a:bodyPr>
          <a:lstStyle/>
          <a:p>
            <a:endParaRPr lang="en-US" dirty="0"/>
          </a:p>
        </p:txBody>
      </p:sp>
      <p:sp>
        <p:nvSpPr>
          <p:cNvPr id="79" name="Freeform: Shape 78">
            <a:extLst>
              <a:ext uri="{FF2B5EF4-FFF2-40B4-BE49-F238E27FC236}">
                <a16:creationId xmlns:a16="http://schemas.microsoft.com/office/drawing/2014/main" id="{B47765B4-4036-4622-8B6B-AB9832B66B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1">
              <a:lumMod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2" name="Title 1">
            <a:extLst>
              <a:ext uri="{FF2B5EF4-FFF2-40B4-BE49-F238E27FC236}">
                <a16:creationId xmlns:a16="http://schemas.microsoft.com/office/drawing/2014/main" id="{C618EA62-6A7E-F616-9DA4-444A8A1972D4}"/>
              </a:ext>
            </a:extLst>
          </p:cNvPr>
          <p:cNvSpPr>
            <a:spLocks noGrp="1"/>
          </p:cNvSpPr>
          <p:nvPr>
            <p:ph type="title"/>
          </p:nvPr>
        </p:nvSpPr>
        <p:spPr>
          <a:xfrm>
            <a:off x="464091" y="1433418"/>
            <a:ext cx="3684960" cy="1492132"/>
          </a:xfrm>
        </p:spPr>
        <p:txBody>
          <a:bodyPr vert="horz" lIns="91440" tIns="45720" rIns="91440" bIns="45720" rtlCol="0" anchor="t">
            <a:noAutofit/>
          </a:bodyPr>
          <a:lstStyle/>
          <a:p>
            <a:pPr algn="ctr"/>
            <a:r>
              <a:rPr lang="en-US" sz="6000" kern="1200" dirty="0">
                <a:solidFill>
                  <a:schemeClr val="bg1"/>
                </a:solidFill>
                <a:latin typeface="+mj-lt"/>
                <a:ea typeface="+mj-ea"/>
                <a:cs typeface="+mj-cs"/>
              </a:rPr>
              <a:t>Grievances &amp; </a:t>
            </a:r>
            <a:br>
              <a:rPr lang="en-US" sz="6000" kern="1200" dirty="0">
                <a:solidFill>
                  <a:schemeClr val="bg1"/>
                </a:solidFill>
                <a:latin typeface="+mj-lt"/>
                <a:ea typeface="+mj-ea"/>
                <a:cs typeface="+mj-cs"/>
              </a:rPr>
            </a:br>
            <a:r>
              <a:rPr lang="en-US" sz="6000" kern="1200" dirty="0">
                <a:solidFill>
                  <a:schemeClr val="bg1"/>
                </a:solidFill>
                <a:latin typeface="+mj-lt"/>
                <a:ea typeface="+mj-ea"/>
                <a:cs typeface="+mj-cs"/>
              </a:rPr>
              <a:t>Appeal</a:t>
            </a:r>
            <a:br>
              <a:rPr lang="en-US" sz="6000" kern="1200" dirty="0">
                <a:solidFill>
                  <a:schemeClr val="bg1"/>
                </a:solidFill>
                <a:latin typeface="+mj-lt"/>
                <a:ea typeface="+mj-ea"/>
                <a:cs typeface="+mj-cs"/>
              </a:rPr>
            </a:br>
            <a:r>
              <a:rPr lang="en-US" sz="6000" kern="1200" dirty="0">
                <a:solidFill>
                  <a:schemeClr val="bg1"/>
                </a:solidFill>
                <a:latin typeface="+mj-lt"/>
                <a:ea typeface="+mj-ea"/>
                <a:cs typeface="+mj-cs"/>
              </a:rPr>
              <a:t>Rights </a:t>
            </a:r>
          </a:p>
        </p:txBody>
      </p:sp>
      <p:sp>
        <p:nvSpPr>
          <p:cNvPr id="5" name="Slide Number Placeholder 4">
            <a:extLst>
              <a:ext uri="{FF2B5EF4-FFF2-40B4-BE49-F238E27FC236}">
                <a16:creationId xmlns:a16="http://schemas.microsoft.com/office/drawing/2014/main" id="{03CB990B-09F3-F752-B734-7FCFB751DBD5}"/>
              </a:ext>
            </a:extLst>
          </p:cNvPr>
          <p:cNvSpPr>
            <a:spLocks noGrp="1"/>
          </p:cNvSpPr>
          <p:nvPr>
            <p:ph type="sldNum" sz="quarter" idx="12"/>
          </p:nvPr>
        </p:nvSpPr>
        <p:spPr>
          <a:xfrm>
            <a:off x="8800838" y="6375679"/>
            <a:ext cx="2624400" cy="345796"/>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28</a:t>
            </a:fld>
            <a:endParaRPr lang="en-US">
              <a:solidFill>
                <a:srgbClr val="FFFFFF"/>
              </a:solidFill>
            </a:endParaRPr>
          </a:p>
        </p:txBody>
      </p:sp>
    </p:spTree>
    <p:extLst>
      <p:ext uri="{BB962C8B-B14F-4D97-AF65-F5344CB8AC3E}">
        <p14:creationId xmlns:p14="http://schemas.microsoft.com/office/powerpoint/2010/main" val="1934310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14F736F-63B2-45FE-A840-4154463E2FD6}"/>
              </a:ext>
            </a:extLst>
          </p:cNvPr>
          <p:cNvSpPr>
            <a:spLocks noGrp="1"/>
          </p:cNvSpPr>
          <p:nvPr>
            <p:ph type="title"/>
          </p:nvPr>
        </p:nvSpPr>
        <p:spPr>
          <a:xfrm>
            <a:off x="686834" y="1153572"/>
            <a:ext cx="3200400" cy="4461163"/>
          </a:xfrm>
        </p:spPr>
        <p:txBody>
          <a:bodyPr vert="horz" lIns="91440" tIns="45720" rIns="91440" bIns="45720" rtlCol="0" anchor="ctr">
            <a:normAutofit fontScale="90000"/>
          </a:bodyPr>
          <a:lstStyle/>
          <a:p>
            <a:r>
              <a:rPr lang="en-US" sz="6000" b="1" dirty="0"/>
              <a:t>Maximize Your Benefits Using Your Benefits Book </a:t>
            </a:r>
            <a:r>
              <a:rPr lang="en-US" sz="6000" b="1" kern="1200" dirty="0">
                <a:latin typeface="+mj-lt"/>
                <a:ea typeface="+mj-ea"/>
                <a:cs typeface="+mj-cs"/>
              </a:rPr>
              <a:t> </a:t>
            </a:r>
          </a:p>
        </p:txBody>
      </p:sp>
      <p:sp>
        <p:nvSpPr>
          <p:cNvPr id="14" name="Arc 1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1FF1DC1-6A63-4576-B426-2706B7CACC47}"/>
              </a:ext>
            </a:extLst>
          </p:cNvPr>
          <p:cNvSpPr>
            <a:spLocks noGrp="1"/>
          </p:cNvSpPr>
          <p:nvPr>
            <p:ph sz="half" idx="1"/>
          </p:nvPr>
        </p:nvSpPr>
        <p:spPr>
          <a:xfrm>
            <a:off x="4447308" y="591344"/>
            <a:ext cx="6906491" cy="5585619"/>
          </a:xfrm>
        </p:spPr>
        <p:txBody>
          <a:bodyPr vert="horz" lIns="91440" tIns="45720" rIns="91440" bIns="45720" rtlCol="0" anchor="ctr">
            <a:normAutofit fontScale="92500" lnSpcReduction="20000"/>
          </a:bodyPr>
          <a:lstStyle/>
          <a:p>
            <a:r>
              <a:rPr lang="en-US" dirty="0"/>
              <a:t>Become familiar with the entire document.</a:t>
            </a:r>
          </a:p>
          <a:p>
            <a:r>
              <a:rPr lang="en-US" dirty="0"/>
              <a:t>If reading cover to cover is overwhelming, begin by reading the </a:t>
            </a:r>
            <a:r>
              <a:rPr lang="en-US" i="1" dirty="0"/>
              <a:t>Table of Contents. </a:t>
            </a:r>
            <a:r>
              <a:rPr lang="en-US" dirty="0"/>
              <a:t>Then, locate the </a:t>
            </a:r>
            <a:r>
              <a:rPr lang="en-US" i="1" dirty="0"/>
              <a:t>Definitions </a:t>
            </a:r>
            <a:r>
              <a:rPr lang="en-US" dirty="0"/>
              <a:t>section and start there!</a:t>
            </a:r>
          </a:p>
          <a:p>
            <a:r>
              <a:rPr lang="en-US" dirty="0"/>
              <a:t>Become familiar with:</a:t>
            </a:r>
          </a:p>
          <a:p>
            <a:pPr lvl="1"/>
            <a:r>
              <a:rPr lang="en-US" dirty="0"/>
              <a:t>All Your Health Plan Definitions;</a:t>
            </a:r>
          </a:p>
          <a:p>
            <a:pPr lvl="1"/>
            <a:r>
              <a:rPr lang="en-US" dirty="0"/>
              <a:t>Which services/supplies are covered;</a:t>
            </a:r>
          </a:p>
          <a:p>
            <a:pPr lvl="1"/>
            <a:r>
              <a:rPr lang="en-US" dirty="0"/>
              <a:t>Which services/supplies are limited and excluded; </a:t>
            </a:r>
          </a:p>
          <a:p>
            <a:pPr lvl="1"/>
            <a:r>
              <a:rPr lang="en-US" dirty="0"/>
              <a:t>Your Rights to Appeal Non-coverage Decisions, and</a:t>
            </a:r>
          </a:p>
          <a:p>
            <a:pPr lvl="1"/>
            <a:r>
              <a:rPr lang="en-US" dirty="0"/>
              <a:t>The Health Plan Rules and Any Special Provisions</a:t>
            </a:r>
          </a:p>
          <a:p>
            <a:r>
              <a:rPr lang="en-US" b="1" dirty="0"/>
              <a:t>Refer to the Benefits Book whenever you need directions about how to use your insurance. </a:t>
            </a:r>
          </a:p>
          <a:p>
            <a:r>
              <a:rPr lang="en-US" dirty="0"/>
              <a:t>If you don’t understand the directions or descriptions, </a:t>
            </a:r>
            <a:r>
              <a:rPr lang="en-US" b="1" dirty="0"/>
              <a:t>ask questions, </a:t>
            </a:r>
            <a:r>
              <a:rPr lang="en-US" dirty="0"/>
              <a:t>AND expect nothing less than good customer service from your health plan carrier!</a:t>
            </a:r>
          </a:p>
        </p:txBody>
      </p:sp>
      <p:sp>
        <p:nvSpPr>
          <p:cNvPr id="5" name="Slide Number Placeholder 4">
            <a:extLst>
              <a:ext uri="{FF2B5EF4-FFF2-40B4-BE49-F238E27FC236}">
                <a16:creationId xmlns:a16="http://schemas.microsoft.com/office/drawing/2014/main" id="{E6F9B044-F275-43C8-A2D4-035CFA2219B7}"/>
              </a:ext>
            </a:extLst>
          </p:cNvPr>
          <p:cNvSpPr>
            <a:spLocks noGrp="1"/>
          </p:cNvSpPr>
          <p:nvPr>
            <p:ph type="sldNum" sz="quarter" idx="12"/>
          </p:nvPr>
        </p:nvSpPr>
        <p:spPr>
          <a:xfrm>
            <a:off x="9541564" y="6356350"/>
            <a:ext cx="1812235" cy="365125"/>
          </a:xfrm>
        </p:spPr>
        <p:txBody>
          <a:bodyPr vert="horz" lIns="91440" tIns="45720" rIns="91440" bIns="45720" rtlCol="0" anchor="ctr">
            <a:normAutofit/>
          </a:bodyPr>
          <a:lstStyle/>
          <a:p>
            <a:pPr>
              <a:spcAft>
                <a:spcPts val="600"/>
              </a:spcAft>
            </a:pPr>
            <a:fld id="{3A98EE3D-8CD1-4C3F-BD1C-C98C9596463C}" type="slidenum">
              <a:rPr lang="en-US" smtClean="0"/>
              <a:pPr>
                <a:spcAft>
                  <a:spcPts val="600"/>
                </a:spcAft>
              </a:pPr>
              <a:t>29</a:t>
            </a:fld>
            <a:endParaRPr lang="en-US"/>
          </a:p>
        </p:txBody>
      </p:sp>
    </p:spTree>
    <p:extLst>
      <p:ext uri="{BB962C8B-B14F-4D97-AF65-F5344CB8AC3E}">
        <p14:creationId xmlns:p14="http://schemas.microsoft.com/office/powerpoint/2010/main" val="2959757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
                                            <p:txEl>
                                              <p:pRg st="9" end="9"/>
                                            </p:txEl>
                                          </p:spTgt>
                                        </p:tgtEl>
                                        <p:attrNameLst>
                                          <p:attrName>style.visibility</p:attrName>
                                        </p:attrNameLst>
                                      </p:cBhvr>
                                      <p:to>
                                        <p:strVal val="visible"/>
                                      </p:to>
                                    </p:set>
                                    <p:animEffect transition="in" filter="fade">
                                      <p:cBhvr>
                                        <p:cTn id="60" dur="1000"/>
                                        <p:tgtEl>
                                          <p:spTgt spid="3">
                                            <p:txEl>
                                              <p:pRg st="9" end="9"/>
                                            </p:txEl>
                                          </p:spTgt>
                                        </p:tgtEl>
                                      </p:cBhvr>
                                    </p:animEffect>
                                    <p:anim calcmode="lin" valueType="num">
                                      <p:cBhvr>
                                        <p:cTn id="6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Tips for Appealing a Denied Health Insurance Claim - NerdWallet">
            <a:extLst>
              <a:ext uri="{FF2B5EF4-FFF2-40B4-BE49-F238E27FC236}">
                <a16:creationId xmlns:a16="http://schemas.microsoft.com/office/drawing/2014/main" id="{7804EC45-E437-4ACC-9052-CC404624D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9731" y="97938"/>
            <a:ext cx="2841948" cy="189557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A3DA36D-A90C-4110-9FBA-96738E97258E}"/>
              </a:ext>
            </a:extLst>
          </p:cNvPr>
          <p:cNvSpPr>
            <a:spLocks noGrp="1"/>
          </p:cNvSpPr>
          <p:nvPr>
            <p:ph type="title"/>
          </p:nvPr>
        </p:nvSpPr>
        <p:spPr>
          <a:xfrm>
            <a:off x="838200" y="1448572"/>
            <a:ext cx="10515600" cy="1325563"/>
          </a:xfrm>
        </p:spPr>
        <p:txBody>
          <a:bodyPr>
            <a:normAutofit fontScale="90000"/>
          </a:bodyPr>
          <a:lstStyle/>
          <a:p>
            <a:pPr algn="ctr"/>
            <a:br>
              <a:rPr lang="en-US" dirty="0"/>
            </a:br>
            <a:br>
              <a:rPr lang="en-US" dirty="0"/>
            </a:br>
            <a:r>
              <a:rPr lang="en-US" dirty="0"/>
              <a:t>Important Plan Documents </a:t>
            </a:r>
          </a:p>
        </p:txBody>
      </p:sp>
      <p:sp>
        <p:nvSpPr>
          <p:cNvPr id="3" name="Content Placeholder 2">
            <a:extLst>
              <a:ext uri="{FF2B5EF4-FFF2-40B4-BE49-F238E27FC236}">
                <a16:creationId xmlns:a16="http://schemas.microsoft.com/office/drawing/2014/main" id="{9786AD62-3342-44B9-B4FC-F64DC786EBD6}"/>
              </a:ext>
            </a:extLst>
          </p:cNvPr>
          <p:cNvSpPr>
            <a:spLocks noGrp="1"/>
          </p:cNvSpPr>
          <p:nvPr>
            <p:ph sz="half" idx="1"/>
          </p:nvPr>
        </p:nvSpPr>
        <p:spPr>
          <a:xfrm>
            <a:off x="838200" y="2995684"/>
            <a:ext cx="5181600" cy="2907576"/>
          </a:xfrm>
          <a:noFill/>
          <a:ln>
            <a:solidFill>
              <a:schemeClr val="accent1"/>
            </a:solidFill>
          </a:ln>
        </p:spPr>
        <p:txBody>
          <a:bodyPr>
            <a:normAutofit/>
          </a:bodyPr>
          <a:lstStyle/>
          <a:p>
            <a:endParaRPr lang="en-US" sz="2000" dirty="0"/>
          </a:p>
          <a:p>
            <a:r>
              <a:rPr lang="en-US" sz="2000" dirty="0"/>
              <a:t>Authorization and Precertification Letters </a:t>
            </a:r>
          </a:p>
          <a:p>
            <a:r>
              <a:rPr lang="en-US" sz="2000" dirty="0"/>
              <a:t>Certificates of Creditable Coverage </a:t>
            </a:r>
          </a:p>
          <a:p>
            <a:r>
              <a:rPr lang="en-US" sz="2000" dirty="0"/>
              <a:t>Clinical Guidelines </a:t>
            </a:r>
          </a:p>
          <a:p>
            <a:r>
              <a:rPr lang="en-US" sz="2000" dirty="0">
                <a:highlight>
                  <a:srgbClr val="FFFF99"/>
                </a:highlight>
              </a:rPr>
              <a:t>Explanation of Benefits (EOBs)</a:t>
            </a:r>
          </a:p>
          <a:p>
            <a:r>
              <a:rPr lang="en-US" sz="2000" dirty="0"/>
              <a:t>HIPAA &amp; Disclosure Forms</a:t>
            </a:r>
          </a:p>
          <a:p>
            <a:r>
              <a:rPr lang="en-US" sz="2000" dirty="0"/>
              <a:t>Insurance Claim Forms</a:t>
            </a:r>
          </a:p>
          <a:p>
            <a:endParaRPr lang="en-US" sz="2000" dirty="0"/>
          </a:p>
        </p:txBody>
      </p:sp>
      <p:sp>
        <p:nvSpPr>
          <p:cNvPr id="5" name="Slide Number Placeholder 4">
            <a:extLst>
              <a:ext uri="{FF2B5EF4-FFF2-40B4-BE49-F238E27FC236}">
                <a16:creationId xmlns:a16="http://schemas.microsoft.com/office/drawing/2014/main" id="{115D187F-BDE3-4C0E-9725-682B9AA534B6}"/>
              </a:ext>
            </a:extLst>
          </p:cNvPr>
          <p:cNvSpPr>
            <a:spLocks noGrp="1"/>
          </p:cNvSpPr>
          <p:nvPr>
            <p:ph type="sldNum" sz="quarter" idx="12"/>
          </p:nvPr>
        </p:nvSpPr>
        <p:spPr/>
        <p:txBody>
          <a:bodyPr/>
          <a:lstStyle/>
          <a:p>
            <a:fld id="{3A98EE3D-8CD1-4C3F-BD1C-C98C9596463C}" type="slidenum">
              <a:rPr lang="en-US" smtClean="0"/>
              <a:t>3</a:t>
            </a:fld>
            <a:endParaRPr lang="en-US" dirty="0"/>
          </a:p>
        </p:txBody>
      </p:sp>
      <p:pic>
        <p:nvPicPr>
          <p:cNvPr id="1026" name="Picture 2" descr="Zywave buys health plan document software business - Milwaukee Business  Journal">
            <a:extLst>
              <a:ext uri="{FF2B5EF4-FFF2-40B4-BE49-F238E27FC236}">
                <a16:creationId xmlns:a16="http://schemas.microsoft.com/office/drawing/2014/main" id="{CF203C2C-4F25-4158-8A88-78306C8A7E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205" y="126082"/>
            <a:ext cx="3214046" cy="18058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Is an Explanation of Benefits (EOB)? | BASIC">
            <a:extLst>
              <a:ext uri="{FF2B5EF4-FFF2-40B4-BE49-F238E27FC236}">
                <a16:creationId xmlns:a16="http://schemas.microsoft.com/office/drawing/2014/main" id="{19497A81-8605-42AD-BFD4-40F9BA944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73" y="143015"/>
            <a:ext cx="3680632" cy="18403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4B51B80-4A47-4B28-B601-26CB9FC77D59}"/>
              </a:ext>
            </a:extLst>
          </p:cNvPr>
          <p:cNvPicPr>
            <a:picLocks noChangeAspect="1"/>
          </p:cNvPicPr>
          <p:nvPr/>
        </p:nvPicPr>
        <p:blipFill>
          <a:blip r:embed="rId6"/>
          <a:stretch>
            <a:fillRect/>
          </a:stretch>
        </p:blipFill>
        <p:spPr>
          <a:xfrm>
            <a:off x="7113559" y="97937"/>
            <a:ext cx="2886642" cy="1885393"/>
          </a:xfrm>
          <a:prstGeom prst="rect">
            <a:avLst/>
          </a:prstGeom>
        </p:spPr>
      </p:pic>
      <p:sp>
        <p:nvSpPr>
          <p:cNvPr id="7" name="Content Placeholder 6">
            <a:extLst>
              <a:ext uri="{FF2B5EF4-FFF2-40B4-BE49-F238E27FC236}">
                <a16:creationId xmlns:a16="http://schemas.microsoft.com/office/drawing/2014/main" id="{9EF6DD71-D74C-47C4-FF06-86C544DF0197}"/>
              </a:ext>
            </a:extLst>
          </p:cNvPr>
          <p:cNvSpPr>
            <a:spLocks noGrp="1"/>
          </p:cNvSpPr>
          <p:nvPr>
            <p:ph sz="half" idx="2"/>
          </p:nvPr>
        </p:nvSpPr>
        <p:spPr>
          <a:xfrm>
            <a:off x="6185452" y="2995684"/>
            <a:ext cx="5181600" cy="2907576"/>
          </a:xfrm>
          <a:noFill/>
          <a:ln>
            <a:solidFill>
              <a:schemeClr val="accent1"/>
            </a:solidFill>
          </a:ln>
        </p:spPr>
        <p:txBody>
          <a:bodyPr>
            <a:normAutofit/>
          </a:bodyPr>
          <a:lstStyle/>
          <a:p>
            <a:endParaRPr lang="en-US" sz="2000" dirty="0"/>
          </a:p>
          <a:p>
            <a:r>
              <a:rPr lang="en-US" sz="2000" dirty="0"/>
              <a:t>Misc. Surveys &amp; Questionnaires </a:t>
            </a:r>
          </a:p>
          <a:p>
            <a:r>
              <a:rPr lang="en-US" sz="2000" dirty="0">
                <a:highlight>
                  <a:srgbClr val="FFFF99"/>
                </a:highlight>
              </a:rPr>
              <a:t>Non-coverage Decision Notices (aka denials)</a:t>
            </a:r>
          </a:p>
          <a:p>
            <a:r>
              <a:rPr lang="en-US" sz="2000" dirty="0"/>
              <a:t>Open Enrollment Notices/Disenrollment Warnings</a:t>
            </a:r>
          </a:p>
          <a:p>
            <a:r>
              <a:rPr lang="en-US" sz="2000" dirty="0"/>
              <a:t>Schedule of Benefits </a:t>
            </a:r>
          </a:p>
          <a:p>
            <a:r>
              <a:rPr lang="en-US" sz="2000" dirty="0"/>
              <a:t>Summary of Benefits &amp; Coverage </a:t>
            </a:r>
          </a:p>
          <a:p>
            <a:endParaRPr lang="en-US" sz="2000" dirty="0"/>
          </a:p>
          <a:p>
            <a:endParaRPr lang="en-US" sz="2000" dirty="0"/>
          </a:p>
        </p:txBody>
      </p:sp>
    </p:spTree>
    <p:extLst>
      <p:ext uri="{BB962C8B-B14F-4D97-AF65-F5344CB8AC3E}">
        <p14:creationId xmlns:p14="http://schemas.microsoft.com/office/powerpoint/2010/main" val="3637201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7">
                                            <p:bg/>
                                          </p:spTgt>
                                        </p:tgtEl>
                                        <p:attrNameLst>
                                          <p:attrName>style.visibility</p:attrName>
                                        </p:attrNameLst>
                                      </p:cBhvr>
                                      <p:to>
                                        <p:strVal val="visible"/>
                                      </p:to>
                                    </p:set>
                                    <p:animEffect transition="in" filter="fade">
                                      <p:cBhvr>
                                        <p:cTn id="35" dur="500"/>
                                        <p:tgtEl>
                                          <p:spTgt spid="7">
                                            <p:bg/>
                                          </p:spTgt>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7">
                                            <p:txEl>
                                              <p:pRg st="1" end="1"/>
                                            </p:txEl>
                                          </p:spTgt>
                                        </p:tgtEl>
                                        <p:attrNameLst>
                                          <p:attrName>style.visibility</p:attrName>
                                        </p:attrNameLst>
                                      </p:cBhvr>
                                      <p:to>
                                        <p:strVal val="visible"/>
                                      </p:to>
                                    </p:set>
                                    <p:animEffect transition="in" filter="fade">
                                      <p:cBhvr>
                                        <p:cTn id="39" dur="500"/>
                                        <p:tgtEl>
                                          <p:spTgt spid="7">
                                            <p:txEl>
                                              <p:pRg st="1" end="1"/>
                                            </p:txEl>
                                          </p:spTgt>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7">
                                            <p:txEl>
                                              <p:pRg st="2" end="2"/>
                                            </p:txEl>
                                          </p:spTgt>
                                        </p:tgtEl>
                                        <p:attrNameLst>
                                          <p:attrName>style.visibility</p:attrName>
                                        </p:attrNameLst>
                                      </p:cBhvr>
                                      <p:to>
                                        <p:strVal val="visible"/>
                                      </p:to>
                                    </p:set>
                                    <p:animEffect transition="in" filter="fade">
                                      <p:cBhvr>
                                        <p:cTn id="43" dur="500"/>
                                        <p:tgtEl>
                                          <p:spTgt spid="7">
                                            <p:txEl>
                                              <p:pRg st="2" end="2"/>
                                            </p:txEl>
                                          </p:spTgt>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Effect transition="in" filter="fade">
                                      <p:cBhvr>
                                        <p:cTn id="47" dur="500"/>
                                        <p:tgtEl>
                                          <p:spTgt spid="7">
                                            <p:txEl>
                                              <p:pRg st="3" end="3"/>
                                            </p:txEl>
                                          </p:spTgt>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7">
                                            <p:txEl>
                                              <p:pRg st="4" end="4"/>
                                            </p:txEl>
                                          </p:spTgt>
                                        </p:tgtEl>
                                        <p:attrNameLst>
                                          <p:attrName>style.visibility</p:attrName>
                                        </p:attrNameLst>
                                      </p:cBhvr>
                                      <p:to>
                                        <p:strVal val="visible"/>
                                      </p:to>
                                    </p:set>
                                    <p:animEffect transition="in" filter="fade">
                                      <p:cBhvr>
                                        <p:cTn id="51" dur="500"/>
                                        <p:tgtEl>
                                          <p:spTgt spid="7">
                                            <p:txEl>
                                              <p:pRg st="4" end="4"/>
                                            </p:txEl>
                                          </p:spTgt>
                                        </p:tgtEl>
                                      </p:cBhvr>
                                    </p:animEffect>
                                  </p:childTnLst>
                                </p:cTn>
                              </p:par>
                            </p:childTnLst>
                          </p:cTn>
                        </p:par>
                        <p:par>
                          <p:cTn id="52" fill="hold">
                            <p:stCondLst>
                              <p:cond delay="6000"/>
                            </p:stCondLst>
                            <p:childTnLst>
                              <p:par>
                                <p:cTn id="53" presetID="10" presetClass="entr" presetSubtype="0" fill="hold" grpId="0" nodeType="afterEffect">
                                  <p:stCondLst>
                                    <p:cond delay="0"/>
                                  </p:stCondLst>
                                  <p:childTnLst>
                                    <p:set>
                                      <p:cBhvr>
                                        <p:cTn id="54" dur="1" fill="hold">
                                          <p:stCondLst>
                                            <p:cond delay="0"/>
                                          </p:stCondLst>
                                        </p:cTn>
                                        <p:tgtEl>
                                          <p:spTgt spid="7">
                                            <p:txEl>
                                              <p:pRg st="5" end="5"/>
                                            </p:txEl>
                                          </p:spTgt>
                                        </p:tgtEl>
                                        <p:attrNameLst>
                                          <p:attrName>style.visibility</p:attrName>
                                        </p:attrNameLst>
                                      </p:cBhvr>
                                      <p:to>
                                        <p:strVal val="visible"/>
                                      </p:to>
                                    </p:set>
                                    <p:animEffect transition="in" filter="fade">
                                      <p:cBhvr>
                                        <p:cTn id="55"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7" grpId="0" uiExpand="1" build="p"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See the source image">
            <a:extLst>
              <a:ext uri="{FF2B5EF4-FFF2-40B4-BE49-F238E27FC236}">
                <a16:creationId xmlns:a16="http://schemas.microsoft.com/office/drawing/2014/main" id="{8E23E6EB-2797-89A7-8E9C-9188815FBDD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86" b="2209"/>
          <a:stretch/>
        </p:blipFill>
        <p:spPr bwMode="auto">
          <a:xfrm>
            <a:off x="20" y="10"/>
            <a:ext cx="6095980"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See the source image">
            <a:extLst>
              <a:ext uri="{FF2B5EF4-FFF2-40B4-BE49-F238E27FC236}">
                <a16:creationId xmlns:a16="http://schemas.microsoft.com/office/drawing/2014/main" id="{45D9428F-1241-8AD6-36D6-BBCD573DC5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86" b="2209"/>
          <a:stretch/>
        </p:blipFill>
        <p:spPr bwMode="auto">
          <a:xfrm>
            <a:off x="6096000" y="10"/>
            <a:ext cx="6096000" cy="34289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See the source image">
            <a:extLst>
              <a:ext uri="{FF2B5EF4-FFF2-40B4-BE49-F238E27FC236}">
                <a16:creationId xmlns:a16="http://schemas.microsoft.com/office/drawing/2014/main" id="{2EC99770-B0B2-41FA-DFA9-D5A56C9FEB2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86" b="2209"/>
          <a:stretch/>
        </p:blipFill>
        <p:spPr bwMode="auto">
          <a:xfrm>
            <a:off x="20" y="3429000"/>
            <a:ext cx="609598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See the source image">
            <a:extLst>
              <a:ext uri="{FF2B5EF4-FFF2-40B4-BE49-F238E27FC236}">
                <a16:creationId xmlns:a16="http://schemas.microsoft.com/office/drawing/2014/main" id="{D0A8B733-B65D-D495-A30E-A485A13593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886" b="2209"/>
          <a:stretch/>
        </p:blipFill>
        <p:spPr bwMode="auto">
          <a:xfrm>
            <a:off x="6096000" y="3429000"/>
            <a:ext cx="6096000" cy="3429000"/>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id="{B497CCB5-5FC2-473C-AFCC-2430CEF1D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409915" y="1742916"/>
            <a:ext cx="3372170" cy="337216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ame 72">
            <a:extLst>
              <a:ext uri="{FF2B5EF4-FFF2-40B4-BE49-F238E27FC236}">
                <a16:creationId xmlns:a16="http://schemas.microsoft.com/office/drawing/2014/main" id="{599C8C75-BFDF-44E7-A028-EEB5EDD58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971277" y="1304278"/>
            <a:ext cx="4249446" cy="4249444"/>
          </a:xfrm>
          <a:prstGeom prst="frame">
            <a:avLst>
              <a:gd name="adj1" fmla="val 1195"/>
            </a:avLst>
          </a:pr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E14F736F-63B2-45FE-A840-4154463E2FD6}"/>
              </a:ext>
            </a:extLst>
          </p:cNvPr>
          <p:cNvSpPr>
            <a:spLocks noGrp="1"/>
          </p:cNvSpPr>
          <p:nvPr>
            <p:ph type="title"/>
          </p:nvPr>
        </p:nvSpPr>
        <p:spPr>
          <a:xfrm>
            <a:off x="4286858" y="2761554"/>
            <a:ext cx="3618284" cy="1345720"/>
          </a:xfrm>
          <a:noFill/>
        </p:spPr>
        <p:txBody>
          <a:bodyPr vert="horz" lIns="91440" tIns="45720" rIns="91440" bIns="45720" rtlCol="0" anchor="ctr">
            <a:normAutofit/>
          </a:bodyPr>
          <a:lstStyle/>
          <a:p>
            <a:pPr algn="ctr"/>
            <a:r>
              <a:rPr lang="en-US" sz="2600" b="1" kern="1200" dirty="0">
                <a:solidFill>
                  <a:srgbClr val="080808"/>
                </a:solidFill>
                <a:latin typeface="+mj-lt"/>
                <a:ea typeface="+mj-ea"/>
                <a:cs typeface="+mj-cs"/>
              </a:rPr>
              <a:t>What </a:t>
            </a:r>
            <a:r>
              <a:rPr lang="en-US" sz="2600" b="1" dirty="0">
                <a:solidFill>
                  <a:srgbClr val="080808"/>
                </a:solidFill>
              </a:rPr>
              <a:t>Do I </a:t>
            </a:r>
            <a:r>
              <a:rPr lang="en-US" sz="2600" b="1" kern="1200" dirty="0">
                <a:solidFill>
                  <a:srgbClr val="080808"/>
                </a:solidFill>
                <a:latin typeface="+mj-lt"/>
                <a:ea typeface="+mj-ea"/>
                <a:cs typeface="+mj-cs"/>
              </a:rPr>
              <a:t>Do If I Get Confusing, Conflicting or Incorrect Information?</a:t>
            </a:r>
          </a:p>
        </p:txBody>
      </p:sp>
      <p:sp>
        <p:nvSpPr>
          <p:cNvPr id="5" name="Slide Number Placeholder 4">
            <a:extLst>
              <a:ext uri="{FF2B5EF4-FFF2-40B4-BE49-F238E27FC236}">
                <a16:creationId xmlns:a16="http://schemas.microsoft.com/office/drawing/2014/main" id="{E6F9B044-F275-43C8-A2D4-035CFA2219B7}"/>
              </a:ext>
            </a:extLst>
          </p:cNvPr>
          <p:cNvSpPr>
            <a:spLocks noGrp="1"/>
          </p:cNvSpPr>
          <p:nvPr>
            <p:ph type="sldNum" sz="quarter" idx="12"/>
          </p:nvPr>
        </p:nvSpPr>
        <p:spPr>
          <a:xfrm>
            <a:off x="9301457" y="6356350"/>
            <a:ext cx="2568811"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30</a:t>
            </a:fld>
            <a:endParaRPr lang="en-US">
              <a:solidFill>
                <a:srgbClr val="FFFFFF"/>
              </a:solidFill>
            </a:endParaRPr>
          </a:p>
        </p:txBody>
      </p:sp>
    </p:spTree>
    <p:extLst>
      <p:ext uri="{BB962C8B-B14F-4D97-AF65-F5344CB8AC3E}">
        <p14:creationId xmlns:p14="http://schemas.microsoft.com/office/powerpoint/2010/main" val="28374088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1022350"/>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0" y="837744"/>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0" y="640894"/>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Rectangle 28">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5" y="635715"/>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E14F736F-63B2-45FE-A840-4154463E2FD6}"/>
              </a:ext>
            </a:extLst>
          </p:cNvPr>
          <p:cNvSpPr>
            <a:spLocks noGrp="1"/>
          </p:cNvSpPr>
          <p:nvPr>
            <p:ph type="title"/>
          </p:nvPr>
        </p:nvSpPr>
        <p:spPr>
          <a:xfrm>
            <a:off x="962127" y="716555"/>
            <a:ext cx="10264697" cy="1212102"/>
          </a:xfrm>
        </p:spPr>
        <p:txBody>
          <a:bodyPr vert="horz" lIns="91440" tIns="45720" rIns="91440" bIns="45720" rtlCol="0" anchor="ctr">
            <a:normAutofit/>
          </a:bodyPr>
          <a:lstStyle/>
          <a:p>
            <a:r>
              <a:rPr lang="en-US" sz="5000" b="1" kern="1200" dirty="0">
                <a:solidFill>
                  <a:srgbClr val="FFFFFF"/>
                </a:solidFill>
                <a:latin typeface="+mj-lt"/>
                <a:ea typeface="+mj-ea"/>
                <a:cs typeface="+mj-cs"/>
              </a:rPr>
              <a:t>			Don’t Worry Alone! </a:t>
            </a:r>
          </a:p>
        </p:txBody>
      </p:sp>
      <p:sp>
        <p:nvSpPr>
          <p:cNvPr id="5" name="Slide Number Placeholder 4">
            <a:extLst>
              <a:ext uri="{FF2B5EF4-FFF2-40B4-BE49-F238E27FC236}">
                <a16:creationId xmlns:a16="http://schemas.microsoft.com/office/drawing/2014/main" id="{E6F9B044-F275-43C8-A2D4-035CFA2219B7}"/>
              </a:ext>
            </a:extLst>
          </p:cNvPr>
          <p:cNvSpPr>
            <a:spLocks noGrp="1"/>
          </p:cNvSpPr>
          <p:nvPr>
            <p:ph type="sldNum" sz="quarter" idx="12"/>
          </p:nvPr>
        </p:nvSpPr>
        <p:spPr>
          <a:xfrm>
            <a:off x="10707624" y="6382512"/>
            <a:ext cx="685800" cy="320040"/>
          </a:xfrm>
        </p:spPr>
        <p:txBody>
          <a:bodyPr vert="horz" lIns="91440" tIns="45720" rIns="91440" bIns="45720" rtlCol="0" anchor="ctr">
            <a:normAutofit/>
          </a:bodyPr>
          <a:lstStyle/>
          <a:p>
            <a:pPr>
              <a:spcAft>
                <a:spcPts val="600"/>
              </a:spcAft>
            </a:pPr>
            <a:fld id="{3A98EE3D-8CD1-4C3F-BD1C-C98C9596463C}" type="slidenum">
              <a:rPr lang="en-US" sz="1000"/>
              <a:pPr>
                <a:spcAft>
                  <a:spcPts val="600"/>
                </a:spcAft>
              </a:pPr>
              <a:t>31</a:t>
            </a:fld>
            <a:endParaRPr lang="en-US" sz="1000"/>
          </a:p>
        </p:txBody>
      </p:sp>
      <p:pic>
        <p:nvPicPr>
          <p:cNvPr id="20" name="Picture 19">
            <a:extLst>
              <a:ext uri="{FF2B5EF4-FFF2-40B4-BE49-F238E27FC236}">
                <a16:creationId xmlns:a16="http://schemas.microsoft.com/office/drawing/2014/main" id="{C62A9116-C82B-AD55-235A-52F14ECC134B}"/>
              </a:ext>
            </a:extLst>
          </p:cNvPr>
          <p:cNvPicPr>
            <a:picLocks noChangeAspect="1"/>
          </p:cNvPicPr>
          <p:nvPr/>
        </p:nvPicPr>
        <p:blipFill>
          <a:blip r:embed="rId3"/>
          <a:stretch>
            <a:fillRect/>
          </a:stretch>
        </p:blipFill>
        <p:spPr>
          <a:xfrm>
            <a:off x="1981506" y="2171472"/>
            <a:ext cx="8726118" cy="3191320"/>
          </a:xfrm>
          <a:prstGeom prst="rect">
            <a:avLst/>
          </a:prstGeom>
        </p:spPr>
      </p:pic>
    </p:spTree>
    <p:extLst>
      <p:ext uri="{BB962C8B-B14F-4D97-AF65-F5344CB8AC3E}">
        <p14:creationId xmlns:p14="http://schemas.microsoft.com/office/powerpoint/2010/main" val="5266683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BA89D80-A205-4952-A46F-A135B693B8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tx1"/>
          </a:solidFill>
          <a:ln w="0">
            <a:noFill/>
            <a:prstDash val="solid"/>
            <a:round/>
            <a:headEnd/>
            <a:tailEnd/>
          </a:ln>
        </p:spPr>
        <p:txBody>
          <a:bodyPr rtlCol="0" anchor="ctr"/>
          <a:lstStyle/>
          <a:p>
            <a:pPr algn="ctr" defTabSz="457200"/>
            <a:endParaRPr lang="en-US">
              <a:solidFill>
                <a:schemeClr val="tx1"/>
              </a:solidFill>
            </a:endParaRPr>
          </a:p>
        </p:txBody>
      </p:sp>
      <p:sp>
        <p:nvSpPr>
          <p:cNvPr id="73" name="Rectangle 72">
            <a:extLst>
              <a:ext uri="{FF2B5EF4-FFF2-40B4-BE49-F238E27FC236}">
                <a16:creationId xmlns:a16="http://schemas.microsoft.com/office/drawing/2014/main" id="{FFF73490-1CDC-4DA0-A5DC-3F4139460B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sp>
        <p:nvSpPr>
          <p:cNvPr id="2" name="Title 1">
            <a:extLst>
              <a:ext uri="{FF2B5EF4-FFF2-40B4-BE49-F238E27FC236}">
                <a16:creationId xmlns:a16="http://schemas.microsoft.com/office/drawing/2014/main" id="{9540FB38-0113-4F80-BBD4-A9C97FF40720}"/>
              </a:ext>
            </a:extLst>
          </p:cNvPr>
          <p:cNvSpPr>
            <a:spLocks noGrp="1"/>
          </p:cNvSpPr>
          <p:nvPr>
            <p:ph type="title"/>
          </p:nvPr>
        </p:nvSpPr>
        <p:spPr>
          <a:xfrm>
            <a:off x="556591" y="506896"/>
            <a:ext cx="5696357" cy="5373198"/>
          </a:xfrm>
        </p:spPr>
        <p:txBody>
          <a:bodyPr vert="horz" lIns="91440" tIns="45720" rIns="91440" bIns="45720" rtlCol="0" anchor="ctr">
            <a:normAutofit fontScale="90000"/>
          </a:bodyPr>
          <a:lstStyle/>
          <a:p>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r>
              <a:rPr lang="en-US" sz="5600" kern="1200" dirty="0">
                <a:solidFill>
                  <a:schemeClr val="bg1"/>
                </a:solidFill>
                <a:latin typeface="+mj-lt"/>
                <a:ea typeface="+mj-ea"/>
                <a:cs typeface="+mj-cs"/>
              </a:rPr>
              <a:t>  </a:t>
            </a:r>
            <a:r>
              <a:rPr lang="en-US" sz="3600" kern="1200" dirty="0">
                <a:solidFill>
                  <a:schemeClr val="bg1"/>
                </a:solidFill>
                <a:latin typeface="+mj-lt"/>
                <a:ea typeface="+mj-ea"/>
                <a:cs typeface="+mj-cs"/>
              </a:rPr>
              <a:t>Thank you for joining us today.</a:t>
            </a:r>
            <a:br>
              <a:rPr lang="en-US" sz="56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1800" kern="1200" dirty="0">
                <a:solidFill>
                  <a:schemeClr val="bg1"/>
                </a:solidFill>
                <a:latin typeface="+mj-lt"/>
                <a:ea typeface="+mj-ea"/>
                <a:cs typeface="+mj-cs"/>
              </a:rPr>
              <a:t>                    </a:t>
            </a:r>
            <a:r>
              <a:rPr lang="en-US" sz="5000" kern="1200" dirty="0">
                <a:solidFill>
                  <a:schemeClr val="bg1"/>
                </a:solidFill>
                <a:latin typeface="+mj-lt"/>
                <a:ea typeface="+mj-ea"/>
                <a:cs typeface="+mj-cs"/>
              </a:rPr>
              <a:t>Any Questions?</a:t>
            </a:r>
            <a:br>
              <a:rPr lang="en-US" sz="5600" kern="1200" dirty="0">
                <a:solidFill>
                  <a:schemeClr val="bg1"/>
                </a:solidFill>
                <a:latin typeface="+mj-lt"/>
                <a:ea typeface="+mj-ea"/>
                <a:cs typeface="+mj-cs"/>
              </a:rPr>
            </a:br>
            <a:br>
              <a:rPr lang="en-US" sz="5600" kern="1200" dirty="0">
                <a:solidFill>
                  <a:schemeClr val="bg1"/>
                </a:solidFill>
                <a:latin typeface="+mj-lt"/>
                <a:ea typeface="+mj-ea"/>
                <a:cs typeface="+mj-cs"/>
              </a:rPr>
            </a:br>
            <a:br>
              <a:rPr lang="en-US" sz="2200" kern="1200" dirty="0">
                <a:solidFill>
                  <a:schemeClr val="bg1"/>
                </a:solidFill>
                <a:latin typeface="+mj-lt"/>
                <a:ea typeface="+mj-ea"/>
                <a:cs typeface="+mj-cs"/>
              </a:rPr>
            </a:br>
            <a:r>
              <a:rPr lang="en-US" sz="2200" kern="1200" dirty="0">
                <a:solidFill>
                  <a:schemeClr val="bg1"/>
                </a:solidFill>
                <a:latin typeface="+mj-lt"/>
                <a:ea typeface="+mj-ea"/>
                <a:cs typeface="+mj-cs"/>
              </a:rPr>
              <a:t>       </a:t>
            </a:r>
            <a:br>
              <a:rPr lang="en-US" sz="2200" kern="1200" dirty="0">
                <a:solidFill>
                  <a:schemeClr val="bg1"/>
                </a:solidFill>
                <a:latin typeface="+mj-lt"/>
                <a:ea typeface="+mj-ea"/>
                <a:cs typeface="+mj-cs"/>
              </a:rPr>
            </a:br>
            <a:br>
              <a:rPr lang="en-US" sz="3100" kern="1200" dirty="0">
                <a:solidFill>
                  <a:schemeClr val="bg1"/>
                </a:solidFill>
                <a:latin typeface="+mj-lt"/>
                <a:ea typeface="+mj-ea"/>
                <a:cs typeface="+mj-cs"/>
              </a:rPr>
            </a:br>
            <a:r>
              <a:rPr lang="en-US" sz="3100" kern="1200" dirty="0">
                <a:solidFill>
                  <a:schemeClr val="bg1"/>
                </a:solidFill>
                <a:latin typeface="+mj-lt"/>
                <a:ea typeface="+mj-ea"/>
                <a:cs typeface="+mj-cs"/>
              </a:rPr>
              <a:t>Email:  </a:t>
            </a:r>
            <a:r>
              <a:rPr lang="en-US" sz="3100" u="sng" kern="1200" dirty="0">
                <a:solidFill>
                  <a:schemeClr val="bg1"/>
                </a:solidFill>
                <a:latin typeface="+mj-lt"/>
                <a:ea typeface="+mj-ea"/>
                <a:cs typeface="+mj-cs"/>
                <a:hlinkClick r:id="rId3">
                  <a:extLst>
                    <a:ext uri="{A12FA001-AC4F-418D-AE19-62706E023703}">
                      <ahyp:hlinkClr xmlns:ahyp="http://schemas.microsoft.com/office/drawing/2018/hyperlinkcolor" val="tx"/>
                    </a:ext>
                  </a:extLst>
                </a:hlinkClick>
              </a:rPr>
              <a:t>Healthcare.Advocate@ct.gov</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kern="1200" dirty="0">
                <a:solidFill>
                  <a:schemeClr val="bg1"/>
                </a:solidFill>
                <a:latin typeface="+mj-lt"/>
                <a:ea typeface="+mj-ea"/>
                <a:cs typeface="+mj-cs"/>
              </a:rPr>
              <a:t>Phone:  866-466-4446</a:t>
            </a:r>
            <a:br>
              <a:rPr lang="en-US" sz="3100" kern="1200" dirty="0">
                <a:solidFill>
                  <a:schemeClr val="bg1"/>
                </a:solidFill>
                <a:latin typeface="+mj-lt"/>
                <a:ea typeface="+mj-ea"/>
                <a:cs typeface="+mj-cs"/>
              </a:rPr>
            </a:br>
            <a:br>
              <a:rPr lang="en-US" sz="1800" kern="1200" dirty="0">
                <a:solidFill>
                  <a:schemeClr val="bg1"/>
                </a:solidFill>
                <a:latin typeface="+mj-lt"/>
                <a:ea typeface="+mj-ea"/>
                <a:cs typeface="+mj-cs"/>
              </a:rPr>
            </a:br>
            <a:r>
              <a:rPr lang="en-US" sz="3100" dirty="0">
                <a:solidFill>
                  <a:schemeClr val="bg1"/>
                </a:solidFill>
              </a:rPr>
              <a:t>Web</a:t>
            </a:r>
            <a:r>
              <a:rPr lang="en-US" sz="3100" kern="1200" dirty="0">
                <a:solidFill>
                  <a:schemeClr val="bg1"/>
                </a:solidFill>
                <a:latin typeface="+mj-lt"/>
                <a:ea typeface="+mj-ea"/>
                <a:cs typeface="+mj-cs"/>
              </a:rPr>
              <a:t>:  www.ct.gov/oha</a:t>
            </a:r>
            <a:br>
              <a:rPr lang="en-US" sz="2200" b="1"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br>
              <a:rPr lang="en-US" sz="2200" kern="1200" dirty="0">
                <a:solidFill>
                  <a:schemeClr val="bg1"/>
                </a:solidFill>
                <a:latin typeface="+mj-lt"/>
                <a:ea typeface="+mj-ea"/>
                <a:cs typeface="+mj-cs"/>
              </a:rPr>
            </a:br>
            <a:endParaRPr lang="en-US" sz="2200" kern="1200" dirty="0">
              <a:solidFill>
                <a:schemeClr val="bg1"/>
              </a:solidFill>
              <a:latin typeface="+mj-lt"/>
              <a:ea typeface="+mj-ea"/>
              <a:cs typeface="+mj-cs"/>
            </a:endParaRPr>
          </a:p>
        </p:txBody>
      </p:sp>
      <p:sp>
        <p:nvSpPr>
          <p:cNvPr id="75" name="Freeform: Shape 74">
            <a:extLst>
              <a:ext uri="{FF2B5EF4-FFF2-40B4-BE49-F238E27FC236}">
                <a16:creationId xmlns:a16="http://schemas.microsoft.com/office/drawing/2014/main" id="{79D730AC-06E5-4840-86DF-F67855B1D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66174" y="0"/>
            <a:ext cx="5282519" cy="6858000"/>
          </a:xfrm>
          <a:custGeom>
            <a:avLst/>
            <a:gdLst>
              <a:gd name="connsiteX0" fmla="*/ 189795 w 5282519"/>
              <a:gd name="connsiteY0" fmla="*/ 0 h 6858000"/>
              <a:gd name="connsiteX1" fmla="*/ 5282519 w 5282519"/>
              <a:gd name="connsiteY1" fmla="*/ 0 h 6858000"/>
              <a:gd name="connsiteX2" fmla="*/ 5282519 w 5282519"/>
              <a:gd name="connsiteY2" fmla="*/ 6858000 h 6858000"/>
              <a:gd name="connsiteX3" fmla="*/ 189795 w 5282519"/>
              <a:gd name="connsiteY3" fmla="*/ 6858000 h 6858000"/>
              <a:gd name="connsiteX4" fmla="*/ 184756 w 5282519"/>
              <a:gd name="connsiteY4" fmla="*/ 6791325 h 6858000"/>
              <a:gd name="connsiteX5" fmla="*/ 176358 w 5282519"/>
              <a:gd name="connsiteY5" fmla="*/ 6735762 h 6858000"/>
              <a:gd name="connsiteX6" fmla="*/ 166281 w 5282519"/>
              <a:gd name="connsiteY6" fmla="*/ 6683375 h 6858000"/>
              <a:gd name="connsiteX7" fmla="*/ 149485 w 5282519"/>
              <a:gd name="connsiteY7" fmla="*/ 6640512 h 6858000"/>
              <a:gd name="connsiteX8" fmla="*/ 132689 w 5282519"/>
              <a:gd name="connsiteY8" fmla="*/ 6597650 h 6858000"/>
              <a:gd name="connsiteX9" fmla="*/ 112534 w 5282519"/>
              <a:gd name="connsiteY9" fmla="*/ 6561137 h 6858000"/>
              <a:gd name="connsiteX10" fmla="*/ 92379 w 5282519"/>
              <a:gd name="connsiteY10" fmla="*/ 6523037 h 6858000"/>
              <a:gd name="connsiteX11" fmla="*/ 73903 w 5282519"/>
              <a:gd name="connsiteY11" fmla="*/ 6488112 h 6858000"/>
              <a:gd name="connsiteX12" fmla="*/ 55427 w 5282519"/>
              <a:gd name="connsiteY12" fmla="*/ 6448425 h 6858000"/>
              <a:gd name="connsiteX13" fmla="*/ 38632 w 5282519"/>
              <a:gd name="connsiteY13" fmla="*/ 6407150 h 6858000"/>
              <a:gd name="connsiteX14" fmla="*/ 23515 w 5282519"/>
              <a:gd name="connsiteY14" fmla="*/ 6361112 h 6858000"/>
              <a:gd name="connsiteX15" fmla="*/ 11758 w 5282519"/>
              <a:gd name="connsiteY15" fmla="*/ 6311900 h 6858000"/>
              <a:gd name="connsiteX16" fmla="*/ 3359 w 5282519"/>
              <a:gd name="connsiteY16" fmla="*/ 6251575 h 6858000"/>
              <a:gd name="connsiteX17" fmla="*/ 0 w 5282519"/>
              <a:gd name="connsiteY17" fmla="*/ 6183312 h 6858000"/>
              <a:gd name="connsiteX18" fmla="*/ 3359 w 5282519"/>
              <a:gd name="connsiteY18" fmla="*/ 6113462 h 6858000"/>
              <a:gd name="connsiteX19" fmla="*/ 11758 w 5282519"/>
              <a:gd name="connsiteY19" fmla="*/ 6056312 h 6858000"/>
              <a:gd name="connsiteX20" fmla="*/ 23515 w 5282519"/>
              <a:gd name="connsiteY20" fmla="*/ 6003925 h 6858000"/>
              <a:gd name="connsiteX21" fmla="*/ 38632 w 5282519"/>
              <a:gd name="connsiteY21" fmla="*/ 5956300 h 6858000"/>
              <a:gd name="connsiteX22" fmla="*/ 55427 w 5282519"/>
              <a:gd name="connsiteY22" fmla="*/ 5915025 h 6858000"/>
              <a:gd name="connsiteX23" fmla="*/ 75583 w 5282519"/>
              <a:gd name="connsiteY23" fmla="*/ 5876925 h 6858000"/>
              <a:gd name="connsiteX24" fmla="*/ 95738 w 5282519"/>
              <a:gd name="connsiteY24" fmla="*/ 5840412 h 6858000"/>
              <a:gd name="connsiteX25" fmla="*/ 115893 w 5282519"/>
              <a:gd name="connsiteY25" fmla="*/ 5802312 h 6858000"/>
              <a:gd name="connsiteX26" fmla="*/ 134368 w 5282519"/>
              <a:gd name="connsiteY26" fmla="*/ 5762625 h 6858000"/>
              <a:gd name="connsiteX27" fmla="*/ 152844 w 5282519"/>
              <a:gd name="connsiteY27" fmla="*/ 5721350 h 6858000"/>
              <a:gd name="connsiteX28" fmla="*/ 167960 w 5282519"/>
              <a:gd name="connsiteY28" fmla="*/ 5675312 h 6858000"/>
              <a:gd name="connsiteX29" fmla="*/ 178038 w 5282519"/>
              <a:gd name="connsiteY29" fmla="*/ 5622925 h 6858000"/>
              <a:gd name="connsiteX30" fmla="*/ 188115 w 5282519"/>
              <a:gd name="connsiteY30" fmla="*/ 5562600 h 6858000"/>
              <a:gd name="connsiteX31" fmla="*/ 189795 w 5282519"/>
              <a:gd name="connsiteY31" fmla="*/ 5494337 h 6858000"/>
              <a:gd name="connsiteX32" fmla="*/ 188115 w 5282519"/>
              <a:gd name="connsiteY32" fmla="*/ 5426075 h 6858000"/>
              <a:gd name="connsiteX33" fmla="*/ 178038 w 5282519"/>
              <a:gd name="connsiteY33" fmla="*/ 5365750 h 6858000"/>
              <a:gd name="connsiteX34" fmla="*/ 167960 w 5282519"/>
              <a:gd name="connsiteY34" fmla="*/ 5313362 h 6858000"/>
              <a:gd name="connsiteX35" fmla="*/ 152844 w 5282519"/>
              <a:gd name="connsiteY35" fmla="*/ 5268912 h 6858000"/>
              <a:gd name="connsiteX36" fmla="*/ 134368 w 5282519"/>
              <a:gd name="connsiteY36" fmla="*/ 5226050 h 6858000"/>
              <a:gd name="connsiteX37" fmla="*/ 115893 w 5282519"/>
              <a:gd name="connsiteY37" fmla="*/ 5186362 h 6858000"/>
              <a:gd name="connsiteX38" fmla="*/ 95738 w 5282519"/>
              <a:gd name="connsiteY38" fmla="*/ 5149850 h 6858000"/>
              <a:gd name="connsiteX39" fmla="*/ 75583 w 5282519"/>
              <a:gd name="connsiteY39" fmla="*/ 5114925 h 6858000"/>
              <a:gd name="connsiteX40" fmla="*/ 55427 w 5282519"/>
              <a:gd name="connsiteY40" fmla="*/ 5075237 h 6858000"/>
              <a:gd name="connsiteX41" fmla="*/ 38632 w 5282519"/>
              <a:gd name="connsiteY41" fmla="*/ 5033962 h 6858000"/>
              <a:gd name="connsiteX42" fmla="*/ 23515 w 5282519"/>
              <a:gd name="connsiteY42" fmla="*/ 4987925 h 6858000"/>
              <a:gd name="connsiteX43" fmla="*/ 11758 w 5282519"/>
              <a:gd name="connsiteY43" fmla="*/ 4935537 h 6858000"/>
              <a:gd name="connsiteX44" fmla="*/ 3359 w 5282519"/>
              <a:gd name="connsiteY44" fmla="*/ 4875212 h 6858000"/>
              <a:gd name="connsiteX45" fmla="*/ 0 w 5282519"/>
              <a:gd name="connsiteY45" fmla="*/ 4806950 h 6858000"/>
              <a:gd name="connsiteX46" fmla="*/ 3359 w 5282519"/>
              <a:gd name="connsiteY46" fmla="*/ 4738687 h 6858000"/>
              <a:gd name="connsiteX47" fmla="*/ 11758 w 5282519"/>
              <a:gd name="connsiteY47" fmla="*/ 4678362 h 6858000"/>
              <a:gd name="connsiteX48" fmla="*/ 23515 w 5282519"/>
              <a:gd name="connsiteY48" fmla="*/ 4625975 h 6858000"/>
              <a:gd name="connsiteX49" fmla="*/ 38632 w 5282519"/>
              <a:gd name="connsiteY49" fmla="*/ 4579937 h 6858000"/>
              <a:gd name="connsiteX50" fmla="*/ 55427 w 5282519"/>
              <a:gd name="connsiteY50" fmla="*/ 4537075 h 6858000"/>
              <a:gd name="connsiteX51" fmla="*/ 75583 w 5282519"/>
              <a:gd name="connsiteY51" fmla="*/ 4498975 h 6858000"/>
              <a:gd name="connsiteX52" fmla="*/ 115893 w 5282519"/>
              <a:gd name="connsiteY52" fmla="*/ 4424362 h 6858000"/>
              <a:gd name="connsiteX53" fmla="*/ 134368 w 5282519"/>
              <a:gd name="connsiteY53" fmla="*/ 4386262 h 6858000"/>
              <a:gd name="connsiteX54" fmla="*/ 152844 w 5282519"/>
              <a:gd name="connsiteY54" fmla="*/ 4343400 h 6858000"/>
              <a:gd name="connsiteX55" fmla="*/ 167960 w 5282519"/>
              <a:gd name="connsiteY55" fmla="*/ 4297362 h 6858000"/>
              <a:gd name="connsiteX56" fmla="*/ 178038 w 5282519"/>
              <a:gd name="connsiteY56" fmla="*/ 4244975 h 6858000"/>
              <a:gd name="connsiteX57" fmla="*/ 188115 w 5282519"/>
              <a:gd name="connsiteY57" fmla="*/ 4186237 h 6858000"/>
              <a:gd name="connsiteX58" fmla="*/ 189795 w 5282519"/>
              <a:gd name="connsiteY58" fmla="*/ 4116387 h 6858000"/>
              <a:gd name="connsiteX59" fmla="*/ 188115 w 5282519"/>
              <a:gd name="connsiteY59" fmla="*/ 4048125 h 6858000"/>
              <a:gd name="connsiteX60" fmla="*/ 178038 w 5282519"/>
              <a:gd name="connsiteY60" fmla="*/ 3987800 h 6858000"/>
              <a:gd name="connsiteX61" fmla="*/ 167960 w 5282519"/>
              <a:gd name="connsiteY61" fmla="*/ 3935412 h 6858000"/>
              <a:gd name="connsiteX62" fmla="*/ 152844 w 5282519"/>
              <a:gd name="connsiteY62" fmla="*/ 3890962 h 6858000"/>
              <a:gd name="connsiteX63" fmla="*/ 134368 w 5282519"/>
              <a:gd name="connsiteY63" fmla="*/ 3848100 h 6858000"/>
              <a:gd name="connsiteX64" fmla="*/ 115893 w 5282519"/>
              <a:gd name="connsiteY64" fmla="*/ 3811587 h 6858000"/>
              <a:gd name="connsiteX65" fmla="*/ 75583 w 5282519"/>
              <a:gd name="connsiteY65" fmla="*/ 3736975 h 6858000"/>
              <a:gd name="connsiteX66" fmla="*/ 55427 w 5282519"/>
              <a:gd name="connsiteY66" fmla="*/ 3697287 h 6858000"/>
              <a:gd name="connsiteX67" fmla="*/ 38632 w 5282519"/>
              <a:gd name="connsiteY67" fmla="*/ 3656012 h 6858000"/>
              <a:gd name="connsiteX68" fmla="*/ 23515 w 5282519"/>
              <a:gd name="connsiteY68" fmla="*/ 3609975 h 6858000"/>
              <a:gd name="connsiteX69" fmla="*/ 11758 w 5282519"/>
              <a:gd name="connsiteY69" fmla="*/ 3557587 h 6858000"/>
              <a:gd name="connsiteX70" fmla="*/ 3359 w 5282519"/>
              <a:gd name="connsiteY70" fmla="*/ 3497262 h 6858000"/>
              <a:gd name="connsiteX71" fmla="*/ 0 w 5282519"/>
              <a:gd name="connsiteY71" fmla="*/ 3427412 h 6858000"/>
              <a:gd name="connsiteX72" fmla="*/ 3359 w 5282519"/>
              <a:gd name="connsiteY72" fmla="*/ 3360737 h 6858000"/>
              <a:gd name="connsiteX73" fmla="*/ 11758 w 5282519"/>
              <a:gd name="connsiteY73" fmla="*/ 3300412 h 6858000"/>
              <a:gd name="connsiteX74" fmla="*/ 23515 w 5282519"/>
              <a:gd name="connsiteY74" fmla="*/ 3248025 h 6858000"/>
              <a:gd name="connsiteX75" fmla="*/ 38632 w 5282519"/>
              <a:gd name="connsiteY75" fmla="*/ 3201987 h 6858000"/>
              <a:gd name="connsiteX76" fmla="*/ 55427 w 5282519"/>
              <a:gd name="connsiteY76" fmla="*/ 3160712 h 6858000"/>
              <a:gd name="connsiteX77" fmla="*/ 75583 w 5282519"/>
              <a:gd name="connsiteY77" fmla="*/ 3121025 h 6858000"/>
              <a:gd name="connsiteX78" fmla="*/ 95738 w 5282519"/>
              <a:gd name="connsiteY78" fmla="*/ 3084512 h 6858000"/>
              <a:gd name="connsiteX79" fmla="*/ 115893 w 5282519"/>
              <a:gd name="connsiteY79" fmla="*/ 3046412 h 6858000"/>
              <a:gd name="connsiteX80" fmla="*/ 134368 w 5282519"/>
              <a:gd name="connsiteY80" fmla="*/ 3009900 h 6858000"/>
              <a:gd name="connsiteX81" fmla="*/ 152844 w 5282519"/>
              <a:gd name="connsiteY81" fmla="*/ 2967037 h 6858000"/>
              <a:gd name="connsiteX82" fmla="*/ 167960 w 5282519"/>
              <a:gd name="connsiteY82" fmla="*/ 2922587 h 6858000"/>
              <a:gd name="connsiteX83" fmla="*/ 178038 w 5282519"/>
              <a:gd name="connsiteY83" fmla="*/ 2868612 h 6858000"/>
              <a:gd name="connsiteX84" fmla="*/ 188115 w 5282519"/>
              <a:gd name="connsiteY84" fmla="*/ 2809875 h 6858000"/>
              <a:gd name="connsiteX85" fmla="*/ 189795 w 5282519"/>
              <a:gd name="connsiteY85" fmla="*/ 2741612 h 6858000"/>
              <a:gd name="connsiteX86" fmla="*/ 188115 w 5282519"/>
              <a:gd name="connsiteY86" fmla="*/ 2671762 h 6858000"/>
              <a:gd name="connsiteX87" fmla="*/ 178038 w 5282519"/>
              <a:gd name="connsiteY87" fmla="*/ 2613025 h 6858000"/>
              <a:gd name="connsiteX88" fmla="*/ 167960 w 5282519"/>
              <a:gd name="connsiteY88" fmla="*/ 2560637 h 6858000"/>
              <a:gd name="connsiteX89" fmla="*/ 152844 w 5282519"/>
              <a:gd name="connsiteY89" fmla="*/ 2513012 h 6858000"/>
              <a:gd name="connsiteX90" fmla="*/ 134368 w 5282519"/>
              <a:gd name="connsiteY90" fmla="*/ 2471737 h 6858000"/>
              <a:gd name="connsiteX91" fmla="*/ 115893 w 5282519"/>
              <a:gd name="connsiteY91" fmla="*/ 2433637 h 6858000"/>
              <a:gd name="connsiteX92" fmla="*/ 95738 w 5282519"/>
              <a:gd name="connsiteY92" fmla="*/ 2395537 h 6858000"/>
              <a:gd name="connsiteX93" fmla="*/ 75583 w 5282519"/>
              <a:gd name="connsiteY93" fmla="*/ 2359025 h 6858000"/>
              <a:gd name="connsiteX94" fmla="*/ 55427 w 5282519"/>
              <a:gd name="connsiteY94" fmla="*/ 2319337 h 6858000"/>
              <a:gd name="connsiteX95" fmla="*/ 38632 w 5282519"/>
              <a:gd name="connsiteY95" fmla="*/ 2278062 h 6858000"/>
              <a:gd name="connsiteX96" fmla="*/ 23515 w 5282519"/>
              <a:gd name="connsiteY96" fmla="*/ 2232025 h 6858000"/>
              <a:gd name="connsiteX97" fmla="*/ 11758 w 5282519"/>
              <a:gd name="connsiteY97" fmla="*/ 2179637 h 6858000"/>
              <a:gd name="connsiteX98" fmla="*/ 3359 w 5282519"/>
              <a:gd name="connsiteY98" fmla="*/ 2119312 h 6858000"/>
              <a:gd name="connsiteX99" fmla="*/ 0 w 5282519"/>
              <a:gd name="connsiteY99" fmla="*/ 2051050 h 6858000"/>
              <a:gd name="connsiteX100" fmla="*/ 3359 w 5282519"/>
              <a:gd name="connsiteY100" fmla="*/ 1982787 h 6858000"/>
              <a:gd name="connsiteX101" fmla="*/ 11758 w 5282519"/>
              <a:gd name="connsiteY101" fmla="*/ 1922462 h 6858000"/>
              <a:gd name="connsiteX102" fmla="*/ 23515 w 5282519"/>
              <a:gd name="connsiteY102" fmla="*/ 1870075 h 6858000"/>
              <a:gd name="connsiteX103" fmla="*/ 38632 w 5282519"/>
              <a:gd name="connsiteY103" fmla="*/ 1824037 h 6858000"/>
              <a:gd name="connsiteX104" fmla="*/ 55427 w 5282519"/>
              <a:gd name="connsiteY104" fmla="*/ 1782762 h 6858000"/>
              <a:gd name="connsiteX105" fmla="*/ 75583 w 5282519"/>
              <a:gd name="connsiteY105" fmla="*/ 1743075 h 6858000"/>
              <a:gd name="connsiteX106" fmla="*/ 95738 w 5282519"/>
              <a:gd name="connsiteY106" fmla="*/ 1708150 h 6858000"/>
              <a:gd name="connsiteX107" fmla="*/ 115893 w 5282519"/>
              <a:gd name="connsiteY107" fmla="*/ 1671637 h 6858000"/>
              <a:gd name="connsiteX108" fmla="*/ 134368 w 5282519"/>
              <a:gd name="connsiteY108" fmla="*/ 1631950 h 6858000"/>
              <a:gd name="connsiteX109" fmla="*/ 152844 w 5282519"/>
              <a:gd name="connsiteY109" fmla="*/ 1589087 h 6858000"/>
              <a:gd name="connsiteX110" fmla="*/ 167960 w 5282519"/>
              <a:gd name="connsiteY110" fmla="*/ 1544637 h 6858000"/>
              <a:gd name="connsiteX111" fmla="*/ 178038 w 5282519"/>
              <a:gd name="connsiteY111" fmla="*/ 1492250 h 6858000"/>
              <a:gd name="connsiteX112" fmla="*/ 188115 w 5282519"/>
              <a:gd name="connsiteY112" fmla="*/ 1431925 h 6858000"/>
              <a:gd name="connsiteX113" fmla="*/ 189795 w 5282519"/>
              <a:gd name="connsiteY113" fmla="*/ 1363662 h 6858000"/>
              <a:gd name="connsiteX114" fmla="*/ 188115 w 5282519"/>
              <a:gd name="connsiteY114" fmla="*/ 1295400 h 6858000"/>
              <a:gd name="connsiteX115" fmla="*/ 178038 w 5282519"/>
              <a:gd name="connsiteY115" fmla="*/ 1235075 h 6858000"/>
              <a:gd name="connsiteX116" fmla="*/ 167960 w 5282519"/>
              <a:gd name="connsiteY116" fmla="*/ 1182687 h 6858000"/>
              <a:gd name="connsiteX117" fmla="*/ 152844 w 5282519"/>
              <a:gd name="connsiteY117" fmla="*/ 1136650 h 6858000"/>
              <a:gd name="connsiteX118" fmla="*/ 134368 w 5282519"/>
              <a:gd name="connsiteY118" fmla="*/ 1095375 h 6858000"/>
              <a:gd name="connsiteX119" fmla="*/ 115893 w 5282519"/>
              <a:gd name="connsiteY119" fmla="*/ 1055687 h 6858000"/>
              <a:gd name="connsiteX120" fmla="*/ 95738 w 5282519"/>
              <a:gd name="connsiteY120" fmla="*/ 1017587 h 6858000"/>
              <a:gd name="connsiteX121" fmla="*/ 75583 w 5282519"/>
              <a:gd name="connsiteY121" fmla="*/ 981075 h 6858000"/>
              <a:gd name="connsiteX122" fmla="*/ 55427 w 5282519"/>
              <a:gd name="connsiteY122" fmla="*/ 942975 h 6858000"/>
              <a:gd name="connsiteX123" fmla="*/ 38632 w 5282519"/>
              <a:gd name="connsiteY123" fmla="*/ 901700 h 6858000"/>
              <a:gd name="connsiteX124" fmla="*/ 23515 w 5282519"/>
              <a:gd name="connsiteY124" fmla="*/ 854075 h 6858000"/>
              <a:gd name="connsiteX125" fmla="*/ 11758 w 5282519"/>
              <a:gd name="connsiteY125" fmla="*/ 801687 h 6858000"/>
              <a:gd name="connsiteX126" fmla="*/ 3359 w 5282519"/>
              <a:gd name="connsiteY126" fmla="*/ 744537 h 6858000"/>
              <a:gd name="connsiteX127" fmla="*/ 0 w 5282519"/>
              <a:gd name="connsiteY127" fmla="*/ 673100 h 6858000"/>
              <a:gd name="connsiteX128" fmla="*/ 3359 w 5282519"/>
              <a:gd name="connsiteY128" fmla="*/ 606425 h 6858000"/>
              <a:gd name="connsiteX129" fmla="*/ 11758 w 5282519"/>
              <a:gd name="connsiteY129" fmla="*/ 546100 h 6858000"/>
              <a:gd name="connsiteX130" fmla="*/ 23515 w 5282519"/>
              <a:gd name="connsiteY130" fmla="*/ 496887 h 6858000"/>
              <a:gd name="connsiteX131" fmla="*/ 38632 w 5282519"/>
              <a:gd name="connsiteY131" fmla="*/ 450850 h 6858000"/>
              <a:gd name="connsiteX132" fmla="*/ 55427 w 5282519"/>
              <a:gd name="connsiteY132" fmla="*/ 409575 h 6858000"/>
              <a:gd name="connsiteX133" fmla="*/ 73903 w 5282519"/>
              <a:gd name="connsiteY133" fmla="*/ 369887 h 6858000"/>
              <a:gd name="connsiteX134" fmla="*/ 92379 w 5282519"/>
              <a:gd name="connsiteY134" fmla="*/ 334962 h 6858000"/>
              <a:gd name="connsiteX135" fmla="*/ 112534 w 5282519"/>
              <a:gd name="connsiteY135" fmla="*/ 296862 h 6858000"/>
              <a:gd name="connsiteX136" fmla="*/ 132689 w 5282519"/>
              <a:gd name="connsiteY136" fmla="*/ 260350 h 6858000"/>
              <a:gd name="connsiteX137" fmla="*/ 149485 w 5282519"/>
              <a:gd name="connsiteY137" fmla="*/ 217487 h 6858000"/>
              <a:gd name="connsiteX138" fmla="*/ 166281 w 5282519"/>
              <a:gd name="connsiteY138" fmla="*/ 174625 h 6858000"/>
              <a:gd name="connsiteX139" fmla="*/ 176358 w 5282519"/>
              <a:gd name="connsiteY139" fmla="*/ 122237 h 6858000"/>
              <a:gd name="connsiteX140" fmla="*/ 184756 w 5282519"/>
              <a:gd name="connsiteY140" fmla="*/ 666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5282519" h="6858000">
                <a:moveTo>
                  <a:pt x="189795" y="0"/>
                </a:moveTo>
                <a:lnTo>
                  <a:pt x="5282519" y="0"/>
                </a:lnTo>
                <a:lnTo>
                  <a:pt x="5282519" y="6858000"/>
                </a:lnTo>
                <a:lnTo>
                  <a:pt x="189795" y="6858000"/>
                </a:lnTo>
                <a:lnTo>
                  <a:pt x="184756" y="6791325"/>
                </a:lnTo>
                <a:lnTo>
                  <a:pt x="176358" y="6735762"/>
                </a:lnTo>
                <a:lnTo>
                  <a:pt x="166281" y="6683375"/>
                </a:lnTo>
                <a:lnTo>
                  <a:pt x="149485" y="6640512"/>
                </a:lnTo>
                <a:lnTo>
                  <a:pt x="132689" y="6597650"/>
                </a:lnTo>
                <a:lnTo>
                  <a:pt x="112534" y="6561137"/>
                </a:lnTo>
                <a:lnTo>
                  <a:pt x="92379" y="6523037"/>
                </a:lnTo>
                <a:lnTo>
                  <a:pt x="73903" y="6488112"/>
                </a:lnTo>
                <a:lnTo>
                  <a:pt x="55427" y="6448425"/>
                </a:lnTo>
                <a:lnTo>
                  <a:pt x="38632" y="6407150"/>
                </a:lnTo>
                <a:lnTo>
                  <a:pt x="23515" y="6361112"/>
                </a:lnTo>
                <a:lnTo>
                  <a:pt x="11758" y="6311900"/>
                </a:lnTo>
                <a:lnTo>
                  <a:pt x="3359" y="6251575"/>
                </a:lnTo>
                <a:lnTo>
                  <a:pt x="0" y="6183312"/>
                </a:lnTo>
                <a:lnTo>
                  <a:pt x="3359" y="6113462"/>
                </a:lnTo>
                <a:lnTo>
                  <a:pt x="11758" y="6056312"/>
                </a:lnTo>
                <a:lnTo>
                  <a:pt x="23515" y="6003925"/>
                </a:lnTo>
                <a:lnTo>
                  <a:pt x="38632" y="5956300"/>
                </a:lnTo>
                <a:lnTo>
                  <a:pt x="55427" y="5915025"/>
                </a:lnTo>
                <a:lnTo>
                  <a:pt x="75583" y="5876925"/>
                </a:lnTo>
                <a:lnTo>
                  <a:pt x="95738" y="5840412"/>
                </a:lnTo>
                <a:lnTo>
                  <a:pt x="115893" y="5802312"/>
                </a:lnTo>
                <a:lnTo>
                  <a:pt x="134368" y="5762625"/>
                </a:lnTo>
                <a:lnTo>
                  <a:pt x="152844" y="5721350"/>
                </a:lnTo>
                <a:lnTo>
                  <a:pt x="167960" y="5675312"/>
                </a:lnTo>
                <a:lnTo>
                  <a:pt x="178038" y="5622925"/>
                </a:lnTo>
                <a:lnTo>
                  <a:pt x="188115" y="5562600"/>
                </a:lnTo>
                <a:lnTo>
                  <a:pt x="189795" y="5494337"/>
                </a:lnTo>
                <a:lnTo>
                  <a:pt x="188115" y="5426075"/>
                </a:lnTo>
                <a:lnTo>
                  <a:pt x="178038" y="5365750"/>
                </a:lnTo>
                <a:lnTo>
                  <a:pt x="167960" y="5313362"/>
                </a:lnTo>
                <a:lnTo>
                  <a:pt x="152844" y="5268912"/>
                </a:lnTo>
                <a:lnTo>
                  <a:pt x="134368" y="5226050"/>
                </a:lnTo>
                <a:lnTo>
                  <a:pt x="115893" y="5186362"/>
                </a:lnTo>
                <a:lnTo>
                  <a:pt x="95738" y="5149850"/>
                </a:lnTo>
                <a:lnTo>
                  <a:pt x="75583" y="5114925"/>
                </a:lnTo>
                <a:lnTo>
                  <a:pt x="55427" y="5075237"/>
                </a:lnTo>
                <a:lnTo>
                  <a:pt x="38632" y="5033962"/>
                </a:lnTo>
                <a:lnTo>
                  <a:pt x="23515" y="4987925"/>
                </a:lnTo>
                <a:lnTo>
                  <a:pt x="11758" y="4935537"/>
                </a:lnTo>
                <a:lnTo>
                  <a:pt x="3359" y="4875212"/>
                </a:lnTo>
                <a:lnTo>
                  <a:pt x="0" y="4806950"/>
                </a:lnTo>
                <a:lnTo>
                  <a:pt x="3359" y="4738687"/>
                </a:lnTo>
                <a:lnTo>
                  <a:pt x="11758" y="4678362"/>
                </a:lnTo>
                <a:lnTo>
                  <a:pt x="23515" y="4625975"/>
                </a:lnTo>
                <a:lnTo>
                  <a:pt x="38632" y="4579937"/>
                </a:lnTo>
                <a:lnTo>
                  <a:pt x="55427" y="4537075"/>
                </a:lnTo>
                <a:lnTo>
                  <a:pt x="75583" y="4498975"/>
                </a:lnTo>
                <a:lnTo>
                  <a:pt x="115893" y="4424362"/>
                </a:lnTo>
                <a:lnTo>
                  <a:pt x="134368" y="4386262"/>
                </a:lnTo>
                <a:lnTo>
                  <a:pt x="152844" y="4343400"/>
                </a:lnTo>
                <a:lnTo>
                  <a:pt x="167960" y="4297362"/>
                </a:lnTo>
                <a:lnTo>
                  <a:pt x="178038" y="4244975"/>
                </a:lnTo>
                <a:lnTo>
                  <a:pt x="188115" y="4186237"/>
                </a:lnTo>
                <a:lnTo>
                  <a:pt x="189795" y="4116387"/>
                </a:lnTo>
                <a:lnTo>
                  <a:pt x="188115" y="4048125"/>
                </a:lnTo>
                <a:lnTo>
                  <a:pt x="178038" y="3987800"/>
                </a:lnTo>
                <a:lnTo>
                  <a:pt x="167960" y="3935412"/>
                </a:lnTo>
                <a:lnTo>
                  <a:pt x="152844" y="3890962"/>
                </a:lnTo>
                <a:lnTo>
                  <a:pt x="134368" y="3848100"/>
                </a:lnTo>
                <a:lnTo>
                  <a:pt x="115893" y="3811587"/>
                </a:lnTo>
                <a:lnTo>
                  <a:pt x="75583" y="3736975"/>
                </a:lnTo>
                <a:lnTo>
                  <a:pt x="55427" y="3697287"/>
                </a:lnTo>
                <a:lnTo>
                  <a:pt x="38632" y="3656012"/>
                </a:lnTo>
                <a:lnTo>
                  <a:pt x="23515" y="3609975"/>
                </a:lnTo>
                <a:lnTo>
                  <a:pt x="11758" y="3557587"/>
                </a:lnTo>
                <a:lnTo>
                  <a:pt x="3359" y="3497262"/>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4">
            <a:extLst>
              <a:ext uri="{FF2B5EF4-FFF2-40B4-BE49-F238E27FC236}">
                <a16:creationId xmlns:a16="http://schemas.microsoft.com/office/drawing/2014/main" id="{C2A71213-9165-4A92-935C-2D64396F1CB8}"/>
              </a:ext>
            </a:extLst>
          </p:cNvPr>
          <p:cNvPicPr>
            <a:picLocks noGrp="1" noChangeAspect="1" noChangeArrowheads="1"/>
          </p:cNvPicPr>
          <p:nvPr>
            <p:ph type="pic" sz="quarter" idx="13"/>
          </p:nvPr>
        </p:nvPicPr>
        <p:blipFill rotWithShape="1">
          <a:blip r:embed="rId4">
            <a:extLst>
              <a:ext uri="{28A0092B-C50C-407E-A947-70E740481C1C}">
                <a14:useLocalDpi xmlns:a14="http://schemas.microsoft.com/office/drawing/2010/main" val="0"/>
              </a:ext>
            </a:extLst>
          </a:blip>
          <a:srcRect l="19121" r="3" b="3"/>
          <a:stretch/>
        </p:blipFill>
        <p:spPr bwMode="auto">
          <a:xfrm>
            <a:off x="6909481" y="10"/>
            <a:ext cx="5282519" cy="3428990"/>
          </a:xfrm>
          <a:custGeom>
            <a:avLst/>
            <a:gdLst/>
            <a:ahLst/>
            <a:cxnLst/>
            <a:rect l="l" t="t" r="r" b="b"/>
            <a:pathLst>
              <a:path w="5282519" h="3429000">
                <a:moveTo>
                  <a:pt x="189795" y="0"/>
                </a:moveTo>
                <a:lnTo>
                  <a:pt x="5282519" y="0"/>
                </a:lnTo>
                <a:lnTo>
                  <a:pt x="5282519" y="3429000"/>
                </a:lnTo>
                <a:lnTo>
                  <a:pt x="77" y="3429000"/>
                </a:lnTo>
                <a:lnTo>
                  <a:pt x="0" y="3427412"/>
                </a:lnTo>
                <a:lnTo>
                  <a:pt x="3359" y="3360737"/>
                </a:lnTo>
                <a:lnTo>
                  <a:pt x="11758" y="3300412"/>
                </a:lnTo>
                <a:lnTo>
                  <a:pt x="23515" y="3248025"/>
                </a:lnTo>
                <a:lnTo>
                  <a:pt x="38632" y="3201987"/>
                </a:lnTo>
                <a:lnTo>
                  <a:pt x="55427" y="3160712"/>
                </a:lnTo>
                <a:lnTo>
                  <a:pt x="75583" y="3121025"/>
                </a:lnTo>
                <a:lnTo>
                  <a:pt x="95738" y="3084512"/>
                </a:lnTo>
                <a:lnTo>
                  <a:pt x="115893" y="3046412"/>
                </a:lnTo>
                <a:lnTo>
                  <a:pt x="134368" y="3009900"/>
                </a:lnTo>
                <a:lnTo>
                  <a:pt x="152844" y="2967037"/>
                </a:lnTo>
                <a:lnTo>
                  <a:pt x="167960" y="2922587"/>
                </a:lnTo>
                <a:lnTo>
                  <a:pt x="178038" y="2868612"/>
                </a:lnTo>
                <a:lnTo>
                  <a:pt x="188115" y="2809875"/>
                </a:lnTo>
                <a:lnTo>
                  <a:pt x="189795" y="2741612"/>
                </a:lnTo>
                <a:lnTo>
                  <a:pt x="188115" y="2671762"/>
                </a:lnTo>
                <a:lnTo>
                  <a:pt x="178038" y="2613025"/>
                </a:lnTo>
                <a:lnTo>
                  <a:pt x="167960" y="2560637"/>
                </a:lnTo>
                <a:lnTo>
                  <a:pt x="152844" y="2513012"/>
                </a:lnTo>
                <a:lnTo>
                  <a:pt x="134368" y="2471737"/>
                </a:lnTo>
                <a:lnTo>
                  <a:pt x="115893" y="2433637"/>
                </a:lnTo>
                <a:lnTo>
                  <a:pt x="95738" y="2395537"/>
                </a:lnTo>
                <a:lnTo>
                  <a:pt x="75583" y="2359025"/>
                </a:lnTo>
                <a:lnTo>
                  <a:pt x="55427" y="2319337"/>
                </a:lnTo>
                <a:lnTo>
                  <a:pt x="38632" y="2278062"/>
                </a:lnTo>
                <a:lnTo>
                  <a:pt x="23515" y="2232025"/>
                </a:lnTo>
                <a:lnTo>
                  <a:pt x="11758" y="2179637"/>
                </a:lnTo>
                <a:lnTo>
                  <a:pt x="3359" y="2119312"/>
                </a:lnTo>
                <a:lnTo>
                  <a:pt x="0" y="2051050"/>
                </a:lnTo>
                <a:lnTo>
                  <a:pt x="3359" y="1982787"/>
                </a:lnTo>
                <a:lnTo>
                  <a:pt x="11758" y="1922462"/>
                </a:lnTo>
                <a:lnTo>
                  <a:pt x="23515" y="1870075"/>
                </a:lnTo>
                <a:lnTo>
                  <a:pt x="38632" y="1824037"/>
                </a:lnTo>
                <a:lnTo>
                  <a:pt x="55427" y="1782762"/>
                </a:lnTo>
                <a:lnTo>
                  <a:pt x="75583" y="1743075"/>
                </a:lnTo>
                <a:lnTo>
                  <a:pt x="95738" y="1708150"/>
                </a:lnTo>
                <a:lnTo>
                  <a:pt x="115893" y="1671637"/>
                </a:lnTo>
                <a:lnTo>
                  <a:pt x="134368" y="1631950"/>
                </a:lnTo>
                <a:lnTo>
                  <a:pt x="152844" y="1589087"/>
                </a:lnTo>
                <a:lnTo>
                  <a:pt x="167960" y="1544637"/>
                </a:lnTo>
                <a:lnTo>
                  <a:pt x="178038" y="1492250"/>
                </a:lnTo>
                <a:lnTo>
                  <a:pt x="188115" y="1431925"/>
                </a:lnTo>
                <a:lnTo>
                  <a:pt x="189795" y="1363662"/>
                </a:lnTo>
                <a:lnTo>
                  <a:pt x="188115" y="1295400"/>
                </a:lnTo>
                <a:lnTo>
                  <a:pt x="178038" y="1235075"/>
                </a:lnTo>
                <a:lnTo>
                  <a:pt x="167960" y="1182687"/>
                </a:lnTo>
                <a:lnTo>
                  <a:pt x="152844" y="1136650"/>
                </a:lnTo>
                <a:lnTo>
                  <a:pt x="134368" y="1095375"/>
                </a:lnTo>
                <a:lnTo>
                  <a:pt x="115893" y="1055687"/>
                </a:lnTo>
                <a:lnTo>
                  <a:pt x="95738" y="1017587"/>
                </a:lnTo>
                <a:lnTo>
                  <a:pt x="75583" y="981075"/>
                </a:lnTo>
                <a:lnTo>
                  <a:pt x="55427" y="942975"/>
                </a:lnTo>
                <a:lnTo>
                  <a:pt x="38632" y="901700"/>
                </a:lnTo>
                <a:lnTo>
                  <a:pt x="23515" y="854075"/>
                </a:lnTo>
                <a:lnTo>
                  <a:pt x="11758" y="801687"/>
                </a:lnTo>
                <a:lnTo>
                  <a:pt x="3359" y="744537"/>
                </a:lnTo>
                <a:lnTo>
                  <a:pt x="0" y="673100"/>
                </a:lnTo>
                <a:lnTo>
                  <a:pt x="3359" y="606425"/>
                </a:lnTo>
                <a:lnTo>
                  <a:pt x="11758" y="546100"/>
                </a:lnTo>
                <a:lnTo>
                  <a:pt x="23515" y="496887"/>
                </a:lnTo>
                <a:lnTo>
                  <a:pt x="38632" y="450850"/>
                </a:lnTo>
                <a:lnTo>
                  <a:pt x="55427" y="409575"/>
                </a:lnTo>
                <a:lnTo>
                  <a:pt x="73903" y="369887"/>
                </a:lnTo>
                <a:lnTo>
                  <a:pt x="92379" y="334962"/>
                </a:lnTo>
                <a:lnTo>
                  <a:pt x="112534" y="296862"/>
                </a:lnTo>
                <a:lnTo>
                  <a:pt x="132689" y="260350"/>
                </a:lnTo>
                <a:lnTo>
                  <a:pt x="149485" y="217487"/>
                </a:lnTo>
                <a:lnTo>
                  <a:pt x="166281" y="174625"/>
                </a:lnTo>
                <a:lnTo>
                  <a:pt x="176358" y="122237"/>
                </a:lnTo>
                <a:lnTo>
                  <a:pt x="184756" y="66675"/>
                </a:lnTo>
                <a:lnTo>
                  <a:pt x="189795" y="0"/>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5F4F435-1AD1-4E0F-A795-B9F200682A9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088" r="5479"/>
          <a:stretch/>
        </p:blipFill>
        <p:spPr bwMode="auto">
          <a:xfrm>
            <a:off x="7304313" y="3778318"/>
            <a:ext cx="4206240" cy="2730363"/>
          </a:xfrm>
          <a:custGeom>
            <a:avLst/>
            <a:gdLst/>
            <a:ahLst/>
            <a:cxnLst/>
            <a:rect l="l" t="t" r="r" b="b"/>
            <a:pathLst>
              <a:path w="5282519" h="3429000">
                <a:moveTo>
                  <a:pt x="77" y="0"/>
                </a:moveTo>
                <a:lnTo>
                  <a:pt x="5282519" y="0"/>
                </a:lnTo>
                <a:lnTo>
                  <a:pt x="5282519" y="3429000"/>
                </a:lnTo>
                <a:lnTo>
                  <a:pt x="189795" y="3429000"/>
                </a:lnTo>
                <a:lnTo>
                  <a:pt x="184756" y="3362325"/>
                </a:lnTo>
                <a:lnTo>
                  <a:pt x="176358" y="3306762"/>
                </a:lnTo>
                <a:lnTo>
                  <a:pt x="166281" y="3254375"/>
                </a:lnTo>
                <a:lnTo>
                  <a:pt x="149485" y="3211512"/>
                </a:lnTo>
                <a:lnTo>
                  <a:pt x="132689" y="3168650"/>
                </a:lnTo>
                <a:lnTo>
                  <a:pt x="112534" y="3132137"/>
                </a:lnTo>
                <a:lnTo>
                  <a:pt x="92379" y="3094037"/>
                </a:lnTo>
                <a:lnTo>
                  <a:pt x="73903" y="3059112"/>
                </a:lnTo>
                <a:lnTo>
                  <a:pt x="55427" y="3019425"/>
                </a:lnTo>
                <a:lnTo>
                  <a:pt x="38632" y="2978150"/>
                </a:lnTo>
                <a:lnTo>
                  <a:pt x="23515" y="2932112"/>
                </a:lnTo>
                <a:lnTo>
                  <a:pt x="11758" y="2882900"/>
                </a:lnTo>
                <a:lnTo>
                  <a:pt x="3359" y="2822575"/>
                </a:lnTo>
                <a:lnTo>
                  <a:pt x="0" y="2754312"/>
                </a:lnTo>
                <a:lnTo>
                  <a:pt x="3359" y="2684462"/>
                </a:lnTo>
                <a:lnTo>
                  <a:pt x="11758" y="2627312"/>
                </a:lnTo>
                <a:lnTo>
                  <a:pt x="23515" y="2574925"/>
                </a:lnTo>
                <a:lnTo>
                  <a:pt x="38632" y="2527300"/>
                </a:lnTo>
                <a:lnTo>
                  <a:pt x="55427" y="2486025"/>
                </a:lnTo>
                <a:lnTo>
                  <a:pt x="75583" y="2447925"/>
                </a:lnTo>
                <a:lnTo>
                  <a:pt x="95738" y="2411412"/>
                </a:lnTo>
                <a:lnTo>
                  <a:pt x="115893" y="2373312"/>
                </a:lnTo>
                <a:lnTo>
                  <a:pt x="134368" y="2333625"/>
                </a:lnTo>
                <a:lnTo>
                  <a:pt x="152844" y="2292350"/>
                </a:lnTo>
                <a:lnTo>
                  <a:pt x="167960" y="2246312"/>
                </a:lnTo>
                <a:lnTo>
                  <a:pt x="178038" y="2193925"/>
                </a:lnTo>
                <a:lnTo>
                  <a:pt x="188115" y="2133600"/>
                </a:lnTo>
                <a:lnTo>
                  <a:pt x="189795" y="2065337"/>
                </a:lnTo>
                <a:lnTo>
                  <a:pt x="188115" y="1997075"/>
                </a:lnTo>
                <a:lnTo>
                  <a:pt x="178038" y="1936750"/>
                </a:lnTo>
                <a:lnTo>
                  <a:pt x="167960" y="1884362"/>
                </a:lnTo>
                <a:lnTo>
                  <a:pt x="152844" y="1839912"/>
                </a:lnTo>
                <a:lnTo>
                  <a:pt x="134368" y="1797050"/>
                </a:lnTo>
                <a:lnTo>
                  <a:pt x="115893" y="1757362"/>
                </a:lnTo>
                <a:lnTo>
                  <a:pt x="95738" y="1720850"/>
                </a:lnTo>
                <a:lnTo>
                  <a:pt x="75583" y="1685925"/>
                </a:lnTo>
                <a:lnTo>
                  <a:pt x="55427" y="1646237"/>
                </a:lnTo>
                <a:lnTo>
                  <a:pt x="38632" y="1604962"/>
                </a:lnTo>
                <a:lnTo>
                  <a:pt x="23515" y="1558925"/>
                </a:lnTo>
                <a:lnTo>
                  <a:pt x="11758" y="1506537"/>
                </a:lnTo>
                <a:lnTo>
                  <a:pt x="3359" y="1446212"/>
                </a:lnTo>
                <a:lnTo>
                  <a:pt x="0" y="1377950"/>
                </a:lnTo>
                <a:lnTo>
                  <a:pt x="3359" y="1309687"/>
                </a:lnTo>
                <a:lnTo>
                  <a:pt x="11758" y="1249362"/>
                </a:lnTo>
                <a:lnTo>
                  <a:pt x="23515" y="1196975"/>
                </a:lnTo>
                <a:lnTo>
                  <a:pt x="38632" y="1150937"/>
                </a:lnTo>
                <a:lnTo>
                  <a:pt x="55427" y="1108075"/>
                </a:lnTo>
                <a:lnTo>
                  <a:pt x="75583" y="1069975"/>
                </a:lnTo>
                <a:lnTo>
                  <a:pt x="115893" y="995362"/>
                </a:lnTo>
                <a:lnTo>
                  <a:pt x="134368" y="957262"/>
                </a:lnTo>
                <a:lnTo>
                  <a:pt x="152844" y="914400"/>
                </a:lnTo>
                <a:lnTo>
                  <a:pt x="167960" y="868362"/>
                </a:lnTo>
                <a:lnTo>
                  <a:pt x="178038" y="815975"/>
                </a:lnTo>
                <a:lnTo>
                  <a:pt x="188115" y="757237"/>
                </a:lnTo>
                <a:lnTo>
                  <a:pt x="189795" y="687387"/>
                </a:lnTo>
                <a:lnTo>
                  <a:pt x="188115" y="619125"/>
                </a:lnTo>
                <a:lnTo>
                  <a:pt x="178038" y="558800"/>
                </a:lnTo>
                <a:lnTo>
                  <a:pt x="167960" y="506412"/>
                </a:lnTo>
                <a:lnTo>
                  <a:pt x="152844" y="461962"/>
                </a:lnTo>
                <a:lnTo>
                  <a:pt x="134368" y="419100"/>
                </a:lnTo>
                <a:lnTo>
                  <a:pt x="115893" y="382587"/>
                </a:lnTo>
                <a:lnTo>
                  <a:pt x="75583" y="307975"/>
                </a:lnTo>
                <a:lnTo>
                  <a:pt x="55427" y="268287"/>
                </a:lnTo>
                <a:lnTo>
                  <a:pt x="38632" y="227012"/>
                </a:lnTo>
                <a:lnTo>
                  <a:pt x="23515" y="180975"/>
                </a:lnTo>
                <a:lnTo>
                  <a:pt x="11758" y="128587"/>
                </a:lnTo>
                <a:lnTo>
                  <a:pt x="3359" y="68262"/>
                </a:lnTo>
                <a:lnTo>
                  <a:pt x="77" y="0"/>
                </a:lnTo>
                <a:close/>
              </a:path>
            </a:pathLst>
          </a:cu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0AC344DF-11BB-4F1C-9AA6-A240E7AD7F4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32</a:t>
            </a:fld>
            <a:endParaRPr lang="en-US">
              <a:solidFill>
                <a:srgbClr val="FFFFFF"/>
              </a:solidFill>
            </a:endParaRPr>
          </a:p>
        </p:txBody>
      </p:sp>
    </p:spTree>
    <p:extLst>
      <p:ext uri="{BB962C8B-B14F-4D97-AF65-F5344CB8AC3E}">
        <p14:creationId xmlns:p14="http://schemas.microsoft.com/office/powerpoint/2010/main" val="1130868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descr="Tips for Appealing a Denied Health Insurance Claim - NerdWallet">
            <a:extLst>
              <a:ext uri="{FF2B5EF4-FFF2-40B4-BE49-F238E27FC236}">
                <a16:creationId xmlns:a16="http://schemas.microsoft.com/office/drawing/2014/main" id="{7804EC45-E437-4ACC-9052-CC404624D7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59731" y="97938"/>
            <a:ext cx="2841948" cy="189557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0A3DA36D-A90C-4110-9FBA-96738E97258E}"/>
              </a:ext>
            </a:extLst>
          </p:cNvPr>
          <p:cNvSpPr>
            <a:spLocks noGrp="1"/>
          </p:cNvSpPr>
          <p:nvPr>
            <p:ph type="title"/>
          </p:nvPr>
        </p:nvSpPr>
        <p:spPr>
          <a:xfrm>
            <a:off x="838200" y="1448572"/>
            <a:ext cx="10515600" cy="1325563"/>
          </a:xfrm>
        </p:spPr>
        <p:txBody>
          <a:bodyPr>
            <a:normAutofit fontScale="90000"/>
          </a:bodyPr>
          <a:lstStyle/>
          <a:p>
            <a:pPr algn="ctr"/>
            <a:br>
              <a:rPr lang="en-US" dirty="0"/>
            </a:br>
            <a:br>
              <a:rPr lang="en-US" dirty="0"/>
            </a:br>
            <a:br>
              <a:rPr lang="en-US" dirty="0"/>
            </a:br>
            <a:r>
              <a:rPr lang="en-US" dirty="0"/>
              <a:t>The Most Important Plan Document Of All! </a:t>
            </a:r>
            <a:br>
              <a:rPr lang="en-US" dirty="0"/>
            </a:br>
            <a:endParaRPr lang="en-US" b="1" dirty="0"/>
          </a:p>
        </p:txBody>
      </p:sp>
      <p:sp>
        <p:nvSpPr>
          <p:cNvPr id="5" name="Slide Number Placeholder 4">
            <a:extLst>
              <a:ext uri="{FF2B5EF4-FFF2-40B4-BE49-F238E27FC236}">
                <a16:creationId xmlns:a16="http://schemas.microsoft.com/office/drawing/2014/main" id="{115D187F-BDE3-4C0E-9725-682B9AA534B6}"/>
              </a:ext>
            </a:extLst>
          </p:cNvPr>
          <p:cNvSpPr>
            <a:spLocks noGrp="1"/>
          </p:cNvSpPr>
          <p:nvPr>
            <p:ph type="sldNum" sz="quarter" idx="12"/>
          </p:nvPr>
        </p:nvSpPr>
        <p:spPr/>
        <p:txBody>
          <a:bodyPr/>
          <a:lstStyle/>
          <a:p>
            <a:fld id="{3A98EE3D-8CD1-4C3F-BD1C-C98C9596463C}" type="slidenum">
              <a:rPr lang="en-US" smtClean="0"/>
              <a:t>4</a:t>
            </a:fld>
            <a:endParaRPr lang="en-US" dirty="0"/>
          </a:p>
        </p:txBody>
      </p:sp>
      <p:pic>
        <p:nvPicPr>
          <p:cNvPr id="1026" name="Picture 2" descr="Zywave buys health plan document software business - Milwaukee Business  Journal">
            <a:extLst>
              <a:ext uri="{FF2B5EF4-FFF2-40B4-BE49-F238E27FC236}">
                <a16:creationId xmlns:a16="http://schemas.microsoft.com/office/drawing/2014/main" id="{CF203C2C-4F25-4158-8A88-78306C8A7E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4205" y="126082"/>
            <a:ext cx="3214046" cy="180588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What Is an Explanation of Benefits (EOB)? | BASIC">
            <a:extLst>
              <a:ext uri="{FF2B5EF4-FFF2-40B4-BE49-F238E27FC236}">
                <a16:creationId xmlns:a16="http://schemas.microsoft.com/office/drawing/2014/main" id="{19497A81-8605-42AD-BFD4-40F9BA944D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3573" y="143015"/>
            <a:ext cx="3680632" cy="184031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54B51B80-4A47-4B28-B601-26CB9FC77D59}"/>
              </a:ext>
            </a:extLst>
          </p:cNvPr>
          <p:cNvPicPr>
            <a:picLocks noChangeAspect="1"/>
          </p:cNvPicPr>
          <p:nvPr/>
        </p:nvPicPr>
        <p:blipFill>
          <a:blip r:embed="rId6"/>
          <a:stretch>
            <a:fillRect/>
          </a:stretch>
        </p:blipFill>
        <p:spPr>
          <a:xfrm>
            <a:off x="7113559" y="97937"/>
            <a:ext cx="2886642" cy="1885393"/>
          </a:xfrm>
          <a:prstGeom prst="rect">
            <a:avLst/>
          </a:prstGeom>
        </p:spPr>
      </p:pic>
      <p:sp>
        <p:nvSpPr>
          <p:cNvPr id="10" name="Rectangle 9">
            <a:extLst>
              <a:ext uri="{FF2B5EF4-FFF2-40B4-BE49-F238E27FC236}">
                <a16:creationId xmlns:a16="http://schemas.microsoft.com/office/drawing/2014/main" id="{34A9C745-9921-1DC6-8D71-0E4BF3177635}"/>
              </a:ext>
            </a:extLst>
          </p:cNvPr>
          <p:cNvSpPr/>
          <p:nvPr/>
        </p:nvSpPr>
        <p:spPr>
          <a:xfrm>
            <a:off x="959415" y="3644591"/>
            <a:ext cx="9809352" cy="1631216"/>
          </a:xfrm>
          <a:prstGeom prst="rect">
            <a:avLst/>
          </a:prstGeom>
          <a:noFill/>
          <a:ln>
            <a:solidFill>
              <a:schemeClr val="accent4">
                <a:lumMod val="60000"/>
                <a:lumOff val="40000"/>
              </a:schemeClr>
            </a:solidFill>
          </a:ln>
        </p:spPr>
        <p:txBody>
          <a:bodyPr wrap="none" lIns="91440" tIns="45720" rIns="91440" bIns="45720">
            <a:spAutoFit/>
          </a:bodyPr>
          <a:lstStyle/>
          <a:p>
            <a:pPr algn="ctr"/>
            <a:r>
              <a:rPr lang="en-US" sz="100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The </a:t>
            </a:r>
            <a:r>
              <a:rPr lang="en-US" sz="10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Benefits Book</a:t>
            </a:r>
          </a:p>
        </p:txBody>
      </p:sp>
    </p:spTree>
    <p:extLst>
      <p:ext uri="{BB962C8B-B14F-4D97-AF65-F5344CB8AC3E}">
        <p14:creationId xmlns:p14="http://schemas.microsoft.com/office/powerpoint/2010/main" val="165740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150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394B-041D-42E2-A325-57C1C3170FEA}"/>
              </a:ext>
            </a:extLst>
          </p:cNvPr>
          <p:cNvSpPr>
            <a:spLocks noGrp="1"/>
          </p:cNvSpPr>
          <p:nvPr>
            <p:ph type="title"/>
          </p:nvPr>
        </p:nvSpPr>
        <p:spPr>
          <a:xfrm>
            <a:off x="1653363" y="640080"/>
            <a:ext cx="9367203" cy="1188720"/>
          </a:xfrm>
        </p:spPr>
        <p:txBody>
          <a:bodyPr>
            <a:normAutofit fontScale="90000"/>
          </a:bodyPr>
          <a:lstStyle/>
          <a:p>
            <a:r>
              <a:rPr lang="en-US" b="1" dirty="0">
                <a:latin typeface="Arial" panose="020B0604020202020204" pitchFamily="34" charset="0"/>
                <a:cs typeface="Arial" panose="020B0604020202020204" pitchFamily="34" charset="0"/>
              </a:rPr>
              <a:t>What’s Your Benefits Book Called?</a:t>
            </a:r>
          </a:p>
        </p:txBody>
      </p:sp>
      <p:sp>
        <p:nvSpPr>
          <p:cNvPr id="9" name="Freeform: Shape 8">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2077A1-0601-4E8A-8228-101EB17DD1C3}"/>
              </a:ext>
            </a:extLst>
          </p:cNvPr>
          <p:cNvSpPr>
            <a:spLocks noGrp="1"/>
          </p:cNvSpPr>
          <p:nvPr>
            <p:ph idx="1"/>
          </p:nvPr>
        </p:nvSpPr>
        <p:spPr>
          <a:xfrm>
            <a:off x="1653363" y="2176272"/>
            <a:ext cx="10160950" cy="4041648"/>
          </a:xfrm>
        </p:spPr>
        <p:txBody>
          <a:bodyPr anchor="t">
            <a:normAutofit fontScale="92500" lnSpcReduction="20000"/>
          </a:bodyPr>
          <a:lstStyle/>
          <a:p>
            <a:r>
              <a:rPr lang="en-US" sz="4400" dirty="0">
                <a:latin typeface="Arial" panose="020B0604020202020204" pitchFamily="34" charset="0"/>
              </a:rPr>
              <a:t>Benefits </a:t>
            </a:r>
            <a:r>
              <a:rPr lang="en-US" sz="4400" b="0" i="0" dirty="0">
                <a:effectLst/>
                <a:latin typeface="Arial" panose="020B0604020202020204" pitchFamily="34" charset="0"/>
              </a:rPr>
              <a:t>Plan or Medical Policy</a:t>
            </a:r>
          </a:p>
          <a:p>
            <a:r>
              <a:rPr lang="en-US" sz="4400" b="0" i="0" dirty="0">
                <a:effectLst/>
                <a:latin typeface="Arial" panose="020B0604020202020204" pitchFamily="34" charset="0"/>
              </a:rPr>
              <a:t>Subscriber Agreement</a:t>
            </a:r>
          </a:p>
          <a:p>
            <a:r>
              <a:rPr lang="en-US" sz="4400" b="0" i="0" dirty="0">
                <a:effectLst/>
                <a:latin typeface="Arial" panose="020B0604020202020204" pitchFamily="34" charset="0"/>
              </a:rPr>
              <a:t>Certificate of Coverage </a:t>
            </a:r>
          </a:p>
          <a:p>
            <a:r>
              <a:rPr lang="en-US" sz="4400" dirty="0">
                <a:latin typeface="Arial" panose="020B0604020202020204" pitchFamily="34" charset="0"/>
              </a:rPr>
              <a:t>Evidence of Coverage</a:t>
            </a:r>
          </a:p>
          <a:p>
            <a:r>
              <a:rPr lang="en-US" sz="4400" dirty="0">
                <a:latin typeface="Arial" panose="020B0604020202020204" pitchFamily="34" charset="0"/>
              </a:rPr>
              <a:t>Member Handbook</a:t>
            </a:r>
          </a:p>
          <a:p>
            <a:r>
              <a:rPr lang="en-US" sz="4400" dirty="0">
                <a:latin typeface="Arial" panose="020B0604020202020204" pitchFamily="34" charset="0"/>
              </a:rPr>
              <a:t>Summary Booklet </a:t>
            </a:r>
          </a:p>
          <a:p>
            <a:r>
              <a:rPr lang="en-US" sz="4400" dirty="0">
                <a:latin typeface="Arial" panose="020B0604020202020204" pitchFamily="34" charset="0"/>
              </a:rPr>
              <a:t>Summary Plan Description (SPD)</a:t>
            </a:r>
          </a:p>
          <a:p>
            <a:pPr marL="0" indent="0">
              <a:buNone/>
            </a:pPr>
            <a:endParaRPr lang="en-US" sz="4400" dirty="0">
              <a:latin typeface="Arial" panose="020B0604020202020204" pitchFamily="34" charset="0"/>
            </a:endParaRPr>
          </a:p>
        </p:txBody>
      </p:sp>
      <p:sp>
        <p:nvSpPr>
          <p:cNvPr id="4" name="Slide Number Placeholder 3">
            <a:extLst>
              <a:ext uri="{FF2B5EF4-FFF2-40B4-BE49-F238E27FC236}">
                <a16:creationId xmlns:a16="http://schemas.microsoft.com/office/drawing/2014/main" id="{1D18BBDC-3E2F-4EFB-A6C1-FD58DD920139}"/>
              </a:ext>
            </a:extLst>
          </p:cNvPr>
          <p:cNvSpPr>
            <a:spLocks noGrp="1"/>
          </p:cNvSpPr>
          <p:nvPr>
            <p:ph type="sldNum" sz="quarter" idx="12"/>
          </p:nvPr>
        </p:nvSpPr>
        <p:spPr>
          <a:xfrm>
            <a:off x="9091182" y="6356350"/>
            <a:ext cx="1929384" cy="365125"/>
          </a:xfrm>
        </p:spPr>
        <p:txBody>
          <a:bodyPr>
            <a:normAutofit/>
          </a:bodyPr>
          <a:lstStyle/>
          <a:p>
            <a:pPr>
              <a:spcAft>
                <a:spcPts val="600"/>
              </a:spcAft>
            </a:pPr>
            <a:fld id="{3A98EE3D-8CD1-4C3F-BD1C-C98C9596463C}" type="slidenum">
              <a:rPr lang="en-US">
                <a:solidFill>
                  <a:schemeClr val="tx1">
                    <a:alpha val="80000"/>
                  </a:schemeClr>
                </a:solidFill>
              </a:rPr>
              <a:pPr>
                <a:spcAft>
                  <a:spcPts val="600"/>
                </a:spcAft>
              </a:pPr>
              <a:t>5</a:t>
            </a:fld>
            <a:endParaRPr lang="en-US">
              <a:solidFill>
                <a:schemeClr val="tx1">
                  <a:alpha val="80000"/>
                </a:schemeClr>
              </a:solidFill>
            </a:endParaRPr>
          </a:p>
        </p:txBody>
      </p:sp>
    </p:spTree>
    <p:extLst>
      <p:ext uri="{BB962C8B-B14F-4D97-AF65-F5344CB8AC3E}">
        <p14:creationId xmlns:p14="http://schemas.microsoft.com/office/powerpoint/2010/main" val="1882227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grpId="1" nodeType="clickEffect">
                                  <p:stCondLst>
                                    <p:cond delay="0"/>
                                  </p:stCondLst>
                                  <p:childTnLst>
                                    <p:animRot by="120000">
                                      <p:cBhvr>
                                        <p:cTn id="6" dur="100" fill="hold">
                                          <p:stCondLst>
                                            <p:cond delay="0"/>
                                          </p:stCondLst>
                                        </p:cTn>
                                        <p:tgtEl>
                                          <p:spTgt spid="3">
                                            <p:txEl>
                                              <p:pRg st="0" end="0"/>
                                            </p:txEl>
                                          </p:spTgt>
                                        </p:tgtEl>
                                        <p:attrNameLst>
                                          <p:attrName>r</p:attrName>
                                        </p:attrNameLst>
                                      </p:cBhvr>
                                    </p:animRot>
                                    <p:animRot by="-240000">
                                      <p:cBhvr>
                                        <p:cTn id="7" dur="200" fill="hold">
                                          <p:stCondLst>
                                            <p:cond delay="200"/>
                                          </p:stCondLst>
                                        </p:cTn>
                                        <p:tgtEl>
                                          <p:spTgt spid="3">
                                            <p:txEl>
                                              <p:pRg st="0" end="0"/>
                                            </p:txEl>
                                          </p:spTgt>
                                        </p:tgtEl>
                                        <p:attrNameLst>
                                          <p:attrName>r</p:attrName>
                                        </p:attrNameLst>
                                      </p:cBhvr>
                                    </p:animRot>
                                    <p:animRot by="240000">
                                      <p:cBhvr>
                                        <p:cTn id="8" dur="200" fill="hold">
                                          <p:stCondLst>
                                            <p:cond delay="400"/>
                                          </p:stCondLst>
                                        </p:cTn>
                                        <p:tgtEl>
                                          <p:spTgt spid="3">
                                            <p:txEl>
                                              <p:pRg st="0" end="0"/>
                                            </p:txEl>
                                          </p:spTgt>
                                        </p:tgtEl>
                                        <p:attrNameLst>
                                          <p:attrName>r</p:attrName>
                                        </p:attrNameLst>
                                      </p:cBhvr>
                                    </p:animRot>
                                    <p:animRot by="-240000">
                                      <p:cBhvr>
                                        <p:cTn id="9" dur="200" fill="hold">
                                          <p:stCondLst>
                                            <p:cond delay="600"/>
                                          </p:stCondLst>
                                        </p:cTn>
                                        <p:tgtEl>
                                          <p:spTgt spid="3">
                                            <p:txEl>
                                              <p:pRg st="0" end="0"/>
                                            </p:txEl>
                                          </p:spTgt>
                                        </p:tgtEl>
                                        <p:attrNameLst>
                                          <p:attrName>r</p:attrName>
                                        </p:attrNameLst>
                                      </p:cBhvr>
                                    </p:animRot>
                                    <p:animRot by="120000">
                                      <p:cBhvr>
                                        <p:cTn id="10" dur="200" fill="hold">
                                          <p:stCondLst>
                                            <p:cond delay="800"/>
                                          </p:stCondLst>
                                        </p:cTn>
                                        <p:tgtEl>
                                          <p:spTgt spid="3">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32" presetClass="emph" presetSubtype="0" fill="hold" grpId="1" nodeType="clickEffect">
                                  <p:stCondLst>
                                    <p:cond delay="0"/>
                                  </p:stCondLst>
                                  <p:childTnLst>
                                    <p:animRot by="120000">
                                      <p:cBhvr>
                                        <p:cTn id="14" dur="100" fill="hold">
                                          <p:stCondLst>
                                            <p:cond delay="0"/>
                                          </p:stCondLst>
                                        </p:cTn>
                                        <p:tgtEl>
                                          <p:spTgt spid="3">
                                            <p:txEl>
                                              <p:pRg st="1" end="1"/>
                                            </p:txEl>
                                          </p:spTgt>
                                        </p:tgtEl>
                                        <p:attrNameLst>
                                          <p:attrName>r</p:attrName>
                                        </p:attrNameLst>
                                      </p:cBhvr>
                                    </p:animRot>
                                    <p:animRot by="-240000">
                                      <p:cBhvr>
                                        <p:cTn id="15" dur="200" fill="hold">
                                          <p:stCondLst>
                                            <p:cond delay="200"/>
                                          </p:stCondLst>
                                        </p:cTn>
                                        <p:tgtEl>
                                          <p:spTgt spid="3">
                                            <p:txEl>
                                              <p:pRg st="1" end="1"/>
                                            </p:txEl>
                                          </p:spTgt>
                                        </p:tgtEl>
                                        <p:attrNameLst>
                                          <p:attrName>r</p:attrName>
                                        </p:attrNameLst>
                                      </p:cBhvr>
                                    </p:animRot>
                                    <p:animRot by="240000">
                                      <p:cBhvr>
                                        <p:cTn id="16" dur="200" fill="hold">
                                          <p:stCondLst>
                                            <p:cond delay="400"/>
                                          </p:stCondLst>
                                        </p:cTn>
                                        <p:tgtEl>
                                          <p:spTgt spid="3">
                                            <p:txEl>
                                              <p:pRg st="1" end="1"/>
                                            </p:txEl>
                                          </p:spTgt>
                                        </p:tgtEl>
                                        <p:attrNameLst>
                                          <p:attrName>r</p:attrName>
                                        </p:attrNameLst>
                                      </p:cBhvr>
                                    </p:animRot>
                                    <p:animRot by="-240000">
                                      <p:cBhvr>
                                        <p:cTn id="17" dur="200" fill="hold">
                                          <p:stCondLst>
                                            <p:cond delay="600"/>
                                          </p:stCondLst>
                                        </p:cTn>
                                        <p:tgtEl>
                                          <p:spTgt spid="3">
                                            <p:txEl>
                                              <p:pRg st="1" end="1"/>
                                            </p:txEl>
                                          </p:spTgt>
                                        </p:tgtEl>
                                        <p:attrNameLst>
                                          <p:attrName>r</p:attrName>
                                        </p:attrNameLst>
                                      </p:cBhvr>
                                    </p:animRot>
                                    <p:animRot by="120000">
                                      <p:cBhvr>
                                        <p:cTn id="18" dur="200" fill="hold">
                                          <p:stCondLst>
                                            <p:cond delay="800"/>
                                          </p:stCondLst>
                                        </p:cTn>
                                        <p:tgtEl>
                                          <p:spTgt spid="3">
                                            <p:txEl>
                                              <p:pRg st="1" end="1"/>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32" presetClass="emph" presetSubtype="0" fill="hold" grpId="1" nodeType="clickEffect">
                                  <p:stCondLst>
                                    <p:cond delay="0"/>
                                  </p:stCondLst>
                                  <p:childTnLst>
                                    <p:animRot by="120000">
                                      <p:cBhvr>
                                        <p:cTn id="22" dur="100" fill="hold">
                                          <p:stCondLst>
                                            <p:cond delay="0"/>
                                          </p:stCondLst>
                                        </p:cTn>
                                        <p:tgtEl>
                                          <p:spTgt spid="3">
                                            <p:txEl>
                                              <p:pRg st="2" end="2"/>
                                            </p:txEl>
                                          </p:spTgt>
                                        </p:tgtEl>
                                        <p:attrNameLst>
                                          <p:attrName>r</p:attrName>
                                        </p:attrNameLst>
                                      </p:cBhvr>
                                    </p:animRot>
                                    <p:animRot by="-240000">
                                      <p:cBhvr>
                                        <p:cTn id="23" dur="200" fill="hold">
                                          <p:stCondLst>
                                            <p:cond delay="200"/>
                                          </p:stCondLst>
                                        </p:cTn>
                                        <p:tgtEl>
                                          <p:spTgt spid="3">
                                            <p:txEl>
                                              <p:pRg st="2" end="2"/>
                                            </p:txEl>
                                          </p:spTgt>
                                        </p:tgtEl>
                                        <p:attrNameLst>
                                          <p:attrName>r</p:attrName>
                                        </p:attrNameLst>
                                      </p:cBhvr>
                                    </p:animRot>
                                    <p:animRot by="240000">
                                      <p:cBhvr>
                                        <p:cTn id="24" dur="200" fill="hold">
                                          <p:stCondLst>
                                            <p:cond delay="400"/>
                                          </p:stCondLst>
                                        </p:cTn>
                                        <p:tgtEl>
                                          <p:spTgt spid="3">
                                            <p:txEl>
                                              <p:pRg st="2" end="2"/>
                                            </p:txEl>
                                          </p:spTgt>
                                        </p:tgtEl>
                                        <p:attrNameLst>
                                          <p:attrName>r</p:attrName>
                                        </p:attrNameLst>
                                      </p:cBhvr>
                                    </p:animRot>
                                    <p:animRot by="-240000">
                                      <p:cBhvr>
                                        <p:cTn id="25" dur="200" fill="hold">
                                          <p:stCondLst>
                                            <p:cond delay="600"/>
                                          </p:stCondLst>
                                        </p:cTn>
                                        <p:tgtEl>
                                          <p:spTgt spid="3">
                                            <p:txEl>
                                              <p:pRg st="2" end="2"/>
                                            </p:txEl>
                                          </p:spTgt>
                                        </p:tgtEl>
                                        <p:attrNameLst>
                                          <p:attrName>r</p:attrName>
                                        </p:attrNameLst>
                                      </p:cBhvr>
                                    </p:animRot>
                                    <p:animRot by="120000">
                                      <p:cBhvr>
                                        <p:cTn id="26" dur="200" fill="hold">
                                          <p:stCondLst>
                                            <p:cond delay="800"/>
                                          </p:stCondLst>
                                        </p:cTn>
                                        <p:tgtEl>
                                          <p:spTgt spid="3">
                                            <p:txEl>
                                              <p:pRg st="2" end="2"/>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32" presetClass="emph" presetSubtype="0" fill="hold" grpId="1" nodeType="clickEffect">
                                  <p:stCondLst>
                                    <p:cond delay="0"/>
                                  </p:stCondLst>
                                  <p:childTnLst>
                                    <p:animRot by="120000">
                                      <p:cBhvr>
                                        <p:cTn id="30" dur="100" fill="hold">
                                          <p:stCondLst>
                                            <p:cond delay="0"/>
                                          </p:stCondLst>
                                        </p:cTn>
                                        <p:tgtEl>
                                          <p:spTgt spid="3">
                                            <p:txEl>
                                              <p:pRg st="3" end="3"/>
                                            </p:txEl>
                                          </p:spTgt>
                                        </p:tgtEl>
                                        <p:attrNameLst>
                                          <p:attrName>r</p:attrName>
                                        </p:attrNameLst>
                                      </p:cBhvr>
                                    </p:animRot>
                                    <p:animRot by="-240000">
                                      <p:cBhvr>
                                        <p:cTn id="31" dur="200" fill="hold">
                                          <p:stCondLst>
                                            <p:cond delay="200"/>
                                          </p:stCondLst>
                                        </p:cTn>
                                        <p:tgtEl>
                                          <p:spTgt spid="3">
                                            <p:txEl>
                                              <p:pRg st="3" end="3"/>
                                            </p:txEl>
                                          </p:spTgt>
                                        </p:tgtEl>
                                        <p:attrNameLst>
                                          <p:attrName>r</p:attrName>
                                        </p:attrNameLst>
                                      </p:cBhvr>
                                    </p:animRot>
                                    <p:animRot by="240000">
                                      <p:cBhvr>
                                        <p:cTn id="32" dur="200" fill="hold">
                                          <p:stCondLst>
                                            <p:cond delay="400"/>
                                          </p:stCondLst>
                                        </p:cTn>
                                        <p:tgtEl>
                                          <p:spTgt spid="3">
                                            <p:txEl>
                                              <p:pRg st="3" end="3"/>
                                            </p:txEl>
                                          </p:spTgt>
                                        </p:tgtEl>
                                        <p:attrNameLst>
                                          <p:attrName>r</p:attrName>
                                        </p:attrNameLst>
                                      </p:cBhvr>
                                    </p:animRot>
                                    <p:animRot by="-240000">
                                      <p:cBhvr>
                                        <p:cTn id="33" dur="200" fill="hold">
                                          <p:stCondLst>
                                            <p:cond delay="600"/>
                                          </p:stCondLst>
                                        </p:cTn>
                                        <p:tgtEl>
                                          <p:spTgt spid="3">
                                            <p:txEl>
                                              <p:pRg st="3" end="3"/>
                                            </p:txEl>
                                          </p:spTgt>
                                        </p:tgtEl>
                                        <p:attrNameLst>
                                          <p:attrName>r</p:attrName>
                                        </p:attrNameLst>
                                      </p:cBhvr>
                                    </p:animRot>
                                    <p:animRot by="120000">
                                      <p:cBhvr>
                                        <p:cTn id="34" dur="200" fill="hold">
                                          <p:stCondLst>
                                            <p:cond delay="800"/>
                                          </p:stCondLst>
                                        </p:cTn>
                                        <p:tgtEl>
                                          <p:spTgt spid="3">
                                            <p:txEl>
                                              <p:pRg st="3" end="3"/>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32" presetClass="emph" presetSubtype="0" fill="hold" grpId="1" nodeType="clickEffect">
                                  <p:stCondLst>
                                    <p:cond delay="0"/>
                                  </p:stCondLst>
                                  <p:childTnLst>
                                    <p:animRot by="120000">
                                      <p:cBhvr>
                                        <p:cTn id="38" dur="100" fill="hold">
                                          <p:stCondLst>
                                            <p:cond delay="0"/>
                                          </p:stCondLst>
                                        </p:cTn>
                                        <p:tgtEl>
                                          <p:spTgt spid="3">
                                            <p:txEl>
                                              <p:pRg st="4" end="4"/>
                                            </p:txEl>
                                          </p:spTgt>
                                        </p:tgtEl>
                                        <p:attrNameLst>
                                          <p:attrName>r</p:attrName>
                                        </p:attrNameLst>
                                      </p:cBhvr>
                                    </p:animRot>
                                    <p:animRot by="-240000">
                                      <p:cBhvr>
                                        <p:cTn id="39" dur="200" fill="hold">
                                          <p:stCondLst>
                                            <p:cond delay="200"/>
                                          </p:stCondLst>
                                        </p:cTn>
                                        <p:tgtEl>
                                          <p:spTgt spid="3">
                                            <p:txEl>
                                              <p:pRg st="4" end="4"/>
                                            </p:txEl>
                                          </p:spTgt>
                                        </p:tgtEl>
                                        <p:attrNameLst>
                                          <p:attrName>r</p:attrName>
                                        </p:attrNameLst>
                                      </p:cBhvr>
                                    </p:animRot>
                                    <p:animRot by="240000">
                                      <p:cBhvr>
                                        <p:cTn id="40" dur="200" fill="hold">
                                          <p:stCondLst>
                                            <p:cond delay="400"/>
                                          </p:stCondLst>
                                        </p:cTn>
                                        <p:tgtEl>
                                          <p:spTgt spid="3">
                                            <p:txEl>
                                              <p:pRg st="4" end="4"/>
                                            </p:txEl>
                                          </p:spTgt>
                                        </p:tgtEl>
                                        <p:attrNameLst>
                                          <p:attrName>r</p:attrName>
                                        </p:attrNameLst>
                                      </p:cBhvr>
                                    </p:animRot>
                                    <p:animRot by="-240000">
                                      <p:cBhvr>
                                        <p:cTn id="41" dur="200" fill="hold">
                                          <p:stCondLst>
                                            <p:cond delay="600"/>
                                          </p:stCondLst>
                                        </p:cTn>
                                        <p:tgtEl>
                                          <p:spTgt spid="3">
                                            <p:txEl>
                                              <p:pRg st="4" end="4"/>
                                            </p:txEl>
                                          </p:spTgt>
                                        </p:tgtEl>
                                        <p:attrNameLst>
                                          <p:attrName>r</p:attrName>
                                        </p:attrNameLst>
                                      </p:cBhvr>
                                    </p:animRot>
                                    <p:animRot by="120000">
                                      <p:cBhvr>
                                        <p:cTn id="42" dur="200" fill="hold">
                                          <p:stCondLst>
                                            <p:cond delay="800"/>
                                          </p:stCondLst>
                                        </p:cTn>
                                        <p:tgtEl>
                                          <p:spTgt spid="3">
                                            <p:txEl>
                                              <p:pRg st="4" end="4"/>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32" presetClass="emph" presetSubtype="0" fill="hold" grpId="1" nodeType="clickEffect">
                                  <p:stCondLst>
                                    <p:cond delay="0"/>
                                  </p:stCondLst>
                                  <p:childTnLst>
                                    <p:animRot by="120000">
                                      <p:cBhvr>
                                        <p:cTn id="46" dur="100" fill="hold">
                                          <p:stCondLst>
                                            <p:cond delay="0"/>
                                          </p:stCondLst>
                                        </p:cTn>
                                        <p:tgtEl>
                                          <p:spTgt spid="3">
                                            <p:txEl>
                                              <p:pRg st="5" end="5"/>
                                            </p:txEl>
                                          </p:spTgt>
                                        </p:tgtEl>
                                        <p:attrNameLst>
                                          <p:attrName>r</p:attrName>
                                        </p:attrNameLst>
                                      </p:cBhvr>
                                    </p:animRot>
                                    <p:animRot by="-240000">
                                      <p:cBhvr>
                                        <p:cTn id="47" dur="200" fill="hold">
                                          <p:stCondLst>
                                            <p:cond delay="200"/>
                                          </p:stCondLst>
                                        </p:cTn>
                                        <p:tgtEl>
                                          <p:spTgt spid="3">
                                            <p:txEl>
                                              <p:pRg st="5" end="5"/>
                                            </p:txEl>
                                          </p:spTgt>
                                        </p:tgtEl>
                                        <p:attrNameLst>
                                          <p:attrName>r</p:attrName>
                                        </p:attrNameLst>
                                      </p:cBhvr>
                                    </p:animRot>
                                    <p:animRot by="240000">
                                      <p:cBhvr>
                                        <p:cTn id="48" dur="200" fill="hold">
                                          <p:stCondLst>
                                            <p:cond delay="400"/>
                                          </p:stCondLst>
                                        </p:cTn>
                                        <p:tgtEl>
                                          <p:spTgt spid="3">
                                            <p:txEl>
                                              <p:pRg st="5" end="5"/>
                                            </p:txEl>
                                          </p:spTgt>
                                        </p:tgtEl>
                                        <p:attrNameLst>
                                          <p:attrName>r</p:attrName>
                                        </p:attrNameLst>
                                      </p:cBhvr>
                                    </p:animRot>
                                    <p:animRot by="-240000">
                                      <p:cBhvr>
                                        <p:cTn id="49" dur="200" fill="hold">
                                          <p:stCondLst>
                                            <p:cond delay="600"/>
                                          </p:stCondLst>
                                        </p:cTn>
                                        <p:tgtEl>
                                          <p:spTgt spid="3">
                                            <p:txEl>
                                              <p:pRg st="5" end="5"/>
                                            </p:txEl>
                                          </p:spTgt>
                                        </p:tgtEl>
                                        <p:attrNameLst>
                                          <p:attrName>r</p:attrName>
                                        </p:attrNameLst>
                                      </p:cBhvr>
                                    </p:animRot>
                                    <p:animRot by="120000">
                                      <p:cBhvr>
                                        <p:cTn id="50" dur="200" fill="hold">
                                          <p:stCondLst>
                                            <p:cond delay="800"/>
                                          </p:stCondLst>
                                        </p:cTn>
                                        <p:tgtEl>
                                          <p:spTgt spid="3">
                                            <p:txEl>
                                              <p:pRg st="5" end="5"/>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32" presetClass="emph" presetSubtype="0" fill="hold" grpId="1" nodeType="clickEffect">
                                  <p:stCondLst>
                                    <p:cond delay="0"/>
                                  </p:stCondLst>
                                  <p:childTnLst>
                                    <p:animRot by="120000">
                                      <p:cBhvr>
                                        <p:cTn id="54" dur="100" fill="hold">
                                          <p:stCondLst>
                                            <p:cond delay="0"/>
                                          </p:stCondLst>
                                        </p:cTn>
                                        <p:tgtEl>
                                          <p:spTgt spid="3">
                                            <p:txEl>
                                              <p:pRg st="6" end="6"/>
                                            </p:txEl>
                                          </p:spTgt>
                                        </p:tgtEl>
                                        <p:attrNameLst>
                                          <p:attrName>r</p:attrName>
                                        </p:attrNameLst>
                                      </p:cBhvr>
                                    </p:animRot>
                                    <p:animRot by="-240000">
                                      <p:cBhvr>
                                        <p:cTn id="55" dur="200" fill="hold">
                                          <p:stCondLst>
                                            <p:cond delay="200"/>
                                          </p:stCondLst>
                                        </p:cTn>
                                        <p:tgtEl>
                                          <p:spTgt spid="3">
                                            <p:txEl>
                                              <p:pRg st="6" end="6"/>
                                            </p:txEl>
                                          </p:spTgt>
                                        </p:tgtEl>
                                        <p:attrNameLst>
                                          <p:attrName>r</p:attrName>
                                        </p:attrNameLst>
                                      </p:cBhvr>
                                    </p:animRot>
                                    <p:animRot by="240000">
                                      <p:cBhvr>
                                        <p:cTn id="56" dur="200" fill="hold">
                                          <p:stCondLst>
                                            <p:cond delay="400"/>
                                          </p:stCondLst>
                                        </p:cTn>
                                        <p:tgtEl>
                                          <p:spTgt spid="3">
                                            <p:txEl>
                                              <p:pRg st="6" end="6"/>
                                            </p:txEl>
                                          </p:spTgt>
                                        </p:tgtEl>
                                        <p:attrNameLst>
                                          <p:attrName>r</p:attrName>
                                        </p:attrNameLst>
                                      </p:cBhvr>
                                    </p:animRot>
                                    <p:animRot by="-240000">
                                      <p:cBhvr>
                                        <p:cTn id="57" dur="200" fill="hold">
                                          <p:stCondLst>
                                            <p:cond delay="600"/>
                                          </p:stCondLst>
                                        </p:cTn>
                                        <p:tgtEl>
                                          <p:spTgt spid="3">
                                            <p:txEl>
                                              <p:pRg st="6" end="6"/>
                                            </p:txEl>
                                          </p:spTgt>
                                        </p:tgtEl>
                                        <p:attrNameLst>
                                          <p:attrName>r</p:attrName>
                                        </p:attrNameLst>
                                      </p:cBhvr>
                                    </p:animRot>
                                    <p:animRot by="120000">
                                      <p:cBhvr>
                                        <p:cTn id="58" dur="200" fill="hold">
                                          <p:stCondLst>
                                            <p:cond delay="800"/>
                                          </p:stCondLst>
                                        </p:cTn>
                                        <p:tgtEl>
                                          <p:spTgt spid="3">
                                            <p:txEl>
                                              <p:pRg st="6" end="6"/>
                                            </p:txEl>
                                          </p:spTgt>
                                        </p:tgtEl>
                                        <p:attrNameLst>
                                          <p:attrName>r</p:attrName>
                                        </p:attrNameLst>
                                      </p:cBhvr>
                                    </p:animRot>
                                  </p:childTnLst>
                                </p:cTn>
                              </p:par>
                            </p:childTnLst>
                          </p:cTn>
                        </p:par>
                        <p:par>
                          <p:cTn id="59" fill="hold">
                            <p:stCondLst>
                              <p:cond delay="1000"/>
                            </p:stCondLst>
                            <p:childTnLst>
                              <p:par>
                                <p:cTn id="60" presetID="19" presetClass="emph" presetSubtype="0" fill="hold" grpId="2" nodeType="afterEffect">
                                  <p:stCondLst>
                                    <p:cond delay="500"/>
                                  </p:stCondLst>
                                  <p:childTnLst>
                                    <p:animClr clrSpc="rgb" dir="cw">
                                      <p:cBhvr override="childStyle">
                                        <p:cTn id="61" dur="500" fill="hold"/>
                                        <p:tgtEl>
                                          <p:spTgt spid="3">
                                            <p:txEl>
                                              <p:pRg st="6" end="6"/>
                                            </p:txEl>
                                          </p:spTgt>
                                        </p:tgtEl>
                                        <p:attrNameLst>
                                          <p:attrName>style.color</p:attrName>
                                        </p:attrNameLst>
                                      </p:cBhvr>
                                      <p:to>
                                        <a:schemeClr val="accent2"/>
                                      </p:to>
                                    </p:animClr>
                                    <p:animClr clrSpc="rgb" dir="cw">
                                      <p:cBhvr>
                                        <p:cTn id="62" dur="500" fill="hold"/>
                                        <p:tgtEl>
                                          <p:spTgt spid="3">
                                            <p:txEl>
                                              <p:pRg st="6" end="6"/>
                                            </p:txEl>
                                          </p:spTgt>
                                        </p:tgtEl>
                                        <p:attrNameLst>
                                          <p:attrName>fillcolor</p:attrName>
                                        </p:attrNameLst>
                                      </p:cBhvr>
                                      <p:to>
                                        <a:schemeClr val="accent2"/>
                                      </p:to>
                                    </p:animClr>
                                    <p:set>
                                      <p:cBhvr>
                                        <p:cTn id="63" dur="500" fill="hold"/>
                                        <p:tgtEl>
                                          <p:spTgt spid="3">
                                            <p:txEl>
                                              <p:pRg st="6" end="6"/>
                                            </p:txEl>
                                          </p:spTgt>
                                        </p:tgtEl>
                                        <p:attrNameLst>
                                          <p:attrName>fill.type</p:attrName>
                                        </p:attrNameLst>
                                      </p:cBhvr>
                                      <p:to>
                                        <p:strVal val="solid"/>
                                      </p:to>
                                    </p:set>
                                    <p:set>
                                      <p:cBhvr>
                                        <p:cTn id="64" dur="500" fill="hold"/>
                                        <p:tgtEl>
                                          <p:spTgt spid="3">
                                            <p:txEl>
                                              <p:pRg st="6" end="6"/>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P spid="3" grpId="2"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394B-041D-42E2-A325-57C1C3170FEA}"/>
              </a:ext>
            </a:extLst>
          </p:cNvPr>
          <p:cNvSpPr>
            <a:spLocks noGrp="1"/>
          </p:cNvSpPr>
          <p:nvPr>
            <p:ph type="title"/>
          </p:nvPr>
        </p:nvSpPr>
        <p:spPr>
          <a:xfrm>
            <a:off x="1653363" y="745871"/>
            <a:ext cx="10340163" cy="1188720"/>
          </a:xfrm>
        </p:spPr>
        <p:txBody>
          <a:bodyPr>
            <a:normAutofit fontScale="90000"/>
          </a:bodyPr>
          <a:lstStyle/>
          <a:p>
            <a:r>
              <a:rPr lang="en-US" b="1" dirty="0">
                <a:solidFill>
                  <a:srgbClr val="FF0000"/>
                </a:solidFill>
                <a:latin typeface="Arial" panose="020B0604020202020204" pitchFamily="34" charset="0"/>
                <a:cs typeface="Arial" panose="020B0604020202020204" pitchFamily="34" charset="0"/>
              </a:rPr>
              <a:t>Caution </a:t>
            </a:r>
            <a:r>
              <a:rPr lang="en-US" sz="3300" dirty="0">
                <a:latin typeface="Arial" panose="020B0604020202020204" pitchFamily="34" charset="0"/>
                <a:cs typeface="Arial" panose="020B0604020202020204" pitchFamily="34" charset="0"/>
              </a:rPr>
              <a:t>about</a:t>
            </a:r>
            <a:r>
              <a:rPr lang="en-US" sz="3300" b="1"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Similarly Named Documents</a:t>
            </a:r>
          </a:p>
        </p:txBody>
      </p:sp>
      <p:sp>
        <p:nvSpPr>
          <p:cNvPr id="9" name="Freeform: Shape 8">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982077A1-0601-4E8A-8228-101EB17DD1C3}"/>
              </a:ext>
            </a:extLst>
          </p:cNvPr>
          <p:cNvSpPr>
            <a:spLocks noGrp="1"/>
          </p:cNvSpPr>
          <p:nvPr>
            <p:ph idx="1"/>
          </p:nvPr>
        </p:nvSpPr>
        <p:spPr>
          <a:xfrm>
            <a:off x="1015525" y="2177542"/>
            <a:ext cx="10160950" cy="4041648"/>
          </a:xfrm>
        </p:spPr>
        <p:txBody>
          <a:bodyPr anchor="t">
            <a:normAutofit/>
          </a:bodyPr>
          <a:lstStyle/>
          <a:p>
            <a:pPr marL="0" indent="0">
              <a:buNone/>
            </a:pPr>
            <a:endParaRPr lang="en-US" sz="4400" dirty="0">
              <a:latin typeface="Arial" panose="020B0604020202020204" pitchFamily="34" charset="0"/>
            </a:endParaRPr>
          </a:p>
          <a:p>
            <a:pPr marL="0" indent="0" algn="ctr">
              <a:buNone/>
            </a:pPr>
            <a:r>
              <a:rPr lang="en-US" sz="4400" dirty="0">
                <a:latin typeface="Arial" panose="020B0604020202020204" pitchFamily="34" charset="0"/>
                <a:cs typeface="Arial" panose="020B0604020202020204" pitchFamily="34" charset="0"/>
              </a:rPr>
              <a:t>Summary Plan Description (</a:t>
            </a:r>
            <a:r>
              <a:rPr lang="en-US" sz="4400" u="sng" dirty="0">
                <a:latin typeface="Arial" panose="020B0604020202020204" pitchFamily="34" charset="0"/>
                <a:cs typeface="Arial" panose="020B0604020202020204" pitchFamily="34" charset="0"/>
              </a:rPr>
              <a:t>SPD</a:t>
            </a:r>
            <a:r>
              <a:rPr lang="en-US" sz="4400" dirty="0">
                <a:latin typeface="Arial" panose="020B0604020202020204" pitchFamily="34" charset="0"/>
                <a:cs typeface="Arial" panose="020B0604020202020204" pitchFamily="34" charset="0"/>
              </a:rPr>
              <a:t>)</a:t>
            </a:r>
          </a:p>
          <a:p>
            <a:pPr marL="0" indent="0" algn="ctr">
              <a:buNone/>
            </a:pPr>
            <a:r>
              <a:rPr lang="en-US" sz="4400" dirty="0">
                <a:latin typeface="Arial" panose="020B0604020202020204" pitchFamily="34" charset="0"/>
                <a:cs typeface="Arial" panose="020B0604020202020204" pitchFamily="34" charset="0"/>
              </a:rPr>
              <a:t>Vs.</a:t>
            </a:r>
          </a:p>
          <a:p>
            <a:pPr marL="0" indent="0" algn="ctr">
              <a:buNone/>
            </a:pPr>
            <a:r>
              <a:rPr lang="en-US" sz="4400" dirty="0">
                <a:latin typeface="Arial" panose="020B0604020202020204" pitchFamily="34" charset="0"/>
                <a:cs typeface="Arial" panose="020B0604020202020204" pitchFamily="34" charset="0"/>
              </a:rPr>
              <a:t>Summary of Benefits &amp; Coverage (</a:t>
            </a:r>
            <a:r>
              <a:rPr lang="en-US" sz="4400" u="sng" dirty="0">
                <a:latin typeface="Arial" panose="020B0604020202020204" pitchFamily="34" charset="0"/>
                <a:cs typeface="Arial" panose="020B0604020202020204" pitchFamily="34" charset="0"/>
              </a:rPr>
              <a:t>SBC</a:t>
            </a:r>
            <a:r>
              <a:rPr lang="en-US" sz="4400" dirty="0">
                <a:latin typeface="Arial" panose="020B0604020202020204" pitchFamily="34" charset="0"/>
                <a:cs typeface="Arial" panose="020B0604020202020204" pitchFamily="34" charset="0"/>
              </a:rPr>
              <a:t>) </a:t>
            </a:r>
          </a:p>
          <a:p>
            <a:pPr marL="0" indent="0">
              <a:buNone/>
            </a:pPr>
            <a:endParaRPr lang="en-US" sz="4400" dirty="0">
              <a:latin typeface="Arial" panose="020B0604020202020204" pitchFamily="34" charset="0"/>
            </a:endParaRPr>
          </a:p>
        </p:txBody>
      </p:sp>
      <p:sp>
        <p:nvSpPr>
          <p:cNvPr id="4" name="Slide Number Placeholder 3">
            <a:extLst>
              <a:ext uri="{FF2B5EF4-FFF2-40B4-BE49-F238E27FC236}">
                <a16:creationId xmlns:a16="http://schemas.microsoft.com/office/drawing/2014/main" id="{1D18BBDC-3E2F-4EFB-A6C1-FD58DD920139}"/>
              </a:ext>
            </a:extLst>
          </p:cNvPr>
          <p:cNvSpPr>
            <a:spLocks noGrp="1"/>
          </p:cNvSpPr>
          <p:nvPr>
            <p:ph type="sldNum" sz="quarter" idx="12"/>
          </p:nvPr>
        </p:nvSpPr>
        <p:spPr>
          <a:xfrm>
            <a:off x="9091182" y="6356350"/>
            <a:ext cx="1929384" cy="365125"/>
          </a:xfrm>
        </p:spPr>
        <p:txBody>
          <a:bodyPr>
            <a:normAutofit/>
          </a:bodyPr>
          <a:lstStyle/>
          <a:p>
            <a:pPr>
              <a:spcAft>
                <a:spcPts val="600"/>
              </a:spcAft>
            </a:pPr>
            <a:fld id="{3A98EE3D-8CD1-4C3F-BD1C-C98C9596463C}" type="slidenum">
              <a:rPr lang="en-US">
                <a:solidFill>
                  <a:schemeClr val="tx1">
                    <a:alpha val="80000"/>
                  </a:schemeClr>
                </a:solidFill>
              </a:rPr>
              <a:pPr>
                <a:spcAft>
                  <a:spcPts val="600"/>
                </a:spcAft>
              </a:pPr>
              <a:t>6</a:t>
            </a:fld>
            <a:endParaRPr lang="en-US">
              <a:solidFill>
                <a:schemeClr val="tx1">
                  <a:alpha val="80000"/>
                </a:schemeClr>
              </a:solidFill>
            </a:endParaRPr>
          </a:p>
        </p:txBody>
      </p:sp>
    </p:spTree>
    <p:extLst>
      <p:ext uri="{BB962C8B-B14F-4D97-AF65-F5344CB8AC3E}">
        <p14:creationId xmlns:p14="http://schemas.microsoft.com/office/powerpoint/2010/main" val="100161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fill="hold" grpId="2" nodeType="withEffect">
                                  <p:stCondLst>
                                    <p:cond delay="0"/>
                                  </p:stCondLst>
                                  <p:childTnLst>
                                    <p:animClr clrSpc="rgb" dir="cw">
                                      <p:cBhvr override="childStyle">
                                        <p:cTn id="6" dur="500" fill="hold"/>
                                        <p:tgtEl>
                                          <p:spTgt spid="3">
                                            <p:txEl>
                                              <p:pRg st="1" end="1"/>
                                            </p:txEl>
                                          </p:spTgt>
                                        </p:tgtEl>
                                        <p:attrNameLst>
                                          <p:attrName>style.color</p:attrName>
                                        </p:attrNameLst>
                                      </p:cBhvr>
                                      <p:to>
                                        <a:schemeClr val="accent2"/>
                                      </p:to>
                                    </p:animClr>
                                    <p:animClr clrSpc="rgb" dir="cw">
                                      <p:cBhvr>
                                        <p:cTn id="7" dur="500" fill="hold"/>
                                        <p:tgtEl>
                                          <p:spTgt spid="3">
                                            <p:txEl>
                                              <p:pRg st="1" end="1"/>
                                            </p:txEl>
                                          </p:spTgt>
                                        </p:tgtEl>
                                        <p:attrNameLst>
                                          <p:attrName>fillcolor</p:attrName>
                                        </p:attrNameLst>
                                      </p:cBhvr>
                                      <p:to>
                                        <a:schemeClr val="accent2"/>
                                      </p:to>
                                    </p:animClr>
                                    <p:set>
                                      <p:cBhvr>
                                        <p:cTn id="8" dur="500" fill="hold"/>
                                        <p:tgtEl>
                                          <p:spTgt spid="3">
                                            <p:txEl>
                                              <p:pRg st="1" end="1"/>
                                            </p:txEl>
                                          </p:spTgt>
                                        </p:tgtEl>
                                        <p:attrNameLst>
                                          <p:attrName>fill.type</p:attrName>
                                        </p:attrNameLst>
                                      </p:cBhvr>
                                      <p:to>
                                        <p:strVal val="solid"/>
                                      </p:to>
                                    </p:set>
                                    <p:set>
                                      <p:cBhvr>
                                        <p:cTn id="9" dur="500" fill="hold"/>
                                        <p:tgtEl>
                                          <p:spTgt spid="3">
                                            <p:txEl>
                                              <p:pRg st="1" end="1"/>
                                            </p:txEl>
                                          </p:spTgt>
                                        </p:tgtEl>
                                        <p:attrNameLst>
                                          <p:attrName>fill.on</p:attrName>
                                        </p:attrNameLst>
                                      </p:cBhvr>
                                      <p:to>
                                        <p:strVal val="true"/>
                                      </p:to>
                                    </p:set>
                                  </p:childTnLst>
                                </p:cTn>
                              </p:par>
                            </p:childTnLst>
                          </p:cTn>
                        </p:par>
                        <p:par>
                          <p:cTn id="10" fill="hold">
                            <p:stCondLst>
                              <p:cond delay="500"/>
                            </p:stCondLst>
                            <p:childTnLst>
                              <p:par>
                                <p:cTn id="11" presetID="26" presetClass="entr" presetSubtype="0" fill="hold" grpId="1" nodeType="afterEffect">
                                  <p:stCondLst>
                                    <p:cond delay="5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80">
                                          <p:stCondLst>
                                            <p:cond delay="0"/>
                                          </p:stCondLst>
                                        </p:cTn>
                                        <p:tgtEl>
                                          <p:spTgt spid="3">
                                            <p:txEl>
                                              <p:pRg st="2" end="2"/>
                                            </p:txEl>
                                          </p:spTgt>
                                        </p:tgtEl>
                                      </p:cBhvr>
                                    </p:animEffect>
                                    <p:anim calcmode="lin" valueType="num">
                                      <p:cBhvr>
                                        <p:cTn id="1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19" dur="26">
                                          <p:stCondLst>
                                            <p:cond delay="650"/>
                                          </p:stCondLst>
                                        </p:cTn>
                                        <p:tgtEl>
                                          <p:spTgt spid="3">
                                            <p:txEl>
                                              <p:pRg st="2" end="2"/>
                                            </p:txEl>
                                          </p:spTgt>
                                        </p:tgtEl>
                                      </p:cBhvr>
                                      <p:to x="100000" y="60000"/>
                                    </p:animScale>
                                    <p:animScale>
                                      <p:cBhvr>
                                        <p:cTn id="20" dur="166" decel="50000">
                                          <p:stCondLst>
                                            <p:cond delay="676"/>
                                          </p:stCondLst>
                                        </p:cTn>
                                        <p:tgtEl>
                                          <p:spTgt spid="3">
                                            <p:txEl>
                                              <p:pRg st="2" end="2"/>
                                            </p:txEl>
                                          </p:spTgt>
                                        </p:tgtEl>
                                      </p:cBhvr>
                                      <p:to x="100000" y="100000"/>
                                    </p:animScale>
                                    <p:animScale>
                                      <p:cBhvr>
                                        <p:cTn id="21" dur="26">
                                          <p:stCondLst>
                                            <p:cond delay="1312"/>
                                          </p:stCondLst>
                                        </p:cTn>
                                        <p:tgtEl>
                                          <p:spTgt spid="3">
                                            <p:txEl>
                                              <p:pRg st="2" end="2"/>
                                            </p:txEl>
                                          </p:spTgt>
                                        </p:tgtEl>
                                      </p:cBhvr>
                                      <p:to x="100000" y="80000"/>
                                    </p:animScale>
                                    <p:animScale>
                                      <p:cBhvr>
                                        <p:cTn id="22" dur="166" decel="50000">
                                          <p:stCondLst>
                                            <p:cond delay="1338"/>
                                          </p:stCondLst>
                                        </p:cTn>
                                        <p:tgtEl>
                                          <p:spTgt spid="3">
                                            <p:txEl>
                                              <p:pRg st="2" end="2"/>
                                            </p:txEl>
                                          </p:spTgt>
                                        </p:tgtEl>
                                      </p:cBhvr>
                                      <p:to x="100000" y="100000"/>
                                    </p:animScale>
                                    <p:animScale>
                                      <p:cBhvr>
                                        <p:cTn id="23" dur="26">
                                          <p:stCondLst>
                                            <p:cond delay="1642"/>
                                          </p:stCondLst>
                                        </p:cTn>
                                        <p:tgtEl>
                                          <p:spTgt spid="3">
                                            <p:txEl>
                                              <p:pRg st="2" end="2"/>
                                            </p:txEl>
                                          </p:spTgt>
                                        </p:tgtEl>
                                      </p:cBhvr>
                                      <p:to x="100000" y="90000"/>
                                    </p:animScale>
                                    <p:animScale>
                                      <p:cBhvr>
                                        <p:cTn id="24" dur="166" decel="50000">
                                          <p:stCondLst>
                                            <p:cond delay="1668"/>
                                          </p:stCondLst>
                                        </p:cTn>
                                        <p:tgtEl>
                                          <p:spTgt spid="3">
                                            <p:txEl>
                                              <p:pRg st="2" end="2"/>
                                            </p:txEl>
                                          </p:spTgt>
                                        </p:tgtEl>
                                      </p:cBhvr>
                                      <p:to x="100000" y="100000"/>
                                    </p:animScale>
                                    <p:animScale>
                                      <p:cBhvr>
                                        <p:cTn id="25" dur="26">
                                          <p:stCondLst>
                                            <p:cond delay="1808"/>
                                          </p:stCondLst>
                                        </p:cTn>
                                        <p:tgtEl>
                                          <p:spTgt spid="3">
                                            <p:txEl>
                                              <p:pRg st="2" end="2"/>
                                            </p:txEl>
                                          </p:spTgt>
                                        </p:tgtEl>
                                      </p:cBhvr>
                                      <p:to x="100000" y="95000"/>
                                    </p:animScale>
                                    <p:animScale>
                                      <p:cBhvr>
                                        <p:cTn id="26" dur="166" decel="50000">
                                          <p:stCondLst>
                                            <p:cond delay="1834"/>
                                          </p:stCondLst>
                                        </p:cTn>
                                        <p:tgtEl>
                                          <p:spTgt spid="3">
                                            <p:txEl>
                                              <p:pRg st="2" end="2"/>
                                            </p:txEl>
                                          </p:spTgt>
                                        </p:tgtEl>
                                      </p:cBhvr>
                                      <p:to x="100000" y="100000"/>
                                    </p:animScale>
                                  </p:childTnLst>
                                </p:cTn>
                              </p:par>
                            </p:childTnLst>
                          </p:cTn>
                        </p:par>
                        <p:par>
                          <p:cTn id="27" fill="hold">
                            <p:stCondLst>
                              <p:cond delay="3000"/>
                            </p:stCondLst>
                            <p:childTnLst>
                              <p:par>
                                <p:cTn id="28" presetID="26" presetClass="entr" presetSubtype="0" fill="hold" grpId="1" nodeType="afterEffect">
                                  <p:stCondLst>
                                    <p:cond delay="50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80">
                                          <p:stCondLst>
                                            <p:cond delay="0"/>
                                          </p:stCondLst>
                                        </p:cTn>
                                        <p:tgtEl>
                                          <p:spTgt spid="3">
                                            <p:txEl>
                                              <p:pRg st="3" end="3"/>
                                            </p:txEl>
                                          </p:spTgt>
                                        </p:tgtEl>
                                      </p:cBhvr>
                                    </p:animEffect>
                                    <p:anim calcmode="lin" valueType="num">
                                      <p:cBhvr>
                                        <p:cTn id="31"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36" dur="26">
                                          <p:stCondLst>
                                            <p:cond delay="650"/>
                                          </p:stCondLst>
                                        </p:cTn>
                                        <p:tgtEl>
                                          <p:spTgt spid="3">
                                            <p:txEl>
                                              <p:pRg st="3" end="3"/>
                                            </p:txEl>
                                          </p:spTgt>
                                        </p:tgtEl>
                                      </p:cBhvr>
                                      <p:to x="100000" y="60000"/>
                                    </p:animScale>
                                    <p:animScale>
                                      <p:cBhvr>
                                        <p:cTn id="37" dur="166" decel="50000">
                                          <p:stCondLst>
                                            <p:cond delay="676"/>
                                          </p:stCondLst>
                                        </p:cTn>
                                        <p:tgtEl>
                                          <p:spTgt spid="3">
                                            <p:txEl>
                                              <p:pRg st="3" end="3"/>
                                            </p:txEl>
                                          </p:spTgt>
                                        </p:tgtEl>
                                      </p:cBhvr>
                                      <p:to x="100000" y="100000"/>
                                    </p:animScale>
                                    <p:animScale>
                                      <p:cBhvr>
                                        <p:cTn id="38" dur="26">
                                          <p:stCondLst>
                                            <p:cond delay="1312"/>
                                          </p:stCondLst>
                                        </p:cTn>
                                        <p:tgtEl>
                                          <p:spTgt spid="3">
                                            <p:txEl>
                                              <p:pRg st="3" end="3"/>
                                            </p:txEl>
                                          </p:spTgt>
                                        </p:tgtEl>
                                      </p:cBhvr>
                                      <p:to x="100000" y="80000"/>
                                    </p:animScale>
                                    <p:animScale>
                                      <p:cBhvr>
                                        <p:cTn id="39" dur="166" decel="50000">
                                          <p:stCondLst>
                                            <p:cond delay="1338"/>
                                          </p:stCondLst>
                                        </p:cTn>
                                        <p:tgtEl>
                                          <p:spTgt spid="3">
                                            <p:txEl>
                                              <p:pRg st="3" end="3"/>
                                            </p:txEl>
                                          </p:spTgt>
                                        </p:tgtEl>
                                      </p:cBhvr>
                                      <p:to x="100000" y="100000"/>
                                    </p:animScale>
                                    <p:animScale>
                                      <p:cBhvr>
                                        <p:cTn id="40" dur="26">
                                          <p:stCondLst>
                                            <p:cond delay="1642"/>
                                          </p:stCondLst>
                                        </p:cTn>
                                        <p:tgtEl>
                                          <p:spTgt spid="3">
                                            <p:txEl>
                                              <p:pRg st="3" end="3"/>
                                            </p:txEl>
                                          </p:spTgt>
                                        </p:tgtEl>
                                      </p:cBhvr>
                                      <p:to x="100000" y="90000"/>
                                    </p:animScale>
                                    <p:animScale>
                                      <p:cBhvr>
                                        <p:cTn id="41" dur="166" decel="50000">
                                          <p:stCondLst>
                                            <p:cond delay="1668"/>
                                          </p:stCondLst>
                                        </p:cTn>
                                        <p:tgtEl>
                                          <p:spTgt spid="3">
                                            <p:txEl>
                                              <p:pRg st="3" end="3"/>
                                            </p:txEl>
                                          </p:spTgt>
                                        </p:tgtEl>
                                      </p:cBhvr>
                                      <p:to x="100000" y="100000"/>
                                    </p:animScale>
                                    <p:animScale>
                                      <p:cBhvr>
                                        <p:cTn id="42" dur="26">
                                          <p:stCondLst>
                                            <p:cond delay="1808"/>
                                          </p:stCondLst>
                                        </p:cTn>
                                        <p:tgtEl>
                                          <p:spTgt spid="3">
                                            <p:txEl>
                                              <p:pRg st="3" end="3"/>
                                            </p:txEl>
                                          </p:spTgt>
                                        </p:tgtEl>
                                      </p:cBhvr>
                                      <p:to x="100000" y="95000"/>
                                    </p:animScale>
                                    <p:animScale>
                                      <p:cBhvr>
                                        <p:cTn id="43"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P spid="3" grpId="2"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1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050" name="Picture 2" descr="See the source image">
            <a:extLst>
              <a:ext uri="{FF2B5EF4-FFF2-40B4-BE49-F238E27FC236}">
                <a16:creationId xmlns:a16="http://schemas.microsoft.com/office/drawing/2014/main" id="{37CDBBC9-7636-4A33-978B-353FE0005CD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b="27433"/>
          <a:stretch/>
        </p:blipFill>
        <p:spPr bwMode="auto">
          <a:xfrm>
            <a:off x="1274918" y="1060993"/>
            <a:ext cx="9740328" cy="547791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AFEEACF7-05AC-4806-A09C-F20861F8F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7</a:t>
            </a:fld>
            <a:endParaRPr lang="en-US">
              <a:solidFill>
                <a:srgbClr val="FFFFFF"/>
              </a:solidFill>
            </a:endParaRPr>
          </a:p>
        </p:txBody>
      </p:sp>
      <p:sp>
        <p:nvSpPr>
          <p:cNvPr id="2" name="Rectangle 1">
            <a:extLst>
              <a:ext uri="{FF2B5EF4-FFF2-40B4-BE49-F238E27FC236}">
                <a16:creationId xmlns:a16="http://schemas.microsoft.com/office/drawing/2014/main" id="{C2BDD488-7FE9-4106-96DC-42B70EDA2629}"/>
              </a:ext>
            </a:extLst>
          </p:cNvPr>
          <p:cNvSpPr/>
          <p:nvPr/>
        </p:nvSpPr>
        <p:spPr>
          <a:xfrm rot="20367106">
            <a:off x="2502824" y="3115297"/>
            <a:ext cx="7156190" cy="707886"/>
          </a:xfrm>
          <a:prstGeom prst="rect">
            <a:avLst/>
          </a:prstGeom>
          <a:noFill/>
        </p:spPr>
        <p:txBody>
          <a:bodyPr wrap="none" lIns="91440" tIns="45720" rIns="91440" bIns="45720">
            <a:spAutoFit/>
          </a:bodyPr>
          <a:lstStyle/>
          <a:p>
            <a:pPr algn="ctr"/>
            <a:r>
              <a:rPr lang="en-US" sz="4000" dirty="0">
                <a:ln/>
                <a:effectLst>
                  <a:outerShdw blurRad="38100" dist="19050" dir="2700000" algn="tl" rotWithShape="0">
                    <a:schemeClr val="dk1">
                      <a:lumMod val="50000"/>
                      <a:alpha val="40000"/>
                    </a:schemeClr>
                  </a:outerShdw>
                </a:effectLst>
              </a:rPr>
              <a:t>Summary of Benefits &amp; Coverage</a:t>
            </a:r>
            <a:endParaRPr lang="en-US" sz="4000" cap="none" spc="0" dirty="0">
              <a:ln w="12700">
                <a:solidFill>
                  <a:schemeClr val="tx2">
                    <a:lumMod val="75000"/>
                  </a:schemeClr>
                </a:solidFill>
                <a:prstDash val="solid"/>
              </a:ln>
              <a:effectLst>
                <a:outerShdw dist="38100" dir="2640000" algn="bl" rotWithShape="0">
                  <a:schemeClr val="tx2">
                    <a:lumMod val="75000"/>
                  </a:schemeClr>
                </a:outerShdw>
              </a:effectLst>
            </a:endParaRPr>
          </a:p>
        </p:txBody>
      </p:sp>
      <p:pic>
        <p:nvPicPr>
          <p:cNvPr id="6" name="Picture 2">
            <a:extLst>
              <a:ext uri="{FF2B5EF4-FFF2-40B4-BE49-F238E27FC236}">
                <a16:creationId xmlns:a16="http://schemas.microsoft.com/office/drawing/2014/main" id="{A1E8694F-9CD7-BAF5-6BB5-7F3D683910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785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2" name="Rectangle 13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Slide Number Placeholder 3">
            <a:extLst>
              <a:ext uri="{FF2B5EF4-FFF2-40B4-BE49-F238E27FC236}">
                <a16:creationId xmlns:a16="http://schemas.microsoft.com/office/drawing/2014/main" id="{AFEEACF7-05AC-4806-A09C-F20861F8F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8</a:t>
            </a:fld>
            <a:endParaRPr lang="en-US">
              <a:solidFill>
                <a:srgbClr val="FFFFFF"/>
              </a:solidFill>
            </a:endParaRPr>
          </a:p>
        </p:txBody>
      </p:sp>
      <p:pic>
        <p:nvPicPr>
          <p:cNvPr id="7" name="Content Placeholder 5">
            <a:extLst>
              <a:ext uri="{FF2B5EF4-FFF2-40B4-BE49-F238E27FC236}">
                <a16:creationId xmlns:a16="http://schemas.microsoft.com/office/drawing/2014/main" id="{4D510B12-AEE1-0330-0A0D-68D3071181AF}"/>
              </a:ext>
            </a:extLst>
          </p:cNvPr>
          <p:cNvPicPr>
            <a:picLocks noGrp="1" noChangeAspect="1"/>
          </p:cNvPicPr>
          <p:nvPr>
            <p:ph idx="1"/>
          </p:nvPr>
        </p:nvPicPr>
        <p:blipFill rotWithShape="1">
          <a:blip r:embed="rId3"/>
          <a:srcRect l="1875" t="3285" r="3152" b="1584"/>
          <a:stretch/>
        </p:blipFill>
        <p:spPr>
          <a:xfrm>
            <a:off x="2004487" y="1187774"/>
            <a:ext cx="8152861" cy="5204040"/>
          </a:xfrm>
          <a:prstGeom prst="rect">
            <a:avLst/>
          </a:prstGeom>
          <a:effectLst/>
        </p:spPr>
      </p:pic>
      <p:sp>
        <p:nvSpPr>
          <p:cNvPr id="2" name="Rectangle 1">
            <a:extLst>
              <a:ext uri="{FF2B5EF4-FFF2-40B4-BE49-F238E27FC236}">
                <a16:creationId xmlns:a16="http://schemas.microsoft.com/office/drawing/2014/main" id="{C2BDD488-7FE9-4106-96DC-42B70EDA2629}"/>
              </a:ext>
            </a:extLst>
          </p:cNvPr>
          <p:cNvSpPr/>
          <p:nvPr/>
        </p:nvSpPr>
        <p:spPr>
          <a:xfrm rot="20367106">
            <a:off x="3343824" y="3358907"/>
            <a:ext cx="5494581" cy="861774"/>
          </a:xfrm>
          <a:prstGeom prst="rect">
            <a:avLst/>
          </a:prstGeom>
          <a:noFill/>
        </p:spPr>
        <p:txBody>
          <a:bodyPr wrap="none" lIns="91440" tIns="45720" rIns="91440" bIns="45720">
            <a:spAutoFit/>
          </a:bodyPr>
          <a:lstStyle/>
          <a:p>
            <a:pPr algn="ctr"/>
            <a:r>
              <a:rPr lang="en-US" sz="5000" dirty="0">
                <a:ln/>
                <a:effectLst>
                  <a:outerShdw blurRad="50800" dist="50800" dir="5400000" algn="ctr" rotWithShape="0">
                    <a:srgbClr val="000000">
                      <a:alpha val="47000"/>
                    </a:srgbClr>
                  </a:outerShdw>
                </a:effectLst>
              </a:rPr>
              <a:t>Schedule of Benefits</a:t>
            </a:r>
            <a:endParaRPr lang="en-US" sz="5000" cap="none" spc="0" dirty="0">
              <a:ln w="12700">
                <a:solidFill>
                  <a:schemeClr val="tx2">
                    <a:lumMod val="75000"/>
                  </a:schemeClr>
                </a:solidFill>
                <a:prstDash val="solid"/>
              </a:ln>
              <a:effectLst>
                <a:outerShdw blurRad="50800" dist="50800" dir="5400000" algn="ctr" rotWithShape="0">
                  <a:srgbClr val="000000">
                    <a:alpha val="47000"/>
                  </a:srgbClr>
                </a:outerShdw>
              </a:effectLst>
            </a:endParaRPr>
          </a:p>
        </p:txBody>
      </p:sp>
      <p:pic>
        <p:nvPicPr>
          <p:cNvPr id="8" name="Picture 2">
            <a:extLst>
              <a:ext uri="{FF2B5EF4-FFF2-40B4-BE49-F238E27FC236}">
                <a16:creationId xmlns:a16="http://schemas.microsoft.com/office/drawing/2014/main" id="{5419FAFD-7820-D400-F8E8-4FCDE98CB3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602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6" name="Rectangle 7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Slide Number Placeholder 3">
            <a:extLst>
              <a:ext uri="{FF2B5EF4-FFF2-40B4-BE49-F238E27FC236}">
                <a16:creationId xmlns:a16="http://schemas.microsoft.com/office/drawing/2014/main" id="{AFEEACF7-05AC-4806-A09C-F20861F8F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3A98EE3D-8CD1-4C3F-BD1C-C98C9596463C}" type="slidenum">
              <a:rPr lang="en-US">
                <a:solidFill>
                  <a:srgbClr val="FFFFFF"/>
                </a:solidFill>
              </a:rPr>
              <a:pPr>
                <a:spcAft>
                  <a:spcPts val="600"/>
                </a:spcAft>
              </a:pPr>
              <a:t>9</a:t>
            </a:fld>
            <a:endParaRPr lang="en-US">
              <a:solidFill>
                <a:srgbClr val="FFFFFF"/>
              </a:solidFill>
            </a:endParaRPr>
          </a:p>
        </p:txBody>
      </p:sp>
      <p:sp>
        <p:nvSpPr>
          <p:cNvPr id="10" name="Rectangle 9">
            <a:extLst>
              <a:ext uri="{FF2B5EF4-FFF2-40B4-BE49-F238E27FC236}">
                <a16:creationId xmlns:a16="http://schemas.microsoft.com/office/drawing/2014/main" id="{3295BF28-48DE-4C76-9968-C423768DB5C2}"/>
              </a:ext>
            </a:extLst>
          </p:cNvPr>
          <p:cNvSpPr/>
          <p:nvPr/>
        </p:nvSpPr>
        <p:spPr>
          <a:xfrm rot="20367106">
            <a:off x="4164832" y="2967335"/>
            <a:ext cx="3862340" cy="923330"/>
          </a:xfrm>
          <a:prstGeom prst="rect">
            <a:avLst/>
          </a:prstGeom>
          <a:noFill/>
        </p:spPr>
        <p:txBody>
          <a:bodyPr wrap="none" lIns="91440" tIns="45720" rIns="91440" bIns="45720">
            <a:spAutoFit/>
          </a:bodyPr>
          <a:lstStyle/>
          <a:p>
            <a:pPr algn="ctr"/>
            <a:r>
              <a:rPr lang="en-US" sz="54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rPr>
              <a:t>Example SBC</a:t>
            </a:r>
            <a:endPar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11" name="Content Placeholder 4">
            <a:extLst>
              <a:ext uri="{FF2B5EF4-FFF2-40B4-BE49-F238E27FC236}">
                <a16:creationId xmlns:a16="http://schemas.microsoft.com/office/drawing/2014/main" id="{B937F4EC-1FED-40E4-9C6A-BCA7471A4005}"/>
              </a:ext>
            </a:extLst>
          </p:cNvPr>
          <p:cNvPicPr>
            <a:picLocks noGrp="1" noChangeAspect="1"/>
          </p:cNvPicPr>
          <p:nvPr>
            <p:ph idx="1"/>
          </p:nvPr>
        </p:nvPicPr>
        <p:blipFill rotWithShape="1">
          <a:blip r:embed="rId3"/>
          <a:srcRect t="1" b="-11594"/>
          <a:stretch/>
        </p:blipFill>
        <p:spPr>
          <a:xfrm>
            <a:off x="516835" y="851154"/>
            <a:ext cx="11673641" cy="6305020"/>
          </a:xfrm>
        </p:spPr>
      </p:pic>
      <p:pic>
        <p:nvPicPr>
          <p:cNvPr id="8" name="Picture 2">
            <a:extLst>
              <a:ext uri="{FF2B5EF4-FFF2-40B4-BE49-F238E27FC236}">
                <a16:creationId xmlns:a16="http://schemas.microsoft.com/office/drawing/2014/main" id="{8DDF9C7A-F796-C21D-C644-F0DCF70F93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1291" y="-101600"/>
            <a:ext cx="2139255" cy="128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53150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70C9DA-ADC8-49D9-B223-6D54C6FB7BE0}">
  <ds:schemaRefs>
    <ds:schemaRef ds:uri="http://schemas.microsoft.com/sharepoint/v3/contenttype/forms"/>
  </ds:schemaRefs>
</ds:datastoreItem>
</file>

<file path=customXml/itemProps2.xml><?xml version="1.0" encoding="utf-8"?>
<ds:datastoreItem xmlns:ds="http://schemas.openxmlformats.org/officeDocument/2006/customXml" ds:itemID="{97333985-6DEC-4BB6-B360-FFFEFA02249A}">
  <ds:schemaRefs>
    <ds:schemaRef ds:uri="http://schemas.microsoft.com/sharepoint/v3"/>
    <ds:schemaRef ds:uri="http://purl.org/dc/dcmitype/"/>
    <ds:schemaRef ds:uri="http://purl.org/dc/terms/"/>
    <ds:schemaRef ds:uri="http://schemas.microsoft.com/office/2006/metadata/properties"/>
    <ds:schemaRef ds:uri="http://schemas.microsoft.com/office/2006/documentManagement/types"/>
    <ds:schemaRef ds:uri="16c05727-aa75-4e4a-9b5f-8a80a1165891"/>
    <ds:schemaRef ds:uri="http://www.w3.org/XML/1998/namespace"/>
    <ds:schemaRef ds:uri="http://schemas.microsoft.com/office/infopath/2007/PartnerControls"/>
    <ds:schemaRef ds:uri="71af3243-3dd4-4a8d-8c0d-dd76da1f02a5"/>
    <ds:schemaRef ds:uri="http://schemas.openxmlformats.org/package/2006/metadata/core-properties"/>
    <ds:schemaRef ds:uri="230e9df3-be65-4c73-a93b-d1236ebd677e"/>
    <ds:schemaRef ds:uri="http://purl.org/dc/elements/1.1/"/>
  </ds:schemaRefs>
</ds:datastoreItem>
</file>

<file path=customXml/itemProps3.xml><?xml version="1.0" encoding="utf-8"?>
<ds:datastoreItem xmlns:ds="http://schemas.openxmlformats.org/officeDocument/2006/customXml" ds:itemID="{54608ECE-840A-4514-AD05-0950FC5D3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Standard" siteId="{72f988bf-86f1-41af-91ab-2d7cd011db47}" contentBits="0" removed="0"/>
</clbl:labelList>
</file>

<file path=docProps/app.xml><?xml version="1.0" encoding="utf-8"?>
<Properties xmlns="http://schemas.openxmlformats.org/officeDocument/2006/extended-properties" xmlns:vt="http://schemas.openxmlformats.org/officeDocument/2006/docPropsVTypes">
  <Template/>
  <TotalTime>26009</TotalTime>
  <Words>991</Words>
  <Application>Microsoft Office PowerPoint</Application>
  <PresentationFormat>Widescreen</PresentationFormat>
  <Paragraphs>157</Paragraphs>
  <Slides>32</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Gill Sans MT</vt:lpstr>
      <vt:lpstr>Lucida Handwriting</vt:lpstr>
      <vt:lpstr>Wingdings 2</vt:lpstr>
      <vt:lpstr>Office Theme</vt:lpstr>
      <vt:lpstr>Today:  Intro to How To Read &amp; Use Your Benefits Book June 28th –  Insurance Terminology and Definitions July 26th – Explanation of Benefits (EOB) August 23rd – Denial Letters and Your Appeal Rights </vt:lpstr>
      <vt:lpstr>           TODAY’S TOPIC  The Benefits Book Part I    brought to you by Ted Doolittle  State Healthcare Advocate    presented by  Jill Hall OHA Nurse Consultant  </vt:lpstr>
      <vt:lpstr>  Important Plan Documents </vt:lpstr>
      <vt:lpstr>   The Most Important Plan Document Of All!  </vt:lpstr>
      <vt:lpstr>What’s Your Benefits Book Called?</vt:lpstr>
      <vt:lpstr>Caution about Similarly Named Documents</vt:lpstr>
      <vt:lpstr>PowerPoint Presentation</vt:lpstr>
      <vt:lpstr>PowerPoint Presentation</vt:lpstr>
      <vt:lpstr>PowerPoint Presentation</vt:lpstr>
      <vt:lpstr>Health Plan Benefits Book </vt:lpstr>
      <vt:lpstr> *EXAMPLE* Table of Contents </vt:lpstr>
      <vt:lpstr>The Benefits Book </vt:lpstr>
      <vt:lpstr>PowerPoint Presentation</vt:lpstr>
      <vt:lpstr>Where Do I Find My Benefits Book? </vt:lpstr>
      <vt:lpstr>How do I use the “User Manual”</vt:lpstr>
      <vt:lpstr>Key Points</vt:lpstr>
      <vt:lpstr>PowerPoint Presentation</vt:lpstr>
      <vt:lpstr>PowerPoint Presentation</vt:lpstr>
      <vt:lpstr> Usual/Expected Definitions</vt:lpstr>
      <vt:lpstr>Unexpected/Unfamiliar Definitions </vt:lpstr>
      <vt:lpstr> Defined Terms Suggests Plan Rules Will Apply</vt:lpstr>
      <vt:lpstr>If you want to dive deeper and learn more about health insurance terminology and the common definitions used by our Health Plans, join us next month:   OHA Lunch &amp; Learn June 28, 2022 </vt:lpstr>
      <vt:lpstr>PowerPoint Presentation</vt:lpstr>
      <vt:lpstr>PowerPoint Presentation</vt:lpstr>
      <vt:lpstr>Carrier  Responsibilities                Plan    Rules           &amp;       Member  Rights  </vt:lpstr>
      <vt:lpstr>What’s Included?</vt:lpstr>
      <vt:lpstr>What’s Excluded or Limited?</vt:lpstr>
      <vt:lpstr>Grievances &amp;  Appeal Rights </vt:lpstr>
      <vt:lpstr>Maximize Your Benefits Using Your Benefits Book  </vt:lpstr>
      <vt:lpstr>What Do I Do If I Get Confusing, Conflicting or Incorrect Information?</vt:lpstr>
      <vt:lpstr>   Don’t Worry Alone! </vt:lpstr>
      <vt:lpstr>     Thank you for joining us today.                      Any Questions?            Email:  Healthcare.Advocate@ct.gov  Phone:  866-466-4446  Web:  www.ct.gov/oha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Lunch and learn with oha  September 28, 2021 12:00-12:30p</dc:title>
  <dc:creator>Wyzykowski, Valerie J</dc:creator>
  <cp:lastModifiedBy>Hall, Jill</cp:lastModifiedBy>
  <cp:revision>161</cp:revision>
  <dcterms:created xsi:type="dcterms:W3CDTF">2021-09-13T14:25:51Z</dcterms:created>
  <dcterms:modified xsi:type="dcterms:W3CDTF">2022-05-24T16:34:38Z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