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21"/>
  </p:notesMasterIdLst>
  <p:sldIdLst>
    <p:sldId id="256" r:id="rId5"/>
    <p:sldId id="259" r:id="rId6"/>
    <p:sldId id="266" r:id="rId7"/>
    <p:sldId id="272" r:id="rId8"/>
    <p:sldId id="274" r:id="rId9"/>
    <p:sldId id="275" r:id="rId10"/>
    <p:sldId id="276" r:id="rId11"/>
    <p:sldId id="278" r:id="rId12"/>
    <p:sldId id="279" r:id="rId13"/>
    <p:sldId id="280" r:id="rId14"/>
    <p:sldId id="281" r:id="rId15"/>
    <p:sldId id="282" r:id="rId16"/>
    <p:sldId id="283" r:id="rId17"/>
    <p:sldId id="284" r:id="rId18"/>
    <p:sldId id="271" r:id="rId19"/>
    <p:sldId id="26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3910" autoAdjust="0"/>
  </p:normalViewPr>
  <p:slideViewPr>
    <p:cSldViewPr snapToGrid="0" showGuides="1">
      <p:cViewPr varScale="1">
        <p:scale>
          <a:sx n="80" d="100"/>
          <a:sy n="80" d="100"/>
        </p:scale>
        <p:origin x="557" y="67"/>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rizioAd\Downloads\raw_data.csv"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26B-4246-9775-603A75908E05}"/>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26B-4246-9775-603A75908E05}"/>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26B-4246-9775-603A75908E05}"/>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26B-4246-9775-603A75908E05}"/>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26B-4246-9775-603A75908E05}"/>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026B-4246-9775-603A75908E05}"/>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026B-4246-9775-603A75908E05}"/>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026B-4246-9775-603A75908E05}"/>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026B-4246-9775-603A75908E05}"/>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026B-4246-9775-603A75908E05}"/>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026B-4246-9775-603A75908E05}"/>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026B-4246-9775-603A75908E05}"/>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026B-4246-9775-603A75908E05}"/>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026B-4246-9775-603A75908E05}"/>
                </c:ext>
              </c:extLst>
            </c:dLbl>
            <c:dLbl>
              <c:idx val="5"/>
              <c:layout>
                <c:manualLayout>
                  <c:x val="-7.1759259259259259E-2"/>
                  <c:y val="-2.777777777777777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26B-4246-9775-603A75908E05}"/>
                </c:ext>
              </c:extLst>
            </c:dLbl>
            <c:dLbl>
              <c:idx val="6"/>
              <c:layout>
                <c:manualLayout>
                  <c:x val="-3.9351851851851853E-2"/>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26B-4246-9775-603A75908E05}"/>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F-026B-4246-9775-603A75908E05}"/>
                </c:ext>
              </c:extLst>
            </c:dLbl>
            <c:dLbl>
              <c:idx val="8"/>
              <c:layout>
                <c:manualLayout>
                  <c:x val="0.1064814814814814"/>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26B-4246-9775-603A75908E05}"/>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raw_data!$B$3:$J$3</c:f>
              <c:strCache>
                <c:ptCount val="9"/>
                <c:pt idx="0">
                  <c:v>Employer Only</c:v>
                </c:pt>
                <c:pt idx="1">
                  <c:v>Medicaid Only</c:v>
                </c:pt>
                <c:pt idx="2">
                  <c:v>Medicare and Private Insurance</c:v>
                </c:pt>
                <c:pt idx="3">
                  <c:v>Medicare Only</c:v>
                </c:pt>
                <c:pt idx="4">
                  <c:v>Uninsured</c:v>
                </c:pt>
                <c:pt idx="5">
                  <c:v>Non-group Only</c:v>
                </c:pt>
                <c:pt idx="6">
                  <c:v>Medicaid and Medicare</c:v>
                </c:pt>
                <c:pt idx="7">
                  <c:v>Medicaid and Private Insurance</c:v>
                </c:pt>
                <c:pt idx="8">
                  <c:v>Military</c:v>
                </c:pt>
              </c:strCache>
            </c:strRef>
          </c:cat>
          <c:val>
            <c:numRef>
              <c:f>raw_data!$B$4:$J$4</c:f>
              <c:numCache>
                <c:formatCode>General</c:formatCode>
                <c:ptCount val="9"/>
                <c:pt idx="0">
                  <c:v>1827200</c:v>
                </c:pt>
                <c:pt idx="1">
                  <c:v>549200</c:v>
                </c:pt>
                <c:pt idx="2">
                  <c:v>283000</c:v>
                </c:pt>
                <c:pt idx="3">
                  <c:v>204900</c:v>
                </c:pt>
                <c:pt idx="4">
                  <c:v>204500</c:v>
                </c:pt>
                <c:pt idx="5">
                  <c:v>165900</c:v>
                </c:pt>
                <c:pt idx="6">
                  <c:v>129700</c:v>
                </c:pt>
                <c:pt idx="7">
                  <c:v>65000</c:v>
                </c:pt>
                <c:pt idx="8">
                  <c:v>23900</c:v>
                </c:pt>
              </c:numCache>
            </c:numRef>
          </c:val>
          <c:extLst>
            <c:ext xmlns:c16="http://schemas.microsoft.com/office/drawing/2014/chart" uri="{C3380CC4-5D6E-409C-BE32-E72D297353CC}">
              <c16:uniqueId val="{00000012-026B-4246-9775-603A75908E05}"/>
            </c:ext>
          </c:extLst>
        </c:ser>
        <c:ser>
          <c:idx val="1"/>
          <c:order val="1"/>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4-026B-4246-9775-603A75908E05}"/>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6-026B-4246-9775-603A75908E05}"/>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8-026B-4246-9775-603A75908E05}"/>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A-026B-4246-9775-603A75908E05}"/>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C-026B-4246-9775-603A75908E05}"/>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E-026B-4246-9775-603A75908E05}"/>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0-026B-4246-9775-603A75908E05}"/>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2-026B-4246-9775-603A75908E05}"/>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4-026B-4246-9775-603A75908E05}"/>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4-026B-4246-9775-603A75908E05}"/>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6-026B-4246-9775-603A75908E05}"/>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8-026B-4246-9775-603A75908E05}"/>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A-026B-4246-9775-603A75908E05}"/>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C-026B-4246-9775-603A75908E05}"/>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E-026B-4246-9775-603A75908E05}"/>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20-026B-4246-9775-603A75908E05}"/>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22-026B-4246-9775-603A75908E05}"/>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24-026B-4246-9775-603A75908E05}"/>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raw_data!$B$3:$J$3</c:f>
              <c:strCache>
                <c:ptCount val="9"/>
                <c:pt idx="0">
                  <c:v>Employer Only</c:v>
                </c:pt>
                <c:pt idx="1">
                  <c:v>Medicaid Only</c:v>
                </c:pt>
                <c:pt idx="2">
                  <c:v>Medicare and Private Insurance</c:v>
                </c:pt>
                <c:pt idx="3">
                  <c:v>Medicare Only</c:v>
                </c:pt>
                <c:pt idx="4">
                  <c:v>Uninsured</c:v>
                </c:pt>
                <c:pt idx="5">
                  <c:v>Non-group Only</c:v>
                </c:pt>
                <c:pt idx="6">
                  <c:v>Medicaid and Medicare</c:v>
                </c:pt>
                <c:pt idx="7">
                  <c:v>Medicaid and Private Insurance</c:v>
                </c:pt>
                <c:pt idx="8">
                  <c:v>Military</c:v>
                </c:pt>
              </c:strCache>
            </c:strRef>
          </c:cat>
          <c:val>
            <c:numRef>
              <c:f>raw_data!$B$5:$J$5</c:f>
              <c:numCache>
                <c:formatCode>0.0%</c:formatCode>
                <c:ptCount val="9"/>
                <c:pt idx="0">
                  <c:v>0.52911707641965655</c:v>
                </c:pt>
                <c:pt idx="1">
                  <c:v>0.15903628413401674</c:v>
                </c:pt>
                <c:pt idx="2">
                  <c:v>8.1950597978744974E-2</c:v>
                </c:pt>
                <c:pt idx="3">
                  <c:v>5.9334549561289203E-2</c:v>
                </c:pt>
                <c:pt idx="4">
                  <c:v>5.9218718327396981E-2</c:v>
                </c:pt>
                <c:pt idx="5">
                  <c:v>4.8041004256797845E-2</c:v>
                </c:pt>
                <c:pt idx="6">
                  <c:v>3.7558277589552019E-2</c:v>
                </c:pt>
                <c:pt idx="7">
                  <c:v>1.8822575507485593E-2</c:v>
                </c:pt>
                <c:pt idx="8">
                  <c:v>6.9209162250600878E-3</c:v>
                </c:pt>
              </c:numCache>
            </c:numRef>
          </c:val>
          <c:extLst>
            <c:ext xmlns:c16="http://schemas.microsoft.com/office/drawing/2014/chart" uri="{C3380CC4-5D6E-409C-BE32-E72D297353CC}">
              <c16:uniqueId val="{00000025-026B-4246-9775-603A75908E05}"/>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4/27/2022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Health insurance is a complicated subject. Members can learn the basic information to know about healthcare insuranc</a:t>
            </a:r>
            <a:r>
              <a:rPr lang="en-US" dirty="0">
                <a:solidFill>
                  <a:srgbClr val="0A0A0A"/>
                </a:solidFill>
                <a:latin typeface="open-sans"/>
              </a:rPr>
              <a:t>e plans. </a:t>
            </a:r>
            <a:r>
              <a:rPr lang="en-US" b="0" i="0" dirty="0">
                <a:solidFill>
                  <a:srgbClr val="0A0A0A"/>
                </a:solidFill>
                <a:effectLst/>
                <a:latin typeface="open-sans"/>
              </a:rPr>
              <a:t>The OHA Lunch &amp; Learn will review  an overview of some of the terms that you might find in your health plan, It is important that you understand who regulates your insurance plan, how to find out what your health plan actually covers, and </a:t>
            </a:r>
            <a:r>
              <a:rPr lang="en-US" dirty="0">
                <a:solidFill>
                  <a:srgbClr val="0A0A0A"/>
                </a:solidFill>
                <a:latin typeface="open-sans"/>
              </a:rPr>
              <a:t>where to go should you have an issue or question. This information is provided </a:t>
            </a:r>
            <a:r>
              <a:rPr lang="en-US" b="0" i="0" dirty="0">
                <a:solidFill>
                  <a:srgbClr val="0A0A0A"/>
                </a:solidFill>
                <a:effectLst/>
                <a:latin typeface="open-sans"/>
              </a:rPr>
              <a:t>in order to avoid surprises while seeking medical treatment or receiving a bill you were not expecting. This material may also assist you when choosing and enrolling in a health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06905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15</a:t>
            </a:fld>
            <a:endParaRPr lang="en-US" dirty="0"/>
          </a:p>
        </p:txBody>
      </p:sp>
    </p:spTree>
    <p:extLst>
      <p:ext uri="{BB962C8B-B14F-4D97-AF65-F5344CB8AC3E}">
        <p14:creationId xmlns:p14="http://schemas.microsoft.com/office/powerpoint/2010/main" val="2242962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4/27/2022</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775" r:id="rId16"/>
    <p:sldLayoutId id="2147483783" r:id="rId17"/>
    <p:sldLayoutId id="2147483784" r:id="rId18"/>
    <p:sldLayoutId id="2147483782" r:id="rId19"/>
    <p:sldLayoutId id="2147483778"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Healthcare.advocate@ct.gov" TargetMode="Externa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April 27, 2022</a:t>
            </a:r>
            <a:br>
              <a:rPr lang="en-US" dirty="0">
                <a:latin typeface="Gill Sans MT" panose="020B0502020104020203" pitchFamily="34" charset="0"/>
              </a:rPr>
            </a:br>
            <a:r>
              <a:rPr lang="en-US" dirty="0">
                <a:latin typeface="Gill Sans MT" panose="020B0502020104020203" pitchFamily="34" charset="0"/>
              </a:rPr>
              <a:t>12:00-12:30p</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a:xfrm>
            <a:off x="581194" y="2495445"/>
            <a:ext cx="10993546" cy="586083"/>
          </a:xfrm>
        </p:spPr>
        <p:txBody>
          <a:bodyPr>
            <a:normAutofit fontScale="55000" lnSpcReduction="20000"/>
          </a:bodyPr>
          <a:lstStyle/>
          <a:p>
            <a:pPr algn="ctr"/>
            <a:r>
              <a:rPr lang="en-US" dirty="0">
                <a:latin typeface="Gill Sans MT" panose="020B0502020104020203" pitchFamily="34" charset="0"/>
              </a:rPr>
              <a:t>Ted Doolittle – CT Healthcare Advocate, </a:t>
            </a:r>
          </a:p>
          <a:p>
            <a:pPr algn="ctr"/>
            <a:r>
              <a:rPr lang="en-US" dirty="0">
                <a:latin typeface="Gill Sans MT" panose="020B0502020104020203" pitchFamily="34" charset="0"/>
              </a:rPr>
              <a:t>Adam Prizio – OHA Staff Attorney</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4" b="24"/>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403BC-3694-4C4C-8863-40EC99AB3F93}"/>
              </a:ext>
            </a:extLst>
          </p:cNvPr>
          <p:cNvSpPr>
            <a:spLocks noGrp="1"/>
          </p:cNvSpPr>
          <p:nvPr>
            <p:ph type="title"/>
          </p:nvPr>
        </p:nvSpPr>
        <p:spPr/>
        <p:txBody>
          <a:bodyPr/>
          <a:lstStyle/>
          <a:p>
            <a:r>
              <a:rPr lang="en-US" dirty="0"/>
              <a:t>Spouse or Partner’s Coverage</a:t>
            </a:r>
          </a:p>
        </p:txBody>
      </p:sp>
      <p:sp>
        <p:nvSpPr>
          <p:cNvPr id="3" name="Content Placeholder 2">
            <a:extLst>
              <a:ext uri="{FF2B5EF4-FFF2-40B4-BE49-F238E27FC236}">
                <a16:creationId xmlns:a16="http://schemas.microsoft.com/office/drawing/2014/main" id="{75FDE601-C85F-417C-BFC0-DD37A2431669}"/>
              </a:ext>
            </a:extLst>
          </p:cNvPr>
          <p:cNvSpPr>
            <a:spLocks noGrp="1"/>
          </p:cNvSpPr>
          <p:nvPr>
            <p:ph idx="1"/>
          </p:nvPr>
        </p:nvSpPr>
        <p:spPr/>
        <p:txBody>
          <a:bodyPr/>
          <a:lstStyle/>
          <a:p>
            <a:r>
              <a:rPr lang="en-US" dirty="0"/>
              <a:t>Loss of coverage likely counts as qualifying event </a:t>
            </a:r>
          </a:p>
          <a:p>
            <a:r>
              <a:rPr lang="en-US" dirty="0"/>
              <a:t>Limited time to enroll</a:t>
            </a:r>
          </a:p>
          <a:p>
            <a:r>
              <a:rPr lang="en-US" dirty="0"/>
              <a:t>If available, you will be ineligible for subsidized coverage through the Marketplace</a:t>
            </a:r>
          </a:p>
        </p:txBody>
      </p:sp>
      <p:sp>
        <p:nvSpPr>
          <p:cNvPr id="4" name="Footer Placeholder 3">
            <a:extLst>
              <a:ext uri="{FF2B5EF4-FFF2-40B4-BE49-F238E27FC236}">
                <a16:creationId xmlns:a16="http://schemas.microsoft.com/office/drawing/2014/main" id="{B8BA99FA-8FAA-46CC-A3B3-C8EC99190941}"/>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2481753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93212-BEAB-4051-A656-1ECCCB7EB359}"/>
              </a:ext>
            </a:extLst>
          </p:cNvPr>
          <p:cNvSpPr>
            <a:spLocks noGrp="1"/>
          </p:cNvSpPr>
          <p:nvPr>
            <p:ph type="title"/>
          </p:nvPr>
        </p:nvSpPr>
        <p:spPr/>
        <p:txBody>
          <a:bodyPr/>
          <a:lstStyle/>
          <a:p>
            <a:r>
              <a:rPr lang="en-US" dirty="0"/>
              <a:t>ACA Marketplace Plan</a:t>
            </a:r>
          </a:p>
        </p:txBody>
      </p:sp>
      <p:sp>
        <p:nvSpPr>
          <p:cNvPr id="3" name="Content Placeholder 2">
            <a:extLst>
              <a:ext uri="{FF2B5EF4-FFF2-40B4-BE49-F238E27FC236}">
                <a16:creationId xmlns:a16="http://schemas.microsoft.com/office/drawing/2014/main" id="{24BADBE1-1983-4642-94AD-6223B7986A1C}"/>
              </a:ext>
            </a:extLst>
          </p:cNvPr>
          <p:cNvSpPr>
            <a:spLocks noGrp="1"/>
          </p:cNvSpPr>
          <p:nvPr>
            <p:ph idx="1"/>
          </p:nvPr>
        </p:nvSpPr>
        <p:spPr/>
        <p:txBody>
          <a:bodyPr/>
          <a:lstStyle/>
          <a:p>
            <a:r>
              <a:rPr lang="en-US" dirty="0"/>
              <a:t>Loss of coverage a qualifying event</a:t>
            </a:r>
          </a:p>
          <a:p>
            <a:r>
              <a:rPr lang="en-US" dirty="0"/>
              <a:t>May qualify for premium subsidies and other assistance (cost sharing reductions, Covered CT)</a:t>
            </a:r>
          </a:p>
          <a:p>
            <a:r>
              <a:rPr lang="en-US" dirty="0"/>
              <a:t>Premium subsidies (APTC) are </a:t>
            </a:r>
            <a:r>
              <a:rPr lang="en-US" i="1" dirty="0"/>
              <a:t>predicted</a:t>
            </a:r>
            <a:r>
              <a:rPr lang="en-US" dirty="0"/>
              <a:t> in enrollment and reconciled with your taxes</a:t>
            </a:r>
          </a:p>
          <a:p>
            <a:r>
              <a:rPr lang="en-US" dirty="0"/>
              <a:t>Notify the marketplace of changes to household income or composition</a:t>
            </a:r>
          </a:p>
          <a:p>
            <a:r>
              <a:rPr lang="en-US" dirty="0"/>
              <a:t>New deductible, new network, and new plan</a:t>
            </a:r>
          </a:p>
          <a:p>
            <a:r>
              <a:rPr lang="en-US" dirty="0"/>
              <a:t>AccessHealthCT.com</a:t>
            </a:r>
          </a:p>
          <a:p>
            <a:endParaRPr lang="en-US" dirty="0"/>
          </a:p>
          <a:p>
            <a:endParaRPr lang="en-US" dirty="0"/>
          </a:p>
        </p:txBody>
      </p:sp>
      <p:sp>
        <p:nvSpPr>
          <p:cNvPr id="4" name="Footer Placeholder 3">
            <a:extLst>
              <a:ext uri="{FF2B5EF4-FFF2-40B4-BE49-F238E27FC236}">
                <a16:creationId xmlns:a16="http://schemas.microsoft.com/office/drawing/2014/main" id="{10F98166-6A16-40EB-B00F-87D114B1BAB8}"/>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578632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DDBC2-1148-43C9-9883-438A2B927B3A}"/>
              </a:ext>
            </a:extLst>
          </p:cNvPr>
          <p:cNvSpPr>
            <a:spLocks noGrp="1"/>
          </p:cNvSpPr>
          <p:nvPr>
            <p:ph type="title"/>
          </p:nvPr>
        </p:nvSpPr>
        <p:spPr/>
        <p:txBody>
          <a:bodyPr/>
          <a:lstStyle/>
          <a:p>
            <a:r>
              <a:rPr lang="en-US" dirty="0"/>
              <a:t>COBRA and the Marketplace</a:t>
            </a:r>
          </a:p>
        </p:txBody>
      </p:sp>
      <p:sp>
        <p:nvSpPr>
          <p:cNvPr id="3" name="Content Placeholder 2">
            <a:extLst>
              <a:ext uri="{FF2B5EF4-FFF2-40B4-BE49-F238E27FC236}">
                <a16:creationId xmlns:a16="http://schemas.microsoft.com/office/drawing/2014/main" id="{7AE43CB8-8E49-4513-858A-EF578F943633}"/>
              </a:ext>
            </a:extLst>
          </p:cNvPr>
          <p:cNvSpPr>
            <a:spLocks noGrp="1"/>
          </p:cNvSpPr>
          <p:nvPr>
            <p:ph idx="1"/>
          </p:nvPr>
        </p:nvSpPr>
        <p:spPr/>
        <p:txBody>
          <a:bodyPr/>
          <a:lstStyle/>
          <a:p>
            <a:r>
              <a:rPr lang="en-US" dirty="0"/>
              <a:t>Loss of employer-sponsored coverage is a qualifying event</a:t>
            </a:r>
          </a:p>
          <a:p>
            <a:r>
              <a:rPr lang="en-US" dirty="0"/>
              <a:t>Loss of COBRA due to non-payment is NOT a qualifying event</a:t>
            </a:r>
          </a:p>
          <a:p>
            <a:r>
              <a:rPr lang="en-US" dirty="0"/>
              <a:t>If you elect COBRA, you will have to wait until the next open enrollment period or until your COBRA continuation period has ended.</a:t>
            </a:r>
          </a:p>
        </p:txBody>
      </p:sp>
      <p:sp>
        <p:nvSpPr>
          <p:cNvPr id="4" name="Footer Placeholder 3">
            <a:extLst>
              <a:ext uri="{FF2B5EF4-FFF2-40B4-BE49-F238E27FC236}">
                <a16:creationId xmlns:a16="http://schemas.microsoft.com/office/drawing/2014/main" id="{380FA8F5-E864-4D42-AD72-0F4286C9D006}"/>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92371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94707-D9AF-4864-BDFF-AF272CF717B7}"/>
              </a:ext>
            </a:extLst>
          </p:cNvPr>
          <p:cNvSpPr>
            <a:spLocks noGrp="1"/>
          </p:cNvSpPr>
          <p:nvPr>
            <p:ph type="title"/>
          </p:nvPr>
        </p:nvSpPr>
        <p:spPr/>
        <p:txBody>
          <a:bodyPr/>
          <a:lstStyle/>
          <a:p>
            <a:r>
              <a:rPr lang="en-US" dirty="0"/>
              <a:t>Medicare</a:t>
            </a:r>
          </a:p>
        </p:txBody>
      </p:sp>
      <p:sp>
        <p:nvSpPr>
          <p:cNvPr id="3" name="Content Placeholder 2">
            <a:extLst>
              <a:ext uri="{FF2B5EF4-FFF2-40B4-BE49-F238E27FC236}">
                <a16:creationId xmlns:a16="http://schemas.microsoft.com/office/drawing/2014/main" id="{AABBFD88-398E-41A9-AD7C-5ABDE7875732}"/>
              </a:ext>
            </a:extLst>
          </p:cNvPr>
          <p:cNvSpPr>
            <a:spLocks noGrp="1"/>
          </p:cNvSpPr>
          <p:nvPr>
            <p:ph idx="1"/>
          </p:nvPr>
        </p:nvSpPr>
        <p:spPr/>
        <p:txBody>
          <a:bodyPr/>
          <a:lstStyle/>
          <a:p>
            <a:r>
              <a:rPr lang="en-US" dirty="0"/>
              <a:t>Enrolling after 65</a:t>
            </a:r>
          </a:p>
          <a:p>
            <a:r>
              <a:rPr lang="en-US" dirty="0"/>
              <a:t>Penalties for late enrollment in Medicare Part B</a:t>
            </a:r>
          </a:p>
          <a:p>
            <a:r>
              <a:rPr lang="en-US" dirty="0"/>
              <a:t>Employer-sponsored coverage for employees counts as qualifying coverage</a:t>
            </a:r>
          </a:p>
          <a:p>
            <a:r>
              <a:rPr lang="en-US" dirty="0"/>
              <a:t>COBRA does not count as qualifying coverage.</a:t>
            </a:r>
          </a:p>
          <a:p>
            <a:r>
              <a:rPr lang="en-US" dirty="0"/>
              <a:t>COBRA is automatically secondary to Parts A &amp; B, or to your Medicare Advantage Plan</a:t>
            </a:r>
          </a:p>
          <a:p>
            <a:endParaRPr lang="en-US" dirty="0"/>
          </a:p>
        </p:txBody>
      </p:sp>
      <p:sp>
        <p:nvSpPr>
          <p:cNvPr id="4" name="Footer Placeholder 3">
            <a:extLst>
              <a:ext uri="{FF2B5EF4-FFF2-40B4-BE49-F238E27FC236}">
                <a16:creationId xmlns:a16="http://schemas.microsoft.com/office/drawing/2014/main" id="{35FD9599-28C7-415A-A533-8A86A6619A69}"/>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265066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39AAA-976A-42BF-913B-8A6F68CED323}"/>
              </a:ext>
            </a:extLst>
          </p:cNvPr>
          <p:cNvSpPr>
            <a:spLocks noGrp="1"/>
          </p:cNvSpPr>
          <p:nvPr>
            <p:ph type="title"/>
          </p:nvPr>
        </p:nvSpPr>
        <p:spPr/>
        <p:txBody>
          <a:bodyPr/>
          <a:lstStyle/>
          <a:p>
            <a:r>
              <a:rPr lang="en-US" dirty="0"/>
              <a:t>Medicaid / CHIP</a:t>
            </a:r>
          </a:p>
        </p:txBody>
      </p:sp>
      <p:sp>
        <p:nvSpPr>
          <p:cNvPr id="3" name="Content Placeholder 2">
            <a:extLst>
              <a:ext uri="{FF2B5EF4-FFF2-40B4-BE49-F238E27FC236}">
                <a16:creationId xmlns:a16="http://schemas.microsoft.com/office/drawing/2014/main" id="{683A9567-15F9-4E27-BF16-819ECE0E9727}"/>
              </a:ext>
            </a:extLst>
          </p:cNvPr>
          <p:cNvSpPr>
            <a:spLocks noGrp="1"/>
          </p:cNvSpPr>
          <p:nvPr>
            <p:ph idx="1"/>
          </p:nvPr>
        </p:nvSpPr>
        <p:spPr/>
        <p:txBody>
          <a:bodyPr/>
          <a:lstStyle/>
          <a:p>
            <a:r>
              <a:rPr lang="en-US" dirty="0"/>
              <a:t>Automatic eligibility through ACA Marketplace, AccessHealthCT.com</a:t>
            </a:r>
          </a:p>
          <a:p>
            <a:r>
              <a:rPr lang="en-US" dirty="0"/>
              <a:t>Can also apply through DSS</a:t>
            </a:r>
          </a:p>
          <a:p>
            <a:r>
              <a:rPr lang="en-US" dirty="0"/>
              <a:t>Income limits for HUSKY A, HUSKY B (CHIP), and HUSKY D</a:t>
            </a:r>
          </a:p>
          <a:p>
            <a:r>
              <a:rPr lang="en-US" dirty="0"/>
              <a:t>Income and Asset limits for HUSKY C (LTSS)</a:t>
            </a:r>
          </a:p>
        </p:txBody>
      </p:sp>
      <p:sp>
        <p:nvSpPr>
          <p:cNvPr id="4" name="Footer Placeholder 3">
            <a:extLst>
              <a:ext uri="{FF2B5EF4-FFF2-40B4-BE49-F238E27FC236}">
                <a16:creationId xmlns:a16="http://schemas.microsoft.com/office/drawing/2014/main" id="{32C0840E-91D3-4E17-AD27-E361BD6FD9C7}"/>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82886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1223868"/>
          </a:xfrm>
        </p:spPr>
        <p:txBody>
          <a:bodyPr>
            <a:noAutofit/>
          </a:bodyPr>
          <a:lstStyle/>
          <a:p>
            <a:pPr algn="ctr"/>
            <a:r>
              <a:rPr lang="en-US" sz="3200" dirty="0">
                <a:latin typeface="Gill Sans MT" panose="020B0502020104020203" pitchFamily="34" charset="0"/>
              </a:rPr>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a:bodyPr>
          <a:lstStyle/>
          <a:p>
            <a:pPr algn="ctr"/>
            <a:r>
              <a:rPr lang="en-US" dirty="0">
                <a:latin typeface="Gill Sans MT" panose="020B0502020104020203" pitchFamily="34" charset="0"/>
              </a:rPr>
              <a:t>OHA DOES NOT WANT TO BE THE “BEST KEPT SECRET IN CONNECTICUT.” HELP US CHANGE THAT. </a:t>
            </a:r>
          </a:p>
          <a:p>
            <a:pPr algn="ctr"/>
            <a:endParaRPr lang="en-US" dirty="0">
              <a:latin typeface="Gill Sans MT" panose="020B0502020104020203" pitchFamily="34" charset="0"/>
            </a:endParaRPr>
          </a:p>
          <a:p>
            <a:pPr algn="ctr"/>
            <a:r>
              <a:rPr lang="en-US" dirty="0">
                <a:latin typeface="Gill Sans MT" panose="020B0502020104020203" pitchFamily="34" charset="0"/>
              </a:rPr>
              <a:t>PLEASE SHARE OUR CONTACT INFORMATION</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2497731303"/>
              </p:ext>
            </p:extLst>
          </p:nvPr>
        </p:nvGraphicFramePr>
        <p:xfrm>
          <a:off x="449262" y="1950720"/>
          <a:ext cx="11293475" cy="2143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417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0" y="702156"/>
            <a:ext cx="4657344" cy="2355369"/>
          </a:xfrm>
        </p:spPr>
        <p:txBody>
          <a:bodyPr>
            <a:normAutofit fontScale="90000"/>
          </a:bodyPr>
          <a:lstStyle/>
          <a:p>
            <a:pPr algn="ctr"/>
            <a:br>
              <a:rPr lang="en-US" dirty="0"/>
            </a:br>
            <a:br>
              <a:rPr lang="en-US" dirty="0"/>
            </a:br>
            <a:r>
              <a:rPr lang="en-US" sz="4000" dirty="0"/>
              <a:t>Thank you</a:t>
            </a:r>
            <a:br>
              <a:rPr lang="en-US" sz="4000" dirty="0"/>
            </a:br>
            <a:br>
              <a:rPr lang="en-US" sz="4000" dirty="0"/>
            </a:br>
            <a:r>
              <a:rPr lang="en-US" sz="4000" dirty="0"/>
              <a:t>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0" y="4000981"/>
            <a:ext cx="4657344" cy="2355369"/>
          </a:xfrm>
        </p:spPr>
        <p:txBody>
          <a:bodyPr>
            <a:normAutofit/>
          </a:bodyPr>
          <a:lstStyle/>
          <a:p>
            <a:pPr algn="ctr"/>
            <a:r>
              <a:rPr lang="en-US" sz="2400" b="1" dirty="0">
                <a:solidFill>
                  <a:srgbClr val="0070C0"/>
                </a:solidFill>
              </a:rPr>
              <a:t>OFFICE OF THE HEALTHCARE ADVOCATE</a:t>
            </a:r>
          </a:p>
          <a:p>
            <a:pPr algn="ctr"/>
            <a:r>
              <a:rPr lang="en-US" sz="2400"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sz="2400" dirty="0">
              <a:solidFill>
                <a:srgbClr val="00B0F0"/>
              </a:solidFill>
            </a:endParaRPr>
          </a:p>
          <a:p>
            <a:pPr algn="ctr"/>
            <a:r>
              <a:rPr lang="en-US" sz="2400" dirty="0"/>
              <a:t>866-466-4446</a:t>
            </a:r>
          </a:p>
          <a:p>
            <a:pPr algn="ctr"/>
            <a:r>
              <a:rPr lang="en-US" sz="2400"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 r="7"/>
          <a:stretch/>
        </p:blipFill>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606830"/>
            <a:ext cx="3475915" cy="3520440"/>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416" r="16416"/>
          <a:stretch/>
        </p:blipFill>
        <p:spPr>
          <a:prstGeom prst="rect">
            <a:avLst/>
          </a:prstGeom>
          <a:solidFill>
            <a:schemeClr val="accent2"/>
          </a:solidFill>
        </p:spPr>
      </p:pic>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64" r="64"/>
          <a:stretch/>
        </p:blipFill>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3" r="43"/>
          <a:stretch/>
        </p:blipFill>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a:bodyPr>
          <a:lstStyle/>
          <a:p>
            <a:pPr algn="ctr"/>
            <a:r>
              <a:rPr lang="en-US" sz="2700" dirty="0">
                <a:latin typeface="Gill Sans MT" panose="020B0502020104020203" pitchFamily="34" charset="0"/>
              </a:rPr>
              <a:t>Coverage After a Losing Your Job</a:t>
            </a:r>
            <a:endParaRPr lang="en-US" sz="1600" dirty="0">
              <a:latin typeface="Gill Sans MT" panose="020B0502020104020203" pitchFamily="34" charset="0"/>
            </a:endParaRP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77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643467" y="321734"/>
            <a:ext cx="10905066" cy="1135737"/>
          </a:xfrm>
        </p:spPr>
        <p:txBody>
          <a:bodyPr>
            <a:normAutofit/>
          </a:bodyPr>
          <a:lstStyle/>
          <a:p>
            <a:pPr marL="0" marR="0">
              <a:spcBef>
                <a:spcPts val="0"/>
              </a:spcBef>
              <a:spcAft>
                <a:spcPts val="800"/>
              </a:spcAft>
            </a:pPr>
            <a:r>
              <a:rPr lang="en-US" sz="3600" dirty="0">
                <a:latin typeface="Gill Sans MT" panose="020B0502020104020203" pitchFamily="34" charset="0"/>
              </a:rPr>
              <a:t>Health Coverage in CT</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643469" y="1782981"/>
            <a:ext cx="4008384" cy="4393982"/>
          </a:xfrm>
        </p:spPr>
        <p:txBody>
          <a:bodyPr>
            <a:normAutofit/>
          </a:bodyPr>
          <a:lstStyle/>
          <a:p>
            <a:pPr marL="914400" lvl="2" indent="0">
              <a:buNone/>
            </a:pPr>
            <a:endParaRPr lang="en-US">
              <a:latin typeface="Gill Sans MT" panose="020B0502020104020203" pitchFamily="34" charset="0"/>
            </a:endParaRPr>
          </a:p>
          <a:p>
            <a:pPr lvl="2"/>
            <a:endParaRPr lang="en-US" dirty="0">
              <a:latin typeface="Gill Sans MT" panose="020B0502020104020203" pitchFamily="34" charset="0"/>
            </a:endParaRPr>
          </a:p>
        </p:txBody>
      </p:sp>
      <p:grpSp>
        <p:nvGrpSpPr>
          <p:cNvPr id="14" name="Group 13">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9" name="Rectangle 18">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28" name="Chart 27">
            <a:extLst>
              <a:ext uri="{FF2B5EF4-FFF2-40B4-BE49-F238E27FC236}">
                <a16:creationId xmlns:a16="http://schemas.microsoft.com/office/drawing/2014/main" id="{E4F7E6D8-97A6-4DCA-9462-2BE99A9C6CC4}"/>
              </a:ext>
            </a:extLst>
          </p:cNvPr>
          <p:cNvGraphicFramePr>
            <a:graphicFrameLocks/>
          </p:cNvGraphicFramePr>
          <p:nvPr>
            <p:extLst>
              <p:ext uri="{D42A27DB-BD31-4B8C-83A1-F6EECF244321}">
                <p14:modId xmlns:p14="http://schemas.microsoft.com/office/powerpoint/2010/main" val="69178118"/>
              </p:ext>
            </p:extLst>
          </p:nvPr>
        </p:nvGraphicFramePr>
        <p:xfrm>
          <a:off x="507030" y="1610669"/>
          <a:ext cx="5486400" cy="457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a:extLst>
              <a:ext uri="{FF2B5EF4-FFF2-40B4-BE49-F238E27FC236}">
                <a16:creationId xmlns:a16="http://schemas.microsoft.com/office/drawing/2014/main" id="{80C9357A-2B03-44AD-96AF-CE4BF193A9B2}"/>
              </a:ext>
            </a:extLst>
          </p:cNvPr>
          <p:cNvGraphicFramePr>
            <a:graphicFrameLocks noGrp="1"/>
          </p:cNvGraphicFramePr>
          <p:nvPr>
            <p:extLst>
              <p:ext uri="{D42A27DB-BD31-4B8C-83A1-F6EECF244321}">
                <p14:modId xmlns:p14="http://schemas.microsoft.com/office/powerpoint/2010/main" val="1775019529"/>
              </p:ext>
            </p:extLst>
          </p:nvPr>
        </p:nvGraphicFramePr>
        <p:xfrm>
          <a:off x="6693422" y="1566410"/>
          <a:ext cx="3825875" cy="4180976"/>
        </p:xfrm>
        <a:graphic>
          <a:graphicData uri="http://schemas.openxmlformats.org/drawingml/2006/table">
            <a:tbl>
              <a:tblPr/>
              <a:tblGrid>
                <a:gridCol w="2258649">
                  <a:extLst>
                    <a:ext uri="{9D8B030D-6E8A-4147-A177-3AD203B41FA5}">
                      <a16:colId xmlns:a16="http://schemas.microsoft.com/office/drawing/2014/main" val="594963262"/>
                    </a:ext>
                  </a:extLst>
                </a:gridCol>
                <a:gridCol w="1567226">
                  <a:extLst>
                    <a:ext uri="{9D8B030D-6E8A-4147-A177-3AD203B41FA5}">
                      <a16:colId xmlns:a16="http://schemas.microsoft.com/office/drawing/2014/main" val="2958714326"/>
                    </a:ext>
                  </a:extLst>
                </a:gridCol>
              </a:tblGrid>
              <a:tr h="455768">
                <a:tc>
                  <a:txBody>
                    <a:bodyPr/>
                    <a:lstStyle/>
                    <a:p>
                      <a:pPr algn="r" fontAlgn="b"/>
                      <a:r>
                        <a:rPr lang="en-US" sz="1600" b="0" i="0" u="none" strike="noStrike" dirty="0">
                          <a:solidFill>
                            <a:srgbClr val="000000"/>
                          </a:solidFill>
                          <a:effectLst/>
                          <a:latin typeface="Calibri" panose="020F0502020204030204" pitchFamily="34" charset="0"/>
                        </a:rPr>
                        <a:t>Employer Only</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1,827,200.00 </a:t>
                      </a:r>
                    </a:p>
                  </a:txBody>
                  <a:tcPr marL="7620" marR="7620" marT="7620" marB="0" anchor="b">
                    <a:lnL>
                      <a:noFill/>
                    </a:lnL>
                    <a:lnR>
                      <a:noFill/>
                    </a:lnR>
                    <a:lnT>
                      <a:noFill/>
                    </a:lnT>
                    <a:lnB>
                      <a:noFill/>
                    </a:lnB>
                  </a:tcPr>
                </a:tc>
                <a:extLst>
                  <a:ext uri="{0D108BD9-81ED-4DB2-BD59-A6C34878D82A}">
                    <a16:rowId xmlns:a16="http://schemas.microsoft.com/office/drawing/2014/main" val="82407428"/>
                  </a:ext>
                </a:extLst>
              </a:tr>
              <a:tr h="455768">
                <a:tc>
                  <a:txBody>
                    <a:bodyPr/>
                    <a:lstStyle/>
                    <a:p>
                      <a:pPr algn="r" fontAlgn="b"/>
                      <a:r>
                        <a:rPr lang="en-US" sz="1600" b="0" i="0" u="none" strike="noStrike" dirty="0">
                          <a:solidFill>
                            <a:srgbClr val="000000"/>
                          </a:solidFill>
                          <a:effectLst/>
                          <a:latin typeface="Calibri" panose="020F0502020204030204" pitchFamily="34" charset="0"/>
                        </a:rPr>
                        <a:t>Medicaid Only</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549,200.00 </a:t>
                      </a:r>
                    </a:p>
                  </a:txBody>
                  <a:tcPr marL="7620" marR="7620" marT="7620" marB="0" anchor="b">
                    <a:lnL>
                      <a:noFill/>
                    </a:lnL>
                    <a:lnR>
                      <a:noFill/>
                    </a:lnR>
                    <a:lnT>
                      <a:noFill/>
                    </a:lnT>
                    <a:lnB>
                      <a:noFill/>
                    </a:lnB>
                  </a:tcPr>
                </a:tc>
                <a:extLst>
                  <a:ext uri="{0D108BD9-81ED-4DB2-BD59-A6C34878D82A}">
                    <a16:rowId xmlns:a16="http://schemas.microsoft.com/office/drawing/2014/main" val="1071544664"/>
                  </a:ext>
                </a:extLst>
              </a:tr>
              <a:tr h="455768">
                <a:tc>
                  <a:txBody>
                    <a:bodyPr/>
                    <a:lstStyle/>
                    <a:p>
                      <a:pPr algn="r" fontAlgn="b"/>
                      <a:r>
                        <a:rPr lang="en-US" sz="1600" b="0" i="0" u="none" strike="noStrike" dirty="0">
                          <a:solidFill>
                            <a:srgbClr val="000000"/>
                          </a:solidFill>
                          <a:effectLst/>
                          <a:latin typeface="Calibri" panose="020F0502020204030204" pitchFamily="34" charset="0"/>
                        </a:rPr>
                        <a:t>Medicare and Private Insurance</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283,000.00 </a:t>
                      </a:r>
                    </a:p>
                  </a:txBody>
                  <a:tcPr marL="7620" marR="7620" marT="7620" marB="0" anchor="b">
                    <a:lnL>
                      <a:noFill/>
                    </a:lnL>
                    <a:lnR>
                      <a:noFill/>
                    </a:lnR>
                    <a:lnT>
                      <a:noFill/>
                    </a:lnT>
                    <a:lnB>
                      <a:noFill/>
                    </a:lnB>
                  </a:tcPr>
                </a:tc>
                <a:extLst>
                  <a:ext uri="{0D108BD9-81ED-4DB2-BD59-A6C34878D82A}">
                    <a16:rowId xmlns:a16="http://schemas.microsoft.com/office/drawing/2014/main" val="574802929"/>
                  </a:ext>
                </a:extLst>
              </a:tr>
              <a:tr h="455768">
                <a:tc>
                  <a:txBody>
                    <a:bodyPr/>
                    <a:lstStyle/>
                    <a:p>
                      <a:pPr algn="r" fontAlgn="b"/>
                      <a:r>
                        <a:rPr lang="en-US" sz="1600" b="0" i="0" u="none" strike="noStrike" dirty="0">
                          <a:solidFill>
                            <a:srgbClr val="000000"/>
                          </a:solidFill>
                          <a:effectLst/>
                          <a:latin typeface="Calibri" panose="020F0502020204030204" pitchFamily="34" charset="0"/>
                        </a:rPr>
                        <a:t>Medicare Only</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204,900.00 </a:t>
                      </a:r>
                    </a:p>
                  </a:txBody>
                  <a:tcPr marL="7620" marR="7620" marT="7620" marB="0" anchor="b">
                    <a:lnL>
                      <a:noFill/>
                    </a:lnL>
                    <a:lnR>
                      <a:noFill/>
                    </a:lnR>
                    <a:lnT>
                      <a:noFill/>
                    </a:lnT>
                    <a:lnB>
                      <a:noFill/>
                    </a:lnB>
                  </a:tcPr>
                </a:tc>
                <a:extLst>
                  <a:ext uri="{0D108BD9-81ED-4DB2-BD59-A6C34878D82A}">
                    <a16:rowId xmlns:a16="http://schemas.microsoft.com/office/drawing/2014/main" val="781923086"/>
                  </a:ext>
                </a:extLst>
              </a:tr>
              <a:tr h="455768">
                <a:tc>
                  <a:txBody>
                    <a:bodyPr/>
                    <a:lstStyle/>
                    <a:p>
                      <a:pPr algn="r" fontAlgn="b"/>
                      <a:r>
                        <a:rPr lang="en-US" sz="1600" b="0" i="0" u="none" strike="noStrike" dirty="0">
                          <a:solidFill>
                            <a:srgbClr val="000000"/>
                          </a:solidFill>
                          <a:effectLst/>
                          <a:latin typeface="Calibri" panose="020F0502020204030204" pitchFamily="34" charset="0"/>
                        </a:rPr>
                        <a:t>Uninsured</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204,500.00 </a:t>
                      </a:r>
                    </a:p>
                  </a:txBody>
                  <a:tcPr marL="7620" marR="7620" marT="7620" marB="0" anchor="b">
                    <a:lnL>
                      <a:noFill/>
                    </a:lnL>
                    <a:lnR>
                      <a:noFill/>
                    </a:lnR>
                    <a:lnT>
                      <a:noFill/>
                    </a:lnT>
                    <a:lnB>
                      <a:noFill/>
                    </a:lnB>
                  </a:tcPr>
                </a:tc>
                <a:extLst>
                  <a:ext uri="{0D108BD9-81ED-4DB2-BD59-A6C34878D82A}">
                    <a16:rowId xmlns:a16="http://schemas.microsoft.com/office/drawing/2014/main" val="3486977289"/>
                  </a:ext>
                </a:extLst>
              </a:tr>
              <a:tr h="455768">
                <a:tc>
                  <a:txBody>
                    <a:bodyPr/>
                    <a:lstStyle/>
                    <a:p>
                      <a:pPr algn="r" fontAlgn="b"/>
                      <a:r>
                        <a:rPr lang="en-US" sz="1600" b="0" i="0" u="none" strike="noStrike" dirty="0">
                          <a:solidFill>
                            <a:srgbClr val="000000"/>
                          </a:solidFill>
                          <a:effectLst/>
                          <a:latin typeface="Calibri" panose="020F0502020204030204" pitchFamily="34" charset="0"/>
                        </a:rPr>
                        <a:t>Non-group Only</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165,900.00 </a:t>
                      </a:r>
                    </a:p>
                  </a:txBody>
                  <a:tcPr marL="7620" marR="7620" marT="7620" marB="0" anchor="b">
                    <a:lnL>
                      <a:noFill/>
                    </a:lnL>
                    <a:lnR>
                      <a:noFill/>
                    </a:lnR>
                    <a:lnT>
                      <a:noFill/>
                    </a:lnT>
                    <a:lnB>
                      <a:noFill/>
                    </a:lnB>
                  </a:tcPr>
                </a:tc>
                <a:extLst>
                  <a:ext uri="{0D108BD9-81ED-4DB2-BD59-A6C34878D82A}">
                    <a16:rowId xmlns:a16="http://schemas.microsoft.com/office/drawing/2014/main" val="3248416686"/>
                  </a:ext>
                </a:extLst>
              </a:tr>
              <a:tr h="455768">
                <a:tc>
                  <a:txBody>
                    <a:bodyPr/>
                    <a:lstStyle/>
                    <a:p>
                      <a:pPr algn="r" fontAlgn="b"/>
                      <a:r>
                        <a:rPr lang="en-US" sz="1600" b="0" i="0" u="none" strike="noStrike" dirty="0">
                          <a:solidFill>
                            <a:srgbClr val="000000"/>
                          </a:solidFill>
                          <a:effectLst/>
                          <a:latin typeface="Calibri" panose="020F0502020204030204" pitchFamily="34" charset="0"/>
                        </a:rPr>
                        <a:t>Medicaid and Medicare</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129,700.00 </a:t>
                      </a:r>
                    </a:p>
                  </a:txBody>
                  <a:tcPr marL="7620" marR="7620" marT="7620" marB="0" anchor="b">
                    <a:lnL>
                      <a:noFill/>
                    </a:lnL>
                    <a:lnR>
                      <a:noFill/>
                    </a:lnR>
                    <a:lnT>
                      <a:noFill/>
                    </a:lnT>
                    <a:lnB>
                      <a:noFill/>
                    </a:lnB>
                  </a:tcPr>
                </a:tc>
                <a:extLst>
                  <a:ext uri="{0D108BD9-81ED-4DB2-BD59-A6C34878D82A}">
                    <a16:rowId xmlns:a16="http://schemas.microsoft.com/office/drawing/2014/main" val="1986531425"/>
                  </a:ext>
                </a:extLst>
              </a:tr>
              <a:tr h="455768">
                <a:tc>
                  <a:txBody>
                    <a:bodyPr/>
                    <a:lstStyle/>
                    <a:p>
                      <a:pPr algn="r" fontAlgn="b"/>
                      <a:r>
                        <a:rPr lang="en-US" sz="1600" b="0" i="0" u="none" strike="noStrike" dirty="0">
                          <a:solidFill>
                            <a:srgbClr val="000000"/>
                          </a:solidFill>
                          <a:effectLst/>
                          <a:latin typeface="Calibri" panose="020F0502020204030204" pitchFamily="34" charset="0"/>
                        </a:rPr>
                        <a:t>Medicaid and Private Insurance</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65,000.00 </a:t>
                      </a:r>
                    </a:p>
                  </a:txBody>
                  <a:tcPr marL="7620" marR="7620" marT="7620" marB="0" anchor="b">
                    <a:lnL>
                      <a:noFill/>
                    </a:lnL>
                    <a:lnR>
                      <a:noFill/>
                    </a:lnR>
                    <a:lnT>
                      <a:noFill/>
                    </a:lnT>
                    <a:lnB>
                      <a:noFill/>
                    </a:lnB>
                  </a:tcPr>
                </a:tc>
                <a:extLst>
                  <a:ext uri="{0D108BD9-81ED-4DB2-BD59-A6C34878D82A}">
                    <a16:rowId xmlns:a16="http://schemas.microsoft.com/office/drawing/2014/main" val="2492176155"/>
                  </a:ext>
                </a:extLst>
              </a:tr>
              <a:tr h="455768">
                <a:tc>
                  <a:txBody>
                    <a:bodyPr/>
                    <a:lstStyle/>
                    <a:p>
                      <a:pPr algn="r" fontAlgn="b"/>
                      <a:r>
                        <a:rPr lang="en-US" sz="1600" b="0" i="0" u="none" strike="noStrike" dirty="0">
                          <a:solidFill>
                            <a:srgbClr val="000000"/>
                          </a:solidFill>
                          <a:effectLst/>
                          <a:latin typeface="Calibri" panose="020F0502020204030204" pitchFamily="34" charset="0"/>
                        </a:rPr>
                        <a:t>Military</a:t>
                      </a:r>
                    </a:p>
                  </a:txBody>
                  <a:tcPr marL="7620" marR="7620" marT="762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       23,900.00 </a:t>
                      </a:r>
                    </a:p>
                  </a:txBody>
                  <a:tcPr marL="7620" marR="7620" marT="7620" marB="0" anchor="b">
                    <a:lnL>
                      <a:noFill/>
                    </a:lnL>
                    <a:lnR>
                      <a:noFill/>
                    </a:lnR>
                    <a:lnT>
                      <a:noFill/>
                    </a:lnT>
                    <a:lnB>
                      <a:noFill/>
                    </a:lnB>
                  </a:tcPr>
                </a:tc>
                <a:extLst>
                  <a:ext uri="{0D108BD9-81ED-4DB2-BD59-A6C34878D82A}">
                    <a16:rowId xmlns:a16="http://schemas.microsoft.com/office/drawing/2014/main" val="1247531393"/>
                  </a:ext>
                </a:extLst>
              </a:tr>
            </a:tbl>
          </a:graphicData>
        </a:graphic>
      </p:graphicFrame>
      <p:sp>
        <p:nvSpPr>
          <p:cNvPr id="10" name="TextBox 9">
            <a:extLst>
              <a:ext uri="{FF2B5EF4-FFF2-40B4-BE49-F238E27FC236}">
                <a16:creationId xmlns:a16="http://schemas.microsoft.com/office/drawing/2014/main" id="{B5CD1D09-B6C3-4340-BB9A-2A18DA9C4047}"/>
              </a:ext>
            </a:extLst>
          </p:cNvPr>
          <p:cNvSpPr txBox="1"/>
          <p:nvPr/>
        </p:nvSpPr>
        <p:spPr>
          <a:xfrm>
            <a:off x="1476375" y="6231595"/>
            <a:ext cx="8099947" cy="461665"/>
          </a:xfrm>
          <a:prstGeom prst="rect">
            <a:avLst/>
          </a:prstGeom>
          <a:noFill/>
        </p:spPr>
        <p:txBody>
          <a:bodyPr wrap="square" rtlCol="0">
            <a:spAutoFit/>
          </a:bodyPr>
          <a:lstStyle/>
          <a:p>
            <a:r>
              <a:rPr lang="en-US" sz="1200" dirty="0"/>
              <a:t>Source: Kaiser Family Foundation, Health Insurance Coverage of the Total Population, Multiple Sources of Coverage, based on 2008-2019 American Community Survey data</a:t>
            </a:r>
          </a:p>
        </p:txBody>
      </p:sp>
    </p:spTree>
    <p:extLst>
      <p:ext uri="{BB962C8B-B14F-4D97-AF65-F5344CB8AC3E}">
        <p14:creationId xmlns:p14="http://schemas.microsoft.com/office/powerpoint/2010/main" val="61734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49788-6DC3-4865-B073-94ABFDE35201}"/>
              </a:ext>
            </a:extLst>
          </p:cNvPr>
          <p:cNvSpPr>
            <a:spLocks noGrp="1"/>
          </p:cNvSpPr>
          <p:nvPr>
            <p:ph type="title"/>
          </p:nvPr>
        </p:nvSpPr>
        <p:spPr/>
        <p:txBody>
          <a:bodyPr/>
          <a:lstStyle/>
          <a:p>
            <a:r>
              <a:rPr lang="en-US" dirty="0"/>
              <a:t>A Majority of CT Residents</a:t>
            </a:r>
          </a:p>
        </p:txBody>
      </p:sp>
      <p:sp>
        <p:nvSpPr>
          <p:cNvPr id="3" name="Content Placeholder 2">
            <a:extLst>
              <a:ext uri="{FF2B5EF4-FFF2-40B4-BE49-F238E27FC236}">
                <a16:creationId xmlns:a16="http://schemas.microsoft.com/office/drawing/2014/main" id="{A4624AE7-3FBF-46BD-9FAD-97D594E74DDE}"/>
              </a:ext>
            </a:extLst>
          </p:cNvPr>
          <p:cNvSpPr>
            <a:spLocks noGrp="1"/>
          </p:cNvSpPr>
          <p:nvPr>
            <p:ph idx="1"/>
          </p:nvPr>
        </p:nvSpPr>
        <p:spPr/>
        <p:txBody>
          <a:bodyPr/>
          <a:lstStyle/>
          <a:p>
            <a:r>
              <a:rPr lang="en-US" dirty="0"/>
              <a:t>Receive Health Coverage Benefits from an employer (their own, their parents’ or their partner’s)</a:t>
            </a:r>
          </a:p>
          <a:p>
            <a:r>
              <a:rPr lang="en-US" dirty="0"/>
              <a:t>Fully Insured plans regulated by the State of Connecticut and the Federal government</a:t>
            </a:r>
          </a:p>
          <a:p>
            <a:r>
              <a:rPr lang="en-US" dirty="0"/>
              <a:t>Self-Funded plans regulated by the Federal government under ERISA</a:t>
            </a:r>
          </a:p>
          <a:p>
            <a:endParaRPr lang="en-US" dirty="0"/>
          </a:p>
          <a:p>
            <a:r>
              <a:rPr lang="en-US" dirty="0"/>
              <a:t>What happens when you lose this coverage?</a:t>
            </a:r>
          </a:p>
        </p:txBody>
      </p:sp>
      <p:sp>
        <p:nvSpPr>
          <p:cNvPr id="4" name="Footer Placeholder 3">
            <a:extLst>
              <a:ext uri="{FF2B5EF4-FFF2-40B4-BE49-F238E27FC236}">
                <a16:creationId xmlns:a16="http://schemas.microsoft.com/office/drawing/2014/main" id="{E3D485DA-3950-46C7-ADA2-41065DD92F59}"/>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1001908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3BB54-A40F-40CD-8121-2489AEC7C3C6}"/>
              </a:ext>
            </a:extLst>
          </p:cNvPr>
          <p:cNvSpPr>
            <a:spLocks noGrp="1"/>
          </p:cNvSpPr>
          <p:nvPr>
            <p:ph type="title"/>
          </p:nvPr>
        </p:nvSpPr>
        <p:spPr/>
        <p:txBody>
          <a:bodyPr/>
          <a:lstStyle/>
          <a:p>
            <a:r>
              <a:rPr lang="en-US" dirty="0"/>
              <a:t>You’ve Lost Employer-Sponsored Coverage</a:t>
            </a:r>
          </a:p>
        </p:txBody>
      </p:sp>
      <p:sp>
        <p:nvSpPr>
          <p:cNvPr id="3" name="Content Placeholder 2">
            <a:extLst>
              <a:ext uri="{FF2B5EF4-FFF2-40B4-BE49-F238E27FC236}">
                <a16:creationId xmlns:a16="http://schemas.microsoft.com/office/drawing/2014/main" id="{EC237AA6-DCA9-4F7A-A1FE-0DFC17E5C999}"/>
              </a:ext>
            </a:extLst>
          </p:cNvPr>
          <p:cNvSpPr>
            <a:spLocks noGrp="1"/>
          </p:cNvSpPr>
          <p:nvPr>
            <p:ph idx="1"/>
          </p:nvPr>
        </p:nvSpPr>
        <p:spPr/>
        <p:txBody>
          <a:bodyPr>
            <a:normAutofit/>
          </a:bodyPr>
          <a:lstStyle/>
          <a:p>
            <a:r>
              <a:rPr lang="en-US" dirty="0"/>
              <a:t>Now what?</a:t>
            </a:r>
          </a:p>
          <a:p>
            <a:endParaRPr lang="en-US" dirty="0"/>
          </a:p>
          <a:p>
            <a:r>
              <a:rPr lang="en-US" dirty="0"/>
              <a:t>Loss of income</a:t>
            </a:r>
          </a:p>
          <a:p>
            <a:r>
              <a:rPr lang="en-US" dirty="0"/>
              <a:t>Disruption</a:t>
            </a:r>
          </a:p>
          <a:p>
            <a:r>
              <a:rPr lang="en-US" dirty="0"/>
              <a:t>Emotional distress</a:t>
            </a:r>
          </a:p>
          <a:p>
            <a:endParaRPr lang="en-US" dirty="0"/>
          </a:p>
          <a:p>
            <a:r>
              <a:rPr lang="en-US" dirty="0"/>
              <a:t>You have options for coverage. Know your options. OHA can help.</a:t>
            </a:r>
          </a:p>
        </p:txBody>
      </p:sp>
      <p:sp>
        <p:nvSpPr>
          <p:cNvPr id="4" name="Footer Placeholder 3">
            <a:extLst>
              <a:ext uri="{FF2B5EF4-FFF2-40B4-BE49-F238E27FC236}">
                <a16:creationId xmlns:a16="http://schemas.microsoft.com/office/drawing/2014/main" id="{403649C5-AECC-49F3-976F-FE1C7FDCACE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2320782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3BB54-A40F-40CD-8121-2489AEC7C3C6}"/>
              </a:ext>
            </a:extLst>
          </p:cNvPr>
          <p:cNvSpPr>
            <a:spLocks noGrp="1"/>
          </p:cNvSpPr>
          <p:nvPr>
            <p:ph type="title"/>
          </p:nvPr>
        </p:nvSpPr>
        <p:spPr/>
        <p:txBody>
          <a:bodyPr/>
          <a:lstStyle/>
          <a:p>
            <a:r>
              <a:rPr lang="en-US" dirty="0"/>
              <a:t>Options for Coverage</a:t>
            </a:r>
          </a:p>
        </p:txBody>
      </p:sp>
      <p:sp>
        <p:nvSpPr>
          <p:cNvPr id="3" name="Content Placeholder 2">
            <a:extLst>
              <a:ext uri="{FF2B5EF4-FFF2-40B4-BE49-F238E27FC236}">
                <a16:creationId xmlns:a16="http://schemas.microsoft.com/office/drawing/2014/main" id="{EC237AA6-DCA9-4F7A-A1FE-0DFC17E5C999}"/>
              </a:ext>
            </a:extLst>
          </p:cNvPr>
          <p:cNvSpPr>
            <a:spLocks noGrp="1"/>
          </p:cNvSpPr>
          <p:nvPr>
            <p:ph idx="1"/>
          </p:nvPr>
        </p:nvSpPr>
        <p:spPr/>
        <p:txBody>
          <a:bodyPr>
            <a:normAutofit/>
          </a:bodyPr>
          <a:lstStyle/>
          <a:p>
            <a:r>
              <a:rPr lang="en-US" dirty="0"/>
              <a:t>COBRA</a:t>
            </a:r>
          </a:p>
          <a:p>
            <a:r>
              <a:rPr lang="en-US" dirty="0"/>
              <a:t>Spouse or partner’s employer-sponsored coverage</a:t>
            </a:r>
          </a:p>
          <a:p>
            <a:r>
              <a:rPr lang="en-US" dirty="0"/>
              <a:t>ACA Exchange Plan </a:t>
            </a:r>
          </a:p>
          <a:p>
            <a:r>
              <a:rPr lang="en-US" dirty="0"/>
              <a:t>Medicare</a:t>
            </a:r>
          </a:p>
          <a:p>
            <a:r>
              <a:rPr lang="en-US" dirty="0"/>
              <a:t>Medicaid/CHIP</a:t>
            </a:r>
          </a:p>
        </p:txBody>
      </p:sp>
      <p:sp>
        <p:nvSpPr>
          <p:cNvPr id="4" name="Footer Placeholder 3">
            <a:extLst>
              <a:ext uri="{FF2B5EF4-FFF2-40B4-BE49-F238E27FC236}">
                <a16:creationId xmlns:a16="http://schemas.microsoft.com/office/drawing/2014/main" id="{403649C5-AECC-49F3-976F-FE1C7FDCACE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4232271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3BB54-A40F-40CD-8121-2489AEC7C3C6}"/>
              </a:ext>
            </a:extLst>
          </p:cNvPr>
          <p:cNvSpPr>
            <a:spLocks noGrp="1"/>
          </p:cNvSpPr>
          <p:nvPr>
            <p:ph type="title"/>
          </p:nvPr>
        </p:nvSpPr>
        <p:spPr/>
        <p:txBody>
          <a:bodyPr/>
          <a:lstStyle/>
          <a:p>
            <a:r>
              <a:rPr lang="en-US" dirty="0"/>
              <a:t>COBRA</a:t>
            </a:r>
          </a:p>
        </p:txBody>
      </p:sp>
      <p:sp>
        <p:nvSpPr>
          <p:cNvPr id="3" name="Content Placeholder 2">
            <a:extLst>
              <a:ext uri="{FF2B5EF4-FFF2-40B4-BE49-F238E27FC236}">
                <a16:creationId xmlns:a16="http://schemas.microsoft.com/office/drawing/2014/main" id="{EC237AA6-DCA9-4F7A-A1FE-0DFC17E5C999}"/>
              </a:ext>
            </a:extLst>
          </p:cNvPr>
          <p:cNvSpPr>
            <a:spLocks noGrp="1"/>
          </p:cNvSpPr>
          <p:nvPr>
            <p:ph idx="1"/>
          </p:nvPr>
        </p:nvSpPr>
        <p:spPr/>
        <p:txBody>
          <a:bodyPr>
            <a:normAutofit/>
          </a:bodyPr>
          <a:lstStyle/>
          <a:p>
            <a:r>
              <a:rPr lang="en-US" dirty="0"/>
              <a:t>Likely the most expensive option</a:t>
            </a:r>
          </a:p>
          <a:p>
            <a:r>
              <a:rPr lang="en-US" dirty="0"/>
              <a:t>Employer entitled to charge 102% of cost as monthly premium</a:t>
            </a:r>
          </a:p>
          <a:p>
            <a:r>
              <a:rPr lang="en-US" dirty="0"/>
              <a:t>Employer not required to offer any subsidy to former employees</a:t>
            </a:r>
          </a:p>
          <a:p>
            <a:endParaRPr lang="en-US" dirty="0"/>
          </a:p>
          <a:p>
            <a:r>
              <a:rPr lang="en-US" dirty="0"/>
              <a:t>60 days to elect, retroactive to the date of loss of coverage</a:t>
            </a:r>
          </a:p>
          <a:p>
            <a:r>
              <a:rPr lang="en-US" dirty="0"/>
              <a:t>18, 29, or 36 months (Federal/ERISA)</a:t>
            </a:r>
          </a:p>
          <a:p>
            <a:r>
              <a:rPr lang="en-US" dirty="0"/>
              <a:t>30 months (Fully Insured/CT with &gt;20 employees)</a:t>
            </a:r>
          </a:p>
        </p:txBody>
      </p:sp>
      <p:sp>
        <p:nvSpPr>
          <p:cNvPr id="4" name="Footer Placeholder 3">
            <a:extLst>
              <a:ext uri="{FF2B5EF4-FFF2-40B4-BE49-F238E27FC236}">
                <a16:creationId xmlns:a16="http://schemas.microsoft.com/office/drawing/2014/main" id="{403649C5-AECC-49F3-976F-FE1C7FDCACE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1339740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F0A74-1313-4432-BF72-E4DD7FD98707}"/>
              </a:ext>
            </a:extLst>
          </p:cNvPr>
          <p:cNvSpPr>
            <a:spLocks noGrp="1"/>
          </p:cNvSpPr>
          <p:nvPr>
            <p:ph type="title"/>
          </p:nvPr>
        </p:nvSpPr>
        <p:spPr/>
        <p:txBody>
          <a:bodyPr/>
          <a:lstStyle/>
          <a:p>
            <a:r>
              <a:rPr lang="en-US" dirty="0"/>
              <a:t>COBRA (continued)</a:t>
            </a:r>
          </a:p>
        </p:txBody>
      </p:sp>
      <p:sp>
        <p:nvSpPr>
          <p:cNvPr id="3" name="Content Placeholder 2">
            <a:extLst>
              <a:ext uri="{FF2B5EF4-FFF2-40B4-BE49-F238E27FC236}">
                <a16:creationId xmlns:a16="http://schemas.microsoft.com/office/drawing/2014/main" id="{E92327FC-A7D1-4BEC-BDB3-C679073B1C22}"/>
              </a:ext>
            </a:extLst>
          </p:cNvPr>
          <p:cNvSpPr>
            <a:spLocks noGrp="1"/>
          </p:cNvSpPr>
          <p:nvPr>
            <p:ph idx="1"/>
          </p:nvPr>
        </p:nvSpPr>
        <p:spPr/>
        <p:txBody>
          <a:bodyPr>
            <a:normAutofit/>
          </a:bodyPr>
          <a:lstStyle/>
          <a:p>
            <a:r>
              <a:rPr lang="en-US" dirty="0"/>
              <a:t>Same plan as you had as an employee</a:t>
            </a:r>
          </a:p>
          <a:p>
            <a:r>
              <a:rPr lang="en-US" dirty="0"/>
              <a:t>Same network of providers</a:t>
            </a:r>
          </a:p>
          <a:p>
            <a:r>
              <a:rPr lang="en-US" dirty="0"/>
              <a:t>Same deductible</a:t>
            </a:r>
          </a:p>
          <a:p>
            <a:endParaRPr lang="en-US" dirty="0"/>
          </a:p>
          <a:p>
            <a:r>
              <a:rPr lang="en-US" dirty="0"/>
              <a:t>If you are in a course of treatment, or have already met your deductible, COBRA </a:t>
            </a:r>
            <a:r>
              <a:rPr lang="en-US" i="1" dirty="0"/>
              <a:t>may</a:t>
            </a:r>
            <a:r>
              <a:rPr lang="en-US" dirty="0"/>
              <a:t> make financial sense</a:t>
            </a:r>
          </a:p>
        </p:txBody>
      </p:sp>
      <p:sp>
        <p:nvSpPr>
          <p:cNvPr id="4" name="Footer Placeholder 3">
            <a:extLst>
              <a:ext uri="{FF2B5EF4-FFF2-40B4-BE49-F238E27FC236}">
                <a16:creationId xmlns:a16="http://schemas.microsoft.com/office/drawing/2014/main" id="{368BA3E1-8288-4813-BB2B-05B3C9FC0D8E}"/>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2033112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3.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11394</TotalTime>
  <Words>846</Words>
  <Application>Microsoft Office PowerPoint</Application>
  <PresentationFormat>Widescreen</PresentationFormat>
  <Paragraphs>123</Paragraphs>
  <Slides>16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Gill Sans MT</vt:lpstr>
      <vt:lpstr>open-sans</vt:lpstr>
      <vt:lpstr>Wingdings 2</vt:lpstr>
      <vt:lpstr>Office Theme</vt:lpstr>
      <vt:lpstr>Lunch &amp; Learn with OHA April 27, 2022 12:00-12:30p</vt:lpstr>
      <vt:lpstr>Introduction</vt:lpstr>
      <vt:lpstr>Coverage After a Losing Your Job</vt:lpstr>
      <vt:lpstr>Health Coverage in CT</vt:lpstr>
      <vt:lpstr>A Majority of CT Residents</vt:lpstr>
      <vt:lpstr>You’ve Lost Employer-Sponsored Coverage</vt:lpstr>
      <vt:lpstr>Options for Coverage</vt:lpstr>
      <vt:lpstr>COBRA</vt:lpstr>
      <vt:lpstr>COBRA (continued)</vt:lpstr>
      <vt:lpstr>Spouse or Partner’s Coverage</vt:lpstr>
      <vt:lpstr>ACA Marketplace Plan</vt:lpstr>
      <vt:lpstr>COBRA and the Marketplace</vt:lpstr>
      <vt:lpstr>Medicare</vt:lpstr>
      <vt:lpstr>Medicaid / CHIP</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Prizio, Adam</cp:lastModifiedBy>
  <cp:revision>20</cp:revision>
  <dcterms:created xsi:type="dcterms:W3CDTF">2021-09-13T14:25:51Z</dcterms:created>
  <dcterms:modified xsi:type="dcterms:W3CDTF">2022-04-27T14:29:57Z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