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3.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85" r:id="rId4"/>
  </p:sldMasterIdLst>
  <p:notesMasterIdLst>
    <p:notesMasterId r:id="rId17"/>
  </p:notesMasterIdLst>
  <p:sldIdLst>
    <p:sldId id="256" r:id="rId5"/>
    <p:sldId id="399" r:id="rId6"/>
    <p:sldId id="404" r:id="rId7"/>
    <p:sldId id="275" r:id="rId8"/>
    <p:sldId id="306" r:id="rId9"/>
    <p:sldId id="401" r:id="rId10"/>
    <p:sldId id="386" r:id="rId11"/>
    <p:sldId id="392" r:id="rId12"/>
    <p:sldId id="330" r:id="rId13"/>
    <p:sldId id="388" r:id="rId14"/>
    <p:sldId id="405" r:id="rId15"/>
    <p:sldId id="321" r:id="rId16"/>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99"/>
    <a:srgbClr val="465359"/>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314" autoAdjust="0"/>
    <p:restoredTop sz="93910" autoAdjust="0"/>
  </p:normalViewPr>
  <p:slideViewPr>
    <p:cSldViewPr snapToGrid="0" showGuides="1">
      <p:cViewPr varScale="1">
        <p:scale>
          <a:sx n="144" d="100"/>
          <a:sy n="144" d="100"/>
        </p:scale>
        <p:origin x="690" y="150"/>
      </p:cViewPr>
      <p:guideLst/>
    </p:cSldViewPr>
  </p:slideViewPr>
  <p:notesTextViewPr>
    <p:cViewPr>
      <p:scale>
        <a:sx n="1" d="1"/>
        <a:sy n="1" d="1"/>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088443360545712E-2"/>
          <c:y val="3.048780487804878E-2"/>
          <c:w val="0.9159143624873316"/>
          <c:h val="0.85499647909864929"/>
        </c:manualLayout>
      </c:layout>
      <c:barChart>
        <c:barDir val="col"/>
        <c:grouping val="clustered"/>
        <c:varyColors val="0"/>
        <c:ser>
          <c:idx val="0"/>
          <c:order val="0"/>
          <c:tx>
            <c:strRef>
              <c:f>Sheet1!$B$1</c:f>
              <c:strCache>
                <c:ptCount val="1"/>
                <c:pt idx="0">
                  <c:v>Accidental Intoxication Deaths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Sheet1!$A$2:$A$10</c:f>
              <c:numCache>
                <c:formatCode>General</c:formatCode>
                <c:ptCount val="9"/>
                <c:pt idx="0">
                  <c:v>2012</c:v>
                </c:pt>
                <c:pt idx="1">
                  <c:v>2013</c:v>
                </c:pt>
                <c:pt idx="2">
                  <c:v>2014</c:v>
                </c:pt>
                <c:pt idx="3">
                  <c:v>2015</c:v>
                </c:pt>
                <c:pt idx="4">
                  <c:v>2016</c:v>
                </c:pt>
                <c:pt idx="5">
                  <c:v>2017</c:v>
                </c:pt>
                <c:pt idx="6">
                  <c:v>2018</c:v>
                </c:pt>
                <c:pt idx="7">
                  <c:v>2019</c:v>
                </c:pt>
                <c:pt idx="8">
                  <c:v>2020</c:v>
                </c:pt>
              </c:numCache>
            </c:numRef>
          </c:cat>
          <c:val>
            <c:numRef>
              <c:f>Sheet1!$B$2:$B$10</c:f>
              <c:numCache>
                <c:formatCode>General</c:formatCode>
                <c:ptCount val="9"/>
                <c:pt idx="0">
                  <c:v>357</c:v>
                </c:pt>
                <c:pt idx="1">
                  <c:v>495</c:v>
                </c:pt>
                <c:pt idx="2">
                  <c:v>568</c:v>
                </c:pt>
                <c:pt idx="3">
                  <c:v>729</c:v>
                </c:pt>
                <c:pt idx="4">
                  <c:v>917</c:v>
                </c:pt>
                <c:pt idx="5">
                  <c:v>1038</c:v>
                </c:pt>
                <c:pt idx="6">
                  <c:v>1017</c:v>
                </c:pt>
                <c:pt idx="7">
                  <c:v>1200</c:v>
                </c:pt>
                <c:pt idx="8">
                  <c:v>1374</c:v>
                </c:pt>
              </c:numCache>
            </c:numRef>
          </c:val>
          <c:extLst>
            <c:ext xmlns:c16="http://schemas.microsoft.com/office/drawing/2014/chart" uri="{C3380CC4-5D6E-409C-BE32-E72D297353CC}">
              <c16:uniqueId val="{00000000-596D-49F8-A864-7CAD5BABC3EE}"/>
            </c:ext>
          </c:extLst>
        </c:ser>
        <c:ser>
          <c:idx val="1"/>
          <c:order val="1"/>
          <c:tx>
            <c:strRef>
              <c:f>Sheet1!$C$1</c:f>
              <c:strCache>
                <c:ptCount val="1"/>
                <c:pt idx="0">
                  <c:v>Opioid In Any Death</c:v>
                </c:pt>
              </c:strCache>
            </c:strRef>
          </c:tx>
          <c:spPr>
            <a:solidFill>
              <a:schemeClr val="accent2"/>
            </a:solidFill>
            <a:ln>
              <a:noFill/>
            </a:ln>
            <a:effectLst/>
          </c:spPr>
          <c:invertIfNegative val="0"/>
          <c:cat>
            <c:numRef>
              <c:f>Sheet1!$A$2:$A$10</c:f>
              <c:numCache>
                <c:formatCode>General</c:formatCode>
                <c:ptCount val="9"/>
                <c:pt idx="0">
                  <c:v>2012</c:v>
                </c:pt>
                <c:pt idx="1">
                  <c:v>2013</c:v>
                </c:pt>
                <c:pt idx="2">
                  <c:v>2014</c:v>
                </c:pt>
                <c:pt idx="3">
                  <c:v>2015</c:v>
                </c:pt>
                <c:pt idx="4">
                  <c:v>2016</c:v>
                </c:pt>
                <c:pt idx="5">
                  <c:v>2017</c:v>
                </c:pt>
                <c:pt idx="6">
                  <c:v>2018</c:v>
                </c:pt>
                <c:pt idx="7">
                  <c:v>2019</c:v>
                </c:pt>
                <c:pt idx="8">
                  <c:v>2020</c:v>
                </c:pt>
              </c:numCache>
            </c:numRef>
          </c:cat>
          <c:val>
            <c:numRef>
              <c:f>Sheet1!$C$2:$C$10</c:f>
              <c:numCache>
                <c:formatCode>General</c:formatCode>
                <c:ptCount val="9"/>
                <c:pt idx="0">
                  <c:v>298</c:v>
                </c:pt>
                <c:pt idx="1">
                  <c:v>419</c:v>
                </c:pt>
                <c:pt idx="2">
                  <c:v>513</c:v>
                </c:pt>
                <c:pt idx="3">
                  <c:v>663</c:v>
                </c:pt>
                <c:pt idx="4">
                  <c:v>861</c:v>
                </c:pt>
                <c:pt idx="5">
                  <c:v>961</c:v>
                </c:pt>
                <c:pt idx="6">
                  <c:v>948</c:v>
                </c:pt>
                <c:pt idx="7">
                  <c:v>1127</c:v>
                </c:pt>
                <c:pt idx="8">
                  <c:v>1273</c:v>
                </c:pt>
              </c:numCache>
            </c:numRef>
          </c:val>
          <c:extLst>
            <c:ext xmlns:c16="http://schemas.microsoft.com/office/drawing/2014/chart" uri="{C3380CC4-5D6E-409C-BE32-E72D297353CC}">
              <c16:uniqueId val="{00000001-596D-49F8-A864-7CAD5BABC3EE}"/>
            </c:ext>
          </c:extLst>
        </c:ser>
        <c:ser>
          <c:idx val="2"/>
          <c:order val="2"/>
          <c:tx>
            <c:strRef>
              <c:f>Sheet1!$D$1</c:f>
              <c:strCache>
                <c:ptCount val="1"/>
                <c:pt idx="0">
                  <c:v>Fentanyl In Any Death</c:v>
                </c:pt>
              </c:strCache>
            </c:strRef>
          </c:tx>
          <c:spPr>
            <a:solidFill>
              <a:schemeClr val="accent3"/>
            </a:solidFill>
            <a:ln>
              <a:noFill/>
            </a:ln>
            <a:effectLst/>
          </c:spPr>
          <c:invertIfNegative val="0"/>
          <c:cat>
            <c:numRef>
              <c:f>Sheet1!$A$2:$A$10</c:f>
              <c:numCache>
                <c:formatCode>General</c:formatCode>
                <c:ptCount val="9"/>
                <c:pt idx="0">
                  <c:v>2012</c:v>
                </c:pt>
                <c:pt idx="1">
                  <c:v>2013</c:v>
                </c:pt>
                <c:pt idx="2">
                  <c:v>2014</c:v>
                </c:pt>
                <c:pt idx="3">
                  <c:v>2015</c:v>
                </c:pt>
                <c:pt idx="4">
                  <c:v>2016</c:v>
                </c:pt>
                <c:pt idx="5">
                  <c:v>2017</c:v>
                </c:pt>
                <c:pt idx="6">
                  <c:v>2018</c:v>
                </c:pt>
                <c:pt idx="7">
                  <c:v>2019</c:v>
                </c:pt>
                <c:pt idx="8">
                  <c:v>2020</c:v>
                </c:pt>
              </c:numCache>
            </c:numRef>
          </c:cat>
          <c:val>
            <c:numRef>
              <c:f>Sheet1!$D$2:$D$10</c:f>
              <c:numCache>
                <c:formatCode>General</c:formatCode>
                <c:ptCount val="9"/>
                <c:pt idx="0">
                  <c:v>14</c:v>
                </c:pt>
                <c:pt idx="1">
                  <c:v>37</c:v>
                </c:pt>
                <c:pt idx="2">
                  <c:v>75</c:v>
                </c:pt>
                <c:pt idx="3">
                  <c:v>189</c:v>
                </c:pt>
                <c:pt idx="4">
                  <c:v>483</c:v>
                </c:pt>
                <c:pt idx="5">
                  <c:v>677</c:v>
                </c:pt>
                <c:pt idx="6">
                  <c:v>760</c:v>
                </c:pt>
                <c:pt idx="7">
                  <c:v>979</c:v>
                </c:pt>
                <c:pt idx="8">
                  <c:v>1159</c:v>
                </c:pt>
              </c:numCache>
            </c:numRef>
          </c:val>
          <c:extLst>
            <c:ext xmlns:c16="http://schemas.microsoft.com/office/drawing/2014/chart" uri="{C3380CC4-5D6E-409C-BE32-E72D297353CC}">
              <c16:uniqueId val="{00000002-596D-49F8-A864-7CAD5BABC3EE}"/>
            </c:ext>
          </c:extLst>
        </c:ser>
        <c:ser>
          <c:idx val="3"/>
          <c:order val="3"/>
          <c:tx>
            <c:strRef>
              <c:f>Sheet1!$E$1</c:f>
              <c:strCache>
                <c:ptCount val="1"/>
                <c:pt idx="0">
                  <c:v>Heroin</c:v>
                </c:pt>
              </c:strCache>
            </c:strRef>
          </c:tx>
          <c:spPr>
            <a:solidFill>
              <a:schemeClr val="accent4"/>
            </a:solidFill>
            <a:ln>
              <a:noFill/>
            </a:ln>
            <a:effectLst/>
          </c:spPr>
          <c:invertIfNegative val="0"/>
          <c:cat>
            <c:numRef>
              <c:f>Sheet1!$A$2:$A$10</c:f>
              <c:numCache>
                <c:formatCode>General</c:formatCode>
                <c:ptCount val="9"/>
                <c:pt idx="0">
                  <c:v>2012</c:v>
                </c:pt>
                <c:pt idx="1">
                  <c:v>2013</c:v>
                </c:pt>
                <c:pt idx="2">
                  <c:v>2014</c:v>
                </c:pt>
                <c:pt idx="3">
                  <c:v>2015</c:v>
                </c:pt>
                <c:pt idx="4">
                  <c:v>2016</c:v>
                </c:pt>
                <c:pt idx="5">
                  <c:v>2017</c:v>
                </c:pt>
                <c:pt idx="6">
                  <c:v>2018</c:v>
                </c:pt>
                <c:pt idx="7">
                  <c:v>2019</c:v>
                </c:pt>
                <c:pt idx="8">
                  <c:v>2020</c:v>
                </c:pt>
              </c:numCache>
            </c:numRef>
          </c:cat>
          <c:val>
            <c:numRef>
              <c:f>Sheet1!$E$2:$E$10</c:f>
              <c:numCache>
                <c:formatCode>General</c:formatCode>
                <c:ptCount val="9"/>
                <c:pt idx="0">
                  <c:v>174</c:v>
                </c:pt>
                <c:pt idx="1">
                  <c:v>258</c:v>
                </c:pt>
                <c:pt idx="2">
                  <c:v>327</c:v>
                </c:pt>
                <c:pt idx="3">
                  <c:v>417</c:v>
                </c:pt>
                <c:pt idx="4">
                  <c:v>508</c:v>
                </c:pt>
                <c:pt idx="5">
                  <c:v>474</c:v>
                </c:pt>
                <c:pt idx="6">
                  <c:v>391</c:v>
                </c:pt>
                <c:pt idx="7">
                  <c:v>387</c:v>
                </c:pt>
                <c:pt idx="8">
                  <c:v>262</c:v>
                </c:pt>
              </c:numCache>
            </c:numRef>
          </c:val>
          <c:extLst>
            <c:ext xmlns:c16="http://schemas.microsoft.com/office/drawing/2014/chart" uri="{C3380CC4-5D6E-409C-BE32-E72D297353CC}">
              <c16:uniqueId val="{00000003-596D-49F8-A864-7CAD5BABC3EE}"/>
            </c:ext>
          </c:extLst>
        </c:ser>
        <c:ser>
          <c:idx val="4"/>
          <c:order val="4"/>
          <c:tx>
            <c:strRef>
              <c:f>Sheet1!$F$1</c:f>
              <c:strCache>
                <c:ptCount val="1"/>
                <c:pt idx="0">
                  <c:v>Cocaine</c:v>
                </c:pt>
              </c:strCache>
            </c:strRef>
          </c:tx>
          <c:spPr>
            <a:solidFill>
              <a:schemeClr val="accent5"/>
            </a:solidFill>
            <a:ln>
              <a:noFill/>
            </a:ln>
            <a:effectLst/>
          </c:spPr>
          <c:invertIfNegative val="0"/>
          <c:cat>
            <c:numRef>
              <c:f>Sheet1!$A$2:$A$10</c:f>
              <c:numCache>
                <c:formatCode>General</c:formatCode>
                <c:ptCount val="9"/>
                <c:pt idx="0">
                  <c:v>2012</c:v>
                </c:pt>
                <c:pt idx="1">
                  <c:v>2013</c:v>
                </c:pt>
                <c:pt idx="2">
                  <c:v>2014</c:v>
                </c:pt>
                <c:pt idx="3">
                  <c:v>2015</c:v>
                </c:pt>
                <c:pt idx="4">
                  <c:v>2016</c:v>
                </c:pt>
                <c:pt idx="5">
                  <c:v>2017</c:v>
                </c:pt>
                <c:pt idx="6">
                  <c:v>2018</c:v>
                </c:pt>
                <c:pt idx="7">
                  <c:v>2019</c:v>
                </c:pt>
                <c:pt idx="8">
                  <c:v>2020</c:v>
                </c:pt>
              </c:numCache>
            </c:numRef>
          </c:cat>
          <c:val>
            <c:numRef>
              <c:f>Sheet1!$F$2:$F$10</c:f>
              <c:numCache>
                <c:formatCode>General</c:formatCode>
                <c:ptCount val="9"/>
                <c:pt idx="0">
                  <c:v>105</c:v>
                </c:pt>
                <c:pt idx="1">
                  <c:v>147</c:v>
                </c:pt>
                <c:pt idx="2">
                  <c:v>126</c:v>
                </c:pt>
                <c:pt idx="3">
                  <c:v>177</c:v>
                </c:pt>
                <c:pt idx="4">
                  <c:v>274</c:v>
                </c:pt>
                <c:pt idx="5">
                  <c:v>347</c:v>
                </c:pt>
                <c:pt idx="6">
                  <c:v>345</c:v>
                </c:pt>
                <c:pt idx="7">
                  <c:v>463</c:v>
                </c:pt>
                <c:pt idx="8">
                  <c:v>529</c:v>
                </c:pt>
              </c:numCache>
            </c:numRef>
          </c:val>
          <c:extLst>
            <c:ext xmlns:c16="http://schemas.microsoft.com/office/drawing/2014/chart" uri="{C3380CC4-5D6E-409C-BE32-E72D297353CC}">
              <c16:uniqueId val="{00000004-596D-49F8-A864-7CAD5BABC3EE}"/>
            </c:ext>
          </c:extLst>
        </c:ser>
        <c:ser>
          <c:idx val="5"/>
          <c:order val="5"/>
          <c:tx>
            <c:strRef>
              <c:f>Sheet1!$G$1</c:f>
              <c:strCache>
                <c:ptCount val="1"/>
                <c:pt idx="0">
                  <c:v>Methamphetamine</c:v>
                </c:pt>
              </c:strCache>
            </c:strRef>
          </c:tx>
          <c:spPr>
            <a:solidFill>
              <a:schemeClr val="accent6"/>
            </a:solidFill>
            <a:ln>
              <a:noFill/>
            </a:ln>
            <a:effectLst/>
          </c:spPr>
          <c:invertIfNegative val="0"/>
          <c:cat>
            <c:numRef>
              <c:f>Sheet1!$A$2:$A$10</c:f>
              <c:numCache>
                <c:formatCode>General</c:formatCode>
                <c:ptCount val="9"/>
                <c:pt idx="0">
                  <c:v>2012</c:v>
                </c:pt>
                <c:pt idx="1">
                  <c:v>2013</c:v>
                </c:pt>
                <c:pt idx="2">
                  <c:v>2014</c:v>
                </c:pt>
                <c:pt idx="3">
                  <c:v>2015</c:v>
                </c:pt>
                <c:pt idx="4">
                  <c:v>2016</c:v>
                </c:pt>
                <c:pt idx="5">
                  <c:v>2017</c:v>
                </c:pt>
                <c:pt idx="6">
                  <c:v>2018</c:v>
                </c:pt>
                <c:pt idx="7">
                  <c:v>2019</c:v>
                </c:pt>
                <c:pt idx="8">
                  <c:v>2020</c:v>
                </c:pt>
              </c:numCache>
            </c:numRef>
          </c:cat>
          <c:val>
            <c:numRef>
              <c:f>Sheet1!$G$2:$G$10</c:f>
              <c:numCache>
                <c:formatCode>General</c:formatCode>
                <c:ptCount val="9"/>
                <c:pt idx="0">
                  <c:v>7</c:v>
                </c:pt>
                <c:pt idx="1">
                  <c:v>5</c:v>
                </c:pt>
                <c:pt idx="2">
                  <c:v>11</c:v>
                </c:pt>
                <c:pt idx="3">
                  <c:v>20</c:v>
                </c:pt>
                <c:pt idx="4">
                  <c:v>19</c:v>
                </c:pt>
                <c:pt idx="5">
                  <c:v>37</c:v>
                </c:pt>
                <c:pt idx="6">
                  <c:v>56</c:v>
                </c:pt>
                <c:pt idx="7">
                  <c:v>70</c:v>
                </c:pt>
                <c:pt idx="8">
                  <c:v>95</c:v>
                </c:pt>
              </c:numCache>
            </c:numRef>
          </c:val>
          <c:extLst>
            <c:ext xmlns:c16="http://schemas.microsoft.com/office/drawing/2014/chart" uri="{C3380CC4-5D6E-409C-BE32-E72D297353CC}">
              <c16:uniqueId val="{00000005-596D-49F8-A864-7CAD5BABC3EE}"/>
            </c:ext>
          </c:extLst>
        </c:ser>
        <c:ser>
          <c:idx val="6"/>
          <c:order val="6"/>
          <c:tx>
            <c:strRef>
              <c:f>Sheet1!$H$1</c:f>
              <c:strCache>
                <c:ptCount val="1"/>
                <c:pt idx="0">
                  <c:v>Xylazine</c:v>
                </c:pt>
              </c:strCache>
            </c:strRef>
          </c:tx>
          <c:spPr>
            <a:solidFill>
              <a:schemeClr val="accent1">
                <a:lumMod val="60000"/>
              </a:schemeClr>
            </a:solidFill>
            <a:ln>
              <a:noFill/>
            </a:ln>
            <a:effectLst/>
          </c:spPr>
          <c:invertIfNegative val="0"/>
          <c:cat>
            <c:numRef>
              <c:f>Sheet1!$A$2:$A$10</c:f>
              <c:numCache>
                <c:formatCode>General</c:formatCode>
                <c:ptCount val="9"/>
                <c:pt idx="0">
                  <c:v>2012</c:v>
                </c:pt>
                <c:pt idx="1">
                  <c:v>2013</c:v>
                </c:pt>
                <c:pt idx="2">
                  <c:v>2014</c:v>
                </c:pt>
                <c:pt idx="3">
                  <c:v>2015</c:v>
                </c:pt>
                <c:pt idx="4">
                  <c:v>2016</c:v>
                </c:pt>
                <c:pt idx="5">
                  <c:v>2017</c:v>
                </c:pt>
                <c:pt idx="6">
                  <c:v>2018</c:v>
                </c:pt>
                <c:pt idx="7">
                  <c:v>2019</c:v>
                </c:pt>
                <c:pt idx="8">
                  <c:v>2020</c:v>
                </c:pt>
              </c:numCache>
            </c:numRef>
          </c:cat>
          <c:val>
            <c:numRef>
              <c:f>Sheet1!$H$2:$H$10</c:f>
              <c:numCache>
                <c:formatCode>General</c:formatCode>
                <c:ptCount val="9"/>
                <c:pt idx="0">
                  <c:v>0</c:v>
                </c:pt>
                <c:pt idx="1">
                  <c:v>0</c:v>
                </c:pt>
                <c:pt idx="2">
                  <c:v>0</c:v>
                </c:pt>
                <c:pt idx="3">
                  <c:v>0</c:v>
                </c:pt>
                <c:pt idx="4">
                  <c:v>0</c:v>
                </c:pt>
                <c:pt idx="5">
                  <c:v>0</c:v>
                </c:pt>
                <c:pt idx="6">
                  <c:v>0</c:v>
                </c:pt>
                <c:pt idx="7">
                  <c:v>71</c:v>
                </c:pt>
                <c:pt idx="8">
                  <c:v>140</c:v>
                </c:pt>
              </c:numCache>
            </c:numRef>
          </c:val>
          <c:extLst>
            <c:ext xmlns:c16="http://schemas.microsoft.com/office/drawing/2014/chart" uri="{C3380CC4-5D6E-409C-BE32-E72D297353CC}">
              <c16:uniqueId val="{00000006-596D-49F8-A864-7CAD5BABC3EE}"/>
            </c:ext>
          </c:extLst>
        </c:ser>
        <c:dLbls>
          <c:showLegendKey val="0"/>
          <c:showVal val="0"/>
          <c:showCatName val="0"/>
          <c:showSerName val="0"/>
          <c:showPercent val="0"/>
          <c:showBubbleSize val="0"/>
        </c:dLbls>
        <c:gapWidth val="219"/>
        <c:overlap val="-27"/>
        <c:axId val="413618968"/>
        <c:axId val="413612736"/>
      </c:barChart>
      <c:lineChart>
        <c:grouping val="standard"/>
        <c:varyColors val="0"/>
        <c:ser>
          <c:idx val="7"/>
          <c:order val="7"/>
          <c:tx>
            <c:strRef>
              <c:f>Sheet1!$I$1</c:f>
              <c:strCache>
                <c:ptCount val="1"/>
                <c:pt idx="0">
                  <c:v>% Opioid</c:v>
                </c:pt>
              </c:strCache>
            </c:strRef>
          </c:tx>
          <c:spPr>
            <a:ln w="28575" cap="rnd">
              <a:solidFill>
                <a:srgbClr val="ED7D31"/>
              </a:solidFill>
              <a:round/>
            </a:ln>
            <a:effectLst/>
          </c:spPr>
          <c:marker>
            <c:symbol val="none"/>
          </c:marker>
          <c:dLbls>
            <c:dLbl>
              <c:idx val="0"/>
              <c:layout>
                <c:manualLayout>
                  <c:x val="0"/>
                  <c:y val="1.5244002464630922E-2"/>
                </c:manualLayout>
              </c:layout>
              <c:showLegendKey val="0"/>
              <c:showVal val="1"/>
              <c:showCatName val="0"/>
              <c:showSerName val="0"/>
              <c:showPercent val="0"/>
              <c:showBubbleSize val="0"/>
              <c:extLst>
                <c:ext xmlns:c15="http://schemas.microsoft.com/office/drawing/2012/chart" uri="{CE6537A1-D6FC-4f65-9D91-7224C49458BB}">
                  <c15:layout>
                    <c:manualLayout>
                      <c:w val="2.6632983520119068E-2"/>
                      <c:h val="3.5531095960565896E-2"/>
                    </c:manualLayout>
                  </c15:layout>
                </c:ext>
                <c:ext xmlns:c16="http://schemas.microsoft.com/office/drawing/2014/chart" uri="{C3380CC4-5D6E-409C-BE32-E72D297353CC}">
                  <c16:uniqueId val="{0000000D-596D-49F8-A864-7CAD5BABC3EE}"/>
                </c:ext>
              </c:extLst>
            </c:dLbl>
            <c:dLbl>
              <c:idx val="1"/>
              <c:layout>
                <c:manualLayout>
                  <c:x val="0"/>
                  <c:y val="1.778455284552845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596D-49F8-A864-7CAD5BABC3EE}"/>
                </c:ext>
              </c:extLst>
            </c:dLbl>
            <c:dLbl>
              <c:idx val="2"/>
              <c:layout>
                <c:manualLayout>
                  <c:x val="0"/>
                  <c:y val="-1.5243902439024402E-2"/>
                </c:manualLayout>
              </c:layout>
              <c:spPr>
                <a:noFill/>
                <a:ln>
                  <a:noFill/>
                </a:ln>
                <a:effectLst/>
              </c:spPr>
              <c:txPr>
                <a:bodyPr rot="0" spcFirstLastPara="1" vertOverflow="ellipsis" vert="horz" wrap="square" lIns="38100" tIns="19050" rIns="38100" bIns="19050" anchor="ctr" anchorCtr="1">
                  <a:no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2.6632983520119068E-2"/>
                      <c:h val="2.7909144741053708E-2"/>
                    </c:manualLayout>
                  </c15:layout>
                </c:ext>
                <c:ext xmlns:c16="http://schemas.microsoft.com/office/drawing/2014/chart" uri="{C3380CC4-5D6E-409C-BE32-E72D297353CC}">
                  <c16:uniqueId val="{0000000B-596D-49F8-A864-7CAD5BABC3EE}"/>
                </c:ext>
              </c:extLst>
            </c:dLbl>
            <c:dLbl>
              <c:idx val="3"/>
              <c:layout>
                <c:manualLayout>
                  <c:x val="0"/>
                  <c:y val="2.03252032520325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596D-49F8-A864-7CAD5BABC3EE}"/>
                </c:ext>
              </c:extLst>
            </c:dLbl>
            <c:dLbl>
              <c:idx val="4"/>
              <c:layout>
                <c:manualLayout>
                  <c:x val="0"/>
                  <c:y val="-2.540650406504065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596D-49F8-A864-7CAD5BABC3EE}"/>
                </c:ext>
              </c:extLst>
            </c:dLbl>
            <c:dLbl>
              <c:idx val="6"/>
              <c:layout>
                <c:manualLayout>
                  <c:x val="3.7067546506879922E-3"/>
                  <c:y val="-2.032520325203252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596D-49F8-A864-7CAD5BABC3EE}"/>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Sheet1!$A$2:$A$10</c:f>
              <c:numCache>
                <c:formatCode>General</c:formatCode>
                <c:ptCount val="9"/>
                <c:pt idx="0">
                  <c:v>2012</c:v>
                </c:pt>
                <c:pt idx="1">
                  <c:v>2013</c:v>
                </c:pt>
                <c:pt idx="2">
                  <c:v>2014</c:v>
                </c:pt>
                <c:pt idx="3">
                  <c:v>2015</c:v>
                </c:pt>
                <c:pt idx="4">
                  <c:v>2016</c:v>
                </c:pt>
                <c:pt idx="5">
                  <c:v>2017</c:v>
                </c:pt>
                <c:pt idx="6">
                  <c:v>2018</c:v>
                </c:pt>
                <c:pt idx="7">
                  <c:v>2019</c:v>
                </c:pt>
                <c:pt idx="8">
                  <c:v>2020</c:v>
                </c:pt>
              </c:numCache>
            </c:numRef>
          </c:cat>
          <c:val>
            <c:numRef>
              <c:f>Sheet1!$I$2:$I$10</c:f>
              <c:numCache>
                <c:formatCode>0%</c:formatCode>
                <c:ptCount val="9"/>
                <c:pt idx="0">
                  <c:v>0.83</c:v>
                </c:pt>
                <c:pt idx="1">
                  <c:v>0.85</c:v>
                </c:pt>
                <c:pt idx="2">
                  <c:v>0.9</c:v>
                </c:pt>
                <c:pt idx="3">
                  <c:v>0.91</c:v>
                </c:pt>
                <c:pt idx="4">
                  <c:v>0.94</c:v>
                </c:pt>
                <c:pt idx="5">
                  <c:v>0.93</c:v>
                </c:pt>
                <c:pt idx="6">
                  <c:v>0.93</c:v>
                </c:pt>
                <c:pt idx="7">
                  <c:v>0.94</c:v>
                </c:pt>
                <c:pt idx="8">
                  <c:v>0.93</c:v>
                </c:pt>
              </c:numCache>
            </c:numRef>
          </c:val>
          <c:smooth val="0"/>
          <c:extLst>
            <c:ext xmlns:c16="http://schemas.microsoft.com/office/drawing/2014/chart" uri="{C3380CC4-5D6E-409C-BE32-E72D297353CC}">
              <c16:uniqueId val="{00000007-596D-49F8-A864-7CAD5BABC3EE}"/>
            </c:ext>
          </c:extLst>
        </c:ser>
        <c:ser>
          <c:idx val="8"/>
          <c:order val="8"/>
          <c:tx>
            <c:strRef>
              <c:f>Sheet1!$J$1</c:f>
              <c:strCache>
                <c:ptCount val="1"/>
                <c:pt idx="0">
                  <c:v>% Fentanyl</c:v>
                </c:pt>
              </c:strCache>
            </c:strRef>
          </c:tx>
          <c:spPr>
            <a:ln w="28575" cap="rnd">
              <a:solidFill>
                <a:schemeClr val="accent3">
                  <a:lumMod val="60000"/>
                </a:schemeClr>
              </a:solidFill>
              <a:round/>
            </a:ln>
            <a:effectLst/>
          </c:spPr>
          <c:marker>
            <c:symbol val="none"/>
          </c:marker>
          <c:dLbls>
            <c:dLbl>
              <c:idx val="0"/>
              <c:layout>
                <c:manualLayout>
                  <c:x val="8.649094184938649E-3"/>
                  <c:y val="-3.556910569105700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596D-49F8-A864-7CAD5BABC3EE}"/>
                </c:ext>
              </c:extLst>
            </c:dLbl>
            <c:dLbl>
              <c:idx val="7"/>
              <c:layout>
                <c:manualLayout>
                  <c:x val="-1.812170228213459E-16"/>
                  <c:y val="2.540650406504062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596D-49F8-A864-7CAD5BABC3EE}"/>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Sheet1!$A$2:$A$10</c:f>
              <c:numCache>
                <c:formatCode>General</c:formatCode>
                <c:ptCount val="9"/>
                <c:pt idx="0">
                  <c:v>2012</c:v>
                </c:pt>
                <c:pt idx="1">
                  <c:v>2013</c:v>
                </c:pt>
                <c:pt idx="2">
                  <c:v>2014</c:v>
                </c:pt>
                <c:pt idx="3">
                  <c:v>2015</c:v>
                </c:pt>
                <c:pt idx="4">
                  <c:v>2016</c:v>
                </c:pt>
                <c:pt idx="5">
                  <c:v>2017</c:v>
                </c:pt>
                <c:pt idx="6">
                  <c:v>2018</c:v>
                </c:pt>
                <c:pt idx="7">
                  <c:v>2019</c:v>
                </c:pt>
                <c:pt idx="8">
                  <c:v>2020</c:v>
                </c:pt>
              </c:numCache>
            </c:numRef>
          </c:cat>
          <c:val>
            <c:numRef>
              <c:f>Sheet1!$J$2:$J$10</c:f>
              <c:numCache>
                <c:formatCode>0%</c:formatCode>
                <c:ptCount val="9"/>
                <c:pt idx="0">
                  <c:v>0.04</c:v>
                </c:pt>
                <c:pt idx="1">
                  <c:v>0.08</c:v>
                </c:pt>
                <c:pt idx="2">
                  <c:v>0.13</c:v>
                </c:pt>
                <c:pt idx="3">
                  <c:v>0.26</c:v>
                </c:pt>
                <c:pt idx="4">
                  <c:v>0.53</c:v>
                </c:pt>
                <c:pt idx="5">
                  <c:v>0.65</c:v>
                </c:pt>
                <c:pt idx="6">
                  <c:v>0.75</c:v>
                </c:pt>
                <c:pt idx="7">
                  <c:v>0.82</c:v>
                </c:pt>
                <c:pt idx="8">
                  <c:v>0.84</c:v>
                </c:pt>
              </c:numCache>
            </c:numRef>
          </c:val>
          <c:smooth val="0"/>
          <c:extLst>
            <c:ext xmlns:c16="http://schemas.microsoft.com/office/drawing/2014/chart" uri="{C3380CC4-5D6E-409C-BE32-E72D297353CC}">
              <c16:uniqueId val="{00000008-596D-49F8-A864-7CAD5BABC3EE}"/>
            </c:ext>
          </c:extLst>
        </c:ser>
        <c:dLbls>
          <c:showLegendKey val="0"/>
          <c:showVal val="0"/>
          <c:showCatName val="0"/>
          <c:showSerName val="0"/>
          <c:showPercent val="0"/>
          <c:showBubbleSize val="0"/>
        </c:dLbls>
        <c:marker val="1"/>
        <c:smooth val="0"/>
        <c:axId val="413613392"/>
        <c:axId val="413617328"/>
      </c:lineChart>
      <c:catAx>
        <c:axId val="4136189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13612736"/>
        <c:crosses val="autoZero"/>
        <c:auto val="1"/>
        <c:lblAlgn val="ctr"/>
        <c:lblOffset val="100"/>
        <c:noMultiLvlLbl val="0"/>
      </c:catAx>
      <c:valAx>
        <c:axId val="41361273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13618968"/>
        <c:crosses val="autoZero"/>
        <c:crossBetween val="between"/>
      </c:valAx>
      <c:valAx>
        <c:axId val="413617328"/>
        <c:scaling>
          <c:orientation val="minMax"/>
        </c:scaling>
        <c:delete val="0"/>
        <c:axPos val="r"/>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13613392"/>
        <c:crosses val="max"/>
        <c:crossBetween val="between"/>
      </c:valAx>
      <c:catAx>
        <c:axId val="413613392"/>
        <c:scaling>
          <c:orientation val="minMax"/>
        </c:scaling>
        <c:delete val="1"/>
        <c:axPos val="b"/>
        <c:numFmt formatCode="General" sourceLinked="1"/>
        <c:majorTickMark val="none"/>
        <c:minorTickMark val="none"/>
        <c:tickLblPos val="nextTo"/>
        <c:crossAx val="413617328"/>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Sheet1!$A$13</c:f>
              <c:strCache>
                <c:ptCount val="1"/>
                <c:pt idx="0">
                  <c:v>Fatal Overdose 2018</c:v>
                </c:pt>
              </c:strCache>
            </c:strRef>
          </c:tx>
          <c:spPr>
            <a:solidFill>
              <a:schemeClr val="accent1"/>
            </a:solidFill>
            <a:ln>
              <a:noFill/>
            </a:ln>
            <a:effectLst/>
          </c:spPr>
          <c:invertIfNegative val="0"/>
          <c:cat>
            <c:strRef>
              <c:f>Sheet1!$B$12:$I$12</c:f>
              <c:strCache>
                <c:ptCount val="8"/>
                <c:pt idx="0">
                  <c:v>New Haven</c:v>
                </c:pt>
                <c:pt idx="1">
                  <c:v>Hartford</c:v>
                </c:pt>
                <c:pt idx="2">
                  <c:v>New London</c:v>
                </c:pt>
                <c:pt idx="3">
                  <c:v>Fairfield</c:v>
                </c:pt>
                <c:pt idx="4">
                  <c:v>Litchfield</c:v>
                </c:pt>
                <c:pt idx="5">
                  <c:v>Windham</c:v>
                </c:pt>
                <c:pt idx="6">
                  <c:v>Middlesex</c:v>
                </c:pt>
                <c:pt idx="7">
                  <c:v>Tolland</c:v>
                </c:pt>
              </c:strCache>
            </c:strRef>
          </c:cat>
          <c:val>
            <c:numRef>
              <c:f>Sheet1!$B$13:$I$13</c:f>
              <c:numCache>
                <c:formatCode>General</c:formatCode>
                <c:ptCount val="8"/>
                <c:pt idx="0">
                  <c:v>242</c:v>
                </c:pt>
                <c:pt idx="1">
                  <c:v>313</c:v>
                </c:pt>
                <c:pt idx="2">
                  <c:v>90</c:v>
                </c:pt>
                <c:pt idx="3">
                  <c:v>147</c:v>
                </c:pt>
                <c:pt idx="4">
                  <c:v>68</c:v>
                </c:pt>
                <c:pt idx="5">
                  <c:v>35</c:v>
                </c:pt>
                <c:pt idx="6">
                  <c:v>46</c:v>
                </c:pt>
                <c:pt idx="7">
                  <c:v>29</c:v>
                </c:pt>
              </c:numCache>
            </c:numRef>
          </c:val>
          <c:extLst>
            <c:ext xmlns:c16="http://schemas.microsoft.com/office/drawing/2014/chart" uri="{C3380CC4-5D6E-409C-BE32-E72D297353CC}">
              <c16:uniqueId val="{00000000-F016-4E99-9741-BE7B3B4BA3F7}"/>
            </c:ext>
          </c:extLst>
        </c:ser>
        <c:ser>
          <c:idx val="1"/>
          <c:order val="1"/>
          <c:tx>
            <c:strRef>
              <c:f>Sheet1!$A$14</c:f>
              <c:strCache>
                <c:ptCount val="1"/>
                <c:pt idx="0">
                  <c:v>Fatal Overdose 2019</c:v>
                </c:pt>
              </c:strCache>
            </c:strRef>
          </c:tx>
          <c:spPr>
            <a:solidFill>
              <a:schemeClr val="accent2"/>
            </a:solidFill>
            <a:ln>
              <a:noFill/>
            </a:ln>
            <a:effectLst/>
          </c:spPr>
          <c:invertIfNegative val="0"/>
          <c:cat>
            <c:strRef>
              <c:f>Sheet1!$B$12:$I$12</c:f>
              <c:strCache>
                <c:ptCount val="8"/>
                <c:pt idx="0">
                  <c:v>New Haven</c:v>
                </c:pt>
                <c:pt idx="1">
                  <c:v>Hartford</c:v>
                </c:pt>
                <c:pt idx="2">
                  <c:v>New London</c:v>
                </c:pt>
                <c:pt idx="3">
                  <c:v>Fairfield</c:v>
                </c:pt>
                <c:pt idx="4">
                  <c:v>Litchfield</c:v>
                </c:pt>
                <c:pt idx="5">
                  <c:v>Windham</c:v>
                </c:pt>
                <c:pt idx="6">
                  <c:v>Middlesex</c:v>
                </c:pt>
                <c:pt idx="7">
                  <c:v>Tolland</c:v>
                </c:pt>
              </c:strCache>
            </c:strRef>
          </c:cat>
          <c:val>
            <c:numRef>
              <c:f>Sheet1!$B$14:$I$14</c:f>
              <c:numCache>
                <c:formatCode>General</c:formatCode>
                <c:ptCount val="8"/>
                <c:pt idx="0">
                  <c:v>355</c:v>
                </c:pt>
                <c:pt idx="1">
                  <c:v>350</c:v>
                </c:pt>
                <c:pt idx="2">
                  <c:v>107</c:v>
                </c:pt>
                <c:pt idx="3">
                  <c:v>170</c:v>
                </c:pt>
                <c:pt idx="4">
                  <c:v>71</c:v>
                </c:pt>
                <c:pt idx="5">
                  <c:v>44</c:v>
                </c:pt>
                <c:pt idx="6">
                  <c:v>36</c:v>
                </c:pt>
                <c:pt idx="7">
                  <c:v>30</c:v>
                </c:pt>
              </c:numCache>
            </c:numRef>
          </c:val>
          <c:extLst>
            <c:ext xmlns:c16="http://schemas.microsoft.com/office/drawing/2014/chart" uri="{C3380CC4-5D6E-409C-BE32-E72D297353CC}">
              <c16:uniqueId val="{00000001-F016-4E99-9741-BE7B3B4BA3F7}"/>
            </c:ext>
          </c:extLst>
        </c:ser>
        <c:ser>
          <c:idx val="2"/>
          <c:order val="2"/>
          <c:tx>
            <c:strRef>
              <c:f>Sheet1!$A$15</c:f>
              <c:strCache>
                <c:ptCount val="1"/>
                <c:pt idx="0">
                  <c:v>Fatal Overdose 2020</c:v>
                </c:pt>
              </c:strCache>
            </c:strRef>
          </c:tx>
          <c:spPr>
            <a:solidFill>
              <a:schemeClr val="accent3"/>
            </a:solidFill>
            <a:ln>
              <a:noFill/>
            </a:ln>
            <a:effectLst/>
          </c:spPr>
          <c:invertIfNegative val="0"/>
          <c:cat>
            <c:strRef>
              <c:f>Sheet1!$B$12:$I$12</c:f>
              <c:strCache>
                <c:ptCount val="8"/>
                <c:pt idx="0">
                  <c:v>New Haven</c:v>
                </c:pt>
                <c:pt idx="1">
                  <c:v>Hartford</c:v>
                </c:pt>
                <c:pt idx="2">
                  <c:v>New London</c:v>
                </c:pt>
                <c:pt idx="3">
                  <c:v>Fairfield</c:v>
                </c:pt>
                <c:pt idx="4">
                  <c:v>Litchfield</c:v>
                </c:pt>
                <c:pt idx="5">
                  <c:v>Windham</c:v>
                </c:pt>
                <c:pt idx="6">
                  <c:v>Middlesex</c:v>
                </c:pt>
                <c:pt idx="7">
                  <c:v>Tolland</c:v>
                </c:pt>
              </c:strCache>
            </c:strRef>
          </c:cat>
          <c:val>
            <c:numRef>
              <c:f>Sheet1!$B$15:$I$15</c:f>
              <c:numCache>
                <c:formatCode>General</c:formatCode>
                <c:ptCount val="8"/>
                <c:pt idx="0">
                  <c:v>402</c:v>
                </c:pt>
                <c:pt idx="1">
                  <c:v>383</c:v>
                </c:pt>
                <c:pt idx="2">
                  <c:v>116</c:v>
                </c:pt>
                <c:pt idx="3">
                  <c:v>220</c:v>
                </c:pt>
                <c:pt idx="4">
                  <c:v>72</c:v>
                </c:pt>
                <c:pt idx="5">
                  <c:v>52</c:v>
                </c:pt>
                <c:pt idx="6">
                  <c:v>59</c:v>
                </c:pt>
                <c:pt idx="7">
                  <c:v>33</c:v>
                </c:pt>
              </c:numCache>
            </c:numRef>
          </c:val>
          <c:extLst>
            <c:ext xmlns:c16="http://schemas.microsoft.com/office/drawing/2014/chart" uri="{C3380CC4-5D6E-409C-BE32-E72D297353CC}">
              <c16:uniqueId val="{00000002-F016-4E99-9741-BE7B3B4BA3F7}"/>
            </c:ext>
          </c:extLst>
        </c:ser>
        <c:dLbls>
          <c:showLegendKey val="0"/>
          <c:showVal val="0"/>
          <c:showCatName val="0"/>
          <c:showSerName val="0"/>
          <c:showPercent val="0"/>
          <c:showBubbleSize val="0"/>
        </c:dLbls>
        <c:gapWidth val="219"/>
        <c:overlap val="-27"/>
        <c:axId val="444321264"/>
        <c:axId val="444319296"/>
      </c:barChart>
      <c:lineChart>
        <c:grouping val="standard"/>
        <c:varyColors val="0"/>
        <c:ser>
          <c:idx val="3"/>
          <c:order val="3"/>
          <c:tx>
            <c:strRef>
              <c:f>Sheet1!$A$16</c:f>
              <c:strCache>
                <c:ptCount val="1"/>
                <c:pt idx="0">
                  <c:v>% Increase</c:v>
                </c:pt>
              </c:strCache>
            </c:strRef>
          </c:tx>
          <c:spPr>
            <a:ln w="28575" cap="rnd">
              <a:solidFill>
                <a:schemeClr val="accent4"/>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Sheet1!$B$12:$I$12</c:f>
              <c:strCache>
                <c:ptCount val="8"/>
                <c:pt idx="0">
                  <c:v>New Haven</c:v>
                </c:pt>
                <c:pt idx="1">
                  <c:v>Hartford</c:v>
                </c:pt>
                <c:pt idx="2">
                  <c:v>New London</c:v>
                </c:pt>
                <c:pt idx="3">
                  <c:v>Fairfield</c:v>
                </c:pt>
                <c:pt idx="4">
                  <c:v>Litchfield</c:v>
                </c:pt>
                <c:pt idx="5">
                  <c:v>Windham</c:v>
                </c:pt>
                <c:pt idx="6">
                  <c:v>Middlesex</c:v>
                </c:pt>
                <c:pt idx="7">
                  <c:v>Tolland</c:v>
                </c:pt>
              </c:strCache>
            </c:strRef>
          </c:cat>
          <c:val>
            <c:numRef>
              <c:f>Sheet1!$B$16:$I$16</c:f>
              <c:numCache>
                <c:formatCode>0%</c:formatCode>
                <c:ptCount val="8"/>
                <c:pt idx="0">
                  <c:v>0.66100000000000003</c:v>
                </c:pt>
                <c:pt idx="1">
                  <c:v>0.223</c:v>
                </c:pt>
                <c:pt idx="2">
                  <c:v>0.28799999999999998</c:v>
                </c:pt>
                <c:pt idx="3">
                  <c:v>0.496</c:v>
                </c:pt>
                <c:pt idx="4">
                  <c:v>5.8000000000000003E-2</c:v>
                </c:pt>
                <c:pt idx="5">
                  <c:v>0.48499999999999999</c:v>
                </c:pt>
                <c:pt idx="6">
                  <c:v>0.28199999999999997</c:v>
                </c:pt>
                <c:pt idx="7">
                  <c:v>0.13700000000000001</c:v>
                </c:pt>
              </c:numCache>
            </c:numRef>
          </c:val>
          <c:smooth val="0"/>
          <c:extLst>
            <c:ext xmlns:c16="http://schemas.microsoft.com/office/drawing/2014/chart" uri="{C3380CC4-5D6E-409C-BE32-E72D297353CC}">
              <c16:uniqueId val="{00000003-F016-4E99-9741-BE7B3B4BA3F7}"/>
            </c:ext>
          </c:extLst>
        </c:ser>
        <c:dLbls>
          <c:showLegendKey val="0"/>
          <c:showVal val="0"/>
          <c:showCatName val="0"/>
          <c:showSerName val="0"/>
          <c:showPercent val="0"/>
          <c:showBubbleSize val="0"/>
        </c:dLbls>
        <c:marker val="1"/>
        <c:smooth val="0"/>
        <c:axId val="444319624"/>
        <c:axId val="444318640"/>
      </c:lineChart>
      <c:catAx>
        <c:axId val="4443212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444319296"/>
        <c:crosses val="autoZero"/>
        <c:auto val="1"/>
        <c:lblAlgn val="ctr"/>
        <c:lblOffset val="100"/>
        <c:noMultiLvlLbl val="0"/>
      </c:catAx>
      <c:valAx>
        <c:axId val="44431929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44321264"/>
        <c:crosses val="autoZero"/>
        <c:crossBetween val="between"/>
      </c:valAx>
      <c:valAx>
        <c:axId val="444318640"/>
        <c:scaling>
          <c:orientation val="minMax"/>
        </c:scaling>
        <c:delete val="0"/>
        <c:axPos val="r"/>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44319624"/>
        <c:crosses val="max"/>
        <c:crossBetween val="between"/>
      </c:valAx>
      <c:catAx>
        <c:axId val="444319624"/>
        <c:scaling>
          <c:orientation val="minMax"/>
        </c:scaling>
        <c:delete val="1"/>
        <c:axPos val="b"/>
        <c:numFmt formatCode="General" sourceLinked="1"/>
        <c:majorTickMark val="none"/>
        <c:minorTickMark val="none"/>
        <c:tickLblPos val="nextTo"/>
        <c:crossAx val="444318640"/>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144C711-8E2F-485F-97CB-B9C0056F4ABE}" type="doc">
      <dgm:prSet loTypeId="urn:microsoft.com/office/officeart/2005/8/layout/default" loCatId="list" qsTypeId="urn:microsoft.com/office/officeart/2005/8/quickstyle/simple5" qsCatId="simple" csTypeId="urn:microsoft.com/office/officeart/2005/8/colors/colorful2" csCatId="colorful" phldr="1"/>
      <dgm:spPr/>
      <dgm:t>
        <a:bodyPr/>
        <a:lstStyle/>
        <a:p>
          <a:endParaRPr lang="en-US"/>
        </a:p>
      </dgm:t>
    </dgm:pt>
    <dgm:pt modelId="{6BD9D42B-1C5E-4F7B-89FF-4DB5E2753D30}">
      <dgm:prSet phldrT="[Text]"/>
      <dgm:spPr/>
      <dgm:t>
        <a:bodyPr/>
        <a:lstStyle/>
        <a:p>
          <a:r>
            <a:rPr lang="en-US" dirty="0"/>
            <a:t>Targeted Naloxone Distribution</a:t>
          </a:r>
        </a:p>
      </dgm:t>
    </dgm:pt>
    <dgm:pt modelId="{08155308-6138-4514-8C17-FDE2ED6514EF}" type="parTrans" cxnId="{3A7C3A39-593D-4234-97A9-C589BD86FC76}">
      <dgm:prSet/>
      <dgm:spPr/>
      <dgm:t>
        <a:bodyPr/>
        <a:lstStyle/>
        <a:p>
          <a:endParaRPr lang="en-US"/>
        </a:p>
      </dgm:t>
    </dgm:pt>
    <dgm:pt modelId="{2C7FBB04-4ABC-47E7-A455-17DA648FD4FC}" type="sibTrans" cxnId="{3A7C3A39-593D-4234-97A9-C589BD86FC76}">
      <dgm:prSet/>
      <dgm:spPr/>
      <dgm:t>
        <a:bodyPr/>
        <a:lstStyle/>
        <a:p>
          <a:endParaRPr lang="en-US"/>
        </a:p>
      </dgm:t>
    </dgm:pt>
    <dgm:pt modelId="{D7D97D0D-4F51-4CED-976A-C54009508746}">
      <dgm:prSet/>
      <dgm:spPr/>
      <dgm:t>
        <a:bodyPr/>
        <a:lstStyle/>
        <a:p>
          <a:r>
            <a:rPr lang="en-US" dirty="0"/>
            <a:t>Medication-Assisted Treatment (MAT) </a:t>
          </a:r>
        </a:p>
      </dgm:t>
    </dgm:pt>
    <dgm:pt modelId="{D495750F-E9FA-45A6-90B7-CF5C694B3D0B}" type="parTrans" cxnId="{ADD7F5B9-80F1-4F88-B180-A37B4DC3C1BD}">
      <dgm:prSet/>
      <dgm:spPr/>
      <dgm:t>
        <a:bodyPr/>
        <a:lstStyle/>
        <a:p>
          <a:endParaRPr lang="en-US"/>
        </a:p>
      </dgm:t>
    </dgm:pt>
    <dgm:pt modelId="{D26BFE0B-6AB6-4CEE-8948-45948173FA6A}" type="sibTrans" cxnId="{ADD7F5B9-80F1-4F88-B180-A37B4DC3C1BD}">
      <dgm:prSet/>
      <dgm:spPr/>
      <dgm:t>
        <a:bodyPr/>
        <a:lstStyle/>
        <a:p>
          <a:endParaRPr lang="en-US"/>
        </a:p>
      </dgm:t>
    </dgm:pt>
    <dgm:pt modelId="{E347C1EF-789A-4E1D-8BBC-1941C9E8D789}">
      <dgm:prSet/>
      <dgm:spPr/>
      <dgm:t>
        <a:bodyPr/>
        <a:lstStyle/>
        <a:p>
          <a:r>
            <a:rPr lang="en-US"/>
            <a:t>Academic Detailing</a:t>
          </a:r>
          <a:endParaRPr lang="en-US" dirty="0"/>
        </a:p>
      </dgm:t>
    </dgm:pt>
    <dgm:pt modelId="{61277D30-200A-4B0E-923A-1D04675517BC}" type="parTrans" cxnId="{9C693084-DBEF-436F-ABDE-E5875E8E06BD}">
      <dgm:prSet/>
      <dgm:spPr/>
      <dgm:t>
        <a:bodyPr/>
        <a:lstStyle/>
        <a:p>
          <a:endParaRPr lang="en-US"/>
        </a:p>
      </dgm:t>
    </dgm:pt>
    <dgm:pt modelId="{53F1B36E-2D82-428E-8FCF-078778EA3AA6}" type="sibTrans" cxnId="{9C693084-DBEF-436F-ABDE-E5875E8E06BD}">
      <dgm:prSet/>
      <dgm:spPr/>
      <dgm:t>
        <a:bodyPr/>
        <a:lstStyle/>
        <a:p>
          <a:endParaRPr lang="en-US"/>
        </a:p>
      </dgm:t>
    </dgm:pt>
    <dgm:pt modelId="{892C6EC8-7586-4005-BA7A-B49409DA2FE1}">
      <dgm:prSet/>
      <dgm:spPr/>
      <dgm:t>
        <a:bodyPr/>
        <a:lstStyle/>
        <a:p>
          <a:r>
            <a:rPr lang="en-US" dirty="0"/>
            <a:t>Eliminating Prior-Authorization Requirements for Medications for Opioid Use Disorder</a:t>
          </a:r>
        </a:p>
      </dgm:t>
    </dgm:pt>
    <dgm:pt modelId="{FA0166DB-9336-4F48-9D1C-5BF5E66FE959}" type="parTrans" cxnId="{C66727FE-92A6-459A-BA72-4EE93F0FAC5A}">
      <dgm:prSet/>
      <dgm:spPr/>
      <dgm:t>
        <a:bodyPr/>
        <a:lstStyle/>
        <a:p>
          <a:endParaRPr lang="en-US"/>
        </a:p>
      </dgm:t>
    </dgm:pt>
    <dgm:pt modelId="{B8186998-1698-42FE-9A28-5767324F6469}" type="sibTrans" cxnId="{C66727FE-92A6-459A-BA72-4EE93F0FAC5A}">
      <dgm:prSet/>
      <dgm:spPr/>
      <dgm:t>
        <a:bodyPr/>
        <a:lstStyle/>
        <a:p>
          <a:endParaRPr lang="en-US"/>
        </a:p>
      </dgm:t>
    </dgm:pt>
    <dgm:pt modelId="{F58A2937-B6BF-40CD-ABE7-08BDFF778EB9}">
      <dgm:prSet/>
      <dgm:spPr/>
      <dgm:t>
        <a:bodyPr/>
        <a:lstStyle/>
        <a:p>
          <a:r>
            <a:rPr lang="en-US" dirty="0"/>
            <a:t>Screening for Fentanyl in Routine Clinical Toxicology Testing</a:t>
          </a:r>
        </a:p>
      </dgm:t>
    </dgm:pt>
    <dgm:pt modelId="{D2074487-42F7-4AD8-8504-73158DBE9100}" type="parTrans" cxnId="{48956040-AE4C-4937-8C1C-C2F43E0D19F6}">
      <dgm:prSet/>
      <dgm:spPr/>
      <dgm:t>
        <a:bodyPr/>
        <a:lstStyle/>
        <a:p>
          <a:endParaRPr lang="en-US"/>
        </a:p>
      </dgm:t>
    </dgm:pt>
    <dgm:pt modelId="{01B1C28C-B5FF-4428-B357-F997A15AB5A9}" type="sibTrans" cxnId="{48956040-AE4C-4937-8C1C-C2F43E0D19F6}">
      <dgm:prSet/>
      <dgm:spPr/>
      <dgm:t>
        <a:bodyPr/>
        <a:lstStyle/>
        <a:p>
          <a:endParaRPr lang="en-US"/>
        </a:p>
      </dgm:t>
    </dgm:pt>
    <dgm:pt modelId="{FAF522AB-73F7-436F-BE5C-183DA9BCDB4E}">
      <dgm:prSet/>
      <dgm:spPr/>
      <dgm:t>
        <a:bodyPr/>
        <a:lstStyle/>
        <a:p>
          <a:r>
            <a:rPr lang="en-US" dirty="0"/>
            <a:t>911 Good Samaritan Laws</a:t>
          </a:r>
        </a:p>
      </dgm:t>
    </dgm:pt>
    <dgm:pt modelId="{CC89EBC3-BF6F-499E-8010-B39AAB6373EB}" type="parTrans" cxnId="{1D28B42D-767D-4252-987F-5F52AAFBC21E}">
      <dgm:prSet/>
      <dgm:spPr/>
      <dgm:t>
        <a:bodyPr/>
        <a:lstStyle/>
        <a:p>
          <a:endParaRPr lang="en-US"/>
        </a:p>
      </dgm:t>
    </dgm:pt>
    <dgm:pt modelId="{32E6B0FB-BB31-4264-9E2E-A93B52FCD5A4}" type="sibTrans" cxnId="{1D28B42D-767D-4252-987F-5F52AAFBC21E}">
      <dgm:prSet/>
      <dgm:spPr/>
      <dgm:t>
        <a:bodyPr/>
        <a:lstStyle/>
        <a:p>
          <a:endParaRPr lang="en-US"/>
        </a:p>
      </dgm:t>
    </dgm:pt>
    <dgm:pt modelId="{C64266C1-2440-4D70-B93C-1FC0E1F1C1C3}">
      <dgm:prSet/>
      <dgm:spPr/>
      <dgm:t>
        <a:bodyPr/>
        <a:lstStyle/>
        <a:p>
          <a:r>
            <a:rPr lang="en-US"/>
            <a:t>Naloxone Distribution in Treatment Centers and Criminal Justice Settings</a:t>
          </a:r>
          <a:endParaRPr lang="en-US" dirty="0"/>
        </a:p>
      </dgm:t>
    </dgm:pt>
    <dgm:pt modelId="{DB1306BA-31FD-494E-9E8A-20C82248A9AF}" type="parTrans" cxnId="{C9CF68E4-81A7-4B4C-80A0-7EE09C9A0F6D}">
      <dgm:prSet/>
      <dgm:spPr/>
      <dgm:t>
        <a:bodyPr/>
        <a:lstStyle/>
        <a:p>
          <a:endParaRPr lang="en-US"/>
        </a:p>
      </dgm:t>
    </dgm:pt>
    <dgm:pt modelId="{E9726BE2-C576-4D33-9F2B-03E6FC0BD34A}" type="sibTrans" cxnId="{C9CF68E4-81A7-4B4C-80A0-7EE09C9A0F6D}">
      <dgm:prSet/>
      <dgm:spPr/>
      <dgm:t>
        <a:bodyPr/>
        <a:lstStyle/>
        <a:p>
          <a:endParaRPr lang="en-US"/>
        </a:p>
      </dgm:t>
    </dgm:pt>
    <dgm:pt modelId="{1A31FD15-E1DC-4D58-9EDE-6146EEDAB195}">
      <dgm:prSet/>
      <dgm:spPr/>
      <dgm:t>
        <a:bodyPr/>
        <a:lstStyle/>
        <a:p>
          <a:r>
            <a:rPr lang="en-US" dirty="0"/>
            <a:t>MAT in Criminal Justice Settings and Upon Release</a:t>
          </a:r>
        </a:p>
      </dgm:t>
    </dgm:pt>
    <dgm:pt modelId="{383F8425-CA4F-4D23-8C4C-85EDA02DCCA6}" type="parTrans" cxnId="{C87E8142-03A0-4E13-8796-308D86C57B98}">
      <dgm:prSet/>
      <dgm:spPr/>
      <dgm:t>
        <a:bodyPr/>
        <a:lstStyle/>
        <a:p>
          <a:endParaRPr lang="en-US"/>
        </a:p>
      </dgm:t>
    </dgm:pt>
    <dgm:pt modelId="{3E83558E-178B-42D5-BEDD-809F96E16AFF}" type="sibTrans" cxnId="{C87E8142-03A0-4E13-8796-308D86C57B98}">
      <dgm:prSet/>
      <dgm:spPr/>
      <dgm:t>
        <a:bodyPr/>
        <a:lstStyle/>
        <a:p>
          <a:endParaRPr lang="en-US"/>
        </a:p>
      </dgm:t>
    </dgm:pt>
    <dgm:pt modelId="{C33DEEAC-9BF1-475D-8EEA-1B28E69FE5A2}">
      <dgm:prSet/>
      <dgm:spPr/>
      <dgm:t>
        <a:bodyPr/>
        <a:lstStyle/>
        <a:p>
          <a:r>
            <a:rPr lang="en-US" dirty="0"/>
            <a:t>Initiating Buprenorphine-based MAT in Emergency Departments</a:t>
          </a:r>
        </a:p>
      </dgm:t>
    </dgm:pt>
    <dgm:pt modelId="{852F919F-488F-45AF-9F37-6AB54C0B627F}" type="parTrans" cxnId="{297221D2-9211-4B3A-9D82-042730B96B24}">
      <dgm:prSet/>
      <dgm:spPr/>
      <dgm:t>
        <a:bodyPr/>
        <a:lstStyle/>
        <a:p>
          <a:endParaRPr lang="en-US"/>
        </a:p>
      </dgm:t>
    </dgm:pt>
    <dgm:pt modelId="{B3860390-9291-495D-B53F-57F366E97362}" type="sibTrans" cxnId="{297221D2-9211-4B3A-9D82-042730B96B24}">
      <dgm:prSet/>
      <dgm:spPr/>
      <dgm:t>
        <a:bodyPr/>
        <a:lstStyle/>
        <a:p>
          <a:endParaRPr lang="en-US"/>
        </a:p>
      </dgm:t>
    </dgm:pt>
    <dgm:pt modelId="{12753821-EF13-4B84-BD13-B42F96235A40}">
      <dgm:prSet/>
      <dgm:spPr/>
      <dgm:t>
        <a:bodyPr/>
        <a:lstStyle/>
        <a:p>
          <a:r>
            <a:rPr lang="en-US" dirty="0"/>
            <a:t>Syringe Services Programs</a:t>
          </a:r>
        </a:p>
      </dgm:t>
    </dgm:pt>
    <dgm:pt modelId="{2F8AEF73-EBED-4A7A-8672-4694C2921474}" type="parTrans" cxnId="{0208D30F-6465-493A-82E5-2F4B222FF11D}">
      <dgm:prSet/>
      <dgm:spPr/>
      <dgm:t>
        <a:bodyPr/>
        <a:lstStyle/>
        <a:p>
          <a:endParaRPr lang="en-US"/>
        </a:p>
      </dgm:t>
    </dgm:pt>
    <dgm:pt modelId="{63025BEF-5562-4B21-BB90-1FFF416BE629}" type="sibTrans" cxnId="{0208D30F-6465-493A-82E5-2F4B222FF11D}">
      <dgm:prSet/>
      <dgm:spPr/>
      <dgm:t>
        <a:bodyPr/>
        <a:lstStyle/>
        <a:p>
          <a:endParaRPr lang="en-US"/>
        </a:p>
      </dgm:t>
    </dgm:pt>
    <dgm:pt modelId="{FCDE8128-39D2-495F-B0D9-5335DDD557B1}" type="pres">
      <dgm:prSet presAssocID="{1144C711-8E2F-485F-97CB-B9C0056F4ABE}" presName="diagram" presStyleCnt="0">
        <dgm:presLayoutVars>
          <dgm:dir/>
          <dgm:resizeHandles val="exact"/>
        </dgm:presLayoutVars>
      </dgm:prSet>
      <dgm:spPr/>
    </dgm:pt>
    <dgm:pt modelId="{FC402AD7-6E32-4C66-864D-B2B4705CF849}" type="pres">
      <dgm:prSet presAssocID="{6BD9D42B-1C5E-4F7B-89FF-4DB5E2753D30}" presName="node" presStyleLbl="node1" presStyleIdx="0" presStyleCnt="10">
        <dgm:presLayoutVars>
          <dgm:bulletEnabled val="1"/>
        </dgm:presLayoutVars>
      </dgm:prSet>
      <dgm:spPr/>
    </dgm:pt>
    <dgm:pt modelId="{9F64DF74-94EA-4E1C-A148-9B65E67D5337}" type="pres">
      <dgm:prSet presAssocID="{2C7FBB04-4ABC-47E7-A455-17DA648FD4FC}" presName="sibTrans" presStyleCnt="0"/>
      <dgm:spPr/>
    </dgm:pt>
    <dgm:pt modelId="{5EBC2A2A-A4EA-4D75-9E69-6ED2491CBDFD}" type="pres">
      <dgm:prSet presAssocID="{D7D97D0D-4F51-4CED-976A-C54009508746}" presName="node" presStyleLbl="node1" presStyleIdx="1" presStyleCnt="10">
        <dgm:presLayoutVars>
          <dgm:bulletEnabled val="1"/>
        </dgm:presLayoutVars>
      </dgm:prSet>
      <dgm:spPr/>
    </dgm:pt>
    <dgm:pt modelId="{4E06D5A8-8373-4C30-9C01-9FD4914A72FF}" type="pres">
      <dgm:prSet presAssocID="{D26BFE0B-6AB6-4CEE-8948-45948173FA6A}" presName="sibTrans" presStyleCnt="0"/>
      <dgm:spPr/>
    </dgm:pt>
    <dgm:pt modelId="{AAF3834B-9B8B-4EB8-A203-F1D0F8D0C844}" type="pres">
      <dgm:prSet presAssocID="{E347C1EF-789A-4E1D-8BBC-1941C9E8D789}" presName="node" presStyleLbl="node1" presStyleIdx="2" presStyleCnt="10" custLinFactNeighborX="2608" custLinFactNeighborY="4346">
        <dgm:presLayoutVars>
          <dgm:bulletEnabled val="1"/>
        </dgm:presLayoutVars>
      </dgm:prSet>
      <dgm:spPr/>
    </dgm:pt>
    <dgm:pt modelId="{F84E3926-7509-4AB5-99CD-6E8352B1FAED}" type="pres">
      <dgm:prSet presAssocID="{53F1B36E-2D82-428E-8FCF-078778EA3AA6}" presName="sibTrans" presStyleCnt="0"/>
      <dgm:spPr/>
    </dgm:pt>
    <dgm:pt modelId="{A7A28974-FD94-4900-9D01-3123DD223FFD}" type="pres">
      <dgm:prSet presAssocID="{892C6EC8-7586-4005-BA7A-B49409DA2FE1}" presName="node" presStyleLbl="node1" presStyleIdx="3" presStyleCnt="10">
        <dgm:presLayoutVars>
          <dgm:bulletEnabled val="1"/>
        </dgm:presLayoutVars>
      </dgm:prSet>
      <dgm:spPr/>
    </dgm:pt>
    <dgm:pt modelId="{93BFD4DE-93E3-45FE-84EF-D34578D348C8}" type="pres">
      <dgm:prSet presAssocID="{B8186998-1698-42FE-9A28-5767324F6469}" presName="sibTrans" presStyleCnt="0"/>
      <dgm:spPr/>
    </dgm:pt>
    <dgm:pt modelId="{0BEDE1A2-4953-417F-8402-F70D8E52F498}" type="pres">
      <dgm:prSet presAssocID="{F58A2937-B6BF-40CD-ABE7-08BDFF778EB9}" presName="node" presStyleLbl="node1" presStyleIdx="4" presStyleCnt="10">
        <dgm:presLayoutVars>
          <dgm:bulletEnabled val="1"/>
        </dgm:presLayoutVars>
      </dgm:prSet>
      <dgm:spPr/>
    </dgm:pt>
    <dgm:pt modelId="{2033A217-25AF-45D7-9CE6-216CFABC5D58}" type="pres">
      <dgm:prSet presAssocID="{01B1C28C-B5FF-4428-B357-F997A15AB5A9}" presName="sibTrans" presStyleCnt="0"/>
      <dgm:spPr/>
    </dgm:pt>
    <dgm:pt modelId="{C4F1B448-A935-489D-AE36-BB1F4D2D0EBF}" type="pres">
      <dgm:prSet presAssocID="{FAF522AB-73F7-436F-BE5C-183DA9BCDB4E}" presName="node" presStyleLbl="node1" presStyleIdx="5" presStyleCnt="10">
        <dgm:presLayoutVars>
          <dgm:bulletEnabled val="1"/>
        </dgm:presLayoutVars>
      </dgm:prSet>
      <dgm:spPr/>
    </dgm:pt>
    <dgm:pt modelId="{B2812C60-31A5-432B-B589-F5B9AF02C69E}" type="pres">
      <dgm:prSet presAssocID="{32E6B0FB-BB31-4264-9E2E-A93B52FCD5A4}" presName="sibTrans" presStyleCnt="0"/>
      <dgm:spPr/>
    </dgm:pt>
    <dgm:pt modelId="{6C20CCC5-7595-4160-B93B-9B0E4141C471}" type="pres">
      <dgm:prSet presAssocID="{C64266C1-2440-4D70-B93C-1FC0E1F1C1C3}" presName="node" presStyleLbl="node1" presStyleIdx="6" presStyleCnt="10">
        <dgm:presLayoutVars>
          <dgm:bulletEnabled val="1"/>
        </dgm:presLayoutVars>
      </dgm:prSet>
      <dgm:spPr/>
    </dgm:pt>
    <dgm:pt modelId="{D50B49AC-F900-4511-B149-CE6E41E6CAD9}" type="pres">
      <dgm:prSet presAssocID="{E9726BE2-C576-4D33-9F2B-03E6FC0BD34A}" presName="sibTrans" presStyleCnt="0"/>
      <dgm:spPr/>
    </dgm:pt>
    <dgm:pt modelId="{43393D9B-40AC-471F-B255-A7A87696CFC7}" type="pres">
      <dgm:prSet presAssocID="{1A31FD15-E1DC-4D58-9EDE-6146EEDAB195}" presName="node" presStyleLbl="node1" presStyleIdx="7" presStyleCnt="10">
        <dgm:presLayoutVars>
          <dgm:bulletEnabled val="1"/>
        </dgm:presLayoutVars>
      </dgm:prSet>
      <dgm:spPr/>
    </dgm:pt>
    <dgm:pt modelId="{2F55080C-2B90-4A21-B440-7E66DB56A6E2}" type="pres">
      <dgm:prSet presAssocID="{3E83558E-178B-42D5-BEDD-809F96E16AFF}" presName="sibTrans" presStyleCnt="0"/>
      <dgm:spPr/>
    </dgm:pt>
    <dgm:pt modelId="{B515297E-19B4-4E1D-B054-6801A16B3E69}" type="pres">
      <dgm:prSet presAssocID="{C33DEEAC-9BF1-475D-8EEA-1B28E69FE5A2}" presName="node" presStyleLbl="node1" presStyleIdx="8" presStyleCnt="10">
        <dgm:presLayoutVars>
          <dgm:bulletEnabled val="1"/>
        </dgm:presLayoutVars>
      </dgm:prSet>
      <dgm:spPr/>
    </dgm:pt>
    <dgm:pt modelId="{8E1E03DD-6E49-45EF-A8EE-A220C53AA127}" type="pres">
      <dgm:prSet presAssocID="{B3860390-9291-495D-B53F-57F366E97362}" presName="sibTrans" presStyleCnt="0"/>
      <dgm:spPr/>
    </dgm:pt>
    <dgm:pt modelId="{E1C233B2-1992-49C3-AD8E-5CEE74FD4EFC}" type="pres">
      <dgm:prSet presAssocID="{12753821-EF13-4B84-BD13-B42F96235A40}" presName="node" presStyleLbl="node1" presStyleIdx="9" presStyleCnt="10">
        <dgm:presLayoutVars>
          <dgm:bulletEnabled val="1"/>
        </dgm:presLayoutVars>
      </dgm:prSet>
      <dgm:spPr/>
    </dgm:pt>
  </dgm:ptLst>
  <dgm:cxnLst>
    <dgm:cxn modelId="{0208D30F-6465-493A-82E5-2F4B222FF11D}" srcId="{1144C711-8E2F-485F-97CB-B9C0056F4ABE}" destId="{12753821-EF13-4B84-BD13-B42F96235A40}" srcOrd="9" destOrd="0" parTransId="{2F8AEF73-EBED-4A7A-8672-4694C2921474}" sibTransId="{63025BEF-5562-4B21-BB90-1FFF416BE629}"/>
    <dgm:cxn modelId="{EEC3D229-C27C-4FAC-AF72-85766EF565C2}" type="presOf" srcId="{F58A2937-B6BF-40CD-ABE7-08BDFF778EB9}" destId="{0BEDE1A2-4953-417F-8402-F70D8E52F498}" srcOrd="0" destOrd="0" presId="urn:microsoft.com/office/officeart/2005/8/layout/default"/>
    <dgm:cxn modelId="{5BCCDE2B-3855-449B-B4DF-F18FC4040F2B}" type="presOf" srcId="{FAF522AB-73F7-436F-BE5C-183DA9BCDB4E}" destId="{C4F1B448-A935-489D-AE36-BB1F4D2D0EBF}" srcOrd="0" destOrd="0" presId="urn:microsoft.com/office/officeart/2005/8/layout/default"/>
    <dgm:cxn modelId="{1D28B42D-767D-4252-987F-5F52AAFBC21E}" srcId="{1144C711-8E2F-485F-97CB-B9C0056F4ABE}" destId="{FAF522AB-73F7-436F-BE5C-183DA9BCDB4E}" srcOrd="5" destOrd="0" parTransId="{CC89EBC3-BF6F-499E-8010-B39AAB6373EB}" sibTransId="{32E6B0FB-BB31-4264-9E2E-A93B52FCD5A4}"/>
    <dgm:cxn modelId="{3A7C3A39-593D-4234-97A9-C589BD86FC76}" srcId="{1144C711-8E2F-485F-97CB-B9C0056F4ABE}" destId="{6BD9D42B-1C5E-4F7B-89FF-4DB5E2753D30}" srcOrd="0" destOrd="0" parTransId="{08155308-6138-4514-8C17-FDE2ED6514EF}" sibTransId="{2C7FBB04-4ABC-47E7-A455-17DA648FD4FC}"/>
    <dgm:cxn modelId="{2B18D23A-FEB0-4F8B-AB95-BB4920FCBB75}" type="presOf" srcId="{E347C1EF-789A-4E1D-8BBC-1941C9E8D789}" destId="{AAF3834B-9B8B-4EB8-A203-F1D0F8D0C844}" srcOrd="0" destOrd="0" presId="urn:microsoft.com/office/officeart/2005/8/layout/default"/>
    <dgm:cxn modelId="{48956040-AE4C-4937-8C1C-C2F43E0D19F6}" srcId="{1144C711-8E2F-485F-97CB-B9C0056F4ABE}" destId="{F58A2937-B6BF-40CD-ABE7-08BDFF778EB9}" srcOrd="4" destOrd="0" parTransId="{D2074487-42F7-4AD8-8504-73158DBE9100}" sibTransId="{01B1C28C-B5FF-4428-B357-F997A15AB5A9}"/>
    <dgm:cxn modelId="{60E5605D-B203-4EC2-A00E-D1093BBF4ABC}" type="presOf" srcId="{6BD9D42B-1C5E-4F7B-89FF-4DB5E2753D30}" destId="{FC402AD7-6E32-4C66-864D-B2B4705CF849}" srcOrd="0" destOrd="0" presId="urn:microsoft.com/office/officeart/2005/8/layout/default"/>
    <dgm:cxn modelId="{C87E8142-03A0-4E13-8796-308D86C57B98}" srcId="{1144C711-8E2F-485F-97CB-B9C0056F4ABE}" destId="{1A31FD15-E1DC-4D58-9EDE-6146EEDAB195}" srcOrd="7" destOrd="0" parTransId="{383F8425-CA4F-4D23-8C4C-85EDA02DCCA6}" sibTransId="{3E83558E-178B-42D5-BEDD-809F96E16AFF}"/>
    <dgm:cxn modelId="{25F91647-51AF-49B9-85CD-5BD313E3ED16}" type="presOf" srcId="{892C6EC8-7586-4005-BA7A-B49409DA2FE1}" destId="{A7A28974-FD94-4900-9D01-3123DD223FFD}" srcOrd="0" destOrd="0" presId="urn:microsoft.com/office/officeart/2005/8/layout/default"/>
    <dgm:cxn modelId="{227CEB4F-7D53-4E83-86FD-4AB557931518}" type="presOf" srcId="{C33DEEAC-9BF1-475D-8EEA-1B28E69FE5A2}" destId="{B515297E-19B4-4E1D-B054-6801A16B3E69}" srcOrd="0" destOrd="0" presId="urn:microsoft.com/office/officeart/2005/8/layout/default"/>
    <dgm:cxn modelId="{9C693084-DBEF-436F-ABDE-E5875E8E06BD}" srcId="{1144C711-8E2F-485F-97CB-B9C0056F4ABE}" destId="{E347C1EF-789A-4E1D-8BBC-1941C9E8D789}" srcOrd="2" destOrd="0" parTransId="{61277D30-200A-4B0E-923A-1D04675517BC}" sibTransId="{53F1B36E-2D82-428E-8FCF-078778EA3AA6}"/>
    <dgm:cxn modelId="{48B279A2-862C-4471-91C1-A0500CEFECA0}" type="presOf" srcId="{1A31FD15-E1DC-4D58-9EDE-6146EEDAB195}" destId="{43393D9B-40AC-471F-B255-A7A87696CFC7}" srcOrd="0" destOrd="0" presId="urn:microsoft.com/office/officeart/2005/8/layout/default"/>
    <dgm:cxn modelId="{BC1962A4-7172-4811-8F0D-70DF12857955}" type="presOf" srcId="{D7D97D0D-4F51-4CED-976A-C54009508746}" destId="{5EBC2A2A-A4EA-4D75-9E69-6ED2491CBDFD}" srcOrd="0" destOrd="0" presId="urn:microsoft.com/office/officeart/2005/8/layout/default"/>
    <dgm:cxn modelId="{ADD7F5B9-80F1-4F88-B180-A37B4DC3C1BD}" srcId="{1144C711-8E2F-485F-97CB-B9C0056F4ABE}" destId="{D7D97D0D-4F51-4CED-976A-C54009508746}" srcOrd="1" destOrd="0" parTransId="{D495750F-E9FA-45A6-90B7-CF5C694B3D0B}" sibTransId="{D26BFE0B-6AB6-4CEE-8948-45948173FA6A}"/>
    <dgm:cxn modelId="{9A5166BC-814C-42E0-8556-DDCD6D8AC186}" type="presOf" srcId="{C64266C1-2440-4D70-B93C-1FC0E1F1C1C3}" destId="{6C20CCC5-7595-4160-B93B-9B0E4141C471}" srcOrd="0" destOrd="0" presId="urn:microsoft.com/office/officeart/2005/8/layout/default"/>
    <dgm:cxn modelId="{297221D2-9211-4B3A-9D82-042730B96B24}" srcId="{1144C711-8E2F-485F-97CB-B9C0056F4ABE}" destId="{C33DEEAC-9BF1-475D-8EEA-1B28E69FE5A2}" srcOrd="8" destOrd="0" parTransId="{852F919F-488F-45AF-9F37-6AB54C0B627F}" sibTransId="{B3860390-9291-495D-B53F-57F366E97362}"/>
    <dgm:cxn modelId="{111A29DB-C57B-46AB-82F8-31CDF2553877}" type="presOf" srcId="{1144C711-8E2F-485F-97CB-B9C0056F4ABE}" destId="{FCDE8128-39D2-495F-B0D9-5335DDD557B1}" srcOrd="0" destOrd="0" presId="urn:microsoft.com/office/officeart/2005/8/layout/default"/>
    <dgm:cxn modelId="{C9CF68E4-81A7-4B4C-80A0-7EE09C9A0F6D}" srcId="{1144C711-8E2F-485F-97CB-B9C0056F4ABE}" destId="{C64266C1-2440-4D70-B93C-1FC0E1F1C1C3}" srcOrd="6" destOrd="0" parTransId="{DB1306BA-31FD-494E-9E8A-20C82248A9AF}" sibTransId="{E9726BE2-C576-4D33-9F2B-03E6FC0BD34A}"/>
    <dgm:cxn modelId="{EA48C1F2-3E58-4BD4-9869-38E3C5C65B27}" type="presOf" srcId="{12753821-EF13-4B84-BD13-B42F96235A40}" destId="{E1C233B2-1992-49C3-AD8E-5CEE74FD4EFC}" srcOrd="0" destOrd="0" presId="urn:microsoft.com/office/officeart/2005/8/layout/default"/>
    <dgm:cxn modelId="{C66727FE-92A6-459A-BA72-4EE93F0FAC5A}" srcId="{1144C711-8E2F-485F-97CB-B9C0056F4ABE}" destId="{892C6EC8-7586-4005-BA7A-B49409DA2FE1}" srcOrd="3" destOrd="0" parTransId="{FA0166DB-9336-4F48-9D1C-5BF5E66FE959}" sibTransId="{B8186998-1698-42FE-9A28-5767324F6469}"/>
    <dgm:cxn modelId="{B76A69D3-5552-4CB6-88AD-9411D2564F35}" type="presParOf" srcId="{FCDE8128-39D2-495F-B0D9-5335DDD557B1}" destId="{FC402AD7-6E32-4C66-864D-B2B4705CF849}" srcOrd="0" destOrd="0" presId="urn:microsoft.com/office/officeart/2005/8/layout/default"/>
    <dgm:cxn modelId="{EF811620-F984-4D22-92DE-4E79C10A1EB3}" type="presParOf" srcId="{FCDE8128-39D2-495F-B0D9-5335DDD557B1}" destId="{9F64DF74-94EA-4E1C-A148-9B65E67D5337}" srcOrd="1" destOrd="0" presId="urn:microsoft.com/office/officeart/2005/8/layout/default"/>
    <dgm:cxn modelId="{10E52B03-D36B-4CD0-9C8C-2BA24B2AD77A}" type="presParOf" srcId="{FCDE8128-39D2-495F-B0D9-5335DDD557B1}" destId="{5EBC2A2A-A4EA-4D75-9E69-6ED2491CBDFD}" srcOrd="2" destOrd="0" presId="urn:microsoft.com/office/officeart/2005/8/layout/default"/>
    <dgm:cxn modelId="{C685B629-CBEA-4DF6-82C7-F34F122B7461}" type="presParOf" srcId="{FCDE8128-39D2-495F-B0D9-5335DDD557B1}" destId="{4E06D5A8-8373-4C30-9C01-9FD4914A72FF}" srcOrd="3" destOrd="0" presId="urn:microsoft.com/office/officeart/2005/8/layout/default"/>
    <dgm:cxn modelId="{1480F547-63DD-44B7-A469-3E813C9FA1EE}" type="presParOf" srcId="{FCDE8128-39D2-495F-B0D9-5335DDD557B1}" destId="{AAF3834B-9B8B-4EB8-A203-F1D0F8D0C844}" srcOrd="4" destOrd="0" presId="urn:microsoft.com/office/officeart/2005/8/layout/default"/>
    <dgm:cxn modelId="{EE5C575B-72D8-4F0F-8A96-B466A892285E}" type="presParOf" srcId="{FCDE8128-39D2-495F-B0D9-5335DDD557B1}" destId="{F84E3926-7509-4AB5-99CD-6E8352B1FAED}" srcOrd="5" destOrd="0" presId="urn:microsoft.com/office/officeart/2005/8/layout/default"/>
    <dgm:cxn modelId="{0FACC7E6-A5BC-4054-B1D9-18F978D7B1C1}" type="presParOf" srcId="{FCDE8128-39D2-495F-B0D9-5335DDD557B1}" destId="{A7A28974-FD94-4900-9D01-3123DD223FFD}" srcOrd="6" destOrd="0" presId="urn:microsoft.com/office/officeart/2005/8/layout/default"/>
    <dgm:cxn modelId="{1F10ED4D-A4CE-4D4D-A994-32B3B1CD4C22}" type="presParOf" srcId="{FCDE8128-39D2-495F-B0D9-5335DDD557B1}" destId="{93BFD4DE-93E3-45FE-84EF-D34578D348C8}" srcOrd="7" destOrd="0" presId="urn:microsoft.com/office/officeart/2005/8/layout/default"/>
    <dgm:cxn modelId="{786990C9-4D9B-4266-9E2F-A88E6C2E3047}" type="presParOf" srcId="{FCDE8128-39D2-495F-B0D9-5335DDD557B1}" destId="{0BEDE1A2-4953-417F-8402-F70D8E52F498}" srcOrd="8" destOrd="0" presId="urn:microsoft.com/office/officeart/2005/8/layout/default"/>
    <dgm:cxn modelId="{6955FF13-E421-4C3B-A5FA-1A76EB826C98}" type="presParOf" srcId="{FCDE8128-39D2-495F-B0D9-5335DDD557B1}" destId="{2033A217-25AF-45D7-9CE6-216CFABC5D58}" srcOrd="9" destOrd="0" presId="urn:microsoft.com/office/officeart/2005/8/layout/default"/>
    <dgm:cxn modelId="{4739AFC1-10D6-4DA2-9497-C50F67900B18}" type="presParOf" srcId="{FCDE8128-39D2-495F-B0D9-5335DDD557B1}" destId="{C4F1B448-A935-489D-AE36-BB1F4D2D0EBF}" srcOrd="10" destOrd="0" presId="urn:microsoft.com/office/officeart/2005/8/layout/default"/>
    <dgm:cxn modelId="{5C3C45DA-D3E8-431B-A094-64895910C295}" type="presParOf" srcId="{FCDE8128-39D2-495F-B0D9-5335DDD557B1}" destId="{B2812C60-31A5-432B-B589-F5B9AF02C69E}" srcOrd="11" destOrd="0" presId="urn:microsoft.com/office/officeart/2005/8/layout/default"/>
    <dgm:cxn modelId="{D5AE2361-FFE0-4BA6-A675-F43FDE918C6B}" type="presParOf" srcId="{FCDE8128-39D2-495F-B0D9-5335DDD557B1}" destId="{6C20CCC5-7595-4160-B93B-9B0E4141C471}" srcOrd="12" destOrd="0" presId="urn:microsoft.com/office/officeart/2005/8/layout/default"/>
    <dgm:cxn modelId="{FA60109D-E1DC-476D-900B-BB9245E5D5B6}" type="presParOf" srcId="{FCDE8128-39D2-495F-B0D9-5335DDD557B1}" destId="{D50B49AC-F900-4511-B149-CE6E41E6CAD9}" srcOrd="13" destOrd="0" presId="urn:microsoft.com/office/officeart/2005/8/layout/default"/>
    <dgm:cxn modelId="{CC2CCB2A-3404-4161-A21C-A0BB9258F9DA}" type="presParOf" srcId="{FCDE8128-39D2-495F-B0D9-5335DDD557B1}" destId="{43393D9B-40AC-471F-B255-A7A87696CFC7}" srcOrd="14" destOrd="0" presId="urn:microsoft.com/office/officeart/2005/8/layout/default"/>
    <dgm:cxn modelId="{13206BD2-FD48-4CC7-AB45-DF84C1670B97}" type="presParOf" srcId="{FCDE8128-39D2-495F-B0D9-5335DDD557B1}" destId="{2F55080C-2B90-4A21-B440-7E66DB56A6E2}" srcOrd="15" destOrd="0" presId="urn:microsoft.com/office/officeart/2005/8/layout/default"/>
    <dgm:cxn modelId="{A114C6B3-F4BD-4A5B-9478-321F4DDD6F99}" type="presParOf" srcId="{FCDE8128-39D2-495F-B0D9-5335DDD557B1}" destId="{B515297E-19B4-4E1D-B054-6801A16B3E69}" srcOrd="16" destOrd="0" presId="urn:microsoft.com/office/officeart/2005/8/layout/default"/>
    <dgm:cxn modelId="{F5EC40BF-4389-4C39-A39E-FE1C75E68655}" type="presParOf" srcId="{FCDE8128-39D2-495F-B0D9-5335DDD557B1}" destId="{8E1E03DD-6E49-45EF-A8EE-A220C53AA127}" srcOrd="17" destOrd="0" presId="urn:microsoft.com/office/officeart/2005/8/layout/default"/>
    <dgm:cxn modelId="{2F4EEA08-BF2A-4819-9B1A-E3DED6E0B308}" type="presParOf" srcId="{FCDE8128-39D2-495F-B0D9-5335DDD557B1}" destId="{E1C233B2-1992-49C3-AD8E-5CEE74FD4EFC}" srcOrd="1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402AD7-6E32-4C66-864D-B2B4705CF849}">
      <dsp:nvSpPr>
        <dsp:cNvPr id="0" name=""/>
        <dsp:cNvSpPr/>
      </dsp:nvSpPr>
      <dsp:spPr>
        <a:xfrm>
          <a:off x="812981" y="1850"/>
          <a:ext cx="1674386" cy="1004632"/>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Targeted Naloxone Distribution</a:t>
          </a:r>
        </a:p>
      </dsp:txBody>
      <dsp:txXfrm>
        <a:off x="812981" y="1850"/>
        <a:ext cx="1674386" cy="1004632"/>
      </dsp:txXfrm>
    </dsp:sp>
    <dsp:sp modelId="{5EBC2A2A-A4EA-4D75-9E69-6ED2491CBDFD}">
      <dsp:nvSpPr>
        <dsp:cNvPr id="0" name=""/>
        <dsp:cNvSpPr/>
      </dsp:nvSpPr>
      <dsp:spPr>
        <a:xfrm>
          <a:off x="2654806" y="1850"/>
          <a:ext cx="1674386" cy="1004632"/>
        </a:xfrm>
        <a:prstGeom prst="rect">
          <a:avLst/>
        </a:prstGeom>
        <a:gradFill rotWithShape="0">
          <a:gsLst>
            <a:gs pos="0">
              <a:schemeClr val="accent2">
                <a:hueOff val="-161707"/>
                <a:satOff val="-9325"/>
                <a:lumOff val="959"/>
                <a:alphaOff val="0"/>
                <a:satMod val="103000"/>
                <a:lumMod val="102000"/>
                <a:tint val="94000"/>
              </a:schemeClr>
            </a:gs>
            <a:gs pos="50000">
              <a:schemeClr val="accent2">
                <a:hueOff val="-161707"/>
                <a:satOff val="-9325"/>
                <a:lumOff val="959"/>
                <a:alphaOff val="0"/>
                <a:satMod val="110000"/>
                <a:lumMod val="100000"/>
                <a:shade val="100000"/>
              </a:schemeClr>
            </a:gs>
            <a:gs pos="100000">
              <a:schemeClr val="accent2">
                <a:hueOff val="-161707"/>
                <a:satOff val="-9325"/>
                <a:lumOff val="959"/>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Medication-Assisted Treatment (MAT) </a:t>
          </a:r>
        </a:p>
      </dsp:txBody>
      <dsp:txXfrm>
        <a:off x="2654806" y="1850"/>
        <a:ext cx="1674386" cy="1004632"/>
      </dsp:txXfrm>
    </dsp:sp>
    <dsp:sp modelId="{AAF3834B-9B8B-4EB8-A203-F1D0F8D0C844}">
      <dsp:nvSpPr>
        <dsp:cNvPr id="0" name=""/>
        <dsp:cNvSpPr/>
      </dsp:nvSpPr>
      <dsp:spPr>
        <a:xfrm>
          <a:off x="4540300" y="45511"/>
          <a:ext cx="1674386" cy="1004632"/>
        </a:xfrm>
        <a:prstGeom prst="rect">
          <a:avLst/>
        </a:prstGeom>
        <a:gradFill rotWithShape="0">
          <a:gsLst>
            <a:gs pos="0">
              <a:schemeClr val="accent2">
                <a:hueOff val="-323414"/>
                <a:satOff val="-18651"/>
                <a:lumOff val="1917"/>
                <a:alphaOff val="0"/>
                <a:satMod val="103000"/>
                <a:lumMod val="102000"/>
                <a:tint val="94000"/>
              </a:schemeClr>
            </a:gs>
            <a:gs pos="50000">
              <a:schemeClr val="accent2">
                <a:hueOff val="-323414"/>
                <a:satOff val="-18651"/>
                <a:lumOff val="1917"/>
                <a:alphaOff val="0"/>
                <a:satMod val="110000"/>
                <a:lumMod val="100000"/>
                <a:shade val="100000"/>
              </a:schemeClr>
            </a:gs>
            <a:gs pos="100000">
              <a:schemeClr val="accent2">
                <a:hueOff val="-323414"/>
                <a:satOff val="-18651"/>
                <a:lumOff val="1917"/>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t>Academic Detailing</a:t>
          </a:r>
          <a:endParaRPr lang="en-US" sz="1200" kern="1200" dirty="0"/>
        </a:p>
      </dsp:txBody>
      <dsp:txXfrm>
        <a:off x="4540300" y="45511"/>
        <a:ext cx="1674386" cy="1004632"/>
      </dsp:txXfrm>
    </dsp:sp>
    <dsp:sp modelId="{A7A28974-FD94-4900-9D01-3123DD223FFD}">
      <dsp:nvSpPr>
        <dsp:cNvPr id="0" name=""/>
        <dsp:cNvSpPr/>
      </dsp:nvSpPr>
      <dsp:spPr>
        <a:xfrm>
          <a:off x="812981" y="1173921"/>
          <a:ext cx="1674386" cy="1004632"/>
        </a:xfrm>
        <a:prstGeom prst="rect">
          <a:avLst/>
        </a:prstGeom>
        <a:gradFill rotWithShape="0">
          <a:gsLst>
            <a:gs pos="0">
              <a:schemeClr val="accent2">
                <a:hueOff val="-485121"/>
                <a:satOff val="-27976"/>
                <a:lumOff val="2876"/>
                <a:alphaOff val="0"/>
                <a:satMod val="103000"/>
                <a:lumMod val="102000"/>
                <a:tint val="94000"/>
              </a:schemeClr>
            </a:gs>
            <a:gs pos="50000">
              <a:schemeClr val="accent2">
                <a:hueOff val="-485121"/>
                <a:satOff val="-27976"/>
                <a:lumOff val="2876"/>
                <a:alphaOff val="0"/>
                <a:satMod val="110000"/>
                <a:lumMod val="100000"/>
                <a:shade val="100000"/>
              </a:schemeClr>
            </a:gs>
            <a:gs pos="100000">
              <a:schemeClr val="accent2">
                <a:hueOff val="-485121"/>
                <a:satOff val="-27976"/>
                <a:lumOff val="2876"/>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Eliminating Prior-Authorization Requirements for Medications for Opioid Use Disorder</a:t>
          </a:r>
        </a:p>
      </dsp:txBody>
      <dsp:txXfrm>
        <a:off x="812981" y="1173921"/>
        <a:ext cx="1674386" cy="1004632"/>
      </dsp:txXfrm>
    </dsp:sp>
    <dsp:sp modelId="{0BEDE1A2-4953-417F-8402-F70D8E52F498}">
      <dsp:nvSpPr>
        <dsp:cNvPr id="0" name=""/>
        <dsp:cNvSpPr/>
      </dsp:nvSpPr>
      <dsp:spPr>
        <a:xfrm>
          <a:off x="2654806" y="1173921"/>
          <a:ext cx="1674386" cy="1004632"/>
        </a:xfrm>
        <a:prstGeom prst="rect">
          <a:avLst/>
        </a:prstGeom>
        <a:gradFill rotWithShape="0">
          <a:gsLst>
            <a:gs pos="0">
              <a:schemeClr val="accent2">
                <a:hueOff val="-646828"/>
                <a:satOff val="-37301"/>
                <a:lumOff val="3835"/>
                <a:alphaOff val="0"/>
                <a:satMod val="103000"/>
                <a:lumMod val="102000"/>
                <a:tint val="94000"/>
              </a:schemeClr>
            </a:gs>
            <a:gs pos="50000">
              <a:schemeClr val="accent2">
                <a:hueOff val="-646828"/>
                <a:satOff val="-37301"/>
                <a:lumOff val="3835"/>
                <a:alphaOff val="0"/>
                <a:satMod val="110000"/>
                <a:lumMod val="100000"/>
                <a:shade val="100000"/>
              </a:schemeClr>
            </a:gs>
            <a:gs pos="100000">
              <a:schemeClr val="accent2">
                <a:hueOff val="-646828"/>
                <a:satOff val="-37301"/>
                <a:lumOff val="3835"/>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Screening for Fentanyl in Routine Clinical Toxicology Testing</a:t>
          </a:r>
        </a:p>
      </dsp:txBody>
      <dsp:txXfrm>
        <a:off x="2654806" y="1173921"/>
        <a:ext cx="1674386" cy="1004632"/>
      </dsp:txXfrm>
    </dsp:sp>
    <dsp:sp modelId="{C4F1B448-A935-489D-AE36-BB1F4D2D0EBF}">
      <dsp:nvSpPr>
        <dsp:cNvPr id="0" name=""/>
        <dsp:cNvSpPr/>
      </dsp:nvSpPr>
      <dsp:spPr>
        <a:xfrm>
          <a:off x="4496632" y="1173921"/>
          <a:ext cx="1674386" cy="1004632"/>
        </a:xfrm>
        <a:prstGeom prst="rect">
          <a:avLst/>
        </a:prstGeom>
        <a:gradFill rotWithShape="0">
          <a:gsLst>
            <a:gs pos="0">
              <a:schemeClr val="accent2">
                <a:hueOff val="-808535"/>
                <a:satOff val="-46627"/>
                <a:lumOff val="4793"/>
                <a:alphaOff val="0"/>
                <a:satMod val="103000"/>
                <a:lumMod val="102000"/>
                <a:tint val="94000"/>
              </a:schemeClr>
            </a:gs>
            <a:gs pos="50000">
              <a:schemeClr val="accent2">
                <a:hueOff val="-808535"/>
                <a:satOff val="-46627"/>
                <a:lumOff val="4793"/>
                <a:alphaOff val="0"/>
                <a:satMod val="110000"/>
                <a:lumMod val="100000"/>
                <a:shade val="100000"/>
              </a:schemeClr>
            </a:gs>
            <a:gs pos="100000">
              <a:schemeClr val="accent2">
                <a:hueOff val="-808535"/>
                <a:satOff val="-46627"/>
                <a:lumOff val="4793"/>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911 Good Samaritan Laws</a:t>
          </a:r>
        </a:p>
      </dsp:txBody>
      <dsp:txXfrm>
        <a:off x="4496632" y="1173921"/>
        <a:ext cx="1674386" cy="1004632"/>
      </dsp:txXfrm>
    </dsp:sp>
    <dsp:sp modelId="{6C20CCC5-7595-4160-B93B-9B0E4141C471}">
      <dsp:nvSpPr>
        <dsp:cNvPr id="0" name=""/>
        <dsp:cNvSpPr/>
      </dsp:nvSpPr>
      <dsp:spPr>
        <a:xfrm>
          <a:off x="812981" y="2345991"/>
          <a:ext cx="1674386" cy="1004632"/>
        </a:xfrm>
        <a:prstGeom prst="rect">
          <a:avLst/>
        </a:prstGeom>
        <a:gradFill rotWithShape="0">
          <a:gsLst>
            <a:gs pos="0">
              <a:schemeClr val="accent2">
                <a:hueOff val="-970242"/>
                <a:satOff val="-55952"/>
                <a:lumOff val="5752"/>
                <a:alphaOff val="0"/>
                <a:satMod val="103000"/>
                <a:lumMod val="102000"/>
                <a:tint val="94000"/>
              </a:schemeClr>
            </a:gs>
            <a:gs pos="50000">
              <a:schemeClr val="accent2">
                <a:hueOff val="-970242"/>
                <a:satOff val="-55952"/>
                <a:lumOff val="5752"/>
                <a:alphaOff val="0"/>
                <a:satMod val="110000"/>
                <a:lumMod val="100000"/>
                <a:shade val="100000"/>
              </a:schemeClr>
            </a:gs>
            <a:gs pos="100000">
              <a:schemeClr val="accent2">
                <a:hueOff val="-970242"/>
                <a:satOff val="-55952"/>
                <a:lumOff val="5752"/>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t>Naloxone Distribution in Treatment Centers and Criminal Justice Settings</a:t>
          </a:r>
          <a:endParaRPr lang="en-US" sz="1200" kern="1200" dirty="0"/>
        </a:p>
      </dsp:txBody>
      <dsp:txXfrm>
        <a:off x="812981" y="2345991"/>
        <a:ext cx="1674386" cy="1004632"/>
      </dsp:txXfrm>
    </dsp:sp>
    <dsp:sp modelId="{43393D9B-40AC-471F-B255-A7A87696CFC7}">
      <dsp:nvSpPr>
        <dsp:cNvPr id="0" name=""/>
        <dsp:cNvSpPr/>
      </dsp:nvSpPr>
      <dsp:spPr>
        <a:xfrm>
          <a:off x="2654806" y="2345991"/>
          <a:ext cx="1674386" cy="1004632"/>
        </a:xfrm>
        <a:prstGeom prst="rect">
          <a:avLst/>
        </a:prstGeom>
        <a:gradFill rotWithShape="0">
          <a:gsLst>
            <a:gs pos="0">
              <a:schemeClr val="accent2">
                <a:hueOff val="-1131949"/>
                <a:satOff val="-65277"/>
                <a:lumOff val="6711"/>
                <a:alphaOff val="0"/>
                <a:satMod val="103000"/>
                <a:lumMod val="102000"/>
                <a:tint val="94000"/>
              </a:schemeClr>
            </a:gs>
            <a:gs pos="50000">
              <a:schemeClr val="accent2">
                <a:hueOff val="-1131949"/>
                <a:satOff val="-65277"/>
                <a:lumOff val="6711"/>
                <a:alphaOff val="0"/>
                <a:satMod val="110000"/>
                <a:lumMod val="100000"/>
                <a:shade val="100000"/>
              </a:schemeClr>
            </a:gs>
            <a:gs pos="100000">
              <a:schemeClr val="accent2">
                <a:hueOff val="-1131949"/>
                <a:satOff val="-65277"/>
                <a:lumOff val="6711"/>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MAT in Criminal Justice Settings and Upon Release</a:t>
          </a:r>
        </a:p>
      </dsp:txBody>
      <dsp:txXfrm>
        <a:off x="2654806" y="2345991"/>
        <a:ext cx="1674386" cy="1004632"/>
      </dsp:txXfrm>
    </dsp:sp>
    <dsp:sp modelId="{B515297E-19B4-4E1D-B054-6801A16B3E69}">
      <dsp:nvSpPr>
        <dsp:cNvPr id="0" name=""/>
        <dsp:cNvSpPr/>
      </dsp:nvSpPr>
      <dsp:spPr>
        <a:xfrm>
          <a:off x="4496632" y="2345991"/>
          <a:ext cx="1674386" cy="1004632"/>
        </a:xfrm>
        <a:prstGeom prst="rect">
          <a:avLst/>
        </a:prstGeom>
        <a:gradFill rotWithShape="0">
          <a:gsLst>
            <a:gs pos="0">
              <a:schemeClr val="accent2">
                <a:hueOff val="-1293656"/>
                <a:satOff val="-74603"/>
                <a:lumOff val="7669"/>
                <a:alphaOff val="0"/>
                <a:satMod val="103000"/>
                <a:lumMod val="102000"/>
                <a:tint val="94000"/>
              </a:schemeClr>
            </a:gs>
            <a:gs pos="50000">
              <a:schemeClr val="accent2">
                <a:hueOff val="-1293656"/>
                <a:satOff val="-74603"/>
                <a:lumOff val="7669"/>
                <a:alphaOff val="0"/>
                <a:satMod val="110000"/>
                <a:lumMod val="100000"/>
                <a:shade val="100000"/>
              </a:schemeClr>
            </a:gs>
            <a:gs pos="100000">
              <a:schemeClr val="accent2">
                <a:hueOff val="-1293656"/>
                <a:satOff val="-74603"/>
                <a:lumOff val="7669"/>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Initiating Buprenorphine-based MAT in Emergency Departments</a:t>
          </a:r>
        </a:p>
      </dsp:txBody>
      <dsp:txXfrm>
        <a:off x="4496632" y="2345991"/>
        <a:ext cx="1674386" cy="1004632"/>
      </dsp:txXfrm>
    </dsp:sp>
    <dsp:sp modelId="{E1C233B2-1992-49C3-AD8E-5CEE74FD4EFC}">
      <dsp:nvSpPr>
        <dsp:cNvPr id="0" name=""/>
        <dsp:cNvSpPr/>
      </dsp:nvSpPr>
      <dsp:spPr>
        <a:xfrm>
          <a:off x="2654806" y="3518062"/>
          <a:ext cx="1674386" cy="1004632"/>
        </a:xfrm>
        <a:prstGeom prst="rect">
          <a:avLst/>
        </a:prstGeom>
        <a:gradFill rotWithShape="0">
          <a:gsLst>
            <a:gs pos="0">
              <a:schemeClr val="accent2">
                <a:hueOff val="-1455363"/>
                <a:satOff val="-83928"/>
                <a:lumOff val="8628"/>
                <a:alphaOff val="0"/>
                <a:satMod val="103000"/>
                <a:lumMod val="102000"/>
                <a:tint val="94000"/>
              </a:schemeClr>
            </a:gs>
            <a:gs pos="50000">
              <a:schemeClr val="accent2">
                <a:hueOff val="-1455363"/>
                <a:satOff val="-83928"/>
                <a:lumOff val="8628"/>
                <a:alphaOff val="0"/>
                <a:satMod val="110000"/>
                <a:lumMod val="100000"/>
                <a:shade val="100000"/>
              </a:schemeClr>
            </a:gs>
            <a:gs pos="100000">
              <a:schemeClr val="accent2">
                <a:hueOff val="-1455363"/>
                <a:satOff val="-83928"/>
                <a:lumOff val="8628"/>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Syringe Services Programs</a:t>
          </a:r>
        </a:p>
      </dsp:txBody>
      <dsp:txXfrm>
        <a:off x="2654806" y="3518062"/>
        <a:ext cx="1674386" cy="1004632"/>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AC09A0FA-2191-4F92-A1E4-6EB4598AC4EC}" type="datetimeFigureOut">
              <a:rPr lang="en-US" smtClean="0"/>
              <a:t>3/15/2022</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B63359F2-43EF-4812-9DC0-98C0B1A40681}" type="slidenum">
              <a:rPr lang="en-US" smtClean="0"/>
              <a:t>‹#›</a:t>
            </a:fld>
            <a:endParaRPr lang="en-US" dirty="0"/>
          </a:p>
        </p:txBody>
      </p:sp>
    </p:spTree>
    <p:extLst>
      <p:ext uri="{BB962C8B-B14F-4D97-AF65-F5344CB8AC3E}">
        <p14:creationId xmlns:p14="http://schemas.microsoft.com/office/powerpoint/2010/main" val="4701116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samhsa.gov/medication-assisted-treatment/medications-counseling-related-conditions#counseling-behavioral-therapies"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63359F2-43EF-4812-9DC0-98C0B1A40681}" type="slidenum">
              <a:rPr lang="en-US" smtClean="0"/>
              <a:t>2</a:t>
            </a:fld>
            <a:endParaRPr lang="en-US" dirty="0"/>
          </a:p>
        </p:txBody>
      </p:sp>
    </p:spTree>
    <p:extLst>
      <p:ext uri="{BB962C8B-B14F-4D97-AF65-F5344CB8AC3E}">
        <p14:creationId xmlns:p14="http://schemas.microsoft.com/office/powerpoint/2010/main" val="14259114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63359F2-43EF-4812-9DC0-98C0B1A40681}" type="slidenum">
              <a:rPr lang="en-US" smtClean="0"/>
              <a:t>3</a:t>
            </a:fld>
            <a:endParaRPr lang="en-US" dirty="0"/>
          </a:p>
        </p:txBody>
      </p:sp>
    </p:spTree>
    <p:extLst>
      <p:ext uri="{BB962C8B-B14F-4D97-AF65-F5344CB8AC3E}">
        <p14:creationId xmlns:p14="http://schemas.microsoft.com/office/powerpoint/2010/main" val="5108792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63359F2-43EF-4812-9DC0-98C0B1A40681}" type="slidenum">
              <a:rPr lang="en-US" smtClean="0"/>
              <a:t>5</a:t>
            </a:fld>
            <a:endParaRPr lang="en-US" dirty="0"/>
          </a:p>
        </p:txBody>
      </p:sp>
    </p:spTree>
    <p:extLst>
      <p:ext uri="{BB962C8B-B14F-4D97-AF65-F5344CB8AC3E}">
        <p14:creationId xmlns:p14="http://schemas.microsoft.com/office/powerpoint/2010/main" val="21670990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63359F2-43EF-4812-9DC0-98C0B1A40681}" type="slidenum">
              <a:rPr lang="en-US" smtClean="0"/>
              <a:t>6</a:t>
            </a:fld>
            <a:endParaRPr lang="en-US" dirty="0"/>
          </a:p>
        </p:txBody>
      </p:sp>
    </p:spTree>
    <p:extLst>
      <p:ext uri="{BB962C8B-B14F-4D97-AF65-F5344CB8AC3E}">
        <p14:creationId xmlns:p14="http://schemas.microsoft.com/office/powerpoint/2010/main" val="26765414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63359F2-43EF-4812-9DC0-98C0B1A40681}" type="slidenum">
              <a:rPr lang="en-US" smtClean="0"/>
              <a:t>7</a:t>
            </a:fld>
            <a:endParaRPr lang="en-US" dirty="0"/>
          </a:p>
        </p:txBody>
      </p:sp>
    </p:spTree>
    <p:extLst>
      <p:ext uri="{BB962C8B-B14F-4D97-AF65-F5344CB8AC3E}">
        <p14:creationId xmlns:p14="http://schemas.microsoft.com/office/powerpoint/2010/main" val="37569309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dirty="0"/>
              <a:t>Public Health / Public Safety Partnership. </a:t>
            </a:r>
          </a:p>
          <a:p>
            <a:pPr marL="0" indent="0">
              <a:buNone/>
            </a:pPr>
            <a:r>
              <a:rPr lang="en-US" sz="1600" dirty="0"/>
              <a:t>Connecticut ORS Initiatives </a:t>
            </a:r>
            <a:r>
              <a:rPr lang="en-US" sz="1200" dirty="0"/>
              <a:t>--Overdose Response Strategies—</a:t>
            </a:r>
          </a:p>
          <a:p>
            <a:r>
              <a:rPr lang="en-US" dirty="0"/>
              <a:t>Communication with local leaders, people/families at risk, resource providers</a:t>
            </a:r>
          </a:p>
          <a:p>
            <a:pPr lvl="1">
              <a:buFont typeface="Wingdings" panose="05000000000000000000" pitchFamily="2" charset="2"/>
              <a:buChar char="Ø"/>
            </a:pPr>
            <a:r>
              <a:rPr lang="en-US" dirty="0"/>
              <a:t>Mobile notifications</a:t>
            </a:r>
          </a:p>
          <a:p>
            <a:pPr lvl="1">
              <a:buFont typeface="Wingdings" panose="05000000000000000000" pitchFamily="2" charset="2"/>
              <a:buChar char="Ø"/>
            </a:pPr>
            <a:r>
              <a:rPr lang="en-US" dirty="0"/>
              <a:t>Radio / news PSAs</a:t>
            </a:r>
          </a:p>
          <a:p>
            <a:r>
              <a:rPr lang="en-US" dirty="0"/>
              <a:t>Mobilizing Resources</a:t>
            </a:r>
          </a:p>
          <a:p>
            <a:pPr lvl="1">
              <a:buFont typeface="Wingdings" panose="05000000000000000000" pitchFamily="2" charset="2"/>
              <a:buChar char="Ø"/>
            </a:pPr>
            <a:r>
              <a:rPr lang="en-US" dirty="0"/>
              <a:t>Harm reduction “rovers” and vans in hot spots</a:t>
            </a:r>
          </a:p>
          <a:p>
            <a:pPr lvl="2"/>
            <a:r>
              <a:rPr lang="en-US" dirty="0"/>
              <a:t>Harm reduction supplies (safer smoking kits)</a:t>
            </a:r>
          </a:p>
          <a:p>
            <a:pPr lvl="2"/>
            <a:r>
              <a:rPr lang="en-US" dirty="0"/>
              <a:t>Connection to treatment</a:t>
            </a:r>
          </a:p>
          <a:p>
            <a:pPr lvl="2"/>
            <a:r>
              <a:rPr lang="en-US" dirty="0"/>
              <a:t>Overdose education</a:t>
            </a:r>
          </a:p>
          <a:p>
            <a:pPr lvl="1">
              <a:buFont typeface="Wingdings" panose="05000000000000000000" pitchFamily="2" charset="2"/>
              <a:buChar char="Ø"/>
            </a:pPr>
            <a:r>
              <a:rPr lang="en-US" dirty="0"/>
              <a:t>Coordination with law enforcement- policing specific areas, drug take-backs</a:t>
            </a:r>
          </a:p>
          <a:p>
            <a:pPr lvl="1">
              <a:buFont typeface="Wingdings" panose="05000000000000000000" pitchFamily="2" charset="2"/>
              <a:buChar char="Ø"/>
            </a:pPr>
            <a:r>
              <a:rPr lang="en-US" dirty="0"/>
              <a:t>Safe stations </a:t>
            </a:r>
          </a:p>
          <a:p>
            <a:pPr lvl="1">
              <a:buFont typeface="Wingdings" panose="05000000000000000000" pitchFamily="2" charset="2"/>
              <a:buChar char="Ø"/>
            </a:pPr>
            <a:r>
              <a:rPr lang="en-US" dirty="0"/>
              <a:t>Post-Overdose </a:t>
            </a:r>
            <a:r>
              <a:rPr lang="en-US" dirty="0" err="1"/>
              <a:t>outreach</a:t>
            </a:r>
            <a:r>
              <a:rPr lang="en-US" sz="1600" dirty="0" err="1"/>
              <a:t>Connecticut</a:t>
            </a:r>
            <a:r>
              <a:rPr lang="en-US" sz="1600" dirty="0"/>
              <a:t> ORS Initiatives </a:t>
            </a:r>
            <a:br>
              <a:rPr lang="en-US" sz="1600" dirty="0"/>
            </a:br>
            <a:r>
              <a:rPr lang="en-US" sz="1200" dirty="0"/>
              <a:t>--Overdose Response Strategies—</a:t>
            </a:r>
            <a:endParaRPr lang="en-US" dirty="0"/>
          </a:p>
          <a:p>
            <a:pPr marL="0" indent="0">
              <a:buNone/>
            </a:pPr>
            <a:endParaRPr lang="en-US" sz="1200" dirty="0"/>
          </a:p>
        </p:txBody>
      </p:sp>
      <p:sp>
        <p:nvSpPr>
          <p:cNvPr id="4" name="Slide Number Placeholder 3"/>
          <p:cNvSpPr>
            <a:spLocks noGrp="1"/>
          </p:cNvSpPr>
          <p:nvPr>
            <p:ph type="sldNum" sz="quarter" idx="10"/>
          </p:nvPr>
        </p:nvSpPr>
        <p:spPr/>
        <p:txBody>
          <a:bodyPr/>
          <a:lstStyle/>
          <a:p>
            <a:fld id="{7A9E85AB-9186-4305-B688-E70718F213EF}" type="slidenum">
              <a:rPr lang="en-US" smtClean="0"/>
              <a:t>8</a:t>
            </a:fld>
            <a:endParaRPr lang="en-US"/>
          </a:p>
        </p:txBody>
      </p:sp>
    </p:spTree>
    <p:extLst>
      <p:ext uri="{BB962C8B-B14F-4D97-AF65-F5344CB8AC3E}">
        <p14:creationId xmlns:p14="http://schemas.microsoft.com/office/powerpoint/2010/main" val="4868722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07000"/>
              </a:lnSpc>
              <a:spcBef>
                <a:spcPts val="0"/>
              </a:spcBef>
              <a:spcAft>
                <a:spcPts val="800"/>
              </a:spcAft>
              <a:buFont typeface="Times New Roman" panose="02020603050405020304" pitchFamily="18" charset="0"/>
              <a:buChar char="•"/>
              <a:tabLst>
                <a:tab pos="457200" algn="l"/>
              </a:tabLst>
            </a:pPr>
            <a:r>
              <a:rPr lang="en-US" sz="1800" b="1" dirty="0">
                <a:effectLst/>
                <a:latin typeface="Calibri" panose="020F0502020204030204" pitchFamily="34" charset="0"/>
                <a:ea typeface="Calibri" panose="020F0502020204030204" pitchFamily="34" charset="0"/>
                <a:cs typeface="Times New Roman" panose="02020603050405020304" pitchFamily="18" charset="0"/>
              </a:rPr>
              <a:t>Targeted Naloxone Distribution</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to expand </a:t>
            </a:r>
            <a:r>
              <a:rPr lang="en-US" sz="1800" b="1"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naloxone</a:t>
            </a: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availability to include training and </a:t>
            </a:r>
            <a:r>
              <a:rPr lang="en-US" sz="180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distribution</a:t>
            </a: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to public bystanders, such as the families of opioid users.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Times New Roman" panose="02020603050405020304" pitchFamily="18" charset="0"/>
              <a:buChar char="•"/>
              <a:tabLst>
                <a:tab pos="457200" algn="l"/>
              </a:tabLst>
            </a:pPr>
            <a:r>
              <a:rPr lang="en-US" sz="1800" b="1" dirty="0">
                <a:effectLst/>
                <a:latin typeface="Calibri" panose="020F0502020204030204" pitchFamily="34" charset="0"/>
                <a:ea typeface="Calibri" panose="020F0502020204030204" pitchFamily="34" charset="0"/>
                <a:cs typeface="Times New Roman" panose="02020603050405020304" pitchFamily="18" charset="0"/>
              </a:rPr>
              <a:t>Medication-Assisted Treatment (MAT)-</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a:solidFill>
                  <a:srgbClr val="4A4A4A"/>
                </a:solidFill>
                <a:effectLst/>
                <a:latin typeface="Calibri" panose="020F0502020204030204" pitchFamily="34" charset="0"/>
                <a:ea typeface="Calibri" panose="020F0502020204030204" pitchFamily="34" charset="0"/>
                <a:cs typeface="Calibri" panose="020F0502020204030204" pitchFamily="34" charset="0"/>
              </a:rPr>
              <a:t>the use of medications, in combination with </a:t>
            </a:r>
            <a:r>
              <a:rPr lang="en-US" sz="180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hlinkClick r:id="rId3"/>
              </a:rPr>
              <a:t>counseling and behavioral therapies</a:t>
            </a: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1800" dirty="0">
                <a:solidFill>
                  <a:srgbClr val="4A4A4A"/>
                </a:solidFill>
                <a:effectLst/>
                <a:latin typeface="Calibri" panose="020F0502020204030204" pitchFamily="34" charset="0"/>
                <a:ea typeface="Calibri" panose="020F0502020204030204" pitchFamily="34" charset="0"/>
                <a:cs typeface="Calibri" panose="020F0502020204030204" pitchFamily="34" charset="0"/>
              </a:rPr>
              <a:t>to provide a “whole-patient” approach to the treatment of substance use disorders.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Times New Roman" panose="02020603050405020304" pitchFamily="18" charset="0"/>
              <a:buChar char="•"/>
              <a:tabLst>
                <a:tab pos="457200" algn="l"/>
              </a:tabLst>
            </a:pPr>
            <a:r>
              <a:rPr lang="en-US" sz="1800" b="1" dirty="0">
                <a:effectLst/>
                <a:latin typeface="Calibri" panose="020F0502020204030204" pitchFamily="34" charset="0"/>
                <a:ea typeface="Calibri" panose="020F0502020204030204" pitchFamily="34" charset="0"/>
                <a:cs typeface="Times New Roman" panose="02020603050405020304" pitchFamily="18" charset="0"/>
              </a:rPr>
              <a:t>Academic Detailing</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a:solidFill>
                  <a:srgbClr val="4D5156"/>
                </a:solidFill>
                <a:effectLst/>
                <a:latin typeface="Calibri" panose="020F0502020204030204" pitchFamily="34" charset="0"/>
                <a:ea typeface="Calibri" panose="020F0502020204030204" pitchFamily="34" charset="0"/>
                <a:cs typeface="Calibri" panose="020F0502020204030204" pitchFamily="34" charset="0"/>
              </a:rPr>
              <a:t>The process involves face-to-face education of prescribers by trained health care professionals, typically pharmacists, physicians, or nurses.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Times New Roman" panose="02020603050405020304" pitchFamily="18" charset="0"/>
              <a:buChar char="•"/>
              <a:tabLst>
                <a:tab pos="457200" algn="l"/>
              </a:tabLst>
            </a:pPr>
            <a:r>
              <a:rPr lang="en-US" sz="1800" b="1" dirty="0">
                <a:effectLst/>
                <a:latin typeface="Calibri" panose="020F0502020204030204" pitchFamily="34" charset="0"/>
                <a:ea typeface="Calibri" panose="020F0502020204030204" pitchFamily="34" charset="0"/>
                <a:cs typeface="Times New Roman" panose="02020603050405020304" pitchFamily="18" charset="0"/>
              </a:rPr>
              <a:t>Eliminating Prior-Authorization Requirements for Medications for Opioid Use Disorder</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Times New Roman" panose="02020603050405020304" pitchFamily="18" charset="0"/>
              <a:buChar char="•"/>
              <a:tabLst>
                <a:tab pos="457200" algn="l"/>
              </a:tabLst>
            </a:pPr>
            <a:r>
              <a:rPr lang="en-US" sz="1800" b="1" dirty="0">
                <a:effectLst/>
                <a:latin typeface="Calibri" panose="020F0502020204030204" pitchFamily="34" charset="0"/>
                <a:ea typeface="Calibri" panose="020F0502020204030204" pitchFamily="34" charset="0"/>
                <a:cs typeface="Times New Roman" panose="02020603050405020304" pitchFamily="18" charset="0"/>
              </a:rPr>
              <a:t>Screening for Fentanyl in Routine Clinical Toxicology Testing-  </a:t>
            </a:r>
            <a:r>
              <a:rPr lang="en-US" sz="1800" dirty="0">
                <a:effectLst/>
                <a:latin typeface="Calibri" panose="020F0502020204030204" pitchFamily="34" charset="0"/>
                <a:ea typeface="Calibri" panose="020F0502020204030204" pitchFamily="34" charset="0"/>
                <a:cs typeface="Times New Roman" panose="02020603050405020304" pitchFamily="18" charset="0"/>
              </a:rPr>
              <a:t>include in urine testing.</a:t>
            </a:r>
          </a:p>
          <a:p>
            <a:pPr marL="342900" marR="0" lvl="0" indent="-342900">
              <a:lnSpc>
                <a:spcPct val="107000"/>
              </a:lnSpc>
              <a:spcBef>
                <a:spcPts val="0"/>
              </a:spcBef>
              <a:spcAft>
                <a:spcPts val="800"/>
              </a:spcAft>
              <a:buFont typeface="Times New Roman" panose="02020603050405020304" pitchFamily="18" charset="0"/>
              <a:buChar char="•"/>
              <a:tabLst>
                <a:tab pos="457200" algn="l"/>
              </a:tabLst>
            </a:pPr>
            <a:r>
              <a:rPr lang="en-US" sz="1800" b="1" dirty="0">
                <a:effectLst/>
                <a:latin typeface="Calibri" panose="020F0502020204030204" pitchFamily="34" charset="0"/>
                <a:ea typeface="Calibri" panose="020F0502020204030204" pitchFamily="34" charset="0"/>
                <a:cs typeface="Times New Roman" panose="02020603050405020304" pitchFamily="18" charset="0"/>
              </a:rPr>
              <a:t>911 Good Samaritan Laws</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a:solidFill>
                  <a:srgbClr val="202124"/>
                </a:solidFill>
                <a:effectLst/>
                <a:latin typeface="Calibri" panose="020F0502020204030204" pitchFamily="34" charset="0"/>
                <a:ea typeface="Calibri" panose="020F0502020204030204" pitchFamily="34" charset="0"/>
                <a:cs typeface="Calibri" panose="020F0502020204030204" pitchFamily="34" charset="0"/>
              </a:rPr>
              <a:t>was passed to protect people who call 911 seeking emergency medical services for an overdose from arrest for possession of drugs/paraphernalia.</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Times New Roman" panose="02020603050405020304" pitchFamily="18" charset="0"/>
              <a:buChar char="•"/>
              <a:tabLst>
                <a:tab pos="457200" algn="l"/>
              </a:tabLst>
            </a:pPr>
            <a:r>
              <a:rPr lang="en-US" sz="1800" b="1" dirty="0">
                <a:effectLst/>
                <a:latin typeface="Calibri" panose="020F0502020204030204" pitchFamily="34" charset="0"/>
                <a:ea typeface="Calibri" panose="020F0502020204030204" pitchFamily="34" charset="0"/>
                <a:cs typeface="Times New Roman" panose="02020603050405020304" pitchFamily="18" charset="0"/>
              </a:rPr>
              <a:t>Naloxone Distribution in Treatment Centers and Criminal Justice Settings- </a:t>
            </a:r>
            <a:r>
              <a:rPr lang="en-US" sz="1800" dirty="0">
                <a:effectLst/>
                <a:latin typeface="Calibri" panose="020F0502020204030204" pitchFamily="34" charset="0"/>
                <a:ea typeface="Calibri" panose="020F0502020204030204" pitchFamily="34" charset="0"/>
                <a:cs typeface="Calibri" panose="020F0502020204030204" pitchFamily="34" charset="0"/>
              </a:rPr>
              <a:t>N</a:t>
            </a:r>
            <a:r>
              <a:rPr lang="en-US" sz="1800" i="0" dirty="0">
                <a:solidFill>
                  <a:srgbClr val="5F6368"/>
                </a:solidFill>
                <a:effectLst/>
                <a:latin typeface="Calibri" panose="020F0502020204030204" pitchFamily="34" charset="0"/>
                <a:ea typeface="Calibri" panose="020F0502020204030204" pitchFamily="34" charset="0"/>
                <a:cs typeface="Calibri" panose="020F0502020204030204" pitchFamily="34" charset="0"/>
              </a:rPr>
              <a:t>aloxone</a:t>
            </a:r>
            <a:r>
              <a:rPr lang="en-US" sz="1800" b="1" i="0" dirty="0">
                <a:solidFill>
                  <a:srgbClr val="5F6368"/>
                </a:solidFill>
                <a:effectLst/>
                <a:latin typeface="Calibri" panose="020F0502020204030204" pitchFamily="34" charset="0"/>
                <a:ea typeface="Calibri" panose="020F0502020204030204" pitchFamily="34" charset="0"/>
                <a:cs typeface="Calibri" panose="020F0502020204030204" pitchFamily="34" charset="0"/>
              </a:rPr>
              <a:t> Distribution</a:t>
            </a:r>
            <a:r>
              <a:rPr lang="en-US" sz="1800" dirty="0">
                <a:solidFill>
                  <a:srgbClr val="4D5156"/>
                </a:solidFill>
                <a:effectLst/>
                <a:latin typeface="Calibri" panose="020F0502020204030204" pitchFamily="34" charset="0"/>
                <a:ea typeface="Calibri" panose="020F0502020204030204" pitchFamily="34" charset="0"/>
                <a:cs typeface="Calibri" panose="020F0502020204030204" pitchFamily="34" charset="0"/>
              </a:rPr>
              <a:t> (OEND). </a:t>
            </a:r>
            <a:r>
              <a:rPr lang="en-US" sz="1800" b="1" i="0" dirty="0">
                <a:solidFill>
                  <a:srgbClr val="5F6368"/>
                </a:solidFill>
                <a:effectLst/>
                <a:latin typeface="Calibri" panose="020F0502020204030204" pitchFamily="34" charset="0"/>
                <a:ea typeface="Calibri" panose="020F0502020204030204" pitchFamily="34" charset="0"/>
                <a:cs typeface="Calibri" panose="020F0502020204030204" pitchFamily="34" charset="0"/>
              </a:rPr>
              <a:t>Programs</a:t>
            </a:r>
            <a:r>
              <a:rPr lang="en-US" sz="1800" dirty="0">
                <a:solidFill>
                  <a:srgbClr val="4D5156"/>
                </a:solidFill>
                <a:effectLst/>
                <a:latin typeface="Calibri" panose="020F0502020204030204" pitchFamily="34" charset="0"/>
                <a:ea typeface="Calibri" panose="020F0502020204030204" pitchFamily="34" charset="0"/>
                <a:cs typeface="Calibri" panose="020F0502020204030204" pitchFamily="34" charset="0"/>
              </a:rPr>
              <a:t> in Jails and Prisons. People exiting jail or prison are at very high risk for opioid-related overdose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Times New Roman" panose="02020603050405020304" pitchFamily="18" charset="0"/>
              <a:buChar char="•"/>
              <a:tabLst>
                <a:tab pos="457200" algn="l"/>
              </a:tabLst>
            </a:pPr>
            <a:r>
              <a:rPr lang="en-US" sz="1800" b="1" dirty="0">
                <a:effectLst/>
                <a:latin typeface="Calibri" panose="020F0502020204030204" pitchFamily="34" charset="0"/>
                <a:ea typeface="Calibri" panose="020F0502020204030204" pitchFamily="34" charset="0"/>
                <a:cs typeface="Times New Roman" panose="02020603050405020304" pitchFamily="18" charset="0"/>
              </a:rPr>
              <a:t>MAT in Criminal Justice Settings and Upon Release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Times New Roman" panose="02020603050405020304" pitchFamily="18" charset="0"/>
              <a:buChar char="•"/>
              <a:tabLst>
                <a:tab pos="457200" algn="l"/>
              </a:tabLst>
            </a:pPr>
            <a:r>
              <a:rPr lang="en-US" sz="1800" b="1" dirty="0">
                <a:effectLst/>
                <a:latin typeface="Calibri" panose="020F0502020204030204" pitchFamily="34" charset="0"/>
                <a:ea typeface="Calibri" panose="020F0502020204030204" pitchFamily="34" charset="0"/>
                <a:cs typeface="Times New Roman" panose="02020603050405020304" pitchFamily="18" charset="0"/>
              </a:rPr>
              <a:t>Initiating Buprenorphine-based MAT in Emergency Departments- </a:t>
            </a:r>
            <a:r>
              <a:rPr lang="en-US" sz="1800" dirty="0">
                <a:effectLst/>
                <a:latin typeface="Calibri" panose="020F0502020204030204" pitchFamily="34" charset="0"/>
                <a:ea typeface="Calibri" panose="020F0502020204030204" pitchFamily="34" charset="0"/>
                <a:cs typeface="Calibri" panose="020F0502020204030204" pitchFamily="34" charset="0"/>
              </a:rPr>
              <a:t>ED departments are now shifting to prescribe medications for the addictions to patients until thy are able to get into a</a:t>
            </a:r>
            <a:r>
              <a:rPr lang="en-US" sz="1800" b="1" dirty="0">
                <a:effectLst/>
                <a:latin typeface="Calibri" panose="020F0502020204030204" pitchFamily="34" charset="0"/>
                <a:ea typeface="Calibri" panose="020F0502020204030204" pitchFamily="34" charset="0"/>
                <a:cs typeface="Calibri" panose="020F0502020204030204" pitchFamily="34" charset="0"/>
              </a:rPr>
              <a:t> </a:t>
            </a:r>
            <a:r>
              <a:rPr lang="en-US" sz="1800" dirty="0">
                <a:effectLst/>
                <a:latin typeface="Calibri" panose="020F0502020204030204" pitchFamily="34" charset="0"/>
                <a:ea typeface="Calibri" panose="020F0502020204030204" pitchFamily="34" charset="0"/>
                <a:cs typeface="Calibri" panose="020F0502020204030204" pitchFamily="34" charset="0"/>
              </a:rPr>
              <a:t>program</a:t>
            </a:r>
            <a:r>
              <a:rPr lang="en-US" sz="1800" b="1" dirty="0">
                <a:effectLst/>
                <a:latin typeface="Calibri" panose="020F0502020204030204" pitchFamily="34" charset="0"/>
                <a:ea typeface="Calibri" panose="020F0502020204030204" pitchFamily="34" charset="0"/>
                <a:cs typeface="Calibri" panose="020F0502020204030204" pitchFamily="34" charset="0"/>
              </a:rPr>
              <a:t>. </a:t>
            </a:r>
            <a:r>
              <a:rPr lang="en-US" sz="1800" dirty="0">
                <a:effectLst/>
                <a:latin typeface="Calibri" panose="020F0502020204030204" pitchFamily="34" charset="0"/>
                <a:ea typeface="Calibri" panose="020F0502020204030204" pitchFamily="34" charset="0"/>
                <a:cs typeface="Calibri" panose="020F0502020204030204" pitchFamily="34" charset="0"/>
              </a:rPr>
              <a:t>Almost any amount of participation in opioid agonist MAT likely adds a meaningful chance of improving patient survival. At the very least, if a patient can be convinced to go into treatment for one week, that is one week their chance of death from overdose is reduced.</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Times New Roman" panose="02020603050405020304" pitchFamily="18" charset="0"/>
              <a:buChar char="•"/>
              <a:tabLst>
                <a:tab pos="457200" algn="l"/>
              </a:tabLst>
            </a:pPr>
            <a:r>
              <a:rPr lang="en-US" sz="1800" b="1" dirty="0">
                <a:effectLst/>
                <a:latin typeface="Calibri" panose="020F0502020204030204" pitchFamily="34" charset="0"/>
                <a:ea typeface="Calibri" panose="020F0502020204030204" pitchFamily="34" charset="0"/>
                <a:cs typeface="Times New Roman" panose="02020603050405020304" pitchFamily="18" charset="0"/>
              </a:rPr>
              <a:t>Syringe Services Programs</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a:effectLst/>
                <a:latin typeface="Calibri" panose="020F0502020204030204" pitchFamily="34" charset="0"/>
                <a:ea typeface="Calibri" panose="020F0502020204030204" pitchFamily="34" charset="0"/>
                <a:cs typeface="Calibri" panose="020F0502020204030204" pitchFamily="34" charset="0"/>
              </a:rPr>
              <a:t>a</a:t>
            </a: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re community-based prevention programs that can provide a range of services, including linkage to substance use disorder treatment; access to and disposal of sterile syringes and injection equipment; and vaccination, testing, and linkage to care and treatment for infectious diseases.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7A9E85AB-9186-4305-B688-E70718F213EF}" type="slidenum">
              <a:rPr lang="en-US" smtClean="0"/>
              <a:t>9</a:t>
            </a:fld>
            <a:endParaRPr lang="en-US"/>
          </a:p>
        </p:txBody>
      </p:sp>
    </p:spTree>
    <p:extLst>
      <p:ext uri="{BB962C8B-B14F-4D97-AF65-F5344CB8AC3E}">
        <p14:creationId xmlns:p14="http://schemas.microsoft.com/office/powerpoint/2010/main" val="28951484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B63359F2-43EF-4812-9DC0-98C0B1A40681}" type="slidenum">
              <a:rPr lang="en-US" smtClean="0"/>
              <a:t>10</a:t>
            </a:fld>
            <a:endParaRPr lang="en-US" dirty="0"/>
          </a:p>
        </p:txBody>
      </p:sp>
    </p:spTree>
    <p:extLst>
      <p:ext uri="{BB962C8B-B14F-4D97-AF65-F5344CB8AC3E}">
        <p14:creationId xmlns:p14="http://schemas.microsoft.com/office/powerpoint/2010/main" val="22600617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63359F2-43EF-4812-9DC0-98C0B1A40681}" type="slidenum">
              <a:rPr lang="en-US" smtClean="0"/>
              <a:t>11</a:t>
            </a:fld>
            <a:endParaRPr lang="en-US" dirty="0"/>
          </a:p>
        </p:txBody>
      </p:sp>
    </p:spTree>
    <p:extLst>
      <p:ext uri="{BB962C8B-B14F-4D97-AF65-F5344CB8AC3E}">
        <p14:creationId xmlns:p14="http://schemas.microsoft.com/office/powerpoint/2010/main" val="18289664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E0D11E-E7FE-4FCB-A76C-5FCE9350A07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2D2F081-39AB-4E45-BBE5-A3DF0AB854C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37AAF9D-EBEB-4336-B6B6-AC7E1B8DCF88}"/>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1708E5EB-8D2B-4502-8BB8-076D00354F6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E5CEA26-442A-404D-9693-E5D765CAC424}"/>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518451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301409-072E-4A71-BB02-31C06F3CAC3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DBD6C2C-E77B-4DFF-A1B6-4DB28732966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168D4F5-703A-4566-AA1F-5C7E819D112E}"/>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EB473422-CA70-4285-8B3E-B7A26C5AC1A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0155C6E-4B09-4FFA-B821-E1068C9F412F}"/>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0431766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CD99004-DB17-406F-985C-2E63DE8D18D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0C613FD-E32F-4FCE-AD66-3689365143D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9D6EBAE-001F-49F4-AB9F-6CCD1A9C3D42}"/>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6E887EF4-DE6C-4ADF-B319-F300265F5D02}"/>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C1E06C0-38A4-4937-90F1-802564B9EB76}"/>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40880676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31937252-EACE-4232-855F-5C47E3F8B087}"/>
              </a:ext>
            </a:extLst>
          </p:cNvPr>
          <p:cNvSpPr>
            <a:spLocks noGrp="1"/>
          </p:cNvSpPr>
          <p:nvPr>
            <p:ph type="ctrTitle"/>
          </p:nvPr>
        </p:nvSpPr>
        <p:spPr>
          <a:xfrm>
            <a:off x="581191" y="704088"/>
            <a:ext cx="10993549" cy="1499616"/>
          </a:xfrm>
        </p:spPr>
        <p:txBody>
          <a:bodyPr/>
          <a:lstStyle/>
          <a:p>
            <a:r>
              <a:rPr lang="en-US"/>
              <a:t>Click to edit Master title style</a:t>
            </a:r>
            <a:endParaRPr lang="en-US" dirty="0"/>
          </a:p>
        </p:txBody>
      </p:sp>
      <p:sp>
        <p:nvSpPr>
          <p:cNvPr id="16" name="Subtitle 2">
            <a:extLst>
              <a:ext uri="{FF2B5EF4-FFF2-40B4-BE49-F238E27FC236}">
                <a16:creationId xmlns:a16="http://schemas.microsoft.com/office/drawing/2014/main" id="{3507450D-E801-41C1-9FD7-923530A06BD4}"/>
              </a:ext>
            </a:extLst>
          </p:cNvPr>
          <p:cNvSpPr>
            <a:spLocks noGrp="1"/>
          </p:cNvSpPr>
          <p:nvPr>
            <p:ph type="subTitle" idx="1"/>
          </p:nvPr>
        </p:nvSpPr>
        <p:spPr>
          <a:xfrm>
            <a:off x="581194" y="2495445"/>
            <a:ext cx="10993546" cy="468233"/>
          </a:xfrm>
        </p:spPr>
        <p:txBody>
          <a:bodyPr/>
          <a:lstStyle>
            <a:lvl1pPr marL="0" indent="0">
              <a:buNone/>
              <a:defRPr/>
            </a:lvl1pPr>
          </a:lstStyle>
          <a:p>
            <a:r>
              <a:rPr lang="en-US"/>
              <a:t>Click to edit Master subtitle style</a:t>
            </a:r>
            <a:endParaRPr lang="en-US" dirty="0"/>
          </a:p>
        </p:txBody>
      </p:sp>
      <p:sp>
        <p:nvSpPr>
          <p:cNvPr id="25" name="Picture Placeholder 24">
            <a:extLst>
              <a:ext uri="{FF2B5EF4-FFF2-40B4-BE49-F238E27FC236}">
                <a16:creationId xmlns:a16="http://schemas.microsoft.com/office/drawing/2014/main" id="{CBA6DBC1-39A1-48A6-8B81-3CD966D06E81}"/>
              </a:ext>
            </a:extLst>
          </p:cNvPr>
          <p:cNvSpPr>
            <a:spLocks noGrp="1"/>
          </p:cNvSpPr>
          <p:nvPr>
            <p:ph type="pic" sz="quarter" idx="13"/>
          </p:nvPr>
        </p:nvSpPr>
        <p:spPr>
          <a:xfrm>
            <a:off x="448056" y="3081528"/>
            <a:ext cx="11265408" cy="3310128"/>
          </a:xfrm>
          <a:solidFill>
            <a:schemeClr val="accent2"/>
          </a:solidFill>
        </p:spPr>
        <p:txBody>
          <a:bodyPr/>
          <a:lstStyle/>
          <a:p>
            <a:r>
              <a:rPr lang="en-US"/>
              <a:t>Click icon to add picture</a:t>
            </a:r>
            <a:endParaRPr lang="en-US" dirty="0"/>
          </a:p>
        </p:txBody>
      </p:sp>
    </p:spTree>
    <p:extLst>
      <p:ext uri="{BB962C8B-B14F-4D97-AF65-F5344CB8AC3E}">
        <p14:creationId xmlns:p14="http://schemas.microsoft.com/office/powerpoint/2010/main" val="11653588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Section Break">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E787D40-90B5-470E-95A2-784F1CB479C9}"/>
              </a:ext>
            </a:extLst>
          </p:cNvPr>
          <p:cNvSpPr>
            <a:spLocks noGrp="1"/>
          </p:cNvSpPr>
          <p:nvPr>
            <p:ph type="ctrTitle"/>
          </p:nvPr>
        </p:nvSpPr>
        <p:spPr>
          <a:xfrm>
            <a:off x="581191" y="4322102"/>
            <a:ext cx="10993549" cy="1153609"/>
          </a:xfrm>
        </p:spPr>
        <p:txBody>
          <a:bodyPr/>
          <a:lstStyle/>
          <a:p>
            <a:r>
              <a:rPr lang="en-US"/>
              <a:t>Click to edit Master title style</a:t>
            </a:r>
            <a:endParaRPr lang="en-US" dirty="0"/>
          </a:p>
        </p:txBody>
      </p:sp>
      <p:sp>
        <p:nvSpPr>
          <p:cNvPr id="6" name="Subtitle 2">
            <a:extLst>
              <a:ext uri="{FF2B5EF4-FFF2-40B4-BE49-F238E27FC236}">
                <a16:creationId xmlns:a16="http://schemas.microsoft.com/office/drawing/2014/main" id="{DDD90A03-8871-46F6-B527-27A279CAF3FE}"/>
              </a:ext>
            </a:extLst>
          </p:cNvPr>
          <p:cNvSpPr>
            <a:spLocks noGrp="1"/>
          </p:cNvSpPr>
          <p:nvPr>
            <p:ph type="subTitle" idx="1"/>
          </p:nvPr>
        </p:nvSpPr>
        <p:spPr>
          <a:xfrm>
            <a:off x="581194" y="5475712"/>
            <a:ext cx="10993546" cy="590321"/>
          </a:xfrm>
        </p:spPr>
        <p:txBody>
          <a:bodyPr/>
          <a:lstStyle>
            <a:lvl1pPr marL="0" indent="0">
              <a:buNone/>
              <a:defRPr/>
            </a:lvl1pPr>
          </a:lstStyle>
          <a:p>
            <a:r>
              <a:rPr lang="en-US"/>
              <a:t>Click to edit Master subtitle style</a:t>
            </a:r>
            <a:endParaRPr lang="en-US" dirty="0"/>
          </a:p>
        </p:txBody>
      </p:sp>
      <p:sp>
        <p:nvSpPr>
          <p:cNvPr id="9" name="Picture Placeholder 8">
            <a:extLst>
              <a:ext uri="{FF2B5EF4-FFF2-40B4-BE49-F238E27FC236}">
                <a16:creationId xmlns:a16="http://schemas.microsoft.com/office/drawing/2014/main" id="{18C0DC8A-3006-4A75-A9BA-FCA96D2C38A9}"/>
              </a:ext>
            </a:extLst>
          </p:cNvPr>
          <p:cNvSpPr>
            <a:spLocks noGrp="1"/>
          </p:cNvSpPr>
          <p:nvPr>
            <p:ph type="pic" sz="quarter" idx="13"/>
          </p:nvPr>
        </p:nvSpPr>
        <p:spPr>
          <a:xfrm>
            <a:off x="449580" y="603504"/>
            <a:ext cx="11292840" cy="3557016"/>
          </a:xfrm>
          <a:solidFill>
            <a:schemeClr val="accent2"/>
          </a:solidFill>
        </p:spPr>
        <p:txBody>
          <a:bodyPr/>
          <a:lstStyle/>
          <a:p>
            <a:r>
              <a:rPr lang="en-US"/>
              <a:t>Click icon to add picture</a:t>
            </a:r>
            <a:endParaRPr lang="en-US" dirty="0"/>
          </a:p>
        </p:txBody>
      </p:sp>
    </p:spTree>
    <p:extLst>
      <p:ext uri="{BB962C8B-B14F-4D97-AF65-F5344CB8AC3E}">
        <p14:creationId xmlns:p14="http://schemas.microsoft.com/office/powerpoint/2010/main" val="39581061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Closin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20F9CA6-0CB1-4A9E-96E4-67800B107E21}"/>
              </a:ext>
              <a:ext uri="{C183D7F6-B498-43B3-948B-1728B52AA6E4}">
                <adec:decorative xmlns:adec="http://schemas.microsoft.com/office/drawing/2017/decorative" val="1"/>
              </a:ext>
            </a:extLst>
          </p:cNvPr>
          <p:cNvSpPr/>
          <p:nvPr userDrawn="1"/>
        </p:nvSpPr>
        <p:spPr>
          <a:xfrm>
            <a:off x="0" y="0"/>
            <a:ext cx="12192000" cy="6858000"/>
          </a:xfrm>
          <a:prstGeom prst="rect">
            <a:avLst/>
          </a:prstGeom>
          <a:solidFill>
            <a:schemeClr val="bg1">
              <a:lumMod val="75000"/>
              <a:lumOff val="2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a:extLst>
              <a:ext uri="{FF2B5EF4-FFF2-40B4-BE49-F238E27FC236}">
                <a16:creationId xmlns:a16="http://schemas.microsoft.com/office/drawing/2014/main" id="{05826FB8-73AC-4F8B-BD9C-B5E87FC9C6A9}"/>
              </a:ext>
              <a:ext uri="{C183D7F6-B498-43B3-948B-1728B52AA6E4}">
                <adec:decorative xmlns:adec="http://schemas.microsoft.com/office/drawing/2017/decorative" val="1"/>
              </a:ext>
            </a:extLst>
          </p:cNvPr>
          <p:cNvSpPr/>
          <p:nvPr userDrawn="1"/>
        </p:nvSpPr>
        <p:spPr>
          <a:xfrm>
            <a:off x="638620" y="457200"/>
            <a:ext cx="3511233" cy="91439"/>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5" name="Title 1">
            <a:extLst>
              <a:ext uri="{FF2B5EF4-FFF2-40B4-BE49-F238E27FC236}">
                <a16:creationId xmlns:a16="http://schemas.microsoft.com/office/drawing/2014/main" id="{D0F196A1-2430-4797-B656-A38302FAFF33}"/>
              </a:ext>
            </a:extLst>
          </p:cNvPr>
          <p:cNvSpPr>
            <a:spLocks noGrp="1"/>
          </p:cNvSpPr>
          <p:nvPr>
            <p:ph type="title"/>
          </p:nvPr>
        </p:nvSpPr>
        <p:spPr>
          <a:xfrm>
            <a:off x="609906" y="702156"/>
            <a:ext cx="3568661" cy="1188720"/>
          </a:xfrm>
        </p:spPr>
        <p:txBody>
          <a:bodyPr/>
          <a:lstStyle/>
          <a:p>
            <a:r>
              <a:rPr lang="en-US"/>
              <a:t>Click to edit Master title style</a:t>
            </a:r>
            <a:endParaRPr lang="en-US" dirty="0"/>
          </a:p>
        </p:txBody>
      </p:sp>
      <p:sp>
        <p:nvSpPr>
          <p:cNvPr id="6" name="Content Placeholder 2">
            <a:extLst>
              <a:ext uri="{FF2B5EF4-FFF2-40B4-BE49-F238E27FC236}">
                <a16:creationId xmlns:a16="http://schemas.microsoft.com/office/drawing/2014/main" id="{F7AE5FA5-AF50-4B00-8E20-1B20A667A3BF}"/>
              </a:ext>
            </a:extLst>
          </p:cNvPr>
          <p:cNvSpPr>
            <a:spLocks noGrp="1"/>
          </p:cNvSpPr>
          <p:nvPr>
            <p:ph idx="1"/>
          </p:nvPr>
        </p:nvSpPr>
        <p:spPr>
          <a:xfrm>
            <a:off x="609906" y="2340864"/>
            <a:ext cx="3568661" cy="3634486"/>
          </a:xfrm>
        </p:spPr>
        <p:txBody>
          <a:bodyPr>
            <a:normAutofit/>
          </a:bodyPr>
          <a:lstStyle>
            <a:lvl1pPr marL="0" indent="0">
              <a:buNone/>
              <a:defRPr/>
            </a:lvl1pPr>
          </a:lstStyle>
          <a:p>
            <a:pPr lvl="0"/>
            <a:r>
              <a:rPr lang="en-US"/>
              <a:t>Click to edit Master text styles</a:t>
            </a:r>
          </a:p>
        </p:txBody>
      </p:sp>
      <p:sp>
        <p:nvSpPr>
          <p:cNvPr id="3" name="Footer Placeholder 2"/>
          <p:cNvSpPr>
            <a:spLocks noGrp="1"/>
          </p:cNvSpPr>
          <p:nvPr>
            <p:ph type="ftr" sz="quarter" idx="11"/>
          </p:nvPr>
        </p:nvSpPr>
        <p:spPr/>
        <p:txBody>
          <a:bodyPr/>
          <a:lstStyle/>
          <a:p>
            <a:endParaRPr lang="en-US" dirty="0"/>
          </a:p>
        </p:txBody>
      </p:sp>
      <p:sp>
        <p:nvSpPr>
          <p:cNvPr id="13" name="Picture Placeholder 12">
            <a:extLst>
              <a:ext uri="{FF2B5EF4-FFF2-40B4-BE49-F238E27FC236}">
                <a16:creationId xmlns:a16="http://schemas.microsoft.com/office/drawing/2014/main" id="{83237575-909D-45C0-B594-0B7A40F04B52}"/>
              </a:ext>
            </a:extLst>
          </p:cNvPr>
          <p:cNvSpPr>
            <a:spLocks noGrp="1"/>
          </p:cNvSpPr>
          <p:nvPr>
            <p:ph type="pic" sz="quarter" idx="13"/>
          </p:nvPr>
        </p:nvSpPr>
        <p:spPr>
          <a:xfrm>
            <a:off x="4657344" y="0"/>
            <a:ext cx="7534656" cy="6858000"/>
          </a:xfrm>
          <a:solidFill>
            <a:schemeClr val="accent2"/>
          </a:solidFill>
        </p:spPr>
        <p:txBody>
          <a:bodyPr/>
          <a:lstStyle/>
          <a:p>
            <a:r>
              <a:rPr lang="en-US"/>
              <a:t>Click icon to add picture</a:t>
            </a:r>
            <a:endParaRPr lang="en-US" dirty="0"/>
          </a:p>
        </p:txBody>
      </p:sp>
      <p:sp>
        <p:nvSpPr>
          <p:cNvPr id="2" name="Date Placeholder 1"/>
          <p:cNvSpPr>
            <a:spLocks noGrp="1"/>
          </p:cNvSpPr>
          <p:nvPr>
            <p:ph type="dt" sz="half" idx="10"/>
          </p:nvPr>
        </p:nvSpPr>
        <p:spPr/>
        <p:txBody>
          <a:bodyPr/>
          <a:lstStyle/>
          <a:p>
            <a:endParaRPr lang="en-US" dirty="0"/>
          </a:p>
        </p:txBody>
      </p:sp>
      <p:sp>
        <p:nvSpPr>
          <p:cNvPr id="4" name="Slide Number Placeholder 3"/>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4603855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926BD44-2224-46FF-A4E7-9C9FFE19726B}"/>
              </a:ext>
            </a:extLst>
          </p:cNvPr>
          <p:cNvSpPr>
            <a:spLocks noGrp="1"/>
          </p:cNvSpPr>
          <p:nvPr>
            <p:ph type="title"/>
          </p:nvPr>
        </p:nvSpPr>
        <p:spPr>
          <a:xfrm>
            <a:off x="581192" y="702155"/>
            <a:ext cx="3424138" cy="1500131"/>
          </a:xfrm>
        </p:spPr>
        <p:txBody>
          <a:bodyPr/>
          <a:lstStyle>
            <a:lvl1pPr>
              <a:defRPr/>
            </a:lvl1pPr>
          </a:lstStyle>
          <a:p>
            <a:r>
              <a:rPr lang="en-US"/>
              <a:t>Click to edit Master title style</a:t>
            </a:r>
            <a:endParaRPr lang="en-US" dirty="0"/>
          </a:p>
        </p:txBody>
      </p:sp>
      <p:sp>
        <p:nvSpPr>
          <p:cNvPr id="6" name="Content Placeholder 5">
            <a:extLst>
              <a:ext uri="{FF2B5EF4-FFF2-40B4-BE49-F238E27FC236}">
                <a16:creationId xmlns:a16="http://schemas.microsoft.com/office/drawing/2014/main" id="{728249B4-F572-49E8-9B53-CB4E629EB93F}"/>
              </a:ext>
            </a:extLst>
          </p:cNvPr>
          <p:cNvSpPr>
            <a:spLocks noGrp="1"/>
          </p:cNvSpPr>
          <p:nvPr>
            <p:ph idx="1"/>
          </p:nvPr>
        </p:nvSpPr>
        <p:spPr>
          <a:xfrm>
            <a:off x="581193" y="2414788"/>
            <a:ext cx="3424138" cy="3975776"/>
          </a:xfrm>
        </p:spPr>
        <p:txBody>
          <a:bodyPr/>
          <a:lstStyle>
            <a:lvl1pPr marL="0" indent="0">
              <a:buNone/>
              <a:defRPr/>
            </a:lvl1pPr>
          </a:lstStyle>
          <a:p>
            <a:pPr lvl="0"/>
            <a:r>
              <a:rPr lang="en-US"/>
              <a:t>Click to edit Master text styles</a:t>
            </a:r>
          </a:p>
        </p:txBody>
      </p:sp>
      <p:sp>
        <p:nvSpPr>
          <p:cNvPr id="10" name="Picture Placeholder 9">
            <a:extLst>
              <a:ext uri="{FF2B5EF4-FFF2-40B4-BE49-F238E27FC236}">
                <a16:creationId xmlns:a16="http://schemas.microsoft.com/office/drawing/2014/main" id="{06C12940-675F-4BDC-8733-71FEBC2FDCCF}"/>
              </a:ext>
            </a:extLst>
          </p:cNvPr>
          <p:cNvSpPr>
            <a:spLocks noGrp="1"/>
          </p:cNvSpPr>
          <p:nvPr>
            <p:ph type="pic" sz="quarter" idx="13"/>
          </p:nvPr>
        </p:nvSpPr>
        <p:spPr>
          <a:xfrm>
            <a:off x="4242815" y="640080"/>
            <a:ext cx="3703320" cy="5751576"/>
          </a:xfrm>
          <a:solidFill>
            <a:schemeClr val="accent2"/>
          </a:solidFill>
        </p:spPr>
        <p:txBody>
          <a:bodyPr/>
          <a:lstStyle/>
          <a:p>
            <a:r>
              <a:rPr lang="en-US"/>
              <a:t>Click icon to add picture</a:t>
            </a:r>
            <a:endParaRPr lang="en-US" dirty="0"/>
          </a:p>
        </p:txBody>
      </p:sp>
      <p:sp>
        <p:nvSpPr>
          <p:cNvPr id="11" name="Picture Placeholder 9">
            <a:extLst>
              <a:ext uri="{FF2B5EF4-FFF2-40B4-BE49-F238E27FC236}">
                <a16:creationId xmlns:a16="http://schemas.microsoft.com/office/drawing/2014/main" id="{63AD391F-F462-4773-B9C7-B512F55F6812}"/>
              </a:ext>
            </a:extLst>
          </p:cNvPr>
          <p:cNvSpPr>
            <a:spLocks noGrp="1"/>
          </p:cNvSpPr>
          <p:nvPr>
            <p:ph type="pic" sz="quarter" idx="14"/>
          </p:nvPr>
        </p:nvSpPr>
        <p:spPr>
          <a:xfrm>
            <a:off x="8046720" y="640080"/>
            <a:ext cx="3703320" cy="5751576"/>
          </a:xfrm>
          <a:solidFill>
            <a:schemeClr val="accent2"/>
          </a:solidFill>
        </p:spPr>
        <p:txBody>
          <a:bodyPr/>
          <a:lstStyle/>
          <a:p>
            <a:r>
              <a:rPr lang="en-US"/>
              <a:t>Click icon to add picture</a:t>
            </a:r>
            <a:endParaRPr lang="en-US" dirty="0"/>
          </a:p>
        </p:txBody>
      </p:sp>
      <p:sp>
        <p:nvSpPr>
          <p:cNvPr id="3" name="Footer Placeholder 2"/>
          <p:cNvSpPr>
            <a:spLocks noGrp="1"/>
          </p:cNvSpPr>
          <p:nvPr>
            <p:ph type="ftr" sz="quarter" idx="11"/>
          </p:nvPr>
        </p:nvSpPr>
        <p:spPr/>
        <p:txBody>
          <a:bodyPr/>
          <a:lstStyle/>
          <a:p>
            <a:endParaRPr lang="en-US" dirty="0"/>
          </a:p>
        </p:txBody>
      </p:sp>
      <p:sp>
        <p:nvSpPr>
          <p:cNvPr id="2" name="Date Placeholder 1"/>
          <p:cNvSpPr>
            <a:spLocks noGrp="1"/>
          </p:cNvSpPr>
          <p:nvPr>
            <p:ph type="dt" sz="half" idx="10"/>
          </p:nvPr>
        </p:nvSpPr>
        <p:spPr/>
        <p:txBody>
          <a:bodyPr/>
          <a:lstStyle/>
          <a:p>
            <a:endParaRPr lang="en-US" dirty="0"/>
          </a:p>
        </p:txBody>
      </p:sp>
      <p:sp>
        <p:nvSpPr>
          <p:cNvPr id="4" name="Slide Number Placeholder 3"/>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88897975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19AD7E45-24A5-4020-858E-57CFA0955730}"/>
              </a:ext>
            </a:extLst>
          </p:cNvPr>
          <p:cNvSpPr>
            <a:spLocks noGrp="1"/>
          </p:cNvSpPr>
          <p:nvPr>
            <p:ph type="ctrTitle"/>
          </p:nvPr>
        </p:nvSpPr>
        <p:spPr>
          <a:xfrm>
            <a:off x="581191" y="1020431"/>
            <a:ext cx="10993549" cy="1475013"/>
          </a:xfrm>
        </p:spPr>
        <p:txBody>
          <a:bodyPr/>
          <a:lstStyle/>
          <a:p>
            <a:r>
              <a:rPr lang="en-US"/>
              <a:t>Click to edit Master title style</a:t>
            </a:r>
            <a:endParaRPr lang="en-US" dirty="0"/>
          </a:p>
        </p:txBody>
      </p:sp>
      <p:sp>
        <p:nvSpPr>
          <p:cNvPr id="6" name="Subtitle 2">
            <a:extLst>
              <a:ext uri="{FF2B5EF4-FFF2-40B4-BE49-F238E27FC236}">
                <a16:creationId xmlns:a16="http://schemas.microsoft.com/office/drawing/2014/main" id="{9C213B6D-04F4-4E9D-AD86-E50884CB4CB3}"/>
              </a:ext>
            </a:extLst>
          </p:cNvPr>
          <p:cNvSpPr>
            <a:spLocks noGrp="1"/>
          </p:cNvSpPr>
          <p:nvPr>
            <p:ph type="subTitle" idx="1"/>
          </p:nvPr>
        </p:nvSpPr>
        <p:spPr>
          <a:xfrm>
            <a:off x="581194" y="2495445"/>
            <a:ext cx="10993546" cy="468233"/>
          </a:xfrm>
        </p:spPr>
        <p:txBody>
          <a:bodyPr/>
          <a:lstStyle>
            <a:lvl1pPr marL="0" indent="0">
              <a:buNone/>
              <a:defRPr/>
            </a:lvl1pPr>
          </a:lstStyle>
          <a:p>
            <a:r>
              <a:rPr lang="en-US"/>
              <a:t>Click to edit Master subtitle style</a:t>
            </a:r>
            <a:endParaRPr lang="en-US" dirty="0"/>
          </a:p>
        </p:txBody>
      </p:sp>
      <p:sp>
        <p:nvSpPr>
          <p:cNvPr id="10" name="Picture Placeholder 9">
            <a:extLst>
              <a:ext uri="{FF2B5EF4-FFF2-40B4-BE49-F238E27FC236}">
                <a16:creationId xmlns:a16="http://schemas.microsoft.com/office/drawing/2014/main" id="{52DB8B62-62C2-4723-85AF-F5D87B489A63}"/>
              </a:ext>
            </a:extLst>
          </p:cNvPr>
          <p:cNvSpPr>
            <a:spLocks noGrp="1"/>
          </p:cNvSpPr>
          <p:nvPr>
            <p:ph type="pic" sz="quarter" idx="13"/>
          </p:nvPr>
        </p:nvSpPr>
        <p:spPr>
          <a:xfrm>
            <a:off x="448056" y="3081528"/>
            <a:ext cx="5486400" cy="3310128"/>
          </a:xfrm>
          <a:solidFill>
            <a:schemeClr val="accent2"/>
          </a:solidFill>
        </p:spPr>
        <p:txBody>
          <a:bodyPr/>
          <a:lstStyle/>
          <a:p>
            <a:r>
              <a:rPr lang="en-US"/>
              <a:t>Click icon to add picture</a:t>
            </a:r>
            <a:endParaRPr lang="en-US" dirty="0"/>
          </a:p>
        </p:txBody>
      </p:sp>
      <p:sp>
        <p:nvSpPr>
          <p:cNvPr id="11" name="Picture Placeholder 9">
            <a:extLst>
              <a:ext uri="{FF2B5EF4-FFF2-40B4-BE49-F238E27FC236}">
                <a16:creationId xmlns:a16="http://schemas.microsoft.com/office/drawing/2014/main" id="{D1329640-D9D1-44D4-8E40-04E753A2B826}"/>
              </a:ext>
            </a:extLst>
          </p:cNvPr>
          <p:cNvSpPr>
            <a:spLocks noGrp="1"/>
          </p:cNvSpPr>
          <p:nvPr>
            <p:ph type="pic" sz="quarter" idx="14"/>
          </p:nvPr>
        </p:nvSpPr>
        <p:spPr>
          <a:xfrm>
            <a:off x="6254496" y="3081528"/>
            <a:ext cx="5486400" cy="3310128"/>
          </a:xfrm>
          <a:solidFill>
            <a:schemeClr val="accent2"/>
          </a:solidFill>
        </p:spPr>
        <p:txBody>
          <a:bodyPr/>
          <a:lstStyle/>
          <a:p>
            <a:r>
              <a:rPr lang="en-US"/>
              <a:t>Click icon to add picture</a:t>
            </a:r>
            <a:endParaRPr lang="en-US" dirty="0"/>
          </a:p>
        </p:txBody>
      </p:sp>
      <p:sp>
        <p:nvSpPr>
          <p:cNvPr id="3" name="Footer Placeholder 2"/>
          <p:cNvSpPr>
            <a:spLocks noGrp="1"/>
          </p:cNvSpPr>
          <p:nvPr>
            <p:ph type="ftr" sz="quarter" idx="11"/>
          </p:nvPr>
        </p:nvSpPr>
        <p:spPr/>
        <p:txBody>
          <a:bodyPr/>
          <a:lstStyle/>
          <a:p>
            <a:endParaRPr lang="en-US" dirty="0"/>
          </a:p>
        </p:txBody>
      </p:sp>
      <p:sp>
        <p:nvSpPr>
          <p:cNvPr id="2" name="Date Placeholder 1"/>
          <p:cNvSpPr>
            <a:spLocks noGrp="1"/>
          </p:cNvSpPr>
          <p:nvPr>
            <p:ph type="dt" sz="half" idx="10"/>
          </p:nvPr>
        </p:nvSpPr>
        <p:spPr/>
        <p:txBody>
          <a:bodyPr/>
          <a:lstStyle/>
          <a:p>
            <a:endParaRPr lang="en-US" dirty="0"/>
          </a:p>
        </p:txBody>
      </p:sp>
      <p:sp>
        <p:nvSpPr>
          <p:cNvPr id="4" name="Slide Number Placeholder 3"/>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55785717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am">
    <p:spTree>
      <p:nvGrpSpPr>
        <p:cNvPr id="1" name=""/>
        <p:cNvGrpSpPr/>
        <p:nvPr/>
      </p:nvGrpSpPr>
      <p:grpSpPr>
        <a:xfrm>
          <a:off x="0" y="0"/>
          <a:ext cx="0" cy="0"/>
          <a:chOff x="0" y="0"/>
          <a:chExt cx="0" cy="0"/>
        </a:xfrm>
      </p:grpSpPr>
      <p:sp>
        <p:nvSpPr>
          <p:cNvPr id="8" name="Title 1"/>
          <p:cNvSpPr>
            <a:spLocks noGrp="1"/>
          </p:cNvSpPr>
          <p:nvPr>
            <p:ph type="title"/>
          </p:nvPr>
        </p:nvSpPr>
        <p:spPr>
          <a:xfrm>
            <a:off x="575894" y="729658"/>
            <a:ext cx="11029616" cy="988332"/>
          </a:xfrm>
        </p:spPr>
        <p:txBody>
          <a:bodyPr/>
          <a:lstStyle/>
          <a:p>
            <a:r>
              <a:rPr lang="en-US"/>
              <a:t>Click to edit Master title style</a:t>
            </a:r>
            <a:endParaRPr lang="en-US" dirty="0"/>
          </a:p>
        </p:txBody>
      </p:sp>
      <p:sp>
        <p:nvSpPr>
          <p:cNvPr id="15" name="SmartArt Placeholder 14">
            <a:extLst>
              <a:ext uri="{FF2B5EF4-FFF2-40B4-BE49-F238E27FC236}">
                <a16:creationId xmlns:a16="http://schemas.microsoft.com/office/drawing/2014/main" id="{1A07AFA2-B97F-4965-B3E3-0399F8696B92}"/>
              </a:ext>
            </a:extLst>
          </p:cNvPr>
          <p:cNvSpPr>
            <a:spLocks noGrp="1"/>
          </p:cNvSpPr>
          <p:nvPr>
            <p:ph type="dgm" sz="quarter" idx="13"/>
          </p:nvPr>
        </p:nvSpPr>
        <p:spPr>
          <a:xfrm>
            <a:off x="576263" y="2290762"/>
            <a:ext cx="2286000" cy="2514600"/>
          </a:xfrm>
          <a:solidFill>
            <a:schemeClr val="accent2"/>
          </a:solidFill>
        </p:spPr>
        <p:txBody>
          <a:bodyPr/>
          <a:lstStyle/>
          <a:p>
            <a:r>
              <a:rPr lang="en-US"/>
              <a:t>Click icon to add SmartArt graphic</a:t>
            </a:r>
            <a:endParaRPr lang="en-US" dirty="0"/>
          </a:p>
        </p:txBody>
      </p:sp>
      <p:sp>
        <p:nvSpPr>
          <p:cNvPr id="16" name="SmartArt Placeholder 14">
            <a:extLst>
              <a:ext uri="{FF2B5EF4-FFF2-40B4-BE49-F238E27FC236}">
                <a16:creationId xmlns:a16="http://schemas.microsoft.com/office/drawing/2014/main" id="{FBD83F25-25EA-4FCB-9180-B7567885BE7A}"/>
              </a:ext>
            </a:extLst>
          </p:cNvPr>
          <p:cNvSpPr>
            <a:spLocks noGrp="1"/>
          </p:cNvSpPr>
          <p:nvPr>
            <p:ph type="dgm" sz="quarter" idx="14"/>
          </p:nvPr>
        </p:nvSpPr>
        <p:spPr>
          <a:xfrm>
            <a:off x="3486759" y="2290762"/>
            <a:ext cx="2286000" cy="2514600"/>
          </a:xfrm>
          <a:solidFill>
            <a:schemeClr val="accent2"/>
          </a:solidFill>
        </p:spPr>
        <p:txBody>
          <a:bodyPr/>
          <a:lstStyle/>
          <a:p>
            <a:r>
              <a:rPr lang="en-US"/>
              <a:t>Click icon to add SmartArt graphic</a:t>
            </a:r>
            <a:endParaRPr lang="en-US" dirty="0"/>
          </a:p>
        </p:txBody>
      </p:sp>
      <p:sp>
        <p:nvSpPr>
          <p:cNvPr id="17" name="SmartArt Placeholder 14">
            <a:extLst>
              <a:ext uri="{FF2B5EF4-FFF2-40B4-BE49-F238E27FC236}">
                <a16:creationId xmlns:a16="http://schemas.microsoft.com/office/drawing/2014/main" id="{C19AF1FD-578A-4AC1-8006-BF395C098188}"/>
              </a:ext>
            </a:extLst>
          </p:cNvPr>
          <p:cNvSpPr>
            <a:spLocks noGrp="1"/>
          </p:cNvSpPr>
          <p:nvPr>
            <p:ph type="dgm" sz="quarter" idx="15"/>
          </p:nvPr>
        </p:nvSpPr>
        <p:spPr>
          <a:xfrm>
            <a:off x="6397255" y="2290762"/>
            <a:ext cx="2286000" cy="2514600"/>
          </a:xfrm>
          <a:solidFill>
            <a:schemeClr val="accent2"/>
          </a:solidFill>
        </p:spPr>
        <p:txBody>
          <a:bodyPr/>
          <a:lstStyle/>
          <a:p>
            <a:r>
              <a:rPr lang="en-US"/>
              <a:t>Click icon to add SmartArt graphic</a:t>
            </a:r>
            <a:endParaRPr lang="en-US" dirty="0"/>
          </a:p>
        </p:txBody>
      </p:sp>
      <p:sp>
        <p:nvSpPr>
          <p:cNvPr id="18" name="SmartArt Placeholder 14">
            <a:extLst>
              <a:ext uri="{FF2B5EF4-FFF2-40B4-BE49-F238E27FC236}">
                <a16:creationId xmlns:a16="http://schemas.microsoft.com/office/drawing/2014/main" id="{A30FAB41-D651-4537-9674-A090F9541E38}"/>
              </a:ext>
            </a:extLst>
          </p:cNvPr>
          <p:cNvSpPr>
            <a:spLocks noGrp="1"/>
          </p:cNvSpPr>
          <p:nvPr>
            <p:ph type="dgm" sz="quarter" idx="16"/>
          </p:nvPr>
        </p:nvSpPr>
        <p:spPr>
          <a:xfrm>
            <a:off x="9307750" y="2290762"/>
            <a:ext cx="2286000" cy="2514600"/>
          </a:xfrm>
          <a:solidFill>
            <a:schemeClr val="accent2"/>
          </a:solidFill>
        </p:spPr>
        <p:txBody>
          <a:bodyPr/>
          <a:lstStyle/>
          <a:p>
            <a:r>
              <a:rPr lang="en-US"/>
              <a:t>Click icon to add SmartArt graphic</a:t>
            </a:r>
            <a:endParaRPr lang="en-US" dirty="0"/>
          </a:p>
        </p:txBody>
      </p:sp>
      <p:sp>
        <p:nvSpPr>
          <p:cNvPr id="20" name="Text Placeholder 19">
            <a:extLst>
              <a:ext uri="{FF2B5EF4-FFF2-40B4-BE49-F238E27FC236}">
                <a16:creationId xmlns:a16="http://schemas.microsoft.com/office/drawing/2014/main" id="{6FF70985-87A5-4813-BB21-CD79732947F5}"/>
              </a:ext>
            </a:extLst>
          </p:cNvPr>
          <p:cNvSpPr>
            <a:spLocks noGrp="1"/>
          </p:cNvSpPr>
          <p:nvPr>
            <p:ph type="body" sz="quarter" idx="17" hasCustomPrompt="1"/>
          </p:nvPr>
        </p:nvSpPr>
        <p:spPr>
          <a:xfrm>
            <a:off x="576263" y="4943475"/>
            <a:ext cx="2286000" cy="365760"/>
          </a:xfrm>
        </p:spPr>
        <p:txBody>
          <a:bodyPr>
            <a:noAutofit/>
          </a:bodyPr>
          <a:lstStyle>
            <a:lvl1pPr marL="0" indent="0">
              <a:buNone/>
              <a:defRPr sz="1800"/>
            </a:lvl1pPr>
            <a:lvl2pPr marL="324000" indent="0">
              <a:buNone/>
              <a:defRPr sz="1800"/>
            </a:lvl2pPr>
            <a:lvl3pPr marL="630000" indent="0">
              <a:buNone/>
              <a:defRPr sz="1800"/>
            </a:lvl3pPr>
            <a:lvl4pPr marL="1008000" indent="0">
              <a:buNone/>
              <a:defRPr sz="1800"/>
            </a:lvl4pPr>
            <a:lvl5pPr marL="1368000" indent="0">
              <a:buNone/>
              <a:defRPr sz="1800"/>
            </a:lvl5pPr>
          </a:lstStyle>
          <a:p>
            <a:pPr lvl="0"/>
            <a:r>
              <a:rPr lang="en-US" dirty="0"/>
              <a:t>Name</a:t>
            </a:r>
          </a:p>
        </p:txBody>
      </p:sp>
      <p:sp>
        <p:nvSpPr>
          <p:cNvPr id="22" name="Text Placeholder 21">
            <a:extLst>
              <a:ext uri="{FF2B5EF4-FFF2-40B4-BE49-F238E27FC236}">
                <a16:creationId xmlns:a16="http://schemas.microsoft.com/office/drawing/2014/main" id="{8F30C930-1919-4A13-98BD-6CB6119CC11A}"/>
              </a:ext>
            </a:extLst>
          </p:cNvPr>
          <p:cNvSpPr>
            <a:spLocks noGrp="1"/>
          </p:cNvSpPr>
          <p:nvPr>
            <p:ph type="body" sz="quarter" idx="18" hasCustomPrompt="1"/>
          </p:nvPr>
        </p:nvSpPr>
        <p:spPr>
          <a:xfrm>
            <a:off x="575894" y="5447348"/>
            <a:ext cx="2286000" cy="365760"/>
          </a:xfrm>
        </p:spPr>
        <p:txBody>
          <a:bodyPr>
            <a:noAutofit/>
          </a:bodyPr>
          <a:lstStyle>
            <a:lvl1pPr marL="0" indent="0">
              <a:buNone/>
              <a:defRPr sz="1600"/>
            </a:lvl1pPr>
            <a:lvl2pPr marL="324000" indent="0">
              <a:buNone/>
              <a:defRPr sz="1600"/>
            </a:lvl2pPr>
            <a:lvl3pPr marL="630000" indent="0">
              <a:buNone/>
              <a:defRPr sz="1600"/>
            </a:lvl3pPr>
            <a:lvl4pPr marL="1008000" indent="0">
              <a:buNone/>
              <a:defRPr sz="1600"/>
            </a:lvl4pPr>
            <a:lvl5pPr marL="1368000" indent="0">
              <a:buNone/>
              <a:defRPr sz="1600"/>
            </a:lvl5pPr>
          </a:lstStyle>
          <a:p>
            <a:pPr lvl="0"/>
            <a:r>
              <a:rPr lang="en-US" dirty="0"/>
              <a:t>Title</a:t>
            </a:r>
          </a:p>
        </p:txBody>
      </p:sp>
      <p:sp>
        <p:nvSpPr>
          <p:cNvPr id="23" name="Text Placeholder 19">
            <a:extLst>
              <a:ext uri="{FF2B5EF4-FFF2-40B4-BE49-F238E27FC236}">
                <a16:creationId xmlns:a16="http://schemas.microsoft.com/office/drawing/2014/main" id="{6E4126AC-7681-4156-8274-2A6414894394}"/>
              </a:ext>
            </a:extLst>
          </p:cNvPr>
          <p:cNvSpPr>
            <a:spLocks noGrp="1"/>
          </p:cNvSpPr>
          <p:nvPr>
            <p:ph type="body" sz="quarter" idx="19" hasCustomPrompt="1"/>
          </p:nvPr>
        </p:nvSpPr>
        <p:spPr>
          <a:xfrm>
            <a:off x="3487128" y="4943475"/>
            <a:ext cx="2286000" cy="365760"/>
          </a:xfrm>
        </p:spPr>
        <p:txBody>
          <a:bodyPr>
            <a:noAutofit/>
          </a:bodyPr>
          <a:lstStyle>
            <a:lvl1pPr marL="0" indent="0">
              <a:buNone/>
              <a:defRPr sz="1800"/>
            </a:lvl1pPr>
            <a:lvl2pPr marL="324000" indent="0">
              <a:buNone/>
              <a:defRPr sz="1800"/>
            </a:lvl2pPr>
            <a:lvl3pPr marL="630000" indent="0">
              <a:buNone/>
              <a:defRPr sz="1800"/>
            </a:lvl3pPr>
            <a:lvl4pPr marL="1008000" indent="0">
              <a:buNone/>
              <a:defRPr sz="1800"/>
            </a:lvl4pPr>
            <a:lvl5pPr marL="1368000" indent="0">
              <a:buNone/>
              <a:defRPr sz="1800"/>
            </a:lvl5pPr>
          </a:lstStyle>
          <a:p>
            <a:pPr lvl="0"/>
            <a:r>
              <a:rPr lang="en-US" dirty="0"/>
              <a:t>Name</a:t>
            </a:r>
          </a:p>
        </p:txBody>
      </p:sp>
      <p:sp>
        <p:nvSpPr>
          <p:cNvPr id="24" name="Text Placeholder 21">
            <a:extLst>
              <a:ext uri="{FF2B5EF4-FFF2-40B4-BE49-F238E27FC236}">
                <a16:creationId xmlns:a16="http://schemas.microsoft.com/office/drawing/2014/main" id="{D03485ED-1755-41FA-942B-ED95B3913DBF}"/>
              </a:ext>
            </a:extLst>
          </p:cNvPr>
          <p:cNvSpPr>
            <a:spLocks noGrp="1"/>
          </p:cNvSpPr>
          <p:nvPr>
            <p:ph type="body" sz="quarter" idx="20" hasCustomPrompt="1"/>
          </p:nvPr>
        </p:nvSpPr>
        <p:spPr>
          <a:xfrm>
            <a:off x="3486759" y="5447348"/>
            <a:ext cx="2286000" cy="365760"/>
          </a:xfrm>
        </p:spPr>
        <p:txBody>
          <a:bodyPr>
            <a:noAutofit/>
          </a:bodyPr>
          <a:lstStyle>
            <a:lvl1pPr marL="0" indent="0">
              <a:buNone/>
              <a:defRPr sz="1600"/>
            </a:lvl1pPr>
            <a:lvl2pPr marL="324000" indent="0">
              <a:buNone/>
              <a:defRPr sz="1600"/>
            </a:lvl2pPr>
            <a:lvl3pPr marL="630000" indent="0">
              <a:buNone/>
              <a:defRPr sz="1600"/>
            </a:lvl3pPr>
            <a:lvl4pPr marL="1008000" indent="0">
              <a:buNone/>
              <a:defRPr sz="1600"/>
            </a:lvl4pPr>
            <a:lvl5pPr marL="1368000" indent="0">
              <a:buNone/>
              <a:defRPr sz="1600"/>
            </a:lvl5pPr>
          </a:lstStyle>
          <a:p>
            <a:pPr lvl="0"/>
            <a:r>
              <a:rPr lang="en-US" dirty="0"/>
              <a:t>Title</a:t>
            </a:r>
          </a:p>
        </p:txBody>
      </p:sp>
      <p:sp>
        <p:nvSpPr>
          <p:cNvPr id="25" name="Text Placeholder 19">
            <a:extLst>
              <a:ext uri="{FF2B5EF4-FFF2-40B4-BE49-F238E27FC236}">
                <a16:creationId xmlns:a16="http://schemas.microsoft.com/office/drawing/2014/main" id="{42AFEFC9-586E-4B97-AD51-F02AC6AC6A60}"/>
              </a:ext>
            </a:extLst>
          </p:cNvPr>
          <p:cNvSpPr>
            <a:spLocks noGrp="1"/>
          </p:cNvSpPr>
          <p:nvPr>
            <p:ph type="body" sz="quarter" idx="21" hasCustomPrompt="1"/>
          </p:nvPr>
        </p:nvSpPr>
        <p:spPr>
          <a:xfrm>
            <a:off x="6397624" y="4943475"/>
            <a:ext cx="2286000" cy="365760"/>
          </a:xfrm>
        </p:spPr>
        <p:txBody>
          <a:bodyPr>
            <a:noAutofit/>
          </a:bodyPr>
          <a:lstStyle>
            <a:lvl1pPr marL="0" indent="0">
              <a:buNone/>
              <a:defRPr sz="1800"/>
            </a:lvl1pPr>
            <a:lvl2pPr marL="324000" indent="0">
              <a:buNone/>
              <a:defRPr sz="1800"/>
            </a:lvl2pPr>
            <a:lvl3pPr marL="630000" indent="0">
              <a:buNone/>
              <a:defRPr sz="1800"/>
            </a:lvl3pPr>
            <a:lvl4pPr marL="1008000" indent="0">
              <a:buNone/>
              <a:defRPr sz="1800"/>
            </a:lvl4pPr>
            <a:lvl5pPr marL="1368000" indent="0">
              <a:buNone/>
              <a:defRPr sz="1800"/>
            </a:lvl5pPr>
          </a:lstStyle>
          <a:p>
            <a:pPr lvl="0"/>
            <a:r>
              <a:rPr lang="en-US" dirty="0"/>
              <a:t>Name</a:t>
            </a:r>
          </a:p>
        </p:txBody>
      </p:sp>
      <p:sp>
        <p:nvSpPr>
          <p:cNvPr id="26" name="Text Placeholder 21">
            <a:extLst>
              <a:ext uri="{FF2B5EF4-FFF2-40B4-BE49-F238E27FC236}">
                <a16:creationId xmlns:a16="http://schemas.microsoft.com/office/drawing/2014/main" id="{E94B1769-BE23-4EBA-A0DA-9A01476DAC50}"/>
              </a:ext>
            </a:extLst>
          </p:cNvPr>
          <p:cNvSpPr>
            <a:spLocks noGrp="1"/>
          </p:cNvSpPr>
          <p:nvPr>
            <p:ph type="body" sz="quarter" idx="22" hasCustomPrompt="1"/>
          </p:nvPr>
        </p:nvSpPr>
        <p:spPr>
          <a:xfrm>
            <a:off x="6397255" y="5447348"/>
            <a:ext cx="2286000" cy="365760"/>
          </a:xfrm>
        </p:spPr>
        <p:txBody>
          <a:bodyPr>
            <a:noAutofit/>
          </a:bodyPr>
          <a:lstStyle>
            <a:lvl1pPr marL="0" indent="0">
              <a:buNone/>
              <a:defRPr sz="1600"/>
            </a:lvl1pPr>
            <a:lvl2pPr marL="324000" indent="0">
              <a:buNone/>
              <a:defRPr sz="1600"/>
            </a:lvl2pPr>
            <a:lvl3pPr marL="630000" indent="0">
              <a:buNone/>
              <a:defRPr sz="1600"/>
            </a:lvl3pPr>
            <a:lvl4pPr marL="1008000" indent="0">
              <a:buNone/>
              <a:defRPr sz="1600"/>
            </a:lvl4pPr>
            <a:lvl5pPr marL="1368000" indent="0">
              <a:buNone/>
              <a:defRPr sz="1600"/>
            </a:lvl5pPr>
          </a:lstStyle>
          <a:p>
            <a:pPr lvl="0"/>
            <a:r>
              <a:rPr lang="en-US" dirty="0"/>
              <a:t>Title</a:t>
            </a:r>
          </a:p>
        </p:txBody>
      </p:sp>
      <p:sp>
        <p:nvSpPr>
          <p:cNvPr id="27" name="Text Placeholder 19">
            <a:extLst>
              <a:ext uri="{FF2B5EF4-FFF2-40B4-BE49-F238E27FC236}">
                <a16:creationId xmlns:a16="http://schemas.microsoft.com/office/drawing/2014/main" id="{9A7362AB-6137-4C5C-9219-392C3875AD9B}"/>
              </a:ext>
            </a:extLst>
          </p:cNvPr>
          <p:cNvSpPr>
            <a:spLocks noGrp="1"/>
          </p:cNvSpPr>
          <p:nvPr>
            <p:ph type="body" sz="quarter" idx="23" hasCustomPrompt="1"/>
          </p:nvPr>
        </p:nvSpPr>
        <p:spPr>
          <a:xfrm>
            <a:off x="9308119" y="4957131"/>
            <a:ext cx="2286000" cy="365760"/>
          </a:xfrm>
        </p:spPr>
        <p:txBody>
          <a:bodyPr>
            <a:noAutofit/>
          </a:bodyPr>
          <a:lstStyle>
            <a:lvl1pPr marL="0" indent="0">
              <a:buNone/>
              <a:defRPr sz="1800"/>
            </a:lvl1pPr>
            <a:lvl2pPr marL="324000" indent="0">
              <a:buNone/>
              <a:defRPr sz="1800"/>
            </a:lvl2pPr>
            <a:lvl3pPr marL="630000" indent="0">
              <a:buNone/>
              <a:defRPr sz="1800"/>
            </a:lvl3pPr>
            <a:lvl4pPr marL="1008000" indent="0">
              <a:buNone/>
              <a:defRPr sz="1800"/>
            </a:lvl4pPr>
            <a:lvl5pPr marL="1368000" indent="0">
              <a:buNone/>
              <a:defRPr sz="1800"/>
            </a:lvl5pPr>
          </a:lstStyle>
          <a:p>
            <a:pPr lvl="0"/>
            <a:r>
              <a:rPr lang="en-US" dirty="0"/>
              <a:t>Name</a:t>
            </a:r>
          </a:p>
        </p:txBody>
      </p:sp>
      <p:sp>
        <p:nvSpPr>
          <p:cNvPr id="28" name="Text Placeholder 21">
            <a:extLst>
              <a:ext uri="{FF2B5EF4-FFF2-40B4-BE49-F238E27FC236}">
                <a16:creationId xmlns:a16="http://schemas.microsoft.com/office/drawing/2014/main" id="{DA6F45F2-E17A-4027-AAA9-B9B703C26A2F}"/>
              </a:ext>
            </a:extLst>
          </p:cNvPr>
          <p:cNvSpPr>
            <a:spLocks noGrp="1"/>
          </p:cNvSpPr>
          <p:nvPr>
            <p:ph type="body" sz="quarter" idx="24" hasCustomPrompt="1"/>
          </p:nvPr>
        </p:nvSpPr>
        <p:spPr>
          <a:xfrm>
            <a:off x="9307750" y="5461004"/>
            <a:ext cx="2286000" cy="365760"/>
          </a:xfrm>
        </p:spPr>
        <p:txBody>
          <a:bodyPr>
            <a:noAutofit/>
          </a:bodyPr>
          <a:lstStyle>
            <a:lvl1pPr marL="0" indent="0">
              <a:buNone/>
              <a:defRPr sz="1600"/>
            </a:lvl1pPr>
            <a:lvl2pPr marL="324000" indent="0">
              <a:buNone/>
              <a:defRPr sz="1600"/>
            </a:lvl2pPr>
            <a:lvl3pPr marL="630000" indent="0">
              <a:buNone/>
              <a:defRPr sz="1600"/>
            </a:lvl3pPr>
            <a:lvl4pPr marL="1008000" indent="0">
              <a:buNone/>
              <a:defRPr sz="1600"/>
            </a:lvl4pPr>
            <a:lvl5pPr marL="1368000" indent="0">
              <a:buNone/>
              <a:defRPr sz="1600"/>
            </a:lvl5pPr>
          </a:lstStyle>
          <a:p>
            <a:pPr lvl="0"/>
            <a:r>
              <a:rPr lang="en-US" dirty="0"/>
              <a:t>Title</a:t>
            </a:r>
          </a:p>
        </p:txBody>
      </p:sp>
      <p:sp>
        <p:nvSpPr>
          <p:cNvPr id="4" name="Footer Placeholder 3"/>
          <p:cNvSpPr>
            <a:spLocks noGrp="1"/>
          </p:cNvSpPr>
          <p:nvPr>
            <p:ph type="ftr" sz="quarter" idx="11"/>
          </p:nvPr>
        </p:nvSpPr>
        <p:spPr/>
        <p:txBody>
          <a:bodyPr/>
          <a:lstStyle/>
          <a:p>
            <a:endParaRPr lang="en-US" dirty="0"/>
          </a:p>
        </p:txBody>
      </p:sp>
      <p:sp>
        <p:nvSpPr>
          <p:cNvPr id="3" name="Date Placeholder 2"/>
          <p:cNvSpPr>
            <a:spLocks noGrp="1"/>
          </p:cNvSpPr>
          <p:nvPr>
            <p:ph type="dt" sz="half" idx="10"/>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3926379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581191" y="2250891"/>
            <a:ext cx="3200400" cy="557784"/>
          </a:xfrm>
        </p:spPr>
        <p:txBody>
          <a:bodyPr anchor="ctr">
            <a:noAutofit/>
          </a:bodyPr>
          <a:lstStyle>
            <a:lvl1pPr marL="0" indent="0">
              <a:buNone/>
              <a:defRPr sz="20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81194" y="2926052"/>
            <a:ext cx="32004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412343" y="2250891"/>
            <a:ext cx="3200400" cy="553373"/>
          </a:xfrm>
        </p:spPr>
        <p:txBody>
          <a:bodyPr anchor="ctr">
            <a:noAutofit/>
          </a:bodyPr>
          <a:lstStyle>
            <a:lvl1pPr marL="0" marR="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sz="20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a:pPr>
            <a:r>
              <a:rPr lang="en-US"/>
              <a:t>Click to edit Master text styles</a:t>
            </a:r>
          </a:p>
        </p:txBody>
      </p:sp>
      <p:sp>
        <p:nvSpPr>
          <p:cNvPr id="6" name="Content Placeholder 5"/>
          <p:cNvSpPr>
            <a:spLocks noGrp="1"/>
          </p:cNvSpPr>
          <p:nvPr>
            <p:ph sz="quarter" idx="4"/>
          </p:nvPr>
        </p:nvSpPr>
        <p:spPr>
          <a:xfrm>
            <a:off x="4412341" y="2926051"/>
            <a:ext cx="32004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ext Placeholder 4">
            <a:extLst>
              <a:ext uri="{FF2B5EF4-FFF2-40B4-BE49-F238E27FC236}">
                <a16:creationId xmlns:a16="http://schemas.microsoft.com/office/drawing/2014/main" id="{4F00371C-297D-40EF-8A7B-A4A10A3E0F58}"/>
              </a:ext>
            </a:extLst>
          </p:cNvPr>
          <p:cNvSpPr>
            <a:spLocks noGrp="1"/>
          </p:cNvSpPr>
          <p:nvPr>
            <p:ph type="body" sz="quarter" idx="13"/>
          </p:nvPr>
        </p:nvSpPr>
        <p:spPr>
          <a:xfrm>
            <a:off x="8243499" y="2250891"/>
            <a:ext cx="3200400" cy="553373"/>
          </a:xfrm>
        </p:spPr>
        <p:txBody>
          <a:bodyPr anchor="ctr">
            <a:noAutofit/>
          </a:bodyPr>
          <a:lstStyle>
            <a:lvl1pPr marL="0" marR="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sz="20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a:pPr>
            <a:r>
              <a:rPr lang="en-US"/>
              <a:t>Click to edit Master text styles</a:t>
            </a:r>
          </a:p>
        </p:txBody>
      </p:sp>
      <p:sp>
        <p:nvSpPr>
          <p:cNvPr id="11" name="Content Placeholder 5">
            <a:extLst>
              <a:ext uri="{FF2B5EF4-FFF2-40B4-BE49-F238E27FC236}">
                <a16:creationId xmlns:a16="http://schemas.microsoft.com/office/drawing/2014/main" id="{54C654D6-9180-439B-AA80-A486173B740A}"/>
              </a:ext>
            </a:extLst>
          </p:cNvPr>
          <p:cNvSpPr>
            <a:spLocks noGrp="1"/>
          </p:cNvSpPr>
          <p:nvPr>
            <p:ph sz="quarter" idx="14"/>
          </p:nvPr>
        </p:nvSpPr>
        <p:spPr>
          <a:xfrm>
            <a:off x="8243497" y="2926051"/>
            <a:ext cx="32004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p:cNvSpPr>
            <a:spLocks noGrp="1"/>
          </p:cNvSpPr>
          <p:nvPr>
            <p:ph type="ftr" sz="quarter" idx="11"/>
          </p:nvPr>
        </p:nvSpPr>
        <p:spPr/>
        <p:txBody>
          <a:bodyPr/>
          <a:lstStyle/>
          <a:p>
            <a:endParaRPr lang="en-US" dirty="0"/>
          </a:p>
        </p:txBody>
      </p:sp>
      <p:sp>
        <p:nvSpPr>
          <p:cNvPr id="7" name="Date Placeholder 6"/>
          <p:cNvSpPr>
            <a:spLocks noGrp="1"/>
          </p:cNvSpPr>
          <p:nvPr>
            <p:ph type="dt" sz="half" idx="10"/>
          </p:nvPr>
        </p:nvSpPr>
        <p:spPr/>
        <p:txBody>
          <a:bodyPr/>
          <a:lstStyle/>
          <a:p>
            <a:endParaRPr lang="en-US" dirty="0"/>
          </a:p>
        </p:txBody>
      </p:sp>
      <p:sp>
        <p:nvSpPr>
          <p:cNvPr id="9" name="Slide Number Placeholder 8"/>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1197359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ummary">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7E7D0488-B202-4F7B-9F3C-5F3540449364}"/>
              </a:ext>
            </a:extLst>
          </p:cNvPr>
          <p:cNvSpPr>
            <a:spLocks noGrp="1"/>
          </p:cNvSpPr>
          <p:nvPr>
            <p:ph type="title"/>
          </p:nvPr>
        </p:nvSpPr>
        <p:spPr>
          <a:xfrm>
            <a:off x="581192" y="3986411"/>
            <a:ext cx="3568661" cy="1872388"/>
          </a:xfrm>
        </p:spPr>
        <p:txBody>
          <a:bodyPr anchor="ctr"/>
          <a:lstStyle/>
          <a:p>
            <a:pPr algn="r"/>
            <a:r>
              <a:rPr lang="en-US">
                <a:solidFill>
                  <a:schemeClr val="tx2"/>
                </a:solidFill>
              </a:rPr>
              <a:t>Click to edit Master title style</a:t>
            </a:r>
            <a:endParaRPr lang="en-US" dirty="0">
              <a:solidFill>
                <a:schemeClr val="tx2"/>
              </a:solidFill>
            </a:endParaRPr>
          </a:p>
        </p:txBody>
      </p:sp>
      <p:sp>
        <p:nvSpPr>
          <p:cNvPr id="12" name="Picture Placeholder 11">
            <a:extLst>
              <a:ext uri="{FF2B5EF4-FFF2-40B4-BE49-F238E27FC236}">
                <a16:creationId xmlns:a16="http://schemas.microsoft.com/office/drawing/2014/main" id="{5972A87D-479C-4157-A7C5-33D8FC7B2974}"/>
              </a:ext>
            </a:extLst>
          </p:cNvPr>
          <p:cNvSpPr>
            <a:spLocks noGrp="1"/>
          </p:cNvSpPr>
          <p:nvPr>
            <p:ph type="pic" sz="quarter" idx="13"/>
          </p:nvPr>
        </p:nvSpPr>
        <p:spPr>
          <a:xfrm>
            <a:off x="448056" y="768096"/>
            <a:ext cx="2578608" cy="2816352"/>
          </a:xfrm>
          <a:solidFill>
            <a:schemeClr val="accent2"/>
          </a:solidFill>
        </p:spPr>
        <p:txBody>
          <a:bodyPr/>
          <a:lstStyle/>
          <a:p>
            <a:r>
              <a:rPr lang="en-US"/>
              <a:t>Click icon to add picture</a:t>
            </a:r>
            <a:endParaRPr lang="en-US" dirty="0"/>
          </a:p>
        </p:txBody>
      </p:sp>
      <p:sp>
        <p:nvSpPr>
          <p:cNvPr id="13" name="Picture Placeholder 11">
            <a:extLst>
              <a:ext uri="{FF2B5EF4-FFF2-40B4-BE49-F238E27FC236}">
                <a16:creationId xmlns:a16="http://schemas.microsoft.com/office/drawing/2014/main" id="{78EE581A-A98D-4A1B-B826-3C60801D6672}"/>
              </a:ext>
            </a:extLst>
          </p:cNvPr>
          <p:cNvSpPr>
            <a:spLocks noGrp="1"/>
          </p:cNvSpPr>
          <p:nvPr>
            <p:ph type="pic" sz="quarter" idx="14"/>
          </p:nvPr>
        </p:nvSpPr>
        <p:spPr>
          <a:xfrm>
            <a:off x="3352800" y="768096"/>
            <a:ext cx="2578608" cy="2816352"/>
          </a:xfrm>
          <a:solidFill>
            <a:schemeClr val="accent2"/>
          </a:solidFill>
        </p:spPr>
        <p:txBody>
          <a:bodyPr/>
          <a:lstStyle/>
          <a:p>
            <a:r>
              <a:rPr lang="en-US"/>
              <a:t>Click icon to add picture</a:t>
            </a:r>
            <a:endParaRPr lang="en-US" dirty="0"/>
          </a:p>
        </p:txBody>
      </p:sp>
      <p:sp>
        <p:nvSpPr>
          <p:cNvPr id="14" name="Picture Placeholder 11">
            <a:extLst>
              <a:ext uri="{FF2B5EF4-FFF2-40B4-BE49-F238E27FC236}">
                <a16:creationId xmlns:a16="http://schemas.microsoft.com/office/drawing/2014/main" id="{16AE88BE-E502-4D34-AAE9-6EE48F1ACE29}"/>
              </a:ext>
            </a:extLst>
          </p:cNvPr>
          <p:cNvSpPr>
            <a:spLocks noGrp="1"/>
          </p:cNvSpPr>
          <p:nvPr>
            <p:ph type="pic" sz="quarter" idx="15"/>
          </p:nvPr>
        </p:nvSpPr>
        <p:spPr>
          <a:xfrm>
            <a:off x="6257544" y="768096"/>
            <a:ext cx="2578608" cy="2816352"/>
          </a:xfrm>
          <a:solidFill>
            <a:schemeClr val="accent2"/>
          </a:solidFill>
        </p:spPr>
        <p:txBody>
          <a:bodyPr/>
          <a:lstStyle/>
          <a:p>
            <a:r>
              <a:rPr lang="en-US"/>
              <a:t>Click icon to add picture</a:t>
            </a:r>
            <a:endParaRPr lang="en-US" dirty="0"/>
          </a:p>
        </p:txBody>
      </p:sp>
      <p:sp>
        <p:nvSpPr>
          <p:cNvPr id="16" name="Picture Placeholder 11">
            <a:extLst>
              <a:ext uri="{FF2B5EF4-FFF2-40B4-BE49-F238E27FC236}">
                <a16:creationId xmlns:a16="http://schemas.microsoft.com/office/drawing/2014/main" id="{9FD0C6B3-E0D9-4177-8079-178D1B0F530D}"/>
              </a:ext>
            </a:extLst>
          </p:cNvPr>
          <p:cNvSpPr>
            <a:spLocks noGrp="1"/>
          </p:cNvSpPr>
          <p:nvPr>
            <p:ph type="pic" sz="quarter" idx="16"/>
          </p:nvPr>
        </p:nvSpPr>
        <p:spPr>
          <a:xfrm>
            <a:off x="9162288" y="768096"/>
            <a:ext cx="2578608" cy="2816352"/>
          </a:xfrm>
          <a:solidFill>
            <a:schemeClr val="accent2"/>
          </a:solidFill>
        </p:spPr>
        <p:txBody>
          <a:bodyPr/>
          <a:lstStyle/>
          <a:p>
            <a:r>
              <a:rPr lang="en-US"/>
              <a:t>Click icon to add picture</a:t>
            </a:r>
            <a:endParaRPr lang="en-US" dirty="0"/>
          </a:p>
        </p:txBody>
      </p:sp>
      <p:sp>
        <p:nvSpPr>
          <p:cNvPr id="10" name="Content Placeholder 2">
            <a:extLst>
              <a:ext uri="{FF2B5EF4-FFF2-40B4-BE49-F238E27FC236}">
                <a16:creationId xmlns:a16="http://schemas.microsoft.com/office/drawing/2014/main" id="{53AD8A25-150B-42DF-B6CC-FB1E5225D517}"/>
              </a:ext>
            </a:extLst>
          </p:cNvPr>
          <p:cNvSpPr>
            <a:spLocks noGrp="1"/>
          </p:cNvSpPr>
          <p:nvPr>
            <p:ph idx="1"/>
          </p:nvPr>
        </p:nvSpPr>
        <p:spPr>
          <a:xfrm>
            <a:off x="4520392" y="3956050"/>
            <a:ext cx="7225075" cy="1902749"/>
          </a:xfrm>
        </p:spPr>
        <p:txBody>
          <a:bodyPr>
            <a:normAutofit/>
          </a:bodyPr>
          <a:lstStyle>
            <a:lvl1pPr marL="0" indent="0">
              <a:buNone/>
              <a:defRPr/>
            </a:lvl1pPr>
          </a:lstStyle>
          <a:p>
            <a:pPr lvl="0"/>
            <a:r>
              <a:rPr lang="en-US"/>
              <a:t>Click to edit Master text styles</a:t>
            </a:r>
          </a:p>
        </p:txBody>
      </p:sp>
      <p:sp>
        <p:nvSpPr>
          <p:cNvPr id="3" name="Footer Placeholder 2"/>
          <p:cNvSpPr>
            <a:spLocks noGrp="1"/>
          </p:cNvSpPr>
          <p:nvPr>
            <p:ph type="ftr" sz="quarter" idx="11"/>
          </p:nvPr>
        </p:nvSpPr>
        <p:spPr/>
        <p:txBody>
          <a:bodyPr/>
          <a:lstStyle/>
          <a:p>
            <a:endParaRPr lang="en-US" dirty="0"/>
          </a:p>
        </p:txBody>
      </p:sp>
      <p:sp>
        <p:nvSpPr>
          <p:cNvPr id="2" name="Date Placeholder 1"/>
          <p:cNvSpPr>
            <a:spLocks noGrp="1"/>
          </p:cNvSpPr>
          <p:nvPr>
            <p:ph type="dt" sz="half" idx="10"/>
          </p:nvPr>
        </p:nvSpPr>
        <p:spPr/>
        <p:txBody>
          <a:bodyPr/>
          <a:lstStyle/>
          <a:p>
            <a:endParaRPr lang="en-US" dirty="0"/>
          </a:p>
        </p:txBody>
      </p:sp>
      <p:sp>
        <p:nvSpPr>
          <p:cNvPr id="4" name="Slide Number Placeholder 3"/>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5069925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F10DEF-B367-4756-AA98-B283F09CCBF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AB8817D-E197-4852-AF27-B365E22AF4E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C03194-E861-4A9C-8360-51348ECE3593}"/>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4CE64923-6D91-4C84-B84E-2AA09583F18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9506566-FC7E-4948-92C0-C3EDDAF2625A}"/>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86019029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1138822"/>
          </a:xfrm>
          <a:prstGeom prst="rect">
            <a:avLst/>
          </a:prstGeom>
        </p:spPr>
        <p:txBody>
          <a:bodyPr/>
          <a:lstStyle/>
          <a:p>
            <a:r>
              <a:rPr lang="en-US"/>
              <a:t>Click to edit Master title style</a:t>
            </a:r>
            <a:endParaRPr lang="en-US" dirty="0"/>
          </a:p>
        </p:txBody>
      </p:sp>
      <p:sp>
        <p:nvSpPr>
          <p:cNvPr id="3" name="Content Placeholder 2"/>
          <p:cNvSpPr>
            <a:spLocks noGrp="1"/>
          </p:cNvSpPr>
          <p:nvPr>
            <p:ph idx="1"/>
          </p:nvPr>
        </p:nvSpPr>
        <p:spPr>
          <a:xfrm>
            <a:off x="838200" y="2033337"/>
            <a:ext cx="5117432" cy="3809539"/>
          </a:xfrm>
          <a:prstGeom prst="rect">
            <a:avLst/>
          </a:prstGeom>
        </p:spPr>
        <p:txBody>
          <a:bodyPr/>
          <a:lstStyle>
            <a:lvl1pPr>
              <a:spcBef>
                <a:spcPts val="0"/>
              </a:spcBef>
              <a:spcAft>
                <a:spcPts val="600"/>
              </a:spcAft>
              <a:defRPr/>
            </a:lvl1pPr>
            <a:lvl2pPr>
              <a:spcBef>
                <a:spcPts val="0"/>
              </a:spcBef>
              <a:spcAft>
                <a:spcPts val="600"/>
              </a:spcAft>
              <a:defRPr/>
            </a:lvl2pPr>
            <a:lvl3pPr>
              <a:spcBef>
                <a:spcPts val="0"/>
              </a:spcBef>
              <a:spcAft>
                <a:spcPts val="600"/>
              </a:spcAft>
              <a:defRPr/>
            </a:lvl3pPr>
            <a:lvl4pPr>
              <a:spcBef>
                <a:spcPts val="0"/>
              </a:spcBef>
              <a:spcAft>
                <a:spcPts val="600"/>
              </a:spcAft>
              <a:defRPr/>
            </a:lvl4pPr>
            <a:lvl5pPr>
              <a:spcBef>
                <a:spcPts val="0"/>
              </a:spcBef>
              <a:spcAft>
                <a:spcPts val="600"/>
              </a:spcAf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Date Placeholder 3">
            <a:extLst>
              <a:ext uri="{FF2B5EF4-FFF2-40B4-BE49-F238E27FC236}">
                <a16:creationId xmlns:a16="http://schemas.microsoft.com/office/drawing/2014/main" id="{AC001B67-2895-462D-A42A-555276E40132}"/>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12" name="Footer Placeholder 4">
            <a:extLst>
              <a:ext uri="{FF2B5EF4-FFF2-40B4-BE49-F238E27FC236}">
                <a16:creationId xmlns:a16="http://schemas.microsoft.com/office/drawing/2014/main" id="{99F40DA9-6292-4970-85E7-1CCDF518A22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13" name="Slide Number Placeholder 5">
            <a:extLst>
              <a:ext uri="{FF2B5EF4-FFF2-40B4-BE49-F238E27FC236}">
                <a16:creationId xmlns:a16="http://schemas.microsoft.com/office/drawing/2014/main" id="{6FE08329-8D7C-4A39-BB82-B78CC483D87A}"/>
              </a:ext>
            </a:extLst>
          </p:cNvPr>
          <p:cNvSpPr>
            <a:spLocks noGrp="1"/>
          </p:cNvSpPr>
          <p:nvPr>
            <p:ph type="sldNum" sz="quarter" idx="12"/>
          </p:nvPr>
        </p:nvSpPr>
        <p:spPr>
          <a:xfrm>
            <a:off x="8610600" y="6356350"/>
            <a:ext cx="2743200" cy="365125"/>
          </a:xfrm>
          <a:prstGeom prst="rect">
            <a:avLst/>
          </a:prstGeom>
        </p:spPr>
        <p:txBody>
          <a:bodyPr/>
          <a:lstStyle/>
          <a:p>
            <a:fld id="{C4979F39-05D7-458B-B61A-E288FD2DF874}" type="slidenum">
              <a:rPr lang="en-US" smtClean="0"/>
              <a:t>‹#›</a:t>
            </a:fld>
            <a:endParaRPr lang="en-US"/>
          </a:p>
        </p:txBody>
      </p:sp>
      <p:grpSp>
        <p:nvGrpSpPr>
          <p:cNvPr id="14" name="Group 10">
            <a:extLst>
              <a:ext uri="{FF2B5EF4-FFF2-40B4-BE49-F238E27FC236}">
                <a16:creationId xmlns:a16="http://schemas.microsoft.com/office/drawing/2014/main" id="{C5016350-AD78-405C-828C-5E96A58733D6}"/>
              </a:ext>
            </a:extLst>
          </p:cNvPr>
          <p:cNvGrpSpPr/>
          <p:nvPr userDrawn="1"/>
        </p:nvGrpSpPr>
        <p:grpSpPr>
          <a:xfrm rot="21600000">
            <a:off x="0" y="6176963"/>
            <a:ext cx="12192000" cy="681037"/>
            <a:chOff x="-114374" y="4883925"/>
            <a:chExt cx="9982200" cy="862013"/>
          </a:xfrm>
        </p:grpSpPr>
        <p:sp>
          <p:nvSpPr>
            <p:cNvPr id="15" name="Freeform 9">
              <a:extLst>
                <a:ext uri="{FF2B5EF4-FFF2-40B4-BE49-F238E27FC236}">
                  <a16:creationId xmlns:a16="http://schemas.microsoft.com/office/drawing/2014/main" id="{2A854D8B-15B0-4000-86DF-B88869E3057F}"/>
                </a:ext>
              </a:extLst>
            </p:cNvPr>
            <p:cNvSpPr/>
            <p:nvPr/>
          </p:nvSpPr>
          <p:spPr>
            <a:xfrm>
              <a:off x="-114374" y="4883925"/>
              <a:ext cx="9982200" cy="862013"/>
            </a:xfrm>
            <a:custGeom>
              <a:avLst/>
              <a:gdLst/>
              <a:ahLst/>
              <a:cxnLst/>
              <a:rect l="0" t="0" r="0" b="0"/>
              <a:pathLst>
                <a:path w="304800" h="304800">
                  <a:moveTo>
                    <a:pt x="0" y="0"/>
                  </a:moveTo>
                  <a:lnTo>
                    <a:pt x="0" y="304800"/>
                  </a:lnTo>
                  <a:lnTo>
                    <a:pt x="304800" y="304800"/>
                  </a:lnTo>
                  <a:lnTo>
                    <a:pt x="304800" y="0"/>
                  </a:lnTo>
                  <a:lnTo>
                    <a:pt x="0" y="0"/>
                  </a:lnTo>
                  <a:close/>
                </a:path>
              </a:pathLst>
            </a:custGeom>
            <a:solidFill>
              <a:srgbClr val="325379">
                <a:alpha val="100000"/>
              </a:srgbClr>
            </a:solidFill>
          </p:spPr>
        </p:sp>
      </p:grpSp>
      <p:grpSp>
        <p:nvGrpSpPr>
          <p:cNvPr id="16" name="Group 12">
            <a:extLst>
              <a:ext uri="{FF2B5EF4-FFF2-40B4-BE49-F238E27FC236}">
                <a16:creationId xmlns:a16="http://schemas.microsoft.com/office/drawing/2014/main" id="{1C2D1843-85A2-4280-BC9F-060FC95D4EF0}"/>
              </a:ext>
            </a:extLst>
          </p:cNvPr>
          <p:cNvGrpSpPr/>
          <p:nvPr userDrawn="1"/>
        </p:nvGrpSpPr>
        <p:grpSpPr>
          <a:xfrm rot="21600000">
            <a:off x="0" y="6278547"/>
            <a:ext cx="12192000" cy="579453"/>
            <a:chOff x="-66749" y="4979175"/>
            <a:chExt cx="9982200" cy="862013"/>
          </a:xfrm>
        </p:grpSpPr>
        <p:sp>
          <p:nvSpPr>
            <p:cNvPr id="17" name="Freeform 11">
              <a:extLst>
                <a:ext uri="{FF2B5EF4-FFF2-40B4-BE49-F238E27FC236}">
                  <a16:creationId xmlns:a16="http://schemas.microsoft.com/office/drawing/2014/main" id="{6E50EDE0-697F-458F-BBE4-9FFEBB70D202}"/>
                </a:ext>
              </a:extLst>
            </p:cNvPr>
            <p:cNvSpPr/>
            <p:nvPr/>
          </p:nvSpPr>
          <p:spPr>
            <a:xfrm>
              <a:off x="-66749" y="4979175"/>
              <a:ext cx="9982200" cy="862013"/>
            </a:xfrm>
            <a:custGeom>
              <a:avLst/>
              <a:gdLst/>
              <a:ahLst/>
              <a:cxnLst/>
              <a:rect l="0" t="0" r="0" b="0"/>
              <a:pathLst>
                <a:path w="304800" h="304800">
                  <a:moveTo>
                    <a:pt x="0" y="0"/>
                  </a:moveTo>
                  <a:lnTo>
                    <a:pt x="0" y="304800"/>
                  </a:lnTo>
                  <a:lnTo>
                    <a:pt x="304800" y="304800"/>
                  </a:lnTo>
                  <a:lnTo>
                    <a:pt x="304800" y="0"/>
                  </a:lnTo>
                  <a:lnTo>
                    <a:pt x="0" y="0"/>
                  </a:lnTo>
                  <a:close/>
                </a:path>
              </a:pathLst>
            </a:custGeom>
            <a:solidFill>
              <a:srgbClr val="628395">
                <a:alpha val="100000"/>
              </a:srgbClr>
            </a:solidFill>
          </p:spPr>
        </p:sp>
      </p:grpSp>
      <p:grpSp>
        <p:nvGrpSpPr>
          <p:cNvPr id="18" name="Group 14">
            <a:extLst>
              <a:ext uri="{FF2B5EF4-FFF2-40B4-BE49-F238E27FC236}">
                <a16:creationId xmlns:a16="http://schemas.microsoft.com/office/drawing/2014/main" id="{F4BE611F-ED31-47D2-B3D0-E1B5F6F89741}"/>
              </a:ext>
            </a:extLst>
          </p:cNvPr>
          <p:cNvGrpSpPr/>
          <p:nvPr userDrawn="1"/>
        </p:nvGrpSpPr>
        <p:grpSpPr>
          <a:xfrm rot="21600000">
            <a:off x="0" y="6356350"/>
            <a:ext cx="12192000" cy="501650"/>
            <a:chOff x="-114374" y="5026800"/>
            <a:chExt cx="9982200" cy="945356"/>
          </a:xfrm>
        </p:grpSpPr>
        <p:sp>
          <p:nvSpPr>
            <p:cNvPr id="19" name="Freeform 13">
              <a:extLst>
                <a:ext uri="{FF2B5EF4-FFF2-40B4-BE49-F238E27FC236}">
                  <a16:creationId xmlns:a16="http://schemas.microsoft.com/office/drawing/2014/main" id="{0C869F9E-FDFC-4980-8AA5-FF706D60167C}"/>
                </a:ext>
              </a:extLst>
            </p:cNvPr>
            <p:cNvSpPr/>
            <p:nvPr/>
          </p:nvSpPr>
          <p:spPr>
            <a:xfrm>
              <a:off x="-114374" y="5026800"/>
              <a:ext cx="9982200" cy="945356"/>
            </a:xfrm>
            <a:custGeom>
              <a:avLst/>
              <a:gdLst/>
              <a:ahLst/>
              <a:cxnLst/>
              <a:rect l="0" t="0" r="0" b="0"/>
              <a:pathLst>
                <a:path w="304800" h="304800">
                  <a:moveTo>
                    <a:pt x="0" y="0"/>
                  </a:moveTo>
                  <a:lnTo>
                    <a:pt x="0" y="304800"/>
                  </a:lnTo>
                  <a:lnTo>
                    <a:pt x="304800" y="304800"/>
                  </a:lnTo>
                  <a:lnTo>
                    <a:pt x="304800" y="0"/>
                  </a:lnTo>
                  <a:lnTo>
                    <a:pt x="0" y="0"/>
                  </a:lnTo>
                  <a:close/>
                </a:path>
              </a:pathLst>
            </a:custGeom>
            <a:solidFill>
              <a:srgbClr val="BFCDE0">
                <a:alpha val="100000"/>
              </a:srgbClr>
            </a:solidFill>
          </p:spPr>
        </p:sp>
      </p:grpSp>
      <p:sp>
        <p:nvSpPr>
          <p:cNvPr id="20" name="TextBox 15">
            <a:extLst>
              <a:ext uri="{FF2B5EF4-FFF2-40B4-BE49-F238E27FC236}">
                <a16:creationId xmlns:a16="http://schemas.microsoft.com/office/drawing/2014/main" id="{FF45646E-7E69-4A31-A9D9-E794AB4DD3CD}"/>
              </a:ext>
            </a:extLst>
          </p:cNvPr>
          <p:cNvSpPr txBox="1"/>
          <p:nvPr userDrawn="1"/>
        </p:nvSpPr>
        <p:spPr>
          <a:xfrm rot="21600000">
            <a:off x="437328" y="6458522"/>
            <a:ext cx="9202794" cy="158750"/>
          </a:xfrm>
          <a:prstGeom prst="rect">
            <a:avLst/>
          </a:prstGeom>
        </p:spPr>
        <p:txBody>
          <a:bodyPr lIns="0" tIns="18000" rIns="0" bIns="0" rtlCol="0" anchor="t"/>
          <a:lstStyle/>
          <a:p>
            <a:pPr algn="l">
              <a:lnSpc>
                <a:spcPts val="1350"/>
              </a:lnSpc>
            </a:pPr>
            <a:r>
              <a:rPr lang="en-US" sz="1600" b="0" i="0" spc="75" dirty="0">
                <a:solidFill>
                  <a:srgbClr val="FFFFFF">
                    <a:alpha val="100000"/>
                  </a:srgbClr>
                </a:solidFill>
                <a:latin typeface="Arial Nova Light" panose="020B0304020202020204" pitchFamily="34" charset="0"/>
              </a:rPr>
              <a:t>OVERDOSE RESPONSE STRATEGY  |  PUBLIC HEALTH  |  PUBLIC SAFETY  | PARTNERSHIP</a:t>
            </a:r>
          </a:p>
        </p:txBody>
      </p:sp>
      <p:cxnSp>
        <p:nvCxnSpPr>
          <p:cNvPr id="21" name="Straight Connector 20">
            <a:extLst>
              <a:ext uri="{FF2B5EF4-FFF2-40B4-BE49-F238E27FC236}">
                <a16:creationId xmlns:a16="http://schemas.microsoft.com/office/drawing/2014/main" id="{D3712223-A130-43EB-88F2-5AD8D16447DA}"/>
              </a:ext>
            </a:extLst>
          </p:cNvPr>
          <p:cNvCxnSpPr/>
          <p:nvPr userDrawn="1"/>
        </p:nvCxnSpPr>
        <p:spPr>
          <a:xfrm>
            <a:off x="838200" y="1690688"/>
            <a:ext cx="10515600" cy="0"/>
          </a:xfrm>
          <a:prstGeom prst="line">
            <a:avLst/>
          </a:prstGeom>
          <a:ln w="12700">
            <a:solidFill>
              <a:schemeClr val="accent6"/>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22" name="Content Placeholder 2">
            <a:extLst>
              <a:ext uri="{FF2B5EF4-FFF2-40B4-BE49-F238E27FC236}">
                <a16:creationId xmlns:a16="http://schemas.microsoft.com/office/drawing/2014/main" id="{D5DB1F38-6632-4D55-B464-3E044393172F}"/>
              </a:ext>
            </a:extLst>
          </p:cNvPr>
          <p:cNvSpPr>
            <a:spLocks noGrp="1"/>
          </p:cNvSpPr>
          <p:nvPr>
            <p:ph idx="13"/>
          </p:nvPr>
        </p:nvSpPr>
        <p:spPr>
          <a:xfrm>
            <a:off x="6236370" y="2024776"/>
            <a:ext cx="5117432" cy="3809539"/>
          </a:xfrm>
          <a:prstGeom prst="rect">
            <a:avLst/>
          </a:prstGeom>
        </p:spPr>
        <p:txBody>
          <a:bodyPr/>
          <a:lstStyle>
            <a:lvl1pPr>
              <a:spcBef>
                <a:spcPts val="0"/>
              </a:spcBef>
              <a:spcAft>
                <a:spcPts val="600"/>
              </a:spcAft>
              <a:defRPr/>
            </a:lvl1pPr>
            <a:lvl2pPr>
              <a:spcBef>
                <a:spcPts val="0"/>
              </a:spcBef>
              <a:spcAft>
                <a:spcPts val="600"/>
              </a:spcAft>
              <a:defRPr/>
            </a:lvl2pPr>
            <a:lvl3pPr>
              <a:spcBef>
                <a:spcPts val="0"/>
              </a:spcBef>
              <a:spcAft>
                <a:spcPts val="600"/>
              </a:spcAft>
              <a:defRPr/>
            </a:lvl3pPr>
            <a:lvl4pPr>
              <a:spcBef>
                <a:spcPts val="0"/>
              </a:spcBef>
              <a:spcAft>
                <a:spcPts val="600"/>
              </a:spcAft>
              <a:defRPr/>
            </a:lvl4pPr>
            <a:lvl5pPr>
              <a:spcBef>
                <a:spcPts val="0"/>
              </a:spcBef>
              <a:spcAft>
                <a:spcPts val="600"/>
              </a:spcAf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9177741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70781A-7DA6-4415-B8AC-8121D4EF080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BDB0EEC-ED73-41DF-AC1C-CD0708675BE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B477777-B2C1-462E-99B9-4C9638863E29}"/>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0CA64E85-F332-4CAA-967E-A92FD9E98A6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291292B-015E-4071-9FAF-E09193675D9A}"/>
              </a:ext>
            </a:extLst>
          </p:cNvPr>
          <p:cNvSpPr>
            <a:spLocks noGrp="1"/>
          </p:cNvSpPr>
          <p:nvPr>
            <p:ph type="sldNum" sz="quarter" idx="12"/>
          </p:nvPr>
        </p:nvSpPr>
        <p:spPr/>
        <p:txBody>
          <a:bodyPr/>
          <a:lstStyle/>
          <a:p>
            <a:fld id="{2F5DF988-5B5B-4F88-AB14-15968636D6B6}" type="slidenum">
              <a:rPr lang="en-US" smtClean="0"/>
              <a:t>‹#›</a:t>
            </a:fld>
            <a:endParaRPr lang="en-US"/>
          </a:p>
        </p:txBody>
      </p:sp>
    </p:spTree>
    <p:extLst>
      <p:ext uri="{BB962C8B-B14F-4D97-AF65-F5344CB8AC3E}">
        <p14:creationId xmlns:p14="http://schemas.microsoft.com/office/powerpoint/2010/main" val="27943003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531EC8-E454-40B4-90F4-903D4211310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E951381-F89F-4DAD-B82A-3868E281DC6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9528319-10E2-4A2A-9B38-670755CC799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6ADDBC2-AC8E-48F2-ACE9-E59404589111}"/>
              </a:ext>
            </a:extLst>
          </p:cNvPr>
          <p:cNvSpPr>
            <a:spLocks noGrp="1"/>
          </p:cNvSpPr>
          <p:nvPr>
            <p:ph type="dt" sz="half" idx="10"/>
          </p:nvPr>
        </p:nvSpPr>
        <p:spPr/>
        <p:txBody>
          <a:bodyPr/>
          <a:lstStyle/>
          <a:p>
            <a:endParaRPr lang="en-US" dirty="0"/>
          </a:p>
        </p:txBody>
      </p:sp>
      <p:sp>
        <p:nvSpPr>
          <p:cNvPr id="6" name="Footer Placeholder 5">
            <a:extLst>
              <a:ext uri="{FF2B5EF4-FFF2-40B4-BE49-F238E27FC236}">
                <a16:creationId xmlns:a16="http://schemas.microsoft.com/office/drawing/2014/main" id="{2678C61B-33CD-4AB2-937C-8DF19504FC5A}"/>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4AAF7654-A33E-411F-BC9F-06E6E91020C5}"/>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336768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9D9C25-ECC3-451B-9932-3FD0CA78AB0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105D47D-5233-4101-BDCD-5D0EF55CABE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F97F079-BD83-482A-973D-0A6EFAAE306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0FDE44A-7E5A-4FD1-8AFE-FBFCB34779E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D6D417B-A92B-4B3D-80B2-1F5A1E1A9D9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1448604-52AC-453B-A95C-6DA7FDC52924}"/>
              </a:ext>
            </a:extLst>
          </p:cNvPr>
          <p:cNvSpPr>
            <a:spLocks noGrp="1"/>
          </p:cNvSpPr>
          <p:nvPr>
            <p:ph type="dt" sz="half" idx="10"/>
          </p:nvPr>
        </p:nvSpPr>
        <p:spPr/>
        <p:txBody>
          <a:bodyPr/>
          <a:lstStyle/>
          <a:p>
            <a:endParaRPr lang="en-US" dirty="0"/>
          </a:p>
        </p:txBody>
      </p:sp>
      <p:sp>
        <p:nvSpPr>
          <p:cNvPr id="8" name="Footer Placeholder 7">
            <a:extLst>
              <a:ext uri="{FF2B5EF4-FFF2-40B4-BE49-F238E27FC236}">
                <a16:creationId xmlns:a16="http://schemas.microsoft.com/office/drawing/2014/main" id="{C0E4F25B-CF18-4F35-9A7F-DCD83F5E91D1}"/>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A19A852D-D642-484E-9146-443BA209246C}"/>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5761103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D38735-EBC6-4AED-A9A4-EFB4F91C600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EF1B8C7-9446-4799-9F38-A4E456A5588F}"/>
              </a:ext>
            </a:extLst>
          </p:cNvPr>
          <p:cNvSpPr>
            <a:spLocks noGrp="1"/>
          </p:cNvSpPr>
          <p:nvPr>
            <p:ph type="dt" sz="half" idx="10"/>
          </p:nvPr>
        </p:nvSpPr>
        <p:spPr/>
        <p:txBody>
          <a:bodyPr/>
          <a:lstStyle/>
          <a:p>
            <a:endParaRPr lang="en-US" dirty="0"/>
          </a:p>
        </p:txBody>
      </p:sp>
      <p:sp>
        <p:nvSpPr>
          <p:cNvPr id="4" name="Footer Placeholder 3">
            <a:extLst>
              <a:ext uri="{FF2B5EF4-FFF2-40B4-BE49-F238E27FC236}">
                <a16:creationId xmlns:a16="http://schemas.microsoft.com/office/drawing/2014/main" id="{E45D3CE9-DE86-478A-8EB2-61B26EDCA174}"/>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853BBF17-4D74-407B-8E41-EB99E20776D4}"/>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8764547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B90B427-F1B7-4614-A7FC-3B3F25FEB2A4}"/>
              </a:ext>
            </a:extLst>
          </p:cNvPr>
          <p:cNvSpPr>
            <a:spLocks noGrp="1"/>
          </p:cNvSpPr>
          <p:nvPr>
            <p:ph type="dt" sz="half" idx="10"/>
          </p:nvPr>
        </p:nvSpPr>
        <p:spPr/>
        <p:txBody>
          <a:bodyPr/>
          <a:lstStyle/>
          <a:p>
            <a:endParaRPr lang="en-US" dirty="0"/>
          </a:p>
        </p:txBody>
      </p:sp>
      <p:sp>
        <p:nvSpPr>
          <p:cNvPr id="3" name="Footer Placeholder 2">
            <a:extLst>
              <a:ext uri="{FF2B5EF4-FFF2-40B4-BE49-F238E27FC236}">
                <a16:creationId xmlns:a16="http://schemas.microsoft.com/office/drawing/2014/main" id="{932C44BF-D32E-4DA3-9B9D-3E5D4857B293}"/>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9DD41FA1-066A-40DA-9C3E-30A4438A0A8A}"/>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6942229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78C221-5570-4735-AB34-624B3E7E236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86AF2F9-3F11-4F6A-B00D-39DCDD13789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A023AF6-0219-4242-939A-0335F064336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6AF3F44-FA52-4741-ACC2-96EFE990AFFF}"/>
              </a:ext>
            </a:extLst>
          </p:cNvPr>
          <p:cNvSpPr>
            <a:spLocks noGrp="1"/>
          </p:cNvSpPr>
          <p:nvPr>
            <p:ph type="dt" sz="half" idx="10"/>
          </p:nvPr>
        </p:nvSpPr>
        <p:spPr/>
        <p:txBody>
          <a:bodyPr/>
          <a:lstStyle/>
          <a:p>
            <a:endParaRPr lang="en-US" dirty="0"/>
          </a:p>
        </p:txBody>
      </p:sp>
      <p:sp>
        <p:nvSpPr>
          <p:cNvPr id="6" name="Footer Placeholder 5">
            <a:extLst>
              <a:ext uri="{FF2B5EF4-FFF2-40B4-BE49-F238E27FC236}">
                <a16:creationId xmlns:a16="http://schemas.microsoft.com/office/drawing/2014/main" id="{6BE51C41-8CC9-4749-9D92-0D7789BE826C}"/>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FAA09854-CB2E-4CD2-98E4-E135AE07D4E0}"/>
              </a:ext>
            </a:extLst>
          </p:cNvPr>
          <p:cNvSpPr>
            <a:spLocks noGrp="1"/>
          </p:cNvSpPr>
          <p:nvPr>
            <p:ph type="sldNum" sz="quarter" idx="12"/>
          </p:nvPr>
        </p:nvSpPr>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20775585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BD5F4A-0D59-4FF3-B499-83F3EDF09AE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0AEA139-24F9-4233-BC7D-D94F8CEB9CE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FB6E981-EC6C-41D3-BF5D-9A3A473F532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95F33E1-0357-43AB-9257-EE6564CA4208}"/>
              </a:ext>
            </a:extLst>
          </p:cNvPr>
          <p:cNvSpPr>
            <a:spLocks noGrp="1"/>
          </p:cNvSpPr>
          <p:nvPr>
            <p:ph type="dt" sz="half" idx="10"/>
          </p:nvPr>
        </p:nvSpPr>
        <p:spPr/>
        <p:txBody>
          <a:bodyPr/>
          <a:lstStyle/>
          <a:p>
            <a:endParaRPr lang="en-US" dirty="0"/>
          </a:p>
        </p:txBody>
      </p:sp>
      <p:sp>
        <p:nvSpPr>
          <p:cNvPr id="6" name="Footer Placeholder 5">
            <a:extLst>
              <a:ext uri="{FF2B5EF4-FFF2-40B4-BE49-F238E27FC236}">
                <a16:creationId xmlns:a16="http://schemas.microsoft.com/office/drawing/2014/main" id="{156071B5-91E5-4A27-B4B8-CD3B76F0EF2D}"/>
              </a:ext>
            </a:extLst>
          </p:cNvPr>
          <p:cNvSpPr>
            <a:spLocks noGrp="1"/>
          </p:cNvSpPr>
          <p:nvPr>
            <p:ph type="ftr" sz="quarter" idx="11"/>
          </p:nvPr>
        </p:nvSpPr>
        <p:spPr/>
        <p:txBody>
          <a:bodyPr/>
          <a:lstStyle/>
          <a:p>
            <a:pPr algn="l"/>
            <a:endParaRPr lang="en-US" dirty="0"/>
          </a:p>
        </p:txBody>
      </p:sp>
      <p:sp>
        <p:nvSpPr>
          <p:cNvPr id="7" name="Slide Number Placeholder 6">
            <a:extLst>
              <a:ext uri="{FF2B5EF4-FFF2-40B4-BE49-F238E27FC236}">
                <a16:creationId xmlns:a16="http://schemas.microsoft.com/office/drawing/2014/main" id="{A5F456E0-BC80-4E39-B8B2-0F21F45F23C2}"/>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981032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4D334DF-ECF1-4745-9AAC-D5909A4AE85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78E744C-1AC9-4117-9893-E656CBE20EC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A7FC900-01A7-40D3-9D3B-6E819AE258B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5" name="Footer Placeholder 4">
            <a:extLst>
              <a:ext uri="{FF2B5EF4-FFF2-40B4-BE49-F238E27FC236}">
                <a16:creationId xmlns:a16="http://schemas.microsoft.com/office/drawing/2014/main" id="{C56CC652-87FE-441E-B88B-642DDC5B526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E5F2439D-15EB-4867-B47F-8D8ECBF8C2F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A98EE3D-8CD1-4C3F-BD1C-C98C9596463C}" type="slidenum">
              <a:rPr lang="en-US" smtClean="0"/>
              <a:t>‹#›</a:t>
            </a:fld>
            <a:endParaRPr lang="en-US" dirty="0"/>
          </a:p>
        </p:txBody>
      </p:sp>
      <p:cxnSp>
        <p:nvCxnSpPr>
          <p:cNvPr id="7" name="Straight Connector 6">
            <a:extLst>
              <a:ext uri="{FF2B5EF4-FFF2-40B4-BE49-F238E27FC236}">
                <a16:creationId xmlns:a16="http://schemas.microsoft.com/office/drawing/2014/main" id="{0A460ED7-243E-47EB-83F4-A3FA84BBC04D}"/>
              </a:ext>
            </a:extLst>
          </p:cNvPr>
          <p:cNvCxnSpPr>
            <a:cxnSpLocks/>
          </p:cNvCxnSpPr>
          <p:nvPr userDrawn="1"/>
        </p:nvCxnSpPr>
        <p:spPr>
          <a:xfrm>
            <a:off x="4241830" y="495574"/>
            <a:ext cx="3703320" cy="0"/>
          </a:xfrm>
          <a:prstGeom prst="line">
            <a:avLst/>
          </a:prstGeom>
          <a:ln w="82550" cap="flat">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EC5A71E6-1FB3-4C1D-96F3-7394EB36C8E0}"/>
              </a:ext>
            </a:extLst>
          </p:cNvPr>
          <p:cNvCxnSpPr>
            <a:cxnSpLocks/>
          </p:cNvCxnSpPr>
          <p:nvPr userDrawn="1"/>
        </p:nvCxnSpPr>
        <p:spPr>
          <a:xfrm>
            <a:off x="8042147" y="495574"/>
            <a:ext cx="3703320" cy="0"/>
          </a:xfrm>
          <a:prstGeom prst="line">
            <a:avLst/>
          </a:prstGeom>
          <a:ln w="82550" cap="flat">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FB31A2AC-EAEB-4B62-BF4C-9E452A520652}"/>
              </a:ext>
            </a:extLst>
          </p:cNvPr>
          <p:cNvCxnSpPr>
            <a:cxnSpLocks/>
          </p:cNvCxnSpPr>
          <p:nvPr userDrawn="1"/>
        </p:nvCxnSpPr>
        <p:spPr>
          <a:xfrm>
            <a:off x="437009" y="495574"/>
            <a:ext cx="3703320" cy="0"/>
          </a:xfrm>
          <a:prstGeom prst="line">
            <a:avLst/>
          </a:prstGeom>
          <a:ln w="82550" cap="flat">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21311765"/>
      </p:ext>
    </p:extLst>
  </p:cSld>
  <p:clrMap bg1="lt1" tx1="dk1" bg2="lt2" tx2="dk2" accent1="accent1" accent2="accent2" accent3="accent3" accent4="accent4" accent5="accent5" accent6="accent6" hlink="hlink" folHlink="folHlink"/>
  <p:sldLayoutIdLst>
    <p:sldLayoutId id="2147483786" r:id="rId1"/>
    <p:sldLayoutId id="2147483787" r:id="rId2"/>
    <p:sldLayoutId id="2147483788" r:id="rId3"/>
    <p:sldLayoutId id="2147483789" r:id="rId4"/>
    <p:sldLayoutId id="2147483790" r:id="rId5"/>
    <p:sldLayoutId id="2147483791" r:id="rId6"/>
    <p:sldLayoutId id="2147483792" r:id="rId7"/>
    <p:sldLayoutId id="2147483793" r:id="rId8"/>
    <p:sldLayoutId id="2147483794" r:id="rId9"/>
    <p:sldLayoutId id="2147483795" r:id="rId10"/>
    <p:sldLayoutId id="2147483796" r:id="rId11"/>
    <p:sldLayoutId id="2147483797" r:id="rId12"/>
    <p:sldLayoutId id="2147483799" r:id="rId13"/>
    <p:sldLayoutId id="2147483800" r:id="rId14"/>
    <p:sldLayoutId id="2147483775" r:id="rId15"/>
    <p:sldLayoutId id="2147483783" r:id="rId16"/>
    <p:sldLayoutId id="2147483784" r:id="rId17"/>
    <p:sldLayoutId id="2147483782" r:id="rId18"/>
    <p:sldLayoutId id="2147483778" r:id="rId19"/>
    <p:sldLayoutId id="2147483801" r:id="rId20"/>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hyperlink" Target="https://portal.ct.gov/DPH/Health-Education-Management--Surveillance/The-Office-of-Injury-Prevention/Current-Laws-related-to-Opioids-Overdose-Prevention" TargetMode="External"/><Relationship Id="rId7" Type="http://schemas.openxmlformats.org/officeDocument/2006/relationships/hyperlink" Target="http://cga.ct.gov/2015/ACT/PA/2015PA-00198-R00HB-06856-PA.htm" TargetMode="External"/><Relationship Id="rId2" Type="http://schemas.openxmlformats.org/officeDocument/2006/relationships/notesSlide" Target="../notesSlides/notesSlide8.xml"/><Relationship Id="rId1" Type="http://schemas.openxmlformats.org/officeDocument/2006/relationships/slideLayout" Target="../slideLayouts/slideLayout9.xml"/><Relationship Id="rId6" Type="http://schemas.openxmlformats.org/officeDocument/2006/relationships/hyperlink" Target="https://www.cga.ct.gov/2014/ACT/PA/2014PA-00061-R00HB-05487-PA.htm" TargetMode="External"/><Relationship Id="rId5" Type="http://schemas.openxmlformats.org/officeDocument/2006/relationships/hyperlink" Target="http://www.cga.ct.gov/2012/ACT/PA/2012PA-00159-R00HB-05063-PA.htm" TargetMode="External"/><Relationship Id="rId4" Type="http://schemas.openxmlformats.org/officeDocument/2006/relationships/hyperlink" Target="http://www.cga.ct.gov/2011/act/pa/pdf/2011PA-00210-R00HB-06554-PA.pdf"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hyperlink" Target="https://portal.ct.gov/DMHAS/Programs-and-Services/Opioid-Treatment/Prevention-and-Treatment"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hyperlink" Target="tel:18605098251" TargetMode="External"/><Relationship Id="rId5" Type="http://schemas.openxmlformats.org/officeDocument/2006/relationships/hyperlink" Target="https://portal.ct.gov/DPH/Health-Education-Management--Surveillance/The-Office-of-Injury-Prevention/Opioids-and-Prescription-Drug-Overdose-Prevention-Program" TargetMode="External"/><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mailto:Healthcare.Advocate@ct.gov" TargetMode="External"/><Relationship Id="rId1" Type="http://schemas.openxmlformats.org/officeDocument/2006/relationships/slideLayout" Target="../slideLayouts/slideLayout14.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hyperlink" Target="http://www.ct.gov/oha"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0.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7.xml"/><Relationship Id="rId1" Type="http://schemas.openxmlformats.org/officeDocument/2006/relationships/slideLayout" Target="../slideLayouts/slideLayout20.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6F94C10-3346-461C-8CBC-CDDE1C3365E5}"/>
              </a:ext>
            </a:extLst>
          </p:cNvPr>
          <p:cNvSpPr>
            <a:spLocks noGrp="1"/>
          </p:cNvSpPr>
          <p:nvPr>
            <p:ph type="ctrTitle"/>
          </p:nvPr>
        </p:nvSpPr>
        <p:spPr>
          <a:xfrm>
            <a:off x="599225" y="1263600"/>
            <a:ext cx="10993549" cy="1499616"/>
          </a:xfrm>
        </p:spPr>
        <p:txBody>
          <a:bodyPr>
            <a:normAutofit fontScale="90000"/>
          </a:bodyPr>
          <a:lstStyle/>
          <a:p>
            <a:pPr algn="ctr"/>
            <a:r>
              <a:rPr lang="en-US" dirty="0">
                <a:latin typeface="Gill Sans MT" panose="020B0502020104020203" pitchFamily="34" charset="0"/>
              </a:rPr>
              <a:t>Lunch &amp; Learn with OHA </a:t>
            </a:r>
            <a:br>
              <a:rPr lang="en-US" dirty="0">
                <a:latin typeface="Gill Sans MT" panose="020B0502020104020203" pitchFamily="34" charset="0"/>
              </a:rPr>
            </a:br>
            <a:r>
              <a:rPr lang="en-US" sz="4000" dirty="0">
                <a:latin typeface="Gill Sans MT" panose="020B0502020104020203" pitchFamily="34" charset="0"/>
              </a:rPr>
              <a:t>March 22, 2022</a:t>
            </a:r>
            <a:br>
              <a:rPr lang="en-US" sz="4000" dirty="0">
                <a:latin typeface="Gill Sans MT" panose="020B0502020104020203" pitchFamily="34" charset="0"/>
              </a:rPr>
            </a:br>
            <a:r>
              <a:rPr lang="en-US" sz="4000" dirty="0">
                <a:latin typeface="Gill Sans MT" panose="020B0502020104020203" pitchFamily="34" charset="0"/>
              </a:rPr>
              <a:t>12:00-12:30p</a:t>
            </a:r>
          </a:p>
        </p:txBody>
      </p:sp>
      <p:pic>
        <p:nvPicPr>
          <p:cNvPr id="9" name="Picture 4">
            <a:extLst>
              <a:ext uri="{FF2B5EF4-FFF2-40B4-BE49-F238E27FC236}">
                <a16:creationId xmlns:a16="http://schemas.microsoft.com/office/drawing/2014/main" id="{05CC4502-4157-49FE-98F4-C66ADB31BAB7}"/>
              </a:ext>
            </a:extLst>
          </p:cNvPr>
          <p:cNvPicPr>
            <a:picLocks noGrp="1" noChangeAspect="1" noChangeArrowheads="1"/>
          </p:cNvPicPr>
          <p:nvPr>
            <p:ph type="pic" sz="quarter" idx="13"/>
          </p:nvPr>
        </p:nvPicPr>
        <p:blipFill rotWithShape="1">
          <a:blip r:embed="rId2">
            <a:extLst>
              <a:ext uri="{28A0092B-C50C-407E-A947-70E740481C1C}">
                <a14:useLocalDpi xmlns:a14="http://schemas.microsoft.com/office/drawing/2010/main" val="0"/>
              </a:ext>
            </a:extLst>
          </a:blip>
          <a:srcRect t="4835" b="4835"/>
          <a:stretch/>
        </p:blipFill>
        <p:spPr bwMode="auto">
          <a:xfrm>
            <a:off x="447675" y="3081338"/>
            <a:ext cx="11266488" cy="330993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a:extLst>
              <a:ext uri="{FF2B5EF4-FFF2-40B4-BE49-F238E27FC236}">
                <a16:creationId xmlns:a16="http://schemas.microsoft.com/office/drawing/2014/main" id="{E85C4A90-D471-414B-B8F4-DCD78D68DD4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11291" y="-101600"/>
            <a:ext cx="2139255" cy="1280160"/>
          </a:xfrm>
          <a:prstGeom prst="rect">
            <a:avLst/>
          </a:prstGeom>
          <a:noFill/>
          <a:extLst>
            <a:ext uri="{909E8E84-426E-40DD-AFC4-6F175D3DCCD1}">
              <a14:hiddenFill xmlns:a14="http://schemas.microsoft.com/office/drawing/2010/main">
                <a:solidFill>
                  <a:srgbClr val="FFFFFF"/>
                </a:solidFill>
              </a14:hiddenFill>
            </a:ext>
          </a:extLst>
        </p:spPr>
      </p:pic>
      <p:sp>
        <p:nvSpPr>
          <p:cNvPr id="5" name="Content Placeholder 2">
            <a:extLst>
              <a:ext uri="{FF2B5EF4-FFF2-40B4-BE49-F238E27FC236}">
                <a16:creationId xmlns:a16="http://schemas.microsoft.com/office/drawing/2014/main" id="{AF52CDBC-37FE-4A9F-935E-C351CCD6D0BF}"/>
              </a:ext>
            </a:extLst>
          </p:cNvPr>
          <p:cNvSpPr txBox="1">
            <a:spLocks/>
          </p:cNvSpPr>
          <p:nvPr/>
        </p:nvSpPr>
        <p:spPr>
          <a:xfrm>
            <a:off x="655983" y="2848256"/>
            <a:ext cx="5307496" cy="2545870"/>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3200" i="1" dirty="0">
                <a:latin typeface="Gill Sans MT" panose="020B0502020104020203" pitchFamily="34" charset="0"/>
              </a:rPr>
              <a:t>State Healthcare Advocate</a:t>
            </a:r>
          </a:p>
          <a:p>
            <a:pPr algn="ctr"/>
            <a:r>
              <a:rPr lang="en-US" sz="3200" i="1" dirty="0">
                <a:latin typeface="Gill Sans MT" panose="020B0502020104020203" pitchFamily="34" charset="0"/>
              </a:rPr>
              <a:t>Ted Doolittle</a:t>
            </a:r>
          </a:p>
        </p:txBody>
      </p:sp>
    </p:spTree>
    <p:extLst>
      <p:ext uri="{BB962C8B-B14F-4D97-AF65-F5344CB8AC3E}">
        <p14:creationId xmlns:p14="http://schemas.microsoft.com/office/powerpoint/2010/main" val="10397590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E4824123-D33F-4069-8041-44CD2A13BE6F}"/>
              </a:ext>
            </a:extLst>
          </p:cNvPr>
          <p:cNvSpPr>
            <a:spLocks noGrp="1"/>
          </p:cNvSpPr>
          <p:nvPr>
            <p:ph type="sldNum" sz="quarter" idx="12"/>
          </p:nvPr>
        </p:nvSpPr>
        <p:spPr/>
        <p:txBody>
          <a:bodyPr/>
          <a:lstStyle/>
          <a:p>
            <a:fld id="{3A98EE3D-8CD1-4C3F-BD1C-C98C9596463C}" type="slidenum">
              <a:rPr lang="en-US" smtClean="0"/>
              <a:t>10</a:t>
            </a:fld>
            <a:endParaRPr lang="en-US" dirty="0"/>
          </a:p>
        </p:txBody>
      </p:sp>
      <p:sp>
        <p:nvSpPr>
          <p:cNvPr id="9" name="TextBox 8">
            <a:extLst>
              <a:ext uri="{FF2B5EF4-FFF2-40B4-BE49-F238E27FC236}">
                <a16:creationId xmlns:a16="http://schemas.microsoft.com/office/drawing/2014/main" id="{3CC43515-4D6D-4CCA-8230-F761C5D1D7A1}"/>
              </a:ext>
            </a:extLst>
          </p:cNvPr>
          <p:cNvSpPr txBox="1"/>
          <p:nvPr/>
        </p:nvSpPr>
        <p:spPr>
          <a:xfrm>
            <a:off x="629480" y="847150"/>
            <a:ext cx="10495720" cy="5693866"/>
          </a:xfrm>
          <a:prstGeom prst="rect">
            <a:avLst/>
          </a:prstGeom>
          <a:noFill/>
        </p:spPr>
        <p:txBody>
          <a:bodyPr wrap="square">
            <a:spAutoFit/>
          </a:bodyPr>
          <a:lstStyle/>
          <a:p>
            <a:pPr algn="ctr"/>
            <a:r>
              <a:rPr lang="en-US" sz="2800" dirty="0">
                <a:hlinkClick r:id="rId3"/>
              </a:rPr>
              <a:t>CT Laws related to Opioids Overdose Prevention</a:t>
            </a:r>
            <a:endParaRPr lang="en-US" b="0" i="0" dirty="0">
              <a:solidFill>
                <a:srgbClr val="0A0A0A"/>
              </a:solidFill>
              <a:effectLst/>
              <a:latin typeface="Cambria" panose="02040503050406030204" pitchFamily="18" charset="0"/>
            </a:endParaRPr>
          </a:p>
          <a:p>
            <a:pPr algn="l"/>
            <a:endParaRPr lang="en-US" b="0" i="0" dirty="0">
              <a:solidFill>
                <a:srgbClr val="0A0A0A"/>
              </a:solidFill>
              <a:effectLst/>
              <a:latin typeface="Cambria" panose="02040503050406030204" pitchFamily="18" charset="0"/>
            </a:endParaRPr>
          </a:p>
          <a:p>
            <a:pPr algn="l"/>
            <a:endParaRPr lang="en-US" b="0" i="0" dirty="0">
              <a:solidFill>
                <a:srgbClr val="0A0A0A"/>
              </a:solidFill>
              <a:effectLst/>
              <a:latin typeface="Cambria" panose="02040503050406030204" pitchFamily="18" charset="0"/>
            </a:endParaRPr>
          </a:p>
          <a:p>
            <a:pPr algn="l"/>
            <a:r>
              <a:rPr lang="en-US" b="0" i="0" dirty="0">
                <a:solidFill>
                  <a:srgbClr val="0A0A0A"/>
                </a:solidFill>
                <a:effectLst/>
                <a:latin typeface="Cambria" panose="02040503050406030204" pitchFamily="18" charset="0"/>
              </a:rPr>
              <a:t>In 2011, a </a:t>
            </a:r>
            <a:r>
              <a:rPr lang="en-US" b="1" i="0" u="none" strike="noStrike" dirty="0">
                <a:solidFill>
                  <a:srgbClr val="0771BB"/>
                </a:solidFill>
                <a:effectLst/>
                <a:latin typeface="Cambria" panose="02040503050406030204" pitchFamily="18" charset="0"/>
                <a:hlinkClick r:id="rId4"/>
              </a:rPr>
              <a:t>Good Samaritan Law</a:t>
            </a:r>
            <a:r>
              <a:rPr lang="en-US" b="0" i="0" dirty="0">
                <a:solidFill>
                  <a:srgbClr val="0A0A0A"/>
                </a:solidFill>
                <a:effectLst/>
                <a:latin typeface="Cambria" panose="02040503050406030204" pitchFamily="18" charset="0"/>
              </a:rPr>
              <a:t> was passed to protect people who call 911 seeking emergency medical services for an overdose from arrest for possession of drugs/paraphernalia.  </a:t>
            </a:r>
          </a:p>
          <a:p>
            <a:pPr algn="l"/>
            <a:r>
              <a:rPr lang="en-US" b="0" i="0" dirty="0">
                <a:solidFill>
                  <a:srgbClr val="0A0A0A"/>
                </a:solidFill>
                <a:effectLst/>
                <a:latin typeface="Cambria" panose="02040503050406030204" pitchFamily="18" charset="0"/>
              </a:rPr>
              <a:t> </a:t>
            </a:r>
            <a:endParaRPr lang="en-US" b="0" i="0" dirty="0">
              <a:solidFill>
                <a:srgbClr val="0A0A0A"/>
              </a:solidFill>
              <a:effectLst/>
              <a:latin typeface="open-sans"/>
            </a:endParaRPr>
          </a:p>
          <a:p>
            <a:pPr algn="l"/>
            <a:r>
              <a:rPr lang="en-US" b="0" i="0" dirty="0">
                <a:solidFill>
                  <a:srgbClr val="0A0A0A"/>
                </a:solidFill>
                <a:effectLst/>
                <a:latin typeface="Cambria" panose="02040503050406030204" pitchFamily="18" charset="0"/>
              </a:rPr>
              <a:t>In 2012, a </a:t>
            </a:r>
            <a:r>
              <a:rPr lang="en-US" b="1" i="0" u="none" strike="noStrike" dirty="0">
                <a:solidFill>
                  <a:srgbClr val="0771BB"/>
                </a:solidFill>
                <a:effectLst/>
                <a:latin typeface="Cambria" panose="02040503050406030204" pitchFamily="18" charset="0"/>
                <a:hlinkClick r:id="rId5"/>
              </a:rPr>
              <a:t>Narcan law</a:t>
            </a:r>
            <a:r>
              <a:rPr lang="en-US" b="0" i="0" dirty="0">
                <a:solidFill>
                  <a:srgbClr val="0A0A0A"/>
                </a:solidFill>
                <a:effectLst/>
                <a:latin typeface="Cambria" panose="02040503050406030204" pitchFamily="18" charset="0"/>
              </a:rPr>
              <a:t> was passed to allow prescribers (physicians, surgeons, Physicians’ Assistants, APRNs, dentists, and podiatrists) to prescribe, dispense or administer Narcan to any person to prevent or treat a drug overdose and the prescriber is protected from civil liability and criminal prosecution.</a:t>
            </a:r>
            <a:endParaRPr lang="en-US" b="0" i="0" dirty="0">
              <a:solidFill>
                <a:srgbClr val="0A0A0A"/>
              </a:solidFill>
              <a:effectLst/>
              <a:latin typeface="open-sans"/>
            </a:endParaRPr>
          </a:p>
          <a:p>
            <a:pPr algn="l"/>
            <a:r>
              <a:rPr lang="en-US" b="0" i="0" dirty="0">
                <a:solidFill>
                  <a:srgbClr val="0A0A0A"/>
                </a:solidFill>
                <a:effectLst/>
                <a:latin typeface="Cambria" panose="02040503050406030204" pitchFamily="18" charset="0"/>
              </a:rPr>
              <a:t> </a:t>
            </a:r>
            <a:endParaRPr lang="en-US" b="0" i="0" dirty="0">
              <a:solidFill>
                <a:srgbClr val="0A0A0A"/>
              </a:solidFill>
              <a:effectLst/>
              <a:latin typeface="open-sans"/>
            </a:endParaRPr>
          </a:p>
          <a:p>
            <a:pPr algn="l"/>
            <a:r>
              <a:rPr lang="en-US" b="0" i="0" dirty="0">
                <a:solidFill>
                  <a:srgbClr val="0A0A0A"/>
                </a:solidFill>
                <a:effectLst/>
                <a:latin typeface="Cambria" panose="02040503050406030204" pitchFamily="18" charset="0"/>
              </a:rPr>
              <a:t>In 2014, </a:t>
            </a:r>
            <a:r>
              <a:rPr lang="en-US" b="1" dirty="0">
                <a:solidFill>
                  <a:srgbClr val="0771BB"/>
                </a:solidFill>
                <a:latin typeface="Cambria" panose="02040503050406030204" pitchFamily="18" charset="0"/>
              </a:rPr>
              <a:t>p</a:t>
            </a:r>
            <a:r>
              <a:rPr lang="en-US" b="1" i="0" u="none" strike="noStrike" dirty="0">
                <a:solidFill>
                  <a:srgbClr val="0771BB"/>
                </a:solidFill>
                <a:effectLst/>
                <a:latin typeface="Cambria" panose="02040503050406030204" pitchFamily="18" charset="0"/>
                <a:hlinkClick r:id="rId6"/>
              </a:rPr>
              <a:t>rotection from civil liability and criminal prosecution </a:t>
            </a:r>
            <a:r>
              <a:rPr lang="en-US" b="0" i="0" dirty="0">
                <a:solidFill>
                  <a:srgbClr val="0A0A0A"/>
                </a:solidFill>
                <a:effectLst/>
                <a:latin typeface="Cambria" panose="02040503050406030204" pitchFamily="18" charset="0"/>
              </a:rPr>
              <a:t>was extended to the person administering the Naloxone in response to an overdose.</a:t>
            </a:r>
            <a:endParaRPr lang="en-US" b="0" i="0" dirty="0">
              <a:solidFill>
                <a:srgbClr val="0A0A0A"/>
              </a:solidFill>
              <a:effectLst/>
              <a:latin typeface="open-sans"/>
            </a:endParaRPr>
          </a:p>
          <a:p>
            <a:pPr algn="l"/>
            <a:r>
              <a:rPr lang="en-US" b="0" i="0" dirty="0">
                <a:solidFill>
                  <a:srgbClr val="0A0A0A"/>
                </a:solidFill>
                <a:effectLst/>
                <a:latin typeface="Cambria" panose="02040503050406030204" pitchFamily="18" charset="0"/>
              </a:rPr>
              <a:t> </a:t>
            </a:r>
            <a:endParaRPr lang="en-US" b="0" i="0" dirty="0">
              <a:solidFill>
                <a:srgbClr val="0A0A0A"/>
              </a:solidFill>
              <a:effectLst/>
              <a:latin typeface="open-sans"/>
            </a:endParaRPr>
          </a:p>
          <a:p>
            <a:pPr algn="l"/>
            <a:r>
              <a:rPr lang="en-US" b="0" i="0" dirty="0">
                <a:solidFill>
                  <a:srgbClr val="0A0A0A"/>
                </a:solidFill>
                <a:effectLst/>
                <a:latin typeface="Cambria" panose="02040503050406030204" pitchFamily="18" charset="0"/>
              </a:rPr>
              <a:t>In 2015, </a:t>
            </a:r>
            <a:r>
              <a:rPr lang="en-US" b="1" i="0" u="none" strike="noStrike" dirty="0">
                <a:solidFill>
                  <a:srgbClr val="0771BB"/>
                </a:solidFill>
                <a:effectLst/>
                <a:latin typeface="Cambria" panose="02040503050406030204" pitchFamily="18" charset="0"/>
                <a:hlinkClick r:id="rId7"/>
              </a:rPr>
              <a:t>An act concerning substance abuse and opioid overdose prevention </a:t>
            </a:r>
            <a:r>
              <a:rPr lang="en-US" b="0" i="0" dirty="0">
                <a:solidFill>
                  <a:srgbClr val="0A0A0A"/>
                </a:solidFill>
                <a:effectLst/>
                <a:latin typeface="Cambria" panose="02040503050406030204" pitchFamily="18" charset="0"/>
              </a:rPr>
              <a:t>was passed to help curb heroin and prescription opioid abuse through more streamlined prescription reporting, continued education requirements for practitioners, and greater availability of the overdose reversing drug naloxone in case of emergency.</a:t>
            </a:r>
            <a:endParaRPr lang="en-US" dirty="0">
              <a:solidFill>
                <a:srgbClr val="0A0A0A"/>
              </a:solidFill>
              <a:latin typeface="Cambria" panose="02040503050406030204" pitchFamily="18" charset="0"/>
            </a:endParaRPr>
          </a:p>
          <a:p>
            <a:pPr algn="l"/>
            <a:endParaRPr lang="en-US" b="0" i="0" dirty="0">
              <a:solidFill>
                <a:srgbClr val="0A0A0A"/>
              </a:solidFill>
              <a:effectLst/>
              <a:latin typeface="open-sans"/>
            </a:endParaRPr>
          </a:p>
          <a:p>
            <a:pPr algn="r"/>
            <a:r>
              <a:rPr lang="en-US" b="1" i="0" u="none" strike="noStrike" dirty="0">
                <a:solidFill>
                  <a:srgbClr val="0771BB"/>
                </a:solidFill>
                <a:effectLst/>
                <a:latin typeface="Cambria" panose="02040503050406030204" pitchFamily="18" charset="0"/>
              </a:rPr>
              <a:t>						</a:t>
            </a:r>
            <a:r>
              <a:rPr lang="en-US" sz="1000" dirty="0"/>
              <a:t>OLR Report 2017-R-0152. Connecticut’s opioid drug abuse laws. </a:t>
            </a:r>
          </a:p>
          <a:p>
            <a:pPr marL="0" marR="0" algn="r">
              <a:spcBef>
                <a:spcPts val="0"/>
              </a:spcBef>
              <a:spcAft>
                <a:spcPts val="0"/>
              </a:spcAft>
            </a:pPr>
            <a:endParaRPr lang="en-US" sz="1200" b="0" i="0" dirty="0">
              <a:solidFill>
                <a:srgbClr val="0A0A0A"/>
              </a:solidFill>
              <a:effectLst/>
              <a:latin typeface="open-sans"/>
            </a:endParaRPr>
          </a:p>
        </p:txBody>
      </p:sp>
      <p:pic>
        <p:nvPicPr>
          <p:cNvPr id="10" name="Picture 1">
            <a:extLst>
              <a:ext uri="{FF2B5EF4-FFF2-40B4-BE49-F238E27FC236}">
                <a16:creationId xmlns:a16="http://schemas.microsoft.com/office/drawing/2014/main" id="{D7225B19-5F59-47A0-B948-D57AE0D86A45}"/>
              </a:ext>
            </a:extLst>
          </p:cNvPr>
          <p:cNvPicPr>
            <a:picLocks noGrp="1" noChangeAspect="1" noChangeArrowheads="1"/>
          </p:cNvPicPr>
          <p:nvPr>
            <p:ph type="pic" idx="1"/>
          </p:nvPr>
        </p:nvPicPr>
        <p:blipFill>
          <a:blip r:embed="rId8">
            <a:extLst>
              <a:ext uri="{28A0092B-C50C-407E-A947-70E740481C1C}">
                <a14:useLocalDpi xmlns:a14="http://schemas.microsoft.com/office/drawing/2010/main" val="0"/>
              </a:ext>
            </a:extLst>
          </a:blip>
          <a:srcRect l="16756" r="16756"/>
          <a:stretch>
            <a:fillRect/>
          </a:stretch>
        </p:blipFill>
        <p:spPr bwMode="auto">
          <a:xfrm>
            <a:off x="348152" y="216956"/>
            <a:ext cx="1348126" cy="10645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035306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8" name="Rectangle 87">
            <a:extLst>
              <a:ext uri="{FF2B5EF4-FFF2-40B4-BE49-F238E27FC236}">
                <a16:creationId xmlns:a16="http://schemas.microsoft.com/office/drawing/2014/main" id="{1AF9055A-9FD0-45AC-B6E5-2029CC5D09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Freeform: Shape 89">
            <a:extLst>
              <a:ext uri="{FF2B5EF4-FFF2-40B4-BE49-F238E27FC236}">
                <a16:creationId xmlns:a16="http://schemas.microsoft.com/office/drawing/2014/main" id="{740D8E28-91B5-42B0-9D6C-B777D8AD90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713579" cy="6858000"/>
          </a:xfrm>
          <a:custGeom>
            <a:avLst/>
            <a:gdLst>
              <a:gd name="connsiteX0" fmla="*/ 0 w 7713579"/>
              <a:gd name="connsiteY0" fmla="*/ 0 h 6858000"/>
              <a:gd name="connsiteX1" fmla="*/ 7534191 w 7713579"/>
              <a:gd name="connsiteY1" fmla="*/ 0 h 6858000"/>
              <a:gd name="connsiteX2" fmla="*/ 7538954 w 7713579"/>
              <a:gd name="connsiteY2" fmla="*/ 66675 h 6858000"/>
              <a:gd name="connsiteX3" fmla="*/ 7546891 w 7713579"/>
              <a:gd name="connsiteY3" fmla="*/ 122237 h 6858000"/>
              <a:gd name="connsiteX4" fmla="*/ 7556416 w 7713579"/>
              <a:gd name="connsiteY4" fmla="*/ 174625 h 6858000"/>
              <a:gd name="connsiteX5" fmla="*/ 7572291 w 7713579"/>
              <a:gd name="connsiteY5" fmla="*/ 217487 h 6858000"/>
              <a:gd name="connsiteX6" fmla="*/ 7588166 w 7713579"/>
              <a:gd name="connsiteY6" fmla="*/ 260350 h 6858000"/>
              <a:gd name="connsiteX7" fmla="*/ 7607216 w 7713579"/>
              <a:gd name="connsiteY7" fmla="*/ 296862 h 6858000"/>
              <a:gd name="connsiteX8" fmla="*/ 7626266 w 7713579"/>
              <a:gd name="connsiteY8" fmla="*/ 334962 h 6858000"/>
              <a:gd name="connsiteX9" fmla="*/ 7643729 w 7713579"/>
              <a:gd name="connsiteY9" fmla="*/ 369887 h 6858000"/>
              <a:gd name="connsiteX10" fmla="*/ 7661191 w 7713579"/>
              <a:gd name="connsiteY10" fmla="*/ 409575 h 6858000"/>
              <a:gd name="connsiteX11" fmla="*/ 7677066 w 7713579"/>
              <a:gd name="connsiteY11" fmla="*/ 450850 h 6858000"/>
              <a:gd name="connsiteX12" fmla="*/ 7691354 w 7713579"/>
              <a:gd name="connsiteY12" fmla="*/ 496887 h 6858000"/>
              <a:gd name="connsiteX13" fmla="*/ 7702466 w 7713579"/>
              <a:gd name="connsiteY13" fmla="*/ 546100 h 6858000"/>
              <a:gd name="connsiteX14" fmla="*/ 7710404 w 7713579"/>
              <a:gd name="connsiteY14" fmla="*/ 606425 h 6858000"/>
              <a:gd name="connsiteX15" fmla="*/ 7713579 w 7713579"/>
              <a:gd name="connsiteY15" fmla="*/ 673100 h 6858000"/>
              <a:gd name="connsiteX16" fmla="*/ 7710404 w 7713579"/>
              <a:gd name="connsiteY16" fmla="*/ 744537 h 6858000"/>
              <a:gd name="connsiteX17" fmla="*/ 7702466 w 7713579"/>
              <a:gd name="connsiteY17" fmla="*/ 801687 h 6858000"/>
              <a:gd name="connsiteX18" fmla="*/ 7691354 w 7713579"/>
              <a:gd name="connsiteY18" fmla="*/ 854075 h 6858000"/>
              <a:gd name="connsiteX19" fmla="*/ 7677066 w 7713579"/>
              <a:gd name="connsiteY19" fmla="*/ 901700 h 6858000"/>
              <a:gd name="connsiteX20" fmla="*/ 7661191 w 7713579"/>
              <a:gd name="connsiteY20" fmla="*/ 942975 h 6858000"/>
              <a:gd name="connsiteX21" fmla="*/ 7642141 w 7713579"/>
              <a:gd name="connsiteY21" fmla="*/ 981075 h 6858000"/>
              <a:gd name="connsiteX22" fmla="*/ 7623091 w 7713579"/>
              <a:gd name="connsiteY22" fmla="*/ 1017587 h 6858000"/>
              <a:gd name="connsiteX23" fmla="*/ 7604041 w 7713579"/>
              <a:gd name="connsiteY23" fmla="*/ 1055687 h 6858000"/>
              <a:gd name="connsiteX24" fmla="*/ 7586579 w 7713579"/>
              <a:gd name="connsiteY24" fmla="*/ 1095375 h 6858000"/>
              <a:gd name="connsiteX25" fmla="*/ 7569116 w 7713579"/>
              <a:gd name="connsiteY25" fmla="*/ 1136650 h 6858000"/>
              <a:gd name="connsiteX26" fmla="*/ 7554829 w 7713579"/>
              <a:gd name="connsiteY26" fmla="*/ 1182687 h 6858000"/>
              <a:gd name="connsiteX27" fmla="*/ 7545304 w 7713579"/>
              <a:gd name="connsiteY27" fmla="*/ 1235075 h 6858000"/>
              <a:gd name="connsiteX28" fmla="*/ 7535779 w 7713579"/>
              <a:gd name="connsiteY28" fmla="*/ 1295400 h 6858000"/>
              <a:gd name="connsiteX29" fmla="*/ 7534191 w 7713579"/>
              <a:gd name="connsiteY29" fmla="*/ 1363662 h 6858000"/>
              <a:gd name="connsiteX30" fmla="*/ 7535779 w 7713579"/>
              <a:gd name="connsiteY30" fmla="*/ 1431925 h 6858000"/>
              <a:gd name="connsiteX31" fmla="*/ 7545304 w 7713579"/>
              <a:gd name="connsiteY31" fmla="*/ 1492250 h 6858000"/>
              <a:gd name="connsiteX32" fmla="*/ 7554829 w 7713579"/>
              <a:gd name="connsiteY32" fmla="*/ 1544637 h 6858000"/>
              <a:gd name="connsiteX33" fmla="*/ 7569116 w 7713579"/>
              <a:gd name="connsiteY33" fmla="*/ 1589087 h 6858000"/>
              <a:gd name="connsiteX34" fmla="*/ 7586579 w 7713579"/>
              <a:gd name="connsiteY34" fmla="*/ 1631950 h 6858000"/>
              <a:gd name="connsiteX35" fmla="*/ 7604041 w 7713579"/>
              <a:gd name="connsiteY35" fmla="*/ 1671637 h 6858000"/>
              <a:gd name="connsiteX36" fmla="*/ 7623091 w 7713579"/>
              <a:gd name="connsiteY36" fmla="*/ 1708150 h 6858000"/>
              <a:gd name="connsiteX37" fmla="*/ 7642141 w 7713579"/>
              <a:gd name="connsiteY37" fmla="*/ 1743075 h 6858000"/>
              <a:gd name="connsiteX38" fmla="*/ 7661191 w 7713579"/>
              <a:gd name="connsiteY38" fmla="*/ 1782762 h 6858000"/>
              <a:gd name="connsiteX39" fmla="*/ 7677066 w 7713579"/>
              <a:gd name="connsiteY39" fmla="*/ 1824037 h 6858000"/>
              <a:gd name="connsiteX40" fmla="*/ 7691354 w 7713579"/>
              <a:gd name="connsiteY40" fmla="*/ 1870075 h 6858000"/>
              <a:gd name="connsiteX41" fmla="*/ 7702466 w 7713579"/>
              <a:gd name="connsiteY41" fmla="*/ 1922462 h 6858000"/>
              <a:gd name="connsiteX42" fmla="*/ 7710404 w 7713579"/>
              <a:gd name="connsiteY42" fmla="*/ 1982787 h 6858000"/>
              <a:gd name="connsiteX43" fmla="*/ 7713579 w 7713579"/>
              <a:gd name="connsiteY43" fmla="*/ 2051050 h 6858000"/>
              <a:gd name="connsiteX44" fmla="*/ 7710404 w 7713579"/>
              <a:gd name="connsiteY44" fmla="*/ 2119312 h 6858000"/>
              <a:gd name="connsiteX45" fmla="*/ 7702466 w 7713579"/>
              <a:gd name="connsiteY45" fmla="*/ 2179637 h 6858000"/>
              <a:gd name="connsiteX46" fmla="*/ 7691354 w 7713579"/>
              <a:gd name="connsiteY46" fmla="*/ 2232025 h 6858000"/>
              <a:gd name="connsiteX47" fmla="*/ 7677066 w 7713579"/>
              <a:gd name="connsiteY47" fmla="*/ 2278062 h 6858000"/>
              <a:gd name="connsiteX48" fmla="*/ 7661191 w 7713579"/>
              <a:gd name="connsiteY48" fmla="*/ 2319337 h 6858000"/>
              <a:gd name="connsiteX49" fmla="*/ 7642141 w 7713579"/>
              <a:gd name="connsiteY49" fmla="*/ 2359025 h 6858000"/>
              <a:gd name="connsiteX50" fmla="*/ 7623091 w 7713579"/>
              <a:gd name="connsiteY50" fmla="*/ 2395537 h 6858000"/>
              <a:gd name="connsiteX51" fmla="*/ 7604041 w 7713579"/>
              <a:gd name="connsiteY51" fmla="*/ 2433637 h 6858000"/>
              <a:gd name="connsiteX52" fmla="*/ 7586579 w 7713579"/>
              <a:gd name="connsiteY52" fmla="*/ 2471737 h 6858000"/>
              <a:gd name="connsiteX53" fmla="*/ 7569116 w 7713579"/>
              <a:gd name="connsiteY53" fmla="*/ 2513012 h 6858000"/>
              <a:gd name="connsiteX54" fmla="*/ 7554829 w 7713579"/>
              <a:gd name="connsiteY54" fmla="*/ 2560637 h 6858000"/>
              <a:gd name="connsiteX55" fmla="*/ 7545304 w 7713579"/>
              <a:gd name="connsiteY55" fmla="*/ 2613025 h 6858000"/>
              <a:gd name="connsiteX56" fmla="*/ 7535779 w 7713579"/>
              <a:gd name="connsiteY56" fmla="*/ 2671762 h 6858000"/>
              <a:gd name="connsiteX57" fmla="*/ 7534191 w 7713579"/>
              <a:gd name="connsiteY57" fmla="*/ 2741612 h 6858000"/>
              <a:gd name="connsiteX58" fmla="*/ 7535779 w 7713579"/>
              <a:gd name="connsiteY58" fmla="*/ 2809875 h 6858000"/>
              <a:gd name="connsiteX59" fmla="*/ 7545304 w 7713579"/>
              <a:gd name="connsiteY59" fmla="*/ 2868612 h 6858000"/>
              <a:gd name="connsiteX60" fmla="*/ 7554829 w 7713579"/>
              <a:gd name="connsiteY60" fmla="*/ 2922587 h 6858000"/>
              <a:gd name="connsiteX61" fmla="*/ 7569116 w 7713579"/>
              <a:gd name="connsiteY61" fmla="*/ 2967037 h 6858000"/>
              <a:gd name="connsiteX62" fmla="*/ 7586579 w 7713579"/>
              <a:gd name="connsiteY62" fmla="*/ 3009900 h 6858000"/>
              <a:gd name="connsiteX63" fmla="*/ 7604041 w 7713579"/>
              <a:gd name="connsiteY63" fmla="*/ 3046412 h 6858000"/>
              <a:gd name="connsiteX64" fmla="*/ 7623091 w 7713579"/>
              <a:gd name="connsiteY64" fmla="*/ 3084512 h 6858000"/>
              <a:gd name="connsiteX65" fmla="*/ 7642141 w 7713579"/>
              <a:gd name="connsiteY65" fmla="*/ 3121025 h 6858000"/>
              <a:gd name="connsiteX66" fmla="*/ 7661191 w 7713579"/>
              <a:gd name="connsiteY66" fmla="*/ 3160712 h 6858000"/>
              <a:gd name="connsiteX67" fmla="*/ 7677066 w 7713579"/>
              <a:gd name="connsiteY67" fmla="*/ 3201987 h 6858000"/>
              <a:gd name="connsiteX68" fmla="*/ 7691354 w 7713579"/>
              <a:gd name="connsiteY68" fmla="*/ 3248025 h 6858000"/>
              <a:gd name="connsiteX69" fmla="*/ 7702466 w 7713579"/>
              <a:gd name="connsiteY69" fmla="*/ 3300412 h 6858000"/>
              <a:gd name="connsiteX70" fmla="*/ 7710404 w 7713579"/>
              <a:gd name="connsiteY70" fmla="*/ 3360737 h 6858000"/>
              <a:gd name="connsiteX71" fmla="*/ 7713579 w 7713579"/>
              <a:gd name="connsiteY71" fmla="*/ 3427412 h 6858000"/>
              <a:gd name="connsiteX72" fmla="*/ 7710404 w 7713579"/>
              <a:gd name="connsiteY72" fmla="*/ 3497262 h 6858000"/>
              <a:gd name="connsiteX73" fmla="*/ 7702466 w 7713579"/>
              <a:gd name="connsiteY73" fmla="*/ 3557587 h 6858000"/>
              <a:gd name="connsiteX74" fmla="*/ 7691354 w 7713579"/>
              <a:gd name="connsiteY74" fmla="*/ 3609975 h 6858000"/>
              <a:gd name="connsiteX75" fmla="*/ 7677066 w 7713579"/>
              <a:gd name="connsiteY75" fmla="*/ 3656012 h 6858000"/>
              <a:gd name="connsiteX76" fmla="*/ 7661191 w 7713579"/>
              <a:gd name="connsiteY76" fmla="*/ 3697287 h 6858000"/>
              <a:gd name="connsiteX77" fmla="*/ 7642141 w 7713579"/>
              <a:gd name="connsiteY77" fmla="*/ 3736975 h 6858000"/>
              <a:gd name="connsiteX78" fmla="*/ 7604041 w 7713579"/>
              <a:gd name="connsiteY78" fmla="*/ 3811587 h 6858000"/>
              <a:gd name="connsiteX79" fmla="*/ 7586579 w 7713579"/>
              <a:gd name="connsiteY79" fmla="*/ 3848100 h 6858000"/>
              <a:gd name="connsiteX80" fmla="*/ 7569116 w 7713579"/>
              <a:gd name="connsiteY80" fmla="*/ 3890962 h 6858000"/>
              <a:gd name="connsiteX81" fmla="*/ 7554829 w 7713579"/>
              <a:gd name="connsiteY81" fmla="*/ 3935412 h 6858000"/>
              <a:gd name="connsiteX82" fmla="*/ 7545304 w 7713579"/>
              <a:gd name="connsiteY82" fmla="*/ 3987800 h 6858000"/>
              <a:gd name="connsiteX83" fmla="*/ 7535779 w 7713579"/>
              <a:gd name="connsiteY83" fmla="*/ 4048125 h 6858000"/>
              <a:gd name="connsiteX84" fmla="*/ 7534191 w 7713579"/>
              <a:gd name="connsiteY84" fmla="*/ 4116387 h 6858000"/>
              <a:gd name="connsiteX85" fmla="*/ 7535779 w 7713579"/>
              <a:gd name="connsiteY85" fmla="*/ 4186237 h 6858000"/>
              <a:gd name="connsiteX86" fmla="*/ 7545304 w 7713579"/>
              <a:gd name="connsiteY86" fmla="*/ 4244975 h 6858000"/>
              <a:gd name="connsiteX87" fmla="*/ 7554829 w 7713579"/>
              <a:gd name="connsiteY87" fmla="*/ 4297362 h 6858000"/>
              <a:gd name="connsiteX88" fmla="*/ 7569116 w 7713579"/>
              <a:gd name="connsiteY88" fmla="*/ 4343400 h 6858000"/>
              <a:gd name="connsiteX89" fmla="*/ 7586579 w 7713579"/>
              <a:gd name="connsiteY89" fmla="*/ 4386262 h 6858000"/>
              <a:gd name="connsiteX90" fmla="*/ 7604041 w 7713579"/>
              <a:gd name="connsiteY90" fmla="*/ 4424362 h 6858000"/>
              <a:gd name="connsiteX91" fmla="*/ 7642141 w 7713579"/>
              <a:gd name="connsiteY91" fmla="*/ 4498975 h 6858000"/>
              <a:gd name="connsiteX92" fmla="*/ 7661191 w 7713579"/>
              <a:gd name="connsiteY92" fmla="*/ 4537075 h 6858000"/>
              <a:gd name="connsiteX93" fmla="*/ 7677066 w 7713579"/>
              <a:gd name="connsiteY93" fmla="*/ 4579937 h 6858000"/>
              <a:gd name="connsiteX94" fmla="*/ 7691354 w 7713579"/>
              <a:gd name="connsiteY94" fmla="*/ 4625975 h 6858000"/>
              <a:gd name="connsiteX95" fmla="*/ 7702466 w 7713579"/>
              <a:gd name="connsiteY95" fmla="*/ 4678362 h 6858000"/>
              <a:gd name="connsiteX96" fmla="*/ 7710404 w 7713579"/>
              <a:gd name="connsiteY96" fmla="*/ 4738687 h 6858000"/>
              <a:gd name="connsiteX97" fmla="*/ 7713579 w 7713579"/>
              <a:gd name="connsiteY97" fmla="*/ 4806950 h 6858000"/>
              <a:gd name="connsiteX98" fmla="*/ 7710404 w 7713579"/>
              <a:gd name="connsiteY98" fmla="*/ 4875212 h 6858000"/>
              <a:gd name="connsiteX99" fmla="*/ 7702466 w 7713579"/>
              <a:gd name="connsiteY99" fmla="*/ 4935537 h 6858000"/>
              <a:gd name="connsiteX100" fmla="*/ 7691354 w 7713579"/>
              <a:gd name="connsiteY100" fmla="*/ 4987925 h 6858000"/>
              <a:gd name="connsiteX101" fmla="*/ 7677066 w 7713579"/>
              <a:gd name="connsiteY101" fmla="*/ 5033962 h 6858000"/>
              <a:gd name="connsiteX102" fmla="*/ 7661191 w 7713579"/>
              <a:gd name="connsiteY102" fmla="*/ 5075237 h 6858000"/>
              <a:gd name="connsiteX103" fmla="*/ 7642141 w 7713579"/>
              <a:gd name="connsiteY103" fmla="*/ 5114925 h 6858000"/>
              <a:gd name="connsiteX104" fmla="*/ 7623091 w 7713579"/>
              <a:gd name="connsiteY104" fmla="*/ 5149850 h 6858000"/>
              <a:gd name="connsiteX105" fmla="*/ 7604041 w 7713579"/>
              <a:gd name="connsiteY105" fmla="*/ 5186362 h 6858000"/>
              <a:gd name="connsiteX106" fmla="*/ 7586579 w 7713579"/>
              <a:gd name="connsiteY106" fmla="*/ 5226050 h 6858000"/>
              <a:gd name="connsiteX107" fmla="*/ 7569116 w 7713579"/>
              <a:gd name="connsiteY107" fmla="*/ 5268912 h 6858000"/>
              <a:gd name="connsiteX108" fmla="*/ 7554829 w 7713579"/>
              <a:gd name="connsiteY108" fmla="*/ 5313362 h 6858000"/>
              <a:gd name="connsiteX109" fmla="*/ 7545304 w 7713579"/>
              <a:gd name="connsiteY109" fmla="*/ 5365750 h 6858000"/>
              <a:gd name="connsiteX110" fmla="*/ 7535779 w 7713579"/>
              <a:gd name="connsiteY110" fmla="*/ 5426075 h 6858000"/>
              <a:gd name="connsiteX111" fmla="*/ 7534191 w 7713579"/>
              <a:gd name="connsiteY111" fmla="*/ 5494337 h 6858000"/>
              <a:gd name="connsiteX112" fmla="*/ 7535779 w 7713579"/>
              <a:gd name="connsiteY112" fmla="*/ 5562600 h 6858000"/>
              <a:gd name="connsiteX113" fmla="*/ 7545304 w 7713579"/>
              <a:gd name="connsiteY113" fmla="*/ 5622925 h 6858000"/>
              <a:gd name="connsiteX114" fmla="*/ 7554829 w 7713579"/>
              <a:gd name="connsiteY114" fmla="*/ 5675312 h 6858000"/>
              <a:gd name="connsiteX115" fmla="*/ 7569116 w 7713579"/>
              <a:gd name="connsiteY115" fmla="*/ 5721350 h 6858000"/>
              <a:gd name="connsiteX116" fmla="*/ 7586579 w 7713579"/>
              <a:gd name="connsiteY116" fmla="*/ 5762625 h 6858000"/>
              <a:gd name="connsiteX117" fmla="*/ 7604041 w 7713579"/>
              <a:gd name="connsiteY117" fmla="*/ 5802312 h 6858000"/>
              <a:gd name="connsiteX118" fmla="*/ 7623091 w 7713579"/>
              <a:gd name="connsiteY118" fmla="*/ 5840412 h 6858000"/>
              <a:gd name="connsiteX119" fmla="*/ 7642141 w 7713579"/>
              <a:gd name="connsiteY119" fmla="*/ 5876925 h 6858000"/>
              <a:gd name="connsiteX120" fmla="*/ 7661191 w 7713579"/>
              <a:gd name="connsiteY120" fmla="*/ 5915025 h 6858000"/>
              <a:gd name="connsiteX121" fmla="*/ 7677066 w 7713579"/>
              <a:gd name="connsiteY121" fmla="*/ 5956300 h 6858000"/>
              <a:gd name="connsiteX122" fmla="*/ 7691354 w 7713579"/>
              <a:gd name="connsiteY122" fmla="*/ 6003925 h 6858000"/>
              <a:gd name="connsiteX123" fmla="*/ 7702466 w 7713579"/>
              <a:gd name="connsiteY123" fmla="*/ 6056312 h 6858000"/>
              <a:gd name="connsiteX124" fmla="*/ 7710404 w 7713579"/>
              <a:gd name="connsiteY124" fmla="*/ 6113462 h 6858000"/>
              <a:gd name="connsiteX125" fmla="*/ 7713579 w 7713579"/>
              <a:gd name="connsiteY125" fmla="*/ 6183312 h 6858000"/>
              <a:gd name="connsiteX126" fmla="*/ 7710404 w 7713579"/>
              <a:gd name="connsiteY126" fmla="*/ 6251575 h 6858000"/>
              <a:gd name="connsiteX127" fmla="*/ 7702466 w 7713579"/>
              <a:gd name="connsiteY127" fmla="*/ 6311900 h 6858000"/>
              <a:gd name="connsiteX128" fmla="*/ 7691354 w 7713579"/>
              <a:gd name="connsiteY128" fmla="*/ 6361112 h 6858000"/>
              <a:gd name="connsiteX129" fmla="*/ 7677066 w 7713579"/>
              <a:gd name="connsiteY129" fmla="*/ 6407150 h 6858000"/>
              <a:gd name="connsiteX130" fmla="*/ 7661191 w 7713579"/>
              <a:gd name="connsiteY130" fmla="*/ 6448425 h 6858000"/>
              <a:gd name="connsiteX131" fmla="*/ 7643729 w 7713579"/>
              <a:gd name="connsiteY131" fmla="*/ 6488112 h 6858000"/>
              <a:gd name="connsiteX132" fmla="*/ 7626266 w 7713579"/>
              <a:gd name="connsiteY132" fmla="*/ 6523037 h 6858000"/>
              <a:gd name="connsiteX133" fmla="*/ 7607216 w 7713579"/>
              <a:gd name="connsiteY133" fmla="*/ 6561137 h 6858000"/>
              <a:gd name="connsiteX134" fmla="*/ 7588166 w 7713579"/>
              <a:gd name="connsiteY134" fmla="*/ 6597650 h 6858000"/>
              <a:gd name="connsiteX135" fmla="*/ 7572291 w 7713579"/>
              <a:gd name="connsiteY135" fmla="*/ 6640512 h 6858000"/>
              <a:gd name="connsiteX136" fmla="*/ 7556416 w 7713579"/>
              <a:gd name="connsiteY136" fmla="*/ 6683375 h 6858000"/>
              <a:gd name="connsiteX137" fmla="*/ 7546891 w 7713579"/>
              <a:gd name="connsiteY137" fmla="*/ 6735762 h 6858000"/>
              <a:gd name="connsiteX138" fmla="*/ 7538954 w 7713579"/>
              <a:gd name="connsiteY138" fmla="*/ 6791325 h 6858000"/>
              <a:gd name="connsiteX139" fmla="*/ 7534191 w 7713579"/>
              <a:gd name="connsiteY139" fmla="*/ 6858000 h 6858000"/>
              <a:gd name="connsiteX140" fmla="*/ 0 w 7713579"/>
              <a:gd name="connsiteY140" fmla="*/ 6858000 h 6858000"/>
              <a:gd name="connsiteX141" fmla="*/ 0 w 7713579"/>
              <a:gd name="connsiteY141"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7713579" h="6858000">
                <a:moveTo>
                  <a:pt x="0" y="0"/>
                </a:moveTo>
                <a:lnTo>
                  <a:pt x="7534191" y="0"/>
                </a:lnTo>
                <a:lnTo>
                  <a:pt x="7538954" y="66675"/>
                </a:lnTo>
                <a:lnTo>
                  <a:pt x="7546891" y="122237"/>
                </a:lnTo>
                <a:lnTo>
                  <a:pt x="7556416" y="174625"/>
                </a:lnTo>
                <a:lnTo>
                  <a:pt x="7572291" y="217487"/>
                </a:lnTo>
                <a:lnTo>
                  <a:pt x="7588166" y="260350"/>
                </a:lnTo>
                <a:lnTo>
                  <a:pt x="7607216" y="296862"/>
                </a:lnTo>
                <a:lnTo>
                  <a:pt x="7626266" y="334962"/>
                </a:lnTo>
                <a:lnTo>
                  <a:pt x="7643729" y="369887"/>
                </a:lnTo>
                <a:lnTo>
                  <a:pt x="7661191" y="409575"/>
                </a:lnTo>
                <a:lnTo>
                  <a:pt x="7677066" y="450850"/>
                </a:lnTo>
                <a:lnTo>
                  <a:pt x="7691354" y="496887"/>
                </a:lnTo>
                <a:lnTo>
                  <a:pt x="7702466" y="546100"/>
                </a:lnTo>
                <a:lnTo>
                  <a:pt x="7710404" y="606425"/>
                </a:lnTo>
                <a:lnTo>
                  <a:pt x="7713579" y="673100"/>
                </a:lnTo>
                <a:lnTo>
                  <a:pt x="7710404" y="744537"/>
                </a:lnTo>
                <a:lnTo>
                  <a:pt x="7702466" y="801687"/>
                </a:lnTo>
                <a:lnTo>
                  <a:pt x="7691354" y="854075"/>
                </a:lnTo>
                <a:lnTo>
                  <a:pt x="7677066" y="901700"/>
                </a:lnTo>
                <a:lnTo>
                  <a:pt x="7661191" y="942975"/>
                </a:lnTo>
                <a:lnTo>
                  <a:pt x="7642141" y="981075"/>
                </a:lnTo>
                <a:lnTo>
                  <a:pt x="7623091" y="1017587"/>
                </a:lnTo>
                <a:lnTo>
                  <a:pt x="7604041" y="1055687"/>
                </a:lnTo>
                <a:lnTo>
                  <a:pt x="7586579" y="1095375"/>
                </a:lnTo>
                <a:lnTo>
                  <a:pt x="7569116" y="1136650"/>
                </a:lnTo>
                <a:lnTo>
                  <a:pt x="7554829" y="1182687"/>
                </a:lnTo>
                <a:lnTo>
                  <a:pt x="7545304" y="1235075"/>
                </a:lnTo>
                <a:lnTo>
                  <a:pt x="7535779" y="1295400"/>
                </a:lnTo>
                <a:lnTo>
                  <a:pt x="7534191" y="1363662"/>
                </a:lnTo>
                <a:lnTo>
                  <a:pt x="7535779" y="1431925"/>
                </a:lnTo>
                <a:lnTo>
                  <a:pt x="7545304" y="1492250"/>
                </a:lnTo>
                <a:lnTo>
                  <a:pt x="7554829" y="1544637"/>
                </a:lnTo>
                <a:lnTo>
                  <a:pt x="7569116" y="1589087"/>
                </a:lnTo>
                <a:lnTo>
                  <a:pt x="7586579" y="1631950"/>
                </a:lnTo>
                <a:lnTo>
                  <a:pt x="7604041" y="1671637"/>
                </a:lnTo>
                <a:lnTo>
                  <a:pt x="7623091" y="1708150"/>
                </a:lnTo>
                <a:lnTo>
                  <a:pt x="7642141" y="1743075"/>
                </a:lnTo>
                <a:lnTo>
                  <a:pt x="7661191" y="1782762"/>
                </a:lnTo>
                <a:lnTo>
                  <a:pt x="7677066" y="1824037"/>
                </a:lnTo>
                <a:lnTo>
                  <a:pt x="7691354" y="1870075"/>
                </a:lnTo>
                <a:lnTo>
                  <a:pt x="7702466" y="1922462"/>
                </a:lnTo>
                <a:lnTo>
                  <a:pt x="7710404" y="1982787"/>
                </a:lnTo>
                <a:lnTo>
                  <a:pt x="7713579" y="2051050"/>
                </a:lnTo>
                <a:lnTo>
                  <a:pt x="7710404" y="2119312"/>
                </a:lnTo>
                <a:lnTo>
                  <a:pt x="7702466" y="2179637"/>
                </a:lnTo>
                <a:lnTo>
                  <a:pt x="7691354" y="2232025"/>
                </a:lnTo>
                <a:lnTo>
                  <a:pt x="7677066" y="2278062"/>
                </a:lnTo>
                <a:lnTo>
                  <a:pt x="7661191" y="2319337"/>
                </a:lnTo>
                <a:lnTo>
                  <a:pt x="7642141" y="2359025"/>
                </a:lnTo>
                <a:lnTo>
                  <a:pt x="7623091" y="2395537"/>
                </a:lnTo>
                <a:lnTo>
                  <a:pt x="7604041" y="2433637"/>
                </a:lnTo>
                <a:lnTo>
                  <a:pt x="7586579" y="2471737"/>
                </a:lnTo>
                <a:lnTo>
                  <a:pt x="7569116" y="2513012"/>
                </a:lnTo>
                <a:lnTo>
                  <a:pt x="7554829" y="2560637"/>
                </a:lnTo>
                <a:lnTo>
                  <a:pt x="7545304" y="2613025"/>
                </a:lnTo>
                <a:lnTo>
                  <a:pt x="7535779" y="2671762"/>
                </a:lnTo>
                <a:lnTo>
                  <a:pt x="7534191" y="2741612"/>
                </a:lnTo>
                <a:lnTo>
                  <a:pt x="7535779" y="2809875"/>
                </a:lnTo>
                <a:lnTo>
                  <a:pt x="7545304" y="2868612"/>
                </a:lnTo>
                <a:lnTo>
                  <a:pt x="7554829" y="2922587"/>
                </a:lnTo>
                <a:lnTo>
                  <a:pt x="7569116" y="2967037"/>
                </a:lnTo>
                <a:lnTo>
                  <a:pt x="7586579" y="3009900"/>
                </a:lnTo>
                <a:lnTo>
                  <a:pt x="7604041" y="3046412"/>
                </a:lnTo>
                <a:lnTo>
                  <a:pt x="7623091" y="3084512"/>
                </a:lnTo>
                <a:lnTo>
                  <a:pt x="7642141" y="3121025"/>
                </a:lnTo>
                <a:lnTo>
                  <a:pt x="7661191" y="3160712"/>
                </a:lnTo>
                <a:lnTo>
                  <a:pt x="7677066" y="3201987"/>
                </a:lnTo>
                <a:lnTo>
                  <a:pt x="7691354" y="3248025"/>
                </a:lnTo>
                <a:lnTo>
                  <a:pt x="7702466" y="3300412"/>
                </a:lnTo>
                <a:lnTo>
                  <a:pt x="7710404" y="3360737"/>
                </a:lnTo>
                <a:lnTo>
                  <a:pt x="7713579" y="3427412"/>
                </a:lnTo>
                <a:lnTo>
                  <a:pt x="7710404" y="3497262"/>
                </a:lnTo>
                <a:lnTo>
                  <a:pt x="7702466" y="3557587"/>
                </a:lnTo>
                <a:lnTo>
                  <a:pt x="7691354" y="3609975"/>
                </a:lnTo>
                <a:lnTo>
                  <a:pt x="7677066" y="3656012"/>
                </a:lnTo>
                <a:lnTo>
                  <a:pt x="7661191" y="3697287"/>
                </a:lnTo>
                <a:lnTo>
                  <a:pt x="7642141" y="3736975"/>
                </a:lnTo>
                <a:lnTo>
                  <a:pt x="7604041" y="3811587"/>
                </a:lnTo>
                <a:lnTo>
                  <a:pt x="7586579" y="3848100"/>
                </a:lnTo>
                <a:lnTo>
                  <a:pt x="7569116" y="3890962"/>
                </a:lnTo>
                <a:lnTo>
                  <a:pt x="7554829" y="3935412"/>
                </a:lnTo>
                <a:lnTo>
                  <a:pt x="7545304" y="3987800"/>
                </a:lnTo>
                <a:lnTo>
                  <a:pt x="7535779" y="4048125"/>
                </a:lnTo>
                <a:lnTo>
                  <a:pt x="7534191" y="4116387"/>
                </a:lnTo>
                <a:lnTo>
                  <a:pt x="7535779" y="4186237"/>
                </a:lnTo>
                <a:lnTo>
                  <a:pt x="7545304" y="4244975"/>
                </a:lnTo>
                <a:lnTo>
                  <a:pt x="7554829" y="4297362"/>
                </a:lnTo>
                <a:lnTo>
                  <a:pt x="7569116" y="4343400"/>
                </a:lnTo>
                <a:lnTo>
                  <a:pt x="7586579" y="4386262"/>
                </a:lnTo>
                <a:lnTo>
                  <a:pt x="7604041" y="4424362"/>
                </a:lnTo>
                <a:lnTo>
                  <a:pt x="7642141" y="4498975"/>
                </a:lnTo>
                <a:lnTo>
                  <a:pt x="7661191" y="4537075"/>
                </a:lnTo>
                <a:lnTo>
                  <a:pt x="7677066" y="4579937"/>
                </a:lnTo>
                <a:lnTo>
                  <a:pt x="7691354" y="4625975"/>
                </a:lnTo>
                <a:lnTo>
                  <a:pt x="7702466" y="4678362"/>
                </a:lnTo>
                <a:lnTo>
                  <a:pt x="7710404" y="4738687"/>
                </a:lnTo>
                <a:lnTo>
                  <a:pt x="7713579" y="4806950"/>
                </a:lnTo>
                <a:lnTo>
                  <a:pt x="7710404" y="4875212"/>
                </a:lnTo>
                <a:lnTo>
                  <a:pt x="7702466" y="4935537"/>
                </a:lnTo>
                <a:lnTo>
                  <a:pt x="7691354" y="4987925"/>
                </a:lnTo>
                <a:lnTo>
                  <a:pt x="7677066" y="5033962"/>
                </a:lnTo>
                <a:lnTo>
                  <a:pt x="7661191" y="5075237"/>
                </a:lnTo>
                <a:lnTo>
                  <a:pt x="7642141" y="5114925"/>
                </a:lnTo>
                <a:lnTo>
                  <a:pt x="7623091" y="5149850"/>
                </a:lnTo>
                <a:lnTo>
                  <a:pt x="7604041" y="5186362"/>
                </a:lnTo>
                <a:lnTo>
                  <a:pt x="7586579" y="5226050"/>
                </a:lnTo>
                <a:lnTo>
                  <a:pt x="7569116" y="5268912"/>
                </a:lnTo>
                <a:lnTo>
                  <a:pt x="7554829" y="5313362"/>
                </a:lnTo>
                <a:lnTo>
                  <a:pt x="7545304" y="5365750"/>
                </a:lnTo>
                <a:lnTo>
                  <a:pt x="7535779" y="5426075"/>
                </a:lnTo>
                <a:lnTo>
                  <a:pt x="7534191" y="5494337"/>
                </a:lnTo>
                <a:lnTo>
                  <a:pt x="7535779" y="5562600"/>
                </a:lnTo>
                <a:lnTo>
                  <a:pt x="7545304" y="5622925"/>
                </a:lnTo>
                <a:lnTo>
                  <a:pt x="7554829" y="5675312"/>
                </a:lnTo>
                <a:lnTo>
                  <a:pt x="7569116" y="5721350"/>
                </a:lnTo>
                <a:lnTo>
                  <a:pt x="7586579" y="5762625"/>
                </a:lnTo>
                <a:lnTo>
                  <a:pt x="7604041" y="5802312"/>
                </a:lnTo>
                <a:lnTo>
                  <a:pt x="7623091" y="5840412"/>
                </a:lnTo>
                <a:lnTo>
                  <a:pt x="7642141" y="5876925"/>
                </a:lnTo>
                <a:lnTo>
                  <a:pt x="7661191" y="5915025"/>
                </a:lnTo>
                <a:lnTo>
                  <a:pt x="7677066" y="5956300"/>
                </a:lnTo>
                <a:lnTo>
                  <a:pt x="7691354" y="6003925"/>
                </a:lnTo>
                <a:lnTo>
                  <a:pt x="7702466" y="6056312"/>
                </a:lnTo>
                <a:lnTo>
                  <a:pt x="7710404" y="6113462"/>
                </a:lnTo>
                <a:lnTo>
                  <a:pt x="7713579" y="6183312"/>
                </a:lnTo>
                <a:lnTo>
                  <a:pt x="7710404" y="6251575"/>
                </a:lnTo>
                <a:lnTo>
                  <a:pt x="7702466" y="6311900"/>
                </a:lnTo>
                <a:lnTo>
                  <a:pt x="7691354" y="6361112"/>
                </a:lnTo>
                <a:lnTo>
                  <a:pt x="7677066" y="6407150"/>
                </a:lnTo>
                <a:lnTo>
                  <a:pt x="7661191" y="6448425"/>
                </a:lnTo>
                <a:lnTo>
                  <a:pt x="7643729" y="6488112"/>
                </a:lnTo>
                <a:lnTo>
                  <a:pt x="7626266" y="6523037"/>
                </a:lnTo>
                <a:lnTo>
                  <a:pt x="7607216" y="6561137"/>
                </a:lnTo>
                <a:lnTo>
                  <a:pt x="7588166" y="6597650"/>
                </a:lnTo>
                <a:lnTo>
                  <a:pt x="7572291" y="6640512"/>
                </a:lnTo>
                <a:lnTo>
                  <a:pt x="7556416" y="6683375"/>
                </a:lnTo>
                <a:lnTo>
                  <a:pt x="7546891" y="6735762"/>
                </a:lnTo>
                <a:lnTo>
                  <a:pt x="7538954" y="6791325"/>
                </a:lnTo>
                <a:lnTo>
                  <a:pt x="7534191" y="6858000"/>
                </a:lnTo>
                <a:lnTo>
                  <a:pt x="0" y="6858000"/>
                </a:lnTo>
                <a:lnTo>
                  <a:pt x="0" y="0"/>
                </a:lnTo>
                <a:close/>
              </a:path>
            </a:pathLst>
          </a:custGeom>
          <a:solidFill>
            <a:srgbClr val="FFFFFF"/>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Freeform: Shape 91">
            <a:extLst>
              <a:ext uri="{FF2B5EF4-FFF2-40B4-BE49-F238E27FC236}">
                <a16:creationId xmlns:a16="http://schemas.microsoft.com/office/drawing/2014/main" id="{DC85BF5E-2BD6-4E5B-8EA3-420B45BB03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7389812" y="0"/>
            <a:ext cx="4802188" cy="6858000"/>
          </a:xfrm>
          <a:custGeom>
            <a:avLst/>
            <a:gdLst>
              <a:gd name="connsiteX0" fmla="*/ 0 w 4802188"/>
              <a:gd name="connsiteY0" fmla="*/ 0 h 6858000"/>
              <a:gd name="connsiteX1" fmla="*/ 4802188 w 4802188"/>
              <a:gd name="connsiteY1" fmla="*/ 0 h 6858000"/>
              <a:gd name="connsiteX2" fmla="*/ 4802188 w 4802188"/>
              <a:gd name="connsiteY2" fmla="*/ 6858000 h 6858000"/>
              <a:gd name="connsiteX3" fmla="*/ 0 w 4802188"/>
              <a:gd name="connsiteY3" fmla="*/ 6858000 h 6858000"/>
              <a:gd name="connsiteX4" fmla="*/ 4763 w 4802188"/>
              <a:gd name="connsiteY4" fmla="*/ 6791325 h 6858000"/>
              <a:gd name="connsiteX5" fmla="*/ 12700 w 4802188"/>
              <a:gd name="connsiteY5" fmla="*/ 6735762 h 6858000"/>
              <a:gd name="connsiteX6" fmla="*/ 22225 w 4802188"/>
              <a:gd name="connsiteY6" fmla="*/ 6683375 h 6858000"/>
              <a:gd name="connsiteX7" fmla="*/ 38100 w 4802188"/>
              <a:gd name="connsiteY7" fmla="*/ 6640512 h 6858000"/>
              <a:gd name="connsiteX8" fmla="*/ 53975 w 4802188"/>
              <a:gd name="connsiteY8" fmla="*/ 6597650 h 6858000"/>
              <a:gd name="connsiteX9" fmla="*/ 73025 w 4802188"/>
              <a:gd name="connsiteY9" fmla="*/ 6561137 h 6858000"/>
              <a:gd name="connsiteX10" fmla="*/ 92075 w 4802188"/>
              <a:gd name="connsiteY10" fmla="*/ 6523037 h 6858000"/>
              <a:gd name="connsiteX11" fmla="*/ 109538 w 4802188"/>
              <a:gd name="connsiteY11" fmla="*/ 6488112 h 6858000"/>
              <a:gd name="connsiteX12" fmla="*/ 127000 w 4802188"/>
              <a:gd name="connsiteY12" fmla="*/ 6448425 h 6858000"/>
              <a:gd name="connsiteX13" fmla="*/ 142875 w 4802188"/>
              <a:gd name="connsiteY13" fmla="*/ 6407150 h 6858000"/>
              <a:gd name="connsiteX14" fmla="*/ 157163 w 4802188"/>
              <a:gd name="connsiteY14" fmla="*/ 6361112 h 6858000"/>
              <a:gd name="connsiteX15" fmla="*/ 168275 w 4802188"/>
              <a:gd name="connsiteY15" fmla="*/ 6311900 h 6858000"/>
              <a:gd name="connsiteX16" fmla="*/ 176213 w 4802188"/>
              <a:gd name="connsiteY16" fmla="*/ 6251575 h 6858000"/>
              <a:gd name="connsiteX17" fmla="*/ 179388 w 4802188"/>
              <a:gd name="connsiteY17" fmla="*/ 6183312 h 6858000"/>
              <a:gd name="connsiteX18" fmla="*/ 176213 w 4802188"/>
              <a:gd name="connsiteY18" fmla="*/ 6113462 h 6858000"/>
              <a:gd name="connsiteX19" fmla="*/ 168275 w 4802188"/>
              <a:gd name="connsiteY19" fmla="*/ 6056312 h 6858000"/>
              <a:gd name="connsiteX20" fmla="*/ 157163 w 4802188"/>
              <a:gd name="connsiteY20" fmla="*/ 6003925 h 6858000"/>
              <a:gd name="connsiteX21" fmla="*/ 142875 w 4802188"/>
              <a:gd name="connsiteY21" fmla="*/ 5956300 h 6858000"/>
              <a:gd name="connsiteX22" fmla="*/ 127000 w 4802188"/>
              <a:gd name="connsiteY22" fmla="*/ 5915025 h 6858000"/>
              <a:gd name="connsiteX23" fmla="*/ 107950 w 4802188"/>
              <a:gd name="connsiteY23" fmla="*/ 5876925 h 6858000"/>
              <a:gd name="connsiteX24" fmla="*/ 88900 w 4802188"/>
              <a:gd name="connsiteY24" fmla="*/ 5840412 h 6858000"/>
              <a:gd name="connsiteX25" fmla="*/ 69850 w 4802188"/>
              <a:gd name="connsiteY25" fmla="*/ 5802312 h 6858000"/>
              <a:gd name="connsiteX26" fmla="*/ 52388 w 4802188"/>
              <a:gd name="connsiteY26" fmla="*/ 5762625 h 6858000"/>
              <a:gd name="connsiteX27" fmla="*/ 34925 w 4802188"/>
              <a:gd name="connsiteY27" fmla="*/ 5721350 h 6858000"/>
              <a:gd name="connsiteX28" fmla="*/ 20638 w 4802188"/>
              <a:gd name="connsiteY28" fmla="*/ 5675312 h 6858000"/>
              <a:gd name="connsiteX29" fmla="*/ 11113 w 4802188"/>
              <a:gd name="connsiteY29" fmla="*/ 5622925 h 6858000"/>
              <a:gd name="connsiteX30" fmla="*/ 1588 w 4802188"/>
              <a:gd name="connsiteY30" fmla="*/ 5562600 h 6858000"/>
              <a:gd name="connsiteX31" fmla="*/ 0 w 4802188"/>
              <a:gd name="connsiteY31" fmla="*/ 5494337 h 6858000"/>
              <a:gd name="connsiteX32" fmla="*/ 1588 w 4802188"/>
              <a:gd name="connsiteY32" fmla="*/ 5426075 h 6858000"/>
              <a:gd name="connsiteX33" fmla="*/ 11113 w 4802188"/>
              <a:gd name="connsiteY33" fmla="*/ 5365750 h 6858000"/>
              <a:gd name="connsiteX34" fmla="*/ 20638 w 4802188"/>
              <a:gd name="connsiteY34" fmla="*/ 5313362 h 6858000"/>
              <a:gd name="connsiteX35" fmla="*/ 34925 w 4802188"/>
              <a:gd name="connsiteY35" fmla="*/ 5268912 h 6858000"/>
              <a:gd name="connsiteX36" fmla="*/ 52388 w 4802188"/>
              <a:gd name="connsiteY36" fmla="*/ 5226050 h 6858000"/>
              <a:gd name="connsiteX37" fmla="*/ 69850 w 4802188"/>
              <a:gd name="connsiteY37" fmla="*/ 5186362 h 6858000"/>
              <a:gd name="connsiteX38" fmla="*/ 88900 w 4802188"/>
              <a:gd name="connsiteY38" fmla="*/ 5149850 h 6858000"/>
              <a:gd name="connsiteX39" fmla="*/ 107950 w 4802188"/>
              <a:gd name="connsiteY39" fmla="*/ 5114925 h 6858000"/>
              <a:gd name="connsiteX40" fmla="*/ 127000 w 4802188"/>
              <a:gd name="connsiteY40" fmla="*/ 5075237 h 6858000"/>
              <a:gd name="connsiteX41" fmla="*/ 142875 w 4802188"/>
              <a:gd name="connsiteY41" fmla="*/ 5033962 h 6858000"/>
              <a:gd name="connsiteX42" fmla="*/ 157163 w 4802188"/>
              <a:gd name="connsiteY42" fmla="*/ 4987925 h 6858000"/>
              <a:gd name="connsiteX43" fmla="*/ 168275 w 4802188"/>
              <a:gd name="connsiteY43" fmla="*/ 4935537 h 6858000"/>
              <a:gd name="connsiteX44" fmla="*/ 176213 w 4802188"/>
              <a:gd name="connsiteY44" fmla="*/ 4875212 h 6858000"/>
              <a:gd name="connsiteX45" fmla="*/ 179388 w 4802188"/>
              <a:gd name="connsiteY45" fmla="*/ 4806950 h 6858000"/>
              <a:gd name="connsiteX46" fmla="*/ 176213 w 4802188"/>
              <a:gd name="connsiteY46" fmla="*/ 4738687 h 6858000"/>
              <a:gd name="connsiteX47" fmla="*/ 168275 w 4802188"/>
              <a:gd name="connsiteY47" fmla="*/ 4678362 h 6858000"/>
              <a:gd name="connsiteX48" fmla="*/ 157163 w 4802188"/>
              <a:gd name="connsiteY48" fmla="*/ 4625975 h 6858000"/>
              <a:gd name="connsiteX49" fmla="*/ 142875 w 4802188"/>
              <a:gd name="connsiteY49" fmla="*/ 4579937 h 6858000"/>
              <a:gd name="connsiteX50" fmla="*/ 127000 w 4802188"/>
              <a:gd name="connsiteY50" fmla="*/ 4537075 h 6858000"/>
              <a:gd name="connsiteX51" fmla="*/ 107950 w 4802188"/>
              <a:gd name="connsiteY51" fmla="*/ 4498975 h 6858000"/>
              <a:gd name="connsiteX52" fmla="*/ 69850 w 4802188"/>
              <a:gd name="connsiteY52" fmla="*/ 4424362 h 6858000"/>
              <a:gd name="connsiteX53" fmla="*/ 52388 w 4802188"/>
              <a:gd name="connsiteY53" fmla="*/ 4386262 h 6858000"/>
              <a:gd name="connsiteX54" fmla="*/ 34925 w 4802188"/>
              <a:gd name="connsiteY54" fmla="*/ 4343400 h 6858000"/>
              <a:gd name="connsiteX55" fmla="*/ 20638 w 4802188"/>
              <a:gd name="connsiteY55" fmla="*/ 4297362 h 6858000"/>
              <a:gd name="connsiteX56" fmla="*/ 11113 w 4802188"/>
              <a:gd name="connsiteY56" fmla="*/ 4244975 h 6858000"/>
              <a:gd name="connsiteX57" fmla="*/ 1588 w 4802188"/>
              <a:gd name="connsiteY57" fmla="*/ 4186237 h 6858000"/>
              <a:gd name="connsiteX58" fmla="*/ 0 w 4802188"/>
              <a:gd name="connsiteY58" fmla="*/ 4116387 h 6858000"/>
              <a:gd name="connsiteX59" fmla="*/ 1588 w 4802188"/>
              <a:gd name="connsiteY59" fmla="*/ 4048125 h 6858000"/>
              <a:gd name="connsiteX60" fmla="*/ 11113 w 4802188"/>
              <a:gd name="connsiteY60" fmla="*/ 3987800 h 6858000"/>
              <a:gd name="connsiteX61" fmla="*/ 20638 w 4802188"/>
              <a:gd name="connsiteY61" fmla="*/ 3935412 h 6858000"/>
              <a:gd name="connsiteX62" fmla="*/ 34925 w 4802188"/>
              <a:gd name="connsiteY62" fmla="*/ 3890962 h 6858000"/>
              <a:gd name="connsiteX63" fmla="*/ 52388 w 4802188"/>
              <a:gd name="connsiteY63" fmla="*/ 3848100 h 6858000"/>
              <a:gd name="connsiteX64" fmla="*/ 69850 w 4802188"/>
              <a:gd name="connsiteY64" fmla="*/ 3811587 h 6858000"/>
              <a:gd name="connsiteX65" fmla="*/ 107950 w 4802188"/>
              <a:gd name="connsiteY65" fmla="*/ 3736975 h 6858000"/>
              <a:gd name="connsiteX66" fmla="*/ 127000 w 4802188"/>
              <a:gd name="connsiteY66" fmla="*/ 3697287 h 6858000"/>
              <a:gd name="connsiteX67" fmla="*/ 142875 w 4802188"/>
              <a:gd name="connsiteY67" fmla="*/ 3656012 h 6858000"/>
              <a:gd name="connsiteX68" fmla="*/ 157163 w 4802188"/>
              <a:gd name="connsiteY68" fmla="*/ 3609975 h 6858000"/>
              <a:gd name="connsiteX69" fmla="*/ 168275 w 4802188"/>
              <a:gd name="connsiteY69" fmla="*/ 3557587 h 6858000"/>
              <a:gd name="connsiteX70" fmla="*/ 176213 w 4802188"/>
              <a:gd name="connsiteY70" fmla="*/ 3497262 h 6858000"/>
              <a:gd name="connsiteX71" fmla="*/ 179388 w 4802188"/>
              <a:gd name="connsiteY71" fmla="*/ 3427412 h 6858000"/>
              <a:gd name="connsiteX72" fmla="*/ 176213 w 4802188"/>
              <a:gd name="connsiteY72" fmla="*/ 3360737 h 6858000"/>
              <a:gd name="connsiteX73" fmla="*/ 168275 w 4802188"/>
              <a:gd name="connsiteY73" fmla="*/ 3300412 h 6858000"/>
              <a:gd name="connsiteX74" fmla="*/ 157163 w 4802188"/>
              <a:gd name="connsiteY74" fmla="*/ 3248025 h 6858000"/>
              <a:gd name="connsiteX75" fmla="*/ 142875 w 4802188"/>
              <a:gd name="connsiteY75" fmla="*/ 3201987 h 6858000"/>
              <a:gd name="connsiteX76" fmla="*/ 127000 w 4802188"/>
              <a:gd name="connsiteY76" fmla="*/ 3160712 h 6858000"/>
              <a:gd name="connsiteX77" fmla="*/ 107950 w 4802188"/>
              <a:gd name="connsiteY77" fmla="*/ 3121025 h 6858000"/>
              <a:gd name="connsiteX78" fmla="*/ 88900 w 4802188"/>
              <a:gd name="connsiteY78" fmla="*/ 3084512 h 6858000"/>
              <a:gd name="connsiteX79" fmla="*/ 69850 w 4802188"/>
              <a:gd name="connsiteY79" fmla="*/ 3046412 h 6858000"/>
              <a:gd name="connsiteX80" fmla="*/ 52388 w 4802188"/>
              <a:gd name="connsiteY80" fmla="*/ 3009900 h 6858000"/>
              <a:gd name="connsiteX81" fmla="*/ 34925 w 4802188"/>
              <a:gd name="connsiteY81" fmla="*/ 2967037 h 6858000"/>
              <a:gd name="connsiteX82" fmla="*/ 20638 w 4802188"/>
              <a:gd name="connsiteY82" fmla="*/ 2922587 h 6858000"/>
              <a:gd name="connsiteX83" fmla="*/ 11113 w 4802188"/>
              <a:gd name="connsiteY83" fmla="*/ 2868612 h 6858000"/>
              <a:gd name="connsiteX84" fmla="*/ 1588 w 4802188"/>
              <a:gd name="connsiteY84" fmla="*/ 2809875 h 6858000"/>
              <a:gd name="connsiteX85" fmla="*/ 0 w 4802188"/>
              <a:gd name="connsiteY85" fmla="*/ 2741612 h 6858000"/>
              <a:gd name="connsiteX86" fmla="*/ 1588 w 4802188"/>
              <a:gd name="connsiteY86" fmla="*/ 2671762 h 6858000"/>
              <a:gd name="connsiteX87" fmla="*/ 11113 w 4802188"/>
              <a:gd name="connsiteY87" fmla="*/ 2613025 h 6858000"/>
              <a:gd name="connsiteX88" fmla="*/ 20638 w 4802188"/>
              <a:gd name="connsiteY88" fmla="*/ 2560637 h 6858000"/>
              <a:gd name="connsiteX89" fmla="*/ 34925 w 4802188"/>
              <a:gd name="connsiteY89" fmla="*/ 2513012 h 6858000"/>
              <a:gd name="connsiteX90" fmla="*/ 52388 w 4802188"/>
              <a:gd name="connsiteY90" fmla="*/ 2471737 h 6858000"/>
              <a:gd name="connsiteX91" fmla="*/ 69850 w 4802188"/>
              <a:gd name="connsiteY91" fmla="*/ 2433637 h 6858000"/>
              <a:gd name="connsiteX92" fmla="*/ 88900 w 4802188"/>
              <a:gd name="connsiteY92" fmla="*/ 2395537 h 6858000"/>
              <a:gd name="connsiteX93" fmla="*/ 107950 w 4802188"/>
              <a:gd name="connsiteY93" fmla="*/ 2359025 h 6858000"/>
              <a:gd name="connsiteX94" fmla="*/ 127000 w 4802188"/>
              <a:gd name="connsiteY94" fmla="*/ 2319337 h 6858000"/>
              <a:gd name="connsiteX95" fmla="*/ 142875 w 4802188"/>
              <a:gd name="connsiteY95" fmla="*/ 2278062 h 6858000"/>
              <a:gd name="connsiteX96" fmla="*/ 157163 w 4802188"/>
              <a:gd name="connsiteY96" fmla="*/ 2232025 h 6858000"/>
              <a:gd name="connsiteX97" fmla="*/ 168275 w 4802188"/>
              <a:gd name="connsiteY97" fmla="*/ 2179637 h 6858000"/>
              <a:gd name="connsiteX98" fmla="*/ 176213 w 4802188"/>
              <a:gd name="connsiteY98" fmla="*/ 2119312 h 6858000"/>
              <a:gd name="connsiteX99" fmla="*/ 179388 w 4802188"/>
              <a:gd name="connsiteY99" fmla="*/ 2051050 h 6858000"/>
              <a:gd name="connsiteX100" fmla="*/ 176213 w 4802188"/>
              <a:gd name="connsiteY100" fmla="*/ 1982787 h 6858000"/>
              <a:gd name="connsiteX101" fmla="*/ 168275 w 4802188"/>
              <a:gd name="connsiteY101" fmla="*/ 1922462 h 6858000"/>
              <a:gd name="connsiteX102" fmla="*/ 157163 w 4802188"/>
              <a:gd name="connsiteY102" fmla="*/ 1870075 h 6858000"/>
              <a:gd name="connsiteX103" fmla="*/ 142875 w 4802188"/>
              <a:gd name="connsiteY103" fmla="*/ 1824037 h 6858000"/>
              <a:gd name="connsiteX104" fmla="*/ 127000 w 4802188"/>
              <a:gd name="connsiteY104" fmla="*/ 1782762 h 6858000"/>
              <a:gd name="connsiteX105" fmla="*/ 107950 w 4802188"/>
              <a:gd name="connsiteY105" fmla="*/ 1743075 h 6858000"/>
              <a:gd name="connsiteX106" fmla="*/ 88900 w 4802188"/>
              <a:gd name="connsiteY106" fmla="*/ 1708150 h 6858000"/>
              <a:gd name="connsiteX107" fmla="*/ 69850 w 4802188"/>
              <a:gd name="connsiteY107" fmla="*/ 1671637 h 6858000"/>
              <a:gd name="connsiteX108" fmla="*/ 52388 w 4802188"/>
              <a:gd name="connsiteY108" fmla="*/ 1631950 h 6858000"/>
              <a:gd name="connsiteX109" fmla="*/ 34925 w 4802188"/>
              <a:gd name="connsiteY109" fmla="*/ 1589087 h 6858000"/>
              <a:gd name="connsiteX110" fmla="*/ 20638 w 4802188"/>
              <a:gd name="connsiteY110" fmla="*/ 1544637 h 6858000"/>
              <a:gd name="connsiteX111" fmla="*/ 11113 w 4802188"/>
              <a:gd name="connsiteY111" fmla="*/ 1492250 h 6858000"/>
              <a:gd name="connsiteX112" fmla="*/ 1588 w 4802188"/>
              <a:gd name="connsiteY112" fmla="*/ 1431925 h 6858000"/>
              <a:gd name="connsiteX113" fmla="*/ 0 w 4802188"/>
              <a:gd name="connsiteY113" fmla="*/ 1363662 h 6858000"/>
              <a:gd name="connsiteX114" fmla="*/ 1588 w 4802188"/>
              <a:gd name="connsiteY114" fmla="*/ 1295400 h 6858000"/>
              <a:gd name="connsiteX115" fmla="*/ 11113 w 4802188"/>
              <a:gd name="connsiteY115" fmla="*/ 1235075 h 6858000"/>
              <a:gd name="connsiteX116" fmla="*/ 20638 w 4802188"/>
              <a:gd name="connsiteY116" fmla="*/ 1182687 h 6858000"/>
              <a:gd name="connsiteX117" fmla="*/ 34925 w 4802188"/>
              <a:gd name="connsiteY117" fmla="*/ 1136650 h 6858000"/>
              <a:gd name="connsiteX118" fmla="*/ 52388 w 4802188"/>
              <a:gd name="connsiteY118" fmla="*/ 1095375 h 6858000"/>
              <a:gd name="connsiteX119" fmla="*/ 69850 w 4802188"/>
              <a:gd name="connsiteY119" fmla="*/ 1055687 h 6858000"/>
              <a:gd name="connsiteX120" fmla="*/ 88900 w 4802188"/>
              <a:gd name="connsiteY120" fmla="*/ 1017587 h 6858000"/>
              <a:gd name="connsiteX121" fmla="*/ 107950 w 4802188"/>
              <a:gd name="connsiteY121" fmla="*/ 981075 h 6858000"/>
              <a:gd name="connsiteX122" fmla="*/ 127000 w 4802188"/>
              <a:gd name="connsiteY122" fmla="*/ 942975 h 6858000"/>
              <a:gd name="connsiteX123" fmla="*/ 142875 w 4802188"/>
              <a:gd name="connsiteY123" fmla="*/ 901700 h 6858000"/>
              <a:gd name="connsiteX124" fmla="*/ 157163 w 4802188"/>
              <a:gd name="connsiteY124" fmla="*/ 854075 h 6858000"/>
              <a:gd name="connsiteX125" fmla="*/ 168275 w 4802188"/>
              <a:gd name="connsiteY125" fmla="*/ 801687 h 6858000"/>
              <a:gd name="connsiteX126" fmla="*/ 176213 w 4802188"/>
              <a:gd name="connsiteY126" fmla="*/ 744537 h 6858000"/>
              <a:gd name="connsiteX127" fmla="*/ 179388 w 4802188"/>
              <a:gd name="connsiteY127" fmla="*/ 673100 h 6858000"/>
              <a:gd name="connsiteX128" fmla="*/ 176213 w 4802188"/>
              <a:gd name="connsiteY128" fmla="*/ 606425 h 6858000"/>
              <a:gd name="connsiteX129" fmla="*/ 168275 w 4802188"/>
              <a:gd name="connsiteY129" fmla="*/ 546100 h 6858000"/>
              <a:gd name="connsiteX130" fmla="*/ 157163 w 4802188"/>
              <a:gd name="connsiteY130" fmla="*/ 496887 h 6858000"/>
              <a:gd name="connsiteX131" fmla="*/ 142875 w 4802188"/>
              <a:gd name="connsiteY131" fmla="*/ 450850 h 6858000"/>
              <a:gd name="connsiteX132" fmla="*/ 127000 w 4802188"/>
              <a:gd name="connsiteY132" fmla="*/ 409575 h 6858000"/>
              <a:gd name="connsiteX133" fmla="*/ 109538 w 4802188"/>
              <a:gd name="connsiteY133" fmla="*/ 369887 h 6858000"/>
              <a:gd name="connsiteX134" fmla="*/ 92075 w 4802188"/>
              <a:gd name="connsiteY134" fmla="*/ 334962 h 6858000"/>
              <a:gd name="connsiteX135" fmla="*/ 73025 w 4802188"/>
              <a:gd name="connsiteY135" fmla="*/ 296862 h 6858000"/>
              <a:gd name="connsiteX136" fmla="*/ 53975 w 4802188"/>
              <a:gd name="connsiteY136" fmla="*/ 260350 h 6858000"/>
              <a:gd name="connsiteX137" fmla="*/ 38100 w 4802188"/>
              <a:gd name="connsiteY137" fmla="*/ 217487 h 6858000"/>
              <a:gd name="connsiteX138" fmla="*/ 22225 w 4802188"/>
              <a:gd name="connsiteY138" fmla="*/ 174625 h 6858000"/>
              <a:gd name="connsiteX139" fmla="*/ 12700 w 4802188"/>
              <a:gd name="connsiteY139" fmla="*/ 122237 h 6858000"/>
              <a:gd name="connsiteX140" fmla="*/ 4763 w 4802188"/>
              <a:gd name="connsiteY140" fmla="*/ 6667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Lst>
            <a:rect l="l" t="t" r="r" b="b"/>
            <a:pathLst>
              <a:path w="4802188" h="6858000">
                <a:moveTo>
                  <a:pt x="0" y="0"/>
                </a:moveTo>
                <a:lnTo>
                  <a:pt x="4802188" y="0"/>
                </a:lnTo>
                <a:lnTo>
                  <a:pt x="4802188" y="6858000"/>
                </a:lnTo>
                <a:lnTo>
                  <a:pt x="0" y="6858000"/>
                </a:lnTo>
                <a:lnTo>
                  <a:pt x="4763" y="6791325"/>
                </a:lnTo>
                <a:lnTo>
                  <a:pt x="12700" y="6735762"/>
                </a:lnTo>
                <a:lnTo>
                  <a:pt x="22225" y="6683375"/>
                </a:lnTo>
                <a:lnTo>
                  <a:pt x="38100" y="6640512"/>
                </a:lnTo>
                <a:lnTo>
                  <a:pt x="53975" y="6597650"/>
                </a:lnTo>
                <a:lnTo>
                  <a:pt x="73025" y="6561137"/>
                </a:lnTo>
                <a:lnTo>
                  <a:pt x="92075" y="6523037"/>
                </a:lnTo>
                <a:lnTo>
                  <a:pt x="109538" y="6488112"/>
                </a:lnTo>
                <a:lnTo>
                  <a:pt x="127000" y="6448425"/>
                </a:lnTo>
                <a:lnTo>
                  <a:pt x="142875" y="6407150"/>
                </a:lnTo>
                <a:lnTo>
                  <a:pt x="157163" y="6361112"/>
                </a:lnTo>
                <a:lnTo>
                  <a:pt x="168275" y="6311900"/>
                </a:lnTo>
                <a:lnTo>
                  <a:pt x="176213" y="6251575"/>
                </a:lnTo>
                <a:lnTo>
                  <a:pt x="179388" y="6183312"/>
                </a:lnTo>
                <a:lnTo>
                  <a:pt x="176213" y="6113462"/>
                </a:lnTo>
                <a:lnTo>
                  <a:pt x="168275" y="6056312"/>
                </a:lnTo>
                <a:lnTo>
                  <a:pt x="157163" y="6003925"/>
                </a:lnTo>
                <a:lnTo>
                  <a:pt x="142875" y="5956300"/>
                </a:lnTo>
                <a:lnTo>
                  <a:pt x="127000" y="5915025"/>
                </a:lnTo>
                <a:lnTo>
                  <a:pt x="107950" y="5876925"/>
                </a:lnTo>
                <a:lnTo>
                  <a:pt x="88900" y="5840412"/>
                </a:lnTo>
                <a:lnTo>
                  <a:pt x="69850" y="5802312"/>
                </a:lnTo>
                <a:lnTo>
                  <a:pt x="52388" y="5762625"/>
                </a:lnTo>
                <a:lnTo>
                  <a:pt x="34925" y="5721350"/>
                </a:lnTo>
                <a:lnTo>
                  <a:pt x="20638" y="5675312"/>
                </a:lnTo>
                <a:lnTo>
                  <a:pt x="11113" y="5622925"/>
                </a:lnTo>
                <a:lnTo>
                  <a:pt x="1588" y="5562600"/>
                </a:lnTo>
                <a:lnTo>
                  <a:pt x="0" y="5494337"/>
                </a:lnTo>
                <a:lnTo>
                  <a:pt x="1588" y="5426075"/>
                </a:lnTo>
                <a:lnTo>
                  <a:pt x="11113" y="5365750"/>
                </a:lnTo>
                <a:lnTo>
                  <a:pt x="20638" y="5313362"/>
                </a:lnTo>
                <a:lnTo>
                  <a:pt x="34925" y="5268912"/>
                </a:lnTo>
                <a:lnTo>
                  <a:pt x="52388" y="5226050"/>
                </a:lnTo>
                <a:lnTo>
                  <a:pt x="69850" y="5186362"/>
                </a:lnTo>
                <a:lnTo>
                  <a:pt x="88900" y="5149850"/>
                </a:lnTo>
                <a:lnTo>
                  <a:pt x="107950" y="5114925"/>
                </a:lnTo>
                <a:lnTo>
                  <a:pt x="127000" y="5075237"/>
                </a:lnTo>
                <a:lnTo>
                  <a:pt x="142875" y="5033962"/>
                </a:lnTo>
                <a:lnTo>
                  <a:pt x="157163" y="4987925"/>
                </a:lnTo>
                <a:lnTo>
                  <a:pt x="168275" y="4935537"/>
                </a:lnTo>
                <a:lnTo>
                  <a:pt x="176213" y="4875212"/>
                </a:lnTo>
                <a:lnTo>
                  <a:pt x="179388" y="4806950"/>
                </a:lnTo>
                <a:lnTo>
                  <a:pt x="176213" y="4738687"/>
                </a:lnTo>
                <a:lnTo>
                  <a:pt x="168275" y="4678362"/>
                </a:lnTo>
                <a:lnTo>
                  <a:pt x="157163" y="4625975"/>
                </a:lnTo>
                <a:lnTo>
                  <a:pt x="142875" y="4579937"/>
                </a:lnTo>
                <a:lnTo>
                  <a:pt x="127000" y="4537075"/>
                </a:lnTo>
                <a:lnTo>
                  <a:pt x="107950" y="4498975"/>
                </a:lnTo>
                <a:lnTo>
                  <a:pt x="69850" y="4424362"/>
                </a:lnTo>
                <a:lnTo>
                  <a:pt x="52388" y="4386262"/>
                </a:lnTo>
                <a:lnTo>
                  <a:pt x="34925" y="4343400"/>
                </a:lnTo>
                <a:lnTo>
                  <a:pt x="20638" y="4297362"/>
                </a:lnTo>
                <a:lnTo>
                  <a:pt x="11113" y="4244975"/>
                </a:lnTo>
                <a:lnTo>
                  <a:pt x="1588" y="4186237"/>
                </a:lnTo>
                <a:lnTo>
                  <a:pt x="0" y="4116387"/>
                </a:lnTo>
                <a:lnTo>
                  <a:pt x="1588" y="4048125"/>
                </a:lnTo>
                <a:lnTo>
                  <a:pt x="11113" y="3987800"/>
                </a:lnTo>
                <a:lnTo>
                  <a:pt x="20638" y="3935412"/>
                </a:lnTo>
                <a:lnTo>
                  <a:pt x="34925" y="3890962"/>
                </a:lnTo>
                <a:lnTo>
                  <a:pt x="52388" y="3848100"/>
                </a:lnTo>
                <a:lnTo>
                  <a:pt x="69850" y="3811587"/>
                </a:lnTo>
                <a:lnTo>
                  <a:pt x="107950" y="3736975"/>
                </a:lnTo>
                <a:lnTo>
                  <a:pt x="127000" y="3697287"/>
                </a:lnTo>
                <a:lnTo>
                  <a:pt x="142875" y="3656012"/>
                </a:lnTo>
                <a:lnTo>
                  <a:pt x="157163" y="3609975"/>
                </a:lnTo>
                <a:lnTo>
                  <a:pt x="168275" y="3557587"/>
                </a:lnTo>
                <a:lnTo>
                  <a:pt x="176213" y="3497262"/>
                </a:lnTo>
                <a:lnTo>
                  <a:pt x="179388" y="3427412"/>
                </a:lnTo>
                <a:lnTo>
                  <a:pt x="176213" y="3360737"/>
                </a:lnTo>
                <a:lnTo>
                  <a:pt x="168275" y="3300412"/>
                </a:lnTo>
                <a:lnTo>
                  <a:pt x="157163" y="3248025"/>
                </a:lnTo>
                <a:lnTo>
                  <a:pt x="142875" y="3201987"/>
                </a:lnTo>
                <a:lnTo>
                  <a:pt x="127000" y="3160712"/>
                </a:lnTo>
                <a:lnTo>
                  <a:pt x="107950" y="3121025"/>
                </a:lnTo>
                <a:lnTo>
                  <a:pt x="88900" y="3084512"/>
                </a:lnTo>
                <a:lnTo>
                  <a:pt x="69850" y="3046412"/>
                </a:lnTo>
                <a:lnTo>
                  <a:pt x="52388" y="3009900"/>
                </a:lnTo>
                <a:lnTo>
                  <a:pt x="34925" y="2967037"/>
                </a:lnTo>
                <a:lnTo>
                  <a:pt x="20638" y="2922587"/>
                </a:lnTo>
                <a:lnTo>
                  <a:pt x="11113" y="2868612"/>
                </a:lnTo>
                <a:lnTo>
                  <a:pt x="1588" y="2809875"/>
                </a:lnTo>
                <a:lnTo>
                  <a:pt x="0" y="2741612"/>
                </a:lnTo>
                <a:lnTo>
                  <a:pt x="1588" y="2671762"/>
                </a:lnTo>
                <a:lnTo>
                  <a:pt x="11113" y="2613025"/>
                </a:lnTo>
                <a:lnTo>
                  <a:pt x="20638" y="2560637"/>
                </a:lnTo>
                <a:lnTo>
                  <a:pt x="34925" y="2513012"/>
                </a:lnTo>
                <a:lnTo>
                  <a:pt x="52388" y="2471737"/>
                </a:lnTo>
                <a:lnTo>
                  <a:pt x="69850" y="2433637"/>
                </a:lnTo>
                <a:lnTo>
                  <a:pt x="88900" y="2395537"/>
                </a:lnTo>
                <a:lnTo>
                  <a:pt x="107950" y="2359025"/>
                </a:lnTo>
                <a:lnTo>
                  <a:pt x="127000" y="2319337"/>
                </a:lnTo>
                <a:lnTo>
                  <a:pt x="142875" y="2278062"/>
                </a:lnTo>
                <a:lnTo>
                  <a:pt x="157163" y="2232025"/>
                </a:lnTo>
                <a:lnTo>
                  <a:pt x="168275" y="2179637"/>
                </a:lnTo>
                <a:lnTo>
                  <a:pt x="176213" y="2119312"/>
                </a:lnTo>
                <a:lnTo>
                  <a:pt x="179388" y="2051050"/>
                </a:lnTo>
                <a:lnTo>
                  <a:pt x="176213" y="1982787"/>
                </a:lnTo>
                <a:lnTo>
                  <a:pt x="168275" y="1922462"/>
                </a:lnTo>
                <a:lnTo>
                  <a:pt x="157163" y="1870075"/>
                </a:lnTo>
                <a:lnTo>
                  <a:pt x="142875" y="1824037"/>
                </a:lnTo>
                <a:lnTo>
                  <a:pt x="127000" y="1782762"/>
                </a:lnTo>
                <a:lnTo>
                  <a:pt x="107950" y="1743075"/>
                </a:lnTo>
                <a:lnTo>
                  <a:pt x="88900" y="1708150"/>
                </a:lnTo>
                <a:lnTo>
                  <a:pt x="69850" y="1671637"/>
                </a:lnTo>
                <a:lnTo>
                  <a:pt x="52388" y="1631950"/>
                </a:lnTo>
                <a:lnTo>
                  <a:pt x="34925" y="1589087"/>
                </a:lnTo>
                <a:lnTo>
                  <a:pt x="20638" y="1544637"/>
                </a:lnTo>
                <a:lnTo>
                  <a:pt x="11113" y="1492250"/>
                </a:lnTo>
                <a:lnTo>
                  <a:pt x="1588" y="1431925"/>
                </a:lnTo>
                <a:lnTo>
                  <a:pt x="0" y="1363662"/>
                </a:lnTo>
                <a:lnTo>
                  <a:pt x="1588" y="1295400"/>
                </a:lnTo>
                <a:lnTo>
                  <a:pt x="11113" y="1235075"/>
                </a:lnTo>
                <a:lnTo>
                  <a:pt x="20638" y="1182687"/>
                </a:lnTo>
                <a:lnTo>
                  <a:pt x="34925" y="1136650"/>
                </a:lnTo>
                <a:lnTo>
                  <a:pt x="52388" y="1095375"/>
                </a:lnTo>
                <a:lnTo>
                  <a:pt x="69850" y="1055687"/>
                </a:lnTo>
                <a:lnTo>
                  <a:pt x="88900" y="1017587"/>
                </a:lnTo>
                <a:lnTo>
                  <a:pt x="107950" y="981075"/>
                </a:lnTo>
                <a:lnTo>
                  <a:pt x="127000" y="942975"/>
                </a:lnTo>
                <a:lnTo>
                  <a:pt x="142875" y="901700"/>
                </a:lnTo>
                <a:lnTo>
                  <a:pt x="157163" y="854075"/>
                </a:lnTo>
                <a:lnTo>
                  <a:pt x="168275" y="801687"/>
                </a:lnTo>
                <a:lnTo>
                  <a:pt x="176213" y="744537"/>
                </a:lnTo>
                <a:lnTo>
                  <a:pt x="179388" y="673100"/>
                </a:lnTo>
                <a:lnTo>
                  <a:pt x="176213" y="606425"/>
                </a:lnTo>
                <a:lnTo>
                  <a:pt x="168275" y="546100"/>
                </a:lnTo>
                <a:lnTo>
                  <a:pt x="157163" y="496887"/>
                </a:lnTo>
                <a:lnTo>
                  <a:pt x="142875" y="450850"/>
                </a:lnTo>
                <a:lnTo>
                  <a:pt x="127000" y="409575"/>
                </a:lnTo>
                <a:lnTo>
                  <a:pt x="109538" y="369887"/>
                </a:lnTo>
                <a:lnTo>
                  <a:pt x="92075" y="334962"/>
                </a:lnTo>
                <a:lnTo>
                  <a:pt x="73025" y="296862"/>
                </a:lnTo>
                <a:lnTo>
                  <a:pt x="53975" y="260350"/>
                </a:lnTo>
                <a:lnTo>
                  <a:pt x="38100" y="217487"/>
                </a:lnTo>
                <a:lnTo>
                  <a:pt x="22225" y="174625"/>
                </a:lnTo>
                <a:lnTo>
                  <a:pt x="12700" y="122237"/>
                </a:lnTo>
                <a:lnTo>
                  <a:pt x="4763" y="66675"/>
                </a:lnTo>
                <a:close/>
              </a:path>
            </a:pathLst>
          </a:custGeom>
          <a:solidFill>
            <a:schemeClr val="accent1">
              <a:lumMod val="50000"/>
              <a:alpha val="25000"/>
            </a:schemeClr>
          </a:solidFill>
          <a:ln w="0">
            <a:noFill/>
            <a:prstDash val="solid"/>
            <a:round/>
            <a:headEnd/>
            <a:tailEnd/>
          </a:ln>
        </p:spPr>
        <p:txBody>
          <a:bodyPr wrap="square" rtlCol="0" anchor="ctr">
            <a:noAutofit/>
          </a:bodyPr>
          <a:lstStyle/>
          <a:p>
            <a:pPr algn="ctr" defTabSz="457200"/>
            <a:endParaRPr lang="en-US" dirty="0">
              <a:solidFill>
                <a:schemeClr val="tx1"/>
              </a:solidFill>
            </a:endParaRPr>
          </a:p>
        </p:txBody>
      </p:sp>
      <p:sp>
        <p:nvSpPr>
          <p:cNvPr id="2" name="Title 1">
            <a:extLst>
              <a:ext uri="{FF2B5EF4-FFF2-40B4-BE49-F238E27FC236}">
                <a16:creationId xmlns:a16="http://schemas.microsoft.com/office/drawing/2014/main" id="{812F6C15-73BD-47A2-99FD-993FA88CDEDB}"/>
              </a:ext>
            </a:extLst>
          </p:cNvPr>
          <p:cNvSpPr>
            <a:spLocks noGrp="1"/>
          </p:cNvSpPr>
          <p:nvPr>
            <p:ph type="title"/>
          </p:nvPr>
        </p:nvSpPr>
        <p:spPr>
          <a:xfrm>
            <a:off x="8092186" y="415051"/>
            <a:ext cx="3718159" cy="1492132"/>
          </a:xfrm>
        </p:spPr>
        <p:txBody>
          <a:bodyPr anchor="t">
            <a:normAutofit fontScale="90000"/>
          </a:bodyPr>
          <a:lstStyle/>
          <a:p>
            <a:pPr algn="ctr"/>
            <a:r>
              <a:rPr lang="en-US" sz="2900" u="sng" dirty="0">
                <a:latin typeface="Franklin Gothic Book" panose="020B0503020102020204" pitchFamily="34" charset="0"/>
              </a:rPr>
              <a:t>RESOURCES</a:t>
            </a:r>
            <a:br>
              <a:rPr lang="en-US" sz="2900" dirty="0"/>
            </a:br>
            <a:br>
              <a:rPr lang="en-US" sz="2900" dirty="0"/>
            </a:br>
            <a:r>
              <a:rPr lang="en-US" sz="2900" dirty="0"/>
              <a:t>Where to get additional </a:t>
            </a:r>
            <a:r>
              <a:rPr lang="en-US" sz="2900" b="1" dirty="0"/>
              <a:t>Opioid &amp; Prescription Drug Overdose Prevention </a:t>
            </a:r>
            <a:r>
              <a:rPr lang="en-US" sz="2900" dirty="0"/>
              <a:t>Information: </a:t>
            </a:r>
          </a:p>
        </p:txBody>
      </p:sp>
      <p:pic>
        <p:nvPicPr>
          <p:cNvPr id="8" name="Picture 7">
            <a:extLst>
              <a:ext uri="{FF2B5EF4-FFF2-40B4-BE49-F238E27FC236}">
                <a16:creationId xmlns:a16="http://schemas.microsoft.com/office/drawing/2014/main" id="{CC1B4CD3-D8EF-4088-BC0A-44A87398DE20}"/>
              </a:ext>
            </a:extLst>
          </p:cNvPr>
          <p:cNvPicPr>
            <a:picLocks noChangeAspect="1"/>
          </p:cNvPicPr>
          <p:nvPr/>
        </p:nvPicPr>
        <p:blipFill rotWithShape="1">
          <a:blip r:embed="rId3"/>
          <a:srcRect t="10930" r="3" b="5795"/>
          <a:stretch/>
        </p:blipFill>
        <p:spPr>
          <a:xfrm>
            <a:off x="457199" y="759506"/>
            <a:ext cx="3447645" cy="5391761"/>
          </a:xfrm>
          <a:prstGeom prst="rect">
            <a:avLst/>
          </a:prstGeom>
        </p:spPr>
      </p:pic>
      <p:pic>
        <p:nvPicPr>
          <p:cNvPr id="10" name="Picture 9" descr="Graphical user interface, text, application, chat or text message&#10;&#10;Description automatically generated">
            <a:extLst>
              <a:ext uri="{FF2B5EF4-FFF2-40B4-BE49-F238E27FC236}">
                <a16:creationId xmlns:a16="http://schemas.microsoft.com/office/drawing/2014/main" id="{79EAFF49-1FE3-4E59-B2EE-F439C19AD848}"/>
              </a:ext>
            </a:extLst>
          </p:cNvPr>
          <p:cNvPicPr>
            <a:picLocks noChangeAspect="1"/>
          </p:cNvPicPr>
          <p:nvPr/>
        </p:nvPicPr>
        <p:blipFill rotWithShape="1">
          <a:blip r:embed="rId4"/>
          <a:srcRect t="7798" r="-3" b="5794"/>
          <a:stretch/>
        </p:blipFill>
        <p:spPr>
          <a:xfrm>
            <a:off x="3756896" y="706733"/>
            <a:ext cx="3348598" cy="5236867"/>
          </a:xfrm>
          <a:prstGeom prst="rect">
            <a:avLst/>
          </a:prstGeom>
        </p:spPr>
      </p:pic>
      <p:sp>
        <p:nvSpPr>
          <p:cNvPr id="25" name="Content Placeholder 14">
            <a:extLst>
              <a:ext uri="{FF2B5EF4-FFF2-40B4-BE49-F238E27FC236}">
                <a16:creationId xmlns:a16="http://schemas.microsoft.com/office/drawing/2014/main" id="{0A7B0599-DA7E-444C-9DEC-3789022A21B0}"/>
              </a:ext>
            </a:extLst>
          </p:cNvPr>
          <p:cNvSpPr>
            <a:spLocks noGrp="1"/>
          </p:cNvSpPr>
          <p:nvPr>
            <p:ph idx="1"/>
          </p:nvPr>
        </p:nvSpPr>
        <p:spPr>
          <a:xfrm>
            <a:off x="8324492" y="2876675"/>
            <a:ext cx="3410309" cy="3844800"/>
          </a:xfrm>
        </p:spPr>
        <p:txBody>
          <a:bodyPr>
            <a:normAutofit/>
          </a:bodyPr>
          <a:lstStyle/>
          <a:p>
            <a:pPr marL="0" indent="0">
              <a:buNone/>
            </a:pPr>
            <a:r>
              <a:rPr lang="en-US" sz="2000" b="1" dirty="0">
                <a:solidFill>
                  <a:schemeClr val="tx1">
                    <a:alpha val="60000"/>
                  </a:schemeClr>
                </a:solidFill>
                <a:latin typeface="museo"/>
                <a:cs typeface="Times New Roman" panose="02020603050405020304" pitchFamily="18" charset="0"/>
                <a:hlinkClick r:id="rId5">
                  <a:extLst>
                    <a:ext uri="{A12FA001-AC4F-418D-AE19-62706E023703}">
                      <ahyp:hlinkClr xmlns:ahyp="http://schemas.microsoft.com/office/drawing/2018/hyperlinkcolor" val="tx"/>
                    </a:ext>
                  </a:extLst>
                </a:hlinkClick>
              </a:rPr>
              <a:t>Overdose Prevention Program (ct.gov)</a:t>
            </a:r>
            <a:r>
              <a:rPr lang="en-US" sz="2000" b="1" dirty="0">
                <a:solidFill>
                  <a:schemeClr val="tx1">
                    <a:alpha val="60000"/>
                  </a:schemeClr>
                </a:solidFill>
                <a:latin typeface="museo"/>
                <a:cs typeface="Times New Roman" panose="02020603050405020304" pitchFamily="18" charset="0"/>
              </a:rPr>
              <a:t>                                                                                                  </a:t>
            </a:r>
          </a:p>
          <a:p>
            <a:pPr marL="0" indent="0">
              <a:buNone/>
            </a:pPr>
            <a:r>
              <a:rPr lang="en-US" sz="2000" dirty="0"/>
              <a:t>Dept. of Public Health (DPH) </a:t>
            </a:r>
            <a:r>
              <a:rPr lang="en-US" sz="1800" b="1" dirty="0">
                <a:solidFill>
                  <a:schemeClr val="tx1">
                    <a:alpha val="60000"/>
                  </a:schemeClr>
                </a:solidFill>
                <a:latin typeface="museo"/>
                <a:cs typeface="Times New Roman" panose="02020603050405020304" pitchFamily="18" charset="0"/>
              </a:rPr>
              <a:t>   </a:t>
            </a:r>
          </a:p>
          <a:p>
            <a:pPr marL="0" marR="0" indent="0" algn="r">
              <a:spcAft>
                <a:spcPts val="0"/>
              </a:spcAft>
              <a:buNone/>
            </a:pPr>
            <a:r>
              <a:rPr lang="en-US" sz="1800" b="1" dirty="0">
                <a:solidFill>
                  <a:schemeClr val="tx1">
                    <a:alpha val="60000"/>
                  </a:schemeClr>
                </a:solidFill>
                <a:latin typeface="museo"/>
                <a:cs typeface="Times New Roman" panose="02020603050405020304" pitchFamily="18" charset="0"/>
              </a:rPr>
              <a:t>CT Office of Injury Prevention                   </a:t>
            </a:r>
          </a:p>
          <a:p>
            <a:pPr marL="0" marR="0" indent="0" algn="r">
              <a:spcAft>
                <a:spcPts val="0"/>
              </a:spcAft>
              <a:buNone/>
            </a:pPr>
            <a:r>
              <a:rPr lang="en-US" sz="1600" b="1" dirty="0">
                <a:hlinkClick r:id="rId6">
                  <a:extLst>
                    <a:ext uri="{A12FA001-AC4F-418D-AE19-62706E023703}">
                      <ahyp:hlinkClr xmlns:ahyp="http://schemas.microsoft.com/office/drawing/2018/hyperlinkcolor" val="tx"/>
                    </a:ext>
                  </a:extLst>
                </a:hlinkClick>
              </a:rPr>
              <a:t>(860) 509-8251</a:t>
            </a:r>
            <a:endParaRPr lang="en-US" sz="1600" b="1" dirty="0">
              <a:solidFill>
                <a:srgbClr val="0771BB"/>
              </a:solidFill>
              <a:latin typeface="Cambria" panose="02040503050406030204" pitchFamily="18" charset="0"/>
            </a:endParaRPr>
          </a:p>
          <a:p>
            <a:pPr marL="0" indent="0">
              <a:buNone/>
            </a:pPr>
            <a:endParaRPr lang="en-US" sz="1800" b="1" dirty="0">
              <a:solidFill>
                <a:schemeClr val="tx1">
                  <a:alpha val="60000"/>
                </a:schemeClr>
              </a:solidFill>
              <a:effectLst/>
              <a:latin typeface="Calibri Light" panose="020F0302020204030204" pitchFamily="34" charset="0"/>
              <a:ea typeface="Times New Roman" panose="02020603050405020304" pitchFamily="18" charset="0"/>
              <a:cs typeface="Times New Roman" panose="02020603050405020304" pitchFamily="18" charset="0"/>
            </a:endParaRPr>
          </a:p>
          <a:p>
            <a:pPr marL="0" indent="0">
              <a:buNone/>
            </a:pPr>
            <a:r>
              <a:rPr lang="en-US" sz="2000" b="1" dirty="0">
                <a:solidFill>
                  <a:schemeClr val="tx1">
                    <a:alpha val="60000"/>
                  </a:schemeClr>
                </a:solidFill>
                <a:latin typeface="museo"/>
                <a:cs typeface="Times New Roman" panose="02020603050405020304" pitchFamily="18" charset="0"/>
                <a:hlinkClick r:id="rId7">
                  <a:extLst>
                    <a:ext uri="{A12FA001-AC4F-418D-AE19-62706E023703}">
                      <ahyp:hlinkClr xmlns:ahyp="http://schemas.microsoft.com/office/drawing/2018/hyperlinkcolor" val="tx"/>
                    </a:ext>
                  </a:extLst>
                </a:hlinkClick>
              </a:rPr>
              <a:t>Prevention and Treatment (ct.gov)</a:t>
            </a:r>
            <a:r>
              <a:rPr lang="en-US" sz="2000" b="1" dirty="0">
                <a:solidFill>
                  <a:schemeClr val="tx1">
                    <a:alpha val="60000"/>
                  </a:schemeClr>
                </a:solidFill>
                <a:latin typeface="museo"/>
                <a:cs typeface="Times New Roman" panose="02020603050405020304" pitchFamily="18" charset="0"/>
              </a:rPr>
              <a:t>                                                                                                      </a:t>
            </a:r>
          </a:p>
          <a:p>
            <a:pPr marL="0" indent="0">
              <a:buNone/>
            </a:pPr>
            <a:r>
              <a:rPr lang="en-US" sz="2000" dirty="0"/>
              <a:t>Dept. of Mental Health &amp; Addiction Services (DMHAS)</a:t>
            </a:r>
            <a:endParaRPr lang="en-US" sz="2800" b="1" dirty="0">
              <a:solidFill>
                <a:schemeClr val="tx1">
                  <a:alpha val="60000"/>
                </a:schemeClr>
              </a:solidFill>
              <a:latin typeface="museo"/>
              <a:cs typeface="Times New Roman" panose="02020603050405020304" pitchFamily="18" charset="0"/>
            </a:endParaRPr>
          </a:p>
        </p:txBody>
      </p:sp>
      <p:sp>
        <p:nvSpPr>
          <p:cNvPr id="5" name="Slide Number Placeholder 4">
            <a:extLst>
              <a:ext uri="{FF2B5EF4-FFF2-40B4-BE49-F238E27FC236}">
                <a16:creationId xmlns:a16="http://schemas.microsoft.com/office/drawing/2014/main" id="{C12A0982-A9E7-4010-AFD1-975029C2FD60}"/>
              </a:ext>
            </a:extLst>
          </p:cNvPr>
          <p:cNvSpPr>
            <a:spLocks noGrp="1"/>
          </p:cNvSpPr>
          <p:nvPr>
            <p:ph type="sldNum" sz="quarter" idx="12"/>
          </p:nvPr>
        </p:nvSpPr>
        <p:spPr>
          <a:xfrm>
            <a:off x="8800838" y="6375679"/>
            <a:ext cx="2624400" cy="345796"/>
          </a:xfrm>
        </p:spPr>
        <p:txBody>
          <a:bodyPr>
            <a:normAutofit/>
          </a:bodyPr>
          <a:lstStyle/>
          <a:p>
            <a:pPr>
              <a:spcAft>
                <a:spcPts val="600"/>
              </a:spcAft>
            </a:pPr>
            <a:fld id="{3A98EE3D-8CD1-4C3F-BD1C-C98C9596463C}" type="slidenum">
              <a:rPr lang="en-US">
                <a:solidFill>
                  <a:schemeClr val="tx1">
                    <a:alpha val="60000"/>
                  </a:schemeClr>
                </a:solidFill>
              </a:rPr>
              <a:pPr>
                <a:spcAft>
                  <a:spcPts val="600"/>
                </a:spcAft>
              </a:pPr>
              <a:t>11</a:t>
            </a:fld>
            <a:endParaRPr lang="en-US">
              <a:solidFill>
                <a:schemeClr val="tx1">
                  <a:alpha val="60000"/>
                </a:schemeClr>
              </a:solidFill>
            </a:endParaRPr>
          </a:p>
        </p:txBody>
      </p:sp>
    </p:spTree>
    <p:extLst>
      <p:ext uri="{BB962C8B-B14F-4D97-AF65-F5344CB8AC3E}">
        <p14:creationId xmlns:p14="http://schemas.microsoft.com/office/powerpoint/2010/main" val="520157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2BA89D80-A205-4952-A46F-A135B693B8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1" y="0"/>
            <a:ext cx="12191996" cy="6858000"/>
          </a:xfrm>
          <a:prstGeom prst="rect">
            <a:avLst/>
          </a:prstGeom>
          <a:solidFill>
            <a:schemeClr val="tx1"/>
          </a:solidFill>
          <a:ln w="0">
            <a:noFill/>
            <a:prstDash val="solid"/>
            <a:round/>
            <a:headEnd/>
            <a:tailEnd/>
          </a:ln>
        </p:spPr>
        <p:txBody>
          <a:bodyPr rtlCol="0" anchor="ctr"/>
          <a:lstStyle/>
          <a:p>
            <a:pPr algn="ctr" defTabSz="457200"/>
            <a:endParaRPr lang="en-US">
              <a:solidFill>
                <a:schemeClr val="tx1"/>
              </a:solidFill>
            </a:endParaRPr>
          </a:p>
        </p:txBody>
      </p:sp>
      <p:sp>
        <p:nvSpPr>
          <p:cNvPr id="73" name="Rectangle 72">
            <a:extLst>
              <a:ext uri="{FF2B5EF4-FFF2-40B4-BE49-F238E27FC236}">
                <a16:creationId xmlns:a16="http://schemas.microsoft.com/office/drawing/2014/main" id="{FFF73490-1CDC-4DA0-A5DC-3F4139460B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1" y="0"/>
            <a:ext cx="12191996" cy="6858000"/>
          </a:xfrm>
          <a:prstGeom prst="rect">
            <a:avLst/>
          </a:prstGeom>
          <a:solidFill>
            <a:schemeClr val="accent1">
              <a:lumMod val="50000"/>
              <a:alpha val="25000"/>
            </a:schemeClr>
          </a:solidFill>
          <a:ln w="0">
            <a:noFill/>
            <a:prstDash val="solid"/>
            <a:round/>
            <a:headEnd/>
            <a:tailEnd/>
          </a:ln>
        </p:spPr>
        <p:txBody>
          <a:bodyPr rtlCol="0" anchor="ctr"/>
          <a:lstStyle/>
          <a:p>
            <a:pPr algn="ctr" defTabSz="457200"/>
            <a:endParaRPr lang="en-US" dirty="0">
              <a:solidFill>
                <a:schemeClr val="tx1"/>
              </a:solidFill>
            </a:endParaRPr>
          </a:p>
        </p:txBody>
      </p:sp>
      <p:sp>
        <p:nvSpPr>
          <p:cNvPr id="2" name="Title 1">
            <a:extLst>
              <a:ext uri="{FF2B5EF4-FFF2-40B4-BE49-F238E27FC236}">
                <a16:creationId xmlns:a16="http://schemas.microsoft.com/office/drawing/2014/main" id="{9540FB38-0113-4F80-BBD4-A9C97FF40720}"/>
              </a:ext>
            </a:extLst>
          </p:cNvPr>
          <p:cNvSpPr>
            <a:spLocks noGrp="1"/>
          </p:cNvSpPr>
          <p:nvPr>
            <p:ph type="title"/>
          </p:nvPr>
        </p:nvSpPr>
        <p:spPr>
          <a:xfrm>
            <a:off x="556591" y="506896"/>
            <a:ext cx="5696357" cy="5373198"/>
          </a:xfrm>
        </p:spPr>
        <p:txBody>
          <a:bodyPr vert="horz" lIns="91440" tIns="45720" rIns="91440" bIns="45720" rtlCol="0" anchor="ctr">
            <a:normAutofit fontScale="90000"/>
          </a:bodyPr>
          <a:lstStyle/>
          <a:p>
            <a:br>
              <a:rPr lang="en-US" sz="5600" kern="1200" dirty="0">
                <a:solidFill>
                  <a:schemeClr val="bg1"/>
                </a:solidFill>
                <a:latin typeface="+mj-lt"/>
                <a:ea typeface="+mj-ea"/>
                <a:cs typeface="+mj-cs"/>
              </a:rPr>
            </a:br>
            <a:br>
              <a:rPr lang="en-US" sz="5600" kern="1200" dirty="0">
                <a:solidFill>
                  <a:schemeClr val="bg1"/>
                </a:solidFill>
                <a:latin typeface="+mj-lt"/>
                <a:ea typeface="+mj-ea"/>
                <a:cs typeface="+mj-cs"/>
              </a:rPr>
            </a:br>
            <a:br>
              <a:rPr lang="en-US" sz="5600" kern="1200" dirty="0">
                <a:solidFill>
                  <a:schemeClr val="bg1"/>
                </a:solidFill>
                <a:latin typeface="+mj-lt"/>
                <a:ea typeface="+mj-ea"/>
                <a:cs typeface="+mj-cs"/>
              </a:rPr>
            </a:br>
            <a:r>
              <a:rPr lang="en-US" sz="5600" kern="1200" dirty="0">
                <a:solidFill>
                  <a:schemeClr val="bg1"/>
                </a:solidFill>
                <a:latin typeface="+mj-lt"/>
                <a:ea typeface="+mj-ea"/>
                <a:cs typeface="+mj-cs"/>
              </a:rPr>
              <a:t>  </a:t>
            </a:r>
            <a:r>
              <a:rPr lang="en-US" sz="3600" kern="1200" dirty="0">
                <a:solidFill>
                  <a:schemeClr val="bg1"/>
                </a:solidFill>
                <a:latin typeface="+mj-lt"/>
                <a:ea typeface="+mj-ea"/>
                <a:cs typeface="+mj-cs"/>
              </a:rPr>
              <a:t>Thank you for joining us today.</a:t>
            </a:r>
            <a:br>
              <a:rPr lang="en-US" sz="5600" kern="1200" dirty="0">
                <a:solidFill>
                  <a:schemeClr val="bg1"/>
                </a:solidFill>
                <a:latin typeface="+mj-lt"/>
                <a:ea typeface="+mj-ea"/>
                <a:cs typeface="+mj-cs"/>
              </a:rPr>
            </a:br>
            <a:br>
              <a:rPr lang="en-US" sz="1800" kern="1200" dirty="0">
                <a:solidFill>
                  <a:schemeClr val="bg1"/>
                </a:solidFill>
                <a:latin typeface="+mj-lt"/>
                <a:ea typeface="+mj-ea"/>
                <a:cs typeface="+mj-cs"/>
              </a:rPr>
            </a:br>
            <a:r>
              <a:rPr lang="en-US" sz="1800" kern="1200" dirty="0">
                <a:solidFill>
                  <a:schemeClr val="bg1"/>
                </a:solidFill>
                <a:latin typeface="+mj-lt"/>
                <a:ea typeface="+mj-ea"/>
                <a:cs typeface="+mj-cs"/>
              </a:rPr>
              <a:t>                    </a:t>
            </a:r>
            <a:r>
              <a:rPr lang="en-US" sz="5000" kern="1200" dirty="0">
                <a:solidFill>
                  <a:schemeClr val="bg1"/>
                </a:solidFill>
                <a:latin typeface="+mj-lt"/>
                <a:ea typeface="+mj-ea"/>
                <a:cs typeface="+mj-cs"/>
              </a:rPr>
              <a:t>Any Questions?</a:t>
            </a:r>
            <a:br>
              <a:rPr lang="en-US" sz="5600" kern="1200" dirty="0">
                <a:solidFill>
                  <a:schemeClr val="bg1"/>
                </a:solidFill>
                <a:latin typeface="+mj-lt"/>
                <a:ea typeface="+mj-ea"/>
                <a:cs typeface="+mj-cs"/>
              </a:rPr>
            </a:br>
            <a:br>
              <a:rPr lang="en-US" sz="5600" kern="1200" dirty="0">
                <a:solidFill>
                  <a:schemeClr val="bg1"/>
                </a:solidFill>
                <a:latin typeface="+mj-lt"/>
                <a:ea typeface="+mj-ea"/>
                <a:cs typeface="+mj-cs"/>
              </a:rPr>
            </a:br>
            <a:br>
              <a:rPr lang="en-US" sz="2200" kern="1200" dirty="0">
                <a:solidFill>
                  <a:schemeClr val="bg1"/>
                </a:solidFill>
                <a:latin typeface="+mj-lt"/>
                <a:ea typeface="+mj-ea"/>
                <a:cs typeface="+mj-cs"/>
              </a:rPr>
            </a:br>
            <a:r>
              <a:rPr lang="en-US" sz="2200" kern="1200" dirty="0">
                <a:solidFill>
                  <a:schemeClr val="bg1"/>
                </a:solidFill>
                <a:latin typeface="+mj-lt"/>
                <a:ea typeface="+mj-ea"/>
                <a:cs typeface="+mj-cs"/>
              </a:rPr>
              <a:t>       </a:t>
            </a:r>
            <a:br>
              <a:rPr lang="en-US" sz="2200" kern="1200" dirty="0">
                <a:solidFill>
                  <a:schemeClr val="bg1"/>
                </a:solidFill>
                <a:latin typeface="+mj-lt"/>
                <a:ea typeface="+mj-ea"/>
                <a:cs typeface="+mj-cs"/>
              </a:rPr>
            </a:br>
            <a:br>
              <a:rPr lang="en-US" sz="3100" kern="1200" dirty="0">
                <a:solidFill>
                  <a:schemeClr val="bg1"/>
                </a:solidFill>
                <a:latin typeface="+mj-lt"/>
                <a:ea typeface="+mj-ea"/>
                <a:cs typeface="+mj-cs"/>
              </a:rPr>
            </a:br>
            <a:r>
              <a:rPr lang="en-US" sz="3100" kern="1200" dirty="0">
                <a:solidFill>
                  <a:schemeClr val="bg1"/>
                </a:solidFill>
                <a:latin typeface="+mj-lt"/>
                <a:ea typeface="+mj-ea"/>
                <a:cs typeface="+mj-cs"/>
              </a:rPr>
              <a:t>Email:  </a:t>
            </a:r>
            <a:r>
              <a:rPr lang="en-US" sz="3100" u="sng" kern="1200" dirty="0">
                <a:solidFill>
                  <a:schemeClr val="bg1"/>
                </a:solidFill>
                <a:latin typeface="+mj-lt"/>
                <a:ea typeface="+mj-ea"/>
                <a:cs typeface="+mj-cs"/>
                <a:hlinkClick r:id="rId2">
                  <a:extLst>
                    <a:ext uri="{A12FA001-AC4F-418D-AE19-62706E023703}">
                      <ahyp:hlinkClr xmlns:ahyp="http://schemas.microsoft.com/office/drawing/2018/hyperlinkcolor" val="tx"/>
                    </a:ext>
                  </a:extLst>
                </a:hlinkClick>
              </a:rPr>
              <a:t>Healthcare.Advocate@ct.gov</a:t>
            </a:r>
            <a:br>
              <a:rPr lang="en-US" sz="3100" kern="1200" dirty="0">
                <a:solidFill>
                  <a:schemeClr val="bg1"/>
                </a:solidFill>
                <a:latin typeface="+mj-lt"/>
                <a:ea typeface="+mj-ea"/>
                <a:cs typeface="+mj-cs"/>
              </a:rPr>
            </a:br>
            <a:br>
              <a:rPr lang="en-US" sz="1800" kern="1200" dirty="0">
                <a:solidFill>
                  <a:schemeClr val="bg1"/>
                </a:solidFill>
                <a:latin typeface="+mj-lt"/>
                <a:ea typeface="+mj-ea"/>
                <a:cs typeface="+mj-cs"/>
              </a:rPr>
            </a:br>
            <a:r>
              <a:rPr lang="en-US" sz="3100" kern="1200" dirty="0">
                <a:solidFill>
                  <a:schemeClr val="bg1"/>
                </a:solidFill>
                <a:latin typeface="+mj-lt"/>
                <a:ea typeface="+mj-ea"/>
                <a:cs typeface="+mj-cs"/>
              </a:rPr>
              <a:t>Phone:  866-466-4446</a:t>
            </a:r>
            <a:br>
              <a:rPr lang="en-US" sz="3100" kern="1200" dirty="0">
                <a:solidFill>
                  <a:schemeClr val="bg1"/>
                </a:solidFill>
                <a:latin typeface="+mj-lt"/>
                <a:ea typeface="+mj-ea"/>
                <a:cs typeface="+mj-cs"/>
              </a:rPr>
            </a:br>
            <a:br>
              <a:rPr lang="en-US" sz="1800" kern="1200" dirty="0">
                <a:solidFill>
                  <a:schemeClr val="bg1"/>
                </a:solidFill>
                <a:latin typeface="+mj-lt"/>
                <a:ea typeface="+mj-ea"/>
                <a:cs typeface="+mj-cs"/>
              </a:rPr>
            </a:br>
            <a:r>
              <a:rPr lang="en-US" sz="3100" dirty="0">
                <a:solidFill>
                  <a:schemeClr val="bg1"/>
                </a:solidFill>
              </a:rPr>
              <a:t>Web</a:t>
            </a:r>
            <a:r>
              <a:rPr lang="en-US" sz="3100" kern="1200" dirty="0">
                <a:solidFill>
                  <a:schemeClr val="bg1"/>
                </a:solidFill>
                <a:latin typeface="+mj-lt"/>
                <a:ea typeface="+mj-ea"/>
                <a:cs typeface="+mj-cs"/>
              </a:rPr>
              <a:t>:  www.ct.gov/oha</a:t>
            </a:r>
            <a:br>
              <a:rPr lang="en-US" sz="2200" b="1" kern="1200" dirty="0">
                <a:solidFill>
                  <a:schemeClr val="bg1"/>
                </a:solidFill>
                <a:latin typeface="+mj-lt"/>
                <a:ea typeface="+mj-ea"/>
                <a:cs typeface="+mj-cs"/>
              </a:rPr>
            </a:br>
            <a:br>
              <a:rPr lang="en-US" sz="2200" kern="1200" dirty="0">
                <a:solidFill>
                  <a:schemeClr val="bg1"/>
                </a:solidFill>
                <a:latin typeface="+mj-lt"/>
                <a:ea typeface="+mj-ea"/>
                <a:cs typeface="+mj-cs"/>
              </a:rPr>
            </a:br>
            <a:br>
              <a:rPr lang="en-US" sz="2200" kern="1200" dirty="0">
                <a:solidFill>
                  <a:schemeClr val="bg1"/>
                </a:solidFill>
                <a:latin typeface="+mj-lt"/>
                <a:ea typeface="+mj-ea"/>
                <a:cs typeface="+mj-cs"/>
              </a:rPr>
            </a:br>
            <a:br>
              <a:rPr lang="en-US" sz="2200" kern="1200" dirty="0">
                <a:solidFill>
                  <a:schemeClr val="bg1"/>
                </a:solidFill>
                <a:latin typeface="+mj-lt"/>
                <a:ea typeface="+mj-ea"/>
                <a:cs typeface="+mj-cs"/>
              </a:rPr>
            </a:br>
            <a:br>
              <a:rPr lang="en-US" sz="2200" kern="1200" dirty="0">
                <a:solidFill>
                  <a:schemeClr val="bg1"/>
                </a:solidFill>
                <a:latin typeface="+mj-lt"/>
                <a:ea typeface="+mj-ea"/>
                <a:cs typeface="+mj-cs"/>
              </a:rPr>
            </a:br>
            <a:br>
              <a:rPr lang="en-US" sz="2200" kern="1200" dirty="0">
                <a:solidFill>
                  <a:schemeClr val="bg1"/>
                </a:solidFill>
                <a:latin typeface="+mj-lt"/>
                <a:ea typeface="+mj-ea"/>
                <a:cs typeface="+mj-cs"/>
              </a:rPr>
            </a:br>
            <a:br>
              <a:rPr lang="en-US" sz="2200" kern="1200" dirty="0">
                <a:solidFill>
                  <a:schemeClr val="bg1"/>
                </a:solidFill>
                <a:latin typeface="+mj-lt"/>
                <a:ea typeface="+mj-ea"/>
                <a:cs typeface="+mj-cs"/>
              </a:rPr>
            </a:br>
            <a:endParaRPr lang="en-US" sz="2200" kern="1200" dirty="0">
              <a:solidFill>
                <a:schemeClr val="bg1"/>
              </a:solidFill>
              <a:latin typeface="+mj-lt"/>
              <a:ea typeface="+mj-ea"/>
              <a:cs typeface="+mj-cs"/>
            </a:endParaRPr>
          </a:p>
        </p:txBody>
      </p:sp>
      <p:sp>
        <p:nvSpPr>
          <p:cNvPr id="75" name="Freeform: Shape 74">
            <a:extLst>
              <a:ext uri="{FF2B5EF4-FFF2-40B4-BE49-F238E27FC236}">
                <a16:creationId xmlns:a16="http://schemas.microsoft.com/office/drawing/2014/main" id="{79D730AC-06E5-4840-86DF-F67855B1DB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66174" y="0"/>
            <a:ext cx="5282519" cy="6858000"/>
          </a:xfrm>
          <a:custGeom>
            <a:avLst/>
            <a:gdLst>
              <a:gd name="connsiteX0" fmla="*/ 189795 w 5282519"/>
              <a:gd name="connsiteY0" fmla="*/ 0 h 6858000"/>
              <a:gd name="connsiteX1" fmla="*/ 5282519 w 5282519"/>
              <a:gd name="connsiteY1" fmla="*/ 0 h 6858000"/>
              <a:gd name="connsiteX2" fmla="*/ 5282519 w 5282519"/>
              <a:gd name="connsiteY2" fmla="*/ 6858000 h 6858000"/>
              <a:gd name="connsiteX3" fmla="*/ 189795 w 5282519"/>
              <a:gd name="connsiteY3" fmla="*/ 6858000 h 6858000"/>
              <a:gd name="connsiteX4" fmla="*/ 184756 w 5282519"/>
              <a:gd name="connsiteY4" fmla="*/ 6791325 h 6858000"/>
              <a:gd name="connsiteX5" fmla="*/ 176358 w 5282519"/>
              <a:gd name="connsiteY5" fmla="*/ 6735762 h 6858000"/>
              <a:gd name="connsiteX6" fmla="*/ 166281 w 5282519"/>
              <a:gd name="connsiteY6" fmla="*/ 6683375 h 6858000"/>
              <a:gd name="connsiteX7" fmla="*/ 149485 w 5282519"/>
              <a:gd name="connsiteY7" fmla="*/ 6640512 h 6858000"/>
              <a:gd name="connsiteX8" fmla="*/ 132689 w 5282519"/>
              <a:gd name="connsiteY8" fmla="*/ 6597650 h 6858000"/>
              <a:gd name="connsiteX9" fmla="*/ 112534 w 5282519"/>
              <a:gd name="connsiteY9" fmla="*/ 6561137 h 6858000"/>
              <a:gd name="connsiteX10" fmla="*/ 92379 w 5282519"/>
              <a:gd name="connsiteY10" fmla="*/ 6523037 h 6858000"/>
              <a:gd name="connsiteX11" fmla="*/ 73903 w 5282519"/>
              <a:gd name="connsiteY11" fmla="*/ 6488112 h 6858000"/>
              <a:gd name="connsiteX12" fmla="*/ 55427 w 5282519"/>
              <a:gd name="connsiteY12" fmla="*/ 6448425 h 6858000"/>
              <a:gd name="connsiteX13" fmla="*/ 38632 w 5282519"/>
              <a:gd name="connsiteY13" fmla="*/ 6407150 h 6858000"/>
              <a:gd name="connsiteX14" fmla="*/ 23515 w 5282519"/>
              <a:gd name="connsiteY14" fmla="*/ 6361112 h 6858000"/>
              <a:gd name="connsiteX15" fmla="*/ 11758 w 5282519"/>
              <a:gd name="connsiteY15" fmla="*/ 6311900 h 6858000"/>
              <a:gd name="connsiteX16" fmla="*/ 3359 w 5282519"/>
              <a:gd name="connsiteY16" fmla="*/ 6251575 h 6858000"/>
              <a:gd name="connsiteX17" fmla="*/ 0 w 5282519"/>
              <a:gd name="connsiteY17" fmla="*/ 6183312 h 6858000"/>
              <a:gd name="connsiteX18" fmla="*/ 3359 w 5282519"/>
              <a:gd name="connsiteY18" fmla="*/ 6113462 h 6858000"/>
              <a:gd name="connsiteX19" fmla="*/ 11758 w 5282519"/>
              <a:gd name="connsiteY19" fmla="*/ 6056312 h 6858000"/>
              <a:gd name="connsiteX20" fmla="*/ 23515 w 5282519"/>
              <a:gd name="connsiteY20" fmla="*/ 6003925 h 6858000"/>
              <a:gd name="connsiteX21" fmla="*/ 38632 w 5282519"/>
              <a:gd name="connsiteY21" fmla="*/ 5956300 h 6858000"/>
              <a:gd name="connsiteX22" fmla="*/ 55427 w 5282519"/>
              <a:gd name="connsiteY22" fmla="*/ 5915025 h 6858000"/>
              <a:gd name="connsiteX23" fmla="*/ 75583 w 5282519"/>
              <a:gd name="connsiteY23" fmla="*/ 5876925 h 6858000"/>
              <a:gd name="connsiteX24" fmla="*/ 95738 w 5282519"/>
              <a:gd name="connsiteY24" fmla="*/ 5840412 h 6858000"/>
              <a:gd name="connsiteX25" fmla="*/ 115893 w 5282519"/>
              <a:gd name="connsiteY25" fmla="*/ 5802312 h 6858000"/>
              <a:gd name="connsiteX26" fmla="*/ 134368 w 5282519"/>
              <a:gd name="connsiteY26" fmla="*/ 5762625 h 6858000"/>
              <a:gd name="connsiteX27" fmla="*/ 152844 w 5282519"/>
              <a:gd name="connsiteY27" fmla="*/ 5721350 h 6858000"/>
              <a:gd name="connsiteX28" fmla="*/ 167960 w 5282519"/>
              <a:gd name="connsiteY28" fmla="*/ 5675312 h 6858000"/>
              <a:gd name="connsiteX29" fmla="*/ 178038 w 5282519"/>
              <a:gd name="connsiteY29" fmla="*/ 5622925 h 6858000"/>
              <a:gd name="connsiteX30" fmla="*/ 188115 w 5282519"/>
              <a:gd name="connsiteY30" fmla="*/ 5562600 h 6858000"/>
              <a:gd name="connsiteX31" fmla="*/ 189795 w 5282519"/>
              <a:gd name="connsiteY31" fmla="*/ 5494337 h 6858000"/>
              <a:gd name="connsiteX32" fmla="*/ 188115 w 5282519"/>
              <a:gd name="connsiteY32" fmla="*/ 5426075 h 6858000"/>
              <a:gd name="connsiteX33" fmla="*/ 178038 w 5282519"/>
              <a:gd name="connsiteY33" fmla="*/ 5365750 h 6858000"/>
              <a:gd name="connsiteX34" fmla="*/ 167960 w 5282519"/>
              <a:gd name="connsiteY34" fmla="*/ 5313362 h 6858000"/>
              <a:gd name="connsiteX35" fmla="*/ 152844 w 5282519"/>
              <a:gd name="connsiteY35" fmla="*/ 5268912 h 6858000"/>
              <a:gd name="connsiteX36" fmla="*/ 134368 w 5282519"/>
              <a:gd name="connsiteY36" fmla="*/ 5226050 h 6858000"/>
              <a:gd name="connsiteX37" fmla="*/ 115893 w 5282519"/>
              <a:gd name="connsiteY37" fmla="*/ 5186362 h 6858000"/>
              <a:gd name="connsiteX38" fmla="*/ 95738 w 5282519"/>
              <a:gd name="connsiteY38" fmla="*/ 5149850 h 6858000"/>
              <a:gd name="connsiteX39" fmla="*/ 75583 w 5282519"/>
              <a:gd name="connsiteY39" fmla="*/ 5114925 h 6858000"/>
              <a:gd name="connsiteX40" fmla="*/ 55427 w 5282519"/>
              <a:gd name="connsiteY40" fmla="*/ 5075237 h 6858000"/>
              <a:gd name="connsiteX41" fmla="*/ 38632 w 5282519"/>
              <a:gd name="connsiteY41" fmla="*/ 5033962 h 6858000"/>
              <a:gd name="connsiteX42" fmla="*/ 23515 w 5282519"/>
              <a:gd name="connsiteY42" fmla="*/ 4987925 h 6858000"/>
              <a:gd name="connsiteX43" fmla="*/ 11758 w 5282519"/>
              <a:gd name="connsiteY43" fmla="*/ 4935537 h 6858000"/>
              <a:gd name="connsiteX44" fmla="*/ 3359 w 5282519"/>
              <a:gd name="connsiteY44" fmla="*/ 4875212 h 6858000"/>
              <a:gd name="connsiteX45" fmla="*/ 0 w 5282519"/>
              <a:gd name="connsiteY45" fmla="*/ 4806950 h 6858000"/>
              <a:gd name="connsiteX46" fmla="*/ 3359 w 5282519"/>
              <a:gd name="connsiteY46" fmla="*/ 4738687 h 6858000"/>
              <a:gd name="connsiteX47" fmla="*/ 11758 w 5282519"/>
              <a:gd name="connsiteY47" fmla="*/ 4678362 h 6858000"/>
              <a:gd name="connsiteX48" fmla="*/ 23515 w 5282519"/>
              <a:gd name="connsiteY48" fmla="*/ 4625975 h 6858000"/>
              <a:gd name="connsiteX49" fmla="*/ 38632 w 5282519"/>
              <a:gd name="connsiteY49" fmla="*/ 4579937 h 6858000"/>
              <a:gd name="connsiteX50" fmla="*/ 55427 w 5282519"/>
              <a:gd name="connsiteY50" fmla="*/ 4537075 h 6858000"/>
              <a:gd name="connsiteX51" fmla="*/ 75583 w 5282519"/>
              <a:gd name="connsiteY51" fmla="*/ 4498975 h 6858000"/>
              <a:gd name="connsiteX52" fmla="*/ 115893 w 5282519"/>
              <a:gd name="connsiteY52" fmla="*/ 4424362 h 6858000"/>
              <a:gd name="connsiteX53" fmla="*/ 134368 w 5282519"/>
              <a:gd name="connsiteY53" fmla="*/ 4386262 h 6858000"/>
              <a:gd name="connsiteX54" fmla="*/ 152844 w 5282519"/>
              <a:gd name="connsiteY54" fmla="*/ 4343400 h 6858000"/>
              <a:gd name="connsiteX55" fmla="*/ 167960 w 5282519"/>
              <a:gd name="connsiteY55" fmla="*/ 4297362 h 6858000"/>
              <a:gd name="connsiteX56" fmla="*/ 178038 w 5282519"/>
              <a:gd name="connsiteY56" fmla="*/ 4244975 h 6858000"/>
              <a:gd name="connsiteX57" fmla="*/ 188115 w 5282519"/>
              <a:gd name="connsiteY57" fmla="*/ 4186237 h 6858000"/>
              <a:gd name="connsiteX58" fmla="*/ 189795 w 5282519"/>
              <a:gd name="connsiteY58" fmla="*/ 4116387 h 6858000"/>
              <a:gd name="connsiteX59" fmla="*/ 188115 w 5282519"/>
              <a:gd name="connsiteY59" fmla="*/ 4048125 h 6858000"/>
              <a:gd name="connsiteX60" fmla="*/ 178038 w 5282519"/>
              <a:gd name="connsiteY60" fmla="*/ 3987800 h 6858000"/>
              <a:gd name="connsiteX61" fmla="*/ 167960 w 5282519"/>
              <a:gd name="connsiteY61" fmla="*/ 3935412 h 6858000"/>
              <a:gd name="connsiteX62" fmla="*/ 152844 w 5282519"/>
              <a:gd name="connsiteY62" fmla="*/ 3890962 h 6858000"/>
              <a:gd name="connsiteX63" fmla="*/ 134368 w 5282519"/>
              <a:gd name="connsiteY63" fmla="*/ 3848100 h 6858000"/>
              <a:gd name="connsiteX64" fmla="*/ 115893 w 5282519"/>
              <a:gd name="connsiteY64" fmla="*/ 3811587 h 6858000"/>
              <a:gd name="connsiteX65" fmla="*/ 75583 w 5282519"/>
              <a:gd name="connsiteY65" fmla="*/ 3736975 h 6858000"/>
              <a:gd name="connsiteX66" fmla="*/ 55427 w 5282519"/>
              <a:gd name="connsiteY66" fmla="*/ 3697287 h 6858000"/>
              <a:gd name="connsiteX67" fmla="*/ 38632 w 5282519"/>
              <a:gd name="connsiteY67" fmla="*/ 3656012 h 6858000"/>
              <a:gd name="connsiteX68" fmla="*/ 23515 w 5282519"/>
              <a:gd name="connsiteY68" fmla="*/ 3609975 h 6858000"/>
              <a:gd name="connsiteX69" fmla="*/ 11758 w 5282519"/>
              <a:gd name="connsiteY69" fmla="*/ 3557587 h 6858000"/>
              <a:gd name="connsiteX70" fmla="*/ 3359 w 5282519"/>
              <a:gd name="connsiteY70" fmla="*/ 3497262 h 6858000"/>
              <a:gd name="connsiteX71" fmla="*/ 0 w 5282519"/>
              <a:gd name="connsiteY71" fmla="*/ 3427412 h 6858000"/>
              <a:gd name="connsiteX72" fmla="*/ 3359 w 5282519"/>
              <a:gd name="connsiteY72" fmla="*/ 3360737 h 6858000"/>
              <a:gd name="connsiteX73" fmla="*/ 11758 w 5282519"/>
              <a:gd name="connsiteY73" fmla="*/ 3300412 h 6858000"/>
              <a:gd name="connsiteX74" fmla="*/ 23515 w 5282519"/>
              <a:gd name="connsiteY74" fmla="*/ 3248025 h 6858000"/>
              <a:gd name="connsiteX75" fmla="*/ 38632 w 5282519"/>
              <a:gd name="connsiteY75" fmla="*/ 3201987 h 6858000"/>
              <a:gd name="connsiteX76" fmla="*/ 55427 w 5282519"/>
              <a:gd name="connsiteY76" fmla="*/ 3160712 h 6858000"/>
              <a:gd name="connsiteX77" fmla="*/ 75583 w 5282519"/>
              <a:gd name="connsiteY77" fmla="*/ 3121025 h 6858000"/>
              <a:gd name="connsiteX78" fmla="*/ 95738 w 5282519"/>
              <a:gd name="connsiteY78" fmla="*/ 3084512 h 6858000"/>
              <a:gd name="connsiteX79" fmla="*/ 115893 w 5282519"/>
              <a:gd name="connsiteY79" fmla="*/ 3046412 h 6858000"/>
              <a:gd name="connsiteX80" fmla="*/ 134368 w 5282519"/>
              <a:gd name="connsiteY80" fmla="*/ 3009900 h 6858000"/>
              <a:gd name="connsiteX81" fmla="*/ 152844 w 5282519"/>
              <a:gd name="connsiteY81" fmla="*/ 2967037 h 6858000"/>
              <a:gd name="connsiteX82" fmla="*/ 167960 w 5282519"/>
              <a:gd name="connsiteY82" fmla="*/ 2922587 h 6858000"/>
              <a:gd name="connsiteX83" fmla="*/ 178038 w 5282519"/>
              <a:gd name="connsiteY83" fmla="*/ 2868612 h 6858000"/>
              <a:gd name="connsiteX84" fmla="*/ 188115 w 5282519"/>
              <a:gd name="connsiteY84" fmla="*/ 2809875 h 6858000"/>
              <a:gd name="connsiteX85" fmla="*/ 189795 w 5282519"/>
              <a:gd name="connsiteY85" fmla="*/ 2741612 h 6858000"/>
              <a:gd name="connsiteX86" fmla="*/ 188115 w 5282519"/>
              <a:gd name="connsiteY86" fmla="*/ 2671762 h 6858000"/>
              <a:gd name="connsiteX87" fmla="*/ 178038 w 5282519"/>
              <a:gd name="connsiteY87" fmla="*/ 2613025 h 6858000"/>
              <a:gd name="connsiteX88" fmla="*/ 167960 w 5282519"/>
              <a:gd name="connsiteY88" fmla="*/ 2560637 h 6858000"/>
              <a:gd name="connsiteX89" fmla="*/ 152844 w 5282519"/>
              <a:gd name="connsiteY89" fmla="*/ 2513012 h 6858000"/>
              <a:gd name="connsiteX90" fmla="*/ 134368 w 5282519"/>
              <a:gd name="connsiteY90" fmla="*/ 2471737 h 6858000"/>
              <a:gd name="connsiteX91" fmla="*/ 115893 w 5282519"/>
              <a:gd name="connsiteY91" fmla="*/ 2433637 h 6858000"/>
              <a:gd name="connsiteX92" fmla="*/ 95738 w 5282519"/>
              <a:gd name="connsiteY92" fmla="*/ 2395537 h 6858000"/>
              <a:gd name="connsiteX93" fmla="*/ 75583 w 5282519"/>
              <a:gd name="connsiteY93" fmla="*/ 2359025 h 6858000"/>
              <a:gd name="connsiteX94" fmla="*/ 55427 w 5282519"/>
              <a:gd name="connsiteY94" fmla="*/ 2319337 h 6858000"/>
              <a:gd name="connsiteX95" fmla="*/ 38632 w 5282519"/>
              <a:gd name="connsiteY95" fmla="*/ 2278062 h 6858000"/>
              <a:gd name="connsiteX96" fmla="*/ 23515 w 5282519"/>
              <a:gd name="connsiteY96" fmla="*/ 2232025 h 6858000"/>
              <a:gd name="connsiteX97" fmla="*/ 11758 w 5282519"/>
              <a:gd name="connsiteY97" fmla="*/ 2179637 h 6858000"/>
              <a:gd name="connsiteX98" fmla="*/ 3359 w 5282519"/>
              <a:gd name="connsiteY98" fmla="*/ 2119312 h 6858000"/>
              <a:gd name="connsiteX99" fmla="*/ 0 w 5282519"/>
              <a:gd name="connsiteY99" fmla="*/ 2051050 h 6858000"/>
              <a:gd name="connsiteX100" fmla="*/ 3359 w 5282519"/>
              <a:gd name="connsiteY100" fmla="*/ 1982787 h 6858000"/>
              <a:gd name="connsiteX101" fmla="*/ 11758 w 5282519"/>
              <a:gd name="connsiteY101" fmla="*/ 1922462 h 6858000"/>
              <a:gd name="connsiteX102" fmla="*/ 23515 w 5282519"/>
              <a:gd name="connsiteY102" fmla="*/ 1870075 h 6858000"/>
              <a:gd name="connsiteX103" fmla="*/ 38632 w 5282519"/>
              <a:gd name="connsiteY103" fmla="*/ 1824037 h 6858000"/>
              <a:gd name="connsiteX104" fmla="*/ 55427 w 5282519"/>
              <a:gd name="connsiteY104" fmla="*/ 1782762 h 6858000"/>
              <a:gd name="connsiteX105" fmla="*/ 75583 w 5282519"/>
              <a:gd name="connsiteY105" fmla="*/ 1743075 h 6858000"/>
              <a:gd name="connsiteX106" fmla="*/ 95738 w 5282519"/>
              <a:gd name="connsiteY106" fmla="*/ 1708150 h 6858000"/>
              <a:gd name="connsiteX107" fmla="*/ 115893 w 5282519"/>
              <a:gd name="connsiteY107" fmla="*/ 1671637 h 6858000"/>
              <a:gd name="connsiteX108" fmla="*/ 134368 w 5282519"/>
              <a:gd name="connsiteY108" fmla="*/ 1631950 h 6858000"/>
              <a:gd name="connsiteX109" fmla="*/ 152844 w 5282519"/>
              <a:gd name="connsiteY109" fmla="*/ 1589087 h 6858000"/>
              <a:gd name="connsiteX110" fmla="*/ 167960 w 5282519"/>
              <a:gd name="connsiteY110" fmla="*/ 1544637 h 6858000"/>
              <a:gd name="connsiteX111" fmla="*/ 178038 w 5282519"/>
              <a:gd name="connsiteY111" fmla="*/ 1492250 h 6858000"/>
              <a:gd name="connsiteX112" fmla="*/ 188115 w 5282519"/>
              <a:gd name="connsiteY112" fmla="*/ 1431925 h 6858000"/>
              <a:gd name="connsiteX113" fmla="*/ 189795 w 5282519"/>
              <a:gd name="connsiteY113" fmla="*/ 1363662 h 6858000"/>
              <a:gd name="connsiteX114" fmla="*/ 188115 w 5282519"/>
              <a:gd name="connsiteY114" fmla="*/ 1295400 h 6858000"/>
              <a:gd name="connsiteX115" fmla="*/ 178038 w 5282519"/>
              <a:gd name="connsiteY115" fmla="*/ 1235075 h 6858000"/>
              <a:gd name="connsiteX116" fmla="*/ 167960 w 5282519"/>
              <a:gd name="connsiteY116" fmla="*/ 1182687 h 6858000"/>
              <a:gd name="connsiteX117" fmla="*/ 152844 w 5282519"/>
              <a:gd name="connsiteY117" fmla="*/ 1136650 h 6858000"/>
              <a:gd name="connsiteX118" fmla="*/ 134368 w 5282519"/>
              <a:gd name="connsiteY118" fmla="*/ 1095375 h 6858000"/>
              <a:gd name="connsiteX119" fmla="*/ 115893 w 5282519"/>
              <a:gd name="connsiteY119" fmla="*/ 1055687 h 6858000"/>
              <a:gd name="connsiteX120" fmla="*/ 95738 w 5282519"/>
              <a:gd name="connsiteY120" fmla="*/ 1017587 h 6858000"/>
              <a:gd name="connsiteX121" fmla="*/ 75583 w 5282519"/>
              <a:gd name="connsiteY121" fmla="*/ 981075 h 6858000"/>
              <a:gd name="connsiteX122" fmla="*/ 55427 w 5282519"/>
              <a:gd name="connsiteY122" fmla="*/ 942975 h 6858000"/>
              <a:gd name="connsiteX123" fmla="*/ 38632 w 5282519"/>
              <a:gd name="connsiteY123" fmla="*/ 901700 h 6858000"/>
              <a:gd name="connsiteX124" fmla="*/ 23515 w 5282519"/>
              <a:gd name="connsiteY124" fmla="*/ 854075 h 6858000"/>
              <a:gd name="connsiteX125" fmla="*/ 11758 w 5282519"/>
              <a:gd name="connsiteY125" fmla="*/ 801687 h 6858000"/>
              <a:gd name="connsiteX126" fmla="*/ 3359 w 5282519"/>
              <a:gd name="connsiteY126" fmla="*/ 744537 h 6858000"/>
              <a:gd name="connsiteX127" fmla="*/ 0 w 5282519"/>
              <a:gd name="connsiteY127" fmla="*/ 673100 h 6858000"/>
              <a:gd name="connsiteX128" fmla="*/ 3359 w 5282519"/>
              <a:gd name="connsiteY128" fmla="*/ 606425 h 6858000"/>
              <a:gd name="connsiteX129" fmla="*/ 11758 w 5282519"/>
              <a:gd name="connsiteY129" fmla="*/ 546100 h 6858000"/>
              <a:gd name="connsiteX130" fmla="*/ 23515 w 5282519"/>
              <a:gd name="connsiteY130" fmla="*/ 496887 h 6858000"/>
              <a:gd name="connsiteX131" fmla="*/ 38632 w 5282519"/>
              <a:gd name="connsiteY131" fmla="*/ 450850 h 6858000"/>
              <a:gd name="connsiteX132" fmla="*/ 55427 w 5282519"/>
              <a:gd name="connsiteY132" fmla="*/ 409575 h 6858000"/>
              <a:gd name="connsiteX133" fmla="*/ 73903 w 5282519"/>
              <a:gd name="connsiteY133" fmla="*/ 369887 h 6858000"/>
              <a:gd name="connsiteX134" fmla="*/ 92379 w 5282519"/>
              <a:gd name="connsiteY134" fmla="*/ 334962 h 6858000"/>
              <a:gd name="connsiteX135" fmla="*/ 112534 w 5282519"/>
              <a:gd name="connsiteY135" fmla="*/ 296862 h 6858000"/>
              <a:gd name="connsiteX136" fmla="*/ 132689 w 5282519"/>
              <a:gd name="connsiteY136" fmla="*/ 260350 h 6858000"/>
              <a:gd name="connsiteX137" fmla="*/ 149485 w 5282519"/>
              <a:gd name="connsiteY137" fmla="*/ 217487 h 6858000"/>
              <a:gd name="connsiteX138" fmla="*/ 166281 w 5282519"/>
              <a:gd name="connsiteY138" fmla="*/ 174625 h 6858000"/>
              <a:gd name="connsiteX139" fmla="*/ 176358 w 5282519"/>
              <a:gd name="connsiteY139" fmla="*/ 122237 h 6858000"/>
              <a:gd name="connsiteX140" fmla="*/ 184756 w 5282519"/>
              <a:gd name="connsiteY140" fmla="*/ 6667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Lst>
            <a:rect l="l" t="t" r="r" b="b"/>
            <a:pathLst>
              <a:path w="5282519" h="6858000">
                <a:moveTo>
                  <a:pt x="189795" y="0"/>
                </a:moveTo>
                <a:lnTo>
                  <a:pt x="5282519" y="0"/>
                </a:lnTo>
                <a:lnTo>
                  <a:pt x="5282519" y="6858000"/>
                </a:lnTo>
                <a:lnTo>
                  <a:pt x="189795" y="6858000"/>
                </a:lnTo>
                <a:lnTo>
                  <a:pt x="184756" y="6791325"/>
                </a:lnTo>
                <a:lnTo>
                  <a:pt x="176358" y="6735762"/>
                </a:lnTo>
                <a:lnTo>
                  <a:pt x="166281" y="6683375"/>
                </a:lnTo>
                <a:lnTo>
                  <a:pt x="149485" y="6640512"/>
                </a:lnTo>
                <a:lnTo>
                  <a:pt x="132689" y="6597650"/>
                </a:lnTo>
                <a:lnTo>
                  <a:pt x="112534" y="6561137"/>
                </a:lnTo>
                <a:lnTo>
                  <a:pt x="92379" y="6523037"/>
                </a:lnTo>
                <a:lnTo>
                  <a:pt x="73903" y="6488112"/>
                </a:lnTo>
                <a:lnTo>
                  <a:pt x="55427" y="6448425"/>
                </a:lnTo>
                <a:lnTo>
                  <a:pt x="38632" y="6407150"/>
                </a:lnTo>
                <a:lnTo>
                  <a:pt x="23515" y="6361112"/>
                </a:lnTo>
                <a:lnTo>
                  <a:pt x="11758" y="6311900"/>
                </a:lnTo>
                <a:lnTo>
                  <a:pt x="3359" y="6251575"/>
                </a:lnTo>
                <a:lnTo>
                  <a:pt x="0" y="6183312"/>
                </a:lnTo>
                <a:lnTo>
                  <a:pt x="3359" y="6113462"/>
                </a:lnTo>
                <a:lnTo>
                  <a:pt x="11758" y="6056312"/>
                </a:lnTo>
                <a:lnTo>
                  <a:pt x="23515" y="6003925"/>
                </a:lnTo>
                <a:lnTo>
                  <a:pt x="38632" y="5956300"/>
                </a:lnTo>
                <a:lnTo>
                  <a:pt x="55427" y="5915025"/>
                </a:lnTo>
                <a:lnTo>
                  <a:pt x="75583" y="5876925"/>
                </a:lnTo>
                <a:lnTo>
                  <a:pt x="95738" y="5840412"/>
                </a:lnTo>
                <a:lnTo>
                  <a:pt x="115893" y="5802312"/>
                </a:lnTo>
                <a:lnTo>
                  <a:pt x="134368" y="5762625"/>
                </a:lnTo>
                <a:lnTo>
                  <a:pt x="152844" y="5721350"/>
                </a:lnTo>
                <a:lnTo>
                  <a:pt x="167960" y="5675312"/>
                </a:lnTo>
                <a:lnTo>
                  <a:pt x="178038" y="5622925"/>
                </a:lnTo>
                <a:lnTo>
                  <a:pt x="188115" y="5562600"/>
                </a:lnTo>
                <a:lnTo>
                  <a:pt x="189795" y="5494337"/>
                </a:lnTo>
                <a:lnTo>
                  <a:pt x="188115" y="5426075"/>
                </a:lnTo>
                <a:lnTo>
                  <a:pt x="178038" y="5365750"/>
                </a:lnTo>
                <a:lnTo>
                  <a:pt x="167960" y="5313362"/>
                </a:lnTo>
                <a:lnTo>
                  <a:pt x="152844" y="5268912"/>
                </a:lnTo>
                <a:lnTo>
                  <a:pt x="134368" y="5226050"/>
                </a:lnTo>
                <a:lnTo>
                  <a:pt x="115893" y="5186362"/>
                </a:lnTo>
                <a:lnTo>
                  <a:pt x="95738" y="5149850"/>
                </a:lnTo>
                <a:lnTo>
                  <a:pt x="75583" y="5114925"/>
                </a:lnTo>
                <a:lnTo>
                  <a:pt x="55427" y="5075237"/>
                </a:lnTo>
                <a:lnTo>
                  <a:pt x="38632" y="5033962"/>
                </a:lnTo>
                <a:lnTo>
                  <a:pt x="23515" y="4987925"/>
                </a:lnTo>
                <a:lnTo>
                  <a:pt x="11758" y="4935537"/>
                </a:lnTo>
                <a:lnTo>
                  <a:pt x="3359" y="4875212"/>
                </a:lnTo>
                <a:lnTo>
                  <a:pt x="0" y="4806950"/>
                </a:lnTo>
                <a:lnTo>
                  <a:pt x="3359" y="4738687"/>
                </a:lnTo>
                <a:lnTo>
                  <a:pt x="11758" y="4678362"/>
                </a:lnTo>
                <a:lnTo>
                  <a:pt x="23515" y="4625975"/>
                </a:lnTo>
                <a:lnTo>
                  <a:pt x="38632" y="4579937"/>
                </a:lnTo>
                <a:lnTo>
                  <a:pt x="55427" y="4537075"/>
                </a:lnTo>
                <a:lnTo>
                  <a:pt x="75583" y="4498975"/>
                </a:lnTo>
                <a:lnTo>
                  <a:pt x="115893" y="4424362"/>
                </a:lnTo>
                <a:lnTo>
                  <a:pt x="134368" y="4386262"/>
                </a:lnTo>
                <a:lnTo>
                  <a:pt x="152844" y="4343400"/>
                </a:lnTo>
                <a:lnTo>
                  <a:pt x="167960" y="4297362"/>
                </a:lnTo>
                <a:lnTo>
                  <a:pt x="178038" y="4244975"/>
                </a:lnTo>
                <a:lnTo>
                  <a:pt x="188115" y="4186237"/>
                </a:lnTo>
                <a:lnTo>
                  <a:pt x="189795" y="4116387"/>
                </a:lnTo>
                <a:lnTo>
                  <a:pt x="188115" y="4048125"/>
                </a:lnTo>
                <a:lnTo>
                  <a:pt x="178038" y="3987800"/>
                </a:lnTo>
                <a:lnTo>
                  <a:pt x="167960" y="3935412"/>
                </a:lnTo>
                <a:lnTo>
                  <a:pt x="152844" y="3890962"/>
                </a:lnTo>
                <a:lnTo>
                  <a:pt x="134368" y="3848100"/>
                </a:lnTo>
                <a:lnTo>
                  <a:pt x="115893" y="3811587"/>
                </a:lnTo>
                <a:lnTo>
                  <a:pt x="75583" y="3736975"/>
                </a:lnTo>
                <a:lnTo>
                  <a:pt x="55427" y="3697287"/>
                </a:lnTo>
                <a:lnTo>
                  <a:pt x="38632" y="3656012"/>
                </a:lnTo>
                <a:lnTo>
                  <a:pt x="23515" y="3609975"/>
                </a:lnTo>
                <a:lnTo>
                  <a:pt x="11758" y="3557587"/>
                </a:lnTo>
                <a:lnTo>
                  <a:pt x="3359" y="3497262"/>
                </a:lnTo>
                <a:lnTo>
                  <a:pt x="0" y="3427412"/>
                </a:lnTo>
                <a:lnTo>
                  <a:pt x="3359" y="3360737"/>
                </a:lnTo>
                <a:lnTo>
                  <a:pt x="11758" y="3300412"/>
                </a:lnTo>
                <a:lnTo>
                  <a:pt x="23515" y="3248025"/>
                </a:lnTo>
                <a:lnTo>
                  <a:pt x="38632" y="3201987"/>
                </a:lnTo>
                <a:lnTo>
                  <a:pt x="55427" y="3160712"/>
                </a:lnTo>
                <a:lnTo>
                  <a:pt x="75583" y="3121025"/>
                </a:lnTo>
                <a:lnTo>
                  <a:pt x="95738" y="3084512"/>
                </a:lnTo>
                <a:lnTo>
                  <a:pt x="115893" y="3046412"/>
                </a:lnTo>
                <a:lnTo>
                  <a:pt x="134368" y="3009900"/>
                </a:lnTo>
                <a:lnTo>
                  <a:pt x="152844" y="2967037"/>
                </a:lnTo>
                <a:lnTo>
                  <a:pt x="167960" y="2922587"/>
                </a:lnTo>
                <a:lnTo>
                  <a:pt x="178038" y="2868612"/>
                </a:lnTo>
                <a:lnTo>
                  <a:pt x="188115" y="2809875"/>
                </a:lnTo>
                <a:lnTo>
                  <a:pt x="189795" y="2741612"/>
                </a:lnTo>
                <a:lnTo>
                  <a:pt x="188115" y="2671762"/>
                </a:lnTo>
                <a:lnTo>
                  <a:pt x="178038" y="2613025"/>
                </a:lnTo>
                <a:lnTo>
                  <a:pt x="167960" y="2560637"/>
                </a:lnTo>
                <a:lnTo>
                  <a:pt x="152844" y="2513012"/>
                </a:lnTo>
                <a:lnTo>
                  <a:pt x="134368" y="2471737"/>
                </a:lnTo>
                <a:lnTo>
                  <a:pt x="115893" y="2433637"/>
                </a:lnTo>
                <a:lnTo>
                  <a:pt x="95738" y="2395537"/>
                </a:lnTo>
                <a:lnTo>
                  <a:pt x="75583" y="2359025"/>
                </a:lnTo>
                <a:lnTo>
                  <a:pt x="55427" y="2319337"/>
                </a:lnTo>
                <a:lnTo>
                  <a:pt x="38632" y="2278062"/>
                </a:lnTo>
                <a:lnTo>
                  <a:pt x="23515" y="2232025"/>
                </a:lnTo>
                <a:lnTo>
                  <a:pt x="11758" y="2179637"/>
                </a:lnTo>
                <a:lnTo>
                  <a:pt x="3359" y="2119312"/>
                </a:lnTo>
                <a:lnTo>
                  <a:pt x="0" y="2051050"/>
                </a:lnTo>
                <a:lnTo>
                  <a:pt x="3359" y="1982787"/>
                </a:lnTo>
                <a:lnTo>
                  <a:pt x="11758" y="1922462"/>
                </a:lnTo>
                <a:lnTo>
                  <a:pt x="23515" y="1870075"/>
                </a:lnTo>
                <a:lnTo>
                  <a:pt x="38632" y="1824037"/>
                </a:lnTo>
                <a:lnTo>
                  <a:pt x="55427" y="1782762"/>
                </a:lnTo>
                <a:lnTo>
                  <a:pt x="75583" y="1743075"/>
                </a:lnTo>
                <a:lnTo>
                  <a:pt x="95738" y="1708150"/>
                </a:lnTo>
                <a:lnTo>
                  <a:pt x="115893" y="1671637"/>
                </a:lnTo>
                <a:lnTo>
                  <a:pt x="134368" y="1631950"/>
                </a:lnTo>
                <a:lnTo>
                  <a:pt x="152844" y="1589087"/>
                </a:lnTo>
                <a:lnTo>
                  <a:pt x="167960" y="1544637"/>
                </a:lnTo>
                <a:lnTo>
                  <a:pt x="178038" y="1492250"/>
                </a:lnTo>
                <a:lnTo>
                  <a:pt x="188115" y="1431925"/>
                </a:lnTo>
                <a:lnTo>
                  <a:pt x="189795" y="1363662"/>
                </a:lnTo>
                <a:lnTo>
                  <a:pt x="188115" y="1295400"/>
                </a:lnTo>
                <a:lnTo>
                  <a:pt x="178038" y="1235075"/>
                </a:lnTo>
                <a:lnTo>
                  <a:pt x="167960" y="1182687"/>
                </a:lnTo>
                <a:lnTo>
                  <a:pt x="152844" y="1136650"/>
                </a:lnTo>
                <a:lnTo>
                  <a:pt x="134368" y="1095375"/>
                </a:lnTo>
                <a:lnTo>
                  <a:pt x="115893" y="1055687"/>
                </a:lnTo>
                <a:lnTo>
                  <a:pt x="95738" y="1017587"/>
                </a:lnTo>
                <a:lnTo>
                  <a:pt x="75583" y="981075"/>
                </a:lnTo>
                <a:lnTo>
                  <a:pt x="55427" y="942975"/>
                </a:lnTo>
                <a:lnTo>
                  <a:pt x="38632" y="901700"/>
                </a:lnTo>
                <a:lnTo>
                  <a:pt x="23515" y="854075"/>
                </a:lnTo>
                <a:lnTo>
                  <a:pt x="11758" y="801687"/>
                </a:lnTo>
                <a:lnTo>
                  <a:pt x="3359" y="744537"/>
                </a:lnTo>
                <a:lnTo>
                  <a:pt x="0" y="673100"/>
                </a:lnTo>
                <a:lnTo>
                  <a:pt x="3359" y="606425"/>
                </a:lnTo>
                <a:lnTo>
                  <a:pt x="11758" y="546100"/>
                </a:lnTo>
                <a:lnTo>
                  <a:pt x="23515" y="496887"/>
                </a:lnTo>
                <a:lnTo>
                  <a:pt x="38632" y="450850"/>
                </a:lnTo>
                <a:lnTo>
                  <a:pt x="55427" y="409575"/>
                </a:lnTo>
                <a:lnTo>
                  <a:pt x="73903" y="369887"/>
                </a:lnTo>
                <a:lnTo>
                  <a:pt x="92379" y="334962"/>
                </a:lnTo>
                <a:lnTo>
                  <a:pt x="112534" y="296862"/>
                </a:lnTo>
                <a:lnTo>
                  <a:pt x="132689" y="260350"/>
                </a:lnTo>
                <a:lnTo>
                  <a:pt x="149485" y="217487"/>
                </a:lnTo>
                <a:lnTo>
                  <a:pt x="166281" y="174625"/>
                </a:lnTo>
                <a:lnTo>
                  <a:pt x="176358" y="122237"/>
                </a:lnTo>
                <a:lnTo>
                  <a:pt x="184756" y="66675"/>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7" name="Picture 4">
            <a:extLst>
              <a:ext uri="{FF2B5EF4-FFF2-40B4-BE49-F238E27FC236}">
                <a16:creationId xmlns:a16="http://schemas.microsoft.com/office/drawing/2014/main" id="{C2A71213-9165-4A92-935C-2D64396F1CB8}"/>
              </a:ext>
            </a:extLst>
          </p:cNvPr>
          <p:cNvPicPr>
            <a:picLocks noGrp="1" noChangeAspect="1" noChangeArrowheads="1"/>
          </p:cNvPicPr>
          <p:nvPr>
            <p:ph type="pic" sz="quarter" idx="13"/>
          </p:nvPr>
        </p:nvPicPr>
        <p:blipFill rotWithShape="1">
          <a:blip r:embed="rId3">
            <a:extLst>
              <a:ext uri="{28A0092B-C50C-407E-A947-70E740481C1C}">
                <a14:useLocalDpi xmlns:a14="http://schemas.microsoft.com/office/drawing/2010/main" val="0"/>
              </a:ext>
            </a:extLst>
          </a:blip>
          <a:srcRect l="19121" r="3" b="3"/>
          <a:stretch/>
        </p:blipFill>
        <p:spPr bwMode="auto">
          <a:xfrm>
            <a:off x="6909481" y="10"/>
            <a:ext cx="5282519" cy="3428990"/>
          </a:xfrm>
          <a:custGeom>
            <a:avLst/>
            <a:gdLst/>
            <a:ahLst/>
            <a:cxnLst/>
            <a:rect l="l" t="t" r="r" b="b"/>
            <a:pathLst>
              <a:path w="5282519" h="3429000">
                <a:moveTo>
                  <a:pt x="189795" y="0"/>
                </a:moveTo>
                <a:lnTo>
                  <a:pt x="5282519" y="0"/>
                </a:lnTo>
                <a:lnTo>
                  <a:pt x="5282519" y="3429000"/>
                </a:lnTo>
                <a:lnTo>
                  <a:pt x="77" y="3429000"/>
                </a:lnTo>
                <a:lnTo>
                  <a:pt x="0" y="3427412"/>
                </a:lnTo>
                <a:lnTo>
                  <a:pt x="3359" y="3360737"/>
                </a:lnTo>
                <a:lnTo>
                  <a:pt x="11758" y="3300412"/>
                </a:lnTo>
                <a:lnTo>
                  <a:pt x="23515" y="3248025"/>
                </a:lnTo>
                <a:lnTo>
                  <a:pt x="38632" y="3201987"/>
                </a:lnTo>
                <a:lnTo>
                  <a:pt x="55427" y="3160712"/>
                </a:lnTo>
                <a:lnTo>
                  <a:pt x="75583" y="3121025"/>
                </a:lnTo>
                <a:lnTo>
                  <a:pt x="95738" y="3084512"/>
                </a:lnTo>
                <a:lnTo>
                  <a:pt x="115893" y="3046412"/>
                </a:lnTo>
                <a:lnTo>
                  <a:pt x="134368" y="3009900"/>
                </a:lnTo>
                <a:lnTo>
                  <a:pt x="152844" y="2967037"/>
                </a:lnTo>
                <a:lnTo>
                  <a:pt x="167960" y="2922587"/>
                </a:lnTo>
                <a:lnTo>
                  <a:pt x="178038" y="2868612"/>
                </a:lnTo>
                <a:lnTo>
                  <a:pt x="188115" y="2809875"/>
                </a:lnTo>
                <a:lnTo>
                  <a:pt x="189795" y="2741612"/>
                </a:lnTo>
                <a:lnTo>
                  <a:pt x="188115" y="2671762"/>
                </a:lnTo>
                <a:lnTo>
                  <a:pt x="178038" y="2613025"/>
                </a:lnTo>
                <a:lnTo>
                  <a:pt x="167960" y="2560637"/>
                </a:lnTo>
                <a:lnTo>
                  <a:pt x="152844" y="2513012"/>
                </a:lnTo>
                <a:lnTo>
                  <a:pt x="134368" y="2471737"/>
                </a:lnTo>
                <a:lnTo>
                  <a:pt x="115893" y="2433637"/>
                </a:lnTo>
                <a:lnTo>
                  <a:pt x="95738" y="2395537"/>
                </a:lnTo>
                <a:lnTo>
                  <a:pt x="75583" y="2359025"/>
                </a:lnTo>
                <a:lnTo>
                  <a:pt x="55427" y="2319337"/>
                </a:lnTo>
                <a:lnTo>
                  <a:pt x="38632" y="2278062"/>
                </a:lnTo>
                <a:lnTo>
                  <a:pt x="23515" y="2232025"/>
                </a:lnTo>
                <a:lnTo>
                  <a:pt x="11758" y="2179637"/>
                </a:lnTo>
                <a:lnTo>
                  <a:pt x="3359" y="2119312"/>
                </a:lnTo>
                <a:lnTo>
                  <a:pt x="0" y="2051050"/>
                </a:lnTo>
                <a:lnTo>
                  <a:pt x="3359" y="1982787"/>
                </a:lnTo>
                <a:lnTo>
                  <a:pt x="11758" y="1922462"/>
                </a:lnTo>
                <a:lnTo>
                  <a:pt x="23515" y="1870075"/>
                </a:lnTo>
                <a:lnTo>
                  <a:pt x="38632" y="1824037"/>
                </a:lnTo>
                <a:lnTo>
                  <a:pt x="55427" y="1782762"/>
                </a:lnTo>
                <a:lnTo>
                  <a:pt x="75583" y="1743075"/>
                </a:lnTo>
                <a:lnTo>
                  <a:pt x="95738" y="1708150"/>
                </a:lnTo>
                <a:lnTo>
                  <a:pt x="115893" y="1671637"/>
                </a:lnTo>
                <a:lnTo>
                  <a:pt x="134368" y="1631950"/>
                </a:lnTo>
                <a:lnTo>
                  <a:pt x="152844" y="1589087"/>
                </a:lnTo>
                <a:lnTo>
                  <a:pt x="167960" y="1544637"/>
                </a:lnTo>
                <a:lnTo>
                  <a:pt x="178038" y="1492250"/>
                </a:lnTo>
                <a:lnTo>
                  <a:pt x="188115" y="1431925"/>
                </a:lnTo>
                <a:lnTo>
                  <a:pt x="189795" y="1363662"/>
                </a:lnTo>
                <a:lnTo>
                  <a:pt x="188115" y="1295400"/>
                </a:lnTo>
                <a:lnTo>
                  <a:pt x="178038" y="1235075"/>
                </a:lnTo>
                <a:lnTo>
                  <a:pt x="167960" y="1182687"/>
                </a:lnTo>
                <a:lnTo>
                  <a:pt x="152844" y="1136650"/>
                </a:lnTo>
                <a:lnTo>
                  <a:pt x="134368" y="1095375"/>
                </a:lnTo>
                <a:lnTo>
                  <a:pt x="115893" y="1055687"/>
                </a:lnTo>
                <a:lnTo>
                  <a:pt x="95738" y="1017587"/>
                </a:lnTo>
                <a:lnTo>
                  <a:pt x="75583" y="981075"/>
                </a:lnTo>
                <a:lnTo>
                  <a:pt x="55427" y="942975"/>
                </a:lnTo>
                <a:lnTo>
                  <a:pt x="38632" y="901700"/>
                </a:lnTo>
                <a:lnTo>
                  <a:pt x="23515" y="854075"/>
                </a:lnTo>
                <a:lnTo>
                  <a:pt x="11758" y="801687"/>
                </a:lnTo>
                <a:lnTo>
                  <a:pt x="3359" y="744537"/>
                </a:lnTo>
                <a:lnTo>
                  <a:pt x="0" y="673100"/>
                </a:lnTo>
                <a:lnTo>
                  <a:pt x="3359" y="606425"/>
                </a:lnTo>
                <a:lnTo>
                  <a:pt x="11758" y="546100"/>
                </a:lnTo>
                <a:lnTo>
                  <a:pt x="23515" y="496887"/>
                </a:lnTo>
                <a:lnTo>
                  <a:pt x="38632" y="450850"/>
                </a:lnTo>
                <a:lnTo>
                  <a:pt x="55427" y="409575"/>
                </a:lnTo>
                <a:lnTo>
                  <a:pt x="73903" y="369887"/>
                </a:lnTo>
                <a:lnTo>
                  <a:pt x="92379" y="334962"/>
                </a:lnTo>
                <a:lnTo>
                  <a:pt x="112534" y="296862"/>
                </a:lnTo>
                <a:lnTo>
                  <a:pt x="132689" y="260350"/>
                </a:lnTo>
                <a:lnTo>
                  <a:pt x="149485" y="217487"/>
                </a:lnTo>
                <a:lnTo>
                  <a:pt x="166281" y="174625"/>
                </a:lnTo>
                <a:lnTo>
                  <a:pt x="176358" y="122237"/>
                </a:lnTo>
                <a:lnTo>
                  <a:pt x="184756" y="66675"/>
                </a:lnTo>
                <a:lnTo>
                  <a:pt x="189795" y="0"/>
                </a:lnTo>
                <a:close/>
              </a:path>
            </a:pathLst>
          </a:custGeom>
          <a:noFill/>
          <a:extLst>
            <a:ext uri="{909E8E84-426E-40DD-AFC4-6F175D3DCCD1}">
              <a14:hiddenFill xmlns:a14="http://schemas.microsoft.com/office/drawing/2010/main">
                <a:solidFill>
                  <a:srgbClr val="FFFFFF"/>
                </a:solidFill>
              </a14:hiddenFill>
            </a:ext>
          </a:extLst>
        </p:spPr>
      </p:pic>
      <p:pic>
        <p:nvPicPr>
          <p:cNvPr id="1026" name="Picture 2">
            <a:extLst>
              <a:ext uri="{FF2B5EF4-FFF2-40B4-BE49-F238E27FC236}">
                <a16:creationId xmlns:a16="http://schemas.microsoft.com/office/drawing/2014/main" id="{25F4F435-1AD1-4E0F-A795-B9F200682A92}"/>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088" r="5479"/>
          <a:stretch/>
        </p:blipFill>
        <p:spPr bwMode="auto">
          <a:xfrm>
            <a:off x="7304313" y="3778318"/>
            <a:ext cx="4206240" cy="2730363"/>
          </a:xfrm>
          <a:custGeom>
            <a:avLst/>
            <a:gdLst/>
            <a:ahLst/>
            <a:cxnLst/>
            <a:rect l="l" t="t" r="r" b="b"/>
            <a:pathLst>
              <a:path w="5282519" h="3429000">
                <a:moveTo>
                  <a:pt x="77" y="0"/>
                </a:moveTo>
                <a:lnTo>
                  <a:pt x="5282519" y="0"/>
                </a:lnTo>
                <a:lnTo>
                  <a:pt x="5282519" y="3429000"/>
                </a:lnTo>
                <a:lnTo>
                  <a:pt x="189795" y="3429000"/>
                </a:lnTo>
                <a:lnTo>
                  <a:pt x="184756" y="3362325"/>
                </a:lnTo>
                <a:lnTo>
                  <a:pt x="176358" y="3306762"/>
                </a:lnTo>
                <a:lnTo>
                  <a:pt x="166281" y="3254375"/>
                </a:lnTo>
                <a:lnTo>
                  <a:pt x="149485" y="3211512"/>
                </a:lnTo>
                <a:lnTo>
                  <a:pt x="132689" y="3168650"/>
                </a:lnTo>
                <a:lnTo>
                  <a:pt x="112534" y="3132137"/>
                </a:lnTo>
                <a:lnTo>
                  <a:pt x="92379" y="3094037"/>
                </a:lnTo>
                <a:lnTo>
                  <a:pt x="73903" y="3059112"/>
                </a:lnTo>
                <a:lnTo>
                  <a:pt x="55427" y="3019425"/>
                </a:lnTo>
                <a:lnTo>
                  <a:pt x="38632" y="2978150"/>
                </a:lnTo>
                <a:lnTo>
                  <a:pt x="23515" y="2932112"/>
                </a:lnTo>
                <a:lnTo>
                  <a:pt x="11758" y="2882900"/>
                </a:lnTo>
                <a:lnTo>
                  <a:pt x="3359" y="2822575"/>
                </a:lnTo>
                <a:lnTo>
                  <a:pt x="0" y="2754312"/>
                </a:lnTo>
                <a:lnTo>
                  <a:pt x="3359" y="2684462"/>
                </a:lnTo>
                <a:lnTo>
                  <a:pt x="11758" y="2627312"/>
                </a:lnTo>
                <a:lnTo>
                  <a:pt x="23515" y="2574925"/>
                </a:lnTo>
                <a:lnTo>
                  <a:pt x="38632" y="2527300"/>
                </a:lnTo>
                <a:lnTo>
                  <a:pt x="55427" y="2486025"/>
                </a:lnTo>
                <a:lnTo>
                  <a:pt x="75583" y="2447925"/>
                </a:lnTo>
                <a:lnTo>
                  <a:pt x="95738" y="2411412"/>
                </a:lnTo>
                <a:lnTo>
                  <a:pt x="115893" y="2373312"/>
                </a:lnTo>
                <a:lnTo>
                  <a:pt x="134368" y="2333625"/>
                </a:lnTo>
                <a:lnTo>
                  <a:pt x="152844" y="2292350"/>
                </a:lnTo>
                <a:lnTo>
                  <a:pt x="167960" y="2246312"/>
                </a:lnTo>
                <a:lnTo>
                  <a:pt x="178038" y="2193925"/>
                </a:lnTo>
                <a:lnTo>
                  <a:pt x="188115" y="2133600"/>
                </a:lnTo>
                <a:lnTo>
                  <a:pt x="189795" y="2065337"/>
                </a:lnTo>
                <a:lnTo>
                  <a:pt x="188115" y="1997075"/>
                </a:lnTo>
                <a:lnTo>
                  <a:pt x="178038" y="1936750"/>
                </a:lnTo>
                <a:lnTo>
                  <a:pt x="167960" y="1884362"/>
                </a:lnTo>
                <a:lnTo>
                  <a:pt x="152844" y="1839912"/>
                </a:lnTo>
                <a:lnTo>
                  <a:pt x="134368" y="1797050"/>
                </a:lnTo>
                <a:lnTo>
                  <a:pt x="115893" y="1757362"/>
                </a:lnTo>
                <a:lnTo>
                  <a:pt x="95738" y="1720850"/>
                </a:lnTo>
                <a:lnTo>
                  <a:pt x="75583" y="1685925"/>
                </a:lnTo>
                <a:lnTo>
                  <a:pt x="55427" y="1646237"/>
                </a:lnTo>
                <a:lnTo>
                  <a:pt x="38632" y="1604962"/>
                </a:lnTo>
                <a:lnTo>
                  <a:pt x="23515" y="1558925"/>
                </a:lnTo>
                <a:lnTo>
                  <a:pt x="11758" y="1506537"/>
                </a:lnTo>
                <a:lnTo>
                  <a:pt x="3359" y="1446212"/>
                </a:lnTo>
                <a:lnTo>
                  <a:pt x="0" y="1377950"/>
                </a:lnTo>
                <a:lnTo>
                  <a:pt x="3359" y="1309687"/>
                </a:lnTo>
                <a:lnTo>
                  <a:pt x="11758" y="1249362"/>
                </a:lnTo>
                <a:lnTo>
                  <a:pt x="23515" y="1196975"/>
                </a:lnTo>
                <a:lnTo>
                  <a:pt x="38632" y="1150937"/>
                </a:lnTo>
                <a:lnTo>
                  <a:pt x="55427" y="1108075"/>
                </a:lnTo>
                <a:lnTo>
                  <a:pt x="75583" y="1069975"/>
                </a:lnTo>
                <a:lnTo>
                  <a:pt x="115893" y="995362"/>
                </a:lnTo>
                <a:lnTo>
                  <a:pt x="134368" y="957262"/>
                </a:lnTo>
                <a:lnTo>
                  <a:pt x="152844" y="914400"/>
                </a:lnTo>
                <a:lnTo>
                  <a:pt x="167960" y="868362"/>
                </a:lnTo>
                <a:lnTo>
                  <a:pt x="178038" y="815975"/>
                </a:lnTo>
                <a:lnTo>
                  <a:pt x="188115" y="757237"/>
                </a:lnTo>
                <a:lnTo>
                  <a:pt x="189795" y="687387"/>
                </a:lnTo>
                <a:lnTo>
                  <a:pt x="188115" y="619125"/>
                </a:lnTo>
                <a:lnTo>
                  <a:pt x="178038" y="558800"/>
                </a:lnTo>
                <a:lnTo>
                  <a:pt x="167960" y="506412"/>
                </a:lnTo>
                <a:lnTo>
                  <a:pt x="152844" y="461962"/>
                </a:lnTo>
                <a:lnTo>
                  <a:pt x="134368" y="419100"/>
                </a:lnTo>
                <a:lnTo>
                  <a:pt x="115893" y="382587"/>
                </a:lnTo>
                <a:lnTo>
                  <a:pt x="75583" y="307975"/>
                </a:lnTo>
                <a:lnTo>
                  <a:pt x="55427" y="268287"/>
                </a:lnTo>
                <a:lnTo>
                  <a:pt x="38632" y="227012"/>
                </a:lnTo>
                <a:lnTo>
                  <a:pt x="23515" y="180975"/>
                </a:lnTo>
                <a:lnTo>
                  <a:pt x="11758" y="128587"/>
                </a:lnTo>
                <a:lnTo>
                  <a:pt x="3359" y="68262"/>
                </a:lnTo>
                <a:lnTo>
                  <a:pt x="77" y="0"/>
                </a:lnTo>
                <a:close/>
              </a:path>
            </a:pathLst>
          </a:custGeom>
          <a:noFill/>
          <a:extLst>
            <a:ext uri="{909E8E84-426E-40DD-AFC4-6F175D3DCCD1}">
              <a14:hiddenFill xmlns:a14="http://schemas.microsoft.com/office/drawing/2010/main">
                <a:solidFill>
                  <a:srgbClr val="FFFFFF"/>
                </a:solidFill>
              </a14:hiddenFill>
            </a:ext>
          </a:extLst>
        </p:spPr>
      </p:pic>
      <p:sp>
        <p:nvSpPr>
          <p:cNvPr id="3" name="Slide Number Placeholder 2">
            <a:extLst>
              <a:ext uri="{FF2B5EF4-FFF2-40B4-BE49-F238E27FC236}">
                <a16:creationId xmlns:a16="http://schemas.microsoft.com/office/drawing/2014/main" id="{0AC344DF-11BB-4F1C-9AA6-A240E7AD7F47}"/>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3A98EE3D-8CD1-4C3F-BD1C-C98C9596463C}" type="slidenum">
              <a:rPr lang="en-US">
                <a:solidFill>
                  <a:srgbClr val="FFFFFF"/>
                </a:solidFill>
              </a:rPr>
              <a:pPr>
                <a:spcAft>
                  <a:spcPts val="600"/>
                </a:spcAft>
              </a:pPr>
              <a:t>12</a:t>
            </a:fld>
            <a:endParaRPr lang="en-US">
              <a:solidFill>
                <a:srgbClr val="FFFFFF"/>
              </a:solidFill>
            </a:endParaRPr>
          </a:p>
        </p:txBody>
      </p:sp>
    </p:spTree>
    <p:extLst>
      <p:ext uri="{BB962C8B-B14F-4D97-AF65-F5344CB8AC3E}">
        <p14:creationId xmlns:p14="http://schemas.microsoft.com/office/powerpoint/2010/main" val="11308686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CB4489-FC73-422D-B916-0D61046F5294}"/>
              </a:ext>
            </a:extLst>
          </p:cNvPr>
          <p:cNvSpPr>
            <a:spLocks noGrp="1"/>
          </p:cNvSpPr>
          <p:nvPr>
            <p:ph type="ctrTitle"/>
          </p:nvPr>
        </p:nvSpPr>
        <p:spPr>
          <a:xfrm>
            <a:off x="173686" y="3429000"/>
            <a:ext cx="12018313" cy="2569128"/>
          </a:xfrm>
        </p:spPr>
        <p:txBody>
          <a:bodyPr>
            <a:normAutofit/>
          </a:bodyPr>
          <a:lstStyle/>
          <a:p>
            <a:pPr algn="ctr"/>
            <a:br>
              <a:rPr lang="en-US" sz="4000" dirty="0">
                <a:latin typeface="Gill Sans MT" panose="020B0502020104020203" pitchFamily="34" charset="0"/>
              </a:rPr>
            </a:br>
            <a:r>
              <a:rPr lang="en-US" sz="4000" dirty="0">
                <a:latin typeface="Gill Sans MT" panose="020B0502020104020203" pitchFamily="34" charset="0"/>
              </a:rPr>
              <a:t>The </a:t>
            </a:r>
            <a:r>
              <a:rPr lang="en-US" dirty="0">
                <a:latin typeface="Gill Sans MT" panose="020B0502020104020203" pitchFamily="34" charset="0"/>
              </a:rPr>
              <a:t>Opioid Crisis:  Getting Worse, Not Better!</a:t>
            </a:r>
            <a:br>
              <a:rPr lang="en-US" sz="2700" dirty="0">
                <a:latin typeface="Gill Sans MT" panose="020B0502020104020203" pitchFamily="34" charset="0"/>
              </a:rPr>
            </a:br>
            <a:br>
              <a:rPr lang="en-US" sz="2700" dirty="0">
                <a:latin typeface="Gill Sans MT" panose="020B0502020104020203" pitchFamily="34" charset="0"/>
              </a:rPr>
            </a:br>
            <a:br>
              <a:rPr lang="en-US" sz="800" dirty="0"/>
            </a:br>
            <a:endParaRPr lang="en-US" sz="1600" dirty="0">
              <a:latin typeface="Gill Sans MT" panose="020B0502020104020203" pitchFamily="34" charset="0"/>
            </a:endParaRPr>
          </a:p>
        </p:txBody>
      </p:sp>
      <p:pic>
        <p:nvPicPr>
          <p:cNvPr id="14" name="Picture 2" descr="See the source image">
            <a:extLst>
              <a:ext uri="{FF2B5EF4-FFF2-40B4-BE49-F238E27FC236}">
                <a16:creationId xmlns:a16="http://schemas.microsoft.com/office/drawing/2014/main" id="{5A39B9E8-590C-45FF-AB99-57F2118386A1}"/>
              </a:ext>
            </a:extLst>
          </p:cNvPr>
          <p:cNvPicPr>
            <a:picLocks noGrp="1" noChangeAspect="1" noChangeArrowheads="1"/>
          </p:cNvPicPr>
          <p:nvPr>
            <p:ph type="pic" sz="quarter" idx="13"/>
          </p:nvPr>
        </p:nvPicPr>
        <p:blipFill rotWithShape="1">
          <a:blip r:embed="rId3">
            <a:extLst>
              <a:ext uri="{28A0092B-C50C-407E-A947-70E740481C1C}">
                <a14:useLocalDpi xmlns:a14="http://schemas.microsoft.com/office/drawing/2010/main" val="0"/>
              </a:ext>
            </a:extLst>
          </a:blip>
          <a:srcRect t="18499" b="26745"/>
          <a:stretch/>
        </p:blipFill>
        <p:spPr bwMode="auto">
          <a:xfrm>
            <a:off x="449263" y="603250"/>
            <a:ext cx="11293475" cy="3091928"/>
          </a:xfrm>
          <a:prstGeom prst="rect">
            <a:avLst/>
          </a:prstGeom>
          <a:noFill/>
          <a:extLst>
            <a:ext uri="{909E8E84-426E-40DD-AFC4-6F175D3DCCD1}">
              <a14:hiddenFill xmlns:a14="http://schemas.microsoft.com/office/drawing/2010/main">
                <a:solidFill>
                  <a:srgbClr val="FFFFFF"/>
                </a:solidFill>
              </a14:hiddenFill>
            </a:ext>
          </a:extLst>
        </p:spPr>
      </p:pic>
      <p:sp>
        <p:nvSpPr>
          <p:cNvPr id="5" name="Footer Placeholder 3">
            <a:extLst>
              <a:ext uri="{FF2B5EF4-FFF2-40B4-BE49-F238E27FC236}">
                <a16:creationId xmlns:a16="http://schemas.microsoft.com/office/drawing/2014/main" id="{0CE36CD8-C65F-4ECE-B178-AFFCEC614CAA}"/>
              </a:ext>
            </a:extLst>
          </p:cNvPr>
          <p:cNvSpPr txBox="1">
            <a:spLocks/>
          </p:cNvSpPr>
          <p:nvPr/>
        </p:nvSpPr>
        <p:spPr>
          <a:xfrm>
            <a:off x="5659965" y="6492875"/>
            <a:ext cx="1032383"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hlinkClick r:id="rId4">
                  <a:extLst>
                    <a:ext uri="{A12FA001-AC4F-418D-AE19-62706E023703}">
                      <ahyp:hlinkClr xmlns:ahyp="http://schemas.microsoft.com/office/drawing/2018/hyperlinkcolor" val="tx"/>
                    </a:ext>
                  </a:extLst>
                </a:hlinkClick>
              </a:rPr>
              <a:t>www.ct.gov/oha</a:t>
            </a:r>
            <a:endParaRPr lang="en-US" sz="800" dirty="0"/>
          </a:p>
        </p:txBody>
      </p:sp>
      <p:sp>
        <p:nvSpPr>
          <p:cNvPr id="6" name="Subtitle 4">
            <a:extLst>
              <a:ext uri="{FF2B5EF4-FFF2-40B4-BE49-F238E27FC236}">
                <a16:creationId xmlns:a16="http://schemas.microsoft.com/office/drawing/2014/main" id="{B8D5E0BE-07F1-44C5-8C03-BE473B845277}"/>
              </a:ext>
            </a:extLst>
          </p:cNvPr>
          <p:cNvSpPr>
            <a:spLocks noGrp="1"/>
          </p:cNvSpPr>
          <p:nvPr>
            <p:ph type="subTitle" idx="1"/>
          </p:nvPr>
        </p:nvSpPr>
        <p:spPr>
          <a:xfrm>
            <a:off x="599226" y="5121114"/>
            <a:ext cx="10993546" cy="731953"/>
          </a:xfrm>
        </p:spPr>
        <p:txBody>
          <a:bodyPr>
            <a:normAutofit fontScale="32500" lnSpcReduction="20000"/>
          </a:bodyPr>
          <a:lstStyle/>
          <a:p>
            <a:pPr algn="ctr"/>
            <a:r>
              <a:rPr lang="en-US" sz="3700" dirty="0">
                <a:latin typeface="Gill Sans MT" panose="020B0502020104020203" pitchFamily="34" charset="0"/>
              </a:rPr>
              <a:t>Prepared by OHA Nurse Consultants:  Annika Burney, Caroline Butler,  Jill Hall, and Jackie Murillo</a:t>
            </a:r>
            <a:endParaRPr lang="en-US" sz="3700" dirty="0">
              <a:solidFill>
                <a:srgbClr val="0070C0"/>
              </a:solidFill>
              <a:latin typeface="Gill Sans MT" panose="020B0502020104020203" pitchFamily="34" charset="0"/>
            </a:endParaRPr>
          </a:p>
          <a:p>
            <a:pPr algn="ctr"/>
            <a:r>
              <a:rPr lang="en-US" sz="2600" dirty="0">
                <a:solidFill>
                  <a:srgbClr val="0070C0"/>
                </a:solidFill>
                <a:latin typeface="Gill Sans MT" panose="020B0502020104020203" pitchFamily="34" charset="0"/>
              </a:rPr>
              <a:t>Presented by</a:t>
            </a:r>
          </a:p>
          <a:p>
            <a:pPr algn="ctr"/>
            <a:r>
              <a:rPr lang="en-US" sz="4500" dirty="0">
                <a:solidFill>
                  <a:srgbClr val="0070C0"/>
                </a:solidFill>
                <a:latin typeface="Gill Sans MT" panose="020B0502020104020203" pitchFamily="34" charset="0"/>
              </a:rPr>
              <a:t>Caroline Butler, RN</a:t>
            </a:r>
          </a:p>
        </p:txBody>
      </p:sp>
    </p:spTree>
    <p:extLst>
      <p:ext uri="{BB962C8B-B14F-4D97-AF65-F5344CB8AC3E}">
        <p14:creationId xmlns:p14="http://schemas.microsoft.com/office/powerpoint/2010/main" val="26679404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2" descr="Here are the top 10 cities in Connecticut with the highest number of violent and property crimes, including robberies and burglaries.">
            <a:extLst>
              <a:ext uri="{FF2B5EF4-FFF2-40B4-BE49-F238E27FC236}">
                <a16:creationId xmlns:a16="http://schemas.microsoft.com/office/drawing/2014/main" id="{7A94A080-C5E0-48C4-BAB7-3BF249F080E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9410" r="-2" b="27171"/>
          <a:stretch/>
        </p:blipFill>
        <p:spPr bwMode="auto">
          <a:xfrm>
            <a:off x="6015107" y="-1"/>
            <a:ext cx="6176895" cy="2937954"/>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Image result for drug overdose graphics">
            <a:extLst>
              <a:ext uri="{FF2B5EF4-FFF2-40B4-BE49-F238E27FC236}">
                <a16:creationId xmlns:a16="http://schemas.microsoft.com/office/drawing/2014/main" id="{C26BC92B-6272-43A9-9C05-40ECAFE40553}"/>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2" b="26393"/>
          <a:stretch/>
        </p:blipFill>
        <p:spPr bwMode="auto">
          <a:xfrm>
            <a:off x="4203638" y="2937953"/>
            <a:ext cx="7988360" cy="3920047"/>
          </a:xfrm>
          <a:prstGeom prst="rect">
            <a:avLst/>
          </a:prstGeom>
          <a:noFill/>
          <a:extLst>
            <a:ext uri="{909E8E84-426E-40DD-AFC4-6F175D3DCCD1}">
              <a14:hiddenFill xmlns:a14="http://schemas.microsoft.com/office/drawing/2010/main">
                <a:solidFill>
                  <a:srgbClr val="FFFFFF"/>
                </a:solidFill>
              </a14:hiddenFill>
            </a:ext>
          </a:extLst>
        </p:spPr>
      </p:pic>
      <p:sp>
        <p:nvSpPr>
          <p:cNvPr id="95" name="Freeform: Shape 90">
            <a:extLst>
              <a:ext uri="{FF2B5EF4-FFF2-40B4-BE49-F238E27FC236}">
                <a16:creationId xmlns:a16="http://schemas.microsoft.com/office/drawing/2014/main" id="{8F23F8A3-8FD7-4779-8323-FDC26BE998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478"/>
            <a:ext cx="7859800" cy="6858478"/>
          </a:xfrm>
          <a:custGeom>
            <a:avLst/>
            <a:gdLst>
              <a:gd name="connsiteX0" fmla="*/ 7859800 w 7859800"/>
              <a:gd name="connsiteY0" fmla="*/ 6858478 h 6858478"/>
              <a:gd name="connsiteX1" fmla="*/ 435245 w 7859800"/>
              <a:gd name="connsiteY1" fmla="*/ 6858478 h 6858478"/>
              <a:gd name="connsiteX2" fmla="*/ 435505 w 7859800"/>
              <a:gd name="connsiteY2" fmla="*/ 6857916 h 6858478"/>
              <a:gd name="connsiteX3" fmla="*/ 0 w 7859800"/>
              <a:gd name="connsiteY3" fmla="*/ 6857916 h 6858478"/>
              <a:gd name="connsiteX4" fmla="*/ 0 w 7859800"/>
              <a:gd name="connsiteY4" fmla="*/ 0 h 6858478"/>
              <a:gd name="connsiteX5" fmla="*/ 3611620 w 7859800"/>
              <a:gd name="connsiteY5" fmla="*/ 0 h 6858478"/>
              <a:gd name="connsiteX6" fmla="*/ 4677848 w 7859800"/>
              <a:gd name="connsiteY6" fmla="*/ 0 h 6858478"/>
              <a:gd name="connsiteX7" fmla="*/ 4683425 w 7859800"/>
              <a:gd name="connsiteY7" fmla="*/ 0 h 685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859800" h="6858478">
                <a:moveTo>
                  <a:pt x="7859800" y="6858478"/>
                </a:moveTo>
                <a:lnTo>
                  <a:pt x="435245" y="6858478"/>
                </a:lnTo>
                <a:lnTo>
                  <a:pt x="435505" y="6857916"/>
                </a:lnTo>
                <a:lnTo>
                  <a:pt x="0" y="6857916"/>
                </a:lnTo>
                <a:lnTo>
                  <a:pt x="0" y="0"/>
                </a:lnTo>
                <a:lnTo>
                  <a:pt x="3611620" y="0"/>
                </a:lnTo>
                <a:lnTo>
                  <a:pt x="4677848" y="0"/>
                </a:lnTo>
                <a:lnTo>
                  <a:pt x="4683425" y="0"/>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6" name="Freeform: Shape 92">
            <a:extLst>
              <a:ext uri="{FF2B5EF4-FFF2-40B4-BE49-F238E27FC236}">
                <a16:creationId xmlns:a16="http://schemas.microsoft.com/office/drawing/2014/main" id="{F605C4CC-A25C-416F-8333-7CB7DC97D8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478"/>
            <a:ext cx="7431174" cy="6858478"/>
          </a:xfrm>
          <a:custGeom>
            <a:avLst/>
            <a:gdLst>
              <a:gd name="connsiteX0" fmla="*/ 7431174 w 7431174"/>
              <a:gd name="connsiteY0" fmla="*/ 6858478 h 6858478"/>
              <a:gd name="connsiteX1" fmla="*/ 6619 w 7431174"/>
              <a:gd name="connsiteY1" fmla="*/ 6858478 h 6858478"/>
              <a:gd name="connsiteX2" fmla="*/ 6879 w 7431174"/>
              <a:gd name="connsiteY2" fmla="*/ 6857916 h 6858478"/>
              <a:gd name="connsiteX3" fmla="*/ 0 w 7431174"/>
              <a:gd name="connsiteY3" fmla="*/ 6857916 h 6858478"/>
              <a:gd name="connsiteX4" fmla="*/ 0 w 7431174"/>
              <a:gd name="connsiteY4" fmla="*/ 0 h 6858478"/>
              <a:gd name="connsiteX5" fmla="*/ 3182994 w 7431174"/>
              <a:gd name="connsiteY5" fmla="*/ 0 h 6858478"/>
              <a:gd name="connsiteX6" fmla="*/ 4249222 w 7431174"/>
              <a:gd name="connsiteY6" fmla="*/ 0 h 6858478"/>
              <a:gd name="connsiteX7" fmla="*/ 4254799 w 7431174"/>
              <a:gd name="connsiteY7" fmla="*/ 0 h 685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431174" h="6858478">
                <a:moveTo>
                  <a:pt x="7431174" y="6858478"/>
                </a:moveTo>
                <a:lnTo>
                  <a:pt x="6619" y="6858478"/>
                </a:lnTo>
                <a:lnTo>
                  <a:pt x="6879" y="6857916"/>
                </a:lnTo>
                <a:lnTo>
                  <a:pt x="0" y="6857916"/>
                </a:lnTo>
                <a:lnTo>
                  <a:pt x="0" y="0"/>
                </a:lnTo>
                <a:lnTo>
                  <a:pt x="3182994" y="0"/>
                </a:lnTo>
                <a:lnTo>
                  <a:pt x="4249222" y="0"/>
                </a:lnTo>
                <a:lnTo>
                  <a:pt x="4254799" y="0"/>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E98433F4-CDED-4402-A968-C2DF60A24A41}"/>
              </a:ext>
            </a:extLst>
          </p:cNvPr>
          <p:cNvSpPr>
            <a:spLocks noGrp="1"/>
          </p:cNvSpPr>
          <p:nvPr>
            <p:ph type="title"/>
          </p:nvPr>
        </p:nvSpPr>
        <p:spPr>
          <a:xfrm>
            <a:off x="748952" y="931352"/>
            <a:ext cx="5266155" cy="1325563"/>
          </a:xfrm>
        </p:spPr>
        <p:txBody>
          <a:bodyPr vert="horz" lIns="91440" tIns="45720" rIns="91440" bIns="45720" rtlCol="0">
            <a:normAutofit/>
          </a:bodyPr>
          <a:lstStyle/>
          <a:p>
            <a:r>
              <a:rPr lang="en-US" sz="2800" kern="1200" dirty="0">
                <a:latin typeface="+mj-lt"/>
                <a:ea typeface="+mj-ea"/>
                <a:cs typeface="+mj-cs"/>
              </a:rPr>
              <a:t>28.5% National Increase in Drug Overdose Deaths </a:t>
            </a:r>
            <a:br>
              <a:rPr lang="en-US" sz="2000" dirty="0"/>
            </a:br>
            <a:r>
              <a:rPr lang="en-US" sz="2000" dirty="0"/>
              <a:t>                                        (</a:t>
            </a:r>
            <a:r>
              <a:rPr lang="en-US" sz="2000" kern="1200" dirty="0">
                <a:latin typeface="+mj-lt"/>
                <a:ea typeface="+mj-ea"/>
                <a:cs typeface="+mj-cs"/>
              </a:rPr>
              <a:t>Apr 2020 – Feb </a:t>
            </a:r>
            <a:r>
              <a:rPr lang="en-US" sz="2000" dirty="0"/>
              <a:t>2</a:t>
            </a:r>
            <a:r>
              <a:rPr lang="en-US" sz="2000" kern="1200" dirty="0">
                <a:latin typeface="+mj-lt"/>
                <a:ea typeface="+mj-ea"/>
                <a:cs typeface="+mj-cs"/>
              </a:rPr>
              <a:t>021)</a:t>
            </a:r>
          </a:p>
        </p:txBody>
      </p:sp>
      <p:sp>
        <p:nvSpPr>
          <p:cNvPr id="3" name="Content Placeholder 2">
            <a:extLst>
              <a:ext uri="{FF2B5EF4-FFF2-40B4-BE49-F238E27FC236}">
                <a16:creationId xmlns:a16="http://schemas.microsoft.com/office/drawing/2014/main" id="{CDC4E514-C7F9-4EF6-A8F3-B1869EBA33C1}"/>
              </a:ext>
            </a:extLst>
          </p:cNvPr>
          <p:cNvSpPr>
            <a:spLocks noGrp="1"/>
          </p:cNvSpPr>
          <p:nvPr>
            <p:ph idx="1"/>
          </p:nvPr>
        </p:nvSpPr>
        <p:spPr>
          <a:xfrm>
            <a:off x="903310" y="2927001"/>
            <a:ext cx="3941499" cy="4154361"/>
          </a:xfrm>
        </p:spPr>
        <p:txBody>
          <a:bodyPr vert="horz" lIns="91440" tIns="45720" rIns="91440" bIns="45720" rtlCol="0">
            <a:normAutofit/>
          </a:bodyPr>
          <a:lstStyle/>
          <a:p>
            <a:pPr marL="800100" lvl="1" indent="-342900">
              <a:spcBef>
                <a:spcPts val="0"/>
              </a:spcBef>
              <a:spcAft>
                <a:spcPts val="600"/>
              </a:spcAft>
              <a:buFont typeface="Symbol" panose="05050102010706020507" pitchFamily="18" charset="2"/>
              <a:buChar char=""/>
            </a:pPr>
            <a:r>
              <a:rPr lang="en-US" sz="1800" dirty="0">
                <a:effectLst/>
                <a:latin typeface="Calibri" panose="020F0502020204030204" pitchFamily="34" charset="0"/>
                <a:ea typeface="Times New Roman" panose="02020603050405020304" pitchFamily="18" charset="0"/>
              </a:rPr>
              <a:t>Cocaine</a:t>
            </a:r>
          </a:p>
          <a:p>
            <a:pPr marL="800100" lvl="1" indent="-342900">
              <a:spcBef>
                <a:spcPts val="0"/>
              </a:spcBef>
              <a:spcAft>
                <a:spcPts val="600"/>
              </a:spcAft>
              <a:buFont typeface="Symbol" panose="05050102010706020507" pitchFamily="18" charset="2"/>
              <a:buChar char=""/>
            </a:pPr>
            <a:r>
              <a:rPr lang="en-US" sz="1800" dirty="0">
                <a:effectLst/>
                <a:latin typeface="Calibri" panose="020F0502020204030204" pitchFamily="34" charset="0"/>
                <a:ea typeface="Times New Roman" panose="02020603050405020304" pitchFamily="18" charset="0"/>
              </a:rPr>
              <a:t>Psychostimulants, such as methamphetamine</a:t>
            </a:r>
          </a:p>
          <a:p>
            <a:pPr marL="800100" lvl="1" indent="-342900">
              <a:spcBef>
                <a:spcPts val="0"/>
              </a:spcBef>
              <a:spcAft>
                <a:spcPts val="600"/>
              </a:spcAft>
              <a:buFont typeface="Symbol" panose="05050102010706020507" pitchFamily="18" charset="2"/>
              <a:buChar char=""/>
            </a:pPr>
            <a:r>
              <a:rPr lang="en-US" sz="1800" dirty="0">
                <a:latin typeface="Calibri" panose="020F0502020204030204" pitchFamily="34" charset="0"/>
                <a:ea typeface="Times New Roman" panose="02020603050405020304" pitchFamily="18" charset="0"/>
              </a:rPr>
              <a:t>N</a:t>
            </a:r>
            <a:r>
              <a:rPr lang="en-US" sz="1800" dirty="0">
                <a:effectLst/>
                <a:latin typeface="Calibri" panose="020F0502020204030204" pitchFamily="34" charset="0"/>
                <a:ea typeface="Times New Roman" panose="02020603050405020304" pitchFamily="18" charset="0"/>
              </a:rPr>
              <a:t>atural and semi-synthetic opioids, such as prescription pain medication</a:t>
            </a:r>
          </a:p>
          <a:p>
            <a:pPr marL="800100" lvl="1" indent="-342900">
              <a:spcBef>
                <a:spcPts val="0"/>
              </a:spcBef>
              <a:spcAft>
                <a:spcPts val="600"/>
              </a:spcAft>
              <a:buFont typeface="Symbol" panose="05050102010706020507" pitchFamily="18" charset="2"/>
              <a:buChar char=""/>
            </a:pPr>
            <a:r>
              <a:rPr lang="en-US" sz="1800" dirty="0">
                <a:latin typeface="Calibri" panose="020F0502020204030204" pitchFamily="34" charset="0"/>
                <a:ea typeface="Times New Roman" panose="02020603050405020304" pitchFamily="18" charset="0"/>
              </a:rPr>
              <a:t>S</a:t>
            </a:r>
            <a:r>
              <a:rPr lang="en-US" sz="1800" dirty="0">
                <a:effectLst/>
                <a:latin typeface="Calibri" panose="020F0502020204030204" pitchFamily="34" charset="0"/>
                <a:ea typeface="Times New Roman" panose="02020603050405020304" pitchFamily="18" charset="0"/>
              </a:rPr>
              <a:t>ynthetic opioids (primarily fentanyl)</a:t>
            </a:r>
          </a:p>
          <a:p>
            <a:pPr marL="342900" marR="0" lvl="0" indent="-342900">
              <a:spcBef>
                <a:spcPts val="0"/>
              </a:spcBef>
              <a:spcAft>
                <a:spcPts val="600"/>
              </a:spcAft>
              <a:buFont typeface="Symbol" panose="05050102010706020507" pitchFamily="18" charset="2"/>
              <a:buChar char=""/>
            </a:pPr>
            <a:endParaRPr lang="en-US" sz="2000" dirty="0">
              <a:effectLst/>
              <a:latin typeface="Calibri" panose="020F0502020204030204" pitchFamily="34" charset="0"/>
              <a:ea typeface="Calibri" panose="020F0502020204030204" pitchFamily="34" charset="0"/>
            </a:endParaRPr>
          </a:p>
        </p:txBody>
      </p:sp>
      <p:sp>
        <p:nvSpPr>
          <p:cNvPr id="4" name="Slide Number Placeholder 3">
            <a:extLst>
              <a:ext uri="{FF2B5EF4-FFF2-40B4-BE49-F238E27FC236}">
                <a16:creationId xmlns:a16="http://schemas.microsoft.com/office/drawing/2014/main" id="{159AA252-1A61-4C44-B27E-4109948644FC}"/>
              </a:ext>
            </a:extLst>
          </p:cNvPr>
          <p:cNvSpPr>
            <a:spLocks noGrp="1"/>
          </p:cNvSpPr>
          <p:nvPr>
            <p:ph type="sldNum" sz="quarter" idx="12"/>
          </p:nvPr>
        </p:nvSpPr>
        <p:spPr>
          <a:xfrm>
            <a:off x="8952140" y="6356350"/>
            <a:ext cx="758952" cy="365125"/>
          </a:xfrm>
          <a:prstGeom prst="ellipse">
            <a:avLst/>
          </a:prstGeom>
        </p:spPr>
        <p:txBody>
          <a:bodyPr vert="horz" lIns="91440" tIns="45720" rIns="91440" bIns="45720" rtlCol="0" anchor="ctr">
            <a:normAutofit/>
          </a:bodyPr>
          <a:lstStyle/>
          <a:p>
            <a:pPr>
              <a:lnSpc>
                <a:spcPct val="90000"/>
              </a:lnSpc>
              <a:spcAft>
                <a:spcPts val="600"/>
              </a:spcAft>
            </a:pPr>
            <a:fld id="{3A98EE3D-8CD1-4C3F-BD1C-C98C9596463C}" type="slidenum">
              <a:rPr lang="en-US">
                <a:solidFill>
                  <a:srgbClr val="FFFFFF">
                    <a:alpha val="80000"/>
                  </a:srgbClr>
                </a:solidFill>
              </a:rPr>
              <a:pPr>
                <a:lnSpc>
                  <a:spcPct val="90000"/>
                </a:lnSpc>
                <a:spcAft>
                  <a:spcPts val="600"/>
                </a:spcAft>
              </a:pPr>
              <a:t>3</a:t>
            </a:fld>
            <a:endParaRPr lang="en-US">
              <a:solidFill>
                <a:srgbClr val="FFFFFF">
                  <a:alpha val="80000"/>
                </a:srgbClr>
              </a:solidFill>
            </a:endParaRPr>
          </a:p>
        </p:txBody>
      </p:sp>
      <p:sp>
        <p:nvSpPr>
          <p:cNvPr id="10" name="TextBox 9">
            <a:extLst>
              <a:ext uri="{FF2B5EF4-FFF2-40B4-BE49-F238E27FC236}">
                <a16:creationId xmlns:a16="http://schemas.microsoft.com/office/drawing/2014/main" id="{0F9C940F-BED6-4670-A091-8B0C680895A0}"/>
              </a:ext>
            </a:extLst>
          </p:cNvPr>
          <p:cNvSpPr txBox="1"/>
          <p:nvPr/>
        </p:nvSpPr>
        <p:spPr>
          <a:xfrm>
            <a:off x="3325547" y="2067172"/>
            <a:ext cx="3038525" cy="276999"/>
          </a:xfrm>
          <a:prstGeom prst="rect">
            <a:avLst/>
          </a:prstGeom>
          <a:noFill/>
        </p:spPr>
        <p:txBody>
          <a:bodyPr wrap="square">
            <a:spAutoFit/>
          </a:bodyPr>
          <a:lstStyle/>
          <a:p>
            <a:r>
              <a:rPr lang="en-US" sz="1200" dirty="0">
                <a:effectLst/>
                <a:latin typeface="Calibri" panose="020F0502020204030204" pitchFamily="34" charset="0"/>
                <a:ea typeface="Times New Roman" panose="02020603050405020304" pitchFamily="18" charset="0"/>
              </a:rPr>
              <a:t>CDC National Center for Health Statistics </a:t>
            </a:r>
            <a:endParaRPr lang="en-US" sz="1200" dirty="0"/>
          </a:p>
        </p:txBody>
      </p:sp>
    </p:spTree>
    <p:extLst>
      <p:ext uri="{BB962C8B-B14F-4D97-AF65-F5344CB8AC3E}">
        <p14:creationId xmlns:p14="http://schemas.microsoft.com/office/powerpoint/2010/main" val="1784205898"/>
      </p:ext>
    </p:extLst>
  </p:cSld>
  <p:clrMapOvr>
    <a:overrideClrMapping bg1="dk1" tx1="lt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10" name="Chart 9"/>
          <p:cNvGraphicFramePr>
            <a:graphicFrameLocks/>
          </p:cNvGraphicFramePr>
          <p:nvPr>
            <p:extLst>
              <p:ext uri="{D42A27DB-BD31-4B8C-83A1-F6EECF244321}">
                <p14:modId xmlns:p14="http://schemas.microsoft.com/office/powerpoint/2010/main" val="2205993566"/>
              </p:ext>
            </p:extLst>
          </p:nvPr>
        </p:nvGraphicFramePr>
        <p:xfrm>
          <a:off x="945979" y="988907"/>
          <a:ext cx="10539527" cy="5480090"/>
        </p:xfrm>
        <a:graphic>
          <a:graphicData uri="http://schemas.openxmlformats.org/drawingml/2006/chart">
            <c:chart xmlns:c="http://schemas.openxmlformats.org/drawingml/2006/chart" xmlns:r="http://schemas.openxmlformats.org/officeDocument/2006/relationships" r:id="rId2"/>
          </a:graphicData>
        </a:graphic>
      </p:graphicFrame>
      <p:sp>
        <p:nvSpPr>
          <p:cNvPr id="13" name="Title 7"/>
          <p:cNvSpPr txBox="1">
            <a:spLocks/>
          </p:cNvSpPr>
          <p:nvPr/>
        </p:nvSpPr>
        <p:spPr>
          <a:xfrm>
            <a:off x="239487" y="583159"/>
            <a:ext cx="11952513" cy="811496"/>
          </a:xfrm>
          <a:prstGeom prst="rect">
            <a:avLst/>
          </a:prstGeom>
        </p:spPr>
        <p:txBody>
          <a:bodyPr/>
          <a:lstStyle>
            <a:lvl1pPr algn="l" defTabSz="914400" rtl="0" eaLnBrk="1" latinLnBrk="0" hangingPunct="1">
              <a:lnSpc>
                <a:spcPct val="90000"/>
              </a:lnSpc>
              <a:spcBef>
                <a:spcPct val="0"/>
              </a:spcBef>
              <a:buNone/>
              <a:defRPr sz="4400" b="1" i="0" kern="1200">
                <a:solidFill>
                  <a:schemeClr val="tx1"/>
                </a:solidFill>
                <a:latin typeface="Arial" panose="020B0604020202020204" pitchFamily="34" charset="0"/>
                <a:ea typeface="+mj-ea"/>
                <a:cs typeface="Arial" panose="020B0604020202020204" pitchFamily="34" charset="0"/>
              </a:defRPr>
            </a:lvl1pPr>
          </a:lstStyle>
          <a:p>
            <a:pPr algn="ctr"/>
            <a:r>
              <a:rPr lang="en-US" sz="3000" b="0" dirty="0">
                <a:solidFill>
                  <a:schemeClr val="tx1">
                    <a:lumMod val="50000"/>
                    <a:lumOff val="50000"/>
                  </a:schemeClr>
                </a:solidFill>
              </a:rPr>
              <a:t>Fatal Overdoses, CT (2012-2020)</a:t>
            </a:r>
          </a:p>
        </p:txBody>
      </p:sp>
      <p:sp>
        <p:nvSpPr>
          <p:cNvPr id="14" name="Rectangle 13"/>
          <p:cNvSpPr/>
          <p:nvPr/>
        </p:nvSpPr>
        <p:spPr>
          <a:xfrm>
            <a:off x="7237822" y="6415801"/>
            <a:ext cx="3793429" cy="246221"/>
          </a:xfrm>
          <a:prstGeom prst="rect">
            <a:avLst/>
          </a:prstGeom>
        </p:spPr>
        <p:txBody>
          <a:bodyPr wrap="square">
            <a:spAutoFit/>
          </a:bodyPr>
          <a:lstStyle/>
          <a:p>
            <a:r>
              <a:rPr lang="en-US" sz="1000" i="1" dirty="0"/>
              <a:t>Source: CT Open data; CT Office of the Chief Medical Examiner., 2020</a:t>
            </a:r>
          </a:p>
        </p:txBody>
      </p:sp>
      <p:sp>
        <p:nvSpPr>
          <p:cNvPr id="2" name="Slide Number Placeholder 1">
            <a:extLst>
              <a:ext uri="{FF2B5EF4-FFF2-40B4-BE49-F238E27FC236}">
                <a16:creationId xmlns:a16="http://schemas.microsoft.com/office/drawing/2014/main" id="{FF444861-F683-4202-8F6F-1D3C624669C6}"/>
              </a:ext>
            </a:extLst>
          </p:cNvPr>
          <p:cNvSpPr>
            <a:spLocks noGrp="1"/>
          </p:cNvSpPr>
          <p:nvPr>
            <p:ph type="sldNum" sz="quarter" idx="12"/>
          </p:nvPr>
        </p:nvSpPr>
        <p:spPr/>
        <p:txBody>
          <a:bodyPr/>
          <a:lstStyle/>
          <a:p>
            <a:fld id="{3A98EE3D-8CD1-4C3F-BD1C-C98C9596463C}" type="slidenum">
              <a:rPr lang="en-US" smtClean="0"/>
              <a:t>4</a:t>
            </a:fld>
            <a:endParaRPr lang="en-US" dirty="0"/>
          </a:p>
        </p:txBody>
      </p:sp>
    </p:spTree>
    <p:extLst>
      <p:ext uri="{BB962C8B-B14F-4D97-AF65-F5344CB8AC3E}">
        <p14:creationId xmlns:p14="http://schemas.microsoft.com/office/powerpoint/2010/main" val="11153307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7"/>
          <p:cNvSpPr txBox="1">
            <a:spLocks/>
          </p:cNvSpPr>
          <p:nvPr/>
        </p:nvSpPr>
        <p:spPr>
          <a:xfrm>
            <a:off x="239487" y="706198"/>
            <a:ext cx="11952513" cy="811496"/>
          </a:xfrm>
          <a:prstGeom prst="rect">
            <a:avLst/>
          </a:prstGeom>
        </p:spPr>
        <p:txBody>
          <a:bodyPr/>
          <a:lstStyle>
            <a:lvl1pPr algn="l" defTabSz="914400" rtl="0" eaLnBrk="1" latinLnBrk="0" hangingPunct="1">
              <a:lnSpc>
                <a:spcPct val="90000"/>
              </a:lnSpc>
              <a:spcBef>
                <a:spcPct val="0"/>
              </a:spcBef>
              <a:buNone/>
              <a:defRPr sz="4400" b="1" i="0" kern="1200">
                <a:solidFill>
                  <a:schemeClr val="tx1"/>
                </a:solidFill>
                <a:latin typeface="Arial" panose="020B0604020202020204" pitchFamily="34" charset="0"/>
                <a:ea typeface="+mj-ea"/>
                <a:cs typeface="Arial" panose="020B0604020202020204" pitchFamily="34" charset="0"/>
              </a:defRPr>
            </a:lvl1pPr>
          </a:lstStyle>
          <a:p>
            <a:pPr algn="ctr"/>
            <a:r>
              <a:rPr lang="en-US" sz="3000" b="0" dirty="0">
                <a:solidFill>
                  <a:prstClr val="black">
                    <a:lumMod val="65000"/>
                    <a:lumOff val="35000"/>
                  </a:prstClr>
                </a:solidFill>
              </a:rPr>
              <a:t>Fatal Overdoses by County, CT (2018-2020)</a:t>
            </a:r>
            <a:endParaRPr lang="en-US" sz="3000" b="0" dirty="0"/>
          </a:p>
        </p:txBody>
      </p:sp>
      <p:sp>
        <p:nvSpPr>
          <p:cNvPr id="14" name="Rectangle 13"/>
          <p:cNvSpPr/>
          <p:nvPr/>
        </p:nvSpPr>
        <p:spPr>
          <a:xfrm>
            <a:off x="7786580" y="6415801"/>
            <a:ext cx="3793429" cy="246221"/>
          </a:xfrm>
          <a:prstGeom prst="rect">
            <a:avLst/>
          </a:prstGeom>
        </p:spPr>
        <p:txBody>
          <a:bodyPr wrap="square">
            <a:spAutoFit/>
          </a:bodyPr>
          <a:lstStyle/>
          <a:p>
            <a:r>
              <a:rPr lang="en-US" sz="1000" i="1" dirty="0"/>
              <a:t>CT Open Data; CT Office of the Chief Medical Examiner., 2020</a:t>
            </a:r>
          </a:p>
        </p:txBody>
      </p:sp>
      <p:graphicFrame>
        <p:nvGraphicFramePr>
          <p:cNvPr id="7" name="Chart 6"/>
          <p:cNvGraphicFramePr>
            <a:graphicFrameLocks/>
          </p:cNvGraphicFramePr>
          <p:nvPr>
            <p:extLst>
              <p:ext uri="{D42A27DB-BD31-4B8C-83A1-F6EECF244321}">
                <p14:modId xmlns:p14="http://schemas.microsoft.com/office/powerpoint/2010/main" val="269712813"/>
              </p:ext>
            </p:extLst>
          </p:nvPr>
        </p:nvGraphicFramePr>
        <p:xfrm>
          <a:off x="465453" y="1229851"/>
          <a:ext cx="11500579" cy="5068045"/>
        </p:xfrm>
        <a:graphic>
          <a:graphicData uri="http://schemas.openxmlformats.org/drawingml/2006/chart">
            <c:chart xmlns:c="http://schemas.openxmlformats.org/drawingml/2006/chart" xmlns:r="http://schemas.openxmlformats.org/officeDocument/2006/relationships" r:id="rId3"/>
          </a:graphicData>
        </a:graphic>
      </p:graphicFrame>
      <p:sp>
        <p:nvSpPr>
          <p:cNvPr id="2" name="Slide Number Placeholder 1">
            <a:extLst>
              <a:ext uri="{FF2B5EF4-FFF2-40B4-BE49-F238E27FC236}">
                <a16:creationId xmlns:a16="http://schemas.microsoft.com/office/drawing/2014/main" id="{DA81A67C-6BF7-456C-BB27-CA3B4BDB52D0}"/>
              </a:ext>
            </a:extLst>
          </p:cNvPr>
          <p:cNvSpPr>
            <a:spLocks noGrp="1"/>
          </p:cNvSpPr>
          <p:nvPr>
            <p:ph type="sldNum" sz="quarter" idx="12"/>
          </p:nvPr>
        </p:nvSpPr>
        <p:spPr/>
        <p:txBody>
          <a:bodyPr/>
          <a:lstStyle/>
          <a:p>
            <a:fld id="{3A98EE3D-8CD1-4C3F-BD1C-C98C9596463C}" type="slidenum">
              <a:rPr lang="en-US" smtClean="0"/>
              <a:t>5</a:t>
            </a:fld>
            <a:endParaRPr lang="en-US" dirty="0"/>
          </a:p>
        </p:txBody>
      </p:sp>
    </p:spTree>
    <p:extLst>
      <p:ext uri="{BB962C8B-B14F-4D97-AF65-F5344CB8AC3E}">
        <p14:creationId xmlns:p14="http://schemas.microsoft.com/office/powerpoint/2010/main" val="5360827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D6A96A3-24DE-40A2-80F4-E28EE045F92C}"/>
              </a:ext>
            </a:extLst>
          </p:cNvPr>
          <p:cNvSpPr>
            <a:spLocks noGrp="1"/>
          </p:cNvSpPr>
          <p:nvPr>
            <p:ph type="body" idx="1"/>
          </p:nvPr>
        </p:nvSpPr>
        <p:spPr>
          <a:xfrm>
            <a:off x="616260" y="919393"/>
            <a:ext cx="5157787" cy="823912"/>
          </a:xfrm>
        </p:spPr>
        <p:txBody>
          <a:bodyPr>
            <a:normAutofit lnSpcReduction="10000"/>
          </a:bodyPr>
          <a:lstStyle/>
          <a:p>
            <a:r>
              <a:rPr lang="en-US" b="0" i="0" dirty="0">
                <a:solidFill>
                  <a:srgbClr val="0A0A0A"/>
                </a:solidFill>
                <a:effectLst/>
                <a:latin typeface="Calibri Light" panose="020F0302020204030204" pitchFamily="34" charset="0"/>
                <a:cs typeface="Calibri Light" panose="020F0302020204030204" pitchFamily="34" charset="0"/>
              </a:rPr>
              <a:t>CDC Grant Period:  </a:t>
            </a:r>
          </a:p>
          <a:p>
            <a:r>
              <a:rPr lang="en-US" b="0" i="0" dirty="0">
                <a:solidFill>
                  <a:srgbClr val="0A0A0A"/>
                </a:solidFill>
                <a:effectLst/>
                <a:latin typeface="Calibri Light" panose="020F0302020204030204" pitchFamily="34" charset="0"/>
                <a:cs typeface="Calibri Light" panose="020F0302020204030204" pitchFamily="34" charset="0"/>
              </a:rPr>
              <a:t>March 2016 – August 2019 </a:t>
            </a:r>
          </a:p>
        </p:txBody>
      </p:sp>
      <p:sp>
        <p:nvSpPr>
          <p:cNvPr id="4" name="Content Placeholder 3">
            <a:extLst>
              <a:ext uri="{FF2B5EF4-FFF2-40B4-BE49-F238E27FC236}">
                <a16:creationId xmlns:a16="http://schemas.microsoft.com/office/drawing/2014/main" id="{8B37316E-704A-449F-8B7E-BA4366C79FC3}"/>
              </a:ext>
            </a:extLst>
          </p:cNvPr>
          <p:cNvSpPr>
            <a:spLocks noGrp="1"/>
          </p:cNvSpPr>
          <p:nvPr>
            <p:ph sz="half" idx="2"/>
          </p:nvPr>
        </p:nvSpPr>
        <p:spPr>
          <a:xfrm>
            <a:off x="772553" y="1743305"/>
            <a:ext cx="4861766" cy="3684588"/>
          </a:xfrm>
        </p:spPr>
        <p:txBody>
          <a:bodyPr>
            <a:normAutofit/>
          </a:bodyPr>
          <a:lstStyle/>
          <a:p>
            <a:pPr marL="0" indent="0">
              <a:spcBef>
                <a:spcPts val="0"/>
              </a:spcBef>
              <a:spcAft>
                <a:spcPts val="1000"/>
              </a:spcAft>
              <a:buNone/>
            </a:pPr>
            <a:endParaRPr lang="en-US" b="0" i="0" dirty="0">
              <a:solidFill>
                <a:srgbClr val="0A0A0A"/>
              </a:solidFill>
              <a:effectLst/>
              <a:latin typeface="Cambria Math" panose="02040503050406030204" pitchFamily="18" charset="0"/>
            </a:endParaRPr>
          </a:p>
          <a:p>
            <a:pPr marL="0" indent="0">
              <a:spcBef>
                <a:spcPts val="0"/>
              </a:spcBef>
              <a:spcAft>
                <a:spcPts val="1000"/>
              </a:spcAft>
              <a:buNone/>
            </a:pPr>
            <a:r>
              <a:rPr lang="en-US" sz="2400" b="0" i="0" dirty="0">
                <a:solidFill>
                  <a:srgbClr val="0A0A0A"/>
                </a:solidFill>
                <a:effectLst/>
                <a:latin typeface="Calibri Light" panose="020F0302020204030204" pitchFamily="34" charset="0"/>
                <a:cs typeface="Calibri Light" panose="020F0302020204030204" pitchFamily="34" charset="0"/>
              </a:rPr>
              <a:t>Each of </a:t>
            </a:r>
            <a:r>
              <a:rPr lang="en-US" sz="2400" dirty="0">
                <a:solidFill>
                  <a:srgbClr val="0A0A0A"/>
                </a:solidFill>
                <a:latin typeface="Calibri Light" panose="020F0302020204030204" pitchFamily="34" charset="0"/>
                <a:cs typeface="Calibri Light" panose="020F0302020204030204" pitchFamily="34" charset="0"/>
              </a:rPr>
              <a:t>CT’s </a:t>
            </a:r>
            <a:r>
              <a:rPr lang="en-US" sz="2400" b="0" i="0" dirty="0">
                <a:solidFill>
                  <a:srgbClr val="0A0A0A"/>
                </a:solidFill>
                <a:effectLst/>
                <a:latin typeface="Calibri Light" panose="020F0302020204030204" pitchFamily="34" charset="0"/>
                <a:cs typeface="Calibri Light" panose="020F0302020204030204" pitchFamily="34" charset="0"/>
              </a:rPr>
              <a:t>six Local Health Districts/Departments received $30,000/year from the CDC grant for the implementation of recommended evidence-based strategies identified in the </a:t>
            </a:r>
            <a:r>
              <a:rPr lang="en-US" sz="2600" b="1" i="1" dirty="0">
                <a:solidFill>
                  <a:srgbClr val="0A0A0A"/>
                </a:solidFill>
                <a:latin typeface="Calibri Light" panose="020F0302020204030204" pitchFamily="34" charset="0"/>
                <a:cs typeface="Calibri Light" panose="020F0302020204030204" pitchFamily="34" charset="0"/>
              </a:rPr>
              <a:t>Connecticut Opioid </a:t>
            </a:r>
            <a:r>
              <a:rPr lang="en-US" sz="2600" b="1" i="1" dirty="0" err="1">
                <a:solidFill>
                  <a:srgbClr val="0A0A0A"/>
                </a:solidFill>
                <a:latin typeface="Calibri Light" panose="020F0302020204030204" pitchFamily="34" charset="0"/>
                <a:cs typeface="Calibri Light" panose="020F0302020204030204" pitchFamily="34" charset="0"/>
              </a:rPr>
              <a:t>REsponse</a:t>
            </a:r>
            <a:r>
              <a:rPr lang="en-US" sz="2600" b="1" i="1" dirty="0">
                <a:solidFill>
                  <a:srgbClr val="0A0A0A"/>
                </a:solidFill>
                <a:latin typeface="Calibri Light" panose="020F0302020204030204" pitchFamily="34" charset="0"/>
                <a:cs typeface="Calibri Light" panose="020F0302020204030204" pitchFamily="34" charset="0"/>
              </a:rPr>
              <a:t> (CORE) Initiative </a:t>
            </a:r>
          </a:p>
          <a:p>
            <a:pPr marL="0">
              <a:spcBef>
                <a:spcPts val="0"/>
              </a:spcBef>
              <a:spcAft>
                <a:spcPts val="1000"/>
              </a:spcAft>
            </a:pPr>
            <a:endParaRPr lang="en-US" b="0" i="0" dirty="0">
              <a:solidFill>
                <a:srgbClr val="0A0A0A"/>
              </a:solidFill>
              <a:effectLst/>
              <a:latin typeface="open-sans"/>
            </a:endParaRPr>
          </a:p>
          <a:p>
            <a:pPr marL="0" marR="0" algn="l">
              <a:spcBef>
                <a:spcPts val="0"/>
              </a:spcBef>
              <a:spcAft>
                <a:spcPts val="1000"/>
              </a:spcAft>
            </a:pPr>
            <a:endParaRPr lang="en-US" b="0" i="0" dirty="0">
              <a:solidFill>
                <a:srgbClr val="0A0A0A"/>
              </a:solidFill>
              <a:effectLst/>
              <a:latin typeface="open-sans"/>
            </a:endParaRPr>
          </a:p>
          <a:p>
            <a:endParaRPr lang="en-US" dirty="0"/>
          </a:p>
        </p:txBody>
      </p:sp>
      <p:pic>
        <p:nvPicPr>
          <p:cNvPr id="9" name="Content Placeholder 8">
            <a:extLst>
              <a:ext uri="{FF2B5EF4-FFF2-40B4-BE49-F238E27FC236}">
                <a16:creationId xmlns:a16="http://schemas.microsoft.com/office/drawing/2014/main" id="{BDB6076A-43AF-418D-84CF-141334360222}"/>
              </a:ext>
            </a:extLst>
          </p:cNvPr>
          <p:cNvPicPr>
            <a:picLocks noGrp="1" noChangeAspect="1"/>
          </p:cNvPicPr>
          <p:nvPr>
            <p:ph sz="quarter" idx="4"/>
          </p:nvPr>
        </p:nvPicPr>
        <p:blipFill>
          <a:blip r:embed="rId3"/>
          <a:stretch>
            <a:fillRect/>
          </a:stretch>
        </p:blipFill>
        <p:spPr>
          <a:xfrm>
            <a:off x="5774047" y="605118"/>
            <a:ext cx="6173775" cy="8054788"/>
          </a:xfrm>
        </p:spPr>
      </p:pic>
      <p:sp>
        <p:nvSpPr>
          <p:cNvPr id="7" name="Slide Number Placeholder 6">
            <a:extLst>
              <a:ext uri="{FF2B5EF4-FFF2-40B4-BE49-F238E27FC236}">
                <a16:creationId xmlns:a16="http://schemas.microsoft.com/office/drawing/2014/main" id="{29001D34-F2FE-4A9C-9ACB-8159751FEABE}"/>
              </a:ext>
            </a:extLst>
          </p:cNvPr>
          <p:cNvSpPr>
            <a:spLocks noGrp="1"/>
          </p:cNvSpPr>
          <p:nvPr>
            <p:ph type="sldNum" sz="quarter" idx="12"/>
          </p:nvPr>
        </p:nvSpPr>
        <p:spPr/>
        <p:txBody>
          <a:bodyPr/>
          <a:lstStyle/>
          <a:p>
            <a:fld id="{3A98EE3D-8CD1-4C3F-BD1C-C98C9596463C}" type="slidenum">
              <a:rPr lang="en-US" smtClean="0"/>
              <a:t>6</a:t>
            </a:fld>
            <a:endParaRPr lang="en-US" dirty="0"/>
          </a:p>
        </p:txBody>
      </p:sp>
      <p:pic>
        <p:nvPicPr>
          <p:cNvPr id="10" name="Content Placeholder 5">
            <a:extLst>
              <a:ext uri="{FF2B5EF4-FFF2-40B4-BE49-F238E27FC236}">
                <a16:creationId xmlns:a16="http://schemas.microsoft.com/office/drawing/2014/main" id="{D2ED3CE4-B7F0-4CCB-B168-C5C37384736E}"/>
              </a:ext>
            </a:extLst>
          </p:cNvPr>
          <p:cNvPicPr>
            <a:picLocks noChangeAspect="1"/>
          </p:cNvPicPr>
          <p:nvPr/>
        </p:nvPicPr>
        <p:blipFill rotWithShape="1">
          <a:blip r:embed="rId4"/>
          <a:srcRect b="31966"/>
          <a:stretch/>
        </p:blipFill>
        <p:spPr>
          <a:xfrm>
            <a:off x="1434353" y="5343985"/>
            <a:ext cx="4339694" cy="1377490"/>
          </a:xfrm>
          <a:prstGeom prst="rect">
            <a:avLst/>
          </a:prstGeom>
        </p:spPr>
      </p:pic>
    </p:spTree>
    <p:extLst>
      <p:ext uri="{BB962C8B-B14F-4D97-AF65-F5344CB8AC3E}">
        <p14:creationId xmlns:p14="http://schemas.microsoft.com/office/powerpoint/2010/main" val="41318646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1">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6" y="4572000"/>
            <a:ext cx="7058307" cy="1964266"/>
          </a:xfrm>
          <a:prstGeom prst="rect">
            <a:avLst/>
          </a:prstGeom>
          <a:solidFill>
            <a:srgbClr val="3B3E73">
              <a:alpha val="9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B7E2C51B-B10F-4C26-9D28-441CB7D5564E}"/>
              </a:ext>
            </a:extLst>
          </p:cNvPr>
          <p:cNvSpPr>
            <a:spLocks noGrp="1"/>
          </p:cNvSpPr>
          <p:nvPr>
            <p:ph type="title"/>
          </p:nvPr>
        </p:nvSpPr>
        <p:spPr>
          <a:xfrm>
            <a:off x="524256" y="4767072"/>
            <a:ext cx="6594189" cy="1625210"/>
          </a:xfrm>
        </p:spPr>
        <p:txBody>
          <a:bodyPr vert="horz" lIns="91440" tIns="45720" rIns="91440" bIns="45720" rtlCol="0" anchor="ctr">
            <a:normAutofit/>
          </a:bodyPr>
          <a:lstStyle/>
          <a:p>
            <a:pPr algn="r"/>
            <a:r>
              <a:rPr lang="en-US" sz="3700">
                <a:solidFill>
                  <a:srgbClr val="FFFFFF"/>
                </a:solidFill>
              </a:rPr>
              <a:t>Connecticut to receive $300 million from national settlement with opioid distributors</a:t>
            </a:r>
          </a:p>
        </p:txBody>
      </p:sp>
      <p:pic>
        <p:nvPicPr>
          <p:cNvPr id="5" name="Content Placeholder 4" descr="Slide 1 of 2: Connecticut Attorney General William Tong, center, speaks during a press conference at the state Capitol on Wednesday, July 21, 2021 to announce Connecticut’s participation in a $26 billion national settlement with AmerisourceBergen, Cardinal Health, McKesson and Johnson &amp; Johnson related to their alleged roles in the opioid crisis.">
            <a:extLst>
              <a:ext uri="{FF2B5EF4-FFF2-40B4-BE49-F238E27FC236}">
                <a16:creationId xmlns:a16="http://schemas.microsoft.com/office/drawing/2014/main" id="{FEEDBD9B-6FAC-4708-BC5F-2D7540122E08}"/>
              </a:ext>
            </a:extLst>
          </p:cNvPr>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t="15435" r="1" b="6976"/>
          <a:stretch/>
        </p:blipFill>
        <p:spPr bwMode="auto">
          <a:xfrm>
            <a:off x="327547" y="321733"/>
            <a:ext cx="7058306" cy="4107392"/>
          </a:xfrm>
          <a:prstGeom prst="rect">
            <a:avLst/>
          </a:prstGeom>
          <a:noFill/>
          <a:extLst>
            <a:ext uri="{909E8E84-426E-40DD-AFC4-6F175D3DCCD1}">
              <a14:hiddenFill xmlns:a14="http://schemas.microsoft.com/office/drawing/2010/main">
                <a:solidFill>
                  <a:srgbClr val="FFFFFF"/>
                </a:solidFill>
              </a14:hiddenFill>
            </a:ext>
          </a:extLst>
        </p:spPr>
      </p:pic>
      <p:sp>
        <p:nvSpPr>
          <p:cNvPr id="17" name="Rectangle 13">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5" y="321732"/>
            <a:ext cx="4335613" cy="6214534"/>
          </a:xfrm>
          <a:prstGeom prst="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Subtitle 2">
            <a:extLst>
              <a:ext uri="{FF2B5EF4-FFF2-40B4-BE49-F238E27FC236}">
                <a16:creationId xmlns:a16="http://schemas.microsoft.com/office/drawing/2014/main" id="{2588026C-0E44-42BD-9890-AC48A74FE92C}"/>
              </a:ext>
            </a:extLst>
          </p:cNvPr>
          <p:cNvSpPr txBox="1">
            <a:spLocks/>
          </p:cNvSpPr>
          <p:nvPr/>
        </p:nvSpPr>
        <p:spPr>
          <a:xfrm>
            <a:off x="8029319" y="917725"/>
            <a:ext cx="3424739" cy="4852362"/>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endParaRPr lang="en-US" sz="2000" dirty="0">
              <a:solidFill>
                <a:srgbClr val="FFFFFF"/>
              </a:solidFill>
            </a:endParaRPr>
          </a:p>
          <a:p>
            <a:pPr marL="0" indent="0">
              <a:buNone/>
            </a:pPr>
            <a:r>
              <a:rPr lang="en-US" sz="2000" dirty="0">
                <a:solidFill>
                  <a:srgbClr val="FFFFFF"/>
                </a:solidFill>
              </a:rPr>
              <a:t>State A</a:t>
            </a:r>
            <a:r>
              <a:rPr lang="en-US" sz="2000" b="0" i="0" dirty="0">
                <a:solidFill>
                  <a:srgbClr val="FFFFFF"/>
                </a:solidFill>
                <a:effectLst/>
              </a:rPr>
              <a:t>ttorney General, William Tong announcing Connecticut</a:t>
            </a:r>
            <a:r>
              <a:rPr lang="en-US" sz="2000" dirty="0">
                <a:solidFill>
                  <a:srgbClr val="FFFFFF"/>
                </a:solidFill>
              </a:rPr>
              <a:t> had participated in a </a:t>
            </a:r>
            <a:r>
              <a:rPr lang="en-US" sz="2000" b="0" i="0" dirty="0">
                <a:solidFill>
                  <a:srgbClr val="FFFFFF"/>
                </a:solidFill>
                <a:effectLst/>
              </a:rPr>
              <a:t>$26 billion national settlement with AmerisourceBergen, Cardinal Health, McKesson and Johnson &amp; Johnson related to their alleged roles in the opioid crisis.  </a:t>
            </a:r>
          </a:p>
          <a:p>
            <a:pPr marL="0" indent="0">
              <a:buNone/>
            </a:pPr>
            <a:endParaRPr lang="en-US" sz="1800" dirty="0">
              <a:solidFill>
                <a:srgbClr val="FFFFFF"/>
              </a:solidFill>
            </a:endParaRPr>
          </a:p>
          <a:p>
            <a:pPr marL="0" indent="0">
              <a:buNone/>
            </a:pPr>
            <a:r>
              <a:rPr lang="en-US" sz="1800" dirty="0">
                <a:solidFill>
                  <a:srgbClr val="FFFFFF"/>
                </a:solidFill>
              </a:rPr>
              <a:t>Press Release, Office of the CT Attorney General.   July 21, 2021</a:t>
            </a:r>
            <a:endParaRPr lang="en-US" sz="1800" b="0" i="0" dirty="0">
              <a:solidFill>
                <a:srgbClr val="FFFFFF"/>
              </a:solidFill>
              <a:effectLst/>
            </a:endParaRPr>
          </a:p>
          <a:p>
            <a:endParaRPr lang="en-US" sz="2000" dirty="0">
              <a:solidFill>
                <a:srgbClr val="FFFFFF"/>
              </a:solidFill>
            </a:endParaRPr>
          </a:p>
        </p:txBody>
      </p:sp>
      <p:sp>
        <p:nvSpPr>
          <p:cNvPr id="4" name="Slide Number Placeholder 3">
            <a:extLst>
              <a:ext uri="{FF2B5EF4-FFF2-40B4-BE49-F238E27FC236}">
                <a16:creationId xmlns:a16="http://schemas.microsoft.com/office/drawing/2014/main" id="{00BB078F-4BAD-47AD-BE4A-A5A7B4659131}"/>
              </a:ext>
            </a:extLst>
          </p:cNvPr>
          <p:cNvSpPr>
            <a:spLocks noGrp="1"/>
          </p:cNvSpPr>
          <p:nvPr>
            <p:ph type="sldNum" sz="quarter" idx="12"/>
          </p:nvPr>
        </p:nvSpPr>
        <p:spPr>
          <a:xfrm>
            <a:off x="10480391" y="6535157"/>
            <a:ext cx="973667" cy="274320"/>
          </a:xfrm>
        </p:spPr>
        <p:txBody>
          <a:bodyPr vert="horz" lIns="91440" tIns="45720" rIns="91440" bIns="45720" rtlCol="0" anchor="ctr">
            <a:normAutofit/>
          </a:bodyPr>
          <a:lstStyle/>
          <a:p>
            <a:pPr>
              <a:spcAft>
                <a:spcPts val="600"/>
              </a:spcAft>
              <a:defRPr/>
            </a:pPr>
            <a:fld id="{3A98EE3D-8CD1-4C3F-BD1C-C98C9596463C}" type="slidenum">
              <a:rPr lang="en-US" sz="1050">
                <a:solidFill>
                  <a:schemeClr val="tx1">
                    <a:lumMod val="50000"/>
                    <a:lumOff val="50000"/>
                  </a:schemeClr>
                </a:solidFill>
                <a:latin typeface="Calibri" panose="020F0502020204030204"/>
              </a:rPr>
              <a:pPr>
                <a:spcAft>
                  <a:spcPts val="600"/>
                </a:spcAft>
                <a:defRPr/>
              </a:pPr>
              <a:t>7</a:t>
            </a:fld>
            <a:endParaRPr lang="en-US" sz="1050">
              <a:solidFill>
                <a:schemeClr val="tx1">
                  <a:lumMod val="50000"/>
                  <a:lumOff val="50000"/>
                </a:schemeClr>
              </a:solidFill>
              <a:latin typeface="Calibri" panose="020F0502020204030204"/>
            </a:endParaRPr>
          </a:p>
        </p:txBody>
      </p:sp>
    </p:spTree>
    <p:extLst>
      <p:ext uri="{BB962C8B-B14F-4D97-AF65-F5344CB8AC3E}">
        <p14:creationId xmlns:p14="http://schemas.microsoft.com/office/powerpoint/2010/main" val="21944594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C57A588-A5E9-4B2E-B265-5AA05F20C09C}"/>
              </a:ext>
            </a:extLst>
          </p:cNvPr>
          <p:cNvSpPr>
            <a:spLocks noGrp="1"/>
          </p:cNvSpPr>
          <p:nvPr>
            <p:ph type="sldNum" sz="quarter" idx="12"/>
          </p:nvPr>
        </p:nvSpPr>
        <p:spPr/>
        <p:txBody>
          <a:bodyPr/>
          <a:lstStyle/>
          <a:p>
            <a:fld id="{C4979F39-05D7-458B-B61A-E288FD2DF874}" type="slidenum">
              <a:rPr lang="en-US" smtClean="0"/>
              <a:t>8</a:t>
            </a:fld>
            <a:endParaRPr lang="en-US"/>
          </a:p>
        </p:txBody>
      </p:sp>
      <p:pic>
        <p:nvPicPr>
          <p:cNvPr id="6" name="Picture 1">
            <a:extLst>
              <a:ext uri="{FF2B5EF4-FFF2-40B4-BE49-F238E27FC236}">
                <a16:creationId xmlns:a16="http://schemas.microsoft.com/office/drawing/2014/main" id="{739C11E6-FC6B-4EDC-90E2-06B0675DDA8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6756" r="16756"/>
          <a:stretch>
            <a:fillRect/>
          </a:stretch>
        </p:blipFill>
        <p:spPr bwMode="auto">
          <a:xfrm>
            <a:off x="467422" y="568138"/>
            <a:ext cx="1348126" cy="1064502"/>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C6DBE35C-F9DC-402F-AC41-2A707178F7FA}"/>
              </a:ext>
            </a:extLst>
          </p:cNvPr>
          <p:cNvPicPr>
            <a:picLocks noChangeAspect="1"/>
          </p:cNvPicPr>
          <p:nvPr/>
        </p:nvPicPr>
        <p:blipFill>
          <a:blip r:embed="rId4"/>
          <a:stretch>
            <a:fillRect/>
          </a:stretch>
        </p:blipFill>
        <p:spPr>
          <a:xfrm>
            <a:off x="3356222" y="874060"/>
            <a:ext cx="5949143" cy="4850258"/>
          </a:xfrm>
          <a:prstGeom prst="rect">
            <a:avLst/>
          </a:prstGeom>
        </p:spPr>
      </p:pic>
    </p:spTree>
    <p:extLst>
      <p:ext uri="{BB962C8B-B14F-4D97-AF65-F5344CB8AC3E}">
        <p14:creationId xmlns:p14="http://schemas.microsoft.com/office/powerpoint/2010/main" val="28568324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17600" y="310946"/>
            <a:ext cx="10936200" cy="1138822"/>
          </a:xfrm>
        </p:spPr>
        <p:txBody>
          <a:bodyPr>
            <a:noAutofit/>
          </a:bodyPr>
          <a:lstStyle/>
          <a:p>
            <a:pPr algn="ctr"/>
            <a:br>
              <a:rPr lang="en-US" sz="4000" dirty="0"/>
            </a:br>
            <a:r>
              <a:rPr lang="en-US" sz="4000" dirty="0"/>
              <a:t>Evidence-based Strategies for Overdose Prevention</a:t>
            </a:r>
            <a:endParaRPr lang="en-US" sz="3000" dirty="0"/>
          </a:p>
        </p:txBody>
      </p:sp>
      <p:sp>
        <p:nvSpPr>
          <p:cNvPr id="3" name="Slide Number Placeholder 2">
            <a:extLst>
              <a:ext uri="{FF2B5EF4-FFF2-40B4-BE49-F238E27FC236}">
                <a16:creationId xmlns:a16="http://schemas.microsoft.com/office/drawing/2014/main" id="{DC57A588-A5E9-4B2E-B265-5AA05F20C09C}"/>
              </a:ext>
            </a:extLst>
          </p:cNvPr>
          <p:cNvSpPr>
            <a:spLocks noGrp="1"/>
          </p:cNvSpPr>
          <p:nvPr>
            <p:ph type="sldNum" sz="quarter" idx="12"/>
          </p:nvPr>
        </p:nvSpPr>
        <p:spPr/>
        <p:txBody>
          <a:bodyPr/>
          <a:lstStyle/>
          <a:p>
            <a:fld id="{C4979F39-05D7-458B-B61A-E288FD2DF874}" type="slidenum">
              <a:rPr lang="en-US" smtClean="0"/>
              <a:t>9</a:t>
            </a:fld>
            <a:endParaRPr lang="en-US" dirty="0"/>
          </a:p>
        </p:txBody>
      </p:sp>
      <p:graphicFrame>
        <p:nvGraphicFramePr>
          <p:cNvPr id="13" name="Diagram 12">
            <a:extLst>
              <a:ext uri="{FF2B5EF4-FFF2-40B4-BE49-F238E27FC236}">
                <a16:creationId xmlns:a16="http://schemas.microsoft.com/office/drawing/2014/main" id="{8D478C34-5EFD-4733-BB82-997E6F29696D}"/>
              </a:ext>
            </a:extLst>
          </p:cNvPr>
          <p:cNvGraphicFramePr/>
          <p:nvPr>
            <p:extLst>
              <p:ext uri="{D42A27DB-BD31-4B8C-83A1-F6EECF244321}">
                <p14:modId xmlns:p14="http://schemas.microsoft.com/office/powerpoint/2010/main" val="470669071"/>
              </p:ext>
            </p:extLst>
          </p:nvPr>
        </p:nvGraphicFramePr>
        <p:xfrm>
          <a:off x="2393700" y="1609859"/>
          <a:ext cx="6984000" cy="452454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6" name="TextBox 15">
            <a:extLst>
              <a:ext uri="{FF2B5EF4-FFF2-40B4-BE49-F238E27FC236}">
                <a16:creationId xmlns:a16="http://schemas.microsoft.com/office/drawing/2014/main" id="{604265C9-630D-4B0A-8031-3DF60C07EDB1}"/>
              </a:ext>
            </a:extLst>
          </p:cNvPr>
          <p:cNvSpPr txBox="1"/>
          <p:nvPr/>
        </p:nvSpPr>
        <p:spPr>
          <a:xfrm>
            <a:off x="8031133" y="5872794"/>
            <a:ext cx="3525624" cy="261610"/>
          </a:xfrm>
          <a:prstGeom prst="rect">
            <a:avLst/>
          </a:prstGeom>
          <a:noFill/>
        </p:spPr>
        <p:txBody>
          <a:bodyPr wrap="square" rtlCol="0">
            <a:spAutoFit/>
          </a:bodyPr>
          <a:lstStyle/>
          <a:p>
            <a:pPr algn="r"/>
            <a:r>
              <a:rPr lang="en-US" sz="1100" dirty="0"/>
              <a:t>Source: Safemeds.org</a:t>
            </a:r>
          </a:p>
        </p:txBody>
      </p:sp>
    </p:spTree>
    <p:extLst>
      <p:ext uri="{BB962C8B-B14F-4D97-AF65-F5344CB8AC3E}">
        <p14:creationId xmlns:p14="http://schemas.microsoft.com/office/powerpoint/2010/main" val="70990130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0" ma:contentTypeDescription="Create a new document." ma:contentTypeScope="" ma:versionID="1267097ee5f5874adfcc408041ae252e">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395891a93df65b14727750f2c06c306c"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element ref="ns1:_ip_UnifiedCompliancePolicyProperties" minOccurs="0"/>
                <xsd:element ref="ns1:_ip_UnifiedCompliancePolicyUIAction" minOccurs="0"/>
                <xsd:element ref="ns2:Image" minOccurs="0"/>
                <xsd:element ref="ns4:TaxCatchAll" minOccurs="0"/>
                <xsd:element ref="ns2:ImageTagsTaxHTFiel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element name="Image" ma:index="22" nillable="true" ma:displayName="Image" ma:format="Image" ma:internalName="Image">
      <xsd:complexType>
        <xsd:complexContent>
          <xsd:extension base="dms:URL">
            <xsd:sequence>
              <xsd:element name="Url" type="dms:ValidUrl" minOccurs="0" nillable="true"/>
              <xsd:element name="Description" type="xsd:string" nillable="true"/>
            </xsd:sequence>
          </xsd:extension>
        </xsd:complexContent>
      </xsd:complex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_ip_UnifiedCompliancePolicyUIAction xmlns="http://schemas.microsoft.com/sharepoint/v3" xsi:nil="true"/>
    <Image xmlns="71af3243-3dd4-4a8d-8c0d-dd76da1f02a5">
      <Url xsi:nil="true"/>
      <Description xsi:nil="true"/>
    </Image>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MediaServiceKeyPoints xmlns="71af3243-3dd4-4a8d-8c0d-dd76da1f02a5" xsi:nil="true"/>
  </documentManagement>
</p:properties>
</file>

<file path=customXml/itemProps1.xml><?xml version="1.0" encoding="utf-8"?>
<ds:datastoreItem xmlns:ds="http://schemas.openxmlformats.org/officeDocument/2006/customXml" ds:itemID="{5470C9DA-ADC8-49D9-B223-6D54C6FB7BE0}">
  <ds:schemaRefs>
    <ds:schemaRef ds:uri="http://schemas.microsoft.com/sharepoint/v3/contenttype/forms"/>
  </ds:schemaRefs>
</ds:datastoreItem>
</file>

<file path=customXml/itemProps2.xml><?xml version="1.0" encoding="utf-8"?>
<ds:datastoreItem xmlns:ds="http://schemas.openxmlformats.org/officeDocument/2006/customXml" ds:itemID="{54608ECE-840A-4514-AD05-0950FC5D30A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7333985-6DEC-4BB6-B360-FFFEFA02249A}">
  <ds:schemaRefs>
    <ds:schemaRef ds:uri="http://schemas.microsoft.com/sharepoint/v3"/>
    <ds:schemaRef ds:uri="http://purl.org/dc/dcmitype/"/>
    <ds:schemaRef ds:uri="http://purl.org/dc/terms/"/>
    <ds:schemaRef ds:uri="http://schemas.microsoft.com/office/2006/metadata/properties"/>
    <ds:schemaRef ds:uri="http://schemas.microsoft.com/office/2006/documentManagement/types"/>
    <ds:schemaRef ds:uri="16c05727-aa75-4e4a-9b5f-8a80a1165891"/>
    <ds:schemaRef ds:uri="http://www.w3.org/XML/1998/namespace"/>
    <ds:schemaRef ds:uri="http://schemas.microsoft.com/office/infopath/2007/PartnerControls"/>
    <ds:schemaRef ds:uri="71af3243-3dd4-4a8d-8c0d-dd76da1f02a5"/>
    <ds:schemaRef ds:uri="http://schemas.openxmlformats.org/package/2006/metadata/core-properties"/>
    <ds:schemaRef ds:uri="230e9df3-be65-4c73-a93b-d1236ebd677e"/>
    <ds:schemaRef ds:uri="http://purl.org/dc/elements/1.1/"/>
  </ds:schemaRefs>
</ds:datastoreItem>
</file>

<file path=docMetadata/LabelInfo.xml><?xml version="1.0" encoding="utf-8"?>
<clbl:labelList xmlns:clbl="http://schemas.microsoft.com/office/2020/mipLabelMetadata">
  <clbl:label id="{f42aa342-8706-4288-bd11-ebb85995028c}" enabled="1" method="Standard" siteId="{72f988bf-86f1-41af-91ab-2d7cd011db47}" contentBits="0" removed="0"/>
</clbl:labelList>
</file>

<file path=docProps/app.xml><?xml version="1.0" encoding="utf-8"?>
<Properties xmlns="http://schemas.openxmlformats.org/officeDocument/2006/extended-properties" xmlns:vt="http://schemas.openxmlformats.org/officeDocument/2006/docPropsVTypes">
  <Template/>
  <TotalTime>15643</TotalTime>
  <Words>1027</Words>
  <Application>Microsoft Office PowerPoint</Application>
  <PresentationFormat>Widescreen</PresentationFormat>
  <Paragraphs>103</Paragraphs>
  <Slides>12</Slides>
  <Notes>9</Notes>
  <HiddenSlides>0</HiddenSlides>
  <MMClips>0</MMClips>
  <ScaleCrop>false</ScaleCrop>
  <HeadingPairs>
    <vt:vector size="6" baseType="variant">
      <vt:variant>
        <vt:lpstr>Fonts Used</vt:lpstr>
      </vt:variant>
      <vt:variant>
        <vt:i4>14</vt:i4>
      </vt:variant>
      <vt:variant>
        <vt:lpstr>Theme</vt:lpstr>
      </vt:variant>
      <vt:variant>
        <vt:i4>1</vt:i4>
      </vt:variant>
      <vt:variant>
        <vt:lpstr>Slide Titles</vt:lpstr>
      </vt:variant>
      <vt:variant>
        <vt:i4>12</vt:i4>
      </vt:variant>
    </vt:vector>
  </HeadingPairs>
  <TitlesOfParts>
    <vt:vector size="27" baseType="lpstr">
      <vt:lpstr>Arial</vt:lpstr>
      <vt:lpstr>Arial Nova Light</vt:lpstr>
      <vt:lpstr>Calibri</vt:lpstr>
      <vt:lpstr>Calibri Light</vt:lpstr>
      <vt:lpstr>Cambria</vt:lpstr>
      <vt:lpstr>Cambria Math</vt:lpstr>
      <vt:lpstr>Franklin Gothic Book</vt:lpstr>
      <vt:lpstr>Gill Sans MT</vt:lpstr>
      <vt:lpstr>museo</vt:lpstr>
      <vt:lpstr>open-sans</vt:lpstr>
      <vt:lpstr>Symbol</vt:lpstr>
      <vt:lpstr>Times New Roman</vt:lpstr>
      <vt:lpstr>Wingdings</vt:lpstr>
      <vt:lpstr>Wingdings 2</vt:lpstr>
      <vt:lpstr>Office Theme</vt:lpstr>
      <vt:lpstr>Lunch &amp; Learn with OHA  March 22, 2022 12:00-12:30p</vt:lpstr>
      <vt:lpstr> The Opioid Crisis:  Getting Worse, Not Better!   </vt:lpstr>
      <vt:lpstr>28.5% National Increase in Drug Overdose Deaths                                          (Apr 2020 – Feb 2021)</vt:lpstr>
      <vt:lpstr>PowerPoint Presentation</vt:lpstr>
      <vt:lpstr>PowerPoint Presentation</vt:lpstr>
      <vt:lpstr>PowerPoint Presentation</vt:lpstr>
      <vt:lpstr>Connecticut to receive $300 million from national settlement with opioid distributors</vt:lpstr>
      <vt:lpstr>PowerPoint Presentation</vt:lpstr>
      <vt:lpstr> Evidence-based Strategies for Overdose Prevention</vt:lpstr>
      <vt:lpstr>PowerPoint Presentation</vt:lpstr>
      <vt:lpstr>RESOURCES  Where to get additional Opioid &amp; Prescription Drug Overdose Prevention Information: </vt:lpstr>
      <vt:lpstr>     Thank you for joining us today.                      Any Questions?            Email:  Healthcare.Advocate@ct.gov  Phone:  866-466-4446  Web:  www.ct.gov/oha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Lunch and learn with oha  September 28, 2021 12:00-12:30p</dc:title>
  <dc:creator>Wyzykowski, Valerie J</dc:creator>
  <cp:lastModifiedBy>Hall, Jill</cp:lastModifiedBy>
  <cp:revision>75</cp:revision>
  <dcterms:created xsi:type="dcterms:W3CDTF">2021-09-13T14:25:51Z</dcterms:created>
  <dcterms:modified xsi:type="dcterms:W3CDTF">2022-03-15T15:01:40Z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