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65" r:id="rId2"/>
    <p:sldId id="281" r:id="rId3"/>
    <p:sldId id="257" r:id="rId4"/>
    <p:sldId id="266" r:id="rId5"/>
    <p:sldId id="267" r:id="rId6"/>
    <p:sldId id="268" r:id="rId7"/>
    <p:sldId id="277" r:id="rId8"/>
    <p:sldId id="263" r:id="rId9"/>
    <p:sldId id="262" r:id="rId10"/>
    <p:sldId id="269" r:id="rId11"/>
    <p:sldId id="270" r:id="rId12"/>
    <p:sldId id="279" r:id="rId13"/>
    <p:sldId id="271" r:id="rId14"/>
    <p:sldId id="272" r:id="rId15"/>
    <p:sldId id="273" r:id="rId16"/>
    <p:sldId id="258" r:id="rId17"/>
    <p:sldId id="261" r:id="rId18"/>
    <p:sldId id="274" r:id="rId19"/>
    <p:sldId id="280" r:id="rId20"/>
    <p:sldId id="275" r:id="rId21"/>
    <p:sldId id="259" r:id="rId22"/>
    <p:sldId id="260" r:id="rId23"/>
    <p:sldId id="276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5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EB85D4-5AE4-4A16-B071-7838D79C2AD2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5C2DD1-7943-4BEB-B840-801043BE0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7948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5C2DD1-7943-4BEB-B840-801043BE0AE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7859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48FBB-460E-41AB-B24B-20334895932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6256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48FBB-460E-41AB-B24B-20334895932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001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48FBB-460E-41AB-B24B-20334895932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548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48FBB-460E-41AB-B24B-20334895932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2904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FEDD-80E3-4F07-9C76-565035869021}" type="datetimeFigureOut">
              <a:rPr lang="en-US" smtClean="0">
                <a:solidFill>
                  <a:srgbClr val="C6E7FC"/>
                </a:solidFill>
              </a:rPr>
              <a:pPr/>
              <a:t>9/26/2018</a:t>
            </a:fld>
            <a:endParaRPr lang="en-US">
              <a:solidFill>
                <a:srgbClr val="C6E7F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C6E7F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</p:spPr>
        <p:txBody>
          <a:bodyPr/>
          <a:lstStyle/>
          <a:p>
            <a:fld id="{BDD674E4-890D-418E-B0A8-9F8CE02E76BC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1750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FEDD-80E3-4F07-9C76-565035869021}" type="datetimeFigureOut">
              <a:rPr lang="en-US" smtClean="0">
                <a:solidFill>
                  <a:srgbClr val="C6E7FC"/>
                </a:solidFill>
              </a:rPr>
              <a:pPr/>
              <a:t>9/26/2018</a:t>
            </a:fld>
            <a:endParaRPr lang="en-US">
              <a:solidFill>
                <a:srgbClr val="C6E7F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C6E7F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</p:spPr>
        <p:txBody>
          <a:bodyPr/>
          <a:lstStyle/>
          <a:p>
            <a:fld id="{BDD674E4-890D-418E-B0A8-9F8CE02E76BC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819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FEDD-80E3-4F07-9C76-565035869021}" type="datetimeFigureOut">
              <a:rPr lang="en-US" smtClean="0">
                <a:solidFill>
                  <a:srgbClr val="C6E7FC"/>
                </a:solidFill>
              </a:rPr>
              <a:pPr/>
              <a:t>9/26/2018</a:t>
            </a:fld>
            <a:endParaRPr lang="en-US">
              <a:solidFill>
                <a:srgbClr val="C6E7F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C6E7F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</p:spPr>
        <p:txBody>
          <a:bodyPr/>
          <a:lstStyle/>
          <a:p>
            <a:fld id="{BDD674E4-890D-418E-B0A8-9F8CE02E76BC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3449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FEDD-80E3-4F07-9C76-565035869021}" type="datetimeFigureOut">
              <a:rPr lang="en-US" smtClean="0">
                <a:solidFill>
                  <a:srgbClr val="C6E7FC"/>
                </a:solidFill>
              </a:rPr>
              <a:pPr/>
              <a:t>9/26/2018</a:t>
            </a:fld>
            <a:endParaRPr lang="en-US">
              <a:solidFill>
                <a:srgbClr val="C6E7F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C6E7F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706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FEDD-80E3-4F07-9C76-565035869021}" type="datetimeFigureOut">
              <a:rPr lang="en-US" smtClean="0">
                <a:solidFill>
                  <a:srgbClr val="C6E7FC"/>
                </a:solidFill>
              </a:rPr>
              <a:pPr/>
              <a:t>9/26/2018</a:t>
            </a:fld>
            <a:endParaRPr lang="en-US">
              <a:solidFill>
                <a:srgbClr val="C6E7F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C6E7F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</p:spPr>
        <p:txBody>
          <a:bodyPr/>
          <a:lstStyle/>
          <a:p>
            <a:fld id="{BDD674E4-890D-418E-B0A8-9F8CE02E76BC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445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FEDD-80E3-4F07-9C76-565035869021}" type="datetimeFigureOut">
              <a:rPr lang="en-US" smtClean="0">
                <a:solidFill>
                  <a:srgbClr val="C6E7FC"/>
                </a:solidFill>
              </a:rPr>
              <a:pPr/>
              <a:t>9/26/2018</a:t>
            </a:fld>
            <a:endParaRPr lang="en-US">
              <a:solidFill>
                <a:srgbClr val="C6E7F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C6E7F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</p:spPr>
        <p:txBody>
          <a:bodyPr/>
          <a:lstStyle/>
          <a:p>
            <a:fld id="{BDD674E4-890D-418E-B0A8-9F8CE02E76BC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535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FEDD-80E3-4F07-9C76-565035869021}" type="datetimeFigureOut">
              <a:rPr lang="en-US" smtClean="0">
                <a:solidFill>
                  <a:srgbClr val="C6E7FC"/>
                </a:solidFill>
              </a:rPr>
              <a:pPr/>
              <a:t>9/26/2018</a:t>
            </a:fld>
            <a:endParaRPr lang="en-US">
              <a:solidFill>
                <a:srgbClr val="C6E7FC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C6E7FC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</p:spPr>
        <p:txBody>
          <a:bodyPr/>
          <a:lstStyle/>
          <a:p>
            <a:fld id="{BDD674E4-890D-418E-B0A8-9F8CE02E76BC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104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FEDD-80E3-4F07-9C76-565035869021}" type="datetimeFigureOut">
              <a:rPr lang="en-US" smtClean="0">
                <a:solidFill>
                  <a:srgbClr val="C6E7FC"/>
                </a:solidFill>
              </a:rPr>
              <a:pPr/>
              <a:t>9/26/2018</a:t>
            </a:fld>
            <a:endParaRPr lang="en-US">
              <a:solidFill>
                <a:srgbClr val="C6E7FC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C6E7FC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</p:spPr>
        <p:txBody>
          <a:bodyPr/>
          <a:lstStyle/>
          <a:p>
            <a:fld id="{BDD674E4-890D-418E-B0A8-9F8CE02E76BC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899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FEDD-80E3-4F07-9C76-565035869021}" type="datetimeFigureOut">
              <a:rPr lang="en-US" smtClean="0">
                <a:solidFill>
                  <a:srgbClr val="C6E7FC"/>
                </a:solidFill>
              </a:rPr>
              <a:pPr/>
              <a:t>9/26/2018</a:t>
            </a:fld>
            <a:endParaRPr lang="en-US">
              <a:solidFill>
                <a:srgbClr val="C6E7FC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C6E7FC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</p:spPr>
        <p:txBody>
          <a:bodyPr/>
          <a:lstStyle/>
          <a:p>
            <a:fld id="{BDD674E4-890D-418E-B0A8-9F8CE02E76BC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7375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FEDD-80E3-4F07-9C76-565035869021}" type="datetimeFigureOut">
              <a:rPr lang="en-US" smtClean="0">
                <a:solidFill>
                  <a:srgbClr val="C6E7FC"/>
                </a:solidFill>
              </a:rPr>
              <a:pPr/>
              <a:t>9/26/2018</a:t>
            </a:fld>
            <a:endParaRPr lang="en-US">
              <a:solidFill>
                <a:srgbClr val="C6E7F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C6E7F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</p:spPr>
        <p:txBody>
          <a:bodyPr/>
          <a:lstStyle/>
          <a:p>
            <a:fld id="{BDD674E4-890D-418E-B0A8-9F8CE02E76BC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426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FEDD-80E3-4F07-9C76-565035869021}" type="datetimeFigureOut">
              <a:rPr lang="en-US" smtClean="0">
                <a:solidFill>
                  <a:srgbClr val="C6E7FC"/>
                </a:solidFill>
              </a:rPr>
              <a:pPr/>
              <a:t>9/26/2018</a:t>
            </a:fld>
            <a:endParaRPr lang="en-US">
              <a:solidFill>
                <a:srgbClr val="C6E7FC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</p:spPr>
        <p:txBody>
          <a:bodyPr/>
          <a:lstStyle/>
          <a:p>
            <a:fld id="{BDD674E4-890D-418E-B0A8-9F8CE02E76BC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>
              <a:solidFill>
                <a:srgbClr val="C6E7F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4122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305800" y="0"/>
            <a:ext cx="8382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>
              <a:solidFill>
                <a:srgbClr val="C6E7FC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957FFEDD-80E3-4F07-9C76-565035869021}" type="datetimeFigureOut">
              <a:rPr lang="en-US" smtClean="0">
                <a:solidFill>
                  <a:srgbClr val="C6E7FC"/>
                </a:solidFill>
              </a:rPr>
              <a:pPr/>
              <a:t>9/26/2018</a:t>
            </a:fld>
            <a:endParaRPr lang="en-US">
              <a:solidFill>
                <a:srgbClr val="C6E7FC"/>
              </a:solidFill>
            </a:endParaRPr>
          </a:p>
        </p:txBody>
      </p:sp>
      <p:pic>
        <p:nvPicPr>
          <p:cNvPr id="9" name="Content Placeholder 3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9771" y="6019800"/>
            <a:ext cx="750257" cy="757832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733149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PNG"/><Relationship Id="rId4" Type="http://schemas.openxmlformats.org/officeDocument/2006/relationships/image" Target="../media/image26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t.gov/dot/safety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tcrash.uconn.edu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71600"/>
            <a:ext cx="7086600" cy="2133600"/>
          </a:xfrm>
        </p:spPr>
        <p:txBody>
          <a:bodyPr>
            <a:normAutofit fontScale="90000"/>
          </a:bodyPr>
          <a:lstStyle/>
          <a:p>
            <a:r>
              <a:rPr lang="en-US" sz="3100" b="1" dirty="0"/>
              <a:t>CT Highway Safety </a:t>
            </a:r>
            <a:r>
              <a:rPr lang="en-US" sz="3100" b="1" dirty="0" smtClean="0"/>
              <a:t>Office </a:t>
            </a:r>
            <a:br>
              <a:rPr lang="en-US" sz="3100" b="1" dirty="0" smtClean="0"/>
            </a:br>
            <a:r>
              <a:rPr lang="en-US" b="1" dirty="0" smtClean="0">
                <a:latin typeface="+mn-lt"/>
              </a:rPr>
              <a:t>FY 2019 DUI ENFORCEMENT GRANT APPLICATION REFERENCE GUIDE</a:t>
            </a:r>
            <a:br>
              <a:rPr lang="en-US" b="1" dirty="0" smtClean="0">
                <a:latin typeface="+mn-lt"/>
              </a:rPr>
            </a:br>
            <a:endParaRPr lang="en-US" sz="3600" b="1" dirty="0">
              <a:latin typeface="+mn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91000" y="5562600"/>
            <a:ext cx="3657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September</a:t>
            </a:r>
          </a:p>
          <a:p>
            <a:pPr algn="ctr"/>
            <a:r>
              <a:rPr lang="en-US" sz="2800" dirty="0" smtClean="0">
                <a:solidFill>
                  <a:prstClr val="black"/>
                </a:solidFill>
              </a:rPr>
              <a:t> 2018</a:t>
            </a:r>
            <a:endParaRPr lang="en-US" sz="2800" dirty="0">
              <a:solidFill>
                <a:prstClr val="black"/>
              </a:solidFill>
            </a:endParaRPr>
          </a:p>
        </p:txBody>
      </p:sp>
      <p:pic>
        <p:nvPicPr>
          <p:cNvPr id="5" name="Picture 4" descr="http://www.ct.gov/dot/lib/dot/ctdot-logo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228600"/>
            <a:ext cx="1371600" cy="1066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4694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7620000" cy="1143000"/>
          </a:xfrm>
        </p:spPr>
        <p:txBody>
          <a:bodyPr/>
          <a:lstStyle/>
          <a:p>
            <a:r>
              <a:rPr lang="en-US" dirty="0" smtClean="0"/>
              <a:t>ELIGIBLE DATES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600" y="1066800"/>
            <a:ext cx="6781800" cy="57149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37988" y="228600"/>
            <a:ext cx="3124200" cy="70788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REFER TO THE CALENDAR AS OFTEN AS NECESSARY.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4807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792162"/>
          </a:xfrm>
        </p:spPr>
        <p:txBody>
          <a:bodyPr/>
          <a:lstStyle/>
          <a:p>
            <a:r>
              <a:rPr lang="en-US" sz="4000" dirty="0" smtClean="0"/>
              <a:t>ROVING PATROLS-MUNICIPAL</a:t>
            </a:r>
            <a:endParaRPr lang="en-US" sz="40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6384" y="990600"/>
            <a:ext cx="5377620" cy="4419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0459" y="914400"/>
            <a:ext cx="1677284" cy="16861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3400" y="5830254"/>
            <a:ext cx="5562600" cy="64633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ESTIMATE ROVING PATROL COSTS BY COMPLETING THIS WORKSHEET.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36741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944562"/>
          </a:xfrm>
        </p:spPr>
        <p:txBody>
          <a:bodyPr/>
          <a:lstStyle/>
          <a:p>
            <a:r>
              <a:rPr lang="en-US" sz="4000" dirty="0" smtClean="0"/>
              <a:t>ROVING PATROLS-RESIDENT</a:t>
            </a:r>
            <a:endParaRPr lang="en-US" sz="40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999" y="1143000"/>
            <a:ext cx="5919059" cy="44958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9059" y="1066800"/>
            <a:ext cx="1677284" cy="1686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3400" y="5830254"/>
            <a:ext cx="5562600" cy="64633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ESTIMATE ROVING PATROL COSTS BY COMPLETING THIS WORKSHEET.</a:t>
            </a:r>
          </a:p>
        </p:txBody>
      </p:sp>
    </p:spTree>
    <p:extLst>
      <p:ext uri="{BB962C8B-B14F-4D97-AF65-F5344CB8AC3E}">
        <p14:creationId xmlns:p14="http://schemas.microsoft.com/office/powerpoint/2010/main" val="974964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620000" cy="838200"/>
          </a:xfrm>
        </p:spPr>
        <p:txBody>
          <a:bodyPr/>
          <a:lstStyle/>
          <a:p>
            <a:r>
              <a:rPr lang="en-US" sz="3600" dirty="0" smtClean="0"/>
              <a:t>IN-TOWN CHECKPOINTS</a:t>
            </a:r>
            <a:br>
              <a:rPr lang="en-US" sz="3600" dirty="0" smtClean="0"/>
            </a:br>
            <a:r>
              <a:rPr lang="en-US" sz="3600" dirty="0" smtClean="0"/>
              <a:t>(MUNICIPAL)</a:t>
            </a:r>
            <a:endParaRPr lang="en-US" sz="36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400" y="1219200"/>
            <a:ext cx="5867400" cy="5257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0863" y="1598720"/>
            <a:ext cx="1541631" cy="16861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72200" y="3745468"/>
            <a:ext cx="1981200" cy="258532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ESTIMATE IN-TOWN CHECKPOINT COSTS BY COMPLETING THIS WORKSHEET.  CHECKPOINT DATES MUST BE INCLUDED.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115667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7620000" cy="1341438"/>
          </a:xfrm>
        </p:spPr>
        <p:txBody>
          <a:bodyPr/>
          <a:lstStyle/>
          <a:p>
            <a:r>
              <a:rPr lang="en-US" sz="3600" dirty="0" smtClean="0"/>
              <a:t>OUT-OF-TOWN CHECKPOINTS</a:t>
            </a:r>
            <a:br>
              <a:rPr lang="en-US" sz="3600" dirty="0" smtClean="0"/>
            </a:br>
            <a:r>
              <a:rPr lang="en-US" sz="3600" dirty="0" smtClean="0"/>
              <a:t>(MUNICIPAL)</a:t>
            </a:r>
            <a:endParaRPr lang="en-US" sz="40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1000" y="1295400"/>
            <a:ext cx="6019800" cy="434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1219200"/>
            <a:ext cx="1677284" cy="16861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3400" y="5791200"/>
            <a:ext cx="5486400" cy="64633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ESTIMATE </a:t>
            </a:r>
            <a:r>
              <a:rPr lang="en-US" b="1" dirty="0" smtClean="0"/>
              <a:t>OUT-OF-TOWN </a:t>
            </a:r>
            <a:r>
              <a:rPr lang="en-US" b="1" dirty="0"/>
              <a:t>CHECKPOINT COSTS BY COMPLETING THIS WORKSHEET. </a:t>
            </a:r>
          </a:p>
        </p:txBody>
      </p:sp>
    </p:spTree>
    <p:extLst>
      <p:ext uri="{BB962C8B-B14F-4D97-AF65-F5344CB8AC3E}">
        <p14:creationId xmlns:p14="http://schemas.microsoft.com/office/powerpoint/2010/main" val="1311637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SPECIAL ENFORCEMENT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0151" y="1600200"/>
            <a:ext cx="4466335" cy="4800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867400" y="2133600"/>
            <a:ext cx="1922780" cy="147732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ONLY COMPETE THIS WORKSHEET IF REQUESTING SPECIAL EVENT ENFORCEMENT.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894382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NON-CORE PATROLS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219200"/>
            <a:ext cx="6095999" cy="4267200"/>
          </a:xfrm>
          <a:ln>
            <a:solidFill>
              <a:schemeClr val="tx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371573" y="5727728"/>
            <a:ext cx="7315200" cy="64633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/>
              <a:t>FOR SPECIAL SITUATIONS ONLY.  DO NOT USE THIS WORKSHEET FOR EXPANDED DUI ENFORCEMENT ACTIVITY.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45250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FRINGE BENEFITS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548" y="1044133"/>
            <a:ext cx="5043942" cy="48006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5482720"/>
            <a:ext cx="2309813" cy="131083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2400" y="2379444"/>
            <a:ext cx="1447800" cy="230832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/>
              <a:t>FRINGE RATE SHOULD BE THE SAME IN ALL HIGHWAY SAFETY GRANT PROGRAMS.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660037" y="1828800"/>
            <a:ext cx="1600200" cy="286232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/>
              <a:t>IF YOUR FB RATE CHANGES OR EXPIRES DURING THE FY GRANT PERIOD YOU MUST SUBMIT A NEW FB SHEET.</a:t>
            </a:r>
            <a:endParaRPr lang="en-US" b="1" dirty="0"/>
          </a:p>
        </p:txBody>
      </p:sp>
      <p:sp>
        <p:nvSpPr>
          <p:cNvPr id="9" name="Oval 8"/>
          <p:cNvSpPr/>
          <p:nvPr/>
        </p:nvSpPr>
        <p:spPr>
          <a:xfrm>
            <a:off x="3094083" y="6393958"/>
            <a:ext cx="3992517" cy="39959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237" y="5306473"/>
            <a:ext cx="798286" cy="83166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38400" y="2891787"/>
            <a:ext cx="1447800" cy="369332"/>
          </a:xfrm>
          <a:prstGeom prst="rect">
            <a:avLst/>
          </a:prstGeom>
          <a:noFill/>
          <a:scene3d>
            <a:camera prst="orthographicFront">
              <a:rot lat="20999991" lon="600000" rev="210000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dirty="0" smtClean="0"/>
              <a:t>ITEMIZE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413" y="4812075"/>
            <a:ext cx="4667902" cy="198147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8053" y="5164710"/>
            <a:ext cx="1062083" cy="111518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2364" y="1179980"/>
            <a:ext cx="1787673" cy="251159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4765830" y="1066799"/>
            <a:ext cx="2015969" cy="4775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700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BUDGET-MUNICIPAL</a:t>
            </a:r>
            <a:endParaRPr 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601" y="1600367"/>
            <a:ext cx="5181600" cy="419066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219190" y="2138429"/>
            <a:ext cx="1922780" cy="36933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AUTO POPULATES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4495800"/>
            <a:ext cx="2400300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243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552066"/>
            <a:ext cx="5334000" cy="4675666"/>
          </a:xfrm>
          <a:ln w="3175">
            <a:solidFill>
              <a:schemeClr val="tx1"/>
            </a:solidFill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BUDGET-RESIDENT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219190" y="2138429"/>
            <a:ext cx="1922780" cy="36933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AUTO POPULATES</a:t>
            </a:r>
            <a:endParaRPr lang="en-US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4495800"/>
            <a:ext cx="2400300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437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678" y="152400"/>
            <a:ext cx="7772400" cy="1447800"/>
          </a:xfrm>
        </p:spPr>
        <p:txBody>
          <a:bodyPr/>
          <a:lstStyle/>
          <a:p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4400" dirty="0" smtClean="0"/>
              <a:t>WHAT’S NEW FOR </a:t>
            </a:r>
            <a:br>
              <a:rPr lang="en-US" sz="4400" dirty="0" smtClean="0"/>
            </a:br>
            <a:r>
              <a:rPr lang="en-US" sz="4400" dirty="0" smtClean="0"/>
              <a:t>2018 &amp; 2019</a:t>
            </a:r>
            <a:br>
              <a:rPr lang="en-US" sz="4400" dirty="0" smtClean="0"/>
            </a:br>
            <a:endParaRPr lang="en-US" sz="4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228600"/>
            <a:ext cx="1257300" cy="1485900"/>
          </a:xfr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04800" y="1600200"/>
            <a:ext cx="7772400" cy="4724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Courier New" panose="02070309020205020404" pitchFamily="49" charset="0"/>
              <a:buChar char="o"/>
            </a:pPr>
            <a:endParaRPr lang="en-US" sz="1800" dirty="0" smtClean="0"/>
          </a:p>
          <a:p>
            <a:r>
              <a:rPr lang="en-US" sz="2400" dirty="0" smtClean="0"/>
              <a:t>ADDITIONAL PROBLEM ID INFORMATION REQUIRED.</a:t>
            </a:r>
          </a:p>
          <a:p>
            <a:endParaRPr lang="en-US" sz="2400" dirty="0" smtClean="0"/>
          </a:p>
          <a:p>
            <a:r>
              <a:rPr lang="en-US" sz="2400" dirty="0" smtClean="0"/>
              <a:t>WORKSHEET TABS SIMPLIFIED.</a:t>
            </a:r>
          </a:p>
          <a:p>
            <a:endParaRPr lang="en-US" sz="2400" dirty="0" smtClean="0"/>
          </a:p>
          <a:p>
            <a:r>
              <a:rPr lang="en-US" sz="2400" dirty="0" smtClean="0"/>
              <a:t>GREATER FLEXIBILITY IN GRANT ACTIVITY DATES.</a:t>
            </a:r>
          </a:p>
          <a:p>
            <a:endParaRPr lang="en-US" sz="2400" dirty="0" smtClean="0"/>
          </a:p>
          <a:p>
            <a:r>
              <a:rPr lang="en-US" sz="2400" dirty="0" smtClean="0"/>
              <a:t>BILLING PERIODS REVISED FOR CONSISTENCY.</a:t>
            </a:r>
          </a:p>
          <a:p>
            <a:endParaRPr lang="en-US" sz="2400" dirty="0"/>
          </a:p>
          <a:p>
            <a:r>
              <a:rPr lang="en-US" sz="2400" dirty="0" smtClean="0"/>
              <a:t>TOWNS NO LONGER REQUIRED TO COVER 25% OF COSTS.</a:t>
            </a:r>
          </a:p>
          <a:p>
            <a:pPr marL="0" indent="0">
              <a:buFont typeface="Arial" pitchFamily="34" charset="0"/>
              <a:buNone/>
            </a:pP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63880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REIMBURSEMENT</a:t>
            </a:r>
            <a:endParaRPr lang="en-US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3400" y="1143000"/>
            <a:ext cx="4648200" cy="533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334000" y="2971800"/>
            <a:ext cx="1922780" cy="64633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IMPORTANT DATES …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26203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AUDIT REQ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5099" y="986582"/>
            <a:ext cx="4234601" cy="5655514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69371" y="2588460"/>
            <a:ext cx="1922780" cy="64633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DO NOT SIGN IN BOTH AREAS.</a:t>
            </a:r>
            <a:endParaRPr lang="en-US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984" y="3891281"/>
            <a:ext cx="1843567" cy="1843567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4876800" y="3543418"/>
            <a:ext cx="457200" cy="54184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681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CERT ASSURANCE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518030"/>
            <a:ext cx="4085947" cy="4800600"/>
          </a:xfrm>
          <a:ln>
            <a:solidFill>
              <a:schemeClr val="bg2">
                <a:lumMod val="25000"/>
              </a:schemeClr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3989109"/>
            <a:ext cx="2071914" cy="217551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600200" y="5715000"/>
            <a:ext cx="1752600" cy="54864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257800" y="2127682"/>
            <a:ext cx="1922780" cy="92333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BOTH SIGNATURE AND DATE ARE REQUIRED.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5600777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5800" y="1524000"/>
            <a:ext cx="3935361" cy="4800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562600" y="4383804"/>
            <a:ext cx="2362200" cy="92333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/>
              <a:t>25% TOWN MATCH IS NO LONGER REQUIRED.</a:t>
            </a:r>
            <a:endParaRPr lang="en-US" b="1" dirty="0"/>
          </a:p>
        </p:txBody>
      </p:sp>
      <p:grpSp>
        <p:nvGrpSpPr>
          <p:cNvPr id="12" name="Group 11"/>
          <p:cNvGrpSpPr/>
          <p:nvPr/>
        </p:nvGrpSpPr>
        <p:grpSpPr>
          <a:xfrm>
            <a:off x="5239918" y="1588092"/>
            <a:ext cx="2514600" cy="2250281"/>
            <a:chOff x="5239918" y="1588092"/>
            <a:chExt cx="2514600" cy="2250281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39918" y="1588092"/>
              <a:ext cx="2514600" cy="2250281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90621" y="2209801"/>
              <a:ext cx="553080" cy="3643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64279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dirty="0" smtClean="0"/>
              <a:t>GRANT</a:t>
            </a:r>
          </a:p>
          <a:p>
            <a:r>
              <a:rPr lang="en-US" sz="1800" dirty="0" smtClean="0"/>
              <a:t>GRANT APPLICATION IS DOWNLOADED  FROM: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800" b="1" dirty="0" smtClean="0">
                <a:hlinkClick r:id="rId3"/>
              </a:rPr>
              <a:t>http://www.ct.gov/dot/safety</a:t>
            </a:r>
            <a:endParaRPr lang="en-US" sz="1800" b="1" dirty="0" smtClean="0"/>
          </a:p>
          <a:p>
            <a:pPr lvl="1">
              <a:buFont typeface="Courier New" panose="02070309020205020404" pitchFamily="49" charset="0"/>
              <a:buChar char="o"/>
            </a:pPr>
            <a:endParaRPr lang="en-US" sz="1800" dirty="0" smtClean="0"/>
          </a:p>
          <a:p>
            <a:r>
              <a:rPr lang="en-US" sz="1800" dirty="0" smtClean="0"/>
              <a:t>ELECTRONIC (EXCEL FORMAT) AND HARD COPY SUBMITTALS ARE REQUIRED.</a:t>
            </a:r>
          </a:p>
          <a:p>
            <a:endParaRPr lang="en-US" sz="1800" dirty="0" smtClean="0"/>
          </a:p>
          <a:p>
            <a:r>
              <a:rPr lang="en-US" sz="1800" dirty="0" smtClean="0"/>
              <a:t>GRANT IS REVIEWED THEN SUBMITTED TO FINANCE AND ASSIGNED A PROJECT NUMBER.</a:t>
            </a:r>
          </a:p>
          <a:p>
            <a:endParaRPr lang="en-US" sz="1800" dirty="0" smtClean="0"/>
          </a:p>
          <a:p>
            <a:r>
              <a:rPr lang="en-US" sz="1800" dirty="0" smtClean="0"/>
              <a:t>GRANTEE RECEIVES A LETTER WITH AN ASSIGNED PROJECT NUMBER AND A PDF VERSION OF THE GRANT.</a:t>
            </a:r>
          </a:p>
          <a:p>
            <a:endParaRPr lang="en-US" sz="1800" dirty="0" smtClean="0"/>
          </a:p>
          <a:p>
            <a:r>
              <a:rPr lang="en-US" sz="1800" dirty="0" smtClean="0"/>
              <a:t>EMAIL IS SAVED FROM EACH GRANTEE REQUESTING ANY </a:t>
            </a:r>
            <a:r>
              <a:rPr lang="en-US" sz="1800" u="sng" dirty="0" smtClean="0"/>
              <a:t>IN-TOWN CHECKPOINT </a:t>
            </a:r>
            <a:r>
              <a:rPr lang="en-US" sz="1800" dirty="0" smtClean="0"/>
              <a:t>CHANGES.</a:t>
            </a:r>
          </a:p>
          <a:p>
            <a:pPr marL="0" indent="0">
              <a:buNone/>
            </a:pP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609600"/>
            <a:ext cx="1581150" cy="1898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117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96200" cy="2849562"/>
          </a:xfrm>
        </p:spPr>
        <p:txBody>
          <a:bodyPr>
            <a:normAutofit/>
          </a:bodyPr>
          <a:lstStyle/>
          <a:p>
            <a:r>
              <a:rPr lang="en-US" sz="4400" b="1" dirty="0" smtClean="0"/>
              <a:t>STARTING THE GRANT </a:t>
            </a:r>
            <a:br>
              <a:rPr lang="en-US" sz="4400" b="1" dirty="0" smtClean="0"/>
            </a:br>
            <a:r>
              <a:rPr lang="en-US" sz="4400" b="1" dirty="0" smtClean="0"/>
              <a:t>PROCESS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4004009"/>
            <a:ext cx="8077200" cy="41559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79070" y="2133600"/>
            <a:ext cx="5883729" cy="70788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THESE ARE THE TABS YOU WILL SEE WHEN YOU OPEN THE GRANT PACKAGE.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751" y="4720080"/>
            <a:ext cx="576343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760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b="1" dirty="0" smtClean="0"/>
              <a:t>INSTRUCTIONS</a:t>
            </a:r>
            <a:endParaRPr lang="en-US" b="1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73" y="914400"/>
            <a:ext cx="4032900" cy="5715000"/>
          </a:xfrm>
        </p:spPr>
      </p:pic>
      <p:sp>
        <p:nvSpPr>
          <p:cNvPr id="8" name="TextBox 7"/>
          <p:cNvSpPr txBox="1"/>
          <p:nvPr/>
        </p:nvSpPr>
        <p:spPr>
          <a:xfrm>
            <a:off x="4726891" y="2438400"/>
            <a:ext cx="3124200" cy="163121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THESE ARE THE INSTRUCTIONS INCLUDED IN THE GRANT PACKAGE.  REFER TO THEM AS OFTEN AS NECCESARY.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1273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COVER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18" y="1295400"/>
            <a:ext cx="4040382" cy="5105400"/>
          </a:xfrm>
          <a:ln w="3175"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5486400" y="2150784"/>
            <a:ext cx="2362199" cy="36933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FILL-IN ALL YELLOW…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8911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MUNICIPALITY PROBLEM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1897" y="1295400"/>
            <a:ext cx="6086656" cy="388605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09600" y="5615995"/>
            <a:ext cx="7086600" cy="64633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A NARRATIVE INCLUDING PROBLEM IDENTIFICATION AND BACKGROUND INFORMATION IS REQUIRED.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720936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MUNICIPALITY PROBLEM</a:t>
            </a:r>
            <a:endParaRPr lang="en-US" sz="3600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143000"/>
            <a:ext cx="3962400" cy="4191000"/>
          </a:xfrm>
        </p:spPr>
      </p:pic>
      <p:sp>
        <p:nvSpPr>
          <p:cNvPr id="5" name="TextBox 4"/>
          <p:cNvSpPr txBox="1"/>
          <p:nvPr/>
        </p:nvSpPr>
        <p:spPr>
          <a:xfrm>
            <a:off x="4724400" y="1535668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http://</a:t>
            </a:r>
            <a:r>
              <a:rPr lang="en-US" dirty="0" smtClean="0">
                <a:hlinkClick r:id="rId3"/>
              </a:rPr>
              <a:t>www.ctcrash.uconn.edu</a:t>
            </a:r>
            <a:r>
              <a:rPr lang="en-US" dirty="0" smtClean="0"/>
              <a:t>/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2161443"/>
            <a:ext cx="3581400" cy="381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38217" y="5562600"/>
            <a:ext cx="3886200" cy="92333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/>
              <a:t>ADDITIONAL INFORMATION ON PROBLEM IDENTIFICATION IS REQUIRED.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777851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/>
              <a:t>MUNICIPALITY PROBLEM</a:t>
            </a:r>
            <a:br>
              <a:rPr lang="en-US" dirty="0" smtClean="0"/>
            </a:br>
            <a:r>
              <a:rPr lang="en-US" sz="3600" dirty="0" smtClean="0"/>
              <a:t>DAY-TO-DAY POINT OF CONTACT</a:t>
            </a:r>
            <a:endParaRPr lang="en-US" sz="36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819400"/>
            <a:ext cx="5144218" cy="2010056"/>
          </a:xfrm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57520" y="2209800"/>
            <a:ext cx="2434662" cy="1825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19200" y="5029200"/>
            <a:ext cx="4338320" cy="64633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/>
              <a:t>THE PERSON TO CONTACT REGARDING ANY ISSUES WITH THE GRANT.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14857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</TotalTime>
  <Words>358</Words>
  <Application>Microsoft Office PowerPoint</Application>
  <PresentationFormat>On-screen Show (4:3)</PresentationFormat>
  <Paragraphs>77</Paragraphs>
  <Slides>23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Courier New</vt:lpstr>
      <vt:lpstr>Adjacency</vt:lpstr>
      <vt:lpstr>CT Highway Safety Office  FY 2019 DUI ENFORCEMENT GRANT APPLICATION REFERENCE GUIDE </vt:lpstr>
      <vt:lpstr> WHAT’S NEW FOR  2018 &amp; 2019 </vt:lpstr>
      <vt:lpstr>THE PROCESS</vt:lpstr>
      <vt:lpstr>STARTING THE GRANT  PROCESS  </vt:lpstr>
      <vt:lpstr>INSTRUCTIONS</vt:lpstr>
      <vt:lpstr>COVER</vt:lpstr>
      <vt:lpstr>MUNICIPALITY PROBLEM </vt:lpstr>
      <vt:lpstr>MUNICIPALITY PROBLEM</vt:lpstr>
      <vt:lpstr>MUNICIPALITY PROBLEM DAY-TO-DAY POINT OF CONTACT</vt:lpstr>
      <vt:lpstr>ELIGIBLE DATES</vt:lpstr>
      <vt:lpstr>ROVING PATROLS-MUNICIPAL</vt:lpstr>
      <vt:lpstr>ROVING PATROLS-RESIDENT</vt:lpstr>
      <vt:lpstr>IN-TOWN CHECKPOINTS (MUNICIPAL)</vt:lpstr>
      <vt:lpstr>OUT-OF-TOWN CHECKPOINTS (MUNICIPAL)</vt:lpstr>
      <vt:lpstr>SPECIAL ENFORCEMENT</vt:lpstr>
      <vt:lpstr>NON-CORE PATROLS</vt:lpstr>
      <vt:lpstr>FRINGE BENEFITS</vt:lpstr>
      <vt:lpstr>BUDGET-MUNICIPAL</vt:lpstr>
      <vt:lpstr>BUDGET-RESIDENT</vt:lpstr>
      <vt:lpstr>REIMBURSEMENT</vt:lpstr>
      <vt:lpstr>AUDIT REQ</vt:lpstr>
      <vt:lpstr>CERT ASSURANCE</vt:lpstr>
      <vt:lpstr>SUMMARY</vt:lpstr>
    </vt:vector>
  </TitlesOfParts>
  <Company>Department of Transportation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Miller, Jean</dc:creator>
  <cp:lastModifiedBy>Miller, Jean</cp:lastModifiedBy>
  <cp:revision>63</cp:revision>
  <dcterms:created xsi:type="dcterms:W3CDTF">2017-07-24T18:10:16Z</dcterms:created>
  <dcterms:modified xsi:type="dcterms:W3CDTF">2018-09-26T17:57:57Z</dcterms:modified>
</cp:coreProperties>
</file>