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2"/>
  </p:notesMasterIdLst>
  <p:handoutMasterIdLst>
    <p:handoutMasterId r:id="rId63"/>
  </p:handoutMasterIdLst>
  <p:sldIdLst>
    <p:sldId id="256" r:id="rId2"/>
    <p:sldId id="279" r:id="rId3"/>
    <p:sldId id="331" r:id="rId4"/>
    <p:sldId id="378" r:id="rId5"/>
    <p:sldId id="377" r:id="rId6"/>
    <p:sldId id="281" r:id="rId7"/>
    <p:sldId id="312" r:id="rId8"/>
    <p:sldId id="376" r:id="rId9"/>
    <p:sldId id="342" r:id="rId10"/>
    <p:sldId id="314" r:id="rId11"/>
    <p:sldId id="315" r:id="rId12"/>
    <p:sldId id="316" r:id="rId13"/>
    <p:sldId id="319" r:id="rId14"/>
    <p:sldId id="320" r:id="rId15"/>
    <p:sldId id="343" r:id="rId16"/>
    <p:sldId id="265" r:id="rId17"/>
    <p:sldId id="270" r:id="rId18"/>
    <p:sldId id="344" r:id="rId19"/>
    <p:sldId id="345" r:id="rId20"/>
    <p:sldId id="379" r:id="rId21"/>
    <p:sldId id="383" r:id="rId22"/>
    <p:sldId id="370" r:id="rId23"/>
    <p:sldId id="384" r:id="rId24"/>
    <p:sldId id="380" r:id="rId25"/>
    <p:sldId id="381" r:id="rId26"/>
    <p:sldId id="382" r:id="rId27"/>
    <p:sldId id="318" r:id="rId28"/>
    <p:sldId id="337" r:id="rId29"/>
    <p:sldId id="283" r:id="rId30"/>
    <p:sldId id="371" r:id="rId31"/>
    <p:sldId id="284" r:id="rId32"/>
    <p:sldId id="338" r:id="rId33"/>
    <p:sldId id="321" r:id="rId34"/>
    <p:sldId id="268" r:id="rId35"/>
    <p:sldId id="339" r:id="rId36"/>
    <p:sldId id="322" r:id="rId37"/>
    <p:sldId id="273" r:id="rId38"/>
    <p:sldId id="323" r:id="rId39"/>
    <p:sldId id="340" r:id="rId40"/>
    <p:sldId id="341" r:id="rId41"/>
    <p:sldId id="332" r:id="rId42"/>
    <p:sldId id="333" r:id="rId43"/>
    <p:sldId id="276" r:id="rId44"/>
    <p:sldId id="301" r:id="rId45"/>
    <p:sldId id="289" r:id="rId46"/>
    <p:sldId id="308" r:id="rId47"/>
    <p:sldId id="327" r:id="rId48"/>
    <p:sldId id="278" r:id="rId49"/>
    <p:sldId id="334" r:id="rId50"/>
    <p:sldId id="296" r:id="rId51"/>
    <p:sldId id="328" r:id="rId52"/>
    <p:sldId id="335" r:id="rId53"/>
    <p:sldId id="330" r:id="rId54"/>
    <p:sldId id="363" r:id="rId55"/>
    <p:sldId id="305" r:id="rId56"/>
    <p:sldId id="306" r:id="rId57"/>
    <p:sldId id="374" r:id="rId58"/>
    <p:sldId id="375" r:id="rId59"/>
    <p:sldId id="336" r:id="rId60"/>
    <p:sldId id="287" r:id="rId61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llier, Ronald C" initials="RCT" lastIdx="61" clrIdx="0"/>
  <p:cmAuthor id="1" name="Zimmerman, Kathy" initials="kaz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78" autoAdjust="0"/>
  </p:normalViewPr>
  <p:slideViewPr>
    <p:cSldViewPr>
      <p:cViewPr varScale="1">
        <p:scale>
          <a:sx n="108" d="100"/>
          <a:sy n="108" d="100"/>
        </p:scale>
        <p:origin x="-94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CBC2B-B5DE-46D5-B68E-D61885CD04F1}" type="datetimeFigureOut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4A7D8-EC6E-4074-95D6-45B5364FD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20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5CCCFDF-CFAE-40B1-A664-873D18733D99}" type="datetimeFigureOut">
              <a:rPr lang="en-US" smtClean="0"/>
              <a:t>8/11/2015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7CFEEB-54A3-41D3-B98A-FCDD45A69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9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CFEEB-54A3-41D3-B98A-FCDD45A693F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97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CFEEB-54A3-41D3-B98A-FCDD45A693F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7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512" y="686360"/>
            <a:ext cx="7772977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978" y="2819681"/>
            <a:ext cx="6400512" cy="1752319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856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4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967" y="609321"/>
            <a:ext cx="1942523" cy="54866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512" y="609321"/>
            <a:ext cx="5691909" cy="54866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4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6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035" y="4406713"/>
            <a:ext cx="7771534" cy="136291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035" y="2906526"/>
            <a:ext cx="7771534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10291" indent="0">
              <a:buNone/>
              <a:defRPr sz="1600"/>
            </a:lvl2pPr>
            <a:lvl3pPr marL="820583" indent="0">
              <a:buNone/>
              <a:defRPr sz="1400"/>
            </a:lvl3pPr>
            <a:lvl4pPr marL="1230874" indent="0">
              <a:buNone/>
              <a:defRPr sz="1300"/>
            </a:lvl4pPr>
            <a:lvl5pPr marL="1641165" indent="0">
              <a:buNone/>
              <a:defRPr sz="1300"/>
            </a:lvl5pPr>
            <a:lvl6pPr marL="2051456" indent="0">
              <a:buNone/>
              <a:defRPr sz="1300"/>
            </a:lvl6pPr>
            <a:lvl7pPr marL="2461748" indent="0">
              <a:buNone/>
              <a:defRPr sz="1300"/>
            </a:lvl7pPr>
            <a:lvl8pPr marL="2872039" indent="0">
              <a:buNone/>
              <a:defRPr sz="1300"/>
            </a:lvl8pPr>
            <a:lvl9pPr marL="328233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983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0523" y="1980640"/>
            <a:ext cx="3322205" cy="411536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980640"/>
            <a:ext cx="3322205" cy="411536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4544"/>
            <a:ext cx="822902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89" y="1535206"/>
            <a:ext cx="4039465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89" y="2175343"/>
            <a:ext cx="4039465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603" y="1535206"/>
            <a:ext cx="4040909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603" y="2175343"/>
            <a:ext cx="4040909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4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56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4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3144"/>
            <a:ext cx="3007591" cy="116261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62" y="273144"/>
            <a:ext cx="5111750" cy="585367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89" y="1435755"/>
            <a:ext cx="3007591" cy="469106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32" y="4800321"/>
            <a:ext cx="5486977" cy="56729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32" y="612122"/>
            <a:ext cx="5486977" cy="4115360"/>
          </a:xfrm>
        </p:spPr>
        <p:txBody>
          <a:bodyPr/>
          <a:lstStyle>
            <a:lvl1pPr marL="0" indent="0">
              <a:buNone/>
              <a:defRPr sz="2900"/>
            </a:lvl1pPr>
            <a:lvl2pPr marL="410291" indent="0">
              <a:buNone/>
              <a:defRPr sz="2500"/>
            </a:lvl2pPr>
            <a:lvl3pPr marL="820583" indent="0">
              <a:buNone/>
              <a:defRPr sz="2200"/>
            </a:lvl3pPr>
            <a:lvl4pPr marL="1230874" indent="0">
              <a:buNone/>
              <a:defRPr sz="1800"/>
            </a:lvl4pPr>
            <a:lvl5pPr marL="1641165" indent="0">
              <a:buNone/>
              <a:defRPr sz="1800"/>
            </a:lvl5pPr>
            <a:lvl6pPr marL="2051456" indent="0">
              <a:buNone/>
              <a:defRPr sz="1800"/>
            </a:lvl6pPr>
            <a:lvl7pPr marL="2461748" indent="0">
              <a:buNone/>
              <a:defRPr sz="1800"/>
            </a:lvl7pPr>
            <a:lvl8pPr marL="2872039" indent="0">
              <a:buNone/>
              <a:defRPr sz="1800"/>
            </a:lvl8pPr>
            <a:lvl9pPr marL="328233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32" y="5367618"/>
            <a:ext cx="5486977" cy="80402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76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512" y="609320"/>
            <a:ext cx="7772977" cy="114300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0523" y="1980640"/>
            <a:ext cx="6782955" cy="411536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690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+mj-lt"/>
          <a:ea typeface="+mj-ea"/>
          <a:cs typeface="+mj-cs"/>
        </a:defRPr>
      </a:lvl1pPr>
      <a:lvl2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2pPr>
      <a:lvl3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3pPr>
      <a:lvl4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4pPr>
      <a:lvl5pPr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5pPr>
      <a:lvl6pPr marL="410291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6pPr>
      <a:lvl7pPr marL="820583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7pPr>
      <a:lvl8pPr marL="1230874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8pPr>
      <a:lvl9pPr marL="1641165" algn="ctr" defTabSz="914608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FFFF00"/>
          </a:solidFill>
          <a:latin typeface="Verdana" pitchFamily="34" charset="0"/>
        </a:defRPr>
      </a:lvl9pPr>
    </p:titleStyle>
    <p:bodyStyle>
      <a:lvl1pPr marL="343334" indent="-343334" algn="l" defTabSz="914608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FFFFFF"/>
          </a:solidFill>
          <a:latin typeface="+mn-lt"/>
          <a:ea typeface="+mn-ea"/>
          <a:cs typeface="+mn-cs"/>
        </a:defRPr>
      </a:lvl1pPr>
      <a:lvl2pPr marL="742229" indent="-284925" algn="l" defTabSz="914608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FFFFFF"/>
          </a:solidFill>
          <a:latin typeface="+mn-lt"/>
        </a:defRPr>
      </a:lvl2pPr>
      <a:lvl3pPr marL="1142547" indent="-227940" algn="l" defTabSz="914608" rtl="0" eaLnBrk="0" fontAlgn="base" hangingPunct="0">
        <a:spcBef>
          <a:spcPct val="20000"/>
        </a:spcBef>
        <a:spcAft>
          <a:spcPct val="0"/>
        </a:spcAft>
        <a:buChar char="•"/>
        <a:defRPr sz="1800" b="1">
          <a:solidFill>
            <a:srgbClr val="FFFFFF"/>
          </a:solidFill>
          <a:latin typeface="+mn-lt"/>
        </a:defRPr>
      </a:lvl3pPr>
      <a:lvl4pPr marL="1599852" indent="-227940" algn="l" defTabSz="914608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FFFFFF"/>
          </a:solidFill>
          <a:latin typeface="+mn-lt"/>
        </a:defRPr>
      </a:lvl4pPr>
      <a:lvl5pPr marL="2057155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5pPr>
      <a:lvl6pPr marL="2467446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6pPr>
      <a:lvl7pPr marL="2877737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7pPr>
      <a:lvl8pPr marL="3288029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8pPr>
      <a:lvl9pPr marL="3698320" indent="-227940" algn="l" defTabSz="914608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8205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-2003_Presentation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1"/>
            <a:ext cx="7772400" cy="114299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AASHTOWare Project Estimator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752600"/>
            <a:ext cx="7696200" cy="41148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Introduction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Obtaining an Estimator user ID and password/ Log in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/>
              <a:t>W</a:t>
            </a:r>
            <a:r>
              <a:rPr lang="en-US" dirty="0" smtClean="0"/>
              <a:t>hat’s new in Version 2.13a-1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Estimator set up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Opening a catalog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Creating an Estimate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Submittal into ProjectWise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4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Numeric/Rounding</a:t>
            </a:r>
            <a:endParaRPr lang="en-US" dirty="0"/>
          </a:p>
        </p:txBody>
      </p:sp>
      <p:pic>
        <p:nvPicPr>
          <p:cNvPr id="6146" name="Picture 2" descr="D:\Users\ZIMMER~1\AppData\Local\Temp\SNAGHTML3c52e0c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716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3352800" y="1905000"/>
            <a:ext cx="990600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01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URLs</a:t>
            </a:r>
            <a:endParaRPr lang="en-US" dirty="0"/>
          </a:p>
        </p:txBody>
      </p:sp>
      <p:pic>
        <p:nvPicPr>
          <p:cNvPr id="4" name="Picture 2" descr="D:\Users\ZIMMER~1\AppData\Local\Temp\SNAGHTML3c32b95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4462462" y="1828800"/>
            <a:ext cx="515758" cy="152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2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Tree Labels</a:t>
            </a:r>
            <a:endParaRPr lang="en-US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791200"/>
            <a:ext cx="63706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D:\Users\ZIMMER~1\AppData\Local\Temp\SNAGHTML242a923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55" y="9906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2209800" y="1470388"/>
            <a:ext cx="1045029" cy="2490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Catalog</a:t>
            </a:r>
            <a:endParaRPr lang="en-US" dirty="0"/>
          </a:p>
        </p:txBody>
      </p:sp>
      <p:pic>
        <p:nvPicPr>
          <p:cNvPr id="7170" name="Picture 2" descr="D:\Users\ZIMMER~1\AppData\Local\Temp\SNAGHTML3c56f0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192" y="13716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4267200" y="1905000"/>
            <a:ext cx="533400" cy="1728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6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r>
              <a:rPr lang="en-US" dirty="0" smtClean="0"/>
              <a:t>Global Options – Verifications</a:t>
            </a:r>
            <a:endParaRPr lang="en-US" dirty="0"/>
          </a:p>
        </p:txBody>
      </p:sp>
      <p:pic>
        <p:nvPicPr>
          <p:cNvPr id="8194" name="Picture 2" descr="D:\Users\ZIMMER~1\AppData\Local\Temp\SNAGHTML3c58b6c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600200"/>
            <a:ext cx="46577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5715000" y="2113085"/>
            <a:ext cx="685800" cy="2490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2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0822" y="76200"/>
            <a:ext cx="7772977" cy="762000"/>
          </a:xfrm>
        </p:spPr>
        <p:txBody>
          <a:bodyPr/>
          <a:lstStyle/>
          <a:p>
            <a:r>
              <a:rPr lang="en-US" dirty="0" smtClean="0"/>
              <a:t>Open a Catalog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9046" y="762000"/>
            <a:ext cx="7924800" cy="19050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1800" dirty="0"/>
              <a:t>Catalog Tools&gt;Open A Catalog </a:t>
            </a:r>
            <a:r>
              <a:rPr lang="en-US" sz="1800" i="1" dirty="0"/>
              <a:t>or</a:t>
            </a:r>
            <a:r>
              <a:rPr lang="en-US" sz="1800" dirty="0"/>
              <a:t> Switch Current Catalog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800" dirty="0"/>
              <a:t>Select one of the following: </a:t>
            </a:r>
          </a:p>
          <a:p>
            <a:pPr algn="l"/>
            <a:r>
              <a:rPr lang="en-US" sz="1800" dirty="0"/>
              <a:t>               English 3 Year (ENG3YR) </a:t>
            </a:r>
          </a:p>
          <a:p>
            <a:pPr algn="l"/>
            <a:r>
              <a:rPr lang="en-US" sz="1800" dirty="0"/>
              <a:t>	   Metric 5 Year (MET5YR) 	</a:t>
            </a:r>
          </a:p>
          <a:p>
            <a:pPr algn="l"/>
            <a:r>
              <a:rPr lang="en-US" sz="1800" dirty="0"/>
              <a:t>               English 5 Year (ENG5YR_REF_ONLY)  </a:t>
            </a:r>
          </a:p>
          <a:p>
            <a:pPr algn="l"/>
            <a:r>
              <a:rPr lang="en-US" sz="1800" dirty="0"/>
              <a:t>                  - Reference catalog for individual items only </a:t>
            </a:r>
          </a:p>
          <a:p>
            <a:pPr algn="l"/>
            <a:r>
              <a:rPr lang="en-US" sz="1800" dirty="0"/>
              <a:t>                  - Do not use for entire estimates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Can open more than 1 catalog at a time – not recommended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76160" y="3810000"/>
            <a:ext cx="3886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Catalog updates will be done for in-house users by an Estimator Administrator on or about the first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W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ednesday of the month </a:t>
            </a:r>
          </a:p>
          <a:p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341947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5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88731"/>
            <a:ext cx="4343400" cy="548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-381000"/>
            <a:ext cx="7772977" cy="1524000"/>
          </a:xfrm>
        </p:spPr>
        <p:txBody>
          <a:bodyPr/>
          <a:lstStyle/>
          <a:p>
            <a:r>
              <a:rPr lang="en-US" dirty="0" smtClean="0"/>
              <a:t>Catalog Items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09600" y="914400"/>
            <a:ext cx="5410200" cy="4953000"/>
          </a:xfrm>
        </p:spPr>
        <p:txBody>
          <a:bodyPr/>
          <a:lstStyle/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smtClean="0"/>
              <a:t>New </a:t>
            </a:r>
            <a:r>
              <a:rPr lang="en-US" sz="2000" dirty="0" smtClean="0"/>
              <a:t>Item Requests</a:t>
            </a:r>
            <a:endParaRPr lang="en-US" sz="2000" dirty="0"/>
          </a:p>
          <a:p>
            <a:pPr lvl="1" indent="0">
              <a:buNone/>
            </a:pPr>
            <a:endParaRPr lang="en-US" sz="1800" dirty="0" smtClean="0"/>
          </a:p>
          <a:p>
            <a:pPr lvl="1" indent="0">
              <a:buNone/>
            </a:pPr>
            <a:r>
              <a:rPr lang="en-US" sz="1800" dirty="0" smtClean="0"/>
              <a:t>Fill </a:t>
            </a:r>
            <a:r>
              <a:rPr lang="en-US" sz="1800" dirty="0" smtClean="0"/>
              <a:t>out “new item request” </a:t>
            </a:r>
            <a:endParaRPr lang="en-US" sz="1800" dirty="0"/>
          </a:p>
          <a:p>
            <a:pPr lvl="1" indent="0">
              <a:buNone/>
            </a:pPr>
            <a:r>
              <a:rPr lang="en-US" sz="1800" dirty="0" smtClean="0"/>
              <a:t>form on </a:t>
            </a:r>
            <a:r>
              <a:rPr lang="en-US" sz="1800" dirty="0" smtClean="0"/>
              <a:t>webpage &amp; forward </a:t>
            </a:r>
            <a:endParaRPr lang="en-US" sz="1800" dirty="0" smtClean="0"/>
          </a:p>
          <a:p>
            <a:pPr lvl="1" indent="0">
              <a:buNone/>
            </a:pPr>
            <a:r>
              <a:rPr lang="en-US" sz="1800" dirty="0" smtClean="0"/>
              <a:t>to Processing</a:t>
            </a:r>
            <a:endParaRPr lang="en-US" sz="1800" dirty="0"/>
          </a:p>
          <a:p>
            <a:pPr lvl="1" indent="0">
              <a:buNone/>
            </a:pPr>
            <a:endParaRPr lang="en-US" sz="1800" dirty="0"/>
          </a:p>
          <a:p>
            <a:pPr lvl="1" indent="0">
              <a:buNone/>
            </a:pPr>
            <a:r>
              <a:rPr lang="en-US" dirty="0" smtClean="0"/>
              <a:t>Must </a:t>
            </a:r>
            <a:r>
              <a:rPr lang="en-US" dirty="0" smtClean="0"/>
              <a:t>be requested at least </a:t>
            </a:r>
            <a:endParaRPr lang="en-US" dirty="0" smtClean="0"/>
          </a:p>
          <a:p>
            <a:pPr lvl="1" indent="0">
              <a:buNone/>
            </a:pPr>
            <a:r>
              <a:rPr lang="en-US" dirty="0" smtClean="0"/>
              <a:t>six </a:t>
            </a:r>
            <a:r>
              <a:rPr lang="en-US" dirty="0" smtClean="0"/>
              <a:t>weeks </a:t>
            </a:r>
            <a:r>
              <a:rPr lang="en-US" i="1" dirty="0" smtClean="0"/>
              <a:t>prior</a:t>
            </a:r>
            <a:r>
              <a:rPr lang="en-US" dirty="0" smtClean="0"/>
              <a:t> </a:t>
            </a:r>
            <a:r>
              <a:rPr lang="en-US" dirty="0" smtClean="0"/>
              <a:t>to FDP</a:t>
            </a:r>
            <a:endParaRPr lang="en-US" sz="2000" dirty="0" smtClean="0"/>
          </a:p>
          <a:p>
            <a:pPr algn="l"/>
            <a:endParaRPr lang="en-US" sz="2400" dirty="0" smtClean="0"/>
          </a:p>
          <a:p>
            <a:pPr algn="l"/>
            <a:endParaRPr lang="en-US" sz="1800" dirty="0" smtClean="0"/>
          </a:p>
          <a:p>
            <a:pPr algn="l"/>
            <a:endParaRPr lang="en-US" sz="2400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6019800" y="6019800"/>
            <a:ext cx="762000" cy="45720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7296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977" cy="1143000"/>
          </a:xfrm>
        </p:spPr>
        <p:txBody>
          <a:bodyPr/>
          <a:lstStyle/>
          <a:p>
            <a:r>
              <a:rPr lang="en-US" dirty="0" smtClean="0"/>
              <a:t>Creating An Estimate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277678" cy="5334000"/>
          </a:xfrm>
        </p:spPr>
        <p:txBody>
          <a:bodyPr/>
          <a:lstStyle/>
          <a:p>
            <a:r>
              <a:rPr lang="en-US" dirty="0" smtClean="0"/>
              <a:t>Estimates are made up of an estimate header, a group list, and a group’s item list</a:t>
            </a:r>
          </a:p>
          <a:p>
            <a:r>
              <a:rPr lang="en-US" dirty="0" smtClean="0"/>
              <a:t>Four ways to create:</a:t>
            </a:r>
          </a:p>
          <a:p>
            <a:pPr marL="913245" lvl="1" indent="-514350">
              <a:buFont typeface="+mj-lt"/>
              <a:buAutoNum type="arabicPeriod"/>
            </a:pPr>
            <a:r>
              <a:rPr lang="en-US" dirty="0" smtClean="0"/>
              <a:t>New Estimate: File&gt;New</a:t>
            </a:r>
          </a:p>
          <a:p>
            <a:pPr marL="913245" lvl="1" indent="-514350">
              <a:buFont typeface="+mj-lt"/>
              <a:buAutoNum type="arabicPeriod"/>
            </a:pPr>
            <a:r>
              <a:rPr lang="en-US" dirty="0" smtClean="0"/>
              <a:t>Template: Download Templates, </a:t>
            </a:r>
          </a:p>
          <a:p>
            <a:pPr marL="398895" lvl="1" indent="0">
              <a:buNone/>
            </a:pPr>
            <a:r>
              <a:rPr lang="en-US" dirty="0"/>
              <a:t>	</a:t>
            </a:r>
            <a:r>
              <a:rPr lang="en-US" dirty="0" smtClean="0"/>
              <a:t>Open &gt;Save As *.</a:t>
            </a:r>
            <a:r>
              <a:rPr lang="en-US" dirty="0" err="1" smtClean="0"/>
              <a:t>est</a:t>
            </a:r>
            <a:endParaRPr lang="en-US" dirty="0" smtClean="0"/>
          </a:p>
          <a:p>
            <a:pPr lvl="2"/>
            <a:r>
              <a:rPr lang="en-US" dirty="0"/>
              <a:t>Templates have the common items filled in</a:t>
            </a:r>
          </a:p>
          <a:p>
            <a:pPr lvl="2"/>
            <a:r>
              <a:rPr lang="en-US" dirty="0"/>
              <a:t>Templates are </a:t>
            </a:r>
            <a:r>
              <a:rPr lang="en-US" dirty="0" smtClean="0"/>
              <a:t>located </a:t>
            </a:r>
            <a:r>
              <a:rPr lang="en-US" dirty="0"/>
              <a:t>on the </a:t>
            </a:r>
            <a:r>
              <a:rPr lang="en-US" dirty="0" smtClean="0"/>
              <a:t>Estimator web page</a:t>
            </a:r>
          </a:p>
          <a:p>
            <a:pPr marL="913245" lvl="1" indent="-514350">
              <a:buFont typeface="+mj-lt"/>
              <a:buAutoNum type="arabicPeriod" startAt="3"/>
            </a:pPr>
            <a:r>
              <a:rPr lang="en-US" dirty="0" smtClean="0"/>
              <a:t>Import Excel spreadsheet</a:t>
            </a:r>
          </a:p>
          <a:p>
            <a:pPr marL="913245" lvl="1" indent="-514350">
              <a:buFont typeface="+mj-lt"/>
              <a:buAutoNum type="arabicPeriod" startAt="3"/>
            </a:pPr>
            <a:r>
              <a:rPr lang="en-US" dirty="0" smtClean="0"/>
              <a:t>Copy an existing project</a:t>
            </a:r>
          </a:p>
          <a:p>
            <a:pPr marL="457304" lvl="1" indent="0">
              <a:buNone/>
            </a:pPr>
            <a:endParaRPr lang="en-US" dirty="0"/>
          </a:p>
          <a:p>
            <a:r>
              <a:rPr lang="en-US" dirty="0" smtClean="0"/>
              <a:t>Save Often!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762280"/>
          </a:xfrm>
        </p:spPr>
        <p:txBody>
          <a:bodyPr/>
          <a:lstStyle/>
          <a:p>
            <a:r>
              <a:rPr lang="en-US" dirty="0" smtClean="0"/>
              <a:t>Using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6782955" cy="4343960"/>
          </a:xfrm>
        </p:spPr>
        <p:txBody>
          <a:bodyPr/>
          <a:lstStyle/>
          <a:p>
            <a:r>
              <a:rPr lang="en-US" dirty="0"/>
              <a:t>Download template zip file from Estimator webpage</a:t>
            </a:r>
          </a:p>
          <a:p>
            <a:r>
              <a:rPr lang="en-US" dirty="0"/>
              <a:t>File&gt;Import. Select template .xml file</a:t>
            </a:r>
          </a:p>
          <a:p>
            <a:r>
              <a:rPr lang="en-US" dirty="0"/>
              <a:t>Save </a:t>
            </a:r>
          </a:p>
          <a:p>
            <a:r>
              <a:rPr lang="en-US" dirty="0"/>
              <a:t>Add or delete items as necessary and update prices</a:t>
            </a:r>
          </a:p>
        </p:txBody>
      </p:sp>
    </p:spTree>
    <p:extLst>
      <p:ext uri="{BB962C8B-B14F-4D97-AF65-F5344CB8AC3E}">
        <p14:creationId xmlns:p14="http://schemas.microsoft.com/office/powerpoint/2010/main" val="221067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28" y="1524000"/>
            <a:ext cx="4857143" cy="33904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51054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File&gt;Import. Select template .xml file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6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1143000"/>
          </a:xfrm>
        </p:spPr>
        <p:txBody>
          <a:bodyPr/>
          <a:lstStyle/>
          <a:p>
            <a:r>
              <a:rPr lang="en-US" dirty="0" smtClean="0"/>
              <a:t>Definition of Estimator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4115360"/>
          </a:xfrm>
        </p:spPr>
        <p:txBody>
          <a:bodyPr/>
          <a:lstStyle/>
          <a:p>
            <a:r>
              <a:rPr lang="en-US" dirty="0" smtClean="0"/>
              <a:t>Estimator is an interactive, PC-based, stand-alone cost estimation system for highway construction.</a:t>
            </a:r>
          </a:p>
          <a:p>
            <a:r>
              <a:rPr lang="en-US" dirty="0" smtClean="0"/>
              <a:t>Part of AASHTO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Trns•port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Suite</a:t>
            </a:r>
          </a:p>
          <a:p>
            <a:r>
              <a:rPr lang="en-US" dirty="0" smtClean="0"/>
              <a:t>Many U.S. states use Estimator including: 	</a:t>
            </a:r>
          </a:p>
          <a:p>
            <a:pPr lvl="1"/>
            <a:r>
              <a:rPr lang="en-US" dirty="0" smtClean="0"/>
              <a:t>NY, Maine, Maryland, Ohio, Pennsylvania, Vermont, Virginia, and District of Columbia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0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512" y="609320"/>
            <a:ext cx="7772977" cy="1219480"/>
          </a:xfrm>
        </p:spPr>
        <p:txBody>
          <a:bodyPr/>
          <a:lstStyle/>
          <a:p>
            <a:r>
              <a:rPr lang="en-US" dirty="0" smtClean="0"/>
              <a:t>Creating an Excel Spreadsheet</a:t>
            </a:r>
            <a:br>
              <a:rPr lang="en-US" dirty="0" smtClean="0"/>
            </a:br>
            <a:r>
              <a:rPr lang="en-US" dirty="0" smtClean="0"/>
              <a:t>for Import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2286000"/>
            <a:ext cx="7848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Item numbers must be formatted as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text </a:t>
            </a:r>
            <a:r>
              <a:rPr lang="en-US" sz="2800" dirty="0" smtClean="0">
                <a:solidFill>
                  <a:schemeClr val="bg1"/>
                </a:solidFill>
              </a:rPr>
              <a:t>with leading 0’s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“A” items </a:t>
            </a:r>
            <a:r>
              <a:rPr lang="en-US" sz="2800" dirty="0">
                <a:solidFill>
                  <a:schemeClr val="bg1"/>
                </a:solidFill>
              </a:rPr>
              <a:t>numbers </a:t>
            </a:r>
            <a:r>
              <a:rPr lang="en-US" sz="2800" dirty="0" smtClean="0">
                <a:solidFill>
                  <a:schemeClr val="bg1"/>
                </a:solidFill>
              </a:rPr>
              <a:t>replaced with 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</a:t>
            </a:r>
            <a:r>
              <a:rPr lang="en-US" sz="2800" dirty="0" smtClean="0">
                <a:solidFill>
                  <a:schemeClr val="bg1"/>
                </a:solidFill>
              </a:rPr>
              <a:t>** </a:t>
            </a:r>
            <a:r>
              <a:rPr lang="en-US" sz="2800" dirty="0">
                <a:solidFill>
                  <a:schemeClr val="bg1"/>
                </a:solidFill>
              </a:rPr>
              <a:t>See Special Provisions </a:t>
            </a:r>
            <a:r>
              <a:rPr lang="en-US" sz="2800" dirty="0" smtClean="0">
                <a:solidFill>
                  <a:schemeClr val="bg1"/>
                </a:solidFill>
              </a:rPr>
              <a:t>** </a:t>
            </a: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in </a:t>
            </a:r>
            <a:r>
              <a:rPr lang="en-US" sz="2800" dirty="0">
                <a:solidFill>
                  <a:schemeClr val="bg1"/>
                </a:solidFill>
              </a:rPr>
              <a:t>Supplemental </a:t>
            </a:r>
            <a:r>
              <a:rPr lang="en-US" sz="2800" dirty="0" smtClean="0">
                <a:solidFill>
                  <a:schemeClr val="bg1"/>
                </a:solidFill>
              </a:rPr>
              <a:t>Description column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FFFF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5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</a:t>
            </a:r>
            <a:r>
              <a:rPr lang="en-US" dirty="0" smtClean="0"/>
              <a:t>Spreadsheet</a:t>
            </a:r>
            <a:br>
              <a:rPr lang="en-US" dirty="0" smtClean="0"/>
            </a:br>
            <a:r>
              <a:rPr lang="en-US" dirty="0" smtClean="0"/>
              <a:t>CTDOT </a:t>
            </a:r>
            <a:r>
              <a:rPr lang="en-US" dirty="0" smtClean="0"/>
              <a:t>Estimator Webpage</a:t>
            </a:r>
            <a:endParaRPr lang="en-US" dirty="0"/>
          </a:p>
        </p:txBody>
      </p:sp>
      <p:pic>
        <p:nvPicPr>
          <p:cNvPr id="3" name="Picture 2" descr="D:\Users\TELLIE~1\AppData\Local\Temp\SNAGHTML708c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8011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10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 </a:t>
            </a:r>
            <a:r>
              <a:rPr lang="en-US" dirty="0" smtClean="0"/>
              <a:t>Tabs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414713"/>
            <a:ext cx="3810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86" y="1919288"/>
            <a:ext cx="800792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908630" y="4977394"/>
            <a:ext cx="222830" cy="509006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3" name="TextBox 2"/>
          <p:cNvSpPr txBox="1"/>
          <p:nvPr/>
        </p:nvSpPr>
        <p:spPr>
          <a:xfrm>
            <a:off x="513749" y="5495192"/>
            <a:ext cx="3424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Items                  Extra Data </a:t>
            </a:r>
          </a:p>
          <a:p>
            <a:endParaRPr lang="en-US" sz="1600" b="1" dirty="0" smtClean="0">
              <a:solidFill>
                <a:srgbClr val="FFFF00"/>
              </a:solidFill>
            </a:endParaRPr>
          </a:p>
          <a:p>
            <a:r>
              <a:rPr lang="en-US" sz="1600" b="1" dirty="0">
                <a:solidFill>
                  <a:srgbClr val="FFFF00"/>
                </a:solidFill>
              </a:rPr>
              <a:t> </a:t>
            </a:r>
            <a:r>
              <a:rPr lang="en-US" sz="1600" b="1" dirty="0" smtClean="0">
                <a:solidFill>
                  <a:srgbClr val="FFFF00"/>
                </a:solidFill>
              </a:rPr>
              <a:t>          Estimate Data </a:t>
            </a:r>
            <a:endParaRPr lang="en-US" sz="1600" b="1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1746830" y="4998383"/>
            <a:ext cx="0" cy="1021417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2362200" y="4998383"/>
            <a:ext cx="990600" cy="517799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46975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Import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0"/>
            <a:ext cx="5343525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3600" y="5867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              Import Dialog Box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5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381000"/>
            <a:ext cx="8915400" cy="213332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“Item-Level” Data </a:t>
            </a:r>
            <a:endParaRPr lang="en-US" sz="2000" u="none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085" y="1676400"/>
            <a:ext cx="6364958" cy="429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6254" y="5732612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62000" y="2596662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40350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47520"/>
          </a:xfrm>
        </p:spPr>
        <p:txBody>
          <a:bodyPr/>
          <a:lstStyle/>
          <a:p>
            <a:pPr marL="285750" indent="-285750"/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“Estimate-Level” Data</a:t>
            </a:r>
            <a:endParaRPr lang="en-US" sz="2000" u="none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364958" cy="427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5791200"/>
            <a:ext cx="647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17924" y="3209192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7392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523720"/>
          </a:xfrm>
        </p:spPr>
        <p:txBody>
          <a:bodyPr/>
          <a:lstStyle/>
          <a:p>
            <a:r>
              <a:rPr lang="en-US" dirty="0" smtClean="0"/>
              <a:t>Estimate Import Spreadsheet Wizard</a:t>
            </a:r>
            <a:br>
              <a:rPr lang="en-US" dirty="0" smtClean="0"/>
            </a:br>
            <a:r>
              <a:rPr lang="en-US" sz="2000" u="none" dirty="0" smtClean="0"/>
              <a:t>Importing “Extra Data”</a:t>
            </a:r>
            <a:endParaRPr lang="en-US" sz="2000" u="none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6781800" cy="403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>
            <a:off x="307845" y="2945423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64842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218" y="-16164"/>
            <a:ext cx="7772977" cy="838200"/>
          </a:xfrm>
        </p:spPr>
        <p:txBody>
          <a:bodyPr/>
          <a:lstStyle/>
          <a:p>
            <a:r>
              <a:rPr lang="en-US" dirty="0" smtClean="0"/>
              <a:t>Project Header Information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838200"/>
            <a:ext cx="7772400" cy="2286000"/>
          </a:xfrm>
          <a:prstGeom prst="rect">
            <a:avLst/>
          </a:prstGeom>
        </p:spPr>
        <p:txBody>
          <a:bodyPr/>
          <a:lstStyle>
            <a:lvl1pPr marL="343334" indent="-343334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229" indent="-284925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rgbClr val="FFFFFF"/>
                </a:solidFill>
                <a:latin typeface="+mn-lt"/>
              </a:defRPr>
            </a:lvl2pPr>
            <a:lvl3pPr marL="1142547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 b="1">
                <a:solidFill>
                  <a:srgbClr val="FFFFFF"/>
                </a:solidFill>
                <a:latin typeface="+mn-lt"/>
              </a:defRPr>
            </a:lvl3pPr>
            <a:lvl4pPr marL="1599852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rgbClr val="FFFFFF"/>
                </a:solidFill>
                <a:latin typeface="+mn-lt"/>
              </a:defRPr>
            </a:lvl4pPr>
            <a:lvl5pPr marL="2057155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5pPr>
            <a:lvl6pPr marL="2467446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6pPr>
            <a:lvl7pPr marL="2877737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7pPr>
            <a:lvl8pPr marL="3288029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8pPr>
            <a:lvl9pPr marL="3698320" indent="-227940" algn="l" defTabSz="91460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rgbClr val="FFFFFF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/>
              <a:t>Important – Information entered (or not entered) in this area may have a significant impact on total cost.</a:t>
            </a:r>
          </a:p>
          <a:p>
            <a:r>
              <a:rPr lang="en-US" dirty="0" smtClean="0"/>
              <a:t>Fill out completely &amp; accurately as possible!!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732065"/>
            <a:ext cx="4577529" cy="3714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3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977" cy="762000"/>
          </a:xfrm>
        </p:spPr>
        <p:txBody>
          <a:bodyPr/>
          <a:lstStyle/>
          <a:p>
            <a:r>
              <a:rPr lang="en-US" dirty="0" smtClean="0"/>
              <a:t>Header Information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90600"/>
            <a:ext cx="5105400" cy="50292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Estimate ID – Project number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Spec Year – 11 for English, 10 for metric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Automatically sets Base Date – must be reset to anticipated Letting date</a:t>
            </a:r>
          </a:p>
          <a:p>
            <a:pPr marL="1199429" lvl="1" indent="-457200">
              <a:buFont typeface="Arial" pitchFamily="34" charset="0"/>
              <a:buChar char="•"/>
            </a:pPr>
            <a:r>
              <a:rPr lang="en-US" sz="1400" dirty="0" smtClean="0"/>
              <a:t>If Letting date not known, use FDP date + 70 days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Unit System – English or Metric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Latitude/longitude of Midpoint – Google Earth</a:t>
            </a:r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1400" dirty="0" smtClean="0"/>
              <a:t>GPS latitude/longitude </a:t>
            </a:r>
            <a:r>
              <a:rPr lang="en-US" sz="1400" dirty="0"/>
              <a:t>of midpoint fields are </a:t>
            </a:r>
            <a:r>
              <a:rPr lang="en-US" sz="1400" dirty="0" smtClean="0"/>
              <a:t>the </a:t>
            </a:r>
            <a:r>
              <a:rPr lang="en-US" sz="1400" dirty="0"/>
              <a:t>decimal degree (DD:DDDD) equivalents of the </a:t>
            </a:r>
            <a:r>
              <a:rPr lang="en-US" sz="1400" dirty="0" smtClean="0"/>
              <a:t>latitude/longitude </a:t>
            </a:r>
            <a:r>
              <a:rPr lang="en-US" sz="1400" dirty="0"/>
              <a:t>of midpoint fields. These fields fill in automatically</a:t>
            </a:r>
            <a:r>
              <a:rPr lang="en-US" sz="1400" dirty="0" smtClean="0"/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Federal/State Project Number – Use Federal Aid Project (FAP) number if known; otherwise leave blank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Default Fund Package – Not being used (Leave blank)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1400" dirty="0" smtClean="0"/>
              <a:t>Description – Same as project title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35623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9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396"/>
            <a:ext cx="7772977" cy="1143000"/>
          </a:xfrm>
        </p:spPr>
        <p:txBody>
          <a:bodyPr/>
          <a:lstStyle/>
          <a:p>
            <a:r>
              <a:rPr lang="en-US" dirty="0" smtClean="0"/>
              <a:t>Obtaining a Midpoint (Lat/Long) for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6782955" cy="5257800"/>
          </a:xfrm>
        </p:spPr>
        <p:txBody>
          <a:bodyPr/>
          <a:lstStyle/>
          <a:p>
            <a:r>
              <a:rPr lang="en-US" dirty="0" smtClean="0"/>
              <a:t>Open Google Earth</a:t>
            </a:r>
          </a:p>
          <a:p>
            <a:r>
              <a:rPr lang="en-US" dirty="0" smtClean="0"/>
              <a:t>Type address in search box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 a placemark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62600" y="1159221"/>
            <a:ext cx="656590" cy="70421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805" y="2286000"/>
            <a:ext cx="22383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343400"/>
            <a:ext cx="4783271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92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361045"/>
              </p:ext>
            </p:extLst>
          </p:nvPr>
        </p:nvGraphicFramePr>
        <p:xfrm>
          <a:off x="1074738" y="482600"/>
          <a:ext cx="6667500" cy="499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Presentation" r:id="rId3" imgW="3991378" imgH="2993024" progId="PowerPoint.Show.8">
                  <p:embed/>
                </p:oleObj>
              </mc:Choice>
              <mc:Fallback>
                <p:oleObj name="Presentation" r:id="rId3" imgW="3991378" imgH="2993024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482600"/>
                        <a:ext cx="6667500" cy="499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09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Tools&gt;Options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2400" dirty="0" smtClean="0"/>
              <a:t>3D View Tab</a:t>
            </a:r>
            <a:endParaRPr lang="en-US" sz="2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86001"/>
            <a:ext cx="45134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2362200" y="3778516"/>
            <a:ext cx="657888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2" name="TextBox 11"/>
          <p:cNvSpPr txBox="1"/>
          <p:nvPr/>
        </p:nvSpPr>
        <p:spPr>
          <a:xfrm rot="10800000" flipV="1">
            <a:off x="838200" y="36195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Default  setting   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7" y="1524000"/>
            <a:ext cx="250500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 bwMode="auto">
          <a:xfrm>
            <a:off x="2438400" y="2666999"/>
            <a:ext cx="552240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0908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977" cy="1143000"/>
          </a:xfrm>
        </p:spPr>
        <p:txBody>
          <a:bodyPr/>
          <a:lstStyle/>
          <a:p>
            <a:r>
              <a:rPr lang="en-US" dirty="0"/>
              <a:t>Obtaining a Midpoint (Lat/Long) for </a:t>
            </a:r>
            <a:r>
              <a:rPr lang="en-US" dirty="0" smtClean="0"/>
              <a:t>Project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542" y="1219200"/>
            <a:ext cx="6782955" cy="1981200"/>
          </a:xfrm>
        </p:spPr>
        <p:txBody>
          <a:bodyPr/>
          <a:lstStyle/>
          <a:p>
            <a:r>
              <a:rPr lang="en-US" dirty="0" smtClean="0"/>
              <a:t>Center the placemark within the project limits.</a:t>
            </a:r>
          </a:p>
          <a:p>
            <a:pPr lvl="1"/>
            <a:r>
              <a:rPr lang="en-US" dirty="0" smtClean="0"/>
              <a:t>Note the latitude and longitude of the midpoint of the project – round to nearest second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0" y="3429000"/>
            <a:ext cx="3723640" cy="260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1143000"/>
          </a:xfrm>
        </p:spPr>
        <p:txBody>
          <a:bodyPr/>
          <a:lstStyle/>
          <a:p>
            <a:r>
              <a:rPr lang="en-US" dirty="0"/>
              <a:t>Obtaining a Midpoint (Lat/Long) for Project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6858001" cy="2590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Enter the coordinates (</a:t>
            </a:r>
            <a:r>
              <a:rPr lang="en-US" sz="1800" dirty="0" err="1" smtClean="0"/>
              <a:t>lat</a:t>
            </a:r>
            <a:r>
              <a:rPr lang="en-US" sz="1800" dirty="0" smtClean="0"/>
              <a:t>/long) in the Estimator project header</a:t>
            </a:r>
          </a:p>
          <a:p>
            <a:pPr marL="0" indent="0">
              <a:buNone/>
            </a:pPr>
            <a:endParaRPr lang="en-US" sz="1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/>
              <a:t>GPS </a:t>
            </a:r>
            <a:r>
              <a:rPr lang="en-US" sz="1800" dirty="0" err="1" smtClean="0"/>
              <a:t>lat</a:t>
            </a:r>
            <a:r>
              <a:rPr lang="en-US" sz="1800" dirty="0" smtClean="0"/>
              <a:t>/long </a:t>
            </a:r>
            <a:r>
              <a:rPr lang="en-US" sz="1800" dirty="0"/>
              <a:t>of midpoint fields are </a:t>
            </a:r>
            <a:r>
              <a:rPr lang="en-US" sz="1800" dirty="0" smtClean="0"/>
              <a:t>the </a:t>
            </a:r>
            <a:r>
              <a:rPr lang="en-US" sz="1800" dirty="0"/>
              <a:t>decimal degree (DD:DDDD) equivalents of the </a:t>
            </a:r>
            <a:r>
              <a:rPr lang="en-US" sz="1800" dirty="0" err="1" smtClean="0"/>
              <a:t>lat</a:t>
            </a:r>
            <a:r>
              <a:rPr lang="en-US" sz="1800" dirty="0" smtClean="0"/>
              <a:t>/long </a:t>
            </a:r>
            <a:r>
              <a:rPr lang="en-US" sz="1800" dirty="0"/>
              <a:t>of </a:t>
            </a:r>
            <a:r>
              <a:rPr lang="en-US" sz="1800" dirty="0" smtClean="0"/>
              <a:t>the midpoint </a:t>
            </a:r>
            <a:r>
              <a:rPr lang="en-US" sz="1800" dirty="0"/>
              <a:t>fields. These fields fill in automatically.</a:t>
            </a:r>
          </a:p>
          <a:p>
            <a:pPr marL="457304" lvl="1" indent="0">
              <a:buNone/>
            </a:pP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7" t="-50116" r="907" b="118261"/>
          <a:stretch/>
        </p:blipFill>
        <p:spPr bwMode="auto">
          <a:xfrm>
            <a:off x="6172200" y="6172200"/>
            <a:ext cx="8064051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86200"/>
            <a:ext cx="29146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514600" y="4319587"/>
            <a:ext cx="2914650" cy="10144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743200" y="5002356"/>
            <a:ext cx="2914650" cy="111918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3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218" y="-16164"/>
            <a:ext cx="7772977" cy="838200"/>
          </a:xfrm>
        </p:spPr>
        <p:txBody>
          <a:bodyPr/>
          <a:lstStyle/>
          <a:p>
            <a:r>
              <a:rPr lang="en-US" dirty="0" smtClean="0"/>
              <a:t>Header Information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5568547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733800" y="990600"/>
            <a:ext cx="2895600" cy="24885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5943599"/>
            <a:ext cx="685800" cy="20002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1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609600"/>
          </a:xfrm>
        </p:spPr>
        <p:txBody>
          <a:bodyPr/>
          <a:lstStyle/>
          <a:p>
            <a:r>
              <a:rPr lang="en-US" dirty="0" smtClean="0"/>
              <a:t>Header Information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229599" cy="6019800"/>
          </a:xfrm>
        </p:spPr>
        <p:txBody>
          <a:bodyPr/>
          <a:lstStyle/>
          <a:p>
            <a:r>
              <a:rPr lang="en-US" sz="2000" dirty="0" smtClean="0"/>
              <a:t>Work Type – Selection based on the work of the “most costly” items</a:t>
            </a:r>
          </a:p>
          <a:p>
            <a:r>
              <a:rPr lang="en-US" sz="2000" dirty="0" smtClean="0"/>
              <a:t>Highway type – based on Functional Classification </a:t>
            </a:r>
            <a:r>
              <a:rPr lang="en-US" sz="2000" dirty="0"/>
              <a:t>(Highway Log – </a:t>
            </a:r>
            <a:r>
              <a:rPr lang="en-US" sz="2000" dirty="0" smtClean="0"/>
              <a:t>link on Estimator webpage)</a:t>
            </a:r>
          </a:p>
          <a:p>
            <a:r>
              <a:rPr lang="en-US" sz="2000" dirty="0" smtClean="0"/>
              <a:t>Urban/Rural Type (Highway Log)</a:t>
            </a:r>
          </a:p>
          <a:p>
            <a:r>
              <a:rPr lang="en-US" sz="2000" dirty="0" smtClean="0"/>
              <a:t>Season – Season of the letting date (should coincide with base date)</a:t>
            </a:r>
          </a:p>
          <a:p>
            <a:pPr lvl="1"/>
            <a:r>
              <a:rPr lang="en-US" dirty="0" smtClean="0"/>
              <a:t>Fall (9/21 – 12/20)</a:t>
            </a:r>
          </a:p>
          <a:p>
            <a:pPr lvl="1"/>
            <a:r>
              <a:rPr lang="en-US" dirty="0" smtClean="0"/>
              <a:t>Spring (3/21 - 6/20)</a:t>
            </a:r>
          </a:p>
          <a:p>
            <a:pPr lvl="1"/>
            <a:r>
              <a:rPr lang="en-US" dirty="0" smtClean="0"/>
              <a:t>Summer (6/21 - 9/20) </a:t>
            </a:r>
          </a:p>
          <a:p>
            <a:pPr lvl="1"/>
            <a:r>
              <a:rPr lang="en-US" dirty="0" smtClean="0"/>
              <a:t>Winter (12/21 - 3/20)</a:t>
            </a:r>
          </a:p>
          <a:p>
            <a:r>
              <a:rPr lang="en-US" sz="2000" dirty="0" smtClean="0"/>
              <a:t>County – Town, Statewide, District wide, Unknown</a:t>
            </a:r>
          </a:p>
          <a:p>
            <a:r>
              <a:rPr lang="en-US" sz="2000" dirty="0" smtClean="0"/>
              <a:t>District – (1, 1A, 2, 3, 3A, 4, HDQ)</a:t>
            </a:r>
          </a:p>
          <a:p>
            <a:r>
              <a:rPr lang="en-US" sz="2000" dirty="0" smtClean="0"/>
              <a:t>Contingency – Done at lead level, list in notes section</a:t>
            </a:r>
          </a:p>
          <a:p>
            <a:pPr lvl="1"/>
            <a:r>
              <a:rPr lang="en-US" dirty="0" smtClean="0"/>
              <a:t>Using Contingencies for inflation</a:t>
            </a:r>
          </a:p>
          <a:p>
            <a:r>
              <a:rPr lang="en-US" sz="2000" dirty="0" smtClean="0"/>
              <a:t>Description –same as project title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914400"/>
          </a:xfrm>
        </p:spPr>
        <p:txBody>
          <a:bodyPr/>
          <a:lstStyle/>
          <a:p>
            <a:r>
              <a:rPr lang="en-US" dirty="0" smtClean="0"/>
              <a:t>Header Information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382000" cy="2514600"/>
          </a:xfrm>
        </p:spPr>
        <p:txBody>
          <a:bodyPr/>
          <a:lstStyle/>
          <a:p>
            <a:r>
              <a:rPr lang="en-US" sz="2000" dirty="0" smtClean="0"/>
              <a:t>Estimated by – automatically filled with User ID</a:t>
            </a:r>
          </a:p>
          <a:p>
            <a:r>
              <a:rPr lang="en-US" sz="2000" dirty="0" smtClean="0"/>
              <a:t>Checked by – Optional</a:t>
            </a:r>
          </a:p>
          <a:p>
            <a:r>
              <a:rPr lang="en-US" sz="2000" dirty="0" smtClean="0"/>
              <a:t>Approved by – Optional</a:t>
            </a:r>
          </a:p>
          <a:p>
            <a:r>
              <a:rPr lang="en-US" sz="2000" dirty="0" smtClean="0"/>
              <a:t>Estimate type – Scoping, 30%, 60%, 90%, Final, Addendum, change order, other</a:t>
            </a:r>
          </a:p>
          <a:p>
            <a:r>
              <a:rPr lang="en-US" sz="2000" dirty="0" smtClean="0"/>
              <a:t>Notes page – list contingency/incidental  percentages breakdowns/inflation; other notes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799"/>
            <a:ext cx="6675437" cy="283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838200" y="6344722"/>
            <a:ext cx="488872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673" y="3937128"/>
            <a:ext cx="86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User ID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327072" y="6333808"/>
            <a:ext cx="457200" cy="2286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29000"/>
            <a:ext cx="26670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27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977" cy="762000"/>
          </a:xfrm>
        </p:spPr>
        <p:txBody>
          <a:bodyPr/>
          <a:lstStyle/>
          <a:p>
            <a:r>
              <a:rPr lang="en-US" dirty="0" smtClean="0"/>
              <a:t>Estimator Windows &amp; 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213360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/>
              <a:t>Estimator displays catalogs and estimates in windows	</a:t>
            </a:r>
          </a:p>
          <a:p>
            <a:pPr lvl="1"/>
            <a:r>
              <a:rPr lang="en-US" dirty="0" smtClean="0"/>
              <a:t>Can open several estimates at a time</a:t>
            </a:r>
          </a:p>
          <a:p>
            <a:pPr lvl="1"/>
            <a:r>
              <a:rPr lang="en-US" dirty="0" smtClean="0"/>
              <a:t>Arrange windows (cascade or tile)</a:t>
            </a:r>
          </a:p>
          <a:p>
            <a:r>
              <a:rPr lang="en-US" dirty="0" smtClean="0"/>
              <a:t>Tree View vs. Grid View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728832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Tree </a:t>
            </a:r>
          </a:p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9160" y="6172200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Grid 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 descr="D:\Users\ZIMMER~1\AppData\Local\Temp\SNAGHTML6cc5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243" y="3192983"/>
            <a:ext cx="6444095" cy="32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t Brace 4"/>
          <p:cNvSpPr/>
          <p:nvPr/>
        </p:nvSpPr>
        <p:spPr bwMode="auto">
          <a:xfrm>
            <a:off x="1371600" y="3530943"/>
            <a:ext cx="381000" cy="918999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9" name="Left Brace 8"/>
          <p:cNvSpPr/>
          <p:nvPr/>
        </p:nvSpPr>
        <p:spPr bwMode="auto">
          <a:xfrm>
            <a:off x="3178613" y="5745063"/>
            <a:ext cx="342900" cy="581025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880610" y="6035575"/>
            <a:ext cx="225855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8" name="TextBox 7"/>
          <p:cNvSpPr txBox="1"/>
          <p:nvPr/>
        </p:nvSpPr>
        <p:spPr>
          <a:xfrm flipH="1">
            <a:off x="152400" y="577396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Grid View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3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977" cy="609600"/>
          </a:xfrm>
        </p:spPr>
        <p:txBody>
          <a:bodyPr/>
          <a:lstStyle/>
          <a:p>
            <a:r>
              <a:rPr lang="en-US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5043" y="685520"/>
            <a:ext cx="6782955" cy="5639080"/>
          </a:xfrm>
        </p:spPr>
        <p:txBody>
          <a:bodyPr/>
          <a:lstStyle/>
          <a:p>
            <a:r>
              <a:rPr lang="en-US" dirty="0" smtClean="0"/>
              <a:t>Groups are based on funding source</a:t>
            </a:r>
          </a:p>
          <a:p>
            <a:pPr lvl="1"/>
            <a:r>
              <a:rPr lang="en-US" dirty="0" smtClean="0"/>
              <a:t>Add a description to each group – this field </a:t>
            </a:r>
            <a:r>
              <a:rPr lang="en-US" u="sng" dirty="0" smtClean="0"/>
              <a:t>required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Each group can have an unlimited number of items</a:t>
            </a:r>
          </a:p>
          <a:p>
            <a:r>
              <a:rPr lang="en-US" dirty="0" smtClean="0"/>
              <a:t>To add a group, select “Add Group” from the Edit menu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98" y="2538412"/>
            <a:ext cx="63150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Brace 3"/>
          <p:cNvSpPr/>
          <p:nvPr/>
        </p:nvSpPr>
        <p:spPr bwMode="auto">
          <a:xfrm>
            <a:off x="5562600" y="2667000"/>
            <a:ext cx="381000" cy="609600"/>
          </a:xfrm>
          <a:prstGeom prst="righ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2018023"/>
            <a:ext cx="267092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Group Descriptions</a:t>
            </a:r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 rot="5400000">
            <a:off x="6507330" y="1899825"/>
            <a:ext cx="589002" cy="1564062"/>
          </a:xfrm>
          <a:prstGeom prst="bentConnector4">
            <a:avLst>
              <a:gd name="adj1" fmla="val 100338"/>
              <a:gd name="adj2" fmla="val 9176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3046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s\ZIMMER~1\AppData\Local\Temp\SNAGHTML74a0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47725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3048000" y="45720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676236" y="4191110"/>
            <a:ext cx="371764" cy="4922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3" name="TextBox 2"/>
          <p:cNvSpPr txBox="1"/>
          <p:nvPr/>
        </p:nvSpPr>
        <p:spPr>
          <a:xfrm>
            <a:off x="1086922" y="3452446"/>
            <a:ext cx="1600200" cy="7386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To expand on a group, Click on GO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62872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8851" y="76200"/>
            <a:ext cx="7772977" cy="762000"/>
          </a:xfrm>
        </p:spPr>
        <p:txBody>
          <a:bodyPr/>
          <a:lstStyle/>
          <a:p>
            <a:r>
              <a:rPr lang="en-US" dirty="0" smtClean="0"/>
              <a:t>Group Header</a:t>
            </a:r>
            <a:endParaRPr lang="en-US" dirty="0"/>
          </a:p>
        </p:txBody>
      </p:sp>
      <p:pic>
        <p:nvPicPr>
          <p:cNvPr id="4098" name="Picture 2" descr="D:\Users\ZIMMER~1\AppData\Local\Temp\SNAGHTML3ade5c9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993766"/>
            <a:ext cx="8133253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3345343"/>
            <a:ext cx="1828800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List the items for each group.  Click on the yellow up arrow to go back to all groups.</a:t>
            </a:r>
            <a:endParaRPr lang="en-US" sz="1400" b="1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3048000" y="4602762"/>
            <a:ext cx="320964" cy="2551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8" name="Oval 7"/>
          <p:cNvSpPr/>
          <p:nvPr/>
        </p:nvSpPr>
        <p:spPr bwMode="auto">
          <a:xfrm>
            <a:off x="3348384" y="4730338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1523720"/>
          </a:xfrm>
        </p:spPr>
        <p:txBody>
          <a:bodyPr/>
          <a:lstStyle/>
          <a:p>
            <a:r>
              <a:rPr lang="en-US" dirty="0" smtClean="0"/>
              <a:t>What’s New in Estimator 2.13a-1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077201" cy="4343400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2400" dirty="0" smtClean="0"/>
              <a:t>Global option “Catalog” tab added</a:t>
            </a:r>
          </a:p>
          <a:p>
            <a:r>
              <a:rPr lang="en-US" sz="2400" dirty="0" smtClean="0"/>
              <a:t>Global option “Verifications” tab added</a:t>
            </a:r>
          </a:p>
          <a:p>
            <a:r>
              <a:rPr lang="en-US" sz="2400" dirty="0"/>
              <a:t>Global option “Numeric rounding”  </a:t>
            </a:r>
            <a:r>
              <a:rPr lang="en-US" sz="2400" dirty="0" smtClean="0"/>
              <a:t>- Default now set to </a:t>
            </a:r>
            <a:r>
              <a:rPr lang="en-US" sz="2400" dirty="0" err="1" smtClean="0"/>
              <a:t>wT</a:t>
            </a:r>
            <a:r>
              <a:rPr lang="en-US" sz="2400" dirty="0" smtClean="0"/>
              <a:t> </a:t>
            </a:r>
            <a:r>
              <a:rPr lang="en-US" sz="2400" dirty="0" err="1" smtClean="0"/>
              <a:t>Precon</a:t>
            </a:r>
            <a:r>
              <a:rPr lang="en-US" sz="2400" dirty="0" smtClean="0"/>
              <a:t> settings</a:t>
            </a:r>
          </a:p>
          <a:p>
            <a:r>
              <a:rPr lang="en-US" sz="2400" dirty="0" smtClean="0"/>
              <a:t>Agency users can now open estimates submitted by non-agency users without “wild card” user</a:t>
            </a:r>
          </a:p>
          <a:p>
            <a:r>
              <a:rPr lang="en-US" sz="2400" dirty="0" smtClean="0"/>
              <a:t>Spreadsheet imports/exports now include estimate- level, item-level and extra data options</a:t>
            </a:r>
          </a:p>
        </p:txBody>
      </p:sp>
    </p:spTree>
    <p:extLst>
      <p:ext uri="{BB962C8B-B14F-4D97-AF65-F5344CB8AC3E}">
        <p14:creationId xmlns:p14="http://schemas.microsoft.com/office/powerpoint/2010/main" val="17514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9396"/>
            <a:ext cx="7772977" cy="666404"/>
          </a:xfrm>
        </p:spPr>
        <p:txBody>
          <a:bodyPr/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5638800" cy="2667000"/>
          </a:xfrm>
        </p:spPr>
        <p:txBody>
          <a:bodyPr/>
          <a:lstStyle/>
          <a:p>
            <a:r>
              <a:rPr lang="en-US" dirty="0" smtClean="0"/>
              <a:t>Adding Items</a:t>
            </a:r>
          </a:p>
          <a:p>
            <a:pPr lvl="1"/>
            <a:r>
              <a:rPr lang="en-US" dirty="0" smtClean="0"/>
              <a:t>From Tree View</a:t>
            </a:r>
          </a:p>
          <a:p>
            <a:pPr lvl="1"/>
            <a:r>
              <a:rPr lang="en-US" dirty="0" smtClean="0"/>
              <a:t>From Grid View</a:t>
            </a:r>
          </a:p>
          <a:p>
            <a:pPr lvl="1"/>
            <a:r>
              <a:rPr lang="en-US" dirty="0" smtClean="0"/>
              <a:t>From All Items </a:t>
            </a:r>
          </a:p>
          <a:p>
            <a:pPr lvl="1"/>
            <a:r>
              <a:rPr lang="en-US" dirty="0" smtClean="0"/>
              <a:t>Using </a:t>
            </a:r>
            <a:r>
              <a:rPr lang="en-US" dirty="0"/>
              <a:t>Go </a:t>
            </a:r>
            <a:r>
              <a:rPr lang="en-US" dirty="0" smtClean="0"/>
              <a:t>Button</a:t>
            </a:r>
          </a:p>
          <a:p>
            <a:pPr lvl="1"/>
            <a:r>
              <a:rPr lang="en-US" dirty="0" smtClean="0"/>
              <a:t>Drag and Drop from Catalog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218" name="Picture 2" descr="D:\Users\ZIMMER~1\AppData\Local\Temp\SNAGHTML44d1ec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7" y="3059002"/>
            <a:ext cx="7835153" cy="317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0593" y="3772517"/>
            <a:ext cx="106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</a:rPr>
              <a:t>(Tree view) </a:t>
            </a:r>
          </a:p>
          <a:p>
            <a:r>
              <a:rPr lang="en-US" sz="1050" b="1" dirty="0" smtClean="0">
                <a:solidFill>
                  <a:srgbClr val="FF0000"/>
                </a:solidFill>
              </a:rPr>
              <a:t>Right click and select “Add Item</a:t>
            </a:r>
            <a:r>
              <a:rPr lang="en-US" sz="1050" dirty="0" smtClean="0">
                <a:solidFill>
                  <a:srgbClr val="FF0000"/>
                </a:solidFill>
              </a:rPr>
              <a:t>”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01457" y="4739781"/>
            <a:ext cx="317254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FF0000"/>
                </a:solidFill>
              </a:rPr>
              <a:t>(Grid view) </a:t>
            </a:r>
          </a:p>
          <a:p>
            <a:r>
              <a:rPr lang="en-US" sz="1050" b="1" dirty="0" smtClean="0">
                <a:solidFill>
                  <a:srgbClr val="FF0000"/>
                </a:solidFill>
              </a:rPr>
              <a:t>Type in item number(with leading 0) </a:t>
            </a:r>
          </a:p>
          <a:p>
            <a:r>
              <a:rPr lang="en-US" sz="1050" b="1" dirty="0" smtClean="0">
                <a:solidFill>
                  <a:srgbClr val="FF0000"/>
                </a:solidFill>
              </a:rPr>
              <a:t>or use drop down list</a:t>
            </a:r>
            <a:endParaRPr lang="en-US" sz="105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4156102" y="4648200"/>
            <a:ext cx="228600" cy="1831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88792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5257800" cy="838480"/>
          </a:xfrm>
        </p:spPr>
        <p:txBody>
          <a:bodyPr/>
          <a:lstStyle/>
          <a:p>
            <a:r>
              <a:rPr lang="en-US" dirty="0" smtClean="0"/>
              <a:t>Items Continued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95600" y="1066800"/>
            <a:ext cx="3810000" cy="685800"/>
          </a:xfrm>
        </p:spPr>
        <p:txBody>
          <a:bodyPr/>
          <a:lstStyle/>
          <a:p>
            <a:r>
              <a:rPr lang="en-US" dirty="0" smtClean="0"/>
              <a:t>All Items Tab</a:t>
            </a:r>
          </a:p>
          <a:p>
            <a:pPr lvl="1"/>
            <a:endParaRPr lang="en-US" dirty="0"/>
          </a:p>
        </p:txBody>
      </p:sp>
      <p:pic>
        <p:nvPicPr>
          <p:cNvPr id="11266" name="Picture 2" descr="D:\Users\ZIMMER~1\AppData\Local\Temp\SNAGHTML2bb2da9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36" y="1911166"/>
            <a:ext cx="8872429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0527" y="2288231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Highlight </a:t>
            </a:r>
          </a:p>
          <a:p>
            <a:r>
              <a:rPr lang="en-US" sz="1200" b="1" dirty="0" smtClean="0">
                <a:solidFill>
                  <a:srgbClr val="FF0000"/>
                </a:solidFill>
              </a:rPr>
              <a:t>Estimate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1492" y="4558099"/>
            <a:ext cx="1050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Go Button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9366" y="5195500"/>
            <a:ext cx="1922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Select All Items Tab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031071" y="5334000"/>
            <a:ext cx="518301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931780" y="4710499"/>
            <a:ext cx="23659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1201614" y="2172815"/>
            <a:ext cx="902100" cy="23083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3" name="Oval 12"/>
          <p:cNvSpPr/>
          <p:nvPr/>
        </p:nvSpPr>
        <p:spPr bwMode="auto">
          <a:xfrm>
            <a:off x="3176669" y="4558099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549372" y="5241489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1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5257800" cy="533400"/>
          </a:xfrm>
        </p:spPr>
        <p:txBody>
          <a:bodyPr/>
          <a:lstStyle/>
          <a:p>
            <a:r>
              <a:rPr lang="en-US" dirty="0" smtClean="0"/>
              <a:t>Items Continued</a:t>
            </a:r>
            <a:endParaRPr lang="en-US" dirty="0"/>
          </a:p>
        </p:txBody>
      </p:sp>
      <p:pic>
        <p:nvPicPr>
          <p:cNvPr id="4100" name="Picture 4" descr="D:\Users\ZIMMER~1\AppData\Local\Temp\SNAGHTML408ad3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855582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334000" y="19812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666390" y="1490961"/>
            <a:ext cx="734410" cy="5658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  <p:sp>
        <p:nvSpPr>
          <p:cNvPr id="11" name="TextBox 10"/>
          <p:cNvSpPr txBox="1"/>
          <p:nvPr/>
        </p:nvSpPr>
        <p:spPr>
          <a:xfrm>
            <a:off x="6172200" y="1152407"/>
            <a:ext cx="2153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Find Item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Button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685800"/>
          </a:xfrm>
        </p:spPr>
        <p:txBody>
          <a:bodyPr/>
          <a:lstStyle/>
          <a:p>
            <a:r>
              <a:rPr lang="en-US" dirty="0" smtClean="0"/>
              <a:t>ITEM Properties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5520" y="1752600"/>
            <a:ext cx="7620000" cy="4724400"/>
          </a:xfrm>
        </p:spPr>
        <p:txBody>
          <a:bodyPr/>
          <a:lstStyle/>
          <a:p>
            <a:r>
              <a:rPr lang="en-US" dirty="0" smtClean="0"/>
              <a:t>Item Properties</a:t>
            </a:r>
          </a:p>
          <a:p>
            <a:pPr lvl="1"/>
            <a:r>
              <a:rPr lang="en-US" dirty="0" smtClean="0"/>
              <a:t>Line Number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ode used by other Trns*port software</a:t>
            </a:r>
          </a:p>
          <a:p>
            <a:pPr lvl="1"/>
            <a:r>
              <a:rPr lang="en-US" dirty="0" smtClean="0"/>
              <a:t>Item Number</a:t>
            </a:r>
          </a:p>
          <a:p>
            <a:pPr lvl="1"/>
            <a:r>
              <a:rPr lang="en-US" dirty="0" smtClean="0"/>
              <a:t>Supplemental Description</a:t>
            </a:r>
          </a:p>
          <a:p>
            <a:pPr lvl="2"/>
            <a:r>
              <a:rPr lang="en-US" dirty="0" smtClean="0"/>
              <a:t>Old “A” items</a:t>
            </a:r>
          </a:p>
          <a:p>
            <a:pPr lvl="1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Unit </a:t>
            </a:r>
          </a:p>
          <a:p>
            <a:pPr lvl="1"/>
            <a:r>
              <a:rPr lang="en-US" dirty="0" smtClean="0"/>
              <a:t>Quantity</a:t>
            </a:r>
          </a:p>
          <a:p>
            <a:pPr lvl="2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9" y="990600"/>
            <a:ext cx="7646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179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685800"/>
          </a:xfrm>
        </p:spPr>
        <p:txBody>
          <a:bodyPr/>
          <a:lstStyle/>
          <a:p>
            <a:r>
              <a:rPr lang="en-US" dirty="0" smtClean="0"/>
              <a:t>ITEMS Properties </a:t>
            </a:r>
            <a:r>
              <a:rPr lang="en-US" dirty="0" err="1" smtClean="0"/>
              <a:t>Con’t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4500"/>
            <a:ext cx="8077200" cy="4876800"/>
          </a:xfrm>
        </p:spPr>
        <p:txBody>
          <a:bodyPr/>
          <a:lstStyle/>
          <a:p>
            <a:pPr lvl="1"/>
            <a:r>
              <a:rPr lang="en-US" dirty="0" smtClean="0"/>
              <a:t>Unit price – cost of one unit of item</a:t>
            </a:r>
          </a:p>
          <a:p>
            <a:pPr lvl="2"/>
            <a:r>
              <a:rPr lang="en-US" dirty="0" smtClean="0"/>
              <a:t>Determined by the estimator or calculated from a cost sheet, bid history or reference price</a:t>
            </a:r>
          </a:p>
          <a:p>
            <a:pPr lvl="1"/>
            <a:r>
              <a:rPr lang="en-US" dirty="0" smtClean="0"/>
              <a:t>Extension – Unit price X Quantity</a:t>
            </a:r>
          </a:p>
          <a:p>
            <a:pPr lvl="1"/>
            <a:r>
              <a:rPr lang="en-US" dirty="0" smtClean="0"/>
              <a:t>Alt Code – if item is part of an alternate item list</a:t>
            </a:r>
          </a:p>
          <a:p>
            <a:pPr lvl="1"/>
            <a:r>
              <a:rPr lang="en-US" dirty="0" smtClean="0"/>
              <a:t>Price Source</a:t>
            </a:r>
          </a:p>
          <a:p>
            <a:pPr lvl="2"/>
            <a:r>
              <a:rPr lang="en-US" dirty="0" smtClean="0"/>
              <a:t>None – no active price basis </a:t>
            </a:r>
          </a:p>
          <a:p>
            <a:pPr lvl="2"/>
            <a:r>
              <a:rPr lang="en-US" dirty="0" smtClean="0"/>
              <a:t>Multiple – more than one type of active price basis</a:t>
            </a:r>
          </a:p>
          <a:p>
            <a:pPr lvl="2"/>
            <a:r>
              <a:rPr lang="en-US" dirty="0" smtClean="0"/>
              <a:t>Cost Sheet – based on equipment, labor and materials</a:t>
            </a:r>
          </a:p>
          <a:p>
            <a:pPr lvl="2"/>
            <a:r>
              <a:rPr lang="en-US" dirty="0" smtClean="0"/>
              <a:t>Reference Price – based on quotes or percentage</a:t>
            </a:r>
          </a:p>
          <a:p>
            <a:pPr lvl="2"/>
            <a:r>
              <a:rPr lang="en-US" dirty="0" smtClean="0"/>
              <a:t>Bid-based Price – based on historical bids</a:t>
            </a:r>
          </a:p>
          <a:p>
            <a:pPr lvl="2"/>
            <a:r>
              <a:rPr lang="en-US" dirty="0" smtClean="0"/>
              <a:t>Price Basis list</a:t>
            </a:r>
          </a:p>
          <a:p>
            <a:pPr lvl="2"/>
            <a:r>
              <a:rPr lang="en-US" dirty="0" smtClean="0"/>
              <a:t>Ad Hoc – entered by user</a:t>
            </a:r>
          </a:p>
          <a:p>
            <a:pPr lvl="1"/>
            <a:endParaRPr lang="en-US" dirty="0" smtClean="0"/>
          </a:p>
          <a:p>
            <a:pPr marL="457304" lvl="1" indent="0">
              <a:buNone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5" y="990600"/>
            <a:ext cx="7646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71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7772977" cy="1143000"/>
          </a:xfrm>
        </p:spPr>
        <p:txBody>
          <a:bodyPr/>
          <a:lstStyle/>
          <a:p>
            <a:r>
              <a:rPr lang="en-US" dirty="0" smtClean="0"/>
              <a:t>Special Provisions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685800"/>
            <a:ext cx="6782955" cy="1761697"/>
          </a:xfrm>
        </p:spPr>
        <p:txBody>
          <a:bodyPr/>
          <a:lstStyle/>
          <a:p>
            <a:r>
              <a:rPr lang="en-US" sz="2000" dirty="0" smtClean="0"/>
              <a:t>Former Special Provision item designation was “A” </a:t>
            </a:r>
          </a:p>
          <a:p>
            <a:pPr lvl="1"/>
            <a:r>
              <a:rPr lang="en-US" dirty="0" smtClean="0"/>
              <a:t>Current notation for Special Provision items is “** See Special Provisions **”</a:t>
            </a:r>
          </a:p>
          <a:p>
            <a:pPr lvl="1"/>
            <a:r>
              <a:rPr lang="en-US" dirty="0" smtClean="0"/>
              <a:t>Added in the Supplemental Description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3048000"/>
            <a:ext cx="4648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4191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810490" y="6186055"/>
            <a:ext cx="450273" cy="30480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17" y="152400"/>
            <a:ext cx="7772977" cy="1143000"/>
          </a:xfrm>
        </p:spPr>
        <p:txBody>
          <a:bodyPr/>
          <a:lstStyle/>
          <a:p>
            <a:r>
              <a:rPr lang="en-US" dirty="0" smtClean="0"/>
              <a:t>Reference Prices and Percentages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28" y="1219200"/>
            <a:ext cx="6782955" cy="3276600"/>
          </a:xfrm>
        </p:spPr>
        <p:txBody>
          <a:bodyPr/>
          <a:lstStyle/>
          <a:p>
            <a:r>
              <a:rPr lang="en-US" dirty="0" smtClean="0"/>
              <a:t>Check Exclude Item From Reference Price Calculations</a:t>
            </a:r>
          </a:p>
          <a:p>
            <a:r>
              <a:rPr lang="en-US" dirty="0" smtClean="0"/>
              <a:t>Add Reference Price</a:t>
            </a:r>
          </a:p>
          <a:p>
            <a:r>
              <a:rPr lang="en-US" dirty="0" smtClean="0"/>
              <a:t>Add Reference Price ID name, Check Percentage and enter % 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09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Users\ZIMMER~1\AppData\Local\Temp\SNAGHTML545186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68" y="3962399"/>
            <a:ext cx="7346032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3103554" y="4191000"/>
            <a:ext cx="1662682" cy="380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103554" y="4731326"/>
            <a:ext cx="1662682" cy="380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4108" name="Picture 12" descr="D:\Users\ZIMMER~1\AppData\Local\Temp\SNAGHTML140b1db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68" y="96982"/>
            <a:ext cx="8359297" cy="37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105400" y="1828798"/>
            <a:ext cx="1603469" cy="3740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5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13447"/>
            <a:ext cx="7772977" cy="685800"/>
          </a:xfrm>
        </p:spPr>
        <p:txBody>
          <a:bodyPr/>
          <a:lstStyle/>
          <a:p>
            <a:r>
              <a:rPr lang="en-US" dirty="0" smtClean="0"/>
              <a:t>Sorting Items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09600"/>
            <a:ext cx="8077200" cy="55626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Highlight Estimate in Tree View and select All Items tab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Sort by selecting any column heading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This example was sorted by Extension </a:t>
            </a:r>
            <a:endParaRPr lang="en-US" dirty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556" y="1752600"/>
            <a:ext cx="62579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46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36" y="152400"/>
            <a:ext cx="7772977" cy="381000"/>
          </a:xfrm>
        </p:spPr>
        <p:txBody>
          <a:bodyPr/>
          <a:lstStyle/>
          <a:p>
            <a:r>
              <a:rPr lang="en-US" dirty="0" smtClean="0"/>
              <a:t>Alternate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6782955" cy="1905000"/>
          </a:xfrm>
        </p:spPr>
        <p:txBody>
          <a:bodyPr/>
          <a:lstStyle/>
          <a:p>
            <a:r>
              <a:rPr lang="en-US" dirty="0" smtClean="0"/>
              <a:t>Alternate items – bidder bids on one alternate</a:t>
            </a:r>
          </a:p>
          <a:p>
            <a:r>
              <a:rPr lang="en-US" dirty="0" smtClean="0"/>
              <a:t>Can have alternate items or alternate groups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61146"/>
            <a:ext cx="7694613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400"/>
            <a:ext cx="580072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25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Estimator® Log 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 User Id/Password</a:t>
            </a:r>
          </a:p>
          <a:p>
            <a:pPr lvl="1"/>
            <a:r>
              <a:rPr lang="en-US" dirty="0" smtClean="0"/>
              <a:t>Use e-mail link on Estimator Webpage</a:t>
            </a:r>
          </a:p>
          <a:p>
            <a:r>
              <a:rPr lang="en-US" dirty="0" smtClean="0"/>
              <a:t>Click on the Estimator Icon</a:t>
            </a:r>
          </a:p>
          <a:p>
            <a:pPr lvl="1"/>
            <a:r>
              <a:rPr lang="en-US" dirty="0" smtClean="0"/>
              <a:t>Contact Helpdesk if no icon on desktop</a:t>
            </a:r>
          </a:p>
          <a:p>
            <a:r>
              <a:rPr lang="en-US" dirty="0" smtClean="0"/>
              <a:t>Log in with the credentials that were supplied to you </a:t>
            </a:r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667000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83" y="4724400"/>
            <a:ext cx="27241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6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523" y="1980640"/>
            <a:ext cx="6782955" cy="2819960"/>
          </a:xfrm>
        </p:spPr>
        <p:txBody>
          <a:bodyPr/>
          <a:lstStyle/>
          <a:p>
            <a:r>
              <a:rPr lang="en-US" dirty="0" smtClean="0"/>
              <a:t>Bid Based Prices – Estimator puts updated bid histories of items at users fingertips.</a:t>
            </a:r>
          </a:p>
          <a:p>
            <a:r>
              <a:rPr lang="en-US" dirty="0" smtClean="0"/>
              <a:t>Ad hoc</a:t>
            </a:r>
          </a:p>
          <a:p>
            <a:r>
              <a:rPr lang="en-US" dirty="0" smtClean="0"/>
              <a:t>Updating prices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0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71"/>
            <a:ext cx="7772977" cy="114300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Bid History Regression</a:t>
            </a:r>
          </a:p>
        </p:txBody>
      </p:sp>
      <p:pic>
        <p:nvPicPr>
          <p:cNvPr id="6146" name="Picture 2" descr="D:\Users\ZIMMER~1\AppData\Local\Temp\SNAGHTML1458af0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2854"/>
            <a:ext cx="7549939" cy="47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7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52400"/>
            <a:ext cx="5867401" cy="68580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Bid History Average</a:t>
            </a:r>
          </a:p>
        </p:txBody>
      </p:sp>
      <p:pic>
        <p:nvPicPr>
          <p:cNvPr id="14340" name="Picture 4" descr="D:\Users\ZIMMER~1\AppData\Local\Temp\SNAGHTML2bee6e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6888461" cy="41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19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76228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Quantity out of range</a:t>
            </a:r>
          </a:p>
        </p:txBody>
      </p:sp>
      <p:pic>
        <p:nvPicPr>
          <p:cNvPr id="8194" name="Picture 2" descr="D:\Users\ZIMMER~1\AppData\Local\Temp\SNAGHTML15428c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75438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9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977" cy="762280"/>
          </a:xfrm>
        </p:spPr>
        <p:txBody>
          <a:bodyPr/>
          <a:lstStyle/>
          <a:p>
            <a:r>
              <a:rPr lang="en-US" dirty="0" smtClean="0"/>
              <a:t>Estimator Pricing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84582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6782955" cy="609600"/>
          </a:xfrm>
        </p:spPr>
        <p:txBody>
          <a:bodyPr/>
          <a:lstStyle/>
          <a:p>
            <a:r>
              <a:rPr lang="en-US" dirty="0" smtClean="0"/>
              <a:t>No History Available</a:t>
            </a:r>
          </a:p>
        </p:txBody>
      </p:sp>
    </p:spTree>
    <p:extLst>
      <p:ext uri="{BB962C8B-B14F-4D97-AF65-F5344CB8AC3E}">
        <p14:creationId xmlns:p14="http://schemas.microsoft.com/office/powerpoint/2010/main" val="379663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977" cy="838200"/>
          </a:xfrm>
        </p:spPr>
        <p:txBody>
          <a:bodyPr/>
          <a:lstStyle/>
          <a:p>
            <a:r>
              <a:rPr lang="en-US" dirty="0" smtClean="0"/>
              <a:t>Updating  Prices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6782955" cy="4648200"/>
          </a:xfrm>
        </p:spPr>
        <p:txBody>
          <a:bodyPr/>
          <a:lstStyle/>
          <a:p>
            <a:r>
              <a:rPr lang="en-US" dirty="0" smtClean="0"/>
              <a:t>Pricing Updates are done when:</a:t>
            </a:r>
          </a:p>
          <a:p>
            <a:pPr lvl="1"/>
            <a:r>
              <a:rPr lang="en-US" dirty="0" smtClean="0"/>
              <a:t>Catalogs are updated</a:t>
            </a:r>
          </a:p>
          <a:p>
            <a:pPr lvl="1"/>
            <a:r>
              <a:rPr lang="en-US" dirty="0" smtClean="0"/>
              <a:t>Estimate imported from Excel spreadsheet or template</a:t>
            </a:r>
          </a:p>
          <a:p>
            <a:r>
              <a:rPr lang="en-US" dirty="0" smtClean="0"/>
              <a:t>Can be done at </a:t>
            </a:r>
            <a:endParaRPr lang="en-US" dirty="0"/>
          </a:p>
          <a:p>
            <a:pPr lvl="1"/>
            <a:r>
              <a:rPr lang="en-US" dirty="0"/>
              <a:t>Estimate Level</a:t>
            </a:r>
          </a:p>
          <a:p>
            <a:pPr lvl="1"/>
            <a:r>
              <a:rPr lang="en-US" dirty="0"/>
              <a:t>Group Level</a:t>
            </a:r>
          </a:p>
          <a:p>
            <a:pPr lvl="1"/>
            <a:r>
              <a:rPr lang="en-US" dirty="0"/>
              <a:t>Item </a:t>
            </a:r>
            <a:r>
              <a:rPr lang="en-US" dirty="0" smtClean="0"/>
              <a:t>Level</a:t>
            </a:r>
          </a:p>
          <a:p>
            <a:r>
              <a:rPr lang="en-US" dirty="0" smtClean="0"/>
              <a:t>Must be initiated by the user - not automatic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1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977" cy="685800"/>
          </a:xfrm>
        </p:spPr>
        <p:txBody>
          <a:bodyPr/>
          <a:lstStyle/>
          <a:p>
            <a:r>
              <a:rPr lang="en-US" dirty="0" smtClean="0"/>
              <a:t>Updating Prices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8077199" cy="2057960"/>
          </a:xfrm>
        </p:spPr>
        <p:txBody>
          <a:bodyPr/>
          <a:lstStyle/>
          <a:p>
            <a:r>
              <a:rPr lang="en-US" dirty="0" smtClean="0"/>
              <a:t>Highlight Estimate, Group or Item</a:t>
            </a:r>
          </a:p>
          <a:p>
            <a:r>
              <a:rPr lang="en-US" dirty="0" smtClean="0"/>
              <a:t>Select Edit&gt; Update Price Information</a:t>
            </a:r>
          </a:p>
          <a:p>
            <a:r>
              <a:rPr lang="en-US" dirty="0" smtClean="0"/>
              <a:t>Detailed description in User’s Guide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553402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24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run by Estimator administrator or Processing </a:t>
            </a:r>
          </a:p>
          <a:p>
            <a:r>
              <a:rPr lang="en-US" dirty="0" smtClean="0"/>
              <a:t>Provides specific information on an item’s history</a:t>
            </a:r>
          </a:p>
          <a:p>
            <a:pPr lvl="1"/>
            <a:r>
              <a:rPr lang="en-US" dirty="0" smtClean="0"/>
              <a:t>Project Numbers</a:t>
            </a:r>
          </a:p>
          <a:p>
            <a:pPr lvl="1"/>
            <a:r>
              <a:rPr lang="en-US" dirty="0" smtClean="0"/>
              <a:t>Bid History</a:t>
            </a:r>
          </a:p>
        </p:txBody>
      </p:sp>
    </p:spTree>
    <p:extLst>
      <p:ext uri="{BB962C8B-B14F-4D97-AF65-F5344CB8AC3E}">
        <p14:creationId xmlns:p14="http://schemas.microsoft.com/office/powerpoint/2010/main" val="125758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Report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23" y="1981200"/>
            <a:ext cx="588795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28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512" y="152400"/>
            <a:ext cx="7772977" cy="716683"/>
          </a:xfrm>
        </p:spPr>
        <p:txBody>
          <a:bodyPr/>
          <a:lstStyle/>
          <a:p>
            <a:r>
              <a:rPr lang="en-US" dirty="0" smtClean="0"/>
              <a:t>Final Estimate Submittal at FDP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1" y="1752320"/>
            <a:ext cx="6951354" cy="2286560"/>
          </a:xfrm>
        </p:spPr>
        <p:txBody>
          <a:bodyPr/>
          <a:lstStyle/>
          <a:p>
            <a:r>
              <a:rPr lang="en-US" sz="2000" dirty="0" smtClean="0"/>
              <a:t>Log into </a:t>
            </a:r>
            <a:r>
              <a:rPr lang="en-US" sz="2000" dirty="0" err="1" smtClean="0"/>
              <a:t>ProjectWise</a:t>
            </a:r>
            <a:endParaRPr lang="en-US" sz="2000" dirty="0" smtClean="0"/>
          </a:p>
          <a:p>
            <a:pPr marL="457304" lvl="1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Projectwise</a:t>
            </a:r>
            <a:r>
              <a:rPr lang="en-US" dirty="0" smtClean="0">
                <a:solidFill>
                  <a:srgbClr val="FFFF00"/>
                </a:solidFill>
              </a:rPr>
              <a:t> ID/Password</a:t>
            </a:r>
            <a:endParaRPr lang="en-US" sz="2000" dirty="0" smtClean="0"/>
          </a:p>
          <a:p>
            <a:pPr lvl="1"/>
            <a:r>
              <a:rPr lang="en-US" dirty="0" smtClean="0"/>
              <a:t>Julie.Annino@ct.gov</a:t>
            </a:r>
            <a:endParaRPr lang="en-US" dirty="0"/>
          </a:p>
          <a:p>
            <a:pPr lvl="1"/>
            <a:r>
              <a:rPr lang="en-US" dirty="0"/>
              <a:t>(860) </a:t>
            </a:r>
            <a:r>
              <a:rPr lang="en-US" dirty="0" smtClean="0"/>
              <a:t>594-2730</a:t>
            </a:r>
          </a:p>
          <a:p>
            <a:pPr marL="457304" lvl="1" indent="0">
              <a:buNone/>
            </a:pPr>
            <a:endParaRPr lang="en-US" dirty="0" smtClean="0"/>
          </a:p>
          <a:p>
            <a:r>
              <a:rPr lang="en-US" sz="2000" dirty="0" smtClean="0"/>
              <a:t>Follow the steps </a:t>
            </a:r>
          </a:p>
          <a:p>
            <a:pPr marL="0" indent="0">
              <a:buNone/>
            </a:pPr>
            <a:r>
              <a:rPr lang="en-US" sz="2000" dirty="0" smtClean="0"/>
              <a:t>    outlined in Section 6.8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of </a:t>
            </a:r>
            <a:r>
              <a:rPr lang="en-US" sz="2000" dirty="0"/>
              <a:t>Trns•port </a:t>
            </a:r>
            <a:r>
              <a:rPr lang="en-US" sz="2000" dirty="0" smtClean="0"/>
              <a:t>Estimator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Procedures </a:t>
            </a:r>
            <a:r>
              <a:rPr lang="en-US" sz="2000" dirty="0"/>
              <a:t>Guide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833914"/>
            <a:ext cx="4724400" cy="480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3733800" y="5559669"/>
            <a:ext cx="552240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58587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977" cy="533400"/>
          </a:xfrm>
        </p:spPr>
        <p:txBody>
          <a:bodyPr/>
          <a:lstStyle/>
          <a:p>
            <a:r>
              <a:rPr lang="en-US" dirty="0" smtClean="0"/>
              <a:t>CTDOT Estimator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7430077" cy="5105400"/>
          </a:xfrm>
        </p:spPr>
        <p:txBody>
          <a:bodyPr/>
          <a:lstStyle/>
          <a:p>
            <a:r>
              <a:rPr lang="en-US" dirty="0" smtClean="0"/>
              <a:t>*Estimator User Guide *</a:t>
            </a:r>
          </a:p>
          <a:p>
            <a:r>
              <a:rPr lang="en-US" dirty="0" smtClean="0"/>
              <a:t>Templates</a:t>
            </a:r>
          </a:p>
          <a:p>
            <a:r>
              <a:rPr lang="en-US" dirty="0" smtClean="0"/>
              <a:t>New Item request Form</a:t>
            </a:r>
          </a:p>
          <a:p>
            <a:r>
              <a:rPr lang="en-US" dirty="0" smtClean="0"/>
              <a:t>E-Mail Address for Questions/Information/User Id-Password</a:t>
            </a:r>
          </a:p>
          <a:p>
            <a:r>
              <a:rPr lang="en-US" dirty="0" smtClean="0"/>
              <a:t>Estimator Checklist</a:t>
            </a:r>
          </a:p>
          <a:p>
            <a:r>
              <a:rPr lang="en-US" dirty="0" smtClean="0"/>
              <a:t>Navigation:</a:t>
            </a:r>
          </a:p>
          <a:p>
            <a:pPr lvl="1"/>
            <a:r>
              <a:rPr lang="en-US" dirty="0" smtClean="0"/>
              <a:t>http://www.ct.gov/dot/site/default.asp</a:t>
            </a:r>
          </a:p>
          <a:p>
            <a:pPr lvl="1"/>
            <a:r>
              <a:rPr lang="en-US" dirty="0" smtClean="0"/>
              <a:t>Navigate to “Doing Business with CONNDOT”</a:t>
            </a:r>
          </a:p>
          <a:p>
            <a:pPr lvl="1"/>
            <a:r>
              <a:rPr lang="en-US" dirty="0" smtClean="0"/>
              <a:t>Go to CTDOT AASHTO Trns*port Environment listed under the Engineering Resources</a:t>
            </a:r>
          </a:p>
          <a:p>
            <a:pPr lvl="1"/>
            <a:r>
              <a:rPr lang="en-US" dirty="0" smtClean="0"/>
              <a:t>Select Estimator</a:t>
            </a:r>
          </a:p>
        </p:txBody>
      </p:sp>
    </p:spTree>
    <p:extLst>
      <p:ext uri="{BB962C8B-B14F-4D97-AF65-F5344CB8AC3E}">
        <p14:creationId xmlns:p14="http://schemas.microsoft.com/office/powerpoint/2010/main" val="249569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772977" cy="609600"/>
          </a:xfrm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6019800"/>
          </a:xfrm>
          <a:noFill/>
        </p:spPr>
        <p:txBody>
          <a:bodyPr/>
          <a:lstStyle/>
          <a:p>
            <a:r>
              <a:rPr lang="en-US" sz="2400" dirty="0" smtClean="0"/>
              <a:t>Email at:  DOT.TrnsPortEstimator@ct.gov</a:t>
            </a:r>
          </a:p>
          <a:p>
            <a:r>
              <a:rPr lang="en-US" sz="2400" dirty="0" smtClean="0"/>
              <a:t>Ron Tellier </a:t>
            </a:r>
          </a:p>
          <a:p>
            <a:pPr lvl="1"/>
            <a:r>
              <a:rPr lang="en-US" sz="2400" dirty="0" smtClean="0"/>
              <a:t>Ronald.Tellier@ct.gov</a:t>
            </a:r>
          </a:p>
          <a:p>
            <a:pPr lvl="1"/>
            <a:r>
              <a:rPr lang="en-US" sz="2400" dirty="0" smtClean="0"/>
              <a:t>(860) 594-3285</a:t>
            </a:r>
          </a:p>
          <a:p>
            <a:r>
              <a:rPr lang="en-US" sz="2400" dirty="0" smtClean="0"/>
              <a:t>Kathy Zimmerman</a:t>
            </a:r>
          </a:p>
          <a:p>
            <a:pPr lvl="1"/>
            <a:r>
              <a:rPr lang="en-US" sz="2400" dirty="0" smtClean="0"/>
              <a:t>Kathleen.Zimmerman@ct.gov</a:t>
            </a:r>
          </a:p>
          <a:p>
            <a:pPr lvl="1"/>
            <a:r>
              <a:rPr lang="en-US" sz="2400" dirty="0" smtClean="0"/>
              <a:t>(860) 594-3326</a:t>
            </a:r>
          </a:p>
          <a:p>
            <a:r>
              <a:rPr lang="en-US" sz="2400" dirty="0" smtClean="0"/>
              <a:t>Julie Annino</a:t>
            </a:r>
          </a:p>
          <a:p>
            <a:pPr lvl="1"/>
            <a:r>
              <a:rPr lang="en-US" sz="2400" dirty="0" smtClean="0"/>
              <a:t>Julie.Annino@ct.gov</a:t>
            </a:r>
          </a:p>
          <a:p>
            <a:pPr lvl="1"/>
            <a:r>
              <a:rPr lang="en-US" sz="2400" dirty="0" smtClean="0"/>
              <a:t>(860) 594-2730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78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7467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7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Guide Contents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82" y="1981200"/>
            <a:ext cx="361603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>
            <a:off x="1905000" y="3962400"/>
            <a:ext cx="850152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99536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977" cy="1143000"/>
          </a:xfrm>
        </p:spPr>
        <p:txBody>
          <a:bodyPr/>
          <a:lstStyle/>
          <a:p>
            <a:r>
              <a:rPr lang="en-US" dirty="0" smtClean="0"/>
              <a:t>Global Options – General Tab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5943600" cy="990600"/>
          </a:xfrm>
        </p:spPr>
        <p:txBody>
          <a:bodyPr/>
          <a:lstStyle/>
          <a:p>
            <a:r>
              <a:rPr lang="en-US" dirty="0" smtClean="0"/>
              <a:t>On the main menu, select Tools-&gt;Global Options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924175" y="2667000"/>
            <a:ext cx="504825" cy="685800"/>
          </a:xfrm>
          <a:prstGeom prst="straightConnector1">
            <a:avLst/>
          </a:prstGeom>
          <a:solidFill>
            <a:schemeClr val="accent1"/>
          </a:solidFill>
          <a:ln>
            <a:noFill/>
            <a:tailEnd type="arrow"/>
          </a:ln>
          <a:effectLst>
            <a:outerShdw dist="28398" dir="1593903" algn="ctr" rotWithShape="0">
              <a:srgbClr val="2803AF"/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14:hiddenLine>
            </a:ext>
          </a:extLst>
        </p:spPr>
      </p:cxnSp>
      <p:pic>
        <p:nvPicPr>
          <p:cNvPr id="4102" name="Picture 6" descr="D:\Users\ZIMMER~1\AppData\Local\Temp\SNAGHTML1f7efd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50" y="2012283"/>
            <a:ext cx="313372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 bwMode="auto">
          <a:xfrm>
            <a:off x="1965289" y="3124199"/>
            <a:ext cx="942975" cy="20305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886" y="1975958"/>
            <a:ext cx="4163162" cy="444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3962400" y="2450960"/>
            <a:ext cx="533400" cy="152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953608" y="4196681"/>
            <a:ext cx="3368715" cy="60844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dist="28398" dir="1593903" algn="ctr" rotWithShape="0">
              <a:srgbClr val="2803AF"/>
            </a:outerShdw>
          </a:effectLst>
          <a:extLst/>
        </p:spPr>
        <p:txBody>
          <a:bodyPr vert="horz" wrap="square" lIns="101882" tIns="50941" rIns="101882" bIns="50941" numCol="1" rtlCol="0" anchor="t" anchorCtr="0" compatLnSpc="1">
            <a:prstTxWarp prst="textNoShape">
              <a:avLst/>
            </a:prstTxWarp>
          </a:bodyPr>
          <a:lstStyle/>
          <a:p>
            <a:pPr marL="382588" marR="0" indent="-382588" algn="ctr" defTabSz="101917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100" b="1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ttemplate">
  <a:themeElements>
    <a:clrScheme name="dottemplate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ot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>
          <a:outerShdw dist="28398" dir="1593903" algn="ctr" rotWithShape="0">
            <a:srgbClr val="2803AF"/>
          </a:outerShdw>
        </a:effectLst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14:hiddenLine>
          </a:ext>
        </a:extLst>
      </a:spPr>
      <a:bodyPr vert="horz" wrap="square" lIns="101882" tIns="50941" rIns="101882" bIns="50941" numCol="1" anchor="t" anchorCtr="0" compatLnSpc="1">
        <a:prstTxWarp prst="textNoShape">
          <a:avLst/>
        </a:prstTxWarp>
      </a:bodyPr>
      <a:lstStyle>
        <a:defPPr marL="382588" marR="0" indent="-382588" algn="ctr" defTabSz="1019175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>
          <a:outerShdw dist="28398" dir="1593903" algn="ctr" rotWithShape="0">
            <a:srgbClr val="2803AF"/>
          </a:outerShdw>
        </a:effectLst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14:hiddenLine>
          </a:ext>
        </a:extLst>
      </a:spPr>
      <a:bodyPr vert="horz" wrap="square" lIns="101882" tIns="50941" rIns="101882" bIns="50941" numCol="1" anchor="t" anchorCtr="0" compatLnSpc="1">
        <a:prstTxWarp prst="textNoShape">
          <a:avLst/>
        </a:prstTxWarp>
      </a:bodyPr>
      <a:lstStyle>
        <a:defPPr marL="382588" marR="0" indent="-382588" algn="ctr" defTabSz="1019175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1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ot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t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t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21460</TotalTime>
  <Words>1430</Words>
  <Application>Microsoft Office PowerPoint</Application>
  <PresentationFormat>On-screen Show (4:3)</PresentationFormat>
  <Paragraphs>305</Paragraphs>
  <Slides>60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dottemplate</vt:lpstr>
      <vt:lpstr>Presentation</vt:lpstr>
      <vt:lpstr>AASHTOWare Project Estimator Presentation</vt:lpstr>
      <vt:lpstr>Definition of Estimator </vt:lpstr>
      <vt:lpstr>PowerPoint Presentation</vt:lpstr>
      <vt:lpstr>What’s New in Estimator 2.13a-1</vt:lpstr>
      <vt:lpstr>Estimator® Log In</vt:lpstr>
      <vt:lpstr>CTDOT Estimator Webpage</vt:lpstr>
      <vt:lpstr>PowerPoint Presentation</vt:lpstr>
      <vt:lpstr>User Guide Contents</vt:lpstr>
      <vt:lpstr>Global Options – General Tab</vt:lpstr>
      <vt:lpstr>Global Options – Numeric/Rounding</vt:lpstr>
      <vt:lpstr>Global Options – URLs</vt:lpstr>
      <vt:lpstr>Global Options – Tree Labels</vt:lpstr>
      <vt:lpstr>Global Options – Catalog</vt:lpstr>
      <vt:lpstr>Global Options – Verifications</vt:lpstr>
      <vt:lpstr>Open a Catalog</vt:lpstr>
      <vt:lpstr>Catalog Items</vt:lpstr>
      <vt:lpstr>Creating An Estimate</vt:lpstr>
      <vt:lpstr>Using Templates</vt:lpstr>
      <vt:lpstr>Templates</vt:lpstr>
      <vt:lpstr>Creating an Excel Spreadsheet for Import  </vt:lpstr>
      <vt:lpstr>Sample Spreadsheet CTDOT Estimator Webpage</vt:lpstr>
      <vt:lpstr>Spreadsheet Tabs</vt:lpstr>
      <vt:lpstr>File Import</vt:lpstr>
      <vt:lpstr> Estimate Import Spreadsheet Wizard Importing “Item-Level” Data </vt:lpstr>
      <vt:lpstr>Estimate Import Spreadsheet Wizard Importing “Estimate-Level” Data</vt:lpstr>
      <vt:lpstr>Estimate Import Spreadsheet Wizard Importing “Extra Data”</vt:lpstr>
      <vt:lpstr>Project Header Information</vt:lpstr>
      <vt:lpstr>Header Information</vt:lpstr>
      <vt:lpstr>Obtaining a Midpoint (Lat/Long) for Project</vt:lpstr>
      <vt:lpstr> Tools&gt;Options  3D View Tab</vt:lpstr>
      <vt:lpstr>Obtaining a Midpoint (Lat/Long) for Project continued</vt:lpstr>
      <vt:lpstr>Obtaining a Midpoint (Lat/Long) for Project continued</vt:lpstr>
      <vt:lpstr>Header Information</vt:lpstr>
      <vt:lpstr>Header Information Continued</vt:lpstr>
      <vt:lpstr>Header Information Continued</vt:lpstr>
      <vt:lpstr>Estimator Windows &amp; Views</vt:lpstr>
      <vt:lpstr>Groups</vt:lpstr>
      <vt:lpstr>PowerPoint Presentation</vt:lpstr>
      <vt:lpstr>Group Header</vt:lpstr>
      <vt:lpstr>Items</vt:lpstr>
      <vt:lpstr>Items Continued</vt:lpstr>
      <vt:lpstr>Items Continued</vt:lpstr>
      <vt:lpstr>ITEM Properties</vt:lpstr>
      <vt:lpstr>ITEMS Properties Con’t</vt:lpstr>
      <vt:lpstr>Special Provisions</vt:lpstr>
      <vt:lpstr>Reference Prices and Percentages</vt:lpstr>
      <vt:lpstr>PowerPoint Presentation</vt:lpstr>
      <vt:lpstr>Sorting Items</vt:lpstr>
      <vt:lpstr>Alternate Items</vt:lpstr>
      <vt:lpstr>More on Pricing</vt:lpstr>
      <vt:lpstr>Estimator Pricing</vt:lpstr>
      <vt:lpstr>Estimator Pricing</vt:lpstr>
      <vt:lpstr>Estimator Pricing</vt:lpstr>
      <vt:lpstr>Estimator Pricing</vt:lpstr>
      <vt:lpstr>Updating  Prices</vt:lpstr>
      <vt:lpstr>Updating Prices Continued</vt:lpstr>
      <vt:lpstr>Item Reports</vt:lpstr>
      <vt:lpstr>Example Report</vt:lpstr>
      <vt:lpstr>Final Estimate Submittal at FDP</vt:lpstr>
      <vt:lpstr>Contact Information</vt:lpstr>
    </vt:vector>
  </TitlesOfParts>
  <Company>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AASHTO Estimator Presentation</dc:title>
  <dc:creator>anninojm</dc:creator>
  <cp:lastModifiedBy>Zimmerman, Kathy</cp:lastModifiedBy>
  <cp:revision>311</cp:revision>
  <cp:lastPrinted>2015-08-04T15:35:25Z</cp:lastPrinted>
  <dcterms:created xsi:type="dcterms:W3CDTF">2011-08-30T15:31:19Z</dcterms:created>
  <dcterms:modified xsi:type="dcterms:W3CDTF">2015-08-11T18:48:35Z</dcterms:modified>
</cp:coreProperties>
</file>