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3" r:id="rId4"/>
  </p:sldMasterIdLst>
  <p:notesMasterIdLst>
    <p:notesMasterId r:id="rId117"/>
  </p:notesMasterIdLst>
  <p:sldIdLst>
    <p:sldId id="265" r:id="rId5"/>
    <p:sldId id="443" r:id="rId6"/>
    <p:sldId id="619" r:id="rId7"/>
    <p:sldId id="341" r:id="rId8"/>
    <p:sldId id="475" r:id="rId9"/>
    <p:sldId id="476" r:id="rId10"/>
    <p:sldId id="481" r:id="rId11"/>
    <p:sldId id="480" r:id="rId12"/>
    <p:sldId id="624" r:id="rId13"/>
    <p:sldId id="479" r:id="rId14"/>
    <p:sldId id="477" r:id="rId15"/>
    <p:sldId id="478" r:id="rId16"/>
    <p:sldId id="486" r:id="rId17"/>
    <p:sldId id="474" r:id="rId18"/>
    <p:sldId id="488" r:id="rId19"/>
    <p:sldId id="489" r:id="rId20"/>
    <p:sldId id="490" r:id="rId21"/>
    <p:sldId id="492" r:id="rId22"/>
    <p:sldId id="495" r:id="rId23"/>
    <p:sldId id="496" r:id="rId24"/>
    <p:sldId id="497" r:id="rId25"/>
    <p:sldId id="498" r:id="rId26"/>
    <p:sldId id="499" r:id="rId27"/>
    <p:sldId id="500" r:id="rId28"/>
    <p:sldId id="501" r:id="rId29"/>
    <p:sldId id="502" r:id="rId30"/>
    <p:sldId id="506" r:id="rId31"/>
    <p:sldId id="508" r:id="rId32"/>
    <p:sldId id="509" r:id="rId33"/>
    <p:sldId id="511" r:id="rId34"/>
    <p:sldId id="589" r:id="rId35"/>
    <p:sldId id="512" r:id="rId36"/>
    <p:sldId id="513" r:id="rId37"/>
    <p:sldId id="515" r:id="rId38"/>
    <p:sldId id="516" r:id="rId39"/>
    <p:sldId id="517" r:id="rId40"/>
    <p:sldId id="518" r:id="rId41"/>
    <p:sldId id="494" r:id="rId42"/>
    <p:sldId id="520" r:id="rId43"/>
    <p:sldId id="521" r:id="rId44"/>
    <p:sldId id="555" r:id="rId45"/>
    <p:sldId id="556" r:id="rId46"/>
    <p:sldId id="559" r:id="rId47"/>
    <p:sldId id="557" r:id="rId48"/>
    <p:sldId id="564" r:id="rId49"/>
    <p:sldId id="568" r:id="rId50"/>
    <p:sldId id="526" r:id="rId51"/>
    <p:sldId id="528" r:id="rId52"/>
    <p:sldId id="529" r:id="rId53"/>
    <p:sldId id="531" r:id="rId54"/>
    <p:sldId id="532" r:id="rId55"/>
    <p:sldId id="533" r:id="rId56"/>
    <p:sldId id="534" r:id="rId57"/>
    <p:sldId id="535" r:id="rId58"/>
    <p:sldId id="536" r:id="rId59"/>
    <p:sldId id="608" r:id="rId60"/>
    <p:sldId id="607" r:id="rId61"/>
    <p:sldId id="606" r:id="rId62"/>
    <p:sldId id="605" r:id="rId63"/>
    <p:sldId id="604" r:id="rId64"/>
    <p:sldId id="603" r:id="rId65"/>
    <p:sldId id="602" r:id="rId66"/>
    <p:sldId id="601" r:id="rId67"/>
    <p:sldId id="600" r:id="rId68"/>
    <p:sldId id="599" r:id="rId69"/>
    <p:sldId id="598" r:id="rId70"/>
    <p:sldId id="597" r:id="rId71"/>
    <p:sldId id="596" r:id="rId72"/>
    <p:sldId id="595" r:id="rId73"/>
    <p:sldId id="594" r:id="rId74"/>
    <p:sldId id="593" r:id="rId75"/>
    <p:sldId id="592" r:id="rId76"/>
    <p:sldId id="591" r:id="rId77"/>
    <p:sldId id="590" r:id="rId78"/>
    <p:sldId id="491" r:id="rId79"/>
    <p:sldId id="538" r:id="rId80"/>
    <p:sldId id="539" r:id="rId81"/>
    <p:sldId id="540" r:id="rId82"/>
    <p:sldId id="541" r:id="rId83"/>
    <p:sldId id="542" r:id="rId84"/>
    <p:sldId id="543" r:id="rId85"/>
    <p:sldId id="618" r:id="rId86"/>
    <p:sldId id="617" r:id="rId87"/>
    <p:sldId id="616" r:id="rId88"/>
    <p:sldId id="615" r:id="rId89"/>
    <p:sldId id="614" r:id="rId90"/>
    <p:sldId id="613" r:id="rId91"/>
    <p:sldId id="612" r:id="rId92"/>
    <p:sldId id="611" r:id="rId93"/>
    <p:sldId id="610" r:id="rId94"/>
    <p:sldId id="609" r:id="rId95"/>
    <p:sldId id="537" r:id="rId96"/>
    <p:sldId id="548" r:id="rId97"/>
    <p:sldId id="549" r:id="rId98"/>
    <p:sldId id="550" r:id="rId99"/>
    <p:sldId id="551" r:id="rId100"/>
    <p:sldId id="552" r:id="rId101"/>
    <p:sldId id="553" r:id="rId102"/>
    <p:sldId id="554" r:id="rId103"/>
    <p:sldId id="560" r:id="rId104"/>
    <p:sldId id="561" r:id="rId105"/>
    <p:sldId id="547" r:id="rId106"/>
    <p:sldId id="563" r:id="rId107"/>
    <p:sldId id="566" r:id="rId108"/>
    <p:sldId id="567" r:id="rId109"/>
    <p:sldId id="569" r:id="rId110"/>
    <p:sldId id="572" r:id="rId111"/>
    <p:sldId id="620" r:id="rId112"/>
    <p:sldId id="621" r:id="rId113"/>
    <p:sldId id="622" r:id="rId114"/>
    <p:sldId id="623" r:id="rId115"/>
    <p:sldId id="473" r:id="rId1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21711D-78EF-8399-C84A-70C64F346337}" name="Ranjan, Ashish" initials="RA" userId="S::Ashish.Ranjan@ct.gov::2006ed7e-c23d-4e85-9b9d-85863cf04b59" providerId="AD"/>
  <p188:author id="{25843C3E-C800-EE7B-D70E-1DA0EB0F78E9}" name="Sandarsh Sethi" initials="SS" userId="S::1365441@TCS.com::8f5cbbef-b820-40cd-a025-ebb1072a333f" providerId="AD"/>
  <p188:author id="{9E418A5D-BC2F-76E2-80C6-32FEB64EC10A}" name="Gervais, Kathleen" initials="GK" userId="S::Kathleen.Gervais@ct.gov::3928fba6-2052-4480-8136-c308d26421a2" providerId="AD"/>
  <p188:author id="{49EDC078-30A4-B7F6-7EA8-92A74C4D43B2}" name="Tarun  Pal" initials="TP" userId="S::863666@tcs.com::e5a28a98-7986-42d3-a2f6-9b2b0cdf6d1c" providerId="AD"/>
  <p188:author id="{E7174D7A-3F4E-A54D-6678-6A726CA5B356}" name="Posten, June" initials="PJ" userId="S::june.posten@ct.gov::84ab224e-e6e7-4426-a86f-9f198d41b2d5" providerId="AD"/>
  <p188:author id="{2AA2E1A3-0AFD-0E19-82C8-68AF70CD1BBB}" name="Pooja Bansal" initials="PB" userId="S::1808731@tcs.com::96343f53-ac97-4b34-a690-1db68bc21709" providerId="AD"/>
  <p188:author id="{A12433CF-E910-A43D-8AFE-2D61E4511006}" name="Sharma, Avani" initials="SA" userId="S::avani.sharma@ct.gov::8d0c6c7c-8325-4221-9c73-43162a2f93dc" providerId="AD"/>
  <p188:author id="{9D3027DF-12B9-5473-E205-C34133ED4011}" name="Taridona, Sheila" initials="TS" userId="S::sheila.taridona@ct.gov::6e96e0fa-42de-4458-8321-0e13865bbba6" providerId="AD"/>
  <p188:author id="{3E1486F4-A4C3-47B0-4213-295C7BBBA72A}" name="Durreafshan Shaikh" initials="DS" userId="S::1925881@tcs.com::1542a0a0-1b71-4757-a96d-141558e5bc8c" providerId="AD"/>
  <p188:author id="{D1F58EFE-5D4A-C6BC-B976-B925F1AED610}" name="YAMINI -" initials="Y-" userId="S::1308825@tcs.com::e8bbba4d-473a-49b3-ac26-1763b79feb0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andarsh Sethi" initials="SS" lastIdx="252" clrIdx="6">
    <p:extLst>
      <p:ext uri="{19B8F6BF-5375-455C-9EA6-DF929625EA0E}">
        <p15:presenceInfo xmlns:p15="http://schemas.microsoft.com/office/powerpoint/2012/main" userId="S::1365441@TCS.com::8f5cbbef-b820-40cd-a025-ebb1072a333f" providerId="AD"/>
      </p:ext>
    </p:extLst>
  </p:cmAuthor>
  <p:cmAuthor id="1" name="Taridona, Sheila" initials="TS" lastIdx="112" clrIdx="0">
    <p:extLst>
      <p:ext uri="{19B8F6BF-5375-455C-9EA6-DF929625EA0E}">
        <p15:presenceInfo xmlns:p15="http://schemas.microsoft.com/office/powerpoint/2012/main" userId="S::sheila.taridona@ct.gov::6e96e0fa-42de-4458-8321-0e13865bbba6" providerId="AD"/>
      </p:ext>
    </p:extLst>
  </p:cmAuthor>
  <p:cmAuthor id="2" name="Posten, June" initials="PJ" lastIdx="255" clrIdx="1">
    <p:extLst>
      <p:ext uri="{19B8F6BF-5375-455C-9EA6-DF929625EA0E}">
        <p15:presenceInfo xmlns:p15="http://schemas.microsoft.com/office/powerpoint/2012/main" userId="S::june.posten@ct.gov::84ab224e-e6e7-4426-a86f-9f198d41b2d5" providerId="AD"/>
      </p:ext>
    </p:extLst>
  </p:cmAuthor>
  <p:cmAuthor id="3" name="Durreafshan Shaikh" initials="DS" lastIdx="54" clrIdx="2">
    <p:extLst>
      <p:ext uri="{19B8F6BF-5375-455C-9EA6-DF929625EA0E}">
        <p15:presenceInfo xmlns:p15="http://schemas.microsoft.com/office/powerpoint/2012/main" userId="S::1925881@tcs.com::1542a0a0-1b71-4757-a96d-141558e5bc8c" providerId="AD"/>
      </p:ext>
    </p:extLst>
  </p:cmAuthor>
  <p:cmAuthor id="4" name="Lamonica Morgan" initials="LM" lastIdx="29" clrIdx="3">
    <p:extLst>
      <p:ext uri="{19B8F6BF-5375-455C-9EA6-DF929625EA0E}">
        <p15:presenceInfo xmlns:p15="http://schemas.microsoft.com/office/powerpoint/2012/main" userId="S::2144146@TCS.com::a8e43e39-2bd5-4fe9-95e3-bf432fe4dfd1" providerId="AD"/>
      </p:ext>
    </p:extLst>
  </p:cmAuthor>
  <p:cmAuthor id="5" name="ANNANYA SOOD" initials="AS" lastIdx="30" clrIdx="4">
    <p:extLst>
      <p:ext uri="{19B8F6BF-5375-455C-9EA6-DF929625EA0E}">
        <p15:presenceInfo xmlns:p15="http://schemas.microsoft.com/office/powerpoint/2012/main" userId="ANNANYA SOOD" providerId="None"/>
      </p:ext>
    </p:extLst>
  </p:cmAuthor>
  <p:cmAuthor id="6" name="Pooja Bansal" initials="PB" lastIdx="18" clrIdx="5">
    <p:extLst>
      <p:ext uri="{19B8F6BF-5375-455C-9EA6-DF929625EA0E}">
        <p15:presenceInfo xmlns:p15="http://schemas.microsoft.com/office/powerpoint/2012/main" userId="S::1808731@tcs.com::96343f53-ac97-4b34-a690-1db68bc217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3E3"/>
    <a:srgbClr val="A2A8BD"/>
    <a:srgbClr val="B8BDCF"/>
    <a:srgbClr val="A6B7ED"/>
    <a:srgbClr val="DB6B71"/>
    <a:srgbClr val="BF9000"/>
    <a:srgbClr val="FFFFFF"/>
    <a:srgbClr val="2F5597"/>
    <a:srgbClr val="00B0F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04"/>
    <p:restoredTop sz="94710"/>
  </p:normalViewPr>
  <p:slideViewPr>
    <p:cSldViewPr snapToGrid="0">
      <p:cViewPr varScale="1">
        <p:scale>
          <a:sx n="108" d="100"/>
          <a:sy n="108" d="100"/>
        </p:scale>
        <p:origin x="72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8/10/relationships/authors" Target="author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commentAuthors" Target="commentAuthor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236FF-9673-448B-B251-860D97A53133}" type="datetimeFigureOut">
              <a:t>7/16/2022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67E2E-4D0C-425D-A9B8-7299D7D085A5}" type="slidenum">
              <a:t>‹#›</a:t>
            </a:fld>
            <a:endParaRPr lang="en-US"/>
          </a:p>
        </p:txBody>
      </p:sp>
    </p:spTree>
    <p:extLst>
      <p:ext uri="{BB962C8B-B14F-4D97-AF65-F5344CB8AC3E}">
        <p14:creationId xmlns:p14="http://schemas.microsoft.com/office/powerpoint/2010/main" val="3380791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a:t>
            </a:fld>
            <a:endParaRPr lang="en-US"/>
          </a:p>
        </p:txBody>
      </p:sp>
    </p:spTree>
    <p:extLst>
      <p:ext uri="{BB962C8B-B14F-4D97-AF65-F5344CB8AC3E}">
        <p14:creationId xmlns:p14="http://schemas.microsoft.com/office/powerpoint/2010/main" val="212210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47</a:t>
            </a:fld>
            <a:endParaRPr lang="en-US"/>
          </a:p>
        </p:txBody>
      </p:sp>
    </p:spTree>
    <p:extLst>
      <p:ext uri="{BB962C8B-B14F-4D97-AF65-F5344CB8AC3E}">
        <p14:creationId xmlns:p14="http://schemas.microsoft.com/office/powerpoint/2010/main" val="854068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56</a:t>
            </a:fld>
            <a:endParaRPr lang="en-US"/>
          </a:p>
        </p:txBody>
      </p:sp>
    </p:spTree>
    <p:extLst>
      <p:ext uri="{BB962C8B-B14F-4D97-AF65-F5344CB8AC3E}">
        <p14:creationId xmlns:p14="http://schemas.microsoft.com/office/powerpoint/2010/main" val="2552772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63</a:t>
            </a:fld>
            <a:endParaRPr lang="en-US"/>
          </a:p>
        </p:txBody>
      </p:sp>
    </p:spTree>
    <p:extLst>
      <p:ext uri="{BB962C8B-B14F-4D97-AF65-F5344CB8AC3E}">
        <p14:creationId xmlns:p14="http://schemas.microsoft.com/office/powerpoint/2010/main" val="3764978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68</a:t>
            </a:fld>
            <a:endParaRPr lang="en-US"/>
          </a:p>
        </p:txBody>
      </p:sp>
    </p:spTree>
    <p:extLst>
      <p:ext uri="{BB962C8B-B14F-4D97-AF65-F5344CB8AC3E}">
        <p14:creationId xmlns:p14="http://schemas.microsoft.com/office/powerpoint/2010/main" val="443235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75</a:t>
            </a:fld>
            <a:endParaRPr lang="en-US"/>
          </a:p>
        </p:txBody>
      </p:sp>
    </p:spTree>
    <p:extLst>
      <p:ext uri="{BB962C8B-B14F-4D97-AF65-F5344CB8AC3E}">
        <p14:creationId xmlns:p14="http://schemas.microsoft.com/office/powerpoint/2010/main" val="3192475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82</a:t>
            </a:fld>
            <a:endParaRPr lang="en-US"/>
          </a:p>
        </p:txBody>
      </p:sp>
    </p:spTree>
    <p:extLst>
      <p:ext uri="{BB962C8B-B14F-4D97-AF65-F5344CB8AC3E}">
        <p14:creationId xmlns:p14="http://schemas.microsoft.com/office/powerpoint/2010/main" val="445258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92</a:t>
            </a:fld>
            <a:endParaRPr lang="en-US"/>
          </a:p>
        </p:txBody>
      </p:sp>
    </p:spTree>
    <p:extLst>
      <p:ext uri="{BB962C8B-B14F-4D97-AF65-F5344CB8AC3E}">
        <p14:creationId xmlns:p14="http://schemas.microsoft.com/office/powerpoint/2010/main" val="2359315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102</a:t>
            </a:fld>
            <a:endParaRPr lang="en-US"/>
          </a:p>
        </p:txBody>
      </p:sp>
    </p:spTree>
    <p:extLst>
      <p:ext uri="{BB962C8B-B14F-4D97-AF65-F5344CB8AC3E}">
        <p14:creationId xmlns:p14="http://schemas.microsoft.com/office/powerpoint/2010/main" val="430986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108</a:t>
            </a:fld>
            <a:endParaRPr lang="en-US"/>
          </a:p>
        </p:txBody>
      </p:sp>
    </p:spTree>
    <p:extLst>
      <p:ext uri="{BB962C8B-B14F-4D97-AF65-F5344CB8AC3E}">
        <p14:creationId xmlns:p14="http://schemas.microsoft.com/office/powerpoint/2010/main" val="2361966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085850" lvl="2" indent="-342900">
              <a:buAutoNum type="arabicPeriod"/>
            </a:pPr>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112</a:t>
            </a:fld>
            <a:endParaRPr lang="en-US"/>
          </a:p>
        </p:txBody>
      </p:sp>
    </p:spTree>
    <p:extLst>
      <p:ext uri="{BB962C8B-B14F-4D97-AF65-F5344CB8AC3E}">
        <p14:creationId xmlns:p14="http://schemas.microsoft.com/office/powerpoint/2010/main" val="221926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2</a:t>
            </a:fld>
            <a:endParaRPr lang="en-US"/>
          </a:p>
        </p:txBody>
      </p:sp>
    </p:spTree>
    <p:extLst>
      <p:ext uri="{BB962C8B-B14F-4D97-AF65-F5344CB8AC3E}">
        <p14:creationId xmlns:p14="http://schemas.microsoft.com/office/powerpoint/2010/main" val="1400837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3</a:t>
            </a:fld>
            <a:endParaRPr lang="en-US"/>
          </a:p>
        </p:txBody>
      </p:sp>
    </p:spTree>
    <p:extLst>
      <p:ext uri="{BB962C8B-B14F-4D97-AF65-F5344CB8AC3E}">
        <p14:creationId xmlns:p14="http://schemas.microsoft.com/office/powerpoint/2010/main" val="2516029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a:t>
            </a:fld>
            <a:endParaRPr lang="en-US"/>
          </a:p>
        </p:txBody>
      </p:sp>
    </p:spTree>
    <p:extLst>
      <p:ext uri="{BB962C8B-B14F-4D97-AF65-F5344CB8AC3E}">
        <p14:creationId xmlns:p14="http://schemas.microsoft.com/office/powerpoint/2010/main" val="3153435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a:t>
            </a:fld>
            <a:endParaRPr lang="en-US"/>
          </a:p>
        </p:txBody>
      </p:sp>
    </p:spTree>
    <p:extLst>
      <p:ext uri="{BB962C8B-B14F-4D97-AF65-F5344CB8AC3E}">
        <p14:creationId xmlns:p14="http://schemas.microsoft.com/office/powerpoint/2010/main" val="1675792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a:t>
            </a:fld>
            <a:endParaRPr lang="en-US"/>
          </a:p>
        </p:txBody>
      </p:sp>
    </p:spTree>
    <p:extLst>
      <p:ext uri="{BB962C8B-B14F-4D97-AF65-F5344CB8AC3E}">
        <p14:creationId xmlns:p14="http://schemas.microsoft.com/office/powerpoint/2010/main" val="3727771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18</a:t>
            </a:fld>
            <a:endParaRPr lang="en-US"/>
          </a:p>
        </p:txBody>
      </p:sp>
    </p:spTree>
    <p:extLst>
      <p:ext uri="{BB962C8B-B14F-4D97-AF65-F5344CB8AC3E}">
        <p14:creationId xmlns:p14="http://schemas.microsoft.com/office/powerpoint/2010/main" val="3363035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31</a:t>
            </a:fld>
            <a:endParaRPr lang="en-US"/>
          </a:p>
        </p:txBody>
      </p:sp>
    </p:spTree>
    <p:extLst>
      <p:ext uri="{BB962C8B-B14F-4D97-AF65-F5344CB8AC3E}">
        <p14:creationId xmlns:p14="http://schemas.microsoft.com/office/powerpoint/2010/main" val="2022710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41</a:t>
            </a:fld>
            <a:endParaRPr lang="en-US"/>
          </a:p>
        </p:txBody>
      </p:sp>
    </p:spTree>
    <p:extLst>
      <p:ext uri="{BB962C8B-B14F-4D97-AF65-F5344CB8AC3E}">
        <p14:creationId xmlns:p14="http://schemas.microsoft.com/office/powerpoint/2010/main" val="2860656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6A6E-A69E-481B-80EB-49C9C8E2B16C}"/>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F8123A5B-00C8-4BB1-B972-CDFBA8E4D264}"/>
              </a:ext>
            </a:extLst>
          </p:cNvPr>
          <p:cNvSpPr>
            <a:spLocks noGrp="1"/>
          </p:cNvSpPr>
          <p:nvPr>
            <p:ph type="subTitle" idx="1"/>
          </p:nvPr>
        </p:nvSpPr>
        <p:spPr>
          <a:xfrm>
            <a:off x="1524000" y="3602569"/>
            <a:ext cx="9144000" cy="1655233"/>
          </a:xfrm>
          <a:prstGeom prst="rect">
            <a:avLst/>
          </a:prstGeom>
        </p:spPr>
        <p:txBody>
          <a:bodyPr/>
          <a:lstStyle>
            <a:lvl1pPr marL="0" indent="0" algn="ctr">
              <a:buNone/>
              <a:defRPr sz="3200"/>
            </a:lvl1pPr>
            <a:lvl2pPr marL="609570" indent="0" algn="ctr">
              <a:buNone/>
              <a:defRPr sz="2667"/>
            </a:lvl2pPr>
            <a:lvl3pPr marL="1219140" indent="0" algn="ctr">
              <a:buNone/>
              <a:defRPr sz="2400"/>
            </a:lvl3pPr>
            <a:lvl4pPr marL="1828709" indent="0" algn="ctr">
              <a:buNone/>
              <a:defRPr sz="2133"/>
            </a:lvl4pPr>
            <a:lvl5pPr marL="2438278" indent="0" algn="ctr">
              <a:buNone/>
              <a:defRPr sz="2133"/>
            </a:lvl5pPr>
            <a:lvl6pPr marL="3047848" indent="0" algn="ctr">
              <a:buNone/>
              <a:defRPr sz="2133"/>
            </a:lvl6pPr>
            <a:lvl7pPr marL="3657418" indent="0" algn="ctr">
              <a:buNone/>
              <a:defRPr sz="2133"/>
            </a:lvl7pPr>
            <a:lvl8pPr marL="4266987" indent="0" algn="ctr">
              <a:buNone/>
              <a:defRPr sz="2133"/>
            </a:lvl8pPr>
            <a:lvl9pPr marL="4876557"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810F02C-3524-4196-9DD3-CFFCEBBE9D75}"/>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7/16/2022</a:t>
            </a:fld>
            <a:endParaRPr lang="en-US"/>
          </a:p>
        </p:txBody>
      </p:sp>
      <p:sp>
        <p:nvSpPr>
          <p:cNvPr id="5" name="Footer Placeholder 4">
            <a:extLst>
              <a:ext uri="{FF2B5EF4-FFF2-40B4-BE49-F238E27FC236}">
                <a16:creationId xmlns:a16="http://schemas.microsoft.com/office/drawing/2014/main" id="{83781B46-18D9-48AF-9301-6CDC90321103}"/>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C7024FF-29B2-4D8B-8879-74CEEFF36A8E}"/>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650121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F0D0F-2426-4E98-8D09-DE2A57966946}"/>
              </a:ext>
            </a:extLst>
          </p:cNvPr>
          <p:cNvSpPr>
            <a:spLocks noGrp="1"/>
          </p:cNvSpPr>
          <p:nvPr>
            <p:ph type="title"/>
          </p:nvPr>
        </p:nvSpPr>
        <p:spPr>
          <a:xfrm>
            <a:off x="840317" y="366185"/>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D874511-4BF6-487C-B0F6-8799A6FB756F}"/>
              </a:ext>
            </a:extLst>
          </p:cNvPr>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DD5D5C53-C12C-43D9-8E9C-91541137A598}"/>
              </a:ext>
            </a:extLst>
          </p:cNvPr>
          <p:cNvSpPr>
            <a:spLocks noGrp="1"/>
          </p:cNvSpPr>
          <p:nvPr>
            <p:ph sz="half" idx="2"/>
          </p:nvPr>
        </p:nvSpPr>
        <p:spPr>
          <a:xfrm>
            <a:off x="840318"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D7EA3D-E767-455D-A11F-C9E005F8972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462D5A3D-6710-47EC-899A-C0F3FA809C75}"/>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8F63FE-0B95-4DFE-8358-80C6D5D8D269}"/>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8" name="Footer Placeholder 7">
            <a:extLst>
              <a:ext uri="{FF2B5EF4-FFF2-40B4-BE49-F238E27FC236}">
                <a16:creationId xmlns:a16="http://schemas.microsoft.com/office/drawing/2014/main" id="{A193B9D6-0FA6-4F93-97F6-F2071194834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E2139A-242E-4AFE-A4AD-B916EC2ECD82}"/>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1125691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ECE40-57B9-47FE-B27A-E7D128A41E94}"/>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067F3D8-DB16-4EF6-8226-711FA26BD670}"/>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4" name="Footer Placeholder 3">
            <a:extLst>
              <a:ext uri="{FF2B5EF4-FFF2-40B4-BE49-F238E27FC236}">
                <a16:creationId xmlns:a16="http://schemas.microsoft.com/office/drawing/2014/main" id="{18AEB401-E959-4DF8-860A-FEE501F114F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510F5C3-34FC-41F2-8FF9-30F82DCF7A2D}"/>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56436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1E9659-E72E-4B10-A6F3-22EDEA42637D}"/>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3" name="Footer Placeholder 2">
            <a:extLst>
              <a:ext uri="{FF2B5EF4-FFF2-40B4-BE49-F238E27FC236}">
                <a16:creationId xmlns:a16="http://schemas.microsoft.com/office/drawing/2014/main" id="{9DAFCE6A-433D-421C-81D5-EB712B93F13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CEF8F12-1DDD-4BCA-B0E3-E90F8E9DAF47}"/>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787845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FB46-5DAD-445A-BE93-AA837E9DB2E2}"/>
              </a:ext>
            </a:extLst>
          </p:cNvPr>
          <p:cNvSpPr>
            <a:spLocks noGrp="1"/>
          </p:cNvSpPr>
          <p:nvPr>
            <p:ph type="title"/>
          </p:nvPr>
        </p:nvSpPr>
        <p:spPr>
          <a:xfrm>
            <a:off x="840319"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C369502A-1799-4F8F-A10A-459979CE1665}"/>
              </a:ext>
            </a:extLst>
          </p:cNvPr>
          <p:cNvSpPr>
            <a:spLocks noGrp="1"/>
          </p:cNvSpPr>
          <p:nvPr>
            <p:ph idx="1"/>
          </p:nvPr>
        </p:nvSpPr>
        <p:spPr>
          <a:xfrm>
            <a:off x="5183717" y="988486"/>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8C7497-4D3B-41E6-89FE-E98136DFB05C}"/>
              </a:ext>
            </a:extLst>
          </p:cNvPr>
          <p:cNvSpPr>
            <a:spLocks noGrp="1"/>
          </p:cNvSpPr>
          <p:nvPr>
            <p:ph type="body" sz="half" idx="2"/>
          </p:nvPr>
        </p:nvSpPr>
        <p:spPr>
          <a:xfrm>
            <a:off x="840319" y="2057400"/>
            <a:ext cx="3932767" cy="3812117"/>
          </a:xfrm>
          <a:prstGeom prst="rect">
            <a:avLst/>
          </a:prstGeom>
        </p:spPr>
        <p:txBody>
          <a:bodyPr/>
          <a:lstStyle>
            <a:lvl1pPr marL="0" indent="0">
              <a:buNone/>
              <a:defRPr sz="2133"/>
            </a:lvl1pPr>
            <a:lvl2pPr marL="609570" indent="0">
              <a:buNone/>
              <a:defRPr sz="1867"/>
            </a:lvl2pPr>
            <a:lvl3pPr marL="1219140" indent="0">
              <a:buNone/>
              <a:defRPr sz="1600"/>
            </a:lvl3pPr>
            <a:lvl4pPr marL="1828709" indent="0">
              <a:buNone/>
              <a:defRPr sz="1333"/>
            </a:lvl4pPr>
            <a:lvl5pPr marL="2438278" indent="0">
              <a:buNone/>
              <a:defRPr sz="1333"/>
            </a:lvl5pPr>
            <a:lvl6pPr marL="3047848" indent="0">
              <a:buNone/>
              <a:defRPr sz="1333"/>
            </a:lvl6pPr>
            <a:lvl7pPr marL="3657418" indent="0">
              <a:buNone/>
              <a:defRPr sz="1333"/>
            </a:lvl7pPr>
            <a:lvl8pPr marL="4266987" indent="0">
              <a:buNone/>
              <a:defRPr sz="1333"/>
            </a:lvl8pPr>
            <a:lvl9pPr marL="4876557"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359D52A7-A43B-48E7-9676-A1B0C917155F}"/>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7/16/2022</a:t>
            </a:fld>
            <a:endParaRPr lang="en-US"/>
          </a:p>
        </p:txBody>
      </p:sp>
      <p:sp>
        <p:nvSpPr>
          <p:cNvPr id="6" name="Footer Placeholder 5">
            <a:extLst>
              <a:ext uri="{FF2B5EF4-FFF2-40B4-BE49-F238E27FC236}">
                <a16:creationId xmlns:a16="http://schemas.microsoft.com/office/drawing/2014/main" id="{0268ECFF-D5C5-456D-B892-C7713F783EDB}"/>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1943CCC-E232-4C22-8977-F7ADE63017AA}"/>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87784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F43B-0574-4014-923E-72840080152B}"/>
              </a:ext>
            </a:extLst>
          </p:cNvPr>
          <p:cNvSpPr>
            <a:spLocks noGrp="1"/>
          </p:cNvSpPr>
          <p:nvPr>
            <p:ph type="title"/>
          </p:nvPr>
        </p:nvSpPr>
        <p:spPr>
          <a:xfrm>
            <a:off x="840319"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6039547-B50E-40C3-A4D3-27EF85C6B5F8}"/>
              </a:ext>
            </a:extLst>
          </p:cNvPr>
          <p:cNvSpPr>
            <a:spLocks noGrp="1"/>
          </p:cNvSpPr>
          <p:nvPr>
            <p:ph type="pic" idx="1"/>
          </p:nvPr>
        </p:nvSpPr>
        <p:spPr>
          <a:xfrm>
            <a:off x="5183717" y="988486"/>
            <a:ext cx="6172200" cy="4872567"/>
          </a:xfrm>
          <a:prstGeom prst="rect">
            <a:avLst/>
          </a:prstGeo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US"/>
          </a:p>
        </p:txBody>
      </p:sp>
      <p:sp>
        <p:nvSpPr>
          <p:cNvPr id="4" name="Text Placeholder 3">
            <a:extLst>
              <a:ext uri="{FF2B5EF4-FFF2-40B4-BE49-F238E27FC236}">
                <a16:creationId xmlns:a16="http://schemas.microsoft.com/office/drawing/2014/main" id="{343FD932-6905-4916-A603-1AA578F57BA3}"/>
              </a:ext>
            </a:extLst>
          </p:cNvPr>
          <p:cNvSpPr>
            <a:spLocks noGrp="1"/>
          </p:cNvSpPr>
          <p:nvPr>
            <p:ph type="body" sz="half" idx="2"/>
          </p:nvPr>
        </p:nvSpPr>
        <p:spPr>
          <a:xfrm>
            <a:off x="840319" y="2057400"/>
            <a:ext cx="3932767" cy="3812117"/>
          </a:xfrm>
          <a:prstGeom prst="rect">
            <a:avLst/>
          </a:prstGeom>
        </p:spPr>
        <p:txBody>
          <a:bodyPr/>
          <a:lstStyle>
            <a:lvl1pPr marL="0" indent="0">
              <a:buNone/>
              <a:defRPr sz="2133"/>
            </a:lvl1pPr>
            <a:lvl2pPr marL="609570" indent="0">
              <a:buNone/>
              <a:defRPr sz="1867"/>
            </a:lvl2pPr>
            <a:lvl3pPr marL="1219140" indent="0">
              <a:buNone/>
              <a:defRPr sz="1600"/>
            </a:lvl3pPr>
            <a:lvl4pPr marL="1828709" indent="0">
              <a:buNone/>
              <a:defRPr sz="1333"/>
            </a:lvl4pPr>
            <a:lvl5pPr marL="2438278" indent="0">
              <a:buNone/>
              <a:defRPr sz="1333"/>
            </a:lvl5pPr>
            <a:lvl6pPr marL="3047848" indent="0">
              <a:buNone/>
              <a:defRPr sz="1333"/>
            </a:lvl6pPr>
            <a:lvl7pPr marL="3657418" indent="0">
              <a:buNone/>
              <a:defRPr sz="1333"/>
            </a:lvl7pPr>
            <a:lvl8pPr marL="4266987" indent="0">
              <a:buNone/>
              <a:defRPr sz="1333"/>
            </a:lvl8pPr>
            <a:lvl9pPr marL="4876557"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ECBD8CBD-D847-4D8B-B05C-F99EA1BE9827}"/>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7/16/2022</a:t>
            </a:fld>
            <a:endParaRPr lang="en-US"/>
          </a:p>
        </p:txBody>
      </p:sp>
      <p:sp>
        <p:nvSpPr>
          <p:cNvPr id="6" name="Footer Placeholder 5">
            <a:extLst>
              <a:ext uri="{FF2B5EF4-FFF2-40B4-BE49-F238E27FC236}">
                <a16:creationId xmlns:a16="http://schemas.microsoft.com/office/drawing/2014/main" id="{C1C625EB-3924-4421-B156-D188806A05B4}"/>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EE7A32-D16A-4492-AFAC-EF3E314D7FE4}"/>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2002240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FB46-5DAD-445A-BE93-AA837E9DB2E2}"/>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C369502A-1799-4F8F-A10A-459979CE1665}"/>
              </a:ext>
            </a:extLst>
          </p:cNvPr>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8C7497-4D3B-41E6-89FE-E98136DFB05C}"/>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359D52A7-A43B-48E7-9676-A1B0C917155F}"/>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6" name="Footer Placeholder 5">
            <a:extLst>
              <a:ext uri="{FF2B5EF4-FFF2-40B4-BE49-F238E27FC236}">
                <a16:creationId xmlns:a16="http://schemas.microsoft.com/office/drawing/2014/main" id="{0268ECFF-D5C5-456D-B892-C7713F783EDB}"/>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1943CCC-E232-4C22-8977-F7ADE63017AA}"/>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87784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F43B-0574-4014-923E-72840080152B}"/>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6039547-B50E-40C3-A4D3-27EF85C6B5F8}"/>
              </a:ext>
            </a:extLst>
          </p:cNvPr>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343FD932-6905-4916-A603-1AA578F57BA3}"/>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ECBD8CBD-D847-4D8B-B05C-F99EA1BE9827}"/>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6" name="Footer Placeholder 5">
            <a:extLst>
              <a:ext uri="{FF2B5EF4-FFF2-40B4-BE49-F238E27FC236}">
                <a16:creationId xmlns:a16="http://schemas.microsoft.com/office/drawing/2014/main" id="{C1C625EB-3924-4421-B156-D188806A05B4}"/>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EE7A32-D16A-4492-AFAC-EF3E314D7FE4}"/>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2002240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648D9-CB8C-4DC5-816A-24C7A2590F20}"/>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200413-CB44-4A4B-9983-B6265D73414F}"/>
              </a:ext>
            </a:extLst>
          </p:cNvPr>
          <p:cNvSpPr>
            <a:spLocks noGrp="1"/>
          </p:cNvSpPr>
          <p:nvPr>
            <p:ph type="body" orient="vert" idx="1"/>
          </p:nvPr>
        </p:nvSpPr>
        <p:spPr>
          <a:xfrm>
            <a:off x="838200" y="1826684"/>
            <a:ext cx="10515600" cy="43497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06D65-1E31-4BC4-81F5-FC0F8044DD4D}"/>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5" name="Footer Placeholder 4">
            <a:extLst>
              <a:ext uri="{FF2B5EF4-FFF2-40B4-BE49-F238E27FC236}">
                <a16:creationId xmlns:a16="http://schemas.microsoft.com/office/drawing/2014/main" id="{D2A2D9C3-5A1B-412A-A53B-85A57B46E9F1}"/>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A5D6C3-0EF2-4DCD-A1ED-680369653177}"/>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305101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3EE381-AF23-4C9C-B8EC-FB02598605C8}"/>
              </a:ext>
            </a:extLst>
          </p:cNvPr>
          <p:cNvSpPr>
            <a:spLocks noGrp="1"/>
          </p:cNvSpPr>
          <p:nvPr>
            <p:ph type="title" orient="vert"/>
          </p:nvPr>
        </p:nvSpPr>
        <p:spPr>
          <a:xfrm>
            <a:off x="8724901" y="366185"/>
            <a:ext cx="2628900" cy="581024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98D382-D498-44AC-A0ED-D91C3DCB5116}"/>
              </a:ext>
            </a:extLst>
          </p:cNvPr>
          <p:cNvSpPr>
            <a:spLocks noGrp="1"/>
          </p:cNvSpPr>
          <p:nvPr>
            <p:ph type="body" orient="vert" idx="1"/>
          </p:nvPr>
        </p:nvSpPr>
        <p:spPr>
          <a:xfrm>
            <a:off x="838201" y="366185"/>
            <a:ext cx="7683500" cy="58102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C20E0-404D-4036-BA07-0E2DF556E389}"/>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5" name="Footer Placeholder 4">
            <a:extLst>
              <a:ext uri="{FF2B5EF4-FFF2-40B4-BE49-F238E27FC236}">
                <a16:creationId xmlns:a16="http://schemas.microsoft.com/office/drawing/2014/main" id="{F5E45594-1107-4D74-A203-E29C6E30165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C2AD90-3645-4691-9A96-99A871B45153}"/>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41350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6A6E-A69E-481B-80EB-49C9C8E2B16C}"/>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F8123A5B-00C8-4BB1-B972-CDFBA8E4D264}"/>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810F02C-3524-4196-9DD3-CFFCEBBE9D75}"/>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5" name="Footer Placeholder 4">
            <a:extLst>
              <a:ext uri="{FF2B5EF4-FFF2-40B4-BE49-F238E27FC236}">
                <a16:creationId xmlns:a16="http://schemas.microsoft.com/office/drawing/2014/main" id="{83781B46-18D9-48AF-9301-6CDC90321103}"/>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C7024FF-29B2-4D8B-8879-74CEEFF36A8E}"/>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65012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7311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AD74585-0758-4A73-A2C5-D935E2A82E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2835" y="117574"/>
            <a:ext cx="1524000" cy="900831"/>
          </a:xfrm>
          <a:prstGeom prst="rect">
            <a:avLst/>
          </a:prstGeom>
        </p:spPr>
      </p:pic>
    </p:spTree>
    <p:extLst>
      <p:ext uri="{BB962C8B-B14F-4D97-AF65-F5344CB8AC3E}">
        <p14:creationId xmlns:p14="http://schemas.microsoft.com/office/powerpoint/2010/main" val="1527311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18F-5EE7-4AE7-AF4C-169ADC565039}"/>
              </a:ext>
            </a:extLst>
          </p:cNvPr>
          <p:cNvSpPr>
            <a:spLocks noGrp="1"/>
          </p:cNvSpPr>
          <p:nvPr>
            <p:ph type="title"/>
          </p:nvPr>
        </p:nvSpPr>
        <p:spPr>
          <a:xfrm>
            <a:off x="831851" y="1710268"/>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552DC3D8-EBB5-403C-AA75-2B3F8FAE30CA}"/>
              </a:ext>
            </a:extLst>
          </p:cNvPr>
          <p:cNvSpPr>
            <a:spLocks noGrp="1"/>
          </p:cNvSpPr>
          <p:nvPr>
            <p:ph type="body" idx="1"/>
          </p:nvPr>
        </p:nvSpPr>
        <p:spPr>
          <a:xfrm>
            <a:off x="831851" y="4588935"/>
            <a:ext cx="10515600" cy="1500717"/>
          </a:xfrm>
          <a:prstGeom prst="rect">
            <a:avLst/>
          </a:prstGeom>
        </p:spPr>
        <p:txBody>
          <a:bodyPr/>
          <a:lstStyle>
            <a:lvl1pPr marL="0" indent="0">
              <a:buNone/>
              <a:defRPr sz="3200">
                <a:solidFill>
                  <a:schemeClr val="tx1">
                    <a:tint val="75000"/>
                  </a:schemeClr>
                </a:solidFill>
              </a:defRPr>
            </a:lvl1pPr>
            <a:lvl2pPr marL="609570" indent="0">
              <a:buNone/>
              <a:defRPr sz="2667">
                <a:solidFill>
                  <a:schemeClr val="tx1">
                    <a:tint val="75000"/>
                  </a:schemeClr>
                </a:solidFill>
              </a:defRPr>
            </a:lvl2pPr>
            <a:lvl3pPr marL="1219140" indent="0">
              <a:buNone/>
              <a:defRPr sz="2400">
                <a:solidFill>
                  <a:schemeClr val="tx1">
                    <a:tint val="75000"/>
                  </a:schemeClr>
                </a:solidFill>
              </a:defRPr>
            </a:lvl3pPr>
            <a:lvl4pPr marL="1828709" indent="0">
              <a:buNone/>
              <a:defRPr sz="2133">
                <a:solidFill>
                  <a:schemeClr val="tx1">
                    <a:tint val="75000"/>
                  </a:schemeClr>
                </a:solidFill>
              </a:defRPr>
            </a:lvl4pPr>
            <a:lvl5pPr marL="2438278" indent="0">
              <a:buNone/>
              <a:defRPr sz="2133">
                <a:solidFill>
                  <a:schemeClr val="tx1">
                    <a:tint val="75000"/>
                  </a:schemeClr>
                </a:solidFill>
              </a:defRPr>
            </a:lvl5pPr>
            <a:lvl6pPr marL="3047848" indent="0">
              <a:buNone/>
              <a:defRPr sz="2133">
                <a:solidFill>
                  <a:schemeClr val="tx1">
                    <a:tint val="75000"/>
                  </a:schemeClr>
                </a:solidFill>
              </a:defRPr>
            </a:lvl6pPr>
            <a:lvl7pPr marL="3657418" indent="0">
              <a:buNone/>
              <a:defRPr sz="2133">
                <a:solidFill>
                  <a:schemeClr val="tx1">
                    <a:tint val="75000"/>
                  </a:schemeClr>
                </a:solidFill>
              </a:defRPr>
            </a:lvl7pPr>
            <a:lvl8pPr marL="4266987" indent="0">
              <a:buNone/>
              <a:defRPr sz="2133">
                <a:solidFill>
                  <a:schemeClr val="tx1">
                    <a:tint val="75000"/>
                  </a:schemeClr>
                </a:solidFill>
              </a:defRPr>
            </a:lvl8pPr>
            <a:lvl9pPr marL="4876557"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F71FCF-2D76-403C-AED9-ADC8432DE66C}"/>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7/16/2022</a:t>
            </a:fld>
            <a:endParaRPr lang="en-US"/>
          </a:p>
        </p:txBody>
      </p:sp>
      <p:sp>
        <p:nvSpPr>
          <p:cNvPr id="5" name="Footer Placeholder 4">
            <a:extLst>
              <a:ext uri="{FF2B5EF4-FFF2-40B4-BE49-F238E27FC236}">
                <a16:creationId xmlns:a16="http://schemas.microsoft.com/office/drawing/2014/main" id="{1D2CD6E7-064C-4F49-B401-A08E61A86F98}"/>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93D43D-7B91-4215-878C-3207569936F0}"/>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9497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AD74585-0758-4A73-A2C5-D935E2A82E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2835" y="117574"/>
            <a:ext cx="1524000" cy="900831"/>
          </a:xfrm>
          <a:prstGeom prst="rect">
            <a:avLst/>
          </a:prstGeom>
        </p:spPr>
      </p:pic>
    </p:spTree>
    <p:extLst>
      <p:ext uri="{BB962C8B-B14F-4D97-AF65-F5344CB8AC3E}">
        <p14:creationId xmlns:p14="http://schemas.microsoft.com/office/powerpoint/2010/main" val="152731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18F-5EE7-4AE7-AF4C-169ADC565039}"/>
              </a:ext>
            </a:extLst>
          </p:cNvPr>
          <p:cNvSpPr>
            <a:spLocks noGrp="1"/>
          </p:cNvSpPr>
          <p:nvPr>
            <p:ph type="title"/>
          </p:nvPr>
        </p:nvSpPr>
        <p:spPr>
          <a:xfrm>
            <a:off x="831851" y="1710267"/>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552DC3D8-EBB5-403C-AA75-2B3F8FAE30CA}"/>
              </a:ext>
            </a:extLst>
          </p:cNvPr>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F71FCF-2D76-403C-AED9-ADC8432DE66C}"/>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5" name="Footer Placeholder 4">
            <a:extLst>
              <a:ext uri="{FF2B5EF4-FFF2-40B4-BE49-F238E27FC236}">
                <a16:creationId xmlns:a16="http://schemas.microsoft.com/office/drawing/2014/main" id="{1D2CD6E7-064C-4F49-B401-A08E61A86F98}"/>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93D43D-7B91-4215-878C-3207569936F0}"/>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94972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3923E-D3B9-4F29-83CE-EBE4873473F3}"/>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80CB86E-7363-4899-916D-B874B530E811}"/>
              </a:ext>
            </a:extLst>
          </p:cNvPr>
          <p:cNvSpPr>
            <a:spLocks noGrp="1"/>
          </p:cNvSpPr>
          <p:nvPr>
            <p:ph sz="half" idx="1"/>
          </p:nvPr>
        </p:nvSpPr>
        <p:spPr>
          <a:xfrm>
            <a:off x="8382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E3536B-9322-4E69-A5C0-FB121CF42F70}"/>
              </a:ext>
            </a:extLst>
          </p:cNvPr>
          <p:cNvSpPr>
            <a:spLocks noGrp="1"/>
          </p:cNvSpPr>
          <p:nvPr>
            <p:ph sz="half" idx="2"/>
          </p:nvPr>
        </p:nvSpPr>
        <p:spPr>
          <a:xfrm>
            <a:off x="61976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08C39B-536F-44F5-B7D4-2AB8C7A04B55}"/>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7/16/2022</a:t>
            </a:fld>
            <a:endParaRPr lang="en-US"/>
          </a:p>
        </p:txBody>
      </p:sp>
      <p:sp>
        <p:nvSpPr>
          <p:cNvPr id="6" name="Footer Placeholder 5">
            <a:extLst>
              <a:ext uri="{FF2B5EF4-FFF2-40B4-BE49-F238E27FC236}">
                <a16:creationId xmlns:a16="http://schemas.microsoft.com/office/drawing/2014/main" id="{1A22C248-0E6B-419C-9C30-76AC4CE57A7E}"/>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A058217-4D32-45C0-A1E9-60A6CAEB8A60}"/>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96007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F0D0F-2426-4E98-8D09-DE2A57966946}"/>
              </a:ext>
            </a:extLst>
          </p:cNvPr>
          <p:cNvSpPr>
            <a:spLocks noGrp="1"/>
          </p:cNvSpPr>
          <p:nvPr>
            <p:ph type="title"/>
          </p:nvPr>
        </p:nvSpPr>
        <p:spPr>
          <a:xfrm>
            <a:off x="840317" y="366186"/>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D874511-4BF6-487C-B0F6-8799A6FB756F}"/>
              </a:ext>
            </a:extLst>
          </p:cNvPr>
          <p:cNvSpPr>
            <a:spLocks noGrp="1"/>
          </p:cNvSpPr>
          <p:nvPr>
            <p:ph type="body" idx="1"/>
          </p:nvPr>
        </p:nvSpPr>
        <p:spPr>
          <a:xfrm>
            <a:off x="840319" y="1680634"/>
            <a:ext cx="5158316" cy="825500"/>
          </a:xfrm>
          <a:prstGeom prst="rect">
            <a:avLst/>
          </a:prstGeo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DD5D5C53-C12C-43D9-8E9C-91541137A598}"/>
              </a:ext>
            </a:extLst>
          </p:cNvPr>
          <p:cNvSpPr>
            <a:spLocks noGrp="1"/>
          </p:cNvSpPr>
          <p:nvPr>
            <p:ph sz="half" idx="2"/>
          </p:nvPr>
        </p:nvSpPr>
        <p:spPr>
          <a:xfrm>
            <a:off x="840319"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D7EA3D-E767-455D-A11F-C9E005F8972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462D5A3D-6710-47EC-899A-C0F3FA809C75}"/>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8F63FE-0B95-4DFE-8358-80C6D5D8D269}"/>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7/16/2022</a:t>
            </a:fld>
            <a:endParaRPr lang="en-US"/>
          </a:p>
        </p:txBody>
      </p:sp>
      <p:sp>
        <p:nvSpPr>
          <p:cNvPr id="8" name="Footer Placeholder 7">
            <a:extLst>
              <a:ext uri="{FF2B5EF4-FFF2-40B4-BE49-F238E27FC236}">
                <a16:creationId xmlns:a16="http://schemas.microsoft.com/office/drawing/2014/main" id="{A193B9D6-0FA6-4F93-97F6-F20711948340}"/>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E2139A-242E-4AFE-A4AD-B916EC2ECD82}"/>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1125691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75522"/>
      </p:ext>
    </p:extLst>
  </p:cSld>
  <p:clrMap bg1="lt1" tx1="dk1" bg2="lt2" tx2="dk2" accent1="accent1" accent2="accent2" accent3="accent3" accent4="accent4" accent5="accent5" accent6="accent6" hlink="hlink" folHlink="folHlink"/>
  <p:sldLayoutIdLst>
    <p:sldLayoutId id="2147484041" r:id="rId1"/>
    <p:sldLayoutId id="2147483994" r:id="rId2"/>
    <p:sldLayoutId id="2147483995" r:id="rId3"/>
    <p:sldLayoutId id="2147484048" r:id="rId4"/>
    <p:sldLayoutId id="2147484044" r:id="rId5"/>
    <p:sldLayoutId id="2147484034" r:id="rId6"/>
    <p:sldLayoutId id="2147483996" r:id="rId7"/>
    <p:sldLayoutId id="2147483997" r:id="rId8"/>
    <p:sldLayoutId id="2147484045" r:id="rId9"/>
    <p:sldLayoutId id="2147484039" r:id="rId10"/>
    <p:sldLayoutId id="2147483999" r:id="rId11"/>
    <p:sldLayoutId id="2147484000" r:id="rId12"/>
    <p:sldLayoutId id="2147484046" r:id="rId13"/>
    <p:sldLayoutId id="2147484047" r:id="rId14"/>
    <p:sldLayoutId id="2147484001" r:id="rId15"/>
    <p:sldLayoutId id="2147484002" r:id="rId16"/>
    <p:sldLayoutId id="2147484003" r:id="rId17"/>
    <p:sldLayoutId id="2147484004" r:id="rId18"/>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2.svg"/><Relationship Id="rId4" Type="http://schemas.openxmlformats.org/officeDocument/2006/relationships/image" Target="../media/image1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83386-FEEE-4031-8034-57D05C3D17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9363"/>
            <a:ext cx="12192000" cy="6858000"/>
          </a:xfrm>
          <a:prstGeom prst="rect">
            <a:avLst/>
          </a:prstGeom>
        </p:spPr>
      </p:pic>
      <p:pic>
        <p:nvPicPr>
          <p:cNvPr id="8" name="Picture 7" descr="Logo, company name&#10;&#10;Description automatically generated">
            <a:extLst>
              <a:ext uri="{FF2B5EF4-FFF2-40B4-BE49-F238E27FC236}">
                <a16:creationId xmlns:a16="http://schemas.microsoft.com/office/drawing/2014/main" id="{F5600A11-0E6F-402A-BFE2-97E6DE58EC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43394"/>
            <a:ext cx="2427676" cy="1434991"/>
          </a:xfrm>
          <a:prstGeom prst="rect">
            <a:avLst/>
          </a:prstGeom>
        </p:spPr>
      </p:pic>
      <p:sp>
        <p:nvSpPr>
          <p:cNvPr id="9" name="Rectangle 1">
            <a:extLst>
              <a:ext uri="{FF2B5EF4-FFF2-40B4-BE49-F238E27FC236}">
                <a16:creationId xmlns:a16="http://schemas.microsoft.com/office/drawing/2014/main" id="{1238BAC9-4D1E-4555-8FE6-3176BE1E4A35}"/>
              </a:ext>
            </a:extLst>
          </p:cNvPr>
          <p:cNvSpPr/>
          <p:nvPr/>
        </p:nvSpPr>
        <p:spPr>
          <a:xfrm>
            <a:off x="-4313" y="2952033"/>
            <a:ext cx="5101245" cy="1114244"/>
          </a:xfrm>
          <a:custGeom>
            <a:avLst/>
            <a:gdLst>
              <a:gd name="connsiteX0" fmla="*/ 0 w 3881886"/>
              <a:gd name="connsiteY0" fmla="*/ 0 h 754811"/>
              <a:gd name="connsiteX1" fmla="*/ 3881886 w 3881886"/>
              <a:gd name="connsiteY1" fmla="*/ 0 h 754811"/>
              <a:gd name="connsiteX2" fmla="*/ 3881886 w 3881886"/>
              <a:gd name="connsiteY2" fmla="*/ 754811 h 754811"/>
              <a:gd name="connsiteX3" fmla="*/ 0 w 3881886"/>
              <a:gd name="connsiteY3" fmla="*/ 754811 h 754811"/>
              <a:gd name="connsiteX4" fmla="*/ 0 w 3881886"/>
              <a:gd name="connsiteY4" fmla="*/ 0 h 754811"/>
              <a:gd name="connsiteX0" fmla="*/ 0 w 3881886"/>
              <a:gd name="connsiteY0" fmla="*/ 0 h 754811"/>
              <a:gd name="connsiteX1" fmla="*/ 3881886 w 3881886"/>
              <a:gd name="connsiteY1" fmla="*/ 0 h 754811"/>
              <a:gd name="connsiteX2" fmla="*/ 3596136 w 3881886"/>
              <a:gd name="connsiteY2" fmla="*/ 745286 h 754811"/>
              <a:gd name="connsiteX3" fmla="*/ 0 w 3881886"/>
              <a:gd name="connsiteY3" fmla="*/ 754811 h 754811"/>
              <a:gd name="connsiteX4" fmla="*/ 0 w 3881886"/>
              <a:gd name="connsiteY4" fmla="*/ 0 h 754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86" h="754811">
                <a:moveTo>
                  <a:pt x="0" y="0"/>
                </a:moveTo>
                <a:lnTo>
                  <a:pt x="3881886" y="0"/>
                </a:lnTo>
                <a:lnTo>
                  <a:pt x="3596136" y="745286"/>
                </a:lnTo>
                <a:lnTo>
                  <a:pt x="0" y="754811"/>
                </a:lnTo>
                <a:lnTo>
                  <a:pt x="0" y="0"/>
                </a:lnTo>
                <a:close/>
              </a:path>
            </a:pathLst>
          </a:custGeom>
          <a:solidFill>
            <a:srgbClr val="1A568A"/>
          </a:solidFill>
          <a:ln>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pPr algn="ctr"/>
            <a:r>
              <a:rPr lang="en-US" sz="2800" dirty="0">
                <a:ea typeface="+mn-lt"/>
                <a:cs typeface="+mn-lt"/>
              </a:rPr>
              <a:t>TPA User Guide</a:t>
            </a:r>
            <a:endParaRPr lang="en-US" sz="1800" b="1" dirty="0">
              <a:solidFill>
                <a:schemeClr val="bg1"/>
              </a:solidFill>
            </a:endParaRPr>
          </a:p>
        </p:txBody>
      </p:sp>
      <p:sp>
        <p:nvSpPr>
          <p:cNvPr id="10" name="Parallelogram 9">
            <a:extLst>
              <a:ext uri="{FF2B5EF4-FFF2-40B4-BE49-F238E27FC236}">
                <a16:creationId xmlns:a16="http://schemas.microsoft.com/office/drawing/2014/main" id="{7622AD16-4C9D-4E28-AA08-0CD7DDDDE901}"/>
              </a:ext>
            </a:extLst>
          </p:cNvPr>
          <p:cNvSpPr/>
          <p:nvPr/>
        </p:nvSpPr>
        <p:spPr>
          <a:xfrm>
            <a:off x="4291282" y="2952033"/>
            <a:ext cx="542566" cy="1114244"/>
          </a:xfrm>
          <a:prstGeom prst="parallelogram">
            <a:avLst>
              <a:gd name="adj" fmla="val 64662"/>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pPr algn="ctr"/>
            <a:endParaRPr lang="en-US"/>
          </a:p>
        </p:txBody>
      </p:sp>
      <p:sp>
        <p:nvSpPr>
          <p:cNvPr id="2" name="Date Placeholder 1">
            <a:extLst>
              <a:ext uri="{FF2B5EF4-FFF2-40B4-BE49-F238E27FC236}">
                <a16:creationId xmlns:a16="http://schemas.microsoft.com/office/drawing/2014/main" id="{A28F6665-6FB0-4012-8912-073D1553ADDA}"/>
              </a:ext>
            </a:extLst>
          </p:cNvPr>
          <p:cNvSpPr>
            <a:spLocks noGrp="1"/>
          </p:cNvSpPr>
          <p:nvPr>
            <p:ph type="dt" sz="half" idx="10"/>
          </p:nvPr>
        </p:nvSpPr>
        <p:spPr>
          <a:xfrm>
            <a:off x="4724400" y="6356351"/>
            <a:ext cx="2743200" cy="366183"/>
          </a:xfrm>
        </p:spPr>
        <p:txBody>
          <a:bodyPr/>
          <a:lstStyle/>
          <a:p>
            <a:pPr algn="ctr"/>
            <a:fld id="{A18B79A7-BA85-40A4-A918-7F026973442C}" type="datetime1">
              <a:rPr lang="en-US" smtClean="0"/>
              <a:pPr algn="ctr"/>
              <a:t>7/16/2022</a:t>
            </a:fld>
            <a:endParaRPr lang="en-US"/>
          </a:p>
        </p:txBody>
      </p:sp>
    </p:spTree>
    <p:extLst>
      <p:ext uri="{BB962C8B-B14F-4D97-AF65-F5344CB8AC3E}">
        <p14:creationId xmlns:p14="http://schemas.microsoft.com/office/powerpoint/2010/main" val="4097887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2. Request to Represent Employer</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1942021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application&#10;&#10;Description automatically generated">
            <a:extLst>
              <a:ext uri="{FF2B5EF4-FFF2-40B4-BE49-F238E27FC236}">
                <a16:creationId xmlns:a16="http://schemas.microsoft.com/office/drawing/2014/main" id="{C511F6FC-2CFF-1DC8-751D-34C9E20DE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394649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AA16467-F2D2-CF8B-C35C-B0C356FC6435}"/>
              </a:ext>
            </a:extLst>
          </p:cNvPr>
          <p:cNvPicPr>
            <a:picLocks noChangeAspect="1"/>
          </p:cNvPicPr>
          <p:nvPr/>
        </p:nvPicPr>
        <p:blipFill rotWithShape="1">
          <a:blip r:embed="rId2"/>
          <a:srcRect l="846" r="94" b="-680"/>
          <a:stretch/>
        </p:blipFill>
        <p:spPr>
          <a:xfrm>
            <a:off x="1624447" y="2332948"/>
            <a:ext cx="9124981" cy="1282908"/>
          </a:xfrm>
          <a:prstGeom prst="rect">
            <a:avLst/>
          </a:prstGeom>
        </p:spPr>
      </p:pic>
      <p:sp>
        <p:nvSpPr>
          <p:cNvPr id="6" name="TextBox 5">
            <a:extLst>
              <a:ext uri="{FF2B5EF4-FFF2-40B4-BE49-F238E27FC236}">
                <a16:creationId xmlns:a16="http://schemas.microsoft.com/office/drawing/2014/main" id="{78371601-62C1-A8BE-E02D-2D28FB94C2B2}"/>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 Confirmation  </a:t>
            </a:r>
          </a:p>
        </p:txBody>
      </p:sp>
      <p:sp>
        <p:nvSpPr>
          <p:cNvPr id="4" name="Rectangle: Rounded Corners 3">
            <a:extLst>
              <a:ext uri="{FF2B5EF4-FFF2-40B4-BE49-F238E27FC236}">
                <a16:creationId xmlns:a16="http://schemas.microsoft.com/office/drawing/2014/main" id="{00245960-FB4D-7156-A3D8-F8BE479ABDFB}"/>
              </a:ext>
            </a:extLst>
          </p:cNvPr>
          <p:cNvSpPr/>
          <p:nvPr/>
        </p:nvSpPr>
        <p:spPr>
          <a:xfrm>
            <a:off x="6843016" y="1333945"/>
            <a:ext cx="2684713"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The </a:t>
            </a:r>
            <a:r>
              <a:rPr lang="en-US" sz="1100" b="1">
                <a:ea typeface="+mn-lt"/>
                <a:cs typeface="+mn-lt"/>
              </a:rPr>
              <a:t>Request to Close Account Confirmation</a:t>
            </a:r>
            <a:r>
              <a:rPr lang="en-US" sz="1100">
                <a:ea typeface="+mn-lt"/>
                <a:cs typeface="+mn-lt"/>
              </a:rPr>
              <a:t> screen is displayed. </a:t>
            </a:r>
            <a:endParaRPr lang="en-US"/>
          </a:p>
        </p:txBody>
      </p:sp>
    </p:spTree>
    <p:extLst>
      <p:ext uri="{BB962C8B-B14F-4D97-AF65-F5344CB8AC3E}">
        <p14:creationId xmlns:p14="http://schemas.microsoft.com/office/powerpoint/2010/main" val="42671788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14. Maintain Address</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321565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9B0D68F-09CE-DE0E-D301-E1B938BE301F}"/>
              </a:ext>
            </a:extLst>
          </p:cNvPr>
          <p:cNvPicPr>
            <a:picLocks noChangeAspect="1"/>
          </p:cNvPicPr>
          <p:nvPr/>
        </p:nvPicPr>
        <p:blipFill rotWithShape="1">
          <a:blip r:embed="rId2"/>
          <a:srcRect l="668" r="-96" b="3015"/>
          <a:stretch/>
        </p:blipFill>
        <p:spPr>
          <a:xfrm>
            <a:off x="1281673" y="2169647"/>
            <a:ext cx="9028831" cy="1673836"/>
          </a:xfrm>
          <a:prstGeom prst="rect">
            <a:avLst/>
          </a:prstGeom>
        </p:spPr>
      </p:pic>
      <p:sp>
        <p:nvSpPr>
          <p:cNvPr id="4" name="TextBox 3">
            <a:extLst>
              <a:ext uri="{FF2B5EF4-FFF2-40B4-BE49-F238E27FC236}">
                <a16:creationId xmlns:a16="http://schemas.microsoft.com/office/drawing/2014/main" id="{8BE360CB-A5FB-0969-E372-508CA1054812}"/>
              </a:ext>
            </a:extLst>
          </p:cNvPr>
          <p:cNvSpPr txBox="1"/>
          <p:nvPr/>
        </p:nvSpPr>
        <p:spPr>
          <a:xfrm>
            <a:off x="1876852" y="2764054"/>
            <a:ext cx="1422185" cy="31455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16325A1A-FC11-65C6-AAB2-7BE0A34CC3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a:t>
            </a:r>
          </a:p>
        </p:txBody>
      </p:sp>
      <p:sp>
        <p:nvSpPr>
          <p:cNvPr id="3" name="Rectangle: Rounded Corners 2">
            <a:extLst>
              <a:ext uri="{FF2B5EF4-FFF2-40B4-BE49-F238E27FC236}">
                <a16:creationId xmlns:a16="http://schemas.microsoft.com/office/drawing/2014/main" id="{BA8C3389-2135-06A3-73E0-7FCCFE314D6F}"/>
              </a:ext>
            </a:extLst>
          </p:cNvPr>
          <p:cNvSpPr/>
          <p:nvPr/>
        </p:nvSpPr>
        <p:spPr>
          <a:xfrm>
            <a:off x="5635062" y="1152563"/>
            <a:ext cx="2641580" cy="72571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latin typeface="Calibri"/>
                <a:ea typeface="+mn-lt"/>
                <a:cs typeface="+mn-lt"/>
              </a:rPr>
              <a:t>From the home screen, select </a:t>
            </a:r>
            <a:r>
              <a:rPr lang="en-US" sz="1100" b="1">
                <a:latin typeface="Calibri"/>
                <a:ea typeface="+mn-lt"/>
                <a:cs typeface="+mn-lt"/>
              </a:rPr>
              <a:t>Account Maintenance tab </a:t>
            </a:r>
            <a:r>
              <a:rPr lang="en-US" sz="1100">
                <a:latin typeface="Calibri"/>
                <a:ea typeface="+mn-lt"/>
                <a:cs typeface="+mn-lt"/>
              </a:rPr>
              <a:t>then click the </a:t>
            </a:r>
            <a:r>
              <a:rPr lang="en-US" sz="1100" b="1">
                <a:ea typeface="+mn-lt"/>
                <a:cs typeface="+mn-lt"/>
              </a:rPr>
              <a:t>Maintain  Account</a:t>
            </a:r>
            <a:r>
              <a:rPr lang="en-US" sz="1100">
                <a:ea typeface="+mn-lt"/>
                <a:cs typeface="+mn-lt"/>
              </a:rPr>
              <a:t> </a:t>
            </a:r>
            <a:r>
              <a:rPr lang="en-US" sz="1100">
                <a:latin typeface="Calibri"/>
                <a:ea typeface="+mn-lt"/>
                <a:cs typeface="Arial"/>
              </a:rPr>
              <a:t>option </a:t>
            </a:r>
            <a:r>
              <a:rPr lang="en-US" sz="1100">
                <a:latin typeface="Calibri"/>
                <a:ea typeface="+mn-lt"/>
                <a:cs typeface="Calibri"/>
              </a:rPr>
              <a:t>from</a:t>
            </a:r>
            <a:r>
              <a:rPr lang="en-US" sz="1100">
                <a:latin typeface="Calibri"/>
                <a:ea typeface="+mn-lt"/>
                <a:cs typeface="+mn-lt"/>
              </a:rPr>
              <a:t> the menu.</a:t>
            </a:r>
            <a:endParaRPr lang="en-US" sz="1100">
              <a:latin typeface="Calibri"/>
              <a:cs typeface="Calibri"/>
            </a:endParaRPr>
          </a:p>
        </p:txBody>
      </p:sp>
    </p:spTree>
    <p:extLst>
      <p:ext uri="{BB962C8B-B14F-4D97-AF65-F5344CB8AC3E}">
        <p14:creationId xmlns:p14="http://schemas.microsoft.com/office/powerpoint/2010/main" val="2863032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1521D97-75CC-7EAF-D9A8-2B0E519C5147}"/>
              </a:ext>
            </a:extLst>
          </p:cNvPr>
          <p:cNvPicPr>
            <a:picLocks noChangeAspect="1"/>
          </p:cNvPicPr>
          <p:nvPr/>
        </p:nvPicPr>
        <p:blipFill rotWithShape="1">
          <a:blip r:embed="rId2"/>
          <a:srcRect l="1018" r="1018"/>
          <a:stretch/>
        </p:blipFill>
        <p:spPr>
          <a:xfrm>
            <a:off x="1114404" y="2207027"/>
            <a:ext cx="9237348" cy="1523761"/>
          </a:xfrm>
          <a:prstGeom prst="rect">
            <a:avLst/>
          </a:prstGeom>
        </p:spPr>
      </p:pic>
      <p:sp>
        <p:nvSpPr>
          <p:cNvPr id="4" name="TextBox 3">
            <a:extLst>
              <a:ext uri="{FF2B5EF4-FFF2-40B4-BE49-F238E27FC236}">
                <a16:creationId xmlns:a16="http://schemas.microsoft.com/office/drawing/2014/main" id="{23724A90-5FBD-00AA-D0AB-B52B4CF23364}"/>
              </a:ext>
            </a:extLst>
          </p:cNvPr>
          <p:cNvSpPr txBox="1"/>
          <p:nvPr/>
        </p:nvSpPr>
        <p:spPr>
          <a:xfrm>
            <a:off x="4656420" y="3084441"/>
            <a:ext cx="2149549" cy="26259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C0BE4A2A-30B6-30DE-458B-300E94DE32E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a:t>
            </a:r>
          </a:p>
        </p:txBody>
      </p:sp>
      <p:sp>
        <p:nvSpPr>
          <p:cNvPr id="3" name="Rectangle: Rounded Corners 2">
            <a:extLst>
              <a:ext uri="{FF2B5EF4-FFF2-40B4-BE49-F238E27FC236}">
                <a16:creationId xmlns:a16="http://schemas.microsoft.com/office/drawing/2014/main" id="{02F1F366-B90F-4268-C005-9E51111B80CA}"/>
              </a:ext>
            </a:extLst>
          </p:cNvPr>
          <p:cNvSpPr/>
          <p:nvPr/>
        </p:nvSpPr>
        <p:spPr>
          <a:xfrm>
            <a:off x="5986535" y="1306715"/>
            <a:ext cx="3730666"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The Maintain Address screen is displayed. Enter EAN and click </a:t>
            </a:r>
            <a:r>
              <a:rPr lang="en-US" sz="1100" b="1">
                <a:ea typeface="+mn-lt"/>
                <a:cs typeface="+mn-lt"/>
              </a:rPr>
              <a:t>Next</a:t>
            </a:r>
            <a:r>
              <a:rPr lang="en-US" sz="1100">
                <a:ea typeface="+mn-lt"/>
                <a:cs typeface="+mn-lt"/>
              </a:rPr>
              <a:t>.</a:t>
            </a:r>
            <a:endParaRPr lang="en-US" sz="800">
              <a:cs typeface="Calibri"/>
            </a:endParaRPr>
          </a:p>
        </p:txBody>
      </p:sp>
      <p:sp>
        <p:nvSpPr>
          <p:cNvPr id="8" name="Rectangle 7">
            <a:extLst>
              <a:ext uri="{FF2B5EF4-FFF2-40B4-BE49-F238E27FC236}">
                <a16:creationId xmlns:a16="http://schemas.microsoft.com/office/drawing/2014/main" id="{F4E76478-CBE0-87D0-E4BD-029307A69193}"/>
              </a:ext>
            </a:extLst>
          </p:cNvPr>
          <p:cNvSpPr/>
          <p:nvPr/>
        </p:nvSpPr>
        <p:spPr>
          <a:xfrm flipV="1">
            <a:off x="5523632" y="3129394"/>
            <a:ext cx="346363" cy="1627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5AE783A5-34A6-54D1-D4F0-939DA90E2D40}"/>
              </a:ext>
            </a:extLst>
          </p:cNvPr>
          <p:cNvSpPr/>
          <p:nvPr/>
        </p:nvSpPr>
        <p:spPr>
          <a:xfrm flipV="1">
            <a:off x="5114057" y="3129394"/>
            <a:ext cx="193963" cy="1627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638089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95D70F1B-6AB0-E422-7B39-C877F1A735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52310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application&#10;&#10;Description automatically generated">
            <a:extLst>
              <a:ext uri="{FF2B5EF4-FFF2-40B4-BE49-F238E27FC236}">
                <a16:creationId xmlns:a16="http://schemas.microsoft.com/office/drawing/2014/main" id="{3D4851D0-0B91-8157-B72D-12CC2489A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97957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4E94794-3CA6-84AC-04DA-76836A6E7B10}"/>
              </a:ext>
            </a:extLst>
          </p:cNvPr>
          <p:cNvPicPr>
            <a:picLocks noChangeAspect="1"/>
          </p:cNvPicPr>
          <p:nvPr/>
        </p:nvPicPr>
        <p:blipFill rotWithShape="1">
          <a:blip r:embed="rId2"/>
          <a:srcRect l="680" r="76" b="-562"/>
          <a:stretch/>
        </p:blipFill>
        <p:spPr>
          <a:xfrm>
            <a:off x="1201840" y="2234525"/>
            <a:ext cx="9546126" cy="1305542"/>
          </a:xfrm>
          <a:prstGeom prst="rect">
            <a:avLst/>
          </a:prstGeom>
        </p:spPr>
      </p:pic>
      <p:sp>
        <p:nvSpPr>
          <p:cNvPr id="4" name="TextBox 3">
            <a:extLst>
              <a:ext uri="{FF2B5EF4-FFF2-40B4-BE49-F238E27FC236}">
                <a16:creationId xmlns:a16="http://schemas.microsoft.com/office/drawing/2014/main" id="{22AE1159-AA20-8CDD-24BB-A8DEE119D54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 Confirmation </a:t>
            </a:r>
          </a:p>
        </p:txBody>
      </p:sp>
      <p:sp>
        <p:nvSpPr>
          <p:cNvPr id="3" name="Rectangle: Rounded Corners 2">
            <a:extLst>
              <a:ext uri="{FF2B5EF4-FFF2-40B4-BE49-F238E27FC236}">
                <a16:creationId xmlns:a16="http://schemas.microsoft.com/office/drawing/2014/main" id="{76F4D3DD-D622-79EB-5038-9F1ECBF851A7}"/>
              </a:ext>
            </a:extLst>
          </p:cNvPr>
          <p:cNvSpPr/>
          <p:nvPr/>
        </p:nvSpPr>
        <p:spPr>
          <a:xfrm>
            <a:off x="5644356" y="1030265"/>
            <a:ext cx="5060570" cy="77278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14300">
              <a:defRPr/>
            </a:pPr>
            <a:r>
              <a:rPr lang="en-US" sz="1400">
                <a:ea typeface="+mn-lt"/>
                <a:cs typeface="+mn-lt"/>
              </a:rPr>
              <a:t>The </a:t>
            </a:r>
            <a:r>
              <a:rPr lang="en-US" sz="1400" b="1">
                <a:ea typeface="+mn-lt"/>
                <a:cs typeface="+mn-lt"/>
              </a:rPr>
              <a:t>Employer</a:t>
            </a:r>
            <a:r>
              <a:rPr lang="en-US" sz="1400">
                <a:ea typeface="+mn-lt"/>
                <a:cs typeface="+mn-lt"/>
              </a:rPr>
              <a:t> </a:t>
            </a:r>
            <a:r>
              <a:rPr lang="en-US" sz="1400" b="1">
                <a:ea typeface="+mn-lt"/>
                <a:cs typeface="+mn-lt"/>
              </a:rPr>
              <a:t>Contact Maintenance Confirmation</a:t>
            </a:r>
            <a:r>
              <a:rPr lang="en-US" sz="1400">
                <a:ea typeface="+mn-lt"/>
                <a:cs typeface="+mn-lt"/>
              </a:rPr>
              <a:t> screen is displayed.</a:t>
            </a:r>
            <a:endParaRPr lang="en-US" sz="900"/>
          </a:p>
        </p:txBody>
      </p:sp>
    </p:spTree>
    <p:extLst>
      <p:ext uri="{BB962C8B-B14F-4D97-AF65-F5344CB8AC3E}">
        <p14:creationId xmlns:p14="http://schemas.microsoft.com/office/powerpoint/2010/main" val="19227423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15. Inquiry</a:t>
            </a:r>
            <a:endParaRPr lang="en-US" sz="2400" b="1" dirty="0">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1362545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85E15023-48A3-9910-8F4E-6BEAF35A9A25}"/>
              </a:ext>
            </a:extLst>
          </p:cNvPr>
          <p:cNvPicPr>
            <a:picLocks noChangeAspect="1"/>
          </p:cNvPicPr>
          <p:nvPr/>
        </p:nvPicPr>
        <p:blipFill>
          <a:blip r:embed="rId2"/>
          <a:stretch>
            <a:fillRect/>
          </a:stretch>
        </p:blipFill>
        <p:spPr>
          <a:xfrm>
            <a:off x="643467" y="2262365"/>
            <a:ext cx="10905066" cy="2333268"/>
          </a:xfrm>
          <a:prstGeom prst="rect">
            <a:avLst/>
          </a:prstGeom>
        </p:spPr>
      </p:pic>
      <p:sp>
        <p:nvSpPr>
          <p:cNvPr id="6" name="TextBox 5">
            <a:extLst>
              <a:ext uri="{FF2B5EF4-FFF2-40B4-BE49-F238E27FC236}">
                <a16:creationId xmlns:a16="http://schemas.microsoft.com/office/drawing/2014/main" id="{944B692C-D691-43AF-D4CA-51148E405CB3}"/>
              </a:ext>
            </a:extLst>
          </p:cNvPr>
          <p:cNvSpPr txBox="1"/>
          <p:nvPr/>
        </p:nvSpPr>
        <p:spPr>
          <a:xfrm>
            <a:off x="2398932" y="2639449"/>
            <a:ext cx="1828107" cy="92259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10" name="Rectangle: Rounded Corners 9">
            <a:extLst>
              <a:ext uri="{FF2B5EF4-FFF2-40B4-BE49-F238E27FC236}">
                <a16:creationId xmlns:a16="http://schemas.microsoft.com/office/drawing/2014/main" id="{3D974BE5-B8EE-62EE-79B6-46BEA55CDE85}"/>
              </a:ext>
            </a:extLst>
          </p:cNvPr>
          <p:cNvSpPr/>
          <p:nvPr/>
        </p:nvSpPr>
        <p:spPr>
          <a:xfrm>
            <a:off x="5644356" y="1030265"/>
            <a:ext cx="5060570" cy="77278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14300">
              <a:defRPr/>
            </a:pPr>
            <a:r>
              <a:rPr lang="en-US" sz="1400" dirty="0">
                <a:ea typeface="+mn-lt"/>
                <a:cs typeface="+mn-lt"/>
              </a:rPr>
              <a:t>The third-party agent has access to inquiry screen which allow the user to see specific information for each employer they represent. To access the information, the user can select the menu options below</a:t>
            </a:r>
            <a:endParaRPr lang="en-US" sz="1400" dirty="0">
              <a:cs typeface="Calibri"/>
            </a:endParaRPr>
          </a:p>
        </p:txBody>
      </p:sp>
    </p:spTree>
    <p:extLst>
      <p:ext uri="{BB962C8B-B14F-4D97-AF65-F5344CB8AC3E}">
        <p14:creationId xmlns:p14="http://schemas.microsoft.com/office/powerpoint/2010/main" val="1159250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8BC54F-614F-1ABE-EB1E-FCFD6F0E975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Represent Employer – Previously Registered TPAs</a:t>
            </a:r>
          </a:p>
        </p:txBody>
      </p:sp>
      <p:sp>
        <p:nvSpPr>
          <p:cNvPr id="9" name="Rectangle: Rounded Corners 8">
            <a:extLst>
              <a:ext uri="{FF2B5EF4-FFF2-40B4-BE49-F238E27FC236}">
                <a16:creationId xmlns:a16="http://schemas.microsoft.com/office/drawing/2014/main" id="{BD704FB2-18DC-F6D5-C0A6-0D0F2BE447CA}"/>
              </a:ext>
            </a:extLst>
          </p:cNvPr>
          <p:cNvSpPr/>
          <p:nvPr/>
        </p:nvSpPr>
        <p:spPr>
          <a:xfrm>
            <a:off x="497423" y="1738943"/>
            <a:ext cx="2046320" cy="17581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dirty="0"/>
              <a:t> For TPAs previously registered with CTDOL, please complete the </a:t>
            </a:r>
            <a:r>
              <a:rPr lang="en-US" sz="1400" b="1" u="sng" dirty="0">
                <a:solidFill>
                  <a:srgbClr val="FFFFFF"/>
                </a:solidFill>
              </a:rPr>
              <a:t>Employer Linking Form</a:t>
            </a:r>
            <a:r>
              <a:rPr lang="en-US" sz="1400" b="1" dirty="0"/>
              <a:t> </a:t>
            </a:r>
            <a:r>
              <a:rPr lang="en-US" sz="1400" dirty="0"/>
              <a:t>and submit to</a:t>
            </a:r>
            <a:r>
              <a:rPr lang="en-US" sz="1400" b="1" dirty="0"/>
              <a:t> </a:t>
            </a:r>
            <a:r>
              <a:rPr lang="en-US" sz="1400" b="1" dirty="0">
                <a:ea typeface="+mn-lt"/>
                <a:cs typeface="+mn-lt"/>
              </a:rPr>
              <a:t>dol.sos</a:t>
            </a:r>
            <a:r>
              <a:rPr lang="en-US" sz="1400" dirty="0">
                <a:ea typeface="+mn-lt"/>
                <a:cs typeface="+mn-lt"/>
              </a:rPr>
              <a:t>@ct.gov</a:t>
            </a:r>
            <a:r>
              <a:rPr lang="en-US" sz="1400" b="1" dirty="0"/>
              <a:t>.</a:t>
            </a:r>
          </a:p>
          <a:p>
            <a:endParaRPr lang="en-US" sz="1400" b="1" dirty="0">
              <a:cs typeface="Calibri" panose="020F0502020204030204"/>
            </a:endParaRPr>
          </a:p>
          <a:p>
            <a:endParaRPr lang="en-US" sz="1400" dirty="0">
              <a:cs typeface="Calibri" panose="020F0502020204030204"/>
            </a:endParaRPr>
          </a:p>
        </p:txBody>
      </p:sp>
      <p:pic>
        <p:nvPicPr>
          <p:cNvPr id="10" name="Picture 10">
            <a:extLst>
              <a:ext uri="{FF2B5EF4-FFF2-40B4-BE49-F238E27FC236}">
                <a16:creationId xmlns:a16="http://schemas.microsoft.com/office/drawing/2014/main" id="{DB11F322-CBDE-93C3-E044-3C98F86AC2E4}"/>
              </a:ext>
            </a:extLst>
          </p:cNvPr>
          <p:cNvPicPr>
            <a:picLocks noChangeAspect="1"/>
          </p:cNvPicPr>
          <p:nvPr/>
        </p:nvPicPr>
        <p:blipFill rotWithShape="1">
          <a:blip r:embed="rId2"/>
          <a:srcRect t="1099" r="111" b="-220"/>
          <a:stretch/>
        </p:blipFill>
        <p:spPr>
          <a:xfrm>
            <a:off x="2949286" y="1256667"/>
            <a:ext cx="7800116" cy="3911654"/>
          </a:xfrm>
          <a:prstGeom prst="rect">
            <a:avLst/>
          </a:prstGeom>
        </p:spPr>
      </p:pic>
    </p:spTree>
    <p:extLst>
      <p:ext uri="{BB962C8B-B14F-4D97-AF65-F5344CB8AC3E}">
        <p14:creationId xmlns:p14="http://schemas.microsoft.com/office/powerpoint/2010/main" val="29973071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A57349E-0DC0-1DCC-1C06-E2A8E7C2628F}"/>
              </a:ext>
            </a:extLst>
          </p:cNvPr>
          <p:cNvPicPr>
            <a:picLocks noChangeAspect="1"/>
          </p:cNvPicPr>
          <p:nvPr/>
        </p:nvPicPr>
        <p:blipFill>
          <a:blip r:embed="rId2"/>
          <a:stretch>
            <a:fillRect/>
          </a:stretch>
        </p:blipFill>
        <p:spPr>
          <a:xfrm>
            <a:off x="569126" y="2338493"/>
            <a:ext cx="10905066" cy="2181013"/>
          </a:xfrm>
          <a:prstGeom prst="rect">
            <a:avLst/>
          </a:prstGeom>
        </p:spPr>
      </p:pic>
      <p:sp>
        <p:nvSpPr>
          <p:cNvPr id="4" name="Rectangle: Rounded Corners 3">
            <a:extLst>
              <a:ext uri="{FF2B5EF4-FFF2-40B4-BE49-F238E27FC236}">
                <a16:creationId xmlns:a16="http://schemas.microsoft.com/office/drawing/2014/main" id="{BCE40EA2-3863-7B07-FC4E-6BCEBB9F4F01}"/>
              </a:ext>
            </a:extLst>
          </p:cNvPr>
          <p:cNvSpPr/>
          <p:nvPr/>
        </p:nvSpPr>
        <p:spPr>
          <a:xfrm>
            <a:off x="1155990" y="4617241"/>
            <a:ext cx="5060570" cy="77278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14300">
              <a:defRPr/>
            </a:pPr>
            <a:r>
              <a:rPr lang="en-US" sz="1400" dirty="0">
                <a:cs typeface="Calibri"/>
              </a:rPr>
              <a:t>For example, the use can select "Employer Tax Payment" menu option to see payment information. The user enters employer EAN.</a:t>
            </a:r>
          </a:p>
        </p:txBody>
      </p:sp>
      <p:sp>
        <p:nvSpPr>
          <p:cNvPr id="8" name="TextBox 7">
            <a:extLst>
              <a:ext uri="{FF2B5EF4-FFF2-40B4-BE49-F238E27FC236}">
                <a16:creationId xmlns:a16="http://schemas.microsoft.com/office/drawing/2014/main" id="{270F9CFD-40EB-0476-D241-8D568832E12E}"/>
              </a:ext>
            </a:extLst>
          </p:cNvPr>
          <p:cNvSpPr txBox="1"/>
          <p:nvPr/>
        </p:nvSpPr>
        <p:spPr>
          <a:xfrm>
            <a:off x="6190346" y="3540840"/>
            <a:ext cx="1976791" cy="36502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19505219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2AC2D9E5-C648-D3C8-9B9F-6C7D5E91CE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89"/>
            <a:ext cx="12192000" cy="6858000"/>
          </a:xfrm>
          <a:prstGeom prst="rect">
            <a:avLst/>
          </a:prstGeom>
        </p:spPr>
      </p:pic>
    </p:spTree>
    <p:extLst>
      <p:ext uri="{BB962C8B-B14F-4D97-AF65-F5344CB8AC3E}">
        <p14:creationId xmlns:p14="http://schemas.microsoft.com/office/powerpoint/2010/main" val="23598646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with medium confidence">
            <a:extLst>
              <a:ext uri="{FF2B5EF4-FFF2-40B4-BE49-F238E27FC236}">
                <a16:creationId xmlns:a16="http://schemas.microsoft.com/office/drawing/2014/main" id="{D88773C5-D10D-49D3-9581-6CD8CA69F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phic 6" descr="Handshake with solid fill">
            <a:extLst>
              <a:ext uri="{FF2B5EF4-FFF2-40B4-BE49-F238E27FC236}">
                <a16:creationId xmlns:a16="http://schemas.microsoft.com/office/drawing/2014/main" id="{9834BEE4-BEF4-435D-A55E-A0405D88BF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11671" y="3173375"/>
            <a:ext cx="3550023" cy="3550023"/>
          </a:xfrm>
          <a:prstGeom prst="rect">
            <a:avLst/>
          </a:prstGeom>
        </p:spPr>
      </p:pic>
      <p:sp>
        <p:nvSpPr>
          <p:cNvPr id="6" name="Rectangle 1">
            <a:extLst>
              <a:ext uri="{FF2B5EF4-FFF2-40B4-BE49-F238E27FC236}">
                <a16:creationId xmlns:a16="http://schemas.microsoft.com/office/drawing/2014/main" id="{8D4F019C-20E1-4F4B-8B4E-DDFCAD7F8452}"/>
              </a:ext>
            </a:extLst>
          </p:cNvPr>
          <p:cNvSpPr/>
          <p:nvPr/>
        </p:nvSpPr>
        <p:spPr>
          <a:xfrm>
            <a:off x="-5751" y="3035062"/>
            <a:ext cx="5175848" cy="1006415"/>
          </a:xfrm>
          <a:custGeom>
            <a:avLst/>
            <a:gdLst>
              <a:gd name="connsiteX0" fmla="*/ 0 w 3881886"/>
              <a:gd name="connsiteY0" fmla="*/ 0 h 754811"/>
              <a:gd name="connsiteX1" fmla="*/ 3881886 w 3881886"/>
              <a:gd name="connsiteY1" fmla="*/ 0 h 754811"/>
              <a:gd name="connsiteX2" fmla="*/ 3881886 w 3881886"/>
              <a:gd name="connsiteY2" fmla="*/ 754811 h 754811"/>
              <a:gd name="connsiteX3" fmla="*/ 0 w 3881886"/>
              <a:gd name="connsiteY3" fmla="*/ 754811 h 754811"/>
              <a:gd name="connsiteX4" fmla="*/ 0 w 3881886"/>
              <a:gd name="connsiteY4" fmla="*/ 0 h 754811"/>
              <a:gd name="connsiteX0" fmla="*/ 0 w 3881886"/>
              <a:gd name="connsiteY0" fmla="*/ 0 h 754811"/>
              <a:gd name="connsiteX1" fmla="*/ 3881886 w 3881886"/>
              <a:gd name="connsiteY1" fmla="*/ 0 h 754811"/>
              <a:gd name="connsiteX2" fmla="*/ 3596136 w 3881886"/>
              <a:gd name="connsiteY2" fmla="*/ 745286 h 754811"/>
              <a:gd name="connsiteX3" fmla="*/ 0 w 3881886"/>
              <a:gd name="connsiteY3" fmla="*/ 754811 h 754811"/>
              <a:gd name="connsiteX4" fmla="*/ 0 w 3881886"/>
              <a:gd name="connsiteY4" fmla="*/ 0 h 754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86" h="754811">
                <a:moveTo>
                  <a:pt x="0" y="0"/>
                </a:moveTo>
                <a:lnTo>
                  <a:pt x="3881886" y="0"/>
                </a:lnTo>
                <a:lnTo>
                  <a:pt x="3596136" y="745286"/>
                </a:lnTo>
                <a:lnTo>
                  <a:pt x="0" y="754811"/>
                </a:lnTo>
                <a:lnTo>
                  <a:pt x="0" y="0"/>
                </a:lnTo>
                <a:close/>
              </a:path>
            </a:pathLst>
          </a:custGeom>
          <a:solidFill>
            <a:srgbClr val="1A568A"/>
          </a:solidFill>
          <a:ln>
            <a:noFill/>
          </a:ln>
        </p:spPr>
        <p:style>
          <a:lnRef idx="1">
            <a:schemeClr val="accent5"/>
          </a:lnRef>
          <a:fillRef idx="3">
            <a:schemeClr val="accent5"/>
          </a:fillRef>
          <a:effectRef idx="2">
            <a:schemeClr val="accent5"/>
          </a:effectRef>
          <a:fontRef idx="minor">
            <a:schemeClr val="lt1"/>
          </a:fontRef>
        </p:style>
        <p:txBody>
          <a:bodyPr lIns="121920" tIns="60960" rIns="121920" bIns="60960" rtlCol="0" anchor="ctr"/>
          <a:lstStyle/>
          <a:p>
            <a:pPr algn="ctr"/>
            <a:r>
              <a:rPr lang="en-US" sz="3733">
                <a:cs typeface="Calibri"/>
              </a:rPr>
              <a:t>THANK YOU!</a:t>
            </a:r>
          </a:p>
        </p:txBody>
      </p:sp>
      <p:sp>
        <p:nvSpPr>
          <p:cNvPr id="8" name="Parallelogram 7">
            <a:extLst>
              <a:ext uri="{FF2B5EF4-FFF2-40B4-BE49-F238E27FC236}">
                <a16:creationId xmlns:a16="http://schemas.microsoft.com/office/drawing/2014/main" id="{5BC82196-850C-46C3-A5B4-4E4D5736A402}"/>
              </a:ext>
            </a:extLst>
          </p:cNvPr>
          <p:cNvSpPr/>
          <p:nvPr/>
        </p:nvSpPr>
        <p:spPr>
          <a:xfrm>
            <a:off x="4839897" y="3035062"/>
            <a:ext cx="608403" cy="1006415"/>
          </a:xfrm>
          <a:prstGeom prst="parallelogram">
            <a:avLst>
              <a:gd name="adj" fmla="val 64662"/>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spTree>
    <p:extLst>
      <p:ext uri="{BB962C8B-B14F-4D97-AF65-F5344CB8AC3E}">
        <p14:creationId xmlns:p14="http://schemas.microsoft.com/office/powerpoint/2010/main" val="69677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068EE1B-34F7-0473-52C8-A341A2D3AAC1}"/>
              </a:ext>
            </a:extLst>
          </p:cNvPr>
          <p:cNvSpPr/>
          <p:nvPr/>
        </p:nvSpPr>
        <p:spPr>
          <a:xfrm>
            <a:off x="116423" y="2604851"/>
            <a:ext cx="2782341" cy="944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dirty="0"/>
              <a:t>Complete</a:t>
            </a:r>
            <a:r>
              <a:rPr lang="en-US" sz="1400" dirty="0">
                <a:cs typeface="Calibri" panose="020F0502020204030204"/>
              </a:rPr>
              <a:t> and submit </a:t>
            </a:r>
            <a:r>
              <a:rPr lang="en-US" sz="1400" b="1" u="sng" dirty="0">
                <a:cs typeface="Calibri" panose="020F0502020204030204"/>
              </a:rPr>
              <a:t>Power of Attorney</a:t>
            </a:r>
            <a:r>
              <a:rPr lang="en-US" sz="1400" u="sng" dirty="0">
                <a:cs typeface="Calibri" panose="020F0502020204030204"/>
              </a:rPr>
              <a:t> </a:t>
            </a:r>
            <a:r>
              <a:rPr lang="en-US" sz="1400" dirty="0">
                <a:cs typeface="Calibri" panose="020F0502020204030204"/>
              </a:rPr>
              <a:t>and </a:t>
            </a:r>
            <a:r>
              <a:rPr lang="en-US" sz="1400" b="1" u="sng" dirty="0">
                <a:cs typeface="Calibri" panose="020F0502020204030204"/>
              </a:rPr>
              <a:t>Agent Authorization Form</a:t>
            </a:r>
            <a:r>
              <a:rPr lang="en-US" sz="1400" dirty="0">
                <a:cs typeface="Calibri" panose="020F0502020204030204"/>
              </a:rPr>
              <a:t> to dol.sos@ct.gov.</a:t>
            </a:r>
            <a:endParaRPr lang="en-US" sz="1400" b="1" dirty="0">
              <a:cs typeface="Calibri" panose="020F0502020204030204"/>
            </a:endParaRPr>
          </a:p>
        </p:txBody>
      </p:sp>
      <p:sp>
        <p:nvSpPr>
          <p:cNvPr id="5" name="TextBox 4">
            <a:extLst>
              <a:ext uri="{FF2B5EF4-FFF2-40B4-BE49-F238E27FC236}">
                <a16:creationId xmlns:a16="http://schemas.microsoft.com/office/drawing/2014/main" id="{7F2C35B0-196F-375C-8059-0F9B33E5E463}"/>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Represent Employer – Newly Registered TPAs</a:t>
            </a:r>
          </a:p>
        </p:txBody>
      </p:sp>
    </p:spTree>
    <p:extLst>
      <p:ext uri="{BB962C8B-B14F-4D97-AF65-F5344CB8AC3E}">
        <p14:creationId xmlns:p14="http://schemas.microsoft.com/office/powerpoint/2010/main" val="525567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3. Credential Verification</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288339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B62983-14D7-D635-C0AA-5964192AD5F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User ID</a:t>
            </a:r>
          </a:p>
        </p:txBody>
      </p:sp>
      <p:pic>
        <p:nvPicPr>
          <p:cNvPr id="2" name="Picture 6">
            <a:extLst>
              <a:ext uri="{FF2B5EF4-FFF2-40B4-BE49-F238E27FC236}">
                <a16:creationId xmlns:a16="http://schemas.microsoft.com/office/drawing/2014/main" id="{D2033C93-37D7-6536-2DA9-0188DF162D0C}"/>
              </a:ext>
            </a:extLst>
          </p:cNvPr>
          <p:cNvPicPr>
            <a:picLocks noChangeAspect="1"/>
          </p:cNvPicPr>
          <p:nvPr/>
        </p:nvPicPr>
        <p:blipFill rotWithShape="1">
          <a:blip r:embed="rId2"/>
          <a:srcRect t="20057" r="153" b="287"/>
          <a:stretch/>
        </p:blipFill>
        <p:spPr>
          <a:xfrm>
            <a:off x="1101305" y="1216704"/>
            <a:ext cx="9399927" cy="3994013"/>
          </a:xfrm>
          <a:prstGeom prst="rect">
            <a:avLst/>
          </a:prstGeom>
        </p:spPr>
      </p:pic>
      <p:sp>
        <p:nvSpPr>
          <p:cNvPr id="7" name="TextBox 6">
            <a:extLst>
              <a:ext uri="{FF2B5EF4-FFF2-40B4-BE49-F238E27FC236}">
                <a16:creationId xmlns:a16="http://schemas.microsoft.com/office/drawing/2014/main" id="{18A3A839-BB41-9BC1-9648-14D2DB833134}"/>
              </a:ext>
            </a:extLst>
          </p:cNvPr>
          <p:cNvSpPr txBox="1"/>
          <p:nvPr/>
        </p:nvSpPr>
        <p:spPr>
          <a:xfrm>
            <a:off x="7942100" y="3165838"/>
            <a:ext cx="915524" cy="31778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sp>
        <p:nvSpPr>
          <p:cNvPr id="11" name="Speech Bubble: Rectangle with Corners Rounded 10">
            <a:extLst>
              <a:ext uri="{FF2B5EF4-FFF2-40B4-BE49-F238E27FC236}">
                <a16:creationId xmlns:a16="http://schemas.microsoft.com/office/drawing/2014/main" id="{A24DF07C-201E-8B0B-ECA3-0C838D7C1B70}"/>
              </a:ext>
            </a:extLst>
          </p:cNvPr>
          <p:cNvSpPr/>
          <p:nvPr/>
        </p:nvSpPr>
        <p:spPr>
          <a:xfrm flipV="1">
            <a:off x="7826065" y="3711600"/>
            <a:ext cx="2314088" cy="616063"/>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0857890-0B65-AE6A-A74F-43E951C5C9BA}"/>
              </a:ext>
            </a:extLst>
          </p:cNvPr>
          <p:cNvSpPr txBox="1"/>
          <p:nvPr/>
        </p:nvSpPr>
        <p:spPr>
          <a:xfrm>
            <a:off x="7939319" y="3755505"/>
            <a:ext cx="230083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FFFFF"/>
                </a:solidFill>
              </a:rPr>
              <a:t>If user forgets User ID, click </a:t>
            </a:r>
            <a:r>
              <a:rPr lang="en-US" sz="1400" b="1">
                <a:solidFill>
                  <a:srgbClr val="FFFFFF"/>
                </a:solidFill>
              </a:rPr>
              <a:t>Forgot User ID.</a:t>
            </a:r>
            <a:endParaRPr lang="en-US" sz="1400" b="1">
              <a:solidFill>
                <a:srgbClr val="FFFFFF"/>
              </a:solidFill>
              <a:cs typeface="Calibri"/>
            </a:endParaRPr>
          </a:p>
        </p:txBody>
      </p:sp>
    </p:spTree>
    <p:extLst>
      <p:ext uri="{BB962C8B-B14F-4D97-AF65-F5344CB8AC3E}">
        <p14:creationId xmlns:p14="http://schemas.microsoft.com/office/powerpoint/2010/main" val="3162096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B62983-14D7-D635-C0AA-5964192AD5F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User ID</a:t>
            </a:r>
          </a:p>
        </p:txBody>
      </p:sp>
      <p:sp>
        <p:nvSpPr>
          <p:cNvPr id="15" name="TextBox 14">
            <a:extLst>
              <a:ext uri="{FF2B5EF4-FFF2-40B4-BE49-F238E27FC236}">
                <a16:creationId xmlns:a16="http://schemas.microsoft.com/office/drawing/2014/main" id="{30857890-0B65-AE6A-A74F-43E951C5C9BA}"/>
              </a:ext>
            </a:extLst>
          </p:cNvPr>
          <p:cNvSpPr txBox="1"/>
          <p:nvPr/>
        </p:nvSpPr>
        <p:spPr>
          <a:xfrm>
            <a:off x="2061722" y="1154914"/>
            <a:ext cx="8149700" cy="3111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1">
                    <a:lumMod val="95000"/>
                    <a:lumOff val="5000"/>
                  </a:schemeClr>
                </a:solidFill>
                <a:cs typeface="Calibri"/>
              </a:rPr>
              <a:t>The following message appears:</a:t>
            </a:r>
          </a:p>
          <a:p>
            <a:endParaRPr lang="en-US" dirty="0">
              <a:solidFill>
                <a:schemeClr val="tx1">
                  <a:lumMod val="95000"/>
                  <a:lumOff val="5000"/>
                </a:schemeClr>
              </a:solidFill>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forgot your User ID:</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Claimants</a:t>
            </a:r>
            <a:r>
              <a:rPr lang="en-US" sz="1800" dirty="0">
                <a:effectLst/>
                <a:latin typeface="Calibri" panose="020F0502020204030204" pitchFamily="34" charset="0"/>
                <a:ea typeface="Calibri" panose="020F0502020204030204" pitchFamily="34" charset="0"/>
                <a:cs typeface="Times New Roman" panose="02020603050405020304" pitchFamily="18" charset="0"/>
              </a:rPr>
              <a:t> may complete this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lockout form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Employers </a:t>
            </a:r>
            <a:r>
              <a:rPr lang="en-US" sz="1800" dirty="0">
                <a:effectLst/>
                <a:latin typeface="Calibri" panose="020F0502020204030204" pitchFamily="34" charset="0"/>
                <a:ea typeface="Calibri" panose="020F0502020204030204" pitchFamily="34" charset="0"/>
                <a:cs typeface="Times New Roman" panose="02020603050405020304" pitchFamily="18" charset="0"/>
              </a:rPr>
              <a:t>or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Third-Party Agents</a:t>
            </a:r>
            <a:r>
              <a:rPr lang="en-US" sz="1800" dirty="0">
                <a:effectLst/>
                <a:latin typeface="Calibri" panose="020F0502020204030204" pitchFamily="34" charset="0"/>
                <a:ea typeface="Calibri" panose="020F0502020204030204" pitchFamily="34" charset="0"/>
                <a:cs typeface="Times New Roman" panose="02020603050405020304" pitchFamily="18" charset="0"/>
              </a:rPr>
              <a:t> may contact us by clicking on the following link: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ReEmployCT User ID/Password Resets (jotform.com)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State or Federal Agencies</a:t>
            </a:r>
            <a:r>
              <a:rPr lang="en-US" sz="1800" dirty="0">
                <a:effectLst/>
                <a:latin typeface="Calibri" panose="020F0502020204030204" pitchFamily="34" charset="0"/>
                <a:ea typeface="Calibri" panose="020F0502020204030204" pitchFamily="34" charset="0"/>
                <a:cs typeface="Times New Roman" panose="02020603050405020304" pitchFamily="18" charset="0"/>
              </a:rPr>
              <a:t> or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Housing Authorities</a:t>
            </a:r>
            <a:r>
              <a:rPr lang="en-US" sz="1800" dirty="0">
                <a:effectLst/>
                <a:latin typeface="Calibri" panose="020F0502020204030204" pitchFamily="34" charset="0"/>
                <a:ea typeface="Calibri" panose="020F0502020204030204" pitchFamily="34" charset="0"/>
                <a:cs typeface="Times New Roman" panose="02020603050405020304" pitchFamily="18" charset="0"/>
              </a:rPr>
              <a:t> may contact us via email at: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DOL.ReEmpPartnerReset@ct.gov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FFFFFF"/>
              </a:solidFill>
              <a:cs typeface="Calibri"/>
            </a:endParaRPr>
          </a:p>
        </p:txBody>
      </p:sp>
    </p:spTree>
    <p:extLst>
      <p:ext uri="{BB962C8B-B14F-4D97-AF65-F5344CB8AC3E}">
        <p14:creationId xmlns:p14="http://schemas.microsoft.com/office/powerpoint/2010/main" val="1631608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B62983-14D7-D635-C0AA-5964192AD5F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Password</a:t>
            </a:r>
          </a:p>
        </p:txBody>
      </p:sp>
      <p:pic>
        <p:nvPicPr>
          <p:cNvPr id="2" name="Picture 6">
            <a:extLst>
              <a:ext uri="{FF2B5EF4-FFF2-40B4-BE49-F238E27FC236}">
                <a16:creationId xmlns:a16="http://schemas.microsoft.com/office/drawing/2014/main" id="{D2033C93-37D7-6536-2DA9-0188DF162D0C}"/>
              </a:ext>
            </a:extLst>
          </p:cNvPr>
          <p:cNvPicPr>
            <a:picLocks noChangeAspect="1"/>
          </p:cNvPicPr>
          <p:nvPr/>
        </p:nvPicPr>
        <p:blipFill rotWithShape="1">
          <a:blip r:embed="rId2"/>
          <a:srcRect t="20057" r="153" b="287"/>
          <a:stretch/>
        </p:blipFill>
        <p:spPr>
          <a:xfrm>
            <a:off x="1101305" y="1216704"/>
            <a:ext cx="9399927" cy="3994013"/>
          </a:xfrm>
          <a:prstGeom prst="rect">
            <a:avLst/>
          </a:prstGeom>
        </p:spPr>
      </p:pic>
      <p:sp>
        <p:nvSpPr>
          <p:cNvPr id="7" name="TextBox 6">
            <a:extLst>
              <a:ext uri="{FF2B5EF4-FFF2-40B4-BE49-F238E27FC236}">
                <a16:creationId xmlns:a16="http://schemas.microsoft.com/office/drawing/2014/main" id="{18A3A839-BB41-9BC1-9648-14D2DB833134}"/>
              </a:ext>
            </a:extLst>
          </p:cNvPr>
          <p:cNvSpPr txBox="1"/>
          <p:nvPr/>
        </p:nvSpPr>
        <p:spPr>
          <a:xfrm>
            <a:off x="8824905" y="3165838"/>
            <a:ext cx="980572" cy="31778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sp>
        <p:nvSpPr>
          <p:cNvPr id="11" name="Speech Bubble: Rectangle with Corners Rounded 10">
            <a:extLst>
              <a:ext uri="{FF2B5EF4-FFF2-40B4-BE49-F238E27FC236}">
                <a16:creationId xmlns:a16="http://schemas.microsoft.com/office/drawing/2014/main" id="{A24DF07C-201E-8B0B-ECA3-0C838D7C1B70}"/>
              </a:ext>
            </a:extLst>
          </p:cNvPr>
          <p:cNvSpPr/>
          <p:nvPr/>
        </p:nvSpPr>
        <p:spPr>
          <a:xfrm flipV="1">
            <a:off x="7826065" y="3711600"/>
            <a:ext cx="2443974" cy="101290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0857890-0B65-AE6A-A74F-43E951C5C9BA}"/>
              </a:ext>
            </a:extLst>
          </p:cNvPr>
          <p:cNvSpPr txBox="1"/>
          <p:nvPr/>
        </p:nvSpPr>
        <p:spPr>
          <a:xfrm>
            <a:off x="7883564" y="3839140"/>
            <a:ext cx="253314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FFFFF"/>
                </a:solidFill>
              </a:rPr>
              <a:t>If user forgets password, enter </a:t>
            </a:r>
            <a:r>
              <a:rPr lang="en-US" sz="1400" b="1">
                <a:solidFill>
                  <a:srgbClr val="FFFFFF"/>
                </a:solidFill>
              </a:rPr>
              <a:t>User ID</a:t>
            </a:r>
            <a:r>
              <a:rPr lang="en-US" sz="1400">
                <a:solidFill>
                  <a:srgbClr val="FFFFFF"/>
                </a:solidFill>
              </a:rPr>
              <a:t> and click </a:t>
            </a:r>
            <a:r>
              <a:rPr lang="en-US" sz="1400" b="1">
                <a:solidFill>
                  <a:srgbClr val="FFFFFF"/>
                </a:solidFill>
              </a:rPr>
              <a:t>Forgot Password.</a:t>
            </a:r>
            <a:endParaRPr lang="en-US" sz="1400" b="1">
              <a:solidFill>
                <a:srgbClr val="FFFFFF"/>
              </a:solidFill>
              <a:cs typeface="Calibri"/>
            </a:endParaRPr>
          </a:p>
        </p:txBody>
      </p:sp>
    </p:spTree>
    <p:extLst>
      <p:ext uri="{BB962C8B-B14F-4D97-AF65-F5344CB8AC3E}">
        <p14:creationId xmlns:p14="http://schemas.microsoft.com/office/powerpoint/2010/main" val="1018746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38F64D9-2CD4-9608-EC5F-05CC36B12934}"/>
              </a:ext>
            </a:extLst>
          </p:cNvPr>
          <p:cNvPicPr>
            <a:picLocks noChangeAspect="1"/>
          </p:cNvPicPr>
          <p:nvPr/>
        </p:nvPicPr>
        <p:blipFill rotWithShape="1">
          <a:blip r:embed="rId2"/>
          <a:srcRect l="874" b="-380"/>
          <a:stretch/>
        </p:blipFill>
        <p:spPr>
          <a:xfrm>
            <a:off x="1075332" y="1890519"/>
            <a:ext cx="9821254" cy="1540204"/>
          </a:xfrm>
          <a:prstGeom prst="rect">
            <a:avLst/>
          </a:prstGeom>
        </p:spPr>
      </p:pic>
      <p:sp>
        <p:nvSpPr>
          <p:cNvPr id="4" name="TextBox 3">
            <a:extLst>
              <a:ext uri="{FF2B5EF4-FFF2-40B4-BE49-F238E27FC236}">
                <a16:creationId xmlns:a16="http://schemas.microsoft.com/office/drawing/2014/main" id="{097D4092-A948-92DA-CC31-31603BF4C0E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Password</a:t>
            </a:r>
          </a:p>
        </p:txBody>
      </p:sp>
      <p:sp>
        <p:nvSpPr>
          <p:cNvPr id="10" name="Rectangle: Rounded Corners 9">
            <a:extLst>
              <a:ext uri="{FF2B5EF4-FFF2-40B4-BE49-F238E27FC236}">
                <a16:creationId xmlns:a16="http://schemas.microsoft.com/office/drawing/2014/main" id="{C8D57FF2-AABD-7F23-9227-FF7BAEC0C9D4}"/>
              </a:ext>
            </a:extLst>
          </p:cNvPr>
          <p:cNvSpPr/>
          <p:nvPr/>
        </p:nvSpPr>
        <p:spPr>
          <a:xfrm>
            <a:off x="4408376" y="3202751"/>
            <a:ext cx="2946867" cy="970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a:ea typeface="+mn-lt"/>
                <a:cs typeface="+mn-lt"/>
              </a:rPr>
              <a:t>Message populates to inform user to check their email for instructions on resetting their password.</a:t>
            </a:r>
          </a:p>
        </p:txBody>
      </p:sp>
    </p:spTree>
    <p:extLst>
      <p:ext uri="{BB962C8B-B14F-4D97-AF65-F5344CB8AC3E}">
        <p14:creationId xmlns:p14="http://schemas.microsoft.com/office/powerpoint/2010/main" val="3259323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4. File Tax and Wage Report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161688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D2CB7E-B7E3-6217-BCCC-83FFF549848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File Tax &amp; Wage Report – Single Employer</a:t>
            </a:r>
          </a:p>
        </p:txBody>
      </p:sp>
      <p:pic>
        <p:nvPicPr>
          <p:cNvPr id="4" name="Picture 4">
            <a:extLst>
              <a:ext uri="{FF2B5EF4-FFF2-40B4-BE49-F238E27FC236}">
                <a16:creationId xmlns:a16="http://schemas.microsoft.com/office/drawing/2014/main" id="{97B7F59E-5F5B-4727-F522-9B9A189B639C}"/>
              </a:ext>
            </a:extLst>
          </p:cNvPr>
          <p:cNvPicPr>
            <a:picLocks noChangeAspect="1"/>
          </p:cNvPicPr>
          <p:nvPr/>
        </p:nvPicPr>
        <p:blipFill rotWithShape="1">
          <a:blip r:embed="rId2"/>
          <a:srcRect l="559" b="3333"/>
          <a:stretch/>
        </p:blipFill>
        <p:spPr>
          <a:xfrm>
            <a:off x="1273014" y="1432898"/>
            <a:ext cx="9242575" cy="1757125"/>
          </a:xfrm>
          <a:prstGeom prst="rect">
            <a:avLst/>
          </a:prstGeom>
        </p:spPr>
      </p:pic>
      <p:sp>
        <p:nvSpPr>
          <p:cNvPr id="7" name="TextBox 6">
            <a:extLst>
              <a:ext uri="{FF2B5EF4-FFF2-40B4-BE49-F238E27FC236}">
                <a16:creationId xmlns:a16="http://schemas.microsoft.com/office/drawing/2014/main" id="{16E852D5-1CFB-2310-CEE9-1D29ABFC11CD}"/>
              </a:ext>
            </a:extLst>
          </p:cNvPr>
          <p:cNvSpPr txBox="1"/>
          <p:nvPr/>
        </p:nvSpPr>
        <p:spPr>
          <a:xfrm>
            <a:off x="3193539" y="1632546"/>
            <a:ext cx="1538133" cy="31778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grpSp>
        <p:nvGrpSpPr>
          <p:cNvPr id="11" name="Group 10">
            <a:extLst>
              <a:ext uri="{FF2B5EF4-FFF2-40B4-BE49-F238E27FC236}">
                <a16:creationId xmlns:a16="http://schemas.microsoft.com/office/drawing/2014/main" id="{CC3C13DD-FF59-6199-4772-785D2C2FCCBC}"/>
              </a:ext>
            </a:extLst>
          </p:cNvPr>
          <p:cNvGrpSpPr/>
          <p:nvPr/>
        </p:nvGrpSpPr>
        <p:grpSpPr>
          <a:xfrm rot="5340000">
            <a:off x="5784010" y="810602"/>
            <a:ext cx="785567" cy="2145282"/>
            <a:chOff x="5655290" y="5135196"/>
            <a:chExt cx="747966" cy="1083465"/>
          </a:xfrm>
        </p:grpSpPr>
        <p:sp>
          <p:nvSpPr>
            <p:cNvPr id="9" name="Speech Bubble: Rectangle with Corners Rounded 8">
              <a:extLst>
                <a:ext uri="{FF2B5EF4-FFF2-40B4-BE49-F238E27FC236}">
                  <a16:creationId xmlns:a16="http://schemas.microsoft.com/office/drawing/2014/main" id="{7C43703B-A9F3-57F9-B437-AFCF6E8BB737}"/>
                </a:ext>
              </a:extLst>
            </p:cNvPr>
            <p:cNvSpPr/>
            <p:nvPr/>
          </p:nvSpPr>
          <p:spPr>
            <a:xfrm>
              <a:off x="5655290" y="5149244"/>
              <a:ext cx="747966" cy="106941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TextBox 9">
              <a:extLst>
                <a:ext uri="{FF2B5EF4-FFF2-40B4-BE49-F238E27FC236}">
                  <a16:creationId xmlns:a16="http://schemas.microsoft.com/office/drawing/2014/main" id="{8ACD441F-CD02-245F-BC56-C6B498F7CCC3}"/>
                </a:ext>
              </a:extLst>
            </p:cNvPr>
            <p:cNvSpPr txBox="1"/>
            <p:nvPr/>
          </p:nvSpPr>
          <p:spPr>
            <a:xfrm rot="16260000">
              <a:off x="5506003" y="5303580"/>
              <a:ext cx="1040075" cy="70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FFFFF"/>
                  </a:solidFill>
                </a:rPr>
                <a:t>Select Tax &amp; Wage Report then File Tax &amp; Wage Report.</a:t>
              </a:r>
              <a:endParaRPr lang="en-US" sz="1400">
                <a:solidFill>
                  <a:srgbClr val="FFFFFF"/>
                </a:solidFill>
                <a:cs typeface="Calibri"/>
              </a:endParaRPr>
            </a:p>
          </p:txBody>
        </p:sp>
      </p:grpSp>
    </p:spTree>
    <p:extLst>
      <p:ext uri="{BB962C8B-B14F-4D97-AF65-F5344CB8AC3E}">
        <p14:creationId xmlns:p14="http://schemas.microsoft.com/office/powerpoint/2010/main" val="310363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FF8FF4-6E98-40FA-BED8-0AAFE0F4AE6E}"/>
              </a:ext>
            </a:extLst>
          </p:cNvPr>
          <p:cNvSpPr txBox="1"/>
          <p:nvPr/>
        </p:nvSpPr>
        <p:spPr>
          <a:xfrm>
            <a:off x="1902645" y="699952"/>
            <a:ext cx="4958080" cy="410433"/>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67" b="1"/>
              <a:t>Table of Contents</a:t>
            </a:r>
            <a:endParaRPr lang="en-US" sz="1867" b="1">
              <a:cs typeface="Calibri"/>
            </a:endParaRPr>
          </a:p>
        </p:txBody>
      </p:sp>
      <p:cxnSp>
        <p:nvCxnSpPr>
          <p:cNvPr id="3" name="Straight Connector 2">
            <a:extLst>
              <a:ext uri="{FF2B5EF4-FFF2-40B4-BE49-F238E27FC236}">
                <a16:creationId xmlns:a16="http://schemas.microsoft.com/office/drawing/2014/main" id="{C98B605F-FD28-4C5C-AE73-175D8782A24E}"/>
              </a:ext>
            </a:extLst>
          </p:cNvPr>
          <p:cNvCxnSpPr/>
          <p:nvPr/>
        </p:nvCxnSpPr>
        <p:spPr>
          <a:xfrm>
            <a:off x="1958381" y="1036338"/>
            <a:ext cx="1828800"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D46FA6-E12E-BC73-78B5-48F2027B053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dirty="0">
                <a:ea typeface="+mn-lt"/>
                <a:cs typeface="+mn-lt"/>
              </a:rPr>
              <a:t>TPA User Guide</a:t>
            </a:r>
            <a:endParaRPr lang="en-US" dirty="0"/>
          </a:p>
        </p:txBody>
      </p:sp>
      <p:pic>
        <p:nvPicPr>
          <p:cNvPr id="5" name="Picture 5">
            <a:extLst>
              <a:ext uri="{FF2B5EF4-FFF2-40B4-BE49-F238E27FC236}">
                <a16:creationId xmlns:a16="http://schemas.microsoft.com/office/drawing/2014/main" id="{10198362-3172-6E7E-BA87-C3A5796D9344}"/>
              </a:ext>
            </a:extLst>
          </p:cNvPr>
          <p:cNvPicPr>
            <a:picLocks noChangeAspect="1"/>
          </p:cNvPicPr>
          <p:nvPr/>
        </p:nvPicPr>
        <p:blipFill>
          <a:blip r:embed="rId3"/>
          <a:stretch>
            <a:fillRect/>
          </a:stretch>
        </p:blipFill>
        <p:spPr>
          <a:xfrm>
            <a:off x="1128132" y="1367299"/>
            <a:ext cx="2658534" cy="1487582"/>
          </a:xfrm>
          <a:prstGeom prst="rect">
            <a:avLst/>
          </a:prstGeom>
        </p:spPr>
      </p:pic>
      <p:pic>
        <p:nvPicPr>
          <p:cNvPr id="6" name="Picture 7">
            <a:extLst>
              <a:ext uri="{FF2B5EF4-FFF2-40B4-BE49-F238E27FC236}">
                <a16:creationId xmlns:a16="http://schemas.microsoft.com/office/drawing/2014/main" id="{C1570DA8-0192-6F6F-68B5-6532546D8192}"/>
              </a:ext>
            </a:extLst>
          </p:cNvPr>
          <p:cNvPicPr>
            <a:picLocks noChangeAspect="1"/>
          </p:cNvPicPr>
          <p:nvPr/>
        </p:nvPicPr>
        <p:blipFill>
          <a:blip r:embed="rId4"/>
          <a:stretch>
            <a:fillRect/>
          </a:stretch>
        </p:blipFill>
        <p:spPr>
          <a:xfrm>
            <a:off x="4685166" y="1442456"/>
            <a:ext cx="2658532" cy="1464269"/>
          </a:xfrm>
          <a:prstGeom prst="rect">
            <a:avLst/>
          </a:prstGeom>
        </p:spPr>
      </p:pic>
      <p:pic>
        <p:nvPicPr>
          <p:cNvPr id="8" name="Picture 8">
            <a:extLst>
              <a:ext uri="{FF2B5EF4-FFF2-40B4-BE49-F238E27FC236}">
                <a16:creationId xmlns:a16="http://schemas.microsoft.com/office/drawing/2014/main" id="{9ABBE403-3E47-0F80-5894-CD11DB3C411E}"/>
              </a:ext>
            </a:extLst>
          </p:cNvPr>
          <p:cNvPicPr>
            <a:picLocks noChangeAspect="1"/>
          </p:cNvPicPr>
          <p:nvPr/>
        </p:nvPicPr>
        <p:blipFill>
          <a:blip r:embed="rId5"/>
          <a:stretch>
            <a:fillRect/>
          </a:stretch>
        </p:blipFill>
        <p:spPr>
          <a:xfrm>
            <a:off x="8380348" y="1443295"/>
            <a:ext cx="2700867" cy="1515044"/>
          </a:xfrm>
          <a:prstGeom prst="rect">
            <a:avLst/>
          </a:prstGeom>
        </p:spPr>
      </p:pic>
      <p:pic>
        <p:nvPicPr>
          <p:cNvPr id="9" name="Picture 10">
            <a:extLst>
              <a:ext uri="{FF2B5EF4-FFF2-40B4-BE49-F238E27FC236}">
                <a16:creationId xmlns:a16="http://schemas.microsoft.com/office/drawing/2014/main" id="{D2EBC655-9B84-FDE1-AFBC-EF62FE4463AB}"/>
              </a:ext>
            </a:extLst>
          </p:cNvPr>
          <p:cNvPicPr>
            <a:picLocks noChangeAspect="1"/>
          </p:cNvPicPr>
          <p:nvPr/>
        </p:nvPicPr>
        <p:blipFill>
          <a:blip r:embed="rId6"/>
          <a:stretch>
            <a:fillRect/>
          </a:stretch>
        </p:blipFill>
        <p:spPr>
          <a:xfrm>
            <a:off x="1145066" y="3148009"/>
            <a:ext cx="2616200" cy="1459035"/>
          </a:xfrm>
          <a:prstGeom prst="rect">
            <a:avLst/>
          </a:prstGeom>
        </p:spPr>
      </p:pic>
      <p:pic>
        <p:nvPicPr>
          <p:cNvPr id="11" name="Picture 11">
            <a:extLst>
              <a:ext uri="{FF2B5EF4-FFF2-40B4-BE49-F238E27FC236}">
                <a16:creationId xmlns:a16="http://schemas.microsoft.com/office/drawing/2014/main" id="{FEBC97B9-A0C4-22BE-3213-0187F005A8AA}"/>
              </a:ext>
            </a:extLst>
          </p:cNvPr>
          <p:cNvPicPr>
            <a:picLocks noChangeAspect="1"/>
          </p:cNvPicPr>
          <p:nvPr/>
        </p:nvPicPr>
        <p:blipFill>
          <a:blip r:embed="rId7"/>
          <a:stretch>
            <a:fillRect/>
          </a:stretch>
        </p:blipFill>
        <p:spPr>
          <a:xfrm>
            <a:off x="4681860" y="3149286"/>
            <a:ext cx="2616200" cy="1466601"/>
          </a:xfrm>
          <a:prstGeom prst="rect">
            <a:avLst/>
          </a:prstGeom>
        </p:spPr>
      </p:pic>
      <p:pic>
        <p:nvPicPr>
          <p:cNvPr id="12" name="Picture 13">
            <a:extLst>
              <a:ext uri="{FF2B5EF4-FFF2-40B4-BE49-F238E27FC236}">
                <a16:creationId xmlns:a16="http://schemas.microsoft.com/office/drawing/2014/main" id="{16AE5A46-FA5D-5824-8145-860F95FB017C}"/>
              </a:ext>
            </a:extLst>
          </p:cNvPr>
          <p:cNvPicPr>
            <a:picLocks noChangeAspect="1"/>
          </p:cNvPicPr>
          <p:nvPr/>
        </p:nvPicPr>
        <p:blipFill>
          <a:blip r:embed="rId8"/>
          <a:stretch>
            <a:fillRect/>
          </a:stretch>
        </p:blipFill>
        <p:spPr>
          <a:xfrm>
            <a:off x="8381173" y="3216808"/>
            <a:ext cx="2548467" cy="1434810"/>
          </a:xfrm>
          <a:prstGeom prst="rect">
            <a:avLst/>
          </a:prstGeom>
        </p:spPr>
      </p:pic>
      <p:pic>
        <p:nvPicPr>
          <p:cNvPr id="14" name="Picture 15">
            <a:extLst>
              <a:ext uri="{FF2B5EF4-FFF2-40B4-BE49-F238E27FC236}">
                <a16:creationId xmlns:a16="http://schemas.microsoft.com/office/drawing/2014/main" id="{F44FF749-4677-E351-C7D6-807E782ACC5F}"/>
              </a:ext>
            </a:extLst>
          </p:cNvPr>
          <p:cNvPicPr>
            <a:picLocks noChangeAspect="1"/>
          </p:cNvPicPr>
          <p:nvPr/>
        </p:nvPicPr>
        <p:blipFill>
          <a:blip r:embed="rId9"/>
          <a:stretch>
            <a:fillRect/>
          </a:stretch>
        </p:blipFill>
        <p:spPr>
          <a:xfrm>
            <a:off x="1130610" y="4899410"/>
            <a:ext cx="2658533" cy="1490965"/>
          </a:xfrm>
          <a:prstGeom prst="rect">
            <a:avLst/>
          </a:prstGeom>
        </p:spPr>
      </p:pic>
    </p:spTree>
    <p:extLst>
      <p:ext uri="{BB962C8B-B14F-4D97-AF65-F5344CB8AC3E}">
        <p14:creationId xmlns:p14="http://schemas.microsoft.com/office/powerpoint/2010/main" val="2877283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F235996-1166-9D2E-7321-148BC11E8012}"/>
              </a:ext>
            </a:extLst>
          </p:cNvPr>
          <p:cNvPicPr>
            <a:picLocks noChangeAspect="1"/>
          </p:cNvPicPr>
          <p:nvPr/>
        </p:nvPicPr>
        <p:blipFill rotWithShape="1">
          <a:blip r:embed="rId2"/>
          <a:srcRect l="334" r="-112"/>
          <a:stretch/>
        </p:blipFill>
        <p:spPr>
          <a:xfrm>
            <a:off x="1761090" y="2070264"/>
            <a:ext cx="7753221" cy="1837201"/>
          </a:xfrm>
          <a:prstGeom prst="rect">
            <a:avLst/>
          </a:prstGeom>
        </p:spPr>
      </p:pic>
      <p:sp>
        <p:nvSpPr>
          <p:cNvPr id="3" name="TextBox 2">
            <a:extLst>
              <a:ext uri="{FF2B5EF4-FFF2-40B4-BE49-F238E27FC236}">
                <a16:creationId xmlns:a16="http://schemas.microsoft.com/office/drawing/2014/main" id="{7C2E58AD-FE63-3D58-88A0-66E19D6916E0}"/>
              </a:ext>
            </a:extLst>
          </p:cNvPr>
          <p:cNvSpPr txBox="1"/>
          <p:nvPr/>
        </p:nvSpPr>
        <p:spPr>
          <a:xfrm>
            <a:off x="6086035" y="3137263"/>
            <a:ext cx="398681" cy="131921"/>
          </a:xfrm>
          <a:prstGeom prst="rect">
            <a:avLst/>
          </a:prstGeom>
          <a:solidFill>
            <a:schemeClr val="bg1">
              <a:lumMod val="95000"/>
            </a:schemeClr>
          </a:solidFill>
          <a:ln w="28575">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
        <p:nvSpPr>
          <p:cNvPr id="17" name="TextBox 16">
            <a:extLst>
              <a:ext uri="{FF2B5EF4-FFF2-40B4-BE49-F238E27FC236}">
                <a16:creationId xmlns:a16="http://schemas.microsoft.com/office/drawing/2014/main" id="{2A7881BC-2C3E-1C80-D83C-BA2E81B46C2E}"/>
              </a:ext>
            </a:extLst>
          </p:cNvPr>
          <p:cNvSpPr txBox="1"/>
          <p:nvPr/>
        </p:nvSpPr>
        <p:spPr>
          <a:xfrm>
            <a:off x="5724950" y="3356337"/>
            <a:ext cx="1465481" cy="20005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700">
              <a:cs typeface="Calibri"/>
            </a:endParaRPr>
          </a:p>
        </p:txBody>
      </p:sp>
      <p:sp>
        <p:nvSpPr>
          <p:cNvPr id="19" name="Rectangle: Rounded Corners 18">
            <a:extLst>
              <a:ext uri="{FF2B5EF4-FFF2-40B4-BE49-F238E27FC236}">
                <a16:creationId xmlns:a16="http://schemas.microsoft.com/office/drawing/2014/main" id="{744619ED-3E54-58BA-B03D-092843EB1336}"/>
              </a:ext>
            </a:extLst>
          </p:cNvPr>
          <p:cNvSpPr/>
          <p:nvPr/>
        </p:nvSpPr>
        <p:spPr>
          <a:xfrm>
            <a:off x="7377364" y="2440915"/>
            <a:ext cx="2706732" cy="1122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UI Tax Report </a:t>
            </a:r>
            <a:r>
              <a:rPr lang="en-US" sz="1200">
                <a:ea typeface="+mn-lt"/>
                <a:cs typeface="+mn-lt"/>
              </a:rPr>
              <a:t>screen displays. Enter the</a:t>
            </a:r>
            <a:r>
              <a:rPr lang="en-US" sz="1200" b="1">
                <a:ea typeface="+mn-lt"/>
                <a:cs typeface="+mn-lt"/>
              </a:rPr>
              <a:t> Employer Account Number (EAN)</a:t>
            </a:r>
            <a:r>
              <a:rPr lang="en-US" sz="1200">
                <a:ea typeface="+mn-lt"/>
                <a:cs typeface="+mn-lt"/>
              </a:rPr>
              <a:t> and select mandatory dropdown field from</a:t>
            </a:r>
            <a:r>
              <a:rPr lang="en-US" sz="1200" b="1">
                <a:ea typeface="+mn-lt"/>
                <a:cs typeface="+mn-lt"/>
              </a:rPr>
              <a:t> Quarter/Year Filing for </a:t>
            </a:r>
            <a:r>
              <a:rPr lang="en-US" sz="1200">
                <a:ea typeface="+mn-lt"/>
                <a:cs typeface="+mn-lt"/>
              </a:rPr>
              <a:t>and click the </a:t>
            </a:r>
            <a:r>
              <a:rPr lang="en-US" sz="1200" b="1">
                <a:ea typeface="+mn-lt"/>
                <a:cs typeface="+mn-lt"/>
              </a:rPr>
              <a:t>Next </a:t>
            </a:r>
            <a:r>
              <a:rPr lang="en-US" sz="1200">
                <a:ea typeface="+mn-lt"/>
                <a:cs typeface="+mn-lt"/>
              </a:rPr>
              <a:t>button.</a:t>
            </a:r>
            <a:endParaRPr lang="en-US" sz="800">
              <a:cs typeface="Calibri"/>
            </a:endParaRPr>
          </a:p>
        </p:txBody>
      </p:sp>
      <p:sp>
        <p:nvSpPr>
          <p:cNvPr id="20" name="TextBox 19">
            <a:extLst>
              <a:ext uri="{FF2B5EF4-FFF2-40B4-BE49-F238E27FC236}">
                <a16:creationId xmlns:a16="http://schemas.microsoft.com/office/drawing/2014/main" id="{D323C491-6D3E-DDBD-D3E4-D81927D032DA}"/>
              </a:ext>
            </a:extLst>
          </p:cNvPr>
          <p:cNvSpPr txBox="1"/>
          <p:nvPr/>
        </p:nvSpPr>
        <p:spPr>
          <a:xfrm>
            <a:off x="8495859" y="3668064"/>
            <a:ext cx="495663" cy="18273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700">
              <a:cs typeface="Calibri"/>
            </a:endParaRPr>
          </a:p>
        </p:txBody>
      </p:sp>
      <p:sp>
        <p:nvSpPr>
          <p:cNvPr id="4" name="TextBox 3">
            <a:extLst>
              <a:ext uri="{FF2B5EF4-FFF2-40B4-BE49-F238E27FC236}">
                <a16:creationId xmlns:a16="http://schemas.microsoft.com/office/drawing/2014/main" id="{243C6F5D-3F79-B0EB-FC98-A5D2EA60C8E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File Tax &amp; Wage Report – Single Employer</a:t>
            </a:r>
          </a:p>
        </p:txBody>
      </p:sp>
      <p:sp>
        <p:nvSpPr>
          <p:cNvPr id="8" name="TextBox 7">
            <a:extLst>
              <a:ext uri="{FF2B5EF4-FFF2-40B4-BE49-F238E27FC236}">
                <a16:creationId xmlns:a16="http://schemas.microsoft.com/office/drawing/2014/main" id="{901A2532-0487-7AAB-D4E8-A20A4D7077BE}"/>
              </a:ext>
            </a:extLst>
          </p:cNvPr>
          <p:cNvSpPr txBox="1"/>
          <p:nvPr/>
        </p:nvSpPr>
        <p:spPr>
          <a:xfrm>
            <a:off x="5781235" y="3137262"/>
            <a:ext cx="151031" cy="131921"/>
          </a:xfrm>
          <a:prstGeom prst="rect">
            <a:avLst/>
          </a:prstGeom>
          <a:solidFill>
            <a:schemeClr val="bg1">
              <a:lumMod val="95000"/>
            </a:schemeClr>
          </a:solidFill>
          <a:ln w="28575">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Tree>
    <p:extLst>
      <p:ext uri="{BB962C8B-B14F-4D97-AF65-F5344CB8AC3E}">
        <p14:creationId xmlns:p14="http://schemas.microsoft.com/office/powerpoint/2010/main" val="2950672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text, application&#10;&#10;Description automatically generated">
            <a:extLst>
              <a:ext uri="{FF2B5EF4-FFF2-40B4-BE49-F238E27FC236}">
                <a16:creationId xmlns:a16="http://schemas.microsoft.com/office/drawing/2014/main" id="{B89B4B9D-C04A-EF54-D448-89DCE27D7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85928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948F3ACB-6FE1-8E22-2F89-6C4655EC2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66941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27395F0A-410A-ED80-4BCD-5BFC1CDD13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88152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text, application&#10;&#10;Description automatically generated">
            <a:extLst>
              <a:ext uri="{FF2B5EF4-FFF2-40B4-BE49-F238E27FC236}">
                <a16:creationId xmlns:a16="http://schemas.microsoft.com/office/drawing/2014/main" id="{70B9FC36-13F6-9D86-ED15-5140DFAE6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976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CCDBD20A-9744-DAE5-4980-BF306F0C50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7700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10;&#10;Description automatically generated">
            <a:extLst>
              <a:ext uri="{FF2B5EF4-FFF2-40B4-BE49-F238E27FC236}">
                <a16:creationId xmlns:a16="http://schemas.microsoft.com/office/drawing/2014/main" id="{4176226D-928C-2587-98A2-25F247AAE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54204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73BA293A-5CAB-3ACC-C9A0-395FB241F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73342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82103123-C1A3-0456-33BA-A076E0D8D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373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50205148-B71B-5DA8-379C-AB6EE28449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6220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FF8FF4-6E98-40FA-BED8-0AAFE0F4AE6E}"/>
              </a:ext>
            </a:extLst>
          </p:cNvPr>
          <p:cNvSpPr txBox="1"/>
          <p:nvPr/>
        </p:nvSpPr>
        <p:spPr>
          <a:xfrm>
            <a:off x="1902645" y="699952"/>
            <a:ext cx="4958080" cy="410433"/>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67" b="1"/>
              <a:t>Table of Contents</a:t>
            </a:r>
            <a:endParaRPr lang="en-US" sz="1867" b="1">
              <a:cs typeface="Calibri"/>
            </a:endParaRPr>
          </a:p>
        </p:txBody>
      </p:sp>
      <p:cxnSp>
        <p:nvCxnSpPr>
          <p:cNvPr id="3" name="Straight Connector 2">
            <a:extLst>
              <a:ext uri="{FF2B5EF4-FFF2-40B4-BE49-F238E27FC236}">
                <a16:creationId xmlns:a16="http://schemas.microsoft.com/office/drawing/2014/main" id="{C98B605F-FD28-4C5C-AE73-175D8782A24E}"/>
              </a:ext>
            </a:extLst>
          </p:cNvPr>
          <p:cNvCxnSpPr/>
          <p:nvPr/>
        </p:nvCxnSpPr>
        <p:spPr>
          <a:xfrm>
            <a:off x="1958381" y="1036338"/>
            <a:ext cx="1828800"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D46FA6-E12E-BC73-78B5-48F2027B053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dirty="0">
                <a:ea typeface="+mn-lt"/>
                <a:cs typeface="+mn-lt"/>
              </a:rPr>
              <a:t>TPA User Guide</a:t>
            </a:r>
            <a:endParaRPr lang="en-US" dirty="0"/>
          </a:p>
        </p:txBody>
      </p:sp>
      <p:pic>
        <p:nvPicPr>
          <p:cNvPr id="16" name="Picture 16">
            <a:extLst>
              <a:ext uri="{FF2B5EF4-FFF2-40B4-BE49-F238E27FC236}">
                <a16:creationId xmlns:a16="http://schemas.microsoft.com/office/drawing/2014/main" id="{6C4BC2F0-2EC9-2F87-BFE9-173341067920}"/>
              </a:ext>
            </a:extLst>
          </p:cNvPr>
          <p:cNvPicPr>
            <a:picLocks noChangeAspect="1"/>
          </p:cNvPicPr>
          <p:nvPr/>
        </p:nvPicPr>
        <p:blipFill>
          <a:blip r:embed="rId3"/>
          <a:stretch>
            <a:fillRect/>
          </a:stretch>
        </p:blipFill>
        <p:spPr>
          <a:xfrm>
            <a:off x="1083734" y="1353964"/>
            <a:ext cx="2700866" cy="1516939"/>
          </a:xfrm>
          <a:prstGeom prst="rect">
            <a:avLst/>
          </a:prstGeom>
        </p:spPr>
      </p:pic>
      <p:pic>
        <p:nvPicPr>
          <p:cNvPr id="17" name="Picture 18">
            <a:extLst>
              <a:ext uri="{FF2B5EF4-FFF2-40B4-BE49-F238E27FC236}">
                <a16:creationId xmlns:a16="http://schemas.microsoft.com/office/drawing/2014/main" id="{B802AD12-9587-997E-5F58-2EE990744168}"/>
              </a:ext>
            </a:extLst>
          </p:cNvPr>
          <p:cNvPicPr>
            <a:picLocks noChangeAspect="1"/>
          </p:cNvPicPr>
          <p:nvPr/>
        </p:nvPicPr>
        <p:blipFill>
          <a:blip r:embed="rId4"/>
          <a:stretch>
            <a:fillRect/>
          </a:stretch>
        </p:blipFill>
        <p:spPr>
          <a:xfrm>
            <a:off x="4419600" y="1353846"/>
            <a:ext cx="2700867" cy="1517175"/>
          </a:xfrm>
          <a:prstGeom prst="rect">
            <a:avLst/>
          </a:prstGeom>
        </p:spPr>
      </p:pic>
      <p:pic>
        <p:nvPicPr>
          <p:cNvPr id="4" name="Picture 9">
            <a:extLst>
              <a:ext uri="{FF2B5EF4-FFF2-40B4-BE49-F238E27FC236}">
                <a16:creationId xmlns:a16="http://schemas.microsoft.com/office/drawing/2014/main" id="{AA3E87E3-FCED-FB68-C04C-537E7F520050}"/>
              </a:ext>
            </a:extLst>
          </p:cNvPr>
          <p:cNvPicPr>
            <a:picLocks noChangeAspect="1"/>
          </p:cNvPicPr>
          <p:nvPr/>
        </p:nvPicPr>
        <p:blipFill>
          <a:blip r:embed="rId5"/>
          <a:stretch>
            <a:fillRect/>
          </a:stretch>
        </p:blipFill>
        <p:spPr>
          <a:xfrm>
            <a:off x="7679267" y="1352817"/>
            <a:ext cx="2743200" cy="1544633"/>
          </a:xfrm>
          <a:prstGeom prst="rect">
            <a:avLst/>
          </a:prstGeom>
        </p:spPr>
      </p:pic>
      <p:pic>
        <p:nvPicPr>
          <p:cNvPr id="10" name="Picture 12">
            <a:extLst>
              <a:ext uri="{FF2B5EF4-FFF2-40B4-BE49-F238E27FC236}">
                <a16:creationId xmlns:a16="http://schemas.microsoft.com/office/drawing/2014/main" id="{5772E571-B503-4399-5491-E99935C04DA1}"/>
              </a:ext>
            </a:extLst>
          </p:cNvPr>
          <p:cNvPicPr>
            <a:picLocks noChangeAspect="1"/>
          </p:cNvPicPr>
          <p:nvPr/>
        </p:nvPicPr>
        <p:blipFill>
          <a:blip r:embed="rId6"/>
          <a:stretch>
            <a:fillRect/>
          </a:stretch>
        </p:blipFill>
        <p:spPr>
          <a:xfrm>
            <a:off x="1083733" y="3199983"/>
            <a:ext cx="2743200" cy="1558700"/>
          </a:xfrm>
          <a:prstGeom prst="rect">
            <a:avLst/>
          </a:prstGeom>
        </p:spPr>
      </p:pic>
      <p:pic>
        <p:nvPicPr>
          <p:cNvPr id="13" name="Picture 14">
            <a:extLst>
              <a:ext uri="{FF2B5EF4-FFF2-40B4-BE49-F238E27FC236}">
                <a16:creationId xmlns:a16="http://schemas.microsoft.com/office/drawing/2014/main" id="{5ECA3219-FF9E-E139-9154-CA12A4DFFD76}"/>
              </a:ext>
            </a:extLst>
          </p:cNvPr>
          <p:cNvPicPr>
            <a:picLocks noChangeAspect="1"/>
          </p:cNvPicPr>
          <p:nvPr/>
        </p:nvPicPr>
        <p:blipFill>
          <a:blip r:embed="rId7"/>
          <a:stretch>
            <a:fillRect/>
          </a:stretch>
        </p:blipFill>
        <p:spPr>
          <a:xfrm>
            <a:off x="4419600" y="3154862"/>
            <a:ext cx="2743200" cy="1581209"/>
          </a:xfrm>
          <a:prstGeom prst="rect">
            <a:avLst/>
          </a:prstGeom>
        </p:spPr>
      </p:pic>
      <p:pic>
        <p:nvPicPr>
          <p:cNvPr id="15" name="Picture 17">
            <a:extLst>
              <a:ext uri="{FF2B5EF4-FFF2-40B4-BE49-F238E27FC236}">
                <a16:creationId xmlns:a16="http://schemas.microsoft.com/office/drawing/2014/main" id="{10E25F6A-0474-3036-C42D-7A4DE4C4E64E}"/>
              </a:ext>
            </a:extLst>
          </p:cNvPr>
          <p:cNvPicPr>
            <a:picLocks noChangeAspect="1"/>
          </p:cNvPicPr>
          <p:nvPr/>
        </p:nvPicPr>
        <p:blipFill>
          <a:blip r:embed="rId8"/>
          <a:stretch>
            <a:fillRect/>
          </a:stretch>
        </p:blipFill>
        <p:spPr>
          <a:xfrm>
            <a:off x="7679267" y="3201390"/>
            <a:ext cx="2743200" cy="1555887"/>
          </a:xfrm>
          <a:prstGeom prst="rect">
            <a:avLst/>
          </a:prstGeom>
        </p:spPr>
      </p:pic>
      <p:pic>
        <p:nvPicPr>
          <p:cNvPr id="18" name="Picture 18">
            <a:extLst>
              <a:ext uri="{FF2B5EF4-FFF2-40B4-BE49-F238E27FC236}">
                <a16:creationId xmlns:a16="http://schemas.microsoft.com/office/drawing/2014/main" id="{C465945C-A4BC-DBD9-44F6-CA0CB9F9BD11}"/>
              </a:ext>
            </a:extLst>
          </p:cNvPr>
          <p:cNvPicPr>
            <a:picLocks noChangeAspect="1"/>
          </p:cNvPicPr>
          <p:nvPr/>
        </p:nvPicPr>
        <p:blipFill>
          <a:blip r:embed="rId9"/>
          <a:stretch>
            <a:fillRect/>
          </a:stretch>
        </p:blipFill>
        <p:spPr>
          <a:xfrm>
            <a:off x="1083733" y="4938437"/>
            <a:ext cx="2743200" cy="1536192"/>
          </a:xfrm>
          <a:prstGeom prst="rect">
            <a:avLst/>
          </a:prstGeom>
        </p:spPr>
      </p:pic>
    </p:spTree>
    <p:extLst>
      <p:ext uri="{BB962C8B-B14F-4D97-AF65-F5344CB8AC3E}">
        <p14:creationId xmlns:p14="http://schemas.microsoft.com/office/powerpoint/2010/main" val="1150361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 Teams&#10;&#10;Description automatically generated">
            <a:extLst>
              <a:ext uri="{FF2B5EF4-FFF2-40B4-BE49-F238E27FC236}">
                <a16:creationId xmlns:a16="http://schemas.microsoft.com/office/drawing/2014/main" id="{98286E40-0058-B557-B8F6-D604FD9CC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5089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5. Adjust Tax and Wage Report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48818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73E19A4-FBE5-9746-3C58-2B54D3AE2117}"/>
              </a:ext>
            </a:extLst>
          </p:cNvPr>
          <p:cNvPicPr>
            <a:picLocks noChangeAspect="1"/>
          </p:cNvPicPr>
          <p:nvPr/>
        </p:nvPicPr>
        <p:blipFill>
          <a:blip r:embed="rId2"/>
          <a:stretch>
            <a:fillRect/>
          </a:stretch>
        </p:blipFill>
        <p:spPr>
          <a:xfrm>
            <a:off x="310551" y="1956365"/>
            <a:ext cx="11714671" cy="2528325"/>
          </a:xfrm>
          <a:prstGeom prst="rect">
            <a:avLst/>
          </a:prstGeom>
        </p:spPr>
      </p:pic>
      <p:sp>
        <p:nvSpPr>
          <p:cNvPr id="5" name="TextBox 4">
            <a:extLst>
              <a:ext uri="{FF2B5EF4-FFF2-40B4-BE49-F238E27FC236}">
                <a16:creationId xmlns:a16="http://schemas.microsoft.com/office/drawing/2014/main" id="{F6F10865-FA0F-2884-364F-AEA901D4E8C6}"/>
              </a:ext>
            </a:extLst>
          </p:cNvPr>
          <p:cNvSpPr txBox="1"/>
          <p:nvPr/>
        </p:nvSpPr>
        <p:spPr>
          <a:xfrm>
            <a:off x="2902088" y="2698247"/>
            <a:ext cx="1742572" cy="42712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TextBox 2">
            <a:extLst>
              <a:ext uri="{FF2B5EF4-FFF2-40B4-BE49-F238E27FC236}">
                <a16:creationId xmlns:a16="http://schemas.microsoft.com/office/drawing/2014/main" id="{B6109046-AADD-C9FB-94E9-ED6ED58A9D32}"/>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spTree>
    <p:extLst>
      <p:ext uri="{BB962C8B-B14F-4D97-AF65-F5344CB8AC3E}">
        <p14:creationId xmlns:p14="http://schemas.microsoft.com/office/powerpoint/2010/main" val="3980180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118B002-9C6E-6043-75CD-83B12314972C}"/>
              </a:ext>
            </a:extLst>
          </p:cNvPr>
          <p:cNvPicPr>
            <a:picLocks noChangeAspect="1"/>
          </p:cNvPicPr>
          <p:nvPr/>
        </p:nvPicPr>
        <p:blipFill rotWithShape="1">
          <a:blip r:embed="rId2"/>
          <a:srcRect l="1297" r="-129" b="251"/>
          <a:stretch/>
        </p:blipFill>
        <p:spPr>
          <a:xfrm>
            <a:off x="1975874" y="1287257"/>
            <a:ext cx="8579637" cy="3440955"/>
          </a:xfrm>
          <a:prstGeom prst="rect">
            <a:avLst/>
          </a:prstGeom>
        </p:spPr>
      </p:pic>
      <p:sp>
        <p:nvSpPr>
          <p:cNvPr id="4" name="TextBox 3">
            <a:extLst>
              <a:ext uri="{FF2B5EF4-FFF2-40B4-BE49-F238E27FC236}">
                <a16:creationId xmlns:a16="http://schemas.microsoft.com/office/drawing/2014/main" id="{951F1051-6FE9-0C9F-8688-6C63862A79E6}"/>
              </a:ext>
            </a:extLst>
          </p:cNvPr>
          <p:cNvSpPr txBox="1"/>
          <p:nvPr/>
        </p:nvSpPr>
        <p:spPr>
          <a:xfrm>
            <a:off x="5517133" y="2239315"/>
            <a:ext cx="3318526" cy="241871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FDABE7C4-72A5-029F-DD4D-85E66CA06180}"/>
              </a:ext>
            </a:extLst>
          </p:cNvPr>
          <p:cNvSpPr txBox="1"/>
          <p:nvPr/>
        </p:nvSpPr>
        <p:spPr>
          <a:xfrm>
            <a:off x="9335792" y="4031747"/>
            <a:ext cx="634209" cy="2106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7" name="Rectangle: Rounded Corners 6">
            <a:extLst>
              <a:ext uri="{FF2B5EF4-FFF2-40B4-BE49-F238E27FC236}">
                <a16:creationId xmlns:a16="http://schemas.microsoft.com/office/drawing/2014/main" id="{90A3AEB0-0EB2-F4E4-1D2D-62D891B7CD36}"/>
              </a:ext>
            </a:extLst>
          </p:cNvPr>
          <p:cNvSpPr/>
          <p:nvPr/>
        </p:nvSpPr>
        <p:spPr>
          <a:xfrm>
            <a:off x="9195773" y="1194006"/>
            <a:ext cx="2706732" cy="1122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File Tax and Wage Report Adjustment </a:t>
            </a:r>
            <a:r>
              <a:rPr lang="en-US" sz="1200">
                <a:ea typeface="+mn-lt"/>
                <a:cs typeface="+mn-lt"/>
              </a:rPr>
              <a:t>screen is displayed. Enter the information in the mandatory fields click the </a:t>
            </a:r>
            <a:r>
              <a:rPr lang="en-US" sz="1200" b="1">
                <a:ea typeface="+mn-lt"/>
                <a:cs typeface="+mn-lt"/>
              </a:rPr>
              <a:t>Next </a:t>
            </a:r>
            <a:r>
              <a:rPr lang="en-US" sz="1200">
                <a:ea typeface="+mn-lt"/>
                <a:cs typeface="+mn-lt"/>
              </a:rPr>
              <a:t>button.</a:t>
            </a:r>
            <a:endParaRPr lang="en-US" sz="800">
              <a:cs typeface="Calibri"/>
            </a:endParaRPr>
          </a:p>
        </p:txBody>
      </p:sp>
      <p:sp>
        <p:nvSpPr>
          <p:cNvPr id="3" name="TextBox 2">
            <a:extLst>
              <a:ext uri="{FF2B5EF4-FFF2-40B4-BE49-F238E27FC236}">
                <a16:creationId xmlns:a16="http://schemas.microsoft.com/office/drawing/2014/main" id="{997FC9EC-C195-4C36-6408-DA19A628C044}"/>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sp>
        <p:nvSpPr>
          <p:cNvPr id="5" name="Rectangle 4">
            <a:extLst>
              <a:ext uri="{FF2B5EF4-FFF2-40B4-BE49-F238E27FC236}">
                <a16:creationId xmlns:a16="http://schemas.microsoft.com/office/drawing/2014/main" id="{CE2E335B-B9C9-3992-33A8-E4208859EC3B}"/>
              </a:ext>
            </a:extLst>
          </p:cNvPr>
          <p:cNvSpPr/>
          <p:nvPr/>
        </p:nvSpPr>
        <p:spPr>
          <a:xfrm flipV="1">
            <a:off x="5923682" y="2272144"/>
            <a:ext cx="346363" cy="1246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FDC56487-463C-ADAB-A62E-8DE8EF463783}"/>
              </a:ext>
            </a:extLst>
          </p:cNvPr>
          <p:cNvSpPr/>
          <p:nvPr/>
        </p:nvSpPr>
        <p:spPr>
          <a:xfrm flipV="1">
            <a:off x="5571257" y="2262619"/>
            <a:ext cx="213013" cy="153266"/>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10998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16818AC0-5BD6-0B3D-D297-675BF18F2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08085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5F682242-89BD-6C52-030E-4D69E19F24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3890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10;&#10;Description automatically generated">
            <a:extLst>
              <a:ext uri="{FF2B5EF4-FFF2-40B4-BE49-F238E27FC236}">
                <a16:creationId xmlns:a16="http://schemas.microsoft.com/office/drawing/2014/main" id="{8CB0A543-337A-1016-605D-F5FDDD06C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7425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5F4E0E0-01C7-B05A-EEFA-EAC70771C94C}"/>
              </a:ext>
            </a:extLst>
          </p:cNvPr>
          <p:cNvPicPr>
            <a:picLocks noChangeAspect="1"/>
          </p:cNvPicPr>
          <p:nvPr/>
        </p:nvPicPr>
        <p:blipFill>
          <a:blip r:embed="rId2"/>
          <a:stretch>
            <a:fillRect/>
          </a:stretch>
        </p:blipFill>
        <p:spPr>
          <a:xfrm>
            <a:off x="1618891" y="2540322"/>
            <a:ext cx="9198633" cy="1403545"/>
          </a:xfrm>
          <a:prstGeom prst="rect">
            <a:avLst/>
          </a:prstGeom>
        </p:spPr>
      </p:pic>
      <p:sp>
        <p:nvSpPr>
          <p:cNvPr id="4" name="TextBox 3">
            <a:extLst>
              <a:ext uri="{FF2B5EF4-FFF2-40B4-BE49-F238E27FC236}">
                <a16:creationId xmlns:a16="http://schemas.microsoft.com/office/drawing/2014/main" id="{9B04F7FE-0DDE-565E-840D-A792C4B979D1}"/>
              </a:ext>
            </a:extLst>
          </p:cNvPr>
          <p:cNvSpPr txBox="1"/>
          <p:nvPr/>
        </p:nvSpPr>
        <p:spPr>
          <a:xfrm>
            <a:off x="9638861" y="3642088"/>
            <a:ext cx="599573" cy="19332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5" name="Rectangle: Rounded Corners 4">
            <a:extLst>
              <a:ext uri="{FF2B5EF4-FFF2-40B4-BE49-F238E27FC236}">
                <a16:creationId xmlns:a16="http://schemas.microsoft.com/office/drawing/2014/main" id="{0B07E886-5D43-1EC0-F784-DB9FFD55506A}"/>
              </a:ext>
            </a:extLst>
          </p:cNvPr>
          <p:cNvSpPr/>
          <p:nvPr/>
        </p:nvSpPr>
        <p:spPr>
          <a:xfrm>
            <a:off x="1818487" y="1069630"/>
            <a:ext cx="6045478" cy="7684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Wage Report Confirmation </a:t>
            </a:r>
            <a:r>
              <a:rPr lang="en-US" sz="1200">
                <a:ea typeface="+mn-lt"/>
                <a:cs typeface="+mn-lt"/>
              </a:rPr>
              <a:t>screen is displayed. This screen confirms that the wage report has been successfully corrected. Click </a:t>
            </a:r>
            <a:r>
              <a:rPr lang="en-US" sz="1200" b="1">
                <a:ea typeface="+mn-lt"/>
                <a:cs typeface="+mn-lt"/>
              </a:rPr>
              <a:t>Next</a:t>
            </a:r>
            <a:r>
              <a:rPr lang="en-US" sz="1200">
                <a:ea typeface="+mn-lt"/>
                <a:cs typeface="+mn-lt"/>
              </a:rPr>
              <a:t>.</a:t>
            </a:r>
            <a:endParaRPr lang="en-US" sz="800">
              <a:ea typeface="+mn-lt"/>
              <a:cs typeface="+mn-lt"/>
            </a:endParaRPr>
          </a:p>
        </p:txBody>
      </p:sp>
      <p:sp>
        <p:nvSpPr>
          <p:cNvPr id="3" name="TextBox 2">
            <a:extLst>
              <a:ext uri="{FF2B5EF4-FFF2-40B4-BE49-F238E27FC236}">
                <a16:creationId xmlns:a16="http://schemas.microsoft.com/office/drawing/2014/main" id="{78C2DBA5-9B85-FA77-6C92-027DC5F14F2F}"/>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spTree>
    <p:extLst>
      <p:ext uri="{BB962C8B-B14F-4D97-AF65-F5344CB8AC3E}">
        <p14:creationId xmlns:p14="http://schemas.microsoft.com/office/powerpoint/2010/main" val="1097959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3E18CA03-F6ED-5DA1-EED0-8DC97E640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69227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10;&#10;Description automatically generated">
            <a:extLst>
              <a:ext uri="{FF2B5EF4-FFF2-40B4-BE49-F238E27FC236}">
                <a16:creationId xmlns:a16="http://schemas.microsoft.com/office/drawing/2014/main" id="{7B13BA25-9B86-76B7-DEC6-9922B14DCA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1155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 Third Party Agent (TPA) Registration</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960968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BB5CABC-F72F-4D80-9EFA-F3064CB1E482}"/>
              </a:ext>
            </a:extLst>
          </p:cNvPr>
          <p:cNvPicPr>
            <a:picLocks noChangeAspect="1"/>
          </p:cNvPicPr>
          <p:nvPr/>
        </p:nvPicPr>
        <p:blipFill>
          <a:blip r:embed="rId2"/>
          <a:stretch>
            <a:fillRect/>
          </a:stretch>
        </p:blipFill>
        <p:spPr>
          <a:xfrm>
            <a:off x="1058173" y="1894196"/>
            <a:ext cx="10981427" cy="2020060"/>
          </a:xfrm>
          <a:prstGeom prst="rect">
            <a:avLst/>
          </a:prstGeom>
        </p:spPr>
      </p:pic>
      <p:sp>
        <p:nvSpPr>
          <p:cNvPr id="4" name="TextBox 3">
            <a:extLst>
              <a:ext uri="{FF2B5EF4-FFF2-40B4-BE49-F238E27FC236}">
                <a16:creationId xmlns:a16="http://schemas.microsoft.com/office/drawing/2014/main" id="{AED8F925-D9A7-E4D0-ED3A-D34EC6B624FA}"/>
              </a:ext>
            </a:extLst>
          </p:cNvPr>
          <p:cNvSpPr txBox="1"/>
          <p:nvPr/>
        </p:nvSpPr>
        <p:spPr>
          <a:xfrm>
            <a:off x="9699474" y="3642087"/>
            <a:ext cx="1612685" cy="184666"/>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249B113C-15FD-DBD7-189A-60BC1AF33346}"/>
              </a:ext>
            </a:extLst>
          </p:cNvPr>
          <p:cNvSpPr txBox="1"/>
          <p:nvPr/>
        </p:nvSpPr>
        <p:spPr>
          <a:xfrm>
            <a:off x="3565375" y="3171032"/>
            <a:ext cx="1266322" cy="14137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5A6AE4EE-3849-A133-436C-08C4C4A9659D}"/>
              </a:ext>
            </a:extLst>
          </p:cNvPr>
          <p:cNvSpPr txBox="1"/>
          <p:nvPr/>
        </p:nvSpPr>
        <p:spPr>
          <a:xfrm>
            <a:off x="9354842" y="3020365"/>
            <a:ext cx="1119118" cy="16734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D26C4636-DA99-C62A-F411-AE8E6A22FC5E}"/>
              </a:ext>
            </a:extLst>
          </p:cNvPr>
          <p:cNvSpPr/>
          <p:nvPr/>
        </p:nvSpPr>
        <p:spPr>
          <a:xfrm>
            <a:off x="1835805" y="1069630"/>
            <a:ext cx="6045478" cy="7684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Tax &amp; Wage Report Adjustment Confirmation </a:t>
            </a:r>
            <a:r>
              <a:rPr lang="en-US" sz="1200">
                <a:ea typeface="+mn-lt"/>
                <a:cs typeface="+mn-lt"/>
              </a:rPr>
              <a:t>screen is displayed. This screen confirms that the Tax and Wage Report has been successfully corrected. Click </a:t>
            </a:r>
            <a:r>
              <a:rPr lang="en-US" sz="1200" b="1">
                <a:ea typeface="+mn-lt"/>
                <a:cs typeface="+mn-lt"/>
              </a:rPr>
              <a:t>Next</a:t>
            </a:r>
            <a:r>
              <a:rPr lang="en-US" sz="1200">
                <a:ea typeface="+mn-lt"/>
                <a:cs typeface="+mn-lt"/>
              </a:rPr>
              <a:t>.</a:t>
            </a:r>
            <a:endParaRPr lang="en-US" sz="800">
              <a:ea typeface="+mn-lt"/>
              <a:cs typeface="+mn-lt"/>
            </a:endParaRPr>
          </a:p>
        </p:txBody>
      </p:sp>
      <p:sp>
        <p:nvSpPr>
          <p:cNvPr id="5" name="Rectangle: Rounded Corners 4">
            <a:extLst>
              <a:ext uri="{FF2B5EF4-FFF2-40B4-BE49-F238E27FC236}">
                <a16:creationId xmlns:a16="http://schemas.microsoft.com/office/drawing/2014/main" id="{2FFA75FB-2E3E-F4A0-C5B9-8D9786008C4B}"/>
              </a:ext>
            </a:extLst>
          </p:cNvPr>
          <p:cNvSpPr/>
          <p:nvPr/>
        </p:nvSpPr>
        <p:spPr>
          <a:xfrm>
            <a:off x="7484963" y="4069760"/>
            <a:ext cx="2465516" cy="2202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 To Print a copy of the Tax Report, click the </a:t>
            </a:r>
            <a:r>
              <a:rPr lang="en-US" sz="1200" b="1">
                <a:ea typeface="+mn-lt"/>
                <a:cs typeface="+mn-lt"/>
              </a:rPr>
              <a:t>Print Tax Report </a:t>
            </a:r>
            <a:r>
              <a:rPr lang="en-US" sz="1200">
                <a:ea typeface="+mn-lt"/>
                <a:cs typeface="+mn-lt"/>
              </a:rPr>
              <a:t>link. </a:t>
            </a:r>
            <a:endParaRPr lang="en-US" sz="800">
              <a:cs typeface="Calibri"/>
            </a:endParaRPr>
          </a:p>
          <a:p>
            <a:r>
              <a:rPr lang="en-US" sz="1200">
                <a:ea typeface="+mn-lt"/>
                <a:cs typeface="+mn-lt"/>
              </a:rPr>
              <a:t>To Print a copy of the Wage Report, click the </a:t>
            </a:r>
            <a:r>
              <a:rPr lang="en-US" sz="1200" b="1">
                <a:ea typeface="+mn-lt"/>
                <a:cs typeface="+mn-lt"/>
              </a:rPr>
              <a:t>Print  Wage Report </a:t>
            </a:r>
            <a:r>
              <a:rPr lang="en-US" sz="1200">
                <a:ea typeface="+mn-lt"/>
                <a:cs typeface="+mn-lt"/>
              </a:rPr>
              <a:t>link. </a:t>
            </a:r>
          </a:p>
          <a:p>
            <a:endParaRPr lang="en-US" sz="1200">
              <a:ea typeface="+mn-lt"/>
              <a:cs typeface="+mn-lt"/>
            </a:endParaRPr>
          </a:p>
          <a:p>
            <a:r>
              <a:rPr lang="en-US" sz="1200">
                <a:ea typeface="+mn-lt"/>
                <a:cs typeface="+mn-lt"/>
              </a:rPr>
              <a:t>To make an Online Payment, click the </a:t>
            </a:r>
            <a:r>
              <a:rPr lang="en-US" sz="1200" b="1">
                <a:ea typeface="+mn-lt"/>
                <a:cs typeface="+mn-lt"/>
              </a:rPr>
              <a:t>Make Online Payment</a:t>
            </a:r>
            <a:r>
              <a:rPr lang="en-US" sz="1200">
                <a:ea typeface="+mn-lt"/>
                <a:cs typeface="+mn-lt"/>
              </a:rPr>
              <a:t> button.</a:t>
            </a:r>
          </a:p>
          <a:p>
            <a:endParaRPr lang="en-US" sz="1200">
              <a:ea typeface="+mn-lt"/>
              <a:cs typeface="+mn-lt"/>
            </a:endParaRPr>
          </a:p>
        </p:txBody>
      </p:sp>
      <p:sp>
        <p:nvSpPr>
          <p:cNvPr id="7" name="TextBox 6">
            <a:extLst>
              <a:ext uri="{FF2B5EF4-FFF2-40B4-BE49-F238E27FC236}">
                <a16:creationId xmlns:a16="http://schemas.microsoft.com/office/drawing/2014/main" id="{35C78B2D-2FEC-E85D-646B-6863348C941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 Confirmation</a:t>
            </a:r>
          </a:p>
        </p:txBody>
      </p:sp>
    </p:spTree>
    <p:extLst>
      <p:ext uri="{BB962C8B-B14F-4D97-AF65-F5344CB8AC3E}">
        <p14:creationId xmlns:p14="http://schemas.microsoft.com/office/powerpoint/2010/main" val="466597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8166136"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6. Upload Tax and Wage Report File</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5284583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91A0CD7-7BFB-C102-BCE0-D122B64DDABA}"/>
              </a:ext>
            </a:extLst>
          </p:cNvPr>
          <p:cNvPicPr>
            <a:picLocks noChangeAspect="1"/>
          </p:cNvPicPr>
          <p:nvPr/>
        </p:nvPicPr>
        <p:blipFill>
          <a:blip r:embed="rId2"/>
          <a:stretch>
            <a:fillRect/>
          </a:stretch>
        </p:blipFill>
        <p:spPr>
          <a:xfrm>
            <a:off x="643467" y="2339483"/>
            <a:ext cx="10905066" cy="2179032"/>
          </a:xfrm>
          <a:prstGeom prst="rect">
            <a:avLst/>
          </a:prstGeom>
        </p:spPr>
      </p:pic>
      <p:sp>
        <p:nvSpPr>
          <p:cNvPr id="4" name="TextBox 3">
            <a:extLst>
              <a:ext uri="{FF2B5EF4-FFF2-40B4-BE49-F238E27FC236}">
                <a16:creationId xmlns:a16="http://schemas.microsoft.com/office/drawing/2014/main" id="{584F8CFE-40D4-F111-6045-1C9E598F3E4D}"/>
              </a:ext>
            </a:extLst>
          </p:cNvPr>
          <p:cNvSpPr txBox="1"/>
          <p:nvPr/>
        </p:nvSpPr>
        <p:spPr>
          <a:xfrm>
            <a:off x="3019852" y="3430805"/>
            <a:ext cx="1621344" cy="3665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TextBox 2">
            <a:extLst>
              <a:ext uri="{FF2B5EF4-FFF2-40B4-BE49-F238E27FC236}">
                <a16:creationId xmlns:a16="http://schemas.microsoft.com/office/drawing/2014/main" id="{DF4C355C-8E8E-8F7C-6044-8C5283E8821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6" name="Rectangle: Rounded Corners 5">
            <a:extLst>
              <a:ext uri="{FF2B5EF4-FFF2-40B4-BE49-F238E27FC236}">
                <a16:creationId xmlns:a16="http://schemas.microsoft.com/office/drawing/2014/main" id="{FE3B5B86-880F-D2CD-9CA4-593511E53576}"/>
              </a:ext>
            </a:extLst>
          </p:cNvPr>
          <p:cNvSpPr/>
          <p:nvPr/>
        </p:nvSpPr>
        <p:spPr>
          <a:xfrm>
            <a:off x="1151595" y="1333660"/>
            <a:ext cx="6374956"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A third-party agent can file tax and wage report files for multiple employers that they represent by  filing a bulk file. The user selects the highlighted menu option.</a:t>
            </a:r>
            <a:endParaRPr lang="en-US" dirty="0"/>
          </a:p>
        </p:txBody>
      </p:sp>
    </p:spTree>
    <p:extLst>
      <p:ext uri="{BB962C8B-B14F-4D97-AF65-F5344CB8AC3E}">
        <p14:creationId xmlns:p14="http://schemas.microsoft.com/office/powerpoint/2010/main" val="946567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FA217B5-E797-C633-4606-23FB6CB020FF}"/>
              </a:ext>
            </a:extLst>
          </p:cNvPr>
          <p:cNvPicPr>
            <a:picLocks noChangeAspect="1"/>
          </p:cNvPicPr>
          <p:nvPr/>
        </p:nvPicPr>
        <p:blipFill>
          <a:blip r:embed="rId2"/>
          <a:stretch>
            <a:fillRect/>
          </a:stretch>
        </p:blipFill>
        <p:spPr>
          <a:xfrm>
            <a:off x="643467" y="1381193"/>
            <a:ext cx="10905066" cy="4095612"/>
          </a:xfrm>
          <a:prstGeom prst="rect">
            <a:avLst/>
          </a:prstGeom>
        </p:spPr>
      </p:pic>
      <p:sp>
        <p:nvSpPr>
          <p:cNvPr id="4" name="TextBox 3">
            <a:extLst>
              <a:ext uri="{FF2B5EF4-FFF2-40B4-BE49-F238E27FC236}">
                <a16:creationId xmlns:a16="http://schemas.microsoft.com/office/drawing/2014/main" id="{768E9BCC-D67E-2977-2529-8C557BD6365D}"/>
              </a:ext>
            </a:extLst>
          </p:cNvPr>
          <p:cNvSpPr txBox="1"/>
          <p:nvPr/>
        </p:nvSpPr>
        <p:spPr>
          <a:xfrm>
            <a:off x="4197489" y="2989191"/>
            <a:ext cx="3768799" cy="20810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1BD1F91C-89ED-F4A9-39AF-F965F9D91CC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4CC79998-04BC-0B36-3FEA-D5F5FCF4F91B}"/>
              </a:ext>
            </a:extLst>
          </p:cNvPr>
          <p:cNvSpPr/>
          <p:nvPr/>
        </p:nvSpPr>
        <p:spPr>
          <a:xfrm>
            <a:off x="7758481" y="2052365"/>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information of the person submitting the file.</a:t>
            </a:r>
            <a:endParaRPr lang="en-US" dirty="0"/>
          </a:p>
        </p:txBody>
      </p:sp>
    </p:spTree>
    <p:extLst>
      <p:ext uri="{BB962C8B-B14F-4D97-AF65-F5344CB8AC3E}">
        <p14:creationId xmlns:p14="http://schemas.microsoft.com/office/powerpoint/2010/main" val="952504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AE26259-F266-E5C2-09EC-C317551009F9}"/>
              </a:ext>
            </a:extLst>
          </p:cNvPr>
          <p:cNvPicPr>
            <a:picLocks noChangeAspect="1"/>
          </p:cNvPicPr>
          <p:nvPr/>
        </p:nvPicPr>
        <p:blipFill>
          <a:blip r:embed="rId2"/>
          <a:stretch>
            <a:fillRect/>
          </a:stretch>
        </p:blipFill>
        <p:spPr>
          <a:xfrm>
            <a:off x="868603" y="1211602"/>
            <a:ext cx="10359544" cy="4685907"/>
          </a:xfrm>
          <a:prstGeom prst="rect">
            <a:avLst/>
          </a:prstGeom>
        </p:spPr>
      </p:pic>
      <p:sp>
        <p:nvSpPr>
          <p:cNvPr id="4" name="TextBox 3">
            <a:extLst>
              <a:ext uri="{FF2B5EF4-FFF2-40B4-BE49-F238E27FC236}">
                <a16:creationId xmlns:a16="http://schemas.microsoft.com/office/drawing/2014/main" id="{548E3436-C1FD-0420-CCCD-6C13581E9B56}"/>
              </a:ext>
            </a:extLst>
          </p:cNvPr>
          <p:cNvSpPr txBox="1"/>
          <p:nvPr/>
        </p:nvSpPr>
        <p:spPr>
          <a:xfrm>
            <a:off x="9912489" y="5604237"/>
            <a:ext cx="642867" cy="20198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019C4700-22B2-BFBF-FB9E-167312B8E608}"/>
              </a:ext>
            </a:extLst>
          </p:cNvPr>
          <p:cNvSpPr txBox="1"/>
          <p:nvPr/>
        </p:nvSpPr>
        <p:spPr>
          <a:xfrm>
            <a:off x="2370421" y="3015168"/>
            <a:ext cx="7249753" cy="239273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E6919D2A-D191-2B09-A2FB-394563C9FE1B}"/>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047A8A52-1893-D889-4C23-5D8EEFF84E24}"/>
              </a:ext>
            </a:extLst>
          </p:cNvPr>
          <p:cNvSpPr/>
          <p:nvPr/>
        </p:nvSpPr>
        <p:spPr>
          <a:xfrm>
            <a:off x="354959" y="1757956"/>
            <a:ext cx="4080297" cy="114488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the information:</a:t>
            </a:r>
            <a:endParaRPr lang="en-US" dirty="0">
              <a:ea typeface="+mn-lt"/>
              <a:cs typeface="+mn-lt"/>
            </a:endParaRPr>
          </a:p>
          <a:p>
            <a:r>
              <a:rPr lang="en-US" sz="1400" dirty="0">
                <a:cs typeface="Calibri"/>
              </a:rPr>
              <a:t>The quarter-year</a:t>
            </a:r>
            <a:br>
              <a:rPr lang="en-US" sz="1400" dirty="0">
                <a:cs typeface="Calibri"/>
              </a:rPr>
            </a:br>
            <a:r>
              <a:rPr lang="en-US" sz="1400" dirty="0">
                <a:cs typeface="Calibri"/>
              </a:rPr>
              <a:t>Original / replacement file. If replacement, confirmation number should be entered</a:t>
            </a:r>
          </a:p>
        </p:txBody>
      </p:sp>
      <p:sp>
        <p:nvSpPr>
          <p:cNvPr id="5" name="Rectangle: Rounded Corners 4">
            <a:extLst>
              <a:ext uri="{FF2B5EF4-FFF2-40B4-BE49-F238E27FC236}">
                <a16:creationId xmlns:a16="http://schemas.microsoft.com/office/drawing/2014/main" id="{5EFD1614-6F87-BF67-F99C-A4576FF1D646}"/>
              </a:ext>
            </a:extLst>
          </p:cNvPr>
          <p:cNvSpPr/>
          <p:nvPr/>
        </p:nvSpPr>
        <p:spPr>
          <a:xfrm>
            <a:off x="692663" y="5741138"/>
            <a:ext cx="3846502" cy="8418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Additional reports can be added to already uploaded file.</a:t>
            </a:r>
          </a:p>
          <a:p>
            <a:r>
              <a:rPr lang="en-US" sz="1400" dirty="0">
                <a:cs typeface="Calibri"/>
              </a:rPr>
              <a:t>The user uploads the file and selects "Next"</a:t>
            </a:r>
          </a:p>
        </p:txBody>
      </p:sp>
      <p:sp>
        <p:nvSpPr>
          <p:cNvPr id="9" name="Rectangle 8">
            <a:extLst>
              <a:ext uri="{FF2B5EF4-FFF2-40B4-BE49-F238E27FC236}">
                <a16:creationId xmlns:a16="http://schemas.microsoft.com/office/drawing/2014/main" id="{926CB5B2-3D55-42FE-81AA-EEBDE75A1417}"/>
              </a:ext>
            </a:extLst>
          </p:cNvPr>
          <p:cNvSpPr/>
          <p:nvPr/>
        </p:nvSpPr>
        <p:spPr>
          <a:xfrm>
            <a:off x="5970125" y="2650153"/>
            <a:ext cx="1516530" cy="10564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362800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3CB779B8-E806-09DA-DB1B-E6E50FB305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317554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17AE24C-7903-84D1-FBAB-3520217EF5E4}"/>
              </a:ext>
            </a:extLst>
          </p:cNvPr>
          <p:cNvPicPr>
            <a:picLocks noChangeAspect="1"/>
          </p:cNvPicPr>
          <p:nvPr/>
        </p:nvPicPr>
        <p:blipFill>
          <a:blip r:embed="rId2"/>
          <a:stretch>
            <a:fillRect/>
          </a:stretch>
        </p:blipFill>
        <p:spPr>
          <a:xfrm>
            <a:off x="764694" y="1989091"/>
            <a:ext cx="10905066" cy="1840727"/>
          </a:xfrm>
          <a:prstGeom prst="rect">
            <a:avLst/>
          </a:prstGeom>
        </p:spPr>
      </p:pic>
      <p:sp>
        <p:nvSpPr>
          <p:cNvPr id="4" name="TextBox 3">
            <a:extLst>
              <a:ext uri="{FF2B5EF4-FFF2-40B4-BE49-F238E27FC236}">
                <a16:creationId xmlns:a16="http://schemas.microsoft.com/office/drawing/2014/main" id="{6B4F5EFA-11EC-BBB4-75C1-6D989D36B19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F5233668-5EE5-50F8-1C56-8AC29A710ECA}"/>
              </a:ext>
            </a:extLst>
          </p:cNvPr>
          <p:cNvSpPr/>
          <p:nvPr/>
        </p:nvSpPr>
        <p:spPr>
          <a:xfrm>
            <a:off x="1679799" y="4139206"/>
            <a:ext cx="3811865" cy="10323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file is submitted and a confirmation number is generated. The confirmation number can be used to make a bulk online payment or resubmit the tax and wage report file.</a:t>
            </a:r>
            <a:endParaRPr lang="en-US" dirty="0"/>
          </a:p>
        </p:txBody>
      </p:sp>
    </p:spTree>
    <p:extLst>
      <p:ext uri="{BB962C8B-B14F-4D97-AF65-F5344CB8AC3E}">
        <p14:creationId xmlns:p14="http://schemas.microsoft.com/office/powerpoint/2010/main" val="382407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8166136"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7. Make Online Payment (Single Employer)</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681570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EDA8C86-F610-0966-BD73-F88C90D3BFFA}"/>
              </a:ext>
            </a:extLst>
          </p:cNvPr>
          <p:cNvPicPr>
            <a:picLocks noChangeAspect="1"/>
          </p:cNvPicPr>
          <p:nvPr/>
        </p:nvPicPr>
        <p:blipFill rotWithShape="1">
          <a:blip r:embed="rId2"/>
          <a:srcRect l="582" r="-97"/>
          <a:stretch/>
        </p:blipFill>
        <p:spPr>
          <a:xfrm>
            <a:off x="1602059" y="1403798"/>
            <a:ext cx="8888815" cy="1808757"/>
          </a:xfrm>
          <a:prstGeom prst="rect">
            <a:avLst/>
          </a:prstGeom>
        </p:spPr>
      </p:pic>
      <p:sp>
        <p:nvSpPr>
          <p:cNvPr id="4" name="TextBox 3">
            <a:extLst>
              <a:ext uri="{FF2B5EF4-FFF2-40B4-BE49-F238E27FC236}">
                <a16:creationId xmlns:a16="http://schemas.microsoft.com/office/drawing/2014/main" id="{B90F2120-CA93-D542-FBCB-1F66E8D021CD}"/>
              </a:ext>
            </a:extLst>
          </p:cNvPr>
          <p:cNvSpPr txBox="1"/>
          <p:nvPr/>
        </p:nvSpPr>
        <p:spPr>
          <a:xfrm>
            <a:off x="5479033" y="1716305"/>
            <a:ext cx="1361572" cy="21064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8CBDB4D6-D80E-8212-B89C-87EA0631CE3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Make Online Payment – Single Employer</a:t>
            </a:r>
          </a:p>
        </p:txBody>
      </p:sp>
      <p:sp>
        <p:nvSpPr>
          <p:cNvPr id="7" name="Rectangle: Rounded Corners 6">
            <a:extLst>
              <a:ext uri="{FF2B5EF4-FFF2-40B4-BE49-F238E27FC236}">
                <a16:creationId xmlns:a16="http://schemas.microsoft.com/office/drawing/2014/main" id="{0D97232D-0413-F32B-CF80-DA55FBAEE49B}"/>
              </a:ext>
            </a:extLst>
          </p:cNvPr>
          <p:cNvSpPr/>
          <p:nvPr/>
        </p:nvSpPr>
        <p:spPr>
          <a:xfrm>
            <a:off x="7948981" y="1740638"/>
            <a:ext cx="1854912" cy="39154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Click  </a:t>
            </a:r>
            <a:r>
              <a:rPr lang="en-US" sz="1400" b="1">
                <a:ea typeface="+mn-lt"/>
                <a:cs typeface="+mn-lt"/>
              </a:rPr>
              <a:t>Online Payment</a:t>
            </a:r>
            <a:endParaRPr lang="en-US" sz="1400">
              <a:cs typeface="Calibri"/>
            </a:endParaRPr>
          </a:p>
        </p:txBody>
      </p:sp>
    </p:spTree>
    <p:extLst>
      <p:ext uri="{BB962C8B-B14F-4D97-AF65-F5344CB8AC3E}">
        <p14:creationId xmlns:p14="http://schemas.microsoft.com/office/powerpoint/2010/main" val="15089241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5519E034-46FB-4AD4-8EEA-ED598F8698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56671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459A6F-3AA7-760C-6424-99C93D7308AD}"/>
              </a:ext>
            </a:extLst>
          </p:cNvPr>
          <p:cNvSpPr txBox="1"/>
          <p:nvPr/>
        </p:nvSpPr>
        <p:spPr>
          <a:xfrm>
            <a:off x="1920815" y="238664"/>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TPA Registration</a:t>
            </a:r>
          </a:p>
        </p:txBody>
      </p:sp>
      <p:pic>
        <p:nvPicPr>
          <p:cNvPr id="6" name="Picture 6">
            <a:extLst>
              <a:ext uri="{FF2B5EF4-FFF2-40B4-BE49-F238E27FC236}">
                <a16:creationId xmlns:a16="http://schemas.microsoft.com/office/drawing/2014/main" id="{713033AA-E320-22D1-D704-368337673308}"/>
              </a:ext>
            </a:extLst>
          </p:cNvPr>
          <p:cNvPicPr>
            <a:picLocks noChangeAspect="1"/>
          </p:cNvPicPr>
          <p:nvPr/>
        </p:nvPicPr>
        <p:blipFill rotWithShape="1">
          <a:blip r:embed="rId2"/>
          <a:srcRect t="20057" r="153" b="287"/>
          <a:stretch/>
        </p:blipFill>
        <p:spPr>
          <a:xfrm>
            <a:off x="1101305" y="1216704"/>
            <a:ext cx="9399927" cy="3994013"/>
          </a:xfrm>
          <a:prstGeom prst="rect">
            <a:avLst/>
          </a:prstGeom>
        </p:spPr>
      </p:pic>
      <p:sp>
        <p:nvSpPr>
          <p:cNvPr id="7" name="TextBox 6">
            <a:extLst>
              <a:ext uri="{FF2B5EF4-FFF2-40B4-BE49-F238E27FC236}">
                <a16:creationId xmlns:a16="http://schemas.microsoft.com/office/drawing/2014/main" id="{08515BA6-FBC4-2642-8893-AEA849F9AF06}"/>
              </a:ext>
            </a:extLst>
          </p:cNvPr>
          <p:cNvSpPr txBox="1"/>
          <p:nvPr/>
        </p:nvSpPr>
        <p:spPr>
          <a:xfrm>
            <a:off x="5442369" y="3314521"/>
            <a:ext cx="1491669" cy="35495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sp>
        <p:nvSpPr>
          <p:cNvPr id="10" name="Speech Bubble: Rectangle with Corners Rounded 9">
            <a:extLst>
              <a:ext uri="{FF2B5EF4-FFF2-40B4-BE49-F238E27FC236}">
                <a16:creationId xmlns:a16="http://schemas.microsoft.com/office/drawing/2014/main" id="{16129EB9-7DD2-E9E4-37BC-52E5C0171A4E}"/>
              </a:ext>
            </a:extLst>
          </p:cNvPr>
          <p:cNvSpPr/>
          <p:nvPr/>
        </p:nvSpPr>
        <p:spPr>
          <a:xfrm rot="5400000">
            <a:off x="7738794" y="2668706"/>
            <a:ext cx="977661" cy="184030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Calibri"/>
            </a:endParaRPr>
          </a:p>
        </p:txBody>
      </p:sp>
      <p:sp>
        <p:nvSpPr>
          <p:cNvPr id="11" name="TextBox 10">
            <a:extLst>
              <a:ext uri="{FF2B5EF4-FFF2-40B4-BE49-F238E27FC236}">
                <a16:creationId xmlns:a16="http://schemas.microsoft.com/office/drawing/2014/main" id="{AF4F9775-1AD0-84F9-795E-32E98378FE05}"/>
              </a:ext>
            </a:extLst>
          </p:cNvPr>
          <p:cNvSpPr txBox="1"/>
          <p:nvPr/>
        </p:nvSpPr>
        <p:spPr>
          <a:xfrm>
            <a:off x="7456099" y="3272286"/>
            <a:ext cx="14923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FFFF"/>
                </a:solidFill>
              </a:rPr>
              <a:t>Click </a:t>
            </a:r>
            <a:r>
              <a:rPr lang="en-US" b="1">
                <a:solidFill>
                  <a:srgbClr val="FFFFFF"/>
                </a:solidFill>
              </a:rPr>
              <a:t>Create a TPA Account</a:t>
            </a:r>
            <a:endParaRPr lang="en-US">
              <a:solidFill>
                <a:srgbClr val="FFFFFF"/>
              </a:solidFill>
              <a:cs typeface="Calibri"/>
            </a:endParaRPr>
          </a:p>
        </p:txBody>
      </p:sp>
    </p:spTree>
    <p:extLst>
      <p:ext uri="{BB962C8B-B14F-4D97-AF65-F5344CB8AC3E}">
        <p14:creationId xmlns:p14="http://schemas.microsoft.com/office/powerpoint/2010/main" val="600136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 chat or text message&#10;&#10;Description automatically generated">
            <a:extLst>
              <a:ext uri="{FF2B5EF4-FFF2-40B4-BE49-F238E27FC236}">
                <a16:creationId xmlns:a16="http://schemas.microsoft.com/office/drawing/2014/main" id="{3016A8FB-6802-9D72-D36D-87FDCB688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1730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B20B560C-3D71-C74F-5A4B-5F46C5633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88838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EB9F5537-2040-9540-6760-FE6784F49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200297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540A1486-C3D3-A8F5-E2A3-5F3CD1AAFC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98131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B41F4A79-F2FB-65F2-E6B3-0B8B9C8048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71822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text, application&#10;&#10;Description automatically generated">
            <a:extLst>
              <a:ext uri="{FF2B5EF4-FFF2-40B4-BE49-F238E27FC236}">
                <a16:creationId xmlns:a16="http://schemas.microsoft.com/office/drawing/2014/main" id="{9BC353B2-8BCE-6AC1-0F80-9B8E53C76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571367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8. Online Bulk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2770530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E6F3E2E-2D9D-7427-BD2C-4E30105DD7B6}"/>
              </a:ext>
            </a:extLst>
          </p:cNvPr>
          <p:cNvPicPr>
            <a:picLocks noChangeAspect="1"/>
          </p:cNvPicPr>
          <p:nvPr/>
        </p:nvPicPr>
        <p:blipFill>
          <a:blip r:embed="rId2"/>
          <a:stretch>
            <a:fillRect/>
          </a:stretch>
        </p:blipFill>
        <p:spPr>
          <a:xfrm>
            <a:off x="643467" y="2360363"/>
            <a:ext cx="10905066" cy="2137273"/>
          </a:xfrm>
          <a:prstGeom prst="rect">
            <a:avLst/>
          </a:prstGeom>
        </p:spPr>
      </p:pic>
      <p:sp>
        <p:nvSpPr>
          <p:cNvPr id="4" name="TextBox 3">
            <a:extLst>
              <a:ext uri="{FF2B5EF4-FFF2-40B4-BE49-F238E27FC236}">
                <a16:creationId xmlns:a16="http://schemas.microsoft.com/office/drawing/2014/main" id="{E6FF8F2B-D846-5E4A-91E7-3E689673DA44}"/>
              </a:ext>
            </a:extLst>
          </p:cNvPr>
          <p:cNvSpPr txBox="1"/>
          <p:nvPr/>
        </p:nvSpPr>
        <p:spPr>
          <a:xfrm>
            <a:off x="5375125" y="3396169"/>
            <a:ext cx="1655980" cy="29723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9E2258C2-EDC8-6EFD-9C7F-251FF2784C1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Online Bulk Payment</a:t>
            </a:r>
          </a:p>
        </p:txBody>
      </p:sp>
      <p:sp>
        <p:nvSpPr>
          <p:cNvPr id="3" name="Rectangle: Rounded Corners 2">
            <a:extLst>
              <a:ext uri="{FF2B5EF4-FFF2-40B4-BE49-F238E27FC236}">
                <a16:creationId xmlns:a16="http://schemas.microsoft.com/office/drawing/2014/main" id="{CAF9D377-7AE4-3872-EF30-BEFCE9B7FC8B}"/>
              </a:ext>
            </a:extLst>
          </p:cNvPr>
          <p:cNvSpPr/>
          <p:nvPr/>
        </p:nvSpPr>
        <p:spPr>
          <a:xfrm>
            <a:off x="8745617" y="2857661"/>
            <a:ext cx="2261889" cy="39154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Click  </a:t>
            </a:r>
            <a:r>
              <a:rPr lang="en-US" sz="1400" b="1" dirty="0">
                <a:ea typeface="+mn-lt"/>
                <a:cs typeface="+mn-lt"/>
              </a:rPr>
              <a:t>Online Bulk Payment</a:t>
            </a:r>
            <a:endParaRPr lang="en-US" sz="1400" dirty="0">
              <a:cs typeface="Calibri"/>
            </a:endParaRPr>
          </a:p>
        </p:txBody>
      </p:sp>
    </p:spTree>
    <p:extLst>
      <p:ext uri="{BB962C8B-B14F-4D97-AF65-F5344CB8AC3E}">
        <p14:creationId xmlns:p14="http://schemas.microsoft.com/office/powerpoint/2010/main" val="3962934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BAA176E-B1BC-03E0-0074-280667EE1C58}"/>
              </a:ext>
            </a:extLst>
          </p:cNvPr>
          <p:cNvPicPr>
            <a:picLocks noChangeAspect="1"/>
          </p:cNvPicPr>
          <p:nvPr/>
        </p:nvPicPr>
        <p:blipFill>
          <a:blip r:embed="rId2"/>
          <a:stretch>
            <a:fillRect/>
          </a:stretch>
        </p:blipFill>
        <p:spPr>
          <a:xfrm>
            <a:off x="643467" y="1482376"/>
            <a:ext cx="10905066" cy="3893247"/>
          </a:xfrm>
          <a:prstGeom prst="rect">
            <a:avLst/>
          </a:prstGeom>
        </p:spPr>
      </p:pic>
      <p:sp>
        <p:nvSpPr>
          <p:cNvPr id="4" name="TextBox 3">
            <a:extLst>
              <a:ext uri="{FF2B5EF4-FFF2-40B4-BE49-F238E27FC236}">
                <a16:creationId xmlns:a16="http://schemas.microsoft.com/office/drawing/2014/main" id="{BFB846EA-1F39-4F87-97C3-5CCC5D006907}"/>
              </a:ext>
            </a:extLst>
          </p:cNvPr>
          <p:cNvSpPr txBox="1"/>
          <p:nvPr/>
        </p:nvSpPr>
        <p:spPr>
          <a:xfrm>
            <a:off x="4171511" y="2634169"/>
            <a:ext cx="3993935" cy="206368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E3E74AEE-C937-8E54-9760-65D8EABCF491}"/>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Online Bulk Payment</a:t>
            </a:r>
          </a:p>
        </p:txBody>
      </p:sp>
      <p:sp>
        <p:nvSpPr>
          <p:cNvPr id="3" name="Rectangle: Rounded Corners 2">
            <a:extLst>
              <a:ext uri="{FF2B5EF4-FFF2-40B4-BE49-F238E27FC236}">
                <a16:creationId xmlns:a16="http://schemas.microsoft.com/office/drawing/2014/main" id="{1450C0B6-CE1F-1654-38F7-5EBBAC1BB7E5}"/>
              </a:ext>
            </a:extLst>
          </p:cNvPr>
          <p:cNvSpPr/>
          <p:nvPr/>
        </p:nvSpPr>
        <p:spPr>
          <a:xfrm>
            <a:off x="8884163" y="2693138"/>
            <a:ext cx="1854912" cy="73790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Enter information of the user entering the data</a:t>
            </a:r>
            <a:endParaRPr lang="en-US" dirty="0"/>
          </a:p>
        </p:txBody>
      </p:sp>
    </p:spTree>
    <p:extLst>
      <p:ext uri="{BB962C8B-B14F-4D97-AF65-F5344CB8AC3E}">
        <p14:creationId xmlns:p14="http://schemas.microsoft.com/office/powerpoint/2010/main" val="33561007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CF2A6C8-8BCF-E058-7389-2DB4DB3F8799}"/>
              </a:ext>
            </a:extLst>
          </p:cNvPr>
          <p:cNvPicPr>
            <a:picLocks noChangeAspect="1"/>
          </p:cNvPicPr>
          <p:nvPr/>
        </p:nvPicPr>
        <p:blipFill>
          <a:blip r:embed="rId2"/>
          <a:stretch>
            <a:fillRect/>
          </a:stretch>
        </p:blipFill>
        <p:spPr>
          <a:xfrm>
            <a:off x="643467" y="1708973"/>
            <a:ext cx="10905066" cy="3440052"/>
          </a:xfrm>
          <a:prstGeom prst="rect">
            <a:avLst/>
          </a:prstGeom>
        </p:spPr>
      </p:pic>
      <p:sp>
        <p:nvSpPr>
          <p:cNvPr id="4" name="TextBox 3">
            <a:extLst>
              <a:ext uri="{FF2B5EF4-FFF2-40B4-BE49-F238E27FC236}">
                <a16:creationId xmlns:a16="http://schemas.microsoft.com/office/drawing/2014/main" id="{AA94264B-49C7-5663-BDD4-085097F4D860}"/>
              </a:ext>
            </a:extLst>
          </p:cNvPr>
          <p:cNvSpPr txBox="1"/>
          <p:nvPr/>
        </p:nvSpPr>
        <p:spPr>
          <a:xfrm flipH="1">
            <a:off x="2857424" y="2867965"/>
            <a:ext cx="6821268" cy="1795256"/>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E117AF8D-A10D-211D-AB72-6CED25816D37}"/>
              </a:ext>
            </a:extLst>
          </p:cNvPr>
          <p:cNvSpPr txBox="1"/>
          <p:nvPr/>
        </p:nvSpPr>
        <p:spPr>
          <a:xfrm>
            <a:off x="10154943" y="4790282"/>
            <a:ext cx="625549" cy="25393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4CDCEAD6-42DA-9F85-99B0-C279C651736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Online Bulk Payment</a:t>
            </a:r>
          </a:p>
        </p:txBody>
      </p:sp>
      <p:sp>
        <p:nvSpPr>
          <p:cNvPr id="3" name="Rectangle: Rounded Corners 2">
            <a:extLst>
              <a:ext uri="{FF2B5EF4-FFF2-40B4-BE49-F238E27FC236}">
                <a16:creationId xmlns:a16="http://schemas.microsoft.com/office/drawing/2014/main" id="{2809F72D-8E72-CAA5-74CE-4355729C4919}"/>
              </a:ext>
            </a:extLst>
          </p:cNvPr>
          <p:cNvSpPr/>
          <p:nvPr/>
        </p:nvSpPr>
        <p:spPr>
          <a:xfrm>
            <a:off x="4658528" y="4875229"/>
            <a:ext cx="3214387" cy="1179516"/>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Enter the confirmation number generated when bulk tax and wage file was submitted. Payment amount will be auto-populated.</a:t>
            </a:r>
            <a:endParaRPr lang="en-US" dirty="0"/>
          </a:p>
        </p:txBody>
      </p:sp>
    </p:spTree>
    <p:extLst>
      <p:ext uri="{BB962C8B-B14F-4D97-AF65-F5344CB8AC3E}">
        <p14:creationId xmlns:p14="http://schemas.microsoft.com/office/powerpoint/2010/main" val="2611660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10;&#10;Description automatically generated with medium confidence">
            <a:extLst>
              <a:ext uri="{FF2B5EF4-FFF2-40B4-BE49-F238E27FC236}">
                <a16:creationId xmlns:a16="http://schemas.microsoft.com/office/drawing/2014/main" id="{AC69FB3B-25DE-0FD2-85C7-36CA98D5D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188480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433B6036-FEEB-26BC-70AC-F326BEE6B8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39406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B453396A-907C-55B3-8702-38F8D6AEC2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041994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47A2E4A1-A9E9-13D3-0F0F-7EE1712E38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178707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9. View ACH Credit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0140494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78A414A-32C7-6CF5-B4E9-3DBC3778B9AF}"/>
              </a:ext>
            </a:extLst>
          </p:cNvPr>
          <p:cNvPicPr>
            <a:picLocks noChangeAspect="1"/>
          </p:cNvPicPr>
          <p:nvPr/>
        </p:nvPicPr>
        <p:blipFill>
          <a:blip r:embed="rId2"/>
          <a:stretch>
            <a:fillRect/>
          </a:stretch>
        </p:blipFill>
        <p:spPr>
          <a:xfrm>
            <a:off x="643467" y="2347383"/>
            <a:ext cx="10905066" cy="2163233"/>
          </a:xfrm>
          <a:prstGeom prst="rect">
            <a:avLst/>
          </a:prstGeom>
        </p:spPr>
      </p:pic>
      <p:sp>
        <p:nvSpPr>
          <p:cNvPr id="4" name="TextBox 3">
            <a:extLst>
              <a:ext uri="{FF2B5EF4-FFF2-40B4-BE49-F238E27FC236}">
                <a16:creationId xmlns:a16="http://schemas.microsoft.com/office/drawing/2014/main" id="{2EC175D2-7E61-6DBC-A593-8533958C6842}"/>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a:t>
            </a:r>
          </a:p>
        </p:txBody>
      </p:sp>
      <p:sp>
        <p:nvSpPr>
          <p:cNvPr id="6" name="TextBox 5">
            <a:extLst>
              <a:ext uri="{FF2B5EF4-FFF2-40B4-BE49-F238E27FC236}">
                <a16:creationId xmlns:a16="http://schemas.microsoft.com/office/drawing/2014/main" id="{6294733C-BE4C-EFFD-1A12-A16F30375444}"/>
              </a:ext>
            </a:extLst>
          </p:cNvPr>
          <p:cNvSpPr txBox="1"/>
          <p:nvPr/>
        </p:nvSpPr>
        <p:spPr>
          <a:xfrm>
            <a:off x="7184875" y="2625509"/>
            <a:ext cx="1707935" cy="46175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4E36CFF4-23CE-86EC-E599-2300BB1FCADD}"/>
              </a:ext>
            </a:extLst>
          </p:cNvPr>
          <p:cNvSpPr/>
          <p:nvPr/>
        </p:nvSpPr>
        <p:spPr>
          <a:xfrm>
            <a:off x="1870299" y="1273047"/>
            <a:ext cx="2997912" cy="88510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To view ACH credit payment, the user selects on the menu option</a:t>
            </a:r>
            <a:endParaRPr lang="en-US" dirty="0"/>
          </a:p>
        </p:txBody>
      </p:sp>
    </p:spTree>
    <p:extLst>
      <p:ext uri="{BB962C8B-B14F-4D97-AF65-F5344CB8AC3E}">
        <p14:creationId xmlns:p14="http://schemas.microsoft.com/office/powerpoint/2010/main" val="5843557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48515410-D255-B538-57C5-7644C1D0D103}"/>
              </a:ext>
            </a:extLst>
          </p:cNvPr>
          <p:cNvPicPr>
            <a:picLocks noChangeAspect="1"/>
          </p:cNvPicPr>
          <p:nvPr/>
        </p:nvPicPr>
        <p:blipFill>
          <a:blip r:embed="rId2"/>
          <a:stretch>
            <a:fillRect/>
          </a:stretch>
        </p:blipFill>
        <p:spPr>
          <a:xfrm>
            <a:off x="643467" y="2152454"/>
            <a:ext cx="10905066" cy="2553091"/>
          </a:xfrm>
          <a:prstGeom prst="rect">
            <a:avLst/>
          </a:prstGeom>
        </p:spPr>
      </p:pic>
      <p:sp>
        <p:nvSpPr>
          <p:cNvPr id="2" name="TextBox 1">
            <a:extLst>
              <a:ext uri="{FF2B5EF4-FFF2-40B4-BE49-F238E27FC236}">
                <a16:creationId xmlns:a16="http://schemas.microsoft.com/office/drawing/2014/main" id="{CE437087-3C49-D7C5-465D-BDF3499355DE}"/>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a:t>
            </a:r>
          </a:p>
        </p:txBody>
      </p:sp>
      <p:sp>
        <p:nvSpPr>
          <p:cNvPr id="6" name="TextBox 5">
            <a:extLst>
              <a:ext uri="{FF2B5EF4-FFF2-40B4-BE49-F238E27FC236}">
                <a16:creationId xmlns:a16="http://schemas.microsoft.com/office/drawing/2014/main" id="{713FF514-39B2-9C19-07E8-B3A2C710836A}"/>
              </a:ext>
            </a:extLst>
          </p:cNvPr>
          <p:cNvSpPr txBox="1"/>
          <p:nvPr/>
        </p:nvSpPr>
        <p:spPr>
          <a:xfrm>
            <a:off x="2439693" y="3716555"/>
            <a:ext cx="296504" cy="35784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11F53F87-1DE3-888F-2E5C-D80CBE0A3C8A}"/>
              </a:ext>
            </a:extLst>
          </p:cNvPr>
          <p:cNvSpPr txBox="1"/>
          <p:nvPr/>
        </p:nvSpPr>
        <p:spPr>
          <a:xfrm>
            <a:off x="10077011" y="4322691"/>
            <a:ext cx="755436" cy="22796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4" name="Rectangle: Rounded Corners 3">
            <a:extLst>
              <a:ext uri="{FF2B5EF4-FFF2-40B4-BE49-F238E27FC236}">
                <a16:creationId xmlns:a16="http://schemas.microsoft.com/office/drawing/2014/main" id="{98694AC5-1EE5-F3AA-9D87-56AA479DC66F}"/>
              </a:ext>
            </a:extLst>
          </p:cNvPr>
          <p:cNvSpPr/>
          <p:nvPr/>
        </p:nvSpPr>
        <p:spPr>
          <a:xfrm>
            <a:off x="2208004" y="4840592"/>
            <a:ext cx="5353185" cy="97170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cs typeface="Calibri"/>
              </a:rPr>
              <a:t>The payments made will be listed on the screen by payment date. The user selects a payment record and clicks on "Next".</a:t>
            </a:r>
          </a:p>
        </p:txBody>
      </p:sp>
    </p:spTree>
    <p:extLst>
      <p:ext uri="{BB962C8B-B14F-4D97-AF65-F5344CB8AC3E}">
        <p14:creationId xmlns:p14="http://schemas.microsoft.com/office/powerpoint/2010/main" val="11980683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F659E83-88DD-5FA3-3AB3-58321D256C83}"/>
              </a:ext>
            </a:extLst>
          </p:cNvPr>
          <p:cNvPicPr>
            <a:picLocks noChangeAspect="1"/>
          </p:cNvPicPr>
          <p:nvPr/>
        </p:nvPicPr>
        <p:blipFill rotWithShape="1">
          <a:blip r:embed="rId2"/>
          <a:srcRect r="874" b="-320"/>
          <a:stretch/>
        </p:blipFill>
        <p:spPr>
          <a:xfrm>
            <a:off x="643467" y="2073261"/>
            <a:ext cx="10809789" cy="2720139"/>
          </a:xfrm>
          <a:prstGeom prst="rect">
            <a:avLst/>
          </a:prstGeom>
        </p:spPr>
      </p:pic>
      <p:sp>
        <p:nvSpPr>
          <p:cNvPr id="4" name="TextBox 3">
            <a:extLst>
              <a:ext uri="{FF2B5EF4-FFF2-40B4-BE49-F238E27FC236}">
                <a16:creationId xmlns:a16="http://schemas.microsoft.com/office/drawing/2014/main" id="{75CED5BE-1FEC-E1A4-8A2D-11E58C56052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 – No Pending Payments</a:t>
            </a:r>
          </a:p>
        </p:txBody>
      </p:sp>
      <p:sp>
        <p:nvSpPr>
          <p:cNvPr id="3" name="Rectangle: Rounded Corners 2">
            <a:extLst>
              <a:ext uri="{FF2B5EF4-FFF2-40B4-BE49-F238E27FC236}">
                <a16:creationId xmlns:a16="http://schemas.microsoft.com/office/drawing/2014/main" id="{F5DF2FF8-A83D-6668-2FCD-B29FF5526803}"/>
              </a:ext>
            </a:extLst>
          </p:cNvPr>
          <p:cNvSpPr/>
          <p:nvPr/>
        </p:nvSpPr>
        <p:spPr>
          <a:xfrm>
            <a:off x="1671140" y="5100365"/>
            <a:ext cx="4166889" cy="12228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payment results are displayed. "No records </a:t>
            </a:r>
            <a:r>
              <a:rPr lang="en-US" sz="1400">
                <a:ea typeface="+mn-lt"/>
                <a:cs typeface="+mn-lt"/>
              </a:rPr>
              <a:t>found indicates that there are no error records.</a:t>
            </a:r>
            <a:endParaRPr lang="en-US" sz="1400" dirty="0">
              <a:cs typeface="Calibri"/>
            </a:endParaRPr>
          </a:p>
        </p:txBody>
      </p:sp>
    </p:spTree>
    <p:extLst>
      <p:ext uri="{BB962C8B-B14F-4D97-AF65-F5344CB8AC3E}">
        <p14:creationId xmlns:p14="http://schemas.microsoft.com/office/powerpoint/2010/main" val="2006590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82BF312-30FC-BBD7-7C00-6CCCEDD2659E}"/>
              </a:ext>
            </a:extLst>
          </p:cNvPr>
          <p:cNvPicPr>
            <a:picLocks noChangeAspect="1"/>
          </p:cNvPicPr>
          <p:nvPr/>
        </p:nvPicPr>
        <p:blipFill rotWithShape="1">
          <a:blip r:embed="rId2"/>
          <a:srcRect r="82" b="1180"/>
          <a:stretch/>
        </p:blipFill>
        <p:spPr>
          <a:xfrm>
            <a:off x="559833" y="1058152"/>
            <a:ext cx="10524712" cy="5080593"/>
          </a:xfrm>
          <a:prstGeom prst="rect">
            <a:avLst/>
          </a:prstGeom>
        </p:spPr>
      </p:pic>
      <p:sp>
        <p:nvSpPr>
          <p:cNvPr id="4" name="TextBox 3">
            <a:extLst>
              <a:ext uri="{FF2B5EF4-FFF2-40B4-BE49-F238E27FC236}">
                <a16:creationId xmlns:a16="http://schemas.microsoft.com/office/drawing/2014/main" id="{080509DB-395F-137B-C368-8A35E66B71F6}"/>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 – Pending Payments</a:t>
            </a:r>
          </a:p>
        </p:txBody>
      </p:sp>
      <p:sp>
        <p:nvSpPr>
          <p:cNvPr id="6" name="TextBox 5">
            <a:extLst>
              <a:ext uri="{FF2B5EF4-FFF2-40B4-BE49-F238E27FC236}">
                <a16:creationId xmlns:a16="http://schemas.microsoft.com/office/drawing/2014/main" id="{A542725E-2DDF-BA2B-1509-064D22669E33}"/>
              </a:ext>
            </a:extLst>
          </p:cNvPr>
          <p:cNvSpPr txBox="1"/>
          <p:nvPr/>
        </p:nvSpPr>
        <p:spPr>
          <a:xfrm>
            <a:off x="1244738" y="5725464"/>
            <a:ext cx="1041186" cy="32321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2">
            <a:extLst>
              <a:ext uri="{FF2B5EF4-FFF2-40B4-BE49-F238E27FC236}">
                <a16:creationId xmlns:a16="http://schemas.microsoft.com/office/drawing/2014/main" id="{9FA37D08-09BF-D61B-B7B6-3486BEC8BDEB}"/>
              </a:ext>
            </a:extLst>
          </p:cNvPr>
          <p:cNvSpPr/>
          <p:nvPr/>
        </p:nvSpPr>
        <p:spPr>
          <a:xfrm flipV="1">
            <a:off x="789010" y="3930191"/>
            <a:ext cx="924832" cy="1246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126B7E12-7605-C0FF-04FD-569E94BEDD21}"/>
              </a:ext>
            </a:extLst>
          </p:cNvPr>
          <p:cNvSpPr/>
          <p:nvPr/>
        </p:nvSpPr>
        <p:spPr>
          <a:xfrm flipV="1">
            <a:off x="789010" y="4153215"/>
            <a:ext cx="924832" cy="161861"/>
          </a:xfrm>
          <a:prstGeom prst="rect">
            <a:avLst/>
          </a:prstGeom>
          <a:solidFill>
            <a:srgbClr val="CFD3E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E54596C9-7E78-A7EA-A57D-7F757EAFC787}"/>
              </a:ext>
            </a:extLst>
          </p:cNvPr>
          <p:cNvSpPr/>
          <p:nvPr/>
        </p:nvSpPr>
        <p:spPr>
          <a:xfrm flipV="1">
            <a:off x="789010" y="4394825"/>
            <a:ext cx="980588" cy="1246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3E55FB98-FA4D-4846-4ADC-BE2C5D218E35}"/>
              </a:ext>
            </a:extLst>
          </p:cNvPr>
          <p:cNvSpPr/>
          <p:nvPr/>
        </p:nvSpPr>
        <p:spPr>
          <a:xfrm flipV="1">
            <a:off x="789010" y="4608556"/>
            <a:ext cx="924832" cy="161861"/>
          </a:xfrm>
          <a:prstGeom prst="rect">
            <a:avLst/>
          </a:prstGeom>
          <a:solidFill>
            <a:srgbClr val="CFD3E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3908D3D3-4E04-50CF-8012-BB248D01230B}"/>
              </a:ext>
            </a:extLst>
          </p:cNvPr>
          <p:cNvSpPr/>
          <p:nvPr/>
        </p:nvSpPr>
        <p:spPr>
          <a:xfrm>
            <a:off x="5221367" y="5438070"/>
            <a:ext cx="3725275" cy="91974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This screen is shown when there are errors in the ach payment data. User can download an excel file to see the data.</a:t>
            </a:r>
            <a:endParaRPr lang="en-US" sz="1400" dirty="0">
              <a:cs typeface="Calibri"/>
            </a:endParaRPr>
          </a:p>
        </p:txBody>
      </p:sp>
    </p:spTree>
    <p:extLst>
      <p:ext uri="{BB962C8B-B14F-4D97-AF65-F5344CB8AC3E}">
        <p14:creationId xmlns:p14="http://schemas.microsoft.com/office/powerpoint/2010/main" val="19915636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10. Update ACH Credit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6126064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20BA23-B2C8-99EF-B0A4-B34D31FE3F76}"/>
              </a:ext>
            </a:extLst>
          </p:cNvPr>
          <p:cNvPicPr>
            <a:picLocks noChangeAspect="1"/>
          </p:cNvPicPr>
          <p:nvPr/>
        </p:nvPicPr>
        <p:blipFill>
          <a:blip r:embed="rId2"/>
          <a:stretch>
            <a:fillRect/>
          </a:stretch>
        </p:blipFill>
        <p:spPr>
          <a:xfrm>
            <a:off x="643467" y="2351346"/>
            <a:ext cx="10905066" cy="2155307"/>
          </a:xfrm>
          <a:prstGeom prst="rect">
            <a:avLst/>
          </a:prstGeom>
        </p:spPr>
      </p:pic>
      <p:sp>
        <p:nvSpPr>
          <p:cNvPr id="2" name="TextBox 1">
            <a:extLst>
              <a:ext uri="{FF2B5EF4-FFF2-40B4-BE49-F238E27FC236}">
                <a16:creationId xmlns:a16="http://schemas.microsoft.com/office/drawing/2014/main" id="{2AE90C49-3396-9917-D0DE-5665EBAD319D}"/>
              </a:ext>
            </a:extLst>
          </p:cNvPr>
          <p:cNvSpPr txBox="1"/>
          <p:nvPr/>
        </p:nvSpPr>
        <p:spPr>
          <a:xfrm>
            <a:off x="7184875" y="3075782"/>
            <a:ext cx="1707935" cy="46175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A72315BC-DACE-0F13-40B0-F4B021023096}"/>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Update ACH Credit Payment</a:t>
            </a:r>
          </a:p>
        </p:txBody>
      </p:sp>
      <p:sp>
        <p:nvSpPr>
          <p:cNvPr id="4" name="Rectangle: Rounded Corners 3">
            <a:extLst>
              <a:ext uri="{FF2B5EF4-FFF2-40B4-BE49-F238E27FC236}">
                <a16:creationId xmlns:a16="http://schemas.microsoft.com/office/drawing/2014/main" id="{AAC1312A-DD9B-8305-59E2-D10F9D3366B2}"/>
              </a:ext>
            </a:extLst>
          </p:cNvPr>
          <p:cNvSpPr/>
          <p:nvPr/>
        </p:nvSpPr>
        <p:spPr>
          <a:xfrm>
            <a:off x="1489299" y="4702047"/>
            <a:ext cx="7007071" cy="1092926"/>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This process is used to update any error records in the ACH credit payment so that the payment can be applied. The user starts this process by selecting the highlighted menu option</a:t>
            </a:r>
            <a:endParaRPr lang="en-US" dirty="0"/>
          </a:p>
        </p:txBody>
      </p:sp>
    </p:spTree>
    <p:extLst>
      <p:ext uri="{BB962C8B-B14F-4D97-AF65-F5344CB8AC3E}">
        <p14:creationId xmlns:p14="http://schemas.microsoft.com/office/powerpoint/2010/main" val="1063070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text, chat or text message&#10;&#10;Description automatically generated">
            <a:extLst>
              <a:ext uri="{FF2B5EF4-FFF2-40B4-BE49-F238E27FC236}">
                <a16:creationId xmlns:a16="http://schemas.microsoft.com/office/drawing/2014/main" id="{4BEE998D-7161-1C83-4930-A82E0CAAA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17471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CEF3975-170B-CC19-3B16-4A4DC2AA761A}"/>
              </a:ext>
            </a:extLst>
          </p:cNvPr>
          <p:cNvPicPr>
            <a:picLocks noChangeAspect="1"/>
          </p:cNvPicPr>
          <p:nvPr/>
        </p:nvPicPr>
        <p:blipFill>
          <a:blip r:embed="rId2"/>
          <a:stretch>
            <a:fillRect/>
          </a:stretch>
        </p:blipFill>
        <p:spPr>
          <a:xfrm>
            <a:off x="643467" y="2122767"/>
            <a:ext cx="10905066" cy="2612465"/>
          </a:xfrm>
          <a:prstGeom prst="rect">
            <a:avLst/>
          </a:prstGeom>
        </p:spPr>
      </p:pic>
      <p:sp>
        <p:nvSpPr>
          <p:cNvPr id="4" name="TextBox 3">
            <a:extLst>
              <a:ext uri="{FF2B5EF4-FFF2-40B4-BE49-F238E27FC236}">
                <a16:creationId xmlns:a16="http://schemas.microsoft.com/office/drawing/2014/main" id="{FE04E80C-4745-23A8-E6C5-14D9E98FB3A2}"/>
              </a:ext>
            </a:extLst>
          </p:cNvPr>
          <p:cNvSpPr txBox="1"/>
          <p:nvPr/>
        </p:nvSpPr>
        <p:spPr>
          <a:xfrm>
            <a:off x="2405056" y="3777169"/>
            <a:ext cx="339800" cy="29723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98F3F080-167B-2B6D-3A10-3CA045D1F785}"/>
              </a:ext>
            </a:extLst>
          </p:cNvPr>
          <p:cNvSpPr txBox="1"/>
          <p:nvPr/>
        </p:nvSpPr>
        <p:spPr>
          <a:xfrm>
            <a:off x="10163602" y="4340010"/>
            <a:ext cx="642867" cy="23662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B09D9263-0828-BBEB-3E25-2FDE52A652B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Update ACH Credit Payment</a:t>
            </a:r>
          </a:p>
        </p:txBody>
      </p:sp>
      <p:sp>
        <p:nvSpPr>
          <p:cNvPr id="3" name="Rectangle: Rounded Corners 2">
            <a:extLst>
              <a:ext uri="{FF2B5EF4-FFF2-40B4-BE49-F238E27FC236}">
                <a16:creationId xmlns:a16="http://schemas.microsoft.com/office/drawing/2014/main" id="{AF8FC4D3-CCCF-420D-D4D2-556972ED3AD0}"/>
              </a:ext>
            </a:extLst>
          </p:cNvPr>
          <p:cNvSpPr/>
          <p:nvPr/>
        </p:nvSpPr>
        <p:spPr>
          <a:xfrm>
            <a:off x="2311913" y="5204274"/>
            <a:ext cx="707634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payments made will be listed on the screen by payment date. The user selects a payment record and clicks on "Next".</a:t>
            </a:r>
            <a:endParaRPr lang="en-US" dirty="0"/>
          </a:p>
        </p:txBody>
      </p:sp>
    </p:spTree>
    <p:extLst>
      <p:ext uri="{BB962C8B-B14F-4D97-AF65-F5344CB8AC3E}">
        <p14:creationId xmlns:p14="http://schemas.microsoft.com/office/powerpoint/2010/main" val="13894693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Table&#10;&#10;Description automatically generated">
            <a:extLst>
              <a:ext uri="{FF2B5EF4-FFF2-40B4-BE49-F238E27FC236}">
                <a16:creationId xmlns:a16="http://schemas.microsoft.com/office/drawing/2014/main" id="{60404F82-172C-FBF8-6CDB-FF80AEBA63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699916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Timeline&#10;&#10;Description automatically generated">
            <a:extLst>
              <a:ext uri="{FF2B5EF4-FFF2-40B4-BE49-F238E27FC236}">
                <a16:creationId xmlns:a16="http://schemas.microsoft.com/office/drawing/2014/main" id="{A2454447-8226-030F-276A-0FF73F99B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929075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timeline&#10;&#10;Description automatically generated">
            <a:extLst>
              <a:ext uri="{FF2B5EF4-FFF2-40B4-BE49-F238E27FC236}">
                <a16:creationId xmlns:a16="http://schemas.microsoft.com/office/drawing/2014/main" id="{F8BDB575-A5E3-1E6B-2722-6A3E90DA9D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127896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87267DF-8FC9-ECEA-3E4D-BF3111B93F1F}"/>
              </a:ext>
            </a:extLst>
          </p:cNvPr>
          <p:cNvPicPr>
            <a:picLocks noChangeAspect="1"/>
          </p:cNvPicPr>
          <p:nvPr/>
        </p:nvPicPr>
        <p:blipFill rotWithShape="1">
          <a:blip r:embed="rId2"/>
          <a:srcRect l="556" r="-79" b="422"/>
          <a:stretch/>
        </p:blipFill>
        <p:spPr>
          <a:xfrm>
            <a:off x="478945" y="2118114"/>
            <a:ext cx="10853115" cy="2041622"/>
          </a:xfrm>
          <a:prstGeom prst="rect">
            <a:avLst/>
          </a:prstGeom>
        </p:spPr>
      </p:pic>
      <p:sp>
        <p:nvSpPr>
          <p:cNvPr id="4" name="TextBox 3">
            <a:extLst>
              <a:ext uri="{FF2B5EF4-FFF2-40B4-BE49-F238E27FC236}">
                <a16:creationId xmlns:a16="http://schemas.microsoft.com/office/drawing/2014/main" id="{4DEF47EC-0588-D88B-A1C0-795B0F56776E}"/>
              </a:ext>
            </a:extLst>
          </p:cNvPr>
          <p:cNvSpPr txBox="1"/>
          <p:nvPr/>
        </p:nvSpPr>
        <p:spPr>
          <a:xfrm>
            <a:off x="8908034" y="3803146"/>
            <a:ext cx="1690617" cy="27125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47ECAB92-0A99-6E7E-2219-19BA22E2BD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Update ACH Credit Payment - Confirmation</a:t>
            </a:r>
          </a:p>
        </p:txBody>
      </p:sp>
      <p:sp>
        <p:nvSpPr>
          <p:cNvPr id="3" name="Rectangle: Rounded Corners 2">
            <a:extLst>
              <a:ext uri="{FF2B5EF4-FFF2-40B4-BE49-F238E27FC236}">
                <a16:creationId xmlns:a16="http://schemas.microsoft.com/office/drawing/2014/main" id="{5A88612D-C310-092B-EB46-0886CF892BF4}"/>
              </a:ext>
            </a:extLst>
          </p:cNvPr>
          <p:cNvSpPr/>
          <p:nvPr/>
        </p:nvSpPr>
        <p:spPr>
          <a:xfrm>
            <a:off x="4138981" y="4355683"/>
            <a:ext cx="4357389"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can select another payment record to update by selecting on the highlighted button.</a:t>
            </a:r>
            <a:endParaRPr lang="en-US" dirty="0"/>
          </a:p>
        </p:txBody>
      </p:sp>
    </p:spTree>
    <p:extLst>
      <p:ext uri="{BB962C8B-B14F-4D97-AF65-F5344CB8AC3E}">
        <p14:creationId xmlns:p14="http://schemas.microsoft.com/office/powerpoint/2010/main" val="12227238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11. Cancel Scheduled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9529078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D8A046A-70F1-C5BE-A07E-D09291E8759F}"/>
              </a:ext>
            </a:extLst>
          </p:cNvPr>
          <p:cNvPicPr>
            <a:picLocks noChangeAspect="1"/>
          </p:cNvPicPr>
          <p:nvPr/>
        </p:nvPicPr>
        <p:blipFill rotWithShape="1">
          <a:blip r:embed="rId2"/>
          <a:srcRect l="1272" r="91" b="529"/>
          <a:stretch/>
        </p:blipFill>
        <p:spPr>
          <a:xfrm>
            <a:off x="1451264" y="1610059"/>
            <a:ext cx="9402074" cy="1620355"/>
          </a:xfrm>
          <a:prstGeom prst="rect">
            <a:avLst/>
          </a:prstGeom>
        </p:spPr>
      </p:pic>
      <p:sp>
        <p:nvSpPr>
          <p:cNvPr id="4" name="TextBox 3">
            <a:extLst>
              <a:ext uri="{FF2B5EF4-FFF2-40B4-BE49-F238E27FC236}">
                <a16:creationId xmlns:a16="http://schemas.microsoft.com/office/drawing/2014/main" id="{3B84AFDB-77C2-EF9A-F55F-ED3667EBCBB6}"/>
              </a:ext>
            </a:extLst>
          </p:cNvPr>
          <p:cNvSpPr txBox="1"/>
          <p:nvPr/>
        </p:nvSpPr>
        <p:spPr>
          <a:xfrm>
            <a:off x="5539648" y="1854851"/>
            <a:ext cx="1456821" cy="41846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CE498696-BE4D-17D0-3F85-19807EC2FA6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Cancel Scheduled Payment </a:t>
            </a:r>
          </a:p>
        </p:txBody>
      </p:sp>
      <p:sp>
        <p:nvSpPr>
          <p:cNvPr id="10" name="Rectangle: Rounded Corners 9">
            <a:extLst>
              <a:ext uri="{FF2B5EF4-FFF2-40B4-BE49-F238E27FC236}">
                <a16:creationId xmlns:a16="http://schemas.microsoft.com/office/drawing/2014/main" id="{E7D4606F-7151-D968-C385-46E12570106E}"/>
              </a:ext>
            </a:extLst>
          </p:cNvPr>
          <p:cNvSpPr/>
          <p:nvPr/>
        </p:nvSpPr>
        <p:spPr>
          <a:xfrm>
            <a:off x="7593958" y="1281706"/>
            <a:ext cx="2097366" cy="43483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Click  </a:t>
            </a:r>
            <a:r>
              <a:rPr lang="en-US" sz="1400" b="1">
                <a:ea typeface="+mn-lt"/>
                <a:cs typeface="+mn-lt"/>
              </a:rPr>
              <a:t>Cancel Scheduled Payments</a:t>
            </a:r>
            <a:endParaRPr lang="en-US" sz="1400">
              <a:cs typeface="Calibri"/>
            </a:endParaRPr>
          </a:p>
        </p:txBody>
      </p:sp>
    </p:spTree>
    <p:extLst>
      <p:ext uri="{BB962C8B-B14F-4D97-AF65-F5344CB8AC3E}">
        <p14:creationId xmlns:p14="http://schemas.microsoft.com/office/powerpoint/2010/main" val="34865193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093DF830-0440-B382-FBFC-5DA0C77CE6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825352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A37FBE4B-CCF7-DAFB-B5B2-6C3E7F661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535849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69A88AA2-E680-0175-D3F5-88976CA4C1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9955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E6941A4-7945-AE62-02DF-FB1773B380DB}"/>
              </a:ext>
            </a:extLst>
          </p:cNvPr>
          <p:cNvPicPr>
            <a:picLocks noChangeAspect="1"/>
          </p:cNvPicPr>
          <p:nvPr/>
        </p:nvPicPr>
        <p:blipFill>
          <a:blip r:embed="rId2"/>
          <a:stretch>
            <a:fillRect/>
          </a:stretch>
        </p:blipFill>
        <p:spPr>
          <a:xfrm>
            <a:off x="411192" y="1790764"/>
            <a:ext cx="11067691" cy="1506424"/>
          </a:xfrm>
          <a:prstGeom prst="rect">
            <a:avLst/>
          </a:prstGeom>
        </p:spPr>
      </p:pic>
      <p:sp>
        <p:nvSpPr>
          <p:cNvPr id="4" name="TextBox 3">
            <a:extLst>
              <a:ext uri="{FF2B5EF4-FFF2-40B4-BE49-F238E27FC236}">
                <a16:creationId xmlns:a16="http://schemas.microsoft.com/office/drawing/2014/main" id="{7C2DAEF2-0B70-EE55-CD30-0E5166585656}"/>
              </a:ext>
            </a:extLst>
          </p:cNvPr>
          <p:cNvSpPr txBox="1"/>
          <p:nvPr/>
        </p:nvSpPr>
        <p:spPr>
          <a:xfrm>
            <a:off x="1920815" y="238664"/>
            <a:ext cx="42815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TPA Registration - Confirmation</a:t>
            </a:r>
          </a:p>
        </p:txBody>
      </p:sp>
      <p:sp>
        <p:nvSpPr>
          <p:cNvPr id="6" name="Rectangle: Rounded Corners 5">
            <a:extLst>
              <a:ext uri="{FF2B5EF4-FFF2-40B4-BE49-F238E27FC236}">
                <a16:creationId xmlns:a16="http://schemas.microsoft.com/office/drawing/2014/main" id="{5D5CC514-D29E-8296-F6D2-D686D6320A99}"/>
              </a:ext>
            </a:extLst>
          </p:cNvPr>
          <p:cNvSpPr/>
          <p:nvPr/>
        </p:nvSpPr>
        <p:spPr>
          <a:xfrm>
            <a:off x="6047901" y="3514056"/>
            <a:ext cx="3977298" cy="7623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b="1">
                <a:cs typeface="Calibri" panose="020F0502020204030204"/>
              </a:rPr>
              <a:t>Third Party Online Signup Confirmation</a:t>
            </a:r>
            <a:r>
              <a:rPr lang="en-US" sz="1400">
                <a:cs typeface="Calibri" panose="020F0502020204030204"/>
              </a:rPr>
              <a:t> screen is displayed. Registration is complete. Manual process must be completed. See Section 2.</a:t>
            </a:r>
          </a:p>
        </p:txBody>
      </p:sp>
      <p:pic>
        <p:nvPicPr>
          <p:cNvPr id="3" name="Picture 2">
            <a:extLst>
              <a:ext uri="{FF2B5EF4-FFF2-40B4-BE49-F238E27FC236}">
                <a16:creationId xmlns:a16="http://schemas.microsoft.com/office/drawing/2014/main" id="{6955207C-2E8A-7FA1-64F3-597F9A1552B7}"/>
              </a:ext>
            </a:extLst>
          </p:cNvPr>
          <p:cNvPicPr>
            <a:picLocks noChangeAspect="1"/>
          </p:cNvPicPr>
          <p:nvPr/>
        </p:nvPicPr>
        <p:blipFill>
          <a:blip r:embed="rId3"/>
          <a:stretch>
            <a:fillRect/>
          </a:stretch>
        </p:blipFill>
        <p:spPr>
          <a:xfrm>
            <a:off x="4178345" y="2588947"/>
            <a:ext cx="2024047" cy="323116"/>
          </a:xfrm>
          <a:prstGeom prst="rect">
            <a:avLst/>
          </a:prstGeom>
        </p:spPr>
      </p:pic>
    </p:spTree>
    <p:extLst>
      <p:ext uri="{BB962C8B-B14F-4D97-AF65-F5344CB8AC3E}">
        <p14:creationId xmlns:p14="http://schemas.microsoft.com/office/powerpoint/2010/main" val="28847608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D3EA910E-C29D-A812-92ED-B705F56B14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447651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67E03EC7-6EDD-C953-EE07-E3FEF4064A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86836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12. Audits</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8891726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9A7E34BD-3DAE-84C2-90BA-54E55F5AD396}"/>
              </a:ext>
            </a:extLst>
          </p:cNvPr>
          <p:cNvPicPr>
            <a:picLocks noChangeAspect="1"/>
          </p:cNvPicPr>
          <p:nvPr/>
        </p:nvPicPr>
        <p:blipFill>
          <a:blip r:embed="rId2"/>
          <a:stretch>
            <a:fillRect/>
          </a:stretch>
        </p:blipFill>
        <p:spPr>
          <a:xfrm>
            <a:off x="973777" y="2431056"/>
            <a:ext cx="10422576" cy="1995888"/>
          </a:xfrm>
          <a:prstGeom prst="rect">
            <a:avLst/>
          </a:prstGeom>
        </p:spPr>
      </p:pic>
      <p:sp>
        <p:nvSpPr>
          <p:cNvPr id="2" name="TextBox 1">
            <a:extLst>
              <a:ext uri="{FF2B5EF4-FFF2-40B4-BE49-F238E27FC236}">
                <a16:creationId xmlns:a16="http://schemas.microsoft.com/office/drawing/2014/main" id="{4C04118C-DE3E-B7E3-7A26-AE5D8CEF9328}"/>
              </a:ext>
            </a:extLst>
          </p:cNvPr>
          <p:cNvSpPr txBox="1"/>
          <p:nvPr/>
        </p:nvSpPr>
        <p:spPr>
          <a:xfrm>
            <a:off x="6691307" y="2703441"/>
            <a:ext cx="1655980" cy="40980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4" name="TextBox 3">
            <a:extLst>
              <a:ext uri="{FF2B5EF4-FFF2-40B4-BE49-F238E27FC236}">
                <a16:creationId xmlns:a16="http://schemas.microsoft.com/office/drawing/2014/main" id="{03872F7C-A0F9-C07D-DD73-FC1F664A5BE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B1288089-D2AA-AF7C-AAAC-14E8C5716300}"/>
              </a:ext>
            </a:extLst>
          </p:cNvPr>
          <p:cNvSpPr/>
          <p:nvPr/>
        </p:nvSpPr>
        <p:spPr>
          <a:xfrm>
            <a:off x="2311913" y="4450934"/>
            <a:ext cx="7076343" cy="138733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cs typeface="Calibri"/>
              </a:rPr>
              <a:t>Third party agents can respond to audit questionnaires on behalf of the employer they represent. To enter a questionnaire the user clicks on the highlighted menu option.</a:t>
            </a:r>
          </a:p>
        </p:txBody>
      </p:sp>
    </p:spTree>
    <p:extLst>
      <p:ext uri="{BB962C8B-B14F-4D97-AF65-F5344CB8AC3E}">
        <p14:creationId xmlns:p14="http://schemas.microsoft.com/office/powerpoint/2010/main" val="12156200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F792F637-B078-058A-896C-89A7885EB8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293574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FA22D71B-95FF-B4ED-DBBC-E066E93C0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27307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B5AF1D3-3736-C06E-C930-67A288D4822C}"/>
              </a:ext>
            </a:extLst>
          </p:cNvPr>
          <p:cNvPicPr>
            <a:picLocks noChangeAspect="1"/>
          </p:cNvPicPr>
          <p:nvPr/>
        </p:nvPicPr>
        <p:blipFill>
          <a:blip r:embed="rId2"/>
          <a:stretch>
            <a:fillRect/>
          </a:stretch>
        </p:blipFill>
        <p:spPr>
          <a:xfrm>
            <a:off x="3492936" y="981170"/>
            <a:ext cx="5370650" cy="5458499"/>
          </a:xfrm>
          <a:prstGeom prst="rect">
            <a:avLst/>
          </a:prstGeom>
        </p:spPr>
      </p:pic>
      <p:sp>
        <p:nvSpPr>
          <p:cNvPr id="4" name="TextBox 3">
            <a:extLst>
              <a:ext uri="{FF2B5EF4-FFF2-40B4-BE49-F238E27FC236}">
                <a16:creationId xmlns:a16="http://schemas.microsoft.com/office/drawing/2014/main" id="{8A8F78B8-274E-7CBB-46FF-45EA1CD0D71B}"/>
              </a:ext>
            </a:extLst>
          </p:cNvPr>
          <p:cNvSpPr txBox="1"/>
          <p:nvPr/>
        </p:nvSpPr>
        <p:spPr>
          <a:xfrm>
            <a:off x="3452807" y="945647"/>
            <a:ext cx="5119616" cy="553598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ED77E73C-6CD3-12A7-D987-283B1A5E2E97}"/>
              </a:ext>
            </a:extLst>
          </p:cNvPr>
          <p:cNvSpPr txBox="1"/>
          <p:nvPr/>
        </p:nvSpPr>
        <p:spPr>
          <a:xfrm>
            <a:off x="1920815" y="221346"/>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63D54424-1906-15A9-8127-E72F16E4960A}"/>
              </a:ext>
            </a:extLst>
          </p:cNvPr>
          <p:cNvSpPr/>
          <p:nvPr/>
        </p:nvSpPr>
        <p:spPr>
          <a:xfrm>
            <a:off x="7758481" y="2052365"/>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all the questionnaire responses.</a:t>
            </a:r>
            <a:endParaRPr lang="en-US" dirty="0"/>
          </a:p>
        </p:txBody>
      </p:sp>
    </p:spTree>
    <p:extLst>
      <p:ext uri="{BB962C8B-B14F-4D97-AF65-F5344CB8AC3E}">
        <p14:creationId xmlns:p14="http://schemas.microsoft.com/office/powerpoint/2010/main" val="29284033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59FCDC8-0BA4-BF47-317A-684FCA82A5A1}"/>
              </a:ext>
            </a:extLst>
          </p:cNvPr>
          <p:cNvPicPr>
            <a:picLocks noChangeAspect="1"/>
          </p:cNvPicPr>
          <p:nvPr/>
        </p:nvPicPr>
        <p:blipFill>
          <a:blip r:embed="rId2"/>
          <a:stretch>
            <a:fillRect/>
          </a:stretch>
        </p:blipFill>
        <p:spPr>
          <a:xfrm>
            <a:off x="3190174" y="859943"/>
            <a:ext cx="5811652" cy="5571067"/>
          </a:xfrm>
          <a:prstGeom prst="rect">
            <a:avLst/>
          </a:prstGeom>
        </p:spPr>
      </p:pic>
      <p:sp>
        <p:nvSpPr>
          <p:cNvPr id="4" name="TextBox 3">
            <a:extLst>
              <a:ext uri="{FF2B5EF4-FFF2-40B4-BE49-F238E27FC236}">
                <a16:creationId xmlns:a16="http://schemas.microsoft.com/office/drawing/2014/main" id="{0871C1D2-B407-3B1C-31B0-4AF3FB6B326F}"/>
              </a:ext>
            </a:extLst>
          </p:cNvPr>
          <p:cNvSpPr txBox="1"/>
          <p:nvPr/>
        </p:nvSpPr>
        <p:spPr>
          <a:xfrm>
            <a:off x="3513420" y="962964"/>
            <a:ext cx="5414025" cy="546671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D9BA2BCA-849B-C151-7BD7-E0C6852B9266}"/>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1AC8031B-C905-25E1-F816-8F56D192EC68}"/>
              </a:ext>
            </a:extLst>
          </p:cNvPr>
          <p:cNvSpPr/>
          <p:nvPr/>
        </p:nvSpPr>
        <p:spPr>
          <a:xfrm>
            <a:off x="8191436" y="1680024"/>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all the questionnaire responses.</a:t>
            </a:r>
            <a:endParaRPr lang="en-US" dirty="0"/>
          </a:p>
        </p:txBody>
      </p:sp>
    </p:spTree>
    <p:extLst>
      <p:ext uri="{BB962C8B-B14F-4D97-AF65-F5344CB8AC3E}">
        <p14:creationId xmlns:p14="http://schemas.microsoft.com/office/powerpoint/2010/main" val="36281199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9F76770-8383-DB0C-7960-558A92DBA35B}"/>
              </a:ext>
            </a:extLst>
          </p:cNvPr>
          <p:cNvPicPr>
            <a:picLocks noChangeAspect="1"/>
          </p:cNvPicPr>
          <p:nvPr/>
        </p:nvPicPr>
        <p:blipFill>
          <a:blip r:embed="rId2"/>
          <a:stretch>
            <a:fillRect/>
          </a:stretch>
        </p:blipFill>
        <p:spPr>
          <a:xfrm>
            <a:off x="2760345" y="833966"/>
            <a:ext cx="6671309" cy="5571067"/>
          </a:xfrm>
          <a:prstGeom prst="rect">
            <a:avLst/>
          </a:prstGeom>
        </p:spPr>
      </p:pic>
      <p:sp>
        <p:nvSpPr>
          <p:cNvPr id="4" name="TextBox 3">
            <a:extLst>
              <a:ext uri="{FF2B5EF4-FFF2-40B4-BE49-F238E27FC236}">
                <a16:creationId xmlns:a16="http://schemas.microsoft.com/office/drawing/2014/main" id="{98C26912-BE16-033F-578F-F53D2B120FD7}"/>
              </a:ext>
            </a:extLst>
          </p:cNvPr>
          <p:cNvSpPr txBox="1"/>
          <p:nvPr/>
        </p:nvSpPr>
        <p:spPr>
          <a:xfrm>
            <a:off x="7791011" y="954305"/>
            <a:ext cx="1508776" cy="515498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3545EDF1-40DC-26EC-8DB0-F7D7762EE3B5}"/>
              </a:ext>
            </a:extLst>
          </p:cNvPr>
          <p:cNvSpPr txBox="1"/>
          <p:nvPr/>
        </p:nvSpPr>
        <p:spPr>
          <a:xfrm>
            <a:off x="8691556" y="5976578"/>
            <a:ext cx="469686" cy="20198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0A7D3660-6351-D163-0C64-ECFBB746926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349A16B2-7501-D4FA-E5CE-05EDE8EBFFD3}"/>
              </a:ext>
            </a:extLst>
          </p:cNvPr>
          <p:cNvSpPr/>
          <p:nvPr/>
        </p:nvSpPr>
        <p:spPr>
          <a:xfrm>
            <a:off x="9853981" y="1714660"/>
            <a:ext cx="1950162" cy="102365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all the questionnaire responses and selects submit.</a:t>
            </a:r>
            <a:endParaRPr lang="en-US" dirty="0"/>
          </a:p>
        </p:txBody>
      </p:sp>
    </p:spTree>
    <p:extLst>
      <p:ext uri="{BB962C8B-B14F-4D97-AF65-F5344CB8AC3E}">
        <p14:creationId xmlns:p14="http://schemas.microsoft.com/office/powerpoint/2010/main" val="35754565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E08345F3-F80F-C140-A2C0-47E36001C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69873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BBA31E8-C292-7F5B-1CB5-1CD7A2C840BF}"/>
              </a:ext>
            </a:extLst>
          </p:cNvPr>
          <p:cNvPicPr>
            <a:picLocks noChangeAspect="1"/>
          </p:cNvPicPr>
          <p:nvPr/>
        </p:nvPicPr>
        <p:blipFill>
          <a:blip r:embed="rId2"/>
          <a:stretch>
            <a:fillRect/>
          </a:stretch>
        </p:blipFill>
        <p:spPr>
          <a:xfrm>
            <a:off x="411192" y="1790764"/>
            <a:ext cx="11067691" cy="1638236"/>
          </a:xfrm>
          <a:prstGeom prst="rect">
            <a:avLst/>
          </a:prstGeom>
        </p:spPr>
      </p:pic>
      <p:pic>
        <p:nvPicPr>
          <p:cNvPr id="10" name="Picture 9">
            <a:extLst>
              <a:ext uri="{FF2B5EF4-FFF2-40B4-BE49-F238E27FC236}">
                <a16:creationId xmlns:a16="http://schemas.microsoft.com/office/drawing/2014/main" id="{BFE1E743-8D0B-965F-DC6B-C71944CD6F31}"/>
              </a:ext>
            </a:extLst>
          </p:cNvPr>
          <p:cNvPicPr>
            <a:picLocks noChangeAspect="1"/>
          </p:cNvPicPr>
          <p:nvPr/>
        </p:nvPicPr>
        <p:blipFill>
          <a:blip r:embed="rId3"/>
          <a:stretch>
            <a:fillRect/>
          </a:stretch>
        </p:blipFill>
        <p:spPr>
          <a:xfrm>
            <a:off x="4176885" y="2641456"/>
            <a:ext cx="2024047" cy="323116"/>
          </a:xfrm>
          <a:prstGeom prst="rect">
            <a:avLst/>
          </a:prstGeom>
        </p:spPr>
      </p:pic>
    </p:spTree>
    <p:extLst>
      <p:ext uri="{BB962C8B-B14F-4D97-AF65-F5344CB8AC3E}">
        <p14:creationId xmlns:p14="http://schemas.microsoft.com/office/powerpoint/2010/main" val="38729760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439D463-5EA2-A10B-670E-F7094316483C}"/>
              </a:ext>
            </a:extLst>
          </p:cNvPr>
          <p:cNvPicPr>
            <a:picLocks noChangeAspect="1"/>
          </p:cNvPicPr>
          <p:nvPr/>
        </p:nvPicPr>
        <p:blipFill rotWithShape="1">
          <a:blip r:embed="rId2"/>
          <a:srcRect r="-80" b="1367"/>
          <a:stretch/>
        </p:blipFill>
        <p:spPr>
          <a:xfrm>
            <a:off x="1180330" y="958080"/>
            <a:ext cx="9961236" cy="4560876"/>
          </a:xfrm>
          <a:prstGeom prst="rect">
            <a:avLst/>
          </a:prstGeom>
        </p:spPr>
      </p:pic>
      <p:sp>
        <p:nvSpPr>
          <p:cNvPr id="4" name="TextBox 3">
            <a:extLst>
              <a:ext uri="{FF2B5EF4-FFF2-40B4-BE49-F238E27FC236}">
                <a16:creationId xmlns:a16="http://schemas.microsoft.com/office/drawing/2014/main" id="{5D5E02DD-EEBE-D9E9-4AA3-8CE2240A9900}"/>
              </a:ext>
            </a:extLst>
          </p:cNvPr>
          <p:cNvSpPr txBox="1"/>
          <p:nvPr/>
        </p:nvSpPr>
        <p:spPr>
          <a:xfrm>
            <a:off x="9825897" y="5153964"/>
            <a:ext cx="755435" cy="30589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BF0537FD-F39B-06EE-3F4A-F285EC9CFE5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 - Verification</a:t>
            </a:r>
          </a:p>
        </p:txBody>
      </p:sp>
      <p:sp>
        <p:nvSpPr>
          <p:cNvPr id="3" name="Rectangle: Rounded Corners 2">
            <a:extLst>
              <a:ext uri="{FF2B5EF4-FFF2-40B4-BE49-F238E27FC236}">
                <a16:creationId xmlns:a16="http://schemas.microsoft.com/office/drawing/2014/main" id="{24357907-9FC0-0509-1ADC-640D8301E9AE}"/>
              </a:ext>
            </a:extLst>
          </p:cNvPr>
          <p:cNvSpPr/>
          <p:nvPr/>
        </p:nvSpPr>
        <p:spPr>
          <a:xfrm>
            <a:off x="7758481" y="2052365"/>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submits the questionnaire responses.</a:t>
            </a:r>
            <a:endParaRPr lang="en-US" dirty="0"/>
          </a:p>
        </p:txBody>
      </p:sp>
    </p:spTree>
    <p:extLst>
      <p:ext uri="{BB962C8B-B14F-4D97-AF65-F5344CB8AC3E}">
        <p14:creationId xmlns:p14="http://schemas.microsoft.com/office/powerpoint/2010/main" val="29560337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16DBBF4-4624-44C5-33CC-17449A83894D}"/>
              </a:ext>
            </a:extLst>
          </p:cNvPr>
          <p:cNvPicPr>
            <a:picLocks noChangeAspect="1"/>
          </p:cNvPicPr>
          <p:nvPr/>
        </p:nvPicPr>
        <p:blipFill rotWithShape="1">
          <a:blip r:embed="rId2"/>
          <a:srcRect l="425" b="-505"/>
          <a:stretch/>
        </p:blipFill>
        <p:spPr>
          <a:xfrm>
            <a:off x="908215" y="1905903"/>
            <a:ext cx="10131878" cy="1728803"/>
          </a:xfrm>
          <a:prstGeom prst="rect">
            <a:avLst/>
          </a:prstGeom>
        </p:spPr>
      </p:pic>
      <p:sp>
        <p:nvSpPr>
          <p:cNvPr id="4" name="TextBox 3">
            <a:extLst>
              <a:ext uri="{FF2B5EF4-FFF2-40B4-BE49-F238E27FC236}">
                <a16:creationId xmlns:a16="http://schemas.microsoft.com/office/drawing/2014/main" id="{DCBC1DBD-04BF-2062-9737-89289430E9A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 - Confirmation</a:t>
            </a:r>
          </a:p>
        </p:txBody>
      </p:sp>
      <p:sp>
        <p:nvSpPr>
          <p:cNvPr id="3" name="Rectangle: Rounded Corners 2">
            <a:extLst>
              <a:ext uri="{FF2B5EF4-FFF2-40B4-BE49-F238E27FC236}">
                <a16:creationId xmlns:a16="http://schemas.microsoft.com/office/drawing/2014/main" id="{C00C87A1-C08E-FBA3-164B-034C2ED4B944}"/>
              </a:ext>
            </a:extLst>
          </p:cNvPr>
          <p:cNvSpPr/>
          <p:nvPr/>
        </p:nvSpPr>
        <p:spPr>
          <a:xfrm>
            <a:off x="4727799" y="3992001"/>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questionnaire responses and saved successfully.</a:t>
            </a:r>
            <a:endParaRPr lang="en-US" dirty="0"/>
          </a:p>
        </p:txBody>
      </p:sp>
    </p:spTree>
    <p:extLst>
      <p:ext uri="{BB962C8B-B14F-4D97-AF65-F5344CB8AC3E}">
        <p14:creationId xmlns:p14="http://schemas.microsoft.com/office/powerpoint/2010/main" val="30949433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13. Request to Close</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8837203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9DABA83-E807-EFA3-CBBF-4BAE2661EF67}"/>
              </a:ext>
            </a:extLst>
          </p:cNvPr>
          <p:cNvPicPr>
            <a:picLocks noChangeAspect="1"/>
          </p:cNvPicPr>
          <p:nvPr/>
        </p:nvPicPr>
        <p:blipFill>
          <a:blip r:embed="rId2"/>
          <a:stretch>
            <a:fillRect/>
          </a:stretch>
        </p:blipFill>
        <p:spPr>
          <a:xfrm>
            <a:off x="1200150" y="1737781"/>
            <a:ext cx="8899813" cy="1806483"/>
          </a:xfrm>
          <a:prstGeom prst="rect">
            <a:avLst/>
          </a:prstGeom>
        </p:spPr>
      </p:pic>
      <p:sp>
        <p:nvSpPr>
          <p:cNvPr id="4" name="TextBox 3">
            <a:extLst>
              <a:ext uri="{FF2B5EF4-FFF2-40B4-BE49-F238E27FC236}">
                <a16:creationId xmlns:a16="http://schemas.microsoft.com/office/drawing/2014/main" id="{428C210D-16BE-25AB-EAD1-0D35F159E6F0}"/>
              </a:ext>
            </a:extLst>
          </p:cNvPr>
          <p:cNvSpPr txBox="1"/>
          <p:nvPr/>
        </p:nvSpPr>
        <p:spPr>
          <a:xfrm>
            <a:off x="1798920" y="1976078"/>
            <a:ext cx="1422185" cy="4011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2A94282E-EFBA-8388-6040-628D9A786E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5" name="Rectangle: Rounded Corners 4">
            <a:extLst>
              <a:ext uri="{FF2B5EF4-FFF2-40B4-BE49-F238E27FC236}">
                <a16:creationId xmlns:a16="http://schemas.microsoft.com/office/drawing/2014/main" id="{8902284E-7651-25C3-E347-ED8E917F5658}"/>
              </a:ext>
            </a:extLst>
          </p:cNvPr>
          <p:cNvSpPr/>
          <p:nvPr/>
        </p:nvSpPr>
        <p:spPr>
          <a:xfrm>
            <a:off x="4708539" y="788881"/>
            <a:ext cx="2641580" cy="72571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latin typeface="Calibri"/>
                <a:ea typeface="+mn-lt"/>
                <a:cs typeface="+mn-lt"/>
              </a:rPr>
              <a:t>From the home screen, select </a:t>
            </a:r>
            <a:r>
              <a:rPr lang="en-US" sz="1100" b="1">
                <a:latin typeface="Calibri"/>
                <a:ea typeface="+mn-lt"/>
                <a:cs typeface="+mn-lt"/>
              </a:rPr>
              <a:t>Account Maintenance tab </a:t>
            </a:r>
            <a:r>
              <a:rPr lang="en-US" sz="1100">
                <a:latin typeface="Calibri"/>
                <a:ea typeface="+mn-lt"/>
                <a:cs typeface="+mn-lt"/>
              </a:rPr>
              <a:t>then click the </a:t>
            </a:r>
            <a:r>
              <a:rPr lang="en-US" sz="1100" b="1">
                <a:ea typeface="+mn-lt"/>
                <a:cs typeface="+mn-lt"/>
              </a:rPr>
              <a:t>Request to Close Account</a:t>
            </a:r>
            <a:r>
              <a:rPr lang="en-US" sz="1100">
                <a:ea typeface="+mn-lt"/>
                <a:cs typeface="+mn-lt"/>
              </a:rPr>
              <a:t> </a:t>
            </a:r>
            <a:r>
              <a:rPr lang="en-US" sz="1100">
                <a:latin typeface="Calibri"/>
                <a:ea typeface="+mn-lt"/>
                <a:cs typeface="Arial"/>
              </a:rPr>
              <a:t>option </a:t>
            </a:r>
            <a:r>
              <a:rPr lang="en-US" sz="1100">
                <a:latin typeface="Calibri"/>
                <a:ea typeface="+mn-lt"/>
                <a:cs typeface="Calibri"/>
              </a:rPr>
              <a:t>from</a:t>
            </a:r>
            <a:r>
              <a:rPr lang="en-US" sz="1100">
                <a:latin typeface="Calibri"/>
                <a:ea typeface="+mn-lt"/>
                <a:cs typeface="+mn-lt"/>
              </a:rPr>
              <a:t> the menu.</a:t>
            </a:r>
            <a:endParaRPr lang="en-US" sz="1100">
              <a:latin typeface="Calibri"/>
              <a:cs typeface="Calibri"/>
            </a:endParaRPr>
          </a:p>
        </p:txBody>
      </p:sp>
    </p:spTree>
    <p:extLst>
      <p:ext uri="{BB962C8B-B14F-4D97-AF65-F5344CB8AC3E}">
        <p14:creationId xmlns:p14="http://schemas.microsoft.com/office/powerpoint/2010/main" val="41849673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B640016-091D-C778-36D5-CF188F6F32B6}"/>
              </a:ext>
            </a:extLst>
          </p:cNvPr>
          <p:cNvPicPr>
            <a:picLocks noChangeAspect="1"/>
          </p:cNvPicPr>
          <p:nvPr/>
        </p:nvPicPr>
        <p:blipFill>
          <a:blip r:embed="rId2"/>
          <a:stretch>
            <a:fillRect/>
          </a:stretch>
        </p:blipFill>
        <p:spPr>
          <a:xfrm>
            <a:off x="1284207" y="2176225"/>
            <a:ext cx="9229492" cy="2010503"/>
          </a:xfrm>
          <a:prstGeom prst="rect">
            <a:avLst/>
          </a:prstGeom>
        </p:spPr>
      </p:pic>
      <p:sp>
        <p:nvSpPr>
          <p:cNvPr id="4" name="TextBox 3">
            <a:extLst>
              <a:ext uri="{FF2B5EF4-FFF2-40B4-BE49-F238E27FC236}">
                <a16:creationId xmlns:a16="http://schemas.microsoft.com/office/drawing/2014/main" id="{014B2FF4-7BB7-8E94-5701-815D712C2F5F}"/>
              </a:ext>
            </a:extLst>
          </p:cNvPr>
          <p:cNvSpPr txBox="1"/>
          <p:nvPr/>
        </p:nvSpPr>
        <p:spPr>
          <a:xfrm>
            <a:off x="4777648" y="3188350"/>
            <a:ext cx="2279435" cy="28857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DC72497B-0E89-FEF2-DE52-3603A0988FE0}"/>
              </a:ext>
            </a:extLst>
          </p:cNvPr>
          <p:cNvSpPr txBox="1"/>
          <p:nvPr/>
        </p:nvSpPr>
        <p:spPr>
          <a:xfrm>
            <a:off x="9323671" y="3863759"/>
            <a:ext cx="590912" cy="2106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2B93AD21-CA3E-325E-F4F2-E00ACEC3AC8B}"/>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7" name="Rectangle: Rounded Corners 6">
            <a:extLst>
              <a:ext uri="{FF2B5EF4-FFF2-40B4-BE49-F238E27FC236}">
                <a16:creationId xmlns:a16="http://schemas.microsoft.com/office/drawing/2014/main" id="{CFDCAE61-2ADD-5AD3-56CB-619A6836B864}"/>
              </a:ext>
            </a:extLst>
          </p:cNvPr>
          <p:cNvSpPr/>
          <p:nvPr/>
        </p:nvSpPr>
        <p:spPr>
          <a:xfrm>
            <a:off x="6099103" y="1055601"/>
            <a:ext cx="3730666"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The Request to Cancel Account screen is displayed. Enter EAN to request an account closure and click </a:t>
            </a:r>
            <a:r>
              <a:rPr lang="en-US" sz="1100" b="1">
                <a:ea typeface="+mn-lt"/>
                <a:cs typeface="+mn-lt"/>
              </a:rPr>
              <a:t>Next</a:t>
            </a:r>
            <a:r>
              <a:rPr lang="en-US" sz="1100">
                <a:ea typeface="+mn-lt"/>
                <a:cs typeface="+mn-lt"/>
              </a:rPr>
              <a:t>.</a:t>
            </a:r>
            <a:endParaRPr lang="en-US" sz="800">
              <a:cs typeface="Calibri"/>
            </a:endParaRPr>
          </a:p>
        </p:txBody>
      </p:sp>
      <p:sp>
        <p:nvSpPr>
          <p:cNvPr id="3" name="Rectangle 2">
            <a:extLst>
              <a:ext uri="{FF2B5EF4-FFF2-40B4-BE49-F238E27FC236}">
                <a16:creationId xmlns:a16="http://schemas.microsoft.com/office/drawing/2014/main" id="{014D23E9-DF3F-D41F-41D9-C1629858F118}"/>
              </a:ext>
            </a:extLst>
          </p:cNvPr>
          <p:cNvSpPr/>
          <p:nvPr/>
        </p:nvSpPr>
        <p:spPr>
          <a:xfrm flipV="1">
            <a:off x="5714132" y="3243694"/>
            <a:ext cx="384463" cy="153266"/>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AE65E128-C5E3-4F4D-4CB6-2771D3EA6F91}"/>
              </a:ext>
            </a:extLst>
          </p:cNvPr>
          <p:cNvSpPr/>
          <p:nvPr/>
        </p:nvSpPr>
        <p:spPr>
          <a:xfrm flipV="1">
            <a:off x="5323607" y="3224644"/>
            <a:ext cx="184438" cy="191366"/>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64927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BD794437-746E-8B11-D5C0-6CC1969CF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147286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DCCB9A1E-82B3-438D-AFAD-C5B3E07CD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652040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application&#10;&#10;Description automatically generated">
            <a:extLst>
              <a:ext uri="{FF2B5EF4-FFF2-40B4-BE49-F238E27FC236}">
                <a16:creationId xmlns:a16="http://schemas.microsoft.com/office/drawing/2014/main" id="{CFF1EF31-E645-F96C-9C22-0E0AB052C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90596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833D6C8F-65CB-3B6A-26F7-EF68ED6EDCE6}"/>
              </a:ext>
            </a:extLst>
          </p:cNvPr>
          <p:cNvPicPr>
            <a:picLocks noChangeAspect="1"/>
          </p:cNvPicPr>
          <p:nvPr/>
        </p:nvPicPr>
        <p:blipFill>
          <a:blip r:embed="rId2"/>
          <a:stretch>
            <a:fillRect/>
          </a:stretch>
        </p:blipFill>
        <p:spPr>
          <a:xfrm>
            <a:off x="1624445" y="1180873"/>
            <a:ext cx="8795904" cy="4167207"/>
          </a:xfrm>
          <a:prstGeom prst="rect">
            <a:avLst/>
          </a:prstGeom>
        </p:spPr>
      </p:pic>
      <p:sp>
        <p:nvSpPr>
          <p:cNvPr id="2" name="TextBox 1">
            <a:extLst>
              <a:ext uri="{FF2B5EF4-FFF2-40B4-BE49-F238E27FC236}">
                <a16:creationId xmlns:a16="http://schemas.microsoft.com/office/drawing/2014/main" id="{DB012E81-7D30-7A4C-743A-ECCD95EDB753}"/>
              </a:ext>
            </a:extLst>
          </p:cNvPr>
          <p:cNvSpPr txBox="1"/>
          <p:nvPr/>
        </p:nvSpPr>
        <p:spPr>
          <a:xfrm>
            <a:off x="6890466" y="1179441"/>
            <a:ext cx="2660435" cy="38301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D063FA65-2D59-4615-9E49-FCB477883100}"/>
              </a:ext>
            </a:extLst>
          </p:cNvPr>
          <p:cNvSpPr txBox="1"/>
          <p:nvPr/>
        </p:nvSpPr>
        <p:spPr>
          <a:xfrm>
            <a:off x="9289034" y="5102010"/>
            <a:ext cx="521640" cy="1760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5F8837F5-E27A-4ABF-0FCF-F3C6E66889F3}"/>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3" name="Rectangle: Rounded Corners 2">
            <a:extLst>
              <a:ext uri="{FF2B5EF4-FFF2-40B4-BE49-F238E27FC236}">
                <a16:creationId xmlns:a16="http://schemas.microsoft.com/office/drawing/2014/main" id="{B045E120-D191-0D32-D153-97AE88416D6E}"/>
              </a:ext>
            </a:extLst>
          </p:cNvPr>
          <p:cNvSpPr/>
          <p:nvPr/>
        </p:nvSpPr>
        <p:spPr>
          <a:xfrm>
            <a:off x="9693443" y="1570246"/>
            <a:ext cx="2328873" cy="122926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Enter the Termination details of registration.  Click </a:t>
            </a:r>
            <a:r>
              <a:rPr lang="en-US" sz="1100" b="1">
                <a:ea typeface="+mn-lt"/>
                <a:cs typeface="+mn-lt"/>
              </a:rPr>
              <a:t>Next</a:t>
            </a:r>
            <a:r>
              <a:rPr lang="en-US" sz="1100">
                <a:ea typeface="+mn-lt"/>
                <a:cs typeface="+mn-lt"/>
              </a:rPr>
              <a:t>.</a:t>
            </a:r>
          </a:p>
        </p:txBody>
      </p:sp>
    </p:spTree>
    <p:extLst>
      <p:ext uri="{BB962C8B-B14F-4D97-AF65-F5344CB8AC3E}">
        <p14:creationId xmlns:p14="http://schemas.microsoft.com/office/powerpoint/2010/main" val="4334719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text&#10;&#10;Description automatically generated">
            <a:extLst>
              <a:ext uri="{FF2B5EF4-FFF2-40B4-BE49-F238E27FC236}">
                <a16:creationId xmlns:a16="http://schemas.microsoft.com/office/drawing/2014/main" id="{17497A31-DDB0-C416-3E25-572DCE832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8569246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1F6440E06066459602711D0CF6B953" ma:contentTypeVersion="12" ma:contentTypeDescription="Create a new document." ma:contentTypeScope="" ma:versionID="b037f15573df2de4f3a4c0e59a93de86">
  <xsd:schema xmlns:xsd="http://www.w3.org/2001/XMLSchema" xmlns:xs="http://www.w3.org/2001/XMLSchema" xmlns:p="http://schemas.microsoft.com/office/2006/metadata/properties" xmlns:ns2="538216d9-ff6e-4364-8244-5c22dffbd803" xmlns:ns3="35dffed0-67da-45ba-bdd4-1711cca3276d" targetNamespace="http://schemas.microsoft.com/office/2006/metadata/properties" ma:root="true" ma:fieldsID="a8b230f2c8d8cb5a6214ddc3d564a8af" ns2:_="" ns3:_="">
    <xsd:import namespace="538216d9-ff6e-4364-8244-5c22dffbd803"/>
    <xsd:import namespace="35dffed0-67da-45ba-bdd4-1711cca3276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8216d9-ff6e-4364-8244-5c22dffbd8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dffed0-67da-45ba-bdd4-1711cca3276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74b68d1-7512-42a1-8f5c-92f53640b93a}" ma:internalName="TaxCatchAll" ma:showField="CatchAllData" ma:web="35dffed0-67da-45ba-bdd4-1711cca327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5dffed0-67da-45ba-bdd4-1711cca3276d">
      <UserInfo>
        <DisplayName>Wardlow, Debra</DisplayName>
        <AccountId>67</AccountId>
        <AccountType/>
      </UserInfo>
    </SharedWithUsers>
    <TaxCatchAll xmlns="35dffed0-67da-45ba-bdd4-1711cca3276d" xsi:nil="true"/>
    <lcf76f155ced4ddcb4097134ff3c332f xmlns="538216d9-ff6e-4364-8244-5c22dffbd8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B065F3-B3B0-433B-8FA9-5432A15112B7}">
  <ds:schemaRefs>
    <ds:schemaRef ds:uri="http://schemas.microsoft.com/sharepoint/v3/contenttype/forms"/>
  </ds:schemaRefs>
</ds:datastoreItem>
</file>

<file path=customXml/itemProps2.xml><?xml version="1.0" encoding="utf-8"?>
<ds:datastoreItem xmlns:ds="http://schemas.openxmlformats.org/officeDocument/2006/customXml" ds:itemID="{300071A9-DB87-4F2B-9428-FA38732508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8216d9-ff6e-4364-8244-5c22dffbd803"/>
    <ds:schemaRef ds:uri="35dffed0-67da-45ba-bdd4-1711cca327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F05E17-23BB-44C1-938A-2BED608D9BED}">
  <ds:schemaRefs>
    <ds:schemaRef ds:uri="35dffed0-67da-45ba-bdd4-1711cca3276d"/>
    <ds:schemaRef ds:uri="83ecb42a-3556-479a-a2f0-e0cb40fe8e1e"/>
    <ds:schemaRef ds:uri="84acf883-6e23-4b43-9e72-da4e1a2a93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38216d9-ff6e-4364-8244-5c22dffbd803"/>
  </ds:schemaRefs>
</ds:datastoreItem>
</file>

<file path=docProps/app.xml><?xml version="1.0" encoding="utf-8"?>
<Properties xmlns="http://schemas.openxmlformats.org/officeDocument/2006/extended-properties" xmlns:vt="http://schemas.openxmlformats.org/officeDocument/2006/docPropsVTypes">
  <Template>office theme</Template>
  <TotalTime>106</TotalTime>
  <Words>1284</Words>
  <Application>Microsoft Office PowerPoint</Application>
  <PresentationFormat>Widescreen</PresentationFormat>
  <Paragraphs>170</Paragraphs>
  <Slides>112</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112</vt:i4>
      </vt:variant>
    </vt:vector>
  </HeadingPairs>
  <TitlesOfParts>
    <vt:vector size="116" baseType="lpstr">
      <vt:lpstr>Arial</vt:lpstr>
      <vt:lpstr>Calibri</vt:lpstr>
      <vt:lpstr>Calibri Light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Ralitsa Mileva</dc:creator>
  <cp:lastModifiedBy>Lucente, Michael</cp:lastModifiedBy>
  <cp:revision>348</cp:revision>
  <dcterms:created xsi:type="dcterms:W3CDTF">2022-02-16T07:10:42Z</dcterms:created>
  <dcterms:modified xsi:type="dcterms:W3CDTF">2022-07-16T11:36:03Z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0x0101009A1F6440E06066459602711D0CF6B953</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ies>
</file>