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93" r:id="rId4"/>
  </p:sldMasterIdLst>
  <p:notesMasterIdLst>
    <p:notesMasterId r:id="rId148"/>
  </p:notesMasterIdLst>
  <p:sldIdLst>
    <p:sldId id="265" r:id="rId5"/>
    <p:sldId id="2076139213" r:id="rId6"/>
    <p:sldId id="2076139210" r:id="rId7"/>
    <p:sldId id="2076139058" r:id="rId8"/>
    <p:sldId id="2076139061" r:id="rId9"/>
    <p:sldId id="2076139062" r:id="rId10"/>
    <p:sldId id="2076139089" r:id="rId11"/>
    <p:sldId id="2076139040" r:id="rId12"/>
    <p:sldId id="2076139041" r:id="rId13"/>
    <p:sldId id="2076139042" r:id="rId14"/>
    <p:sldId id="2076139043" r:id="rId15"/>
    <p:sldId id="2076139045" r:id="rId16"/>
    <p:sldId id="2076139046" r:id="rId17"/>
    <p:sldId id="2076139047" r:id="rId18"/>
    <p:sldId id="2076139048" r:id="rId19"/>
    <p:sldId id="2076139049" r:id="rId20"/>
    <p:sldId id="2076139050" r:id="rId21"/>
    <p:sldId id="2076139054" r:id="rId22"/>
    <p:sldId id="2076139055" r:id="rId23"/>
    <p:sldId id="2076139056" r:id="rId24"/>
    <p:sldId id="2076139057" r:id="rId25"/>
    <p:sldId id="2076139070" r:id="rId26"/>
    <p:sldId id="2076139076" r:id="rId27"/>
    <p:sldId id="2076139101" r:id="rId28"/>
    <p:sldId id="2076139100" r:id="rId29"/>
    <p:sldId id="2076139099" r:id="rId30"/>
    <p:sldId id="2076139098" r:id="rId31"/>
    <p:sldId id="2076139097" r:id="rId32"/>
    <p:sldId id="2076139096" r:id="rId33"/>
    <p:sldId id="2076139095" r:id="rId34"/>
    <p:sldId id="2076139094" r:id="rId35"/>
    <p:sldId id="2076139093" r:id="rId36"/>
    <p:sldId id="2076139092" r:id="rId37"/>
    <p:sldId id="2076139091" r:id="rId38"/>
    <p:sldId id="2076138940" r:id="rId39"/>
    <p:sldId id="2076138937" r:id="rId40"/>
    <p:sldId id="2076139109" r:id="rId41"/>
    <p:sldId id="2076139108" r:id="rId42"/>
    <p:sldId id="2076139107" r:id="rId43"/>
    <p:sldId id="2076139106" r:id="rId44"/>
    <p:sldId id="2076139105" r:id="rId45"/>
    <p:sldId id="2076139104" r:id="rId46"/>
    <p:sldId id="2076139103" r:id="rId47"/>
    <p:sldId id="2076139102" r:id="rId48"/>
    <p:sldId id="2076139208" r:id="rId49"/>
    <p:sldId id="2076139207" r:id="rId50"/>
    <p:sldId id="2076139206" r:id="rId51"/>
    <p:sldId id="2076139205" r:id="rId52"/>
    <p:sldId id="2076139204" r:id="rId53"/>
    <p:sldId id="2076139203" r:id="rId54"/>
    <p:sldId id="2076139090" r:id="rId55"/>
    <p:sldId id="2076139123" r:id="rId56"/>
    <p:sldId id="2076139122" r:id="rId57"/>
    <p:sldId id="2076139121" r:id="rId58"/>
    <p:sldId id="2076139120" r:id="rId59"/>
    <p:sldId id="2076139119" r:id="rId60"/>
    <p:sldId id="2076139118" r:id="rId61"/>
    <p:sldId id="2076139117" r:id="rId62"/>
    <p:sldId id="2076139116" r:id="rId63"/>
    <p:sldId id="2076138969" r:id="rId64"/>
    <p:sldId id="2076139129" r:id="rId65"/>
    <p:sldId id="2076139127" r:id="rId66"/>
    <p:sldId id="2076139126" r:id="rId67"/>
    <p:sldId id="2076139125" r:id="rId68"/>
    <p:sldId id="2076139124" r:id="rId69"/>
    <p:sldId id="2076139153" r:id="rId70"/>
    <p:sldId id="2076139154" r:id="rId71"/>
    <p:sldId id="2076139155" r:id="rId72"/>
    <p:sldId id="2076139156" r:id="rId73"/>
    <p:sldId id="2076139157" r:id="rId74"/>
    <p:sldId id="2076139145" r:id="rId75"/>
    <p:sldId id="2076139144" r:id="rId76"/>
    <p:sldId id="2076139142" r:id="rId77"/>
    <p:sldId id="2076139141" r:id="rId78"/>
    <p:sldId id="2076139140" r:id="rId79"/>
    <p:sldId id="2076139139" r:id="rId80"/>
    <p:sldId id="2076139138" r:id="rId81"/>
    <p:sldId id="2076139137" r:id="rId82"/>
    <p:sldId id="2076139136" r:id="rId83"/>
    <p:sldId id="2076139135" r:id="rId84"/>
    <p:sldId id="2076139134" r:id="rId85"/>
    <p:sldId id="2076139133" r:id="rId86"/>
    <p:sldId id="2076139132" r:id="rId87"/>
    <p:sldId id="2076139131" r:id="rId88"/>
    <p:sldId id="2076139130" r:id="rId89"/>
    <p:sldId id="2076139158" r:id="rId90"/>
    <p:sldId id="2076139159" r:id="rId91"/>
    <p:sldId id="2076139160" r:id="rId92"/>
    <p:sldId id="2076139161" r:id="rId93"/>
    <p:sldId id="2076139162" r:id="rId94"/>
    <p:sldId id="2076139164" r:id="rId95"/>
    <p:sldId id="2076139181" r:id="rId96"/>
    <p:sldId id="2076139182" r:id="rId97"/>
    <p:sldId id="2076139183" r:id="rId98"/>
    <p:sldId id="2076139184" r:id="rId99"/>
    <p:sldId id="2076139180" r:id="rId100"/>
    <p:sldId id="2076139186" r:id="rId101"/>
    <p:sldId id="2076139197" r:id="rId102"/>
    <p:sldId id="2076139196" r:id="rId103"/>
    <p:sldId id="2076139195" r:id="rId104"/>
    <p:sldId id="2076139194" r:id="rId105"/>
    <p:sldId id="2076139193" r:id="rId106"/>
    <p:sldId id="2076139192" r:id="rId107"/>
    <p:sldId id="2076139191" r:id="rId108"/>
    <p:sldId id="2076139190" r:id="rId109"/>
    <p:sldId id="2076139179" r:id="rId110"/>
    <p:sldId id="2076139177" r:id="rId111"/>
    <p:sldId id="2076139200" r:id="rId112"/>
    <p:sldId id="2076139198" r:id="rId113"/>
    <p:sldId id="2076139199" r:id="rId114"/>
    <p:sldId id="2076139201" r:id="rId115"/>
    <p:sldId id="2076139202" r:id="rId116"/>
    <p:sldId id="2076139178" r:id="rId117"/>
    <p:sldId id="2076139001" r:id="rId118"/>
    <p:sldId id="2076139004" r:id="rId119"/>
    <p:sldId id="2076139005" r:id="rId120"/>
    <p:sldId id="2076139006" r:id="rId121"/>
    <p:sldId id="2076139007" r:id="rId122"/>
    <p:sldId id="2076139146" r:id="rId123"/>
    <p:sldId id="2076139147" r:id="rId124"/>
    <p:sldId id="2076139148" r:id="rId125"/>
    <p:sldId id="2076139149" r:id="rId126"/>
    <p:sldId id="2076139150" r:id="rId127"/>
    <p:sldId id="2076139152" r:id="rId128"/>
    <p:sldId id="2076139008" r:id="rId129"/>
    <p:sldId id="2076139009" r:id="rId130"/>
    <p:sldId id="2076139010" r:id="rId131"/>
    <p:sldId id="2076139011" r:id="rId132"/>
    <p:sldId id="2076139012" r:id="rId133"/>
    <p:sldId id="2076139014" r:id="rId134"/>
    <p:sldId id="2076139015" r:id="rId135"/>
    <p:sldId id="2076139016" r:id="rId136"/>
    <p:sldId id="2076139017" r:id="rId137"/>
    <p:sldId id="2076139018" r:id="rId138"/>
    <p:sldId id="2076139020" r:id="rId139"/>
    <p:sldId id="2076139023" r:id="rId140"/>
    <p:sldId id="2076139024" r:id="rId141"/>
    <p:sldId id="2076139025" r:id="rId142"/>
    <p:sldId id="2076139026" r:id="rId143"/>
    <p:sldId id="2076139028" r:id="rId144"/>
    <p:sldId id="2076139029" r:id="rId145"/>
    <p:sldId id="2076139031" r:id="rId146"/>
    <p:sldId id="473" r:id="rId14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721711D-78EF-8399-C84A-70C64F346337}" name="Ranjan, Ashish" initials="RA" userId="S::Ashish.Ranjan@ct.gov::2006ed7e-c23d-4e85-9b9d-85863cf04b59" providerId="AD"/>
  <p188:author id="{25843C3E-C800-EE7B-D70E-1DA0EB0F78E9}" name="Sandarsh Sethi" initials="SS" userId="S::1365441@TCS.com::8f5cbbef-b820-40cd-a025-ebb1072a333f" providerId="AD"/>
  <p188:author id="{9E418A5D-BC2F-76E2-80C6-32FEB64EC10A}" name="Gervais, Kathleen" initials="GK" userId="S::Kathleen.Gervais@ct.gov::3928fba6-2052-4480-8136-c308d26421a2" providerId="AD"/>
  <p188:author id="{49EDC078-30A4-B7F6-7EA8-92A74C4D43B2}" name="Tarun  Pal" initials="TP" userId="S::863666@tcs.com::e5a28a98-7986-42d3-a2f6-9b2b0cdf6d1c" providerId="AD"/>
  <p188:author id="{E7174D7A-3F4E-A54D-6678-6A726CA5B356}" name="Posten, June" initials="PJ" userId="S::june.posten@ct.gov::84ab224e-e6e7-4426-a86f-9f198d41b2d5" providerId="AD"/>
  <p188:author id="{2AA2E1A3-0AFD-0E19-82C8-68AF70CD1BBB}" name="Pooja Bansal" initials="PB" userId="S::1808731@tcs.com::96343f53-ac97-4b34-a690-1db68bc21709" providerId="AD"/>
  <p188:author id="{A12433CF-E910-A43D-8AFE-2D61E4511006}" name="Sharma, Avani" initials="SA" userId="S::avani.sharma@ct.gov::8d0c6c7c-8325-4221-9c73-43162a2f93dc" providerId="AD"/>
  <p188:author id="{9D3027DF-12B9-5473-E205-C34133ED4011}" name="Taridona, Sheila" initials="TS" userId="S::sheila.taridona@ct.gov::6e96e0fa-42de-4458-8321-0e13865bbba6" providerId="AD"/>
  <p188:author id="{3E1486F4-A4C3-47B0-4213-295C7BBBA72A}" name="Durreafshan Shaikh" initials="DS" userId="S::1925881@tcs.com::1542a0a0-1b71-4757-a96d-141558e5bc8c" providerId="AD"/>
  <p188:author id="{D1F58EFE-5D4A-C6BC-B976-B925F1AED610}" name="YAMINI -" initials="Y-" userId="S::1308825@tcs.com::e8bbba4d-473a-49b3-ac26-1763b79feb04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Sandarsh Sethi" initials="SS" lastIdx="252" clrIdx="6">
    <p:extLst>
      <p:ext uri="{19B8F6BF-5375-455C-9EA6-DF929625EA0E}">
        <p15:presenceInfo xmlns:p15="http://schemas.microsoft.com/office/powerpoint/2012/main" userId="S::1365441@TCS.com::8f5cbbef-b820-40cd-a025-ebb1072a333f" providerId="AD"/>
      </p:ext>
    </p:extLst>
  </p:cmAuthor>
  <p:cmAuthor id="1" name="Taridona, Sheila" initials="TS" lastIdx="130" clrIdx="0">
    <p:extLst>
      <p:ext uri="{19B8F6BF-5375-455C-9EA6-DF929625EA0E}">
        <p15:presenceInfo xmlns:p15="http://schemas.microsoft.com/office/powerpoint/2012/main" userId="S::sheila.taridona@ct.gov::6e96e0fa-42de-4458-8321-0e13865bbba6" providerId="AD"/>
      </p:ext>
    </p:extLst>
  </p:cmAuthor>
  <p:cmAuthor id="8" name="Williams, Wilbert" initials="WW" lastIdx="1" clrIdx="7">
    <p:extLst>
      <p:ext uri="{19B8F6BF-5375-455C-9EA6-DF929625EA0E}">
        <p15:presenceInfo xmlns:p15="http://schemas.microsoft.com/office/powerpoint/2012/main" userId="S::Wilbert.Williams@ct.gov::7c123071-c644-40e3-9c99-36ce0932b98d" providerId="AD"/>
      </p:ext>
    </p:extLst>
  </p:cmAuthor>
  <p:cmAuthor id="2" name="Posten, June" initials="PJ" lastIdx="266" clrIdx="1">
    <p:extLst>
      <p:ext uri="{19B8F6BF-5375-455C-9EA6-DF929625EA0E}">
        <p15:presenceInfo xmlns:p15="http://schemas.microsoft.com/office/powerpoint/2012/main" userId="S::june.posten@ct.gov::84ab224e-e6e7-4426-a86f-9f198d41b2d5" providerId="AD"/>
      </p:ext>
    </p:extLst>
  </p:cmAuthor>
  <p:cmAuthor id="3" name="Durreafshan Shaikh" initials="DS" lastIdx="54" clrIdx="2">
    <p:extLst>
      <p:ext uri="{19B8F6BF-5375-455C-9EA6-DF929625EA0E}">
        <p15:presenceInfo xmlns:p15="http://schemas.microsoft.com/office/powerpoint/2012/main" userId="S::1925881@tcs.com::1542a0a0-1b71-4757-a96d-141558e5bc8c" providerId="AD"/>
      </p:ext>
    </p:extLst>
  </p:cmAuthor>
  <p:cmAuthor id="4" name="Lamonica Morgan" initials="LM" lastIdx="29" clrIdx="3">
    <p:extLst>
      <p:ext uri="{19B8F6BF-5375-455C-9EA6-DF929625EA0E}">
        <p15:presenceInfo xmlns:p15="http://schemas.microsoft.com/office/powerpoint/2012/main" userId="S::2144146@TCS.com::a8e43e39-2bd5-4fe9-95e3-bf432fe4dfd1" providerId="AD"/>
      </p:ext>
    </p:extLst>
  </p:cmAuthor>
  <p:cmAuthor id="5" name="ANNANYA SOOD" initials="AS" lastIdx="30" clrIdx="4">
    <p:extLst>
      <p:ext uri="{19B8F6BF-5375-455C-9EA6-DF929625EA0E}">
        <p15:presenceInfo xmlns:p15="http://schemas.microsoft.com/office/powerpoint/2012/main" userId="ANNANYA SOOD" providerId="None"/>
      </p:ext>
    </p:extLst>
  </p:cmAuthor>
  <p:cmAuthor id="6" name="Pooja Bansal" initials="PB" lastIdx="18" clrIdx="5">
    <p:extLst>
      <p:ext uri="{19B8F6BF-5375-455C-9EA6-DF929625EA0E}">
        <p15:presenceInfo xmlns:p15="http://schemas.microsoft.com/office/powerpoint/2012/main" userId="S::1808731@tcs.com::96343f53-ac97-4b34-a690-1db68bc2170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B6B71"/>
    <a:srgbClr val="BF9000"/>
    <a:srgbClr val="FFFFFF"/>
    <a:srgbClr val="2F5597"/>
    <a:srgbClr val="00B0F0"/>
    <a:srgbClr val="7F7F7F"/>
    <a:srgbClr val="548235"/>
    <a:srgbClr val="ED7D31"/>
    <a:srgbClr val="89C064"/>
    <a:srgbClr val="81BB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810"/>
    <p:restoredTop sz="94753"/>
  </p:normalViewPr>
  <p:slideViewPr>
    <p:cSldViewPr snapToGrid="0">
      <p:cViewPr>
        <p:scale>
          <a:sx n="100" d="100"/>
          <a:sy n="100" d="100"/>
        </p:scale>
        <p:origin x="1062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3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63" Type="http://schemas.openxmlformats.org/officeDocument/2006/relationships/slide" Target="slides/slide59.xml"/><Relationship Id="rId84" Type="http://schemas.openxmlformats.org/officeDocument/2006/relationships/slide" Target="slides/slide80.xml"/><Relationship Id="rId138" Type="http://schemas.openxmlformats.org/officeDocument/2006/relationships/slide" Target="slides/slide134.xml"/><Relationship Id="rId107" Type="http://schemas.openxmlformats.org/officeDocument/2006/relationships/slide" Target="slides/slide103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53" Type="http://schemas.openxmlformats.org/officeDocument/2006/relationships/slide" Target="slides/slide49.xml"/><Relationship Id="rId74" Type="http://schemas.openxmlformats.org/officeDocument/2006/relationships/slide" Target="slides/slide70.xml"/><Relationship Id="rId128" Type="http://schemas.openxmlformats.org/officeDocument/2006/relationships/slide" Target="slides/slide124.xml"/><Relationship Id="rId149" Type="http://schemas.openxmlformats.org/officeDocument/2006/relationships/commentAuthors" Target="commentAuthors.xml"/><Relationship Id="rId5" Type="http://schemas.openxmlformats.org/officeDocument/2006/relationships/slide" Target="slides/slide1.xml"/><Relationship Id="rId95" Type="http://schemas.openxmlformats.org/officeDocument/2006/relationships/slide" Target="slides/slide91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113" Type="http://schemas.openxmlformats.org/officeDocument/2006/relationships/slide" Target="slides/slide109.xml"/><Relationship Id="rId118" Type="http://schemas.openxmlformats.org/officeDocument/2006/relationships/slide" Target="slides/slide114.xml"/><Relationship Id="rId134" Type="http://schemas.openxmlformats.org/officeDocument/2006/relationships/slide" Target="slides/slide130.xml"/><Relationship Id="rId139" Type="http://schemas.openxmlformats.org/officeDocument/2006/relationships/slide" Target="slides/slide135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150" Type="http://schemas.openxmlformats.org/officeDocument/2006/relationships/presProps" Target="presProps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59" Type="http://schemas.openxmlformats.org/officeDocument/2006/relationships/slide" Target="slides/slide55.xml"/><Relationship Id="rId103" Type="http://schemas.openxmlformats.org/officeDocument/2006/relationships/slide" Target="slides/slide99.xml"/><Relationship Id="rId108" Type="http://schemas.openxmlformats.org/officeDocument/2006/relationships/slide" Target="slides/slide104.xml"/><Relationship Id="rId124" Type="http://schemas.openxmlformats.org/officeDocument/2006/relationships/slide" Target="slides/slide120.xml"/><Relationship Id="rId129" Type="http://schemas.openxmlformats.org/officeDocument/2006/relationships/slide" Target="slides/slide125.xml"/><Relationship Id="rId54" Type="http://schemas.openxmlformats.org/officeDocument/2006/relationships/slide" Target="slides/slide50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91" Type="http://schemas.openxmlformats.org/officeDocument/2006/relationships/slide" Target="slides/slide87.xml"/><Relationship Id="rId96" Type="http://schemas.openxmlformats.org/officeDocument/2006/relationships/slide" Target="slides/slide92.xml"/><Relationship Id="rId140" Type="http://schemas.openxmlformats.org/officeDocument/2006/relationships/slide" Target="slides/slide136.xml"/><Relationship Id="rId145" Type="http://schemas.openxmlformats.org/officeDocument/2006/relationships/slide" Target="slides/slide14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49" Type="http://schemas.openxmlformats.org/officeDocument/2006/relationships/slide" Target="slides/slide45.xml"/><Relationship Id="rId114" Type="http://schemas.openxmlformats.org/officeDocument/2006/relationships/slide" Target="slides/slide110.xml"/><Relationship Id="rId119" Type="http://schemas.openxmlformats.org/officeDocument/2006/relationships/slide" Target="slides/slide115.xml"/><Relationship Id="rId44" Type="http://schemas.openxmlformats.org/officeDocument/2006/relationships/slide" Target="slides/slide40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130" Type="http://schemas.openxmlformats.org/officeDocument/2006/relationships/slide" Target="slides/slide126.xml"/><Relationship Id="rId135" Type="http://schemas.openxmlformats.org/officeDocument/2006/relationships/slide" Target="slides/slide131.xml"/><Relationship Id="rId151" Type="http://schemas.openxmlformats.org/officeDocument/2006/relationships/viewProps" Target="viewProps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109" Type="http://schemas.openxmlformats.org/officeDocument/2006/relationships/slide" Target="slides/slide10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slide" Target="slides/slide93.xml"/><Relationship Id="rId104" Type="http://schemas.openxmlformats.org/officeDocument/2006/relationships/slide" Target="slides/slide100.xml"/><Relationship Id="rId120" Type="http://schemas.openxmlformats.org/officeDocument/2006/relationships/slide" Target="slides/slide116.xml"/><Relationship Id="rId125" Type="http://schemas.openxmlformats.org/officeDocument/2006/relationships/slide" Target="slides/slide121.xml"/><Relationship Id="rId141" Type="http://schemas.openxmlformats.org/officeDocument/2006/relationships/slide" Target="slides/slide137.xml"/><Relationship Id="rId146" Type="http://schemas.openxmlformats.org/officeDocument/2006/relationships/slide" Target="slides/slide142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slide" Target="slides/slide88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slide" Target="slides/slide83.xml"/><Relationship Id="rId110" Type="http://schemas.openxmlformats.org/officeDocument/2006/relationships/slide" Target="slides/slide106.xml"/><Relationship Id="rId115" Type="http://schemas.openxmlformats.org/officeDocument/2006/relationships/slide" Target="slides/slide111.xml"/><Relationship Id="rId131" Type="http://schemas.openxmlformats.org/officeDocument/2006/relationships/slide" Target="slides/slide127.xml"/><Relationship Id="rId136" Type="http://schemas.openxmlformats.org/officeDocument/2006/relationships/slide" Target="slides/slide132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52" Type="http://schemas.openxmlformats.org/officeDocument/2006/relationships/theme" Target="theme/theme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Relationship Id="rId100" Type="http://schemas.openxmlformats.org/officeDocument/2006/relationships/slide" Target="slides/slide96.xml"/><Relationship Id="rId105" Type="http://schemas.openxmlformats.org/officeDocument/2006/relationships/slide" Target="slides/slide101.xml"/><Relationship Id="rId126" Type="http://schemas.openxmlformats.org/officeDocument/2006/relationships/slide" Target="slides/slide122.xml"/><Relationship Id="rId147" Type="http://schemas.openxmlformats.org/officeDocument/2006/relationships/slide" Target="slides/slide143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93" Type="http://schemas.openxmlformats.org/officeDocument/2006/relationships/slide" Target="slides/slide89.xml"/><Relationship Id="rId98" Type="http://schemas.openxmlformats.org/officeDocument/2006/relationships/slide" Target="slides/slide94.xml"/><Relationship Id="rId121" Type="http://schemas.openxmlformats.org/officeDocument/2006/relationships/slide" Target="slides/slide117.xml"/><Relationship Id="rId142" Type="http://schemas.openxmlformats.org/officeDocument/2006/relationships/slide" Target="slides/slide138.xml"/><Relationship Id="rId3" Type="http://schemas.openxmlformats.org/officeDocument/2006/relationships/customXml" Target="../customXml/item3.xml"/><Relationship Id="rId25" Type="http://schemas.openxmlformats.org/officeDocument/2006/relationships/slide" Target="slides/slide21.xml"/><Relationship Id="rId46" Type="http://schemas.openxmlformats.org/officeDocument/2006/relationships/slide" Target="slides/slide42.xml"/><Relationship Id="rId67" Type="http://schemas.openxmlformats.org/officeDocument/2006/relationships/slide" Target="slides/slide63.xml"/><Relationship Id="rId116" Type="http://schemas.openxmlformats.org/officeDocument/2006/relationships/slide" Target="slides/slide112.xml"/><Relationship Id="rId137" Type="http://schemas.openxmlformats.org/officeDocument/2006/relationships/slide" Target="slides/slide13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62" Type="http://schemas.openxmlformats.org/officeDocument/2006/relationships/slide" Target="slides/slide58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111" Type="http://schemas.openxmlformats.org/officeDocument/2006/relationships/slide" Target="slides/slide107.xml"/><Relationship Id="rId132" Type="http://schemas.openxmlformats.org/officeDocument/2006/relationships/slide" Target="slides/slide128.xml"/><Relationship Id="rId153" Type="http://schemas.openxmlformats.org/officeDocument/2006/relationships/tableStyles" Target="tableStyles.xml"/><Relationship Id="rId15" Type="http://schemas.openxmlformats.org/officeDocument/2006/relationships/slide" Target="slides/slide11.xml"/><Relationship Id="rId36" Type="http://schemas.openxmlformats.org/officeDocument/2006/relationships/slide" Target="slides/slide32.xml"/><Relationship Id="rId57" Type="http://schemas.openxmlformats.org/officeDocument/2006/relationships/slide" Target="slides/slide53.xml"/><Relationship Id="rId106" Type="http://schemas.openxmlformats.org/officeDocument/2006/relationships/slide" Target="slides/slide102.xml"/><Relationship Id="rId127" Type="http://schemas.openxmlformats.org/officeDocument/2006/relationships/slide" Target="slides/slide12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52" Type="http://schemas.openxmlformats.org/officeDocument/2006/relationships/slide" Target="slides/slide48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94" Type="http://schemas.openxmlformats.org/officeDocument/2006/relationships/slide" Target="slides/slide90.xml"/><Relationship Id="rId99" Type="http://schemas.openxmlformats.org/officeDocument/2006/relationships/slide" Target="slides/slide95.xml"/><Relationship Id="rId101" Type="http://schemas.openxmlformats.org/officeDocument/2006/relationships/slide" Target="slides/slide97.xml"/><Relationship Id="rId122" Type="http://schemas.openxmlformats.org/officeDocument/2006/relationships/slide" Target="slides/slide118.xml"/><Relationship Id="rId143" Type="http://schemas.openxmlformats.org/officeDocument/2006/relationships/slide" Target="slides/slide139.xml"/><Relationship Id="rId148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47" Type="http://schemas.openxmlformats.org/officeDocument/2006/relationships/slide" Target="slides/slide43.xml"/><Relationship Id="rId68" Type="http://schemas.openxmlformats.org/officeDocument/2006/relationships/slide" Target="slides/slide64.xml"/><Relationship Id="rId89" Type="http://schemas.openxmlformats.org/officeDocument/2006/relationships/slide" Target="slides/slide85.xml"/><Relationship Id="rId112" Type="http://schemas.openxmlformats.org/officeDocument/2006/relationships/slide" Target="slides/slide108.xml"/><Relationship Id="rId133" Type="http://schemas.openxmlformats.org/officeDocument/2006/relationships/slide" Target="slides/slide129.xml"/><Relationship Id="rId154" Type="http://schemas.microsoft.com/office/2018/10/relationships/authors" Target="authors.xml"/><Relationship Id="rId16" Type="http://schemas.openxmlformats.org/officeDocument/2006/relationships/slide" Target="slides/slide12.xml"/><Relationship Id="rId37" Type="http://schemas.openxmlformats.org/officeDocument/2006/relationships/slide" Target="slides/slide33.xml"/><Relationship Id="rId58" Type="http://schemas.openxmlformats.org/officeDocument/2006/relationships/slide" Target="slides/slide54.xml"/><Relationship Id="rId79" Type="http://schemas.openxmlformats.org/officeDocument/2006/relationships/slide" Target="slides/slide75.xml"/><Relationship Id="rId102" Type="http://schemas.openxmlformats.org/officeDocument/2006/relationships/slide" Target="slides/slide98.xml"/><Relationship Id="rId123" Type="http://schemas.openxmlformats.org/officeDocument/2006/relationships/slide" Target="slides/slide119.xml"/><Relationship Id="rId144" Type="http://schemas.openxmlformats.org/officeDocument/2006/relationships/slide" Target="slides/slide140.xml"/><Relationship Id="rId90" Type="http://schemas.openxmlformats.org/officeDocument/2006/relationships/slide" Target="slides/slide86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04-25T13:01:48.043" idx="128">
    <p:pos x="10" y="10"/>
    <p:text>An introduction to the section is needed here.
</p:text>
    <p:extLst>
      <p:ext uri="{C676402C-5697-4E1C-873F-D02D1690AC5C}">
        <p15:threadingInfo xmlns:p15="http://schemas.microsoft.com/office/powerpoint/2012/main" timeZoneBias="42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D236FF-9673-448B-B251-860D97A53133}" type="datetimeFigureOut">
              <a:t>7/20/2023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F67E2E-4D0C-425D-A9B8-7299D7D085A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7916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8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9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0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1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3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4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5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6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7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8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9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0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1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>
                <a:cs typeface="Calibri"/>
              </a:rPr>
              <a:t>Notes for Trainer</a:t>
            </a:r>
          </a:p>
          <a:p>
            <a:r>
              <a:rPr lang="en-US" b="1">
                <a:cs typeface="Calibri"/>
              </a:rPr>
              <a:t>Topic Name</a:t>
            </a:r>
            <a:r>
              <a:rPr lang="en-US" b="0">
                <a:cs typeface="Calibri"/>
              </a:rPr>
              <a:t>:</a:t>
            </a:r>
            <a:r>
              <a:rPr lang="en-US" b="1">
                <a:cs typeface="Calibri"/>
              </a:rPr>
              <a:t> </a:t>
            </a:r>
            <a:r>
              <a:rPr lang="en-US"/>
              <a:t>Employer Registration</a:t>
            </a:r>
            <a:endParaRPr lang="en-US">
              <a:cs typeface="Calibri"/>
            </a:endParaRPr>
          </a:p>
          <a:p>
            <a:endParaRPr lang="en-US"/>
          </a:p>
          <a:p>
            <a:r>
              <a:rPr lang="en-US" b="1" u="sng"/>
              <a:t>In-Session Activities </a:t>
            </a:r>
            <a:r>
              <a:rPr lang="en-US" b="0" u="sng"/>
              <a:t>/</a:t>
            </a:r>
            <a:r>
              <a:rPr lang="en-US" b="1" u="sng"/>
              <a:t> Explanations</a:t>
            </a:r>
            <a:r>
              <a:rPr lang="en-US" b="0" u="sng"/>
              <a:t>:</a:t>
            </a:r>
            <a:endParaRPr lang="en-US" b="0"/>
          </a:p>
          <a:p>
            <a:pPr marL="171450" indent="-171450">
              <a:buFont typeface="Arial,Sans-Serif"/>
              <a:buChar char="•"/>
            </a:pPr>
            <a:r>
              <a:rPr lang="en-US" b="1"/>
              <a:t>Time</a:t>
            </a:r>
            <a:r>
              <a:rPr lang="en-US" b="0"/>
              <a:t>:</a:t>
            </a:r>
            <a:r>
              <a:rPr lang="en-US" b="1"/>
              <a:t> </a:t>
            </a:r>
            <a:r>
              <a:rPr lang="en-US" b="0"/>
              <a:t>4</a:t>
            </a:r>
            <a:r>
              <a:rPr lang="en-US" b="1"/>
              <a:t> </a:t>
            </a:r>
            <a:r>
              <a:rPr lang="en-US" b="0">
                <a:solidFill>
                  <a:srgbClr val="000000"/>
                </a:solidFill>
              </a:rPr>
              <a:t>hours</a:t>
            </a:r>
            <a:r>
              <a:rPr lang="en-US">
                <a:solidFill>
                  <a:srgbClr val="000000"/>
                </a:solidFill>
              </a:rPr>
              <a:t> 45 minutes</a:t>
            </a:r>
            <a:endParaRPr lang="en-US" b="0">
              <a:cs typeface="Calibri"/>
            </a:endParaRPr>
          </a:p>
          <a:p>
            <a:endParaRPr lang="en-US">
              <a:cs typeface="Calibri"/>
            </a:endParaRPr>
          </a:p>
          <a:p>
            <a:pPr marL="0" indent="0">
              <a:buFont typeface="Arial,Sans-Serif"/>
              <a:buNone/>
            </a:pPr>
            <a:r>
              <a:rPr lang="en-US" b="1"/>
              <a:t>Instructor Notes</a:t>
            </a:r>
            <a:r>
              <a:rPr lang="en-US" b="0"/>
              <a:t>:</a:t>
            </a:r>
            <a:endParaRPr lang="en-US" b="1"/>
          </a:p>
          <a:p>
            <a:pPr marL="171450" lvl="0" indent="-171450">
              <a:buFont typeface="Arial,Sans-Serif"/>
              <a:buChar char="•"/>
            </a:pPr>
            <a:r>
              <a:rPr lang="en-US"/>
              <a:t>There are no pre-requisites to be considered prior to taking this virtual Instructor Led Training (vILT). The total duration for this vILT is 4 hours 15 minutes.</a:t>
            </a:r>
            <a:endParaRPr lang="en-US">
              <a:cs typeface="Calibri"/>
            </a:endParaRPr>
          </a:p>
          <a:p>
            <a:pPr marL="171450" indent="-171450">
              <a:buFont typeface="Arial,Sans-Serif"/>
              <a:buChar char="•"/>
            </a:pPr>
            <a:r>
              <a:rPr lang="en-US"/>
              <a:t>Welcome the audience in a warm and cordial manner. Ensure that everyone is set up with the required resources, such as:</a:t>
            </a:r>
          </a:p>
          <a:p>
            <a:pPr marL="628650" lvl="1" indent="-171450">
              <a:buFont typeface="Courier New" panose="02070309020205020404" pitchFamily="49" charset="0"/>
              <a:buChar char="o"/>
            </a:pPr>
            <a:r>
              <a:rPr lang="en-US"/>
              <a:t>Electronic copy of the handout, having the common login credentials for all the learners and the data to be entered while doing the exercises in the training environment of ReEmployCT.</a:t>
            </a:r>
            <a:r>
              <a:rPr lang="en-US" b="0"/>
              <a:t>&lt;to be determined&gt;</a:t>
            </a:r>
          </a:p>
          <a:p>
            <a:pPr marL="171450" indent="-171450">
              <a:buFont typeface="Arial,Sans-Serif"/>
              <a:buChar char="•"/>
            </a:pPr>
            <a:r>
              <a:rPr lang="en-US"/>
              <a:t>Present the vILT presentation using Microsoft Teams.</a:t>
            </a:r>
          </a:p>
          <a:p>
            <a:pPr marL="171450" indent="-171450">
              <a:buFont typeface="Arial,Sans-Serif"/>
              <a:buChar char="•"/>
            </a:pPr>
            <a:r>
              <a:rPr lang="en-US"/>
              <a:t>Introduce the topic and encourage learners to actively participate in the session.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80F89-ABC0-43C0-AF4A-0C5920BBE5E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1000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Notes for Trainer</a:t>
            </a:r>
            <a:endParaRPr lang="en-US" b="1">
              <a:cs typeface="Calibri"/>
            </a:endParaRPr>
          </a:p>
          <a:p>
            <a:r>
              <a:rPr lang="en-US" b="1">
                <a:cs typeface="Calibri"/>
              </a:rPr>
              <a:t>Topic Name</a:t>
            </a:r>
            <a:r>
              <a:rPr lang="en-US" b="0">
                <a:cs typeface="Calibri"/>
              </a:rPr>
              <a:t>:</a:t>
            </a:r>
            <a:r>
              <a:rPr lang="en-US" b="1">
                <a:cs typeface="Calibri"/>
              </a:rPr>
              <a:t> </a:t>
            </a:r>
            <a:r>
              <a:rPr lang="en-US"/>
              <a:t>Employer Registration</a:t>
            </a:r>
            <a:endParaRPr lang="en-US">
              <a:cs typeface="Calibri"/>
            </a:endParaRPr>
          </a:p>
          <a:p>
            <a:r>
              <a:rPr lang="en-US" b="1">
                <a:cs typeface="Calibri"/>
              </a:rPr>
              <a:t>Sub Topic Name</a:t>
            </a:r>
            <a:r>
              <a:rPr lang="en-US" b="0">
                <a:cs typeface="Calibri"/>
              </a:rPr>
              <a:t>:</a:t>
            </a:r>
            <a:r>
              <a:rPr lang="en-US">
                <a:cs typeface="Calibri"/>
              </a:rPr>
              <a:t> </a:t>
            </a:r>
            <a:r>
              <a:rPr lang="en-US"/>
              <a:t>Employer Registration </a:t>
            </a:r>
            <a:r>
              <a:rPr lang="en-US" sz="1200" b="0"/>
              <a:t>– Scenario</a:t>
            </a:r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r>
              <a:rPr lang="en-US" b="1"/>
              <a:t>In-Session Activities </a:t>
            </a:r>
            <a:r>
              <a:rPr lang="en-US" b="0"/>
              <a:t>/</a:t>
            </a:r>
            <a:r>
              <a:rPr lang="en-US" b="1"/>
              <a:t> Explanations</a:t>
            </a:r>
            <a:r>
              <a:rPr lang="en-US" b="0"/>
              <a:t>:</a:t>
            </a:r>
            <a:endParaRPr lang="en-US" b="0">
              <a:cs typeface="Calibri"/>
            </a:endParaRPr>
          </a:p>
          <a:p>
            <a:pPr marL="171450" indent="-171450">
              <a:buFont typeface="Arial"/>
              <a:buChar char="•"/>
            </a:pPr>
            <a:r>
              <a:rPr lang="en-US"/>
              <a:t>Time: 5 mins</a:t>
            </a:r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r>
              <a:rPr lang="en-US" b="1"/>
              <a:t>Instructor Notes</a:t>
            </a:r>
            <a:r>
              <a:rPr lang="en-US" b="0"/>
              <a:t>: </a:t>
            </a:r>
            <a:endParaRPr lang="en-US" b="0">
              <a:cs typeface="Calibri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Read the scenario and explain to the learners that if a new employer to the state of Connecticut (CT) starts or acquires a business with Connecticut workers, that employer is required to register the business to pay unemployment insurance taxes. 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The registration process helps to determine if the employer meets certain criteria as defined by CT laws.  </a:t>
            </a:r>
            <a:endParaRPr lang="en-US"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80F89-ABC0-43C0-AF4A-0C5920BBE5E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228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Notes for Trainer</a:t>
            </a:r>
            <a:endParaRPr lang="en-US" b="1">
              <a:cs typeface="Calibri"/>
            </a:endParaRPr>
          </a:p>
          <a:p>
            <a:r>
              <a:rPr lang="en-US" b="1">
                <a:cs typeface="Calibri"/>
              </a:rPr>
              <a:t>Topic Name</a:t>
            </a:r>
            <a:r>
              <a:rPr lang="en-US" b="0">
                <a:cs typeface="Calibri"/>
              </a:rPr>
              <a:t>:</a:t>
            </a:r>
            <a:r>
              <a:rPr lang="en-US" b="1">
                <a:cs typeface="Calibri"/>
              </a:rPr>
              <a:t> </a:t>
            </a:r>
            <a:r>
              <a:rPr lang="en-US"/>
              <a:t>Employer Registration</a:t>
            </a:r>
            <a:endParaRPr lang="en-US">
              <a:cs typeface="Calibri"/>
            </a:endParaRPr>
          </a:p>
          <a:p>
            <a:r>
              <a:rPr lang="en-US" b="1">
                <a:cs typeface="Calibri"/>
              </a:rPr>
              <a:t>Sub Topic Name</a:t>
            </a:r>
            <a:r>
              <a:rPr lang="en-US" b="0">
                <a:cs typeface="Calibri"/>
              </a:rPr>
              <a:t>:</a:t>
            </a:r>
            <a:r>
              <a:rPr lang="en-US">
                <a:cs typeface="Calibri"/>
              </a:rPr>
              <a:t> </a:t>
            </a:r>
            <a:r>
              <a:rPr lang="en-US"/>
              <a:t>Employer Registration </a:t>
            </a:r>
            <a:r>
              <a:rPr lang="en-US" sz="1200" b="0"/>
              <a:t>– Scenario</a:t>
            </a:r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r>
              <a:rPr lang="en-US" b="1"/>
              <a:t>In-Session Activities </a:t>
            </a:r>
            <a:r>
              <a:rPr lang="en-US" b="0"/>
              <a:t>/</a:t>
            </a:r>
            <a:r>
              <a:rPr lang="en-US" b="1"/>
              <a:t> Explanations</a:t>
            </a:r>
            <a:r>
              <a:rPr lang="en-US" b="0"/>
              <a:t>:</a:t>
            </a:r>
            <a:endParaRPr lang="en-US" b="0">
              <a:cs typeface="Calibri"/>
            </a:endParaRPr>
          </a:p>
          <a:p>
            <a:pPr marL="171450" indent="-171450">
              <a:buFont typeface="Arial"/>
              <a:buChar char="•"/>
            </a:pPr>
            <a:r>
              <a:rPr lang="en-US"/>
              <a:t>Time: 5 mins</a:t>
            </a:r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r>
              <a:rPr lang="en-US" b="1"/>
              <a:t>Instructor Notes</a:t>
            </a:r>
            <a:r>
              <a:rPr lang="en-US" b="0"/>
              <a:t>: </a:t>
            </a:r>
            <a:endParaRPr lang="en-US" b="0">
              <a:cs typeface="Calibri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Read the scenario and explain to the learners that if a new employer to the state of Connecticut (CT) starts or acquires a business with Connecticut workers, that employer is required to register the business to pay unemployment insurance taxes. 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The registration process helps to determine if the employer meets certain criteria as defined by CT laws.  </a:t>
            </a:r>
            <a:endParaRPr lang="en-US"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80F89-ABC0-43C0-AF4A-0C5920BBE5E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2490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Notes for Trainer</a:t>
            </a:r>
            <a:endParaRPr lang="en-US" b="1">
              <a:cs typeface="Calibri"/>
            </a:endParaRPr>
          </a:p>
          <a:p>
            <a:r>
              <a:rPr lang="en-US" b="1">
                <a:cs typeface="Calibri"/>
              </a:rPr>
              <a:t>Topic Name</a:t>
            </a:r>
            <a:r>
              <a:rPr lang="en-US" b="0">
                <a:cs typeface="Calibri"/>
              </a:rPr>
              <a:t>:</a:t>
            </a:r>
            <a:r>
              <a:rPr lang="en-US" b="1">
                <a:cs typeface="Calibri"/>
              </a:rPr>
              <a:t> </a:t>
            </a:r>
            <a:r>
              <a:rPr lang="en-US"/>
              <a:t>Employer Registration</a:t>
            </a:r>
            <a:endParaRPr lang="en-US">
              <a:cs typeface="Calibri"/>
            </a:endParaRPr>
          </a:p>
          <a:p>
            <a:r>
              <a:rPr lang="en-US" b="1">
                <a:cs typeface="Calibri"/>
              </a:rPr>
              <a:t>Sub Topic Name</a:t>
            </a:r>
            <a:r>
              <a:rPr lang="en-US" b="0">
                <a:cs typeface="Calibri"/>
              </a:rPr>
              <a:t>:</a:t>
            </a:r>
            <a:r>
              <a:rPr lang="en-US">
                <a:cs typeface="Calibri"/>
              </a:rPr>
              <a:t> </a:t>
            </a:r>
            <a:r>
              <a:rPr lang="en-US"/>
              <a:t>Employer Registration </a:t>
            </a:r>
            <a:r>
              <a:rPr lang="en-US" sz="1200" b="0"/>
              <a:t>– Scenario</a:t>
            </a:r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r>
              <a:rPr lang="en-US" b="1"/>
              <a:t>In-Session Activities </a:t>
            </a:r>
            <a:r>
              <a:rPr lang="en-US" b="0"/>
              <a:t>/</a:t>
            </a:r>
            <a:r>
              <a:rPr lang="en-US" b="1"/>
              <a:t> Explanations</a:t>
            </a:r>
            <a:r>
              <a:rPr lang="en-US" b="0"/>
              <a:t>:</a:t>
            </a:r>
            <a:endParaRPr lang="en-US" b="0">
              <a:cs typeface="Calibri"/>
            </a:endParaRPr>
          </a:p>
          <a:p>
            <a:pPr marL="171450" indent="-171450">
              <a:buFont typeface="Arial"/>
              <a:buChar char="•"/>
            </a:pPr>
            <a:r>
              <a:rPr lang="en-US"/>
              <a:t>Time: 5 mins</a:t>
            </a:r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r>
              <a:rPr lang="en-US" b="1"/>
              <a:t>Instructor Notes</a:t>
            </a:r>
            <a:r>
              <a:rPr lang="en-US" b="0"/>
              <a:t>: </a:t>
            </a:r>
            <a:endParaRPr lang="en-US" b="0">
              <a:cs typeface="Calibri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Read the scenario and explain to the learners that if a new employer to the state of Connecticut (CT) starts or acquires a business with Connecticut workers, that employer is required to register the business to pay unemployment insurance taxes. 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The registration process helps to determine if the employer meets certain criteria as defined by CT laws.  </a:t>
            </a:r>
            <a:endParaRPr lang="en-US"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80F89-ABC0-43C0-AF4A-0C5920BBE5E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3401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Notes for Trainer</a:t>
            </a:r>
            <a:endParaRPr lang="en-US" b="1">
              <a:cs typeface="Calibri"/>
            </a:endParaRPr>
          </a:p>
          <a:p>
            <a:r>
              <a:rPr lang="en-US" b="1">
                <a:cs typeface="Calibri"/>
              </a:rPr>
              <a:t>Topic Name</a:t>
            </a:r>
            <a:r>
              <a:rPr lang="en-US" b="0">
                <a:cs typeface="Calibri"/>
              </a:rPr>
              <a:t>:</a:t>
            </a:r>
            <a:r>
              <a:rPr lang="en-US" b="1">
                <a:cs typeface="Calibri"/>
              </a:rPr>
              <a:t> </a:t>
            </a:r>
            <a:r>
              <a:rPr lang="en-US"/>
              <a:t>Employer Registration</a:t>
            </a:r>
            <a:endParaRPr lang="en-US">
              <a:cs typeface="Calibri"/>
            </a:endParaRPr>
          </a:p>
          <a:p>
            <a:r>
              <a:rPr lang="en-US" b="1">
                <a:cs typeface="Calibri"/>
              </a:rPr>
              <a:t>Sub Topic Name</a:t>
            </a:r>
            <a:r>
              <a:rPr lang="en-US" b="0">
                <a:cs typeface="Calibri"/>
              </a:rPr>
              <a:t>:</a:t>
            </a:r>
            <a:r>
              <a:rPr lang="en-US">
                <a:cs typeface="Calibri"/>
              </a:rPr>
              <a:t> </a:t>
            </a:r>
            <a:r>
              <a:rPr lang="en-US"/>
              <a:t>Employer Registration </a:t>
            </a:r>
            <a:r>
              <a:rPr lang="en-US" sz="1200" b="0"/>
              <a:t>– Scenario</a:t>
            </a:r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r>
              <a:rPr lang="en-US" b="1"/>
              <a:t>In-Session Activities </a:t>
            </a:r>
            <a:r>
              <a:rPr lang="en-US" b="0"/>
              <a:t>/</a:t>
            </a:r>
            <a:r>
              <a:rPr lang="en-US" b="1"/>
              <a:t> Explanations</a:t>
            </a:r>
            <a:r>
              <a:rPr lang="en-US" b="0"/>
              <a:t>:</a:t>
            </a:r>
            <a:endParaRPr lang="en-US" b="0">
              <a:cs typeface="Calibri"/>
            </a:endParaRPr>
          </a:p>
          <a:p>
            <a:pPr marL="171450" indent="-171450">
              <a:buFont typeface="Arial"/>
              <a:buChar char="•"/>
            </a:pPr>
            <a:r>
              <a:rPr lang="en-US"/>
              <a:t>Time: 5 mins</a:t>
            </a:r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r>
              <a:rPr lang="en-US" b="1"/>
              <a:t>Instructor Notes</a:t>
            </a:r>
            <a:r>
              <a:rPr lang="en-US" b="0"/>
              <a:t>: </a:t>
            </a:r>
            <a:endParaRPr lang="en-US" b="0">
              <a:cs typeface="Calibri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Read the scenario and explain to the learners that if a new employer to the state of Connecticut (CT) starts or acquires a business with Connecticut workers, that employer is required to register the business to pay unemployment insurance taxes. 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The registration process helps to determine if the employer meets certain criteria as defined by CT laws.  </a:t>
            </a:r>
            <a:endParaRPr lang="en-US"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80F89-ABC0-43C0-AF4A-0C5920BBE5E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2355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Notes for Trainer</a:t>
            </a:r>
            <a:endParaRPr lang="en-US" b="1">
              <a:cs typeface="Calibri"/>
            </a:endParaRPr>
          </a:p>
          <a:p>
            <a:r>
              <a:rPr lang="en-US" b="1">
                <a:cs typeface="Calibri"/>
              </a:rPr>
              <a:t>Topic Name</a:t>
            </a:r>
            <a:r>
              <a:rPr lang="en-US" b="0">
                <a:cs typeface="Calibri"/>
              </a:rPr>
              <a:t>:</a:t>
            </a:r>
            <a:r>
              <a:rPr lang="en-US" b="1">
                <a:cs typeface="Calibri"/>
              </a:rPr>
              <a:t> </a:t>
            </a:r>
            <a:r>
              <a:rPr lang="en-US"/>
              <a:t>Employer Registration</a:t>
            </a:r>
            <a:endParaRPr lang="en-US">
              <a:cs typeface="Calibri"/>
            </a:endParaRPr>
          </a:p>
          <a:p>
            <a:r>
              <a:rPr lang="en-US" b="1">
                <a:cs typeface="Calibri"/>
              </a:rPr>
              <a:t>Sub Topic Name</a:t>
            </a:r>
            <a:r>
              <a:rPr lang="en-US" b="0">
                <a:cs typeface="Calibri"/>
              </a:rPr>
              <a:t>:</a:t>
            </a:r>
            <a:r>
              <a:rPr lang="en-US">
                <a:cs typeface="Calibri"/>
              </a:rPr>
              <a:t> </a:t>
            </a:r>
            <a:r>
              <a:rPr lang="en-US"/>
              <a:t>Employer Registration </a:t>
            </a:r>
            <a:r>
              <a:rPr lang="en-US" sz="1200" b="0"/>
              <a:t>– Scenario</a:t>
            </a:r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r>
              <a:rPr lang="en-US" b="1"/>
              <a:t>In-Session Activities </a:t>
            </a:r>
            <a:r>
              <a:rPr lang="en-US" b="0"/>
              <a:t>/</a:t>
            </a:r>
            <a:r>
              <a:rPr lang="en-US" b="1"/>
              <a:t> Explanations</a:t>
            </a:r>
            <a:r>
              <a:rPr lang="en-US" b="0"/>
              <a:t>:</a:t>
            </a:r>
            <a:endParaRPr lang="en-US" b="0">
              <a:cs typeface="Calibri"/>
            </a:endParaRPr>
          </a:p>
          <a:p>
            <a:pPr marL="171450" indent="-171450">
              <a:buFont typeface="Arial"/>
              <a:buChar char="•"/>
            </a:pPr>
            <a:r>
              <a:rPr lang="en-US"/>
              <a:t>Time: 5 mins</a:t>
            </a:r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r>
              <a:rPr lang="en-US" b="1"/>
              <a:t>Instructor Notes</a:t>
            </a:r>
            <a:r>
              <a:rPr lang="en-US" b="0"/>
              <a:t>: </a:t>
            </a:r>
            <a:endParaRPr lang="en-US" b="0">
              <a:cs typeface="Calibri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Read the scenario and explain to the learners that if a new employer to the state of Connecticut (CT) starts or acquires a business with Connecticut workers, that employer is required to register the business to pay unemployment insurance taxes. 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The registration process helps to determine if the employer meets certain criteria as defined by CT laws.  </a:t>
            </a:r>
            <a:endParaRPr lang="en-US"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80F89-ABC0-43C0-AF4A-0C5920BBE5E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5827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Notes for Trainer</a:t>
            </a:r>
            <a:endParaRPr lang="en-US" b="1">
              <a:cs typeface="Calibri"/>
            </a:endParaRPr>
          </a:p>
          <a:p>
            <a:r>
              <a:rPr lang="en-US" b="1">
                <a:cs typeface="Calibri"/>
              </a:rPr>
              <a:t>Topic Name</a:t>
            </a:r>
            <a:r>
              <a:rPr lang="en-US" b="0">
                <a:cs typeface="Calibri"/>
              </a:rPr>
              <a:t>:</a:t>
            </a:r>
            <a:r>
              <a:rPr lang="en-US" b="1">
                <a:cs typeface="Calibri"/>
              </a:rPr>
              <a:t> </a:t>
            </a:r>
            <a:r>
              <a:rPr lang="en-US"/>
              <a:t>Employer Registration</a:t>
            </a:r>
            <a:endParaRPr lang="en-US">
              <a:cs typeface="Calibri"/>
            </a:endParaRPr>
          </a:p>
          <a:p>
            <a:r>
              <a:rPr lang="en-US" b="1">
                <a:cs typeface="Calibri"/>
              </a:rPr>
              <a:t>Sub Topic Name</a:t>
            </a:r>
            <a:r>
              <a:rPr lang="en-US" b="0">
                <a:cs typeface="Calibri"/>
              </a:rPr>
              <a:t>:</a:t>
            </a:r>
            <a:r>
              <a:rPr lang="en-US">
                <a:cs typeface="Calibri"/>
              </a:rPr>
              <a:t> </a:t>
            </a:r>
            <a:r>
              <a:rPr lang="en-US"/>
              <a:t>Employer Registration </a:t>
            </a:r>
            <a:r>
              <a:rPr lang="en-US" sz="1200" b="0"/>
              <a:t>– Scenario</a:t>
            </a:r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r>
              <a:rPr lang="en-US" b="1"/>
              <a:t>In-Session Activities </a:t>
            </a:r>
            <a:r>
              <a:rPr lang="en-US" b="0"/>
              <a:t>/</a:t>
            </a:r>
            <a:r>
              <a:rPr lang="en-US" b="1"/>
              <a:t> Explanations</a:t>
            </a:r>
            <a:r>
              <a:rPr lang="en-US" b="0"/>
              <a:t>:</a:t>
            </a:r>
            <a:endParaRPr lang="en-US" b="0">
              <a:cs typeface="Calibri"/>
            </a:endParaRPr>
          </a:p>
          <a:p>
            <a:pPr marL="171450" indent="-171450">
              <a:buFont typeface="Arial"/>
              <a:buChar char="•"/>
            </a:pPr>
            <a:r>
              <a:rPr lang="en-US"/>
              <a:t>Time: 5 mins</a:t>
            </a:r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r>
              <a:rPr lang="en-US" b="1"/>
              <a:t>Instructor Notes</a:t>
            </a:r>
            <a:r>
              <a:rPr lang="en-US" b="0"/>
              <a:t>: </a:t>
            </a:r>
            <a:endParaRPr lang="en-US" b="0">
              <a:cs typeface="Calibri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Read the scenario and explain to the learners that if a new employer to the state of Connecticut (CT) starts or acquires a business with Connecticut workers, that employer is required to register the business to pay unemployment insurance taxes. 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The registration process helps to determine if the employer meets certain criteria as defined by CT laws.  </a:t>
            </a:r>
            <a:endParaRPr lang="en-US"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80F89-ABC0-43C0-AF4A-0C5920BBE5E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8045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Notes for Trainer</a:t>
            </a:r>
            <a:endParaRPr lang="en-US" b="1">
              <a:cs typeface="Calibri"/>
            </a:endParaRPr>
          </a:p>
          <a:p>
            <a:r>
              <a:rPr lang="en-US" b="1">
                <a:cs typeface="Calibri"/>
              </a:rPr>
              <a:t>Topic Name</a:t>
            </a:r>
            <a:r>
              <a:rPr lang="en-US" b="0">
                <a:cs typeface="Calibri"/>
              </a:rPr>
              <a:t>:</a:t>
            </a:r>
            <a:r>
              <a:rPr lang="en-US" b="1">
                <a:cs typeface="Calibri"/>
              </a:rPr>
              <a:t> </a:t>
            </a:r>
            <a:r>
              <a:rPr lang="en-US"/>
              <a:t>Employer Registration</a:t>
            </a:r>
            <a:endParaRPr lang="en-US">
              <a:cs typeface="Calibri"/>
            </a:endParaRPr>
          </a:p>
          <a:p>
            <a:r>
              <a:rPr lang="en-US" b="1">
                <a:cs typeface="Calibri"/>
              </a:rPr>
              <a:t>Sub Topic Name</a:t>
            </a:r>
            <a:r>
              <a:rPr lang="en-US" b="0">
                <a:cs typeface="Calibri"/>
              </a:rPr>
              <a:t>:</a:t>
            </a:r>
            <a:r>
              <a:rPr lang="en-US">
                <a:cs typeface="Calibri"/>
              </a:rPr>
              <a:t> </a:t>
            </a:r>
            <a:r>
              <a:rPr lang="en-US"/>
              <a:t>Employer Registration </a:t>
            </a:r>
            <a:r>
              <a:rPr lang="en-US" sz="1200" b="0"/>
              <a:t>– Scenario</a:t>
            </a:r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r>
              <a:rPr lang="en-US" b="1"/>
              <a:t>In-Session Activities </a:t>
            </a:r>
            <a:r>
              <a:rPr lang="en-US" b="0"/>
              <a:t>/</a:t>
            </a:r>
            <a:r>
              <a:rPr lang="en-US" b="1"/>
              <a:t> Explanations</a:t>
            </a:r>
            <a:r>
              <a:rPr lang="en-US" b="0"/>
              <a:t>:</a:t>
            </a:r>
            <a:endParaRPr lang="en-US" b="0">
              <a:cs typeface="Calibri"/>
            </a:endParaRPr>
          </a:p>
          <a:p>
            <a:pPr marL="171450" indent="-171450">
              <a:buFont typeface="Arial"/>
              <a:buChar char="•"/>
            </a:pPr>
            <a:r>
              <a:rPr lang="en-US"/>
              <a:t>Time: 5 mins</a:t>
            </a:r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r>
              <a:rPr lang="en-US" b="1"/>
              <a:t>Instructor Notes</a:t>
            </a:r>
            <a:r>
              <a:rPr lang="en-US" b="0"/>
              <a:t>: </a:t>
            </a:r>
            <a:endParaRPr lang="en-US" b="0">
              <a:cs typeface="Calibri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Read the scenario and explain to the learners that if a new employer to the state of Connecticut (CT) starts or acquires a business with Connecticut workers, that employer is required to register the business to pay unemployment insurance taxes. 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The registration process helps to determine if the employer meets certain criteria as defined by CT laws.  </a:t>
            </a:r>
            <a:endParaRPr lang="en-US"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80F89-ABC0-43C0-AF4A-0C5920BBE5E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86186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Notes for Trainer</a:t>
            </a:r>
            <a:endParaRPr lang="en-US" b="1">
              <a:cs typeface="Calibri"/>
            </a:endParaRPr>
          </a:p>
          <a:p>
            <a:r>
              <a:rPr lang="en-US" b="1">
                <a:cs typeface="Calibri"/>
              </a:rPr>
              <a:t>Topic Name</a:t>
            </a:r>
            <a:r>
              <a:rPr lang="en-US" b="0">
                <a:cs typeface="Calibri"/>
              </a:rPr>
              <a:t>:</a:t>
            </a:r>
            <a:r>
              <a:rPr lang="en-US" b="1">
                <a:cs typeface="Calibri"/>
              </a:rPr>
              <a:t> </a:t>
            </a:r>
            <a:r>
              <a:rPr lang="en-US"/>
              <a:t>Employer Registration</a:t>
            </a:r>
            <a:endParaRPr lang="en-US">
              <a:cs typeface="Calibri"/>
            </a:endParaRPr>
          </a:p>
          <a:p>
            <a:r>
              <a:rPr lang="en-US" b="1">
                <a:cs typeface="Calibri"/>
              </a:rPr>
              <a:t>Sub Topic Name</a:t>
            </a:r>
            <a:r>
              <a:rPr lang="en-US" b="0">
                <a:cs typeface="Calibri"/>
              </a:rPr>
              <a:t>:</a:t>
            </a:r>
            <a:r>
              <a:rPr lang="en-US">
                <a:cs typeface="Calibri"/>
              </a:rPr>
              <a:t> </a:t>
            </a:r>
            <a:r>
              <a:rPr lang="en-US"/>
              <a:t>Employer Registration </a:t>
            </a:r>
            <a:r>
              <a:rPr lang="en-US" sz="1200" b="0"/>
              <a:t>– Scenario</a:t>
            </a:r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r>
              <a:rPr lang="en-US" b="1"/>
              <a:t>In-Session Activities </a:t>
            </a:r>
            <a:r>
              <a:rPr lang="en-US" b="0"/>
              <a:t>/</a:t>
            </a:r>
            <a:r>
              <a:rPr lang="en-US" b="1"/>
              <a:t> Explanations</a:t>
            </a:r>
            <a:r>
              <a:rPr lang="en-US" b="0"/>
              <a:t>:</a:t>
            </a:r>
            <a:endParaRPr lang="en-US" b="0">
              <a:cs typeface="Calibri"/>
            </a:endParaRPr>
          </a:p>
          <a:p>
            <a:pPr marL="171450" indent="-171450">
              <a:buFont typeface="Arial"/>
              <a:buChar char="•"/>
            </a:pPr>
            <a:r>
              <a:rPr lang="en-US"/>
              <a:t>Time: 5 mins</a:t>
            </a:r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r>
              <a:rPr lang="en-US" b="1"/>
              <a:t>Instructor Notes</a:t>
            </a:r>
            <a:r>
              <a:rPr lang="en-US" b="0"/>
              <a:t>: </a:t>
            </a:r>
            <a:endParaRPr lang="en-US" b="0">
              <a:cs typeface="Calibri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Read the scenario and explain to the learners that if a new employer to the state of Connecticut (CT) starts or acquires a business with Connecticut workers, that employer is required to register the business to pay unemployment insurance taxes. 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The registration process helps to determine if the employer meets certain criteria as defined by CT laws.  </a:t>
            </a:r>
            <a:endParaRPr lang="en-US"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80F89-ABC0-43C0-AF4A-0C5920BBE5E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9413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Notes for Trainer</a:t>
            </a:r>
            <a:endParaRPr lang="en-US" b="1">
              <a:cs typeface="Calibri"/>
            </a:endParaRPr>
          </a:p>
          <a:p>
            <a:r>
              <a:rPr lang="en-US" b="1">
                <a:cs typeface="Calibri"/>
              </a:rPr>
              <a:t>Topic Name</a:t>
            </a:r>
            <a:r>
              <a:rPr lang="en-US" b="0">
                <a:cs typeface="Calibri"/>
              </a:rPr>
              <a:t>:</a:t>
            </a:r>
            <a:r>
              <a:rPr lang="en-US" b="1">
                <a:cs typeface="Calibri"/>
              </a:rPr>
              <a:t> </a:t>
            </a:r>
            <a:r>
              <a:rPr lang="en-US"/>
              <a:t>Employer Registration</a:t>
            </a:r>
            <a:endParaRPr lang="en-US">
              <a:cs typeface="Calibri"/>
            </a:endParaRPr>
          </a:p>
          <a:p>
            <a:r>
              <a:rPr lang="en-US" b="1">
                <a:cs typeface="Calibri"/>
              </a:rPr>
              <a:t>Sub Topic Name</a:t>
            </a:r>
            <a:r>
              <a:rPr lang="en-US" b="0">
                <a:cs typeface="Calibri"/>
              </a:rPr>
              <a:t>:</a:t>
            </a:r>
            <a:r>
              <a:rPr lang="en-US">
                <a:cs typeface="Calibri"/>
              </a:rPr>
              <a:t> </a:t>
            </a:r>
            <a:r>
              <a:rPr lang="en-US"/>
              <a:t>Employer Registration </a:t>
            </a:r>
            <a:r>
              <a:rPr lang="en-US" sz="1200" b="0"/>
              <a:t>– Scenario</a:t>
            </a:r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r>
              <a:rPr lang="en-US" b="1"/>
              <a:t>In-Session Activities </a:t>
            </a:r>
            <a:r>
              <a:rPr lang="en-US" b="0"/>
              <a:t>/</a:t>
            </a:r>
            <a:r>
              <a:rPr lang="en-US" b="1"/>
              <a:t> Explanations</a:t>
            </a:r>
            <a:r>
              <a:rPr lang="en-US" b="0"/>
              <a:t>:</a:t>
            </a:r>
            <a:endParaRPr lang="en-US" b="0">
              <a:cs typeface="Calibri"/>
            </a:endParaRPr>
          </a:p>
          <a:p>
            <a:pPr marL="171450" indent="-171450">
              <a:buFont typeface="Arial"/>
              <a:buChar char="•"/>
            </a:pPr>
            <a:r>
              <a:rPr lang="en-US"/>
              <a:t>Time: 5 mins</a:t>
            </a:r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r>
              <a:rPr lang="en-US" b="1"/>
              <a:t>Instructor Notes</a:t>
            </a:r>
            <a:r>
              <a:rPr lang="en-US" b="0"/>
              <a:t>: </a:t>
            </a:r>
            <a:endParaRPr lang="en-US" b="0">
              <a:cs typeface="Calibri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Read the scenario and explain to the learners that if a new employer to the state of Connecticut (CT) starts or acquires a business with Connecticut workers, that employer is required to register the business to pay unemployment insurance taxes. 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The registration process helps to determine if the employer meets certain criteria as defined by CT laws.  </a:t>
            </a:r>
            <a:endParaRPr lang="en-US"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80F89-ABC0-43C0-AF4A-0C5920BBE5E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29875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Notes for Trainer</a:t>
            </a:r>
            <a:endParaRPr lang="en-US" b="1">
              <a:cs typeface="Calibri"/>
            </a:endParaRPr>
          </a:p>
          <a:p>
            <a:r>
              <a:rPr lang="en-US" b="1">
                <a:cs typeface="Calibri"/>
              </a:rPr>
              <a:t>Topic Name</a:t>
            </a:r>
            <a:r>
              <a:rPr lang="en-US" b="0">
                <a:cs typeface="Calibri"/>
              </a:rPr>
              <a:t>:</a:t>
            </a:r>
            <a:r>
              <a:rPr lang="en-US" b="1">
                <a:cs typeface="Calibri"/>
              </a:rPr>
              <a:t> </a:t>
            </a:r>
            <a:r>
              <a:rPr lang="en-US"/>
              <a:t>Employer Registration</a:t>
            </a:r>
            <a:endParaRPr lang="en-US">
              <a:cs typeface="Calibri"/>
            </a:endParaRPr>
          </a:p>
          <a:p>
            <a:r>
              <a:rPr lang="en-US" b="1">
                <a:cs typeface="Calibri"/>
              </a:rPr>
              <a:t>Sub Topic Name</a:t>
            </a:r>
            <a:r>
              <a:rPr lang="en-US" b="0">
                <a:cs typeface="Calibri"/>
              </a:rPr>
              <a:t>:</a:t>
            </a:r>
            <a:r>
              <a:rPr lang="en-US">
                <a:cs typeface="Calibri"/>
              </a:rPr>
              <a:t> </a:t>
            </a:r>
            <a:r>
              <a:rPr lang="en-US"/>
              <a:t>Employer Registration </a:t>
            </a:r>
            <a:r>
              <a:rPr lang="en-US" sz="1200" b="0"/>
              <a:t>– Scenario</a:t>
            </a:r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r>
              <a:rPr lang="en-US" b="1"/>
              <a:t>In-Session Activities </a:t>
            </a:r>
            <a:r>
              <a:rPr lang="en-US" b="0"/>
              <a:t>/</a:t>
            </a:r>
            <a:r>
              <a:rPr lang="en-US" b="1"/>
              <a:t> Explanations</a:t>
            </a:r>
            <a:r>
              <a:rPr lang="en-US" b="0"/>
              <a:t>:</a:t>
            </a:r>
            <a:endParaRPr lang="en-US" b="0">
              <a:cs typeface="Calibri"/>
            </a:endParaRPr>
          </a:p>
          <a:p>
            <a:pPr marL="171450" indent="-171450">
              <a:buFont typeface="Arial"/>
              <a:buChar char="•"/>
            </a:pPr>
            <a:r>
              <a:rPr lang="en-US"/>
              <a:t>Time: 5 mins</a:t>
            </a:r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r>
              <a:rPr lang="en-US" b="1"/>
              <a:t>Instructor Notes</a:t>
            </a:r>
            <a:r>
              <a:rPr lang="en-US" b="0"/>
              <a:t>: </a:t>
            </a:r>
            <a:endParaRPr lang="en-US" b="0">
              <a:cs typeface="Calibri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Read the scenario and explain to the learners that if a new employer to the state of Connecticut (CT) starts or acquires a business with Connecticut workers, that employer is required to register the business to pay unemployment insurance taxes. 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The registration process helps to determine if the employer meets certain criteria as defined by CT laws.  </a:t>
            </a:r>
            <a:endParaRPr lang="en-US"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80F89-ABC0-43C0-AF4A-0C5920BBE5E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8693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Notes for Trainer</a:t>
            </a:r>
            <a:endParaRPr lang="en-US" b="1">
              <a:cs typeface="Calibri"/>
            </a:endParaRPr>
          </a:p>
          <a:p>
            <a:r>
              <a:rPr lang="en-US" b="1">
                <a:cs typeface="Calibri"/>
              </a:rPr>
              <a:t>Topic Name</a:t>
            </a:r>
            <a:r>
              <a:rPr lang="en-US" b="0">
                <a:cs typeface="Calibri"/>
              </a:rPr>
              <a:t>:</a:t>
            </a:r>
            <a:r>
              <a:rPr lang="en-US" b="1">
                <a:cs typeface="Calibri"/>
              </a:rPr>
              <a:t> </a:t>
            </a:r>
            <a:r>
              <a:rPr lang="en-US"/>
              <a:t>Employer Registration</a:t>
            </a:r>
            <a:endParaRPr lang="en-US">
              <a:cs typeface="Calibri"/>
            </a:endParaRPr>
          </a:p>
          <a:p>
            <a:r>
              <a:rPr lang="en-US" b="1">
                <a:cs typeface="Calibri"/>
              </a:rPr>
              <a:t>Sub Topic Name</a:t>
            </a:r>
            <a:r>
              <a:rPr lang="en-US" b="0">
                <a:cs typeface="Calibri"/>
              </a:rPr>
              <a:t>:</a:t>
            </a:r>
            <a:r>
              <a:rPr lang="en-US">
                <a:cs typeface="Calibri"/>
              </a:rPr>
              <a:t> </a:t>
            </a:r>
            <a:r>
              <a:rPr lang="en-US"/>
              <a:t>Employer Registration </a:t>
            </a:r>
            <a:r>
              <a:rPr lang="en-US" sz="1200" b="0"/>
              <a:t>– Scenario</a:t>
            </a:r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r>
              <a:rPr lang="en-US" b="1"/>
              <a:t>In-Session Activities </a:t>
            </a:r>
            <a:r>
              <a:rPr lang="en-US" b="0"/>
              <a:t>/</a:t>
            </a:r>
            <a:r>
              <a:rPr lang="en-US" b="1"/>
              <a:t> Explanations</a:t>
            </a:r>
            <a:r>
              <a:rPr lang="en-US" b="0"/>
              <a:t>:</a:t>
            </a:r>
            <a:endParaRPr lang="en-US" b="0">
              <a:cs typeface="Calibri"/>
            </a:endParaRPr>
          </a:p>
          <a:p>
            <a:pPr marL="171450" indent="-171450">
              <a:buFont typeface="Arial"/>
              <a:buChar char="•"/>
            </a:pPr>
            <a:r>
              <a:rPr lang="en-US"/>
              <a:t>Time: 5 mins</a:t>
            </a:r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r>
              <a:rPr lang="en-US" b="1"/>
              <a:t>Instructor Notes</a:t>
            </a:r>
            <a:r>
              <a:rPr lang="en-US" b="0"/>
              <a:t>: </a:t>
            </a:r>
            <a:endParaRPr lang="en-US" b="0">
              <a:cs typeface="Calibri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Read the scenario and explain to the learners that if a new employer to the state of Connecticut (CT) starts or acquires a business with Connecticut workers, that employer is required to register the business to pay unemployment insurance taxes. 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The registration process helps to determine if the employer meets certain criteria as defined by CT laws.  </a:t>
            </a:r>
            <a:endParaRPr lang="en-US"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80F89-ABC0-43C0-AF4A-0C5920BBE5E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57447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Notes for Trainer</a:t>
            </a:r>
            <a:endParaRPr lang="en-US" b="1">
              <a:cs typeface="Calibri"/>
            </a:endParaRPr>
          </a:p>
          <a:p>
            <a:r>
              <a:rPr lang="en-US" b="1">
                <a:cs typeface="Calibri"/>
              </a:rPr>
              <a:t>Topic Name</a:t>
            </a:r>
            <a:r>
              <a:rPr lang="en-US" b="0">
                <a:cs typeface="Calibri"/>
              </a:rPr>
              <a:t>:</a:t>
            </a:r>
            <a:r>
              <a:rPr lang="en-US" b="1">
                <a:cs typeface="Calibri"/>
              </a:rPr>
              <a:t> </a:t>
            </a:r>
            <a:r>
              <a:rPr lang="en-US"/>
              <a:t>Employer Registration</a:t>
            </a:r>
            <a:endParaRPr lang="en-US">
              <a:cs typeface="Calibri"/>
            </a:endParaRPr>
          </a:p>
          <a:p>
            <a:r>
              <a:rPr lang="en-US" b="1">
                <a:cs typeface="Calibri"/>
              </a:rPr>
              <a:t>Sub Topic Name</a:t>
            </a:r>
            <a:r>
              <a:rPr lang="en-US" b="0">
                <a:cs typeface="Calibri"/>
              </a:rPr>
              <a:t>:</a:t>
            </a:r>
            <a:r>
              <a:rPr lang="en-US">
                <a:cs typeface="Calibri"/>
              </a:rPr>
              <a:t> </a:t>
            </a:r>
            <a:r>
              <a:rPr lang="en-US"/>
              <a:t>Employer Registration </a:t>
            </a:r>
            <a:r>
              <a:rPr lang="en-US" sz="1200" b="0"/>
              <a:t>– Scenario</a:t>
            </a:r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r>
              <a:rPr lang="en-US" b="1"/>
              <a:t>In-Session Activities </a:t>
            </a:r>
            <a:r>
              <a:rPr lang="en-US" b="0"/>
              <a:t>/</a:t>
            </a:r>
            <a:r>
              <a:rPr lang="en-US" b="1"/>
              <a:t> Explanations</a:t>
            </a:r>
            <a:r>
              <a:rPr lang="en-US" b="0"/>
              <a:t>:</a:t>
            </a:r>
            <a:endParaRPr lang="en-US" b="0">
              <a:cs typeface="Calibri"/>
            </a:endParaRPr>
          </a:p>
          <a:p>
            <a:pPr marL="171450" indent="-171450">
              <a:buFont typeface="Arial"/>
              <a:buChar char="•"/>
            </a:pPr>
            <a:r>
              <a:rPr lang="en-US"/>
              <a:t>Time: 5 mins</a:t>
            </a:r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r>
              <a:rPr lang="en-US" b="1"/>
              <a:t>Instructor Notes</a:t>
            </a:r>
            <a:r>
              <a:rPr lang="en-US" b="0"/>
              <a:t>: </a:t>
            </a:r>
            <a:endParaRPr lang="en-US" b="0">
              <a:cs typeface="Calibri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Read the scenario and explain to the learners that if a new employer to the state of Connecticut (CT) starts or acquires a business with Connecticut workers, that employer is required to register the business to pay unemployment insurance taxes. 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The registration process helps to determine if the employer meets certain criteria as defined by CT laws.  </a:t>
            </a:r>
            <a:endParaRPr lang="en-US"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80F89-ABC0-43C0-AF4A-0C5920BBE5E3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77890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Notes for Trainer</a:t>
            </a:r>
            <a:endParaRPr lang="en-US" b="1">
              <a:cs typeface="Calibri"/>
            </a:endParaRPr>
          </a:p>
          <a:p>
            <a:r>
              <a:rPr lang="en-US" b="1">
                <a:cs typeface="Calibri"/>
              </a:rPr>
              <a:t>Topic Name</a:t>
            </a:r>
            <a:r>
              <a:rPr lang="en-US" b="0">
                <a:cs typeface="Calibri"/>
              </a:rPr>
              <a:t>:</a:t>
            </a:r>
            <a:r>
              <a:rPr lang="en-US" b="1">
                <a:cs typeface="Calibri"/>
              </a:rPr>
              <a:t> </a:t>
            </a:r>
            <a:r>
              <a:rPr lang="en-US"/>
              <a:t>Employer Registration</a:t>
            </a:r>
            <a:endParaRPr lang="en-US">
              <a:cs typeface="Calibri"/>
            </a:endParaRPr>
          </a:p>
          <a:p>
            <a:r>
              <a:rPr lang="en-US" b="1">
                <a:cs typeface="Calibri"/>
              </a:rPr>
              <a:t>Sub Topic Name</a:t>
            </a:r>
            <a:r>
              <a:rPr lang="en-US" b="0">
                <a:cs typeface="Calibri"/>
              </a:rPr>
              <a:t>:</a:t>
            </a:r>
            <a:r>
              <a:rPr lang="en-US">
                <a:cs typeface="Calibri"/>
              </a:rPr>
              <a:t> </a:t>
            </a:r>
            <a:r>
              <a:rPr lang="en-US"/>
              <a:t>Employer Registration </a:t>
            </a:r>
            <a:r>
              <a:rPr lang="en-US" sz="1200" b="0"/>
              <a:t>– Scenario</a:t>
            </a:r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r>
              <a:rPr lang="en-US" b="1"/>
              <a:t>In-Session Activities </a:t>
            </a:r>
            <a:r>
              <a:rPr lang="en-US" b="0"/>
              <a:t>/</a:t>
            </a:r>
            <a:r>
              <a:rPr lang="en-US" b="1"/>
              <a:t> Explanations</a:t>
            </a:r>
            <a:r>
              <a:rPr lang="en-US" b="0"/>
              <a:t>:</a:t>
            </a:r>
            <a:endParaRPr lang="en-US" b="0">
              <a:cs typeface="Calibri"/>
            </a:endParaRPr>
          </a:p>
          <a:p>
            <a:pPr marL="171450" indent="-171450">
              <a:buFont typeface="Arial"/>
              <a:buChar char="•"/>
            </a:pPr>
            <a:r>
              <a:rPr lang="en-US"/>
              <a:t>Time: 5 mins</a:t>
            </a:r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r>
              <a:rPr lang="en-US" b="1"/>
              <a:t>Instructor Notes</a:t>
            </a:r>
            <a:r>
              <a:rPr lang="en-US" b="0"/>
              <a:t>: </a:t>
            </a:r>
            <a:endParaRPr lang="en-US" b="0">
              <a:cs typeface="Calibri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Read the scenario and explain to the learners that if a new employer to the state of Connecticut (CT) starts or acquires a business with Connecticut workers, that employer is required to register the business to pay unemployment insurance taxes. 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The registration process helps to determine if the employer meets certain criteria as defined by CT laws.  </a:t>
            </a:r>
            <a:endParaRPr lang="en-US"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80F89-ABC0-43C0-AF4A-0C5920BBE5E3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41356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80F89-ABC0-43C0-AF4A-0C5920BBE5E3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99707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Notes for Trainer</a:t>
            </a:r>
            <a:endParaRPr lang="en-US"/>
          </a:p>
          <a:p>
            <a:r>
              <a:rPr lang="en-US" b="1"/>
              <a:t>Topic Name: </a:t>
            </a:r>
            <a:r>
              <a:rPr lang="en-US"/>
              <a:t>Tax Wage Reports</a:t>
            </a:r>
            <a:endParaRPr lang="en-US">
              <a:cs typeface="Calibri"/>
            </a:endParaRPr>
          </a:p>
          <a:p>
            <a:r>
              <a:rPr lang="en-US" b="1"/>
              <a:t>Subtopic:</a:t>
            </a:r>
            <a:r>
              <a:rPr lang="en-US"/>
              <a:t> File Tax and Wage Report</a:t>
            </a:r>
            <a:r>
              <a:rPr lang="en-US" b="1"/>
              <a:t> </a:t>
            </a:r>
            <a:r>
              <a:rPr lang="en-US"/>
              <a:t>– Scenario</a:t>
            </a:r>
            <a:endParaRPr lang="en-US">
              <a:ea typeface="Calibri" panose="020F0502020204030204"/>
              <a:cs typeface="Calibri"/>
            </a:endParaRPr>
          </a:p>
          <a:p>
            <a:endParaRPr lang="en-US"/>
          </a:p>
          <a:p>
            <a:r>
              <a:rPr lang="en-US" b="1"/>
              <a:t>In-Session Activities </a:t>
            </a:r>
            <a:r>
              <a:rPr lang="en-US" b="0"/>
              <a:t>/</a:t>
            </a:r>
            <a:r>
              <a:rPr lang="en-US" b="1"/>
              <a:t> Explanations</a:t>
            </a:r>
            <a:r>
              <a:rPr lang="en-US" b="0"/>
              <a:t>:</a:t>
            </a:r>
            <a:endParaRPr lang="en-US" b="0">
              <a:cs typeface="Calibri"/>
            </a:endParaRPr>
          </a:p>
          <a:p>
            <a:pPr marL="171450" indent="-171450">
              <a:buFont typeface="Arial,Sans-Serif"/>
              <a:buChar char="•"/>
            </a:pPr>
            <a:r>
              <a:rPr lang="en-US"/>
              <a:t>Time: 5 mins</a:t>
            </a:r>
            <a:endParaRPr lang="en-US">
              <a:cs typeface="Calibri"/>
            </a:endParaRPr>
          </a:p>
          <a:p>
            <a:endParaRPr lang="en-US"/>
          </a:p>
          <a:p>
            <a:r>
              <a:rPr lang="en-US" b="1"/>
              <a:t>Instructor Notes</a:t>
            </a:r>
            <a:r>
              <a:rPr lang="en-US" b="0"/>
              <a:t>: </a:t>
            </a:r>
            <a:endParaRPr lang="en-US" b="0">
              <a:cs typeface="Calibri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/>
              <a:t>Read the scenario and explain the learners that </a:t>
            </a:r>
            <a:r>
              <a:rPr lang="en-US" sz="1200">
                <a:ea typeface="+mn-lt"/>
                <a:cs typeface="+mn-lt"/>
              </a:rPr>
              <a:t>the CSR will file a tax wage report on behalf of the employer for a specific quarter/year with the option to manually enter the wages using method A or method B, by uploading an electronic file.</a:t>
            </a:r>
            <a:endParaRPr lang="en-US" sz="120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80F89-ABC0-43C0-AF4A-0C5920BBE5E3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86373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Notes for Trainer</a:t>
            </a:r>
            <a:endParaRPr lang="en-US"/>
          </a:p>
          <a:p>
            <a:r>
              <a:rPr lang="en-US" b="1"/>
              <a:t>Topic Name: </a:t>
            </a:r>
            <a:r>
              <a:rPr lang="en-US">
                <a:cs typeface="Calibri"/>
              </a:rPr>
              <a:t>Tax wage Reports</a:t>
            </a:r>
            <a:endParaRPr lang="en-US">
              <a:ea typeface="Calibri"/>
              <a:cs typeface="Calibri"/>
            </a:endParaRPr>
          </a:p>
          <a:p>
            <a:r>
              <a:rPr lang="en-US" b="1">
                <a:cs typeface="Calibri"/>
              </a:rPr>
              <a:t>Subtopic:</a:t>
            </a:r>
            <a:r>
              <a:rPr lang="en-US">
                <a:cs typeface="Calibri"/>
              </a:rPr>
              <a:t> File Tax and Wage Report</a:t>
            </a:r>
            <a:endParaRPr lang="en-US">
              <a:ea typeface="Calibri"/>
              <a:cs typeface="Calibri"/>
            </a:endParaRPr>
          </a:p>
          <a:p>
            <a:endParaRPr lang="en-US" b="1"/>
          </a:p>
          <a:p>
            <a:r>
              <a:rPr lang="en-US" b="1"/>
              <a:t>In-Session Activities / Explanations:</a:t>
            </a:r>
            <a:endParaRPr lang="en-US">
              <a:cs typeface="Calibri"/>
            </a:endParaRPr>
          </a:p>
          <a:p>
            <a:pPr marL="171450" indent="-171450">
              <a:buFont typeface="Arial,Sans-Serif"/>
              <a:buChar char="•"/>
            </a:pPr>
            <a:r>
              <a:rPr lang="en-US"/>
              <a:t>Time: 1 Hour 30 Minutes</a:t>
            </a:r>
          </a:p>
          <a:p>
            <a:pPr marL="171450" indent="-171450">
              <a:buFont typeface="Arial,Sans-Serif"/>
              <a:buChar char="•"/>
            </a:pPr>
            <a:endParaRPr lang="en-US"/>
          </a:p>
          <a:p>
            <a:r>
              <a:rPr lang="en-US" b="1"/>
              <a:t>Instructor Notes: </a:t>
            </a:r>
            <a:endParaRPr lang="en-US">
              <a:ea typeface="Calibri"/>
              <a:cs typeface="Calibri"/>
            </a:endParaRPr>
          </a:p>
          <a:p>
            <a:pPr marL="171450" indent="-171450">
              <a:buFont typeface="Arial,Sans-Serif"/>
              <a:buChar char="•"/>
            </a:pPr>
            <a:r>
              <a:rPr lang="en-US"/>
              <a:t>Demonstrate the system simulation of filing tax and wage reports to the learners.</a:t>
            </a:r>
            <a:endParaRPr lang="en-US">
              <a:cs typeface="Calibri"/>
            </a:endParaRPr>
          </a:p>
          <a:p>
            <a:pPr marL="171450" indent="-171450">
              <a:buFont typeface="Arial,Sans-Serif"/>
              <a:buChar char="•"/>
            </a:pPr>
            <a:r>
              <a:rPr lang="en-US"/>
              <a:t>Ask learners to perform these steps in the system, once the demonstration is complete.</a:t>
            </a:r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80F89-ABC0-43C0-AF4A-0C5920BBE5E3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75590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Notes for Trainer</a:t>
            </a:r>
            <a:endParaRPr lang="en-US"/>
          </a:p>
          <a:p>
            <a:r>
              <a:rPr lang="en-US" b="1"/>
              <a:t>Topic Name: </a:t>
            </a:r>
            <a:r>
              <a:rPr lang="en-US"/>
              <a:t>Tax Wage Reports</a:t>
            </a:r>
            <a:endParaRPr lang="en-US">
              <a:cs typeface="Calibri"/>
            </a:endParaRPr>
          </a:p>
          <a:p>
            <a:r>
              <a:rPr lang="en-US" b="1"/>
              <a:t>Subtopic:</a:t>
            </a:r>
            <a:r>
              <a:rPr lang="en-US"/>
              <a:t> File Tax and Wage Report</a:t>
            </a:r>
            <a:r>
              <a:rPr lang="en-US" b="1"/>
              <a:t> </a:t>
            </a:r>
            <a:r>
              <a:rPr lang="en-US"/>
              <a:t>– Scenario</a:t>
            </a:r>
            <a:endParaRPr lang="en-US">
              <a:ea typeface="Calibri" panose="020F0502020204030204"/>
              <a:cs typeface="Calibri"/>
            </a:endParaRPr>
          </a:p>
          <a:p>
            <a:endParaRPr lang="en-US"/>
          </a:p>
          <a:p>
            <a:r>
              <a:rPr lang="en-US" b="1"/>
              <a:t>In-Session Activities </a:t>
            </a:r>
            <a:r>
              <a:rPr lang="en-US" b="0"/>
              <a:t>/</a:t>
            </a:r>
            <a:r>
              <a:rPr lang="en-US" b="1"/>
              <a:t> Explanations</a:t>
            </a:r>
            <a:r>
              <a:rPr lang="en-US" b="0"/>
              <a:t>:</a:t>
            </a:r>
            <a:endParaRPr lang="en-US" b="0">
              <a:cs typeface="Calibri"/>
            </a:endParaRPr>
          </a:p>
          <a:p>
            <a:pPr marL="171450" indent="-171450">
              <a:buFont typeface="Arial,Sans-Serif"/>
              <a:buChar char="•"/>
            </a:pPr>
            <a:r>
              <a:rPr lang="en-US"/>
              <a:t>Time: 5 mins</a:t>
            </a:r>
            <a:endParaRPr lang="en-US">
              <a:cs typeface="Calibri"/>
            </a:endParaRPr>
          </a:p>
          <a:p>
            <a:endParaRPr lang="en-US"/>
          </a:p>
          <a:p>
            <a:r>
              <a:rPr lang="en-US" b="1"/>
              <a:t>Instructor Notes</a:t>
            </a:r>
            <a:r>
              <a:rPr lang="en-US" b="0"/>
              <a:t>: </a:t>
            </a:r>
            <a:endParaRPr lang="en-US" b="0">
              <a:cs typeface="Calibri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/>
              <a:t>Read the scenario and explain the learners that </a:t>
            </a:r>
            <a:r>
              <a:rPr lang="en-US" sz="1200">
                <a:ea typeface="+mn-lt"/>
                <a:cs typeface="+mn-lt"/>
              </a:rPr>
              <a:t>the CSR will file a tax wage report on behalf of the employer for a specific quarter/year with the option to manually enter the wages using method A or method B, by uploading an electronic file.</a:t>
            </a:r>
            <a:endParaRPr lang="en-US" sz="120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80F89-ABC0-43C0-AF4A-0C5920BBE5E3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22284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80F89-ABC0-43C0-AF4A-0C5920BBE5E3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65645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80F89-ABC0-43C0-AF4A-0C5920BBE5E3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14545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Notes for Trainer</a:t>
            </a:r>
            <a:endParaRPr lang="en-US"/>
          </a:p>
          <a:p>
            <a:r>
              <a:rPr lang="en-US" b="1"/>
              <a:t>Topic Name: </a:t>
            </a:r>
            <a:r>
              <a:rPr lang="en-US">
                <a:cs typeface="Calibri"/>
              </a:rPr>
              <a:t>Tax wage Reports</a:t>
            </a:r>
            <a:endParaRPr lang="en-US">
              <a:ea typeface="Calibri"/>
              <a:cs typeface="Calibri"/>
            </a:endParaRPr>
          </a:p>
          <a:p>
            <a:r>
              <a:rPr lang="en-US" b="1">
                <a:cs typeface="Calibri"/>
              </a:rPr>
              <a:t>Subtopic:</a:t>
            </a:r>
            <a:r>
              <a:rPr lang="en-US">
                <a:cs typeface="Calibri"/>
              </a:rPr>
              <a:t> File Tax and Wage Report</a:t>
            </a:r>
            <a:endParaRPr lang="en-US">
              <a:ea typeface="Calibri"/>
              <a:cs typeface="Calibri"/>
            </a:endParaRPr>
          </a:p>
          <a:p>
            <a:endParaRPr lang="en-US" b="1"/>
          </a:p>
          <a:p>
            <a:r>
              <a:rPr lang="en-US" b="1"/>
              <a:t>In-Session Activities / Explanations:</a:t>
            </a:r>
            <a:endParaRPr lang="en-US">
              <a:cs typeface="Calibri"/>
            </a:endParaRPr>
          </a:p>
          <a:p>
            <a:pPr marL="171450" indent="-171450">
              <a:buFont typeface="Arial,Sans-Serif"/>
              <a:buChar char="•"/>
            </a:pPr>
            <a:r>
              <a:rPr lang="en-US"/>
              <a:t>Time: 1 Hour 30 Minutes</a:t>
            </a:r>
          </a:p>
          <a:p>
            <a:pPr marL="171450" indent="-171450">
              <a:buFont typeface="Arial,Sans-Serif"/>
              <a:buChar char="•"/>
            </a:pPr>
            <a:endParaRPr lang="en-US"/>
          </a:p>
          <a:p>
            <a:r>
              <a:rPr lang="en-US" b="1"/>
              <a:t>Instructor Notes: </a:t>
            </a:r>
            <a:endParaRPr lang="en-US">
              <a:ea typeface="Calibri"/>
              <a:cs typeface="Calibri"/>
            </a:endParaRPr>
          </a:p>
          <a:p>
            <a:pPr marL="171450" indent="-171450">
              <a:buFont typeface="Arial,Sans-Serif"/>
              <a:buChar char="•"/>
            </a:pPr>
            <a:r>
              <a:rPr lang="en-US"/>
              <a:t>Demonstrate the system simulation of filing tax and wage reports to the learners.</a:t>
            </a:r>
            <a:endParaRPr lang="en-US">
              <a:cs typeface="Calibri"/>
            </a:endParaRPr>
          </a:p>
          <a:p>
            <a:pPr marL="171450" indent="-171450">
              <a:buFont typeface="Arial,Sans-Serif"/>
              <a:buChar char="•"/>
            </a:pPr>
            <a:r>
              <a:rPr lang="en-US"/>
              <a:t>Ask learners to perform these steps in the system, once the demonstration is complete.</a:t>
            </a:r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80F89-ABC0-43C0-AF4A-0C5920BBE5E3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10133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80F89-ABC0-43C0-AF4A-0C5920BBE5E3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684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80F89-ABC0-43C0-AF4A-0C5920BBE5E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44794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80F89-ABC0-43C0-AF4A-0C5920BBE5E3}" type="slidenum">
              <a:rPr lang="en-US" smtClean="0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31504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80F89-ABC0-43C0-AF4A-0C5920BBE5E3}" type="slidenum">
              <a:rPr lang="en-US" smtClean="0"/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98656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80F89-ABC0-43C0-AF4A-0C5920BBE5E3}" type="slidenum">
              <a:rPr lang="en-US" smtClean="0"/>
              <a:t>86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77946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Notes for Trainer</a:t>
            </a:r>
            <a:endParaRPr lang="en-US"/>
          </a:p>
          <a:p>
            <a:r>
              <a:rPr lang="en-US" b="1"/>
              <a:t>Topic Name: </a:t>
            </a:r>
            <a:r>
              <a:rPr lang="en-US">
                <a:cs typeface="Calibri"/>
              </a:rPr>
              <a:t>Tax wage Reports</a:t>
            </a:r>
            <a:endParaRPr lang="en-US">
              <a:ea typeface="Calibri"/>
              <a:cs typeface="Calibri"/>
            </a:endParaRPr>
          </a:p>
          <a:p>
            <a:r>
              <a:rPr lang="en-US" b="1">
                <a:cs typeface="Calibri"/>
              </a:rPr>
              <a:t>Subtopic:</a:t>
            </a:r>
            <a:r>
              <a:rPr lang="en-US">
                <a:cs typeface="Calibri"/>
              </a:rPr>
              <a:t> File Tax and Wage Report</a:t>
            </a:r>
            <a:endParaRPr lang="en-US">
              <a:ea typeface="Calibri"/>
              <a:cs typeface="Calibri"/>
            </a:endParaRPr>
          </a:p>
          <a:p>
            <a:endParaRPr lang="en-US" b="1"/>
          </a:p>
          <a:p>
            <a:r>
              <a:rPr lang="en-US" b="1"/>
              <a:t>In-Session Activities / Explanations:</a:t>
            </a:r>
            <a:endParaRPr lang="en-US">
              <a:cs typeface="Calibri"/>
            </a:endParaRPr>
          </a:p>
          <a:p>
            <a:pPr marL="171450" indent="-171450">
              <a:buFont typeface="Arial,Sans-Serif"/>
              <a:buChar char="•"/>
            </a:pPr>
            <a:r>
              <a:rPr lang="en-US"/>
              <a:t>Time: 1 Hour 30 Minutes</a:t>
            </a:r>
          </a:p>
          <a:p>
            <a:pPr marL="171450" indent="-171450">
              <a:buFont typeface="Arial,Sans-Serif"/>
              <a:buChar char="•"/>
            </a:pPr>
            <a:endParaRPr lang="en-US"/>
          </a:p>
          <a:p>
            <a:r>
              <a:rPr lang="en-US" b="1"/>
              <a:t>Instructor Notes: </a:t>
            </a:r>
            <a:endParaRPr lang="en-US">
              <a:ea typeface="Calibri"/>
              <a:cs typeface="Calibri"/>
            </a:endParaRPr>
          </a:p>
          <a:p>
            <a:pPr marL="171450" indent="-171450">
              <a:buFont typeface="Arial,Sans-Serif"/>
              <a:buChar char="•"/>
            </a:pPr>
            <a:r>
              <a:rPr lang="en-US"/>
              <a:t>Demonstrate the system simulation of filing tax and wage reports to the learners.</a:t>
            </a:r>
            <a:endParaRPr lang="en-US">
              <a:cs typeface="Calibri"/>
            </a:endParaRPr>
          </a:p>
          <a:p>
            <a:pPr marL="171450" indent="-171450">
              <a:buFont typeface="Arial,Sans-Serif"/>
              <a:buChar char="•"/>
            </a:pPr>
            <a:r>
              <a:rPr lang="en-US"/>
              <a:t>Ask learners to perform these steps in the system, once the demonstration is complete.</a:t>
            </a:r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80F89-ABC0-43C0-AF4A-0C5920BBE5E3}" type="slidenum">
              <a:rPr lang="en-US" smtClean="0"/>
              <a:t>91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4985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Notes for Trainer</a:t>
            </a:r>
            <a:endParaRPr lang="en-US"/>
          </a:p>
          <a:p>
            <a:r>
              <a:rPr lang="en-US" b="1"/>
              <a:t>Topic Name: </a:t>
            </a:r>
            <a:r>
              <a:rPr lang="en-US">
                <a:cs typeface="Calibri"/>
              </a:rPr>
              <a:t>Tax wage Reports</a:t>
            </a:r>
            <a:endParaRPr lang="en-US">
              <a:ea typeface="Calibri"/>
              <a:cs typeface="Calibri"/>
            </a:endParaRPr>
          </a:p>
          <a:p>
            <a:r>
              <a:rPr lang="en-US" b="1">
                <a:cs typeface="Calibri"/>
              </a:rPr>
              <a:t>Subtopic:</a:t>
            </a:r>
            <a:r>
              <a:rPr lang="en-US">
                <a:cs typeface="Calibri"/>
              </a:rPr>
              <a:t> File Tax and Wage Report</a:t>
            </a:r>
            <a:endParaRPr lang="en-US">
              <a:ea typeface="Calibri"/>
              <a:cs typeface="Calibri"/>
            </a:endParaRPr>
          </a:p>
          <a:p>
            <a:endParaRPr lang="en-US" b="1"/>
          </a:p>
          <a:p>
            <a:r>
              <a:rPr lang="en-US" b="1"/>
              <a:t>In-Session Activities / Explanations:</a:t>
            </a:r>
            <a:endParaRPr lang="en-US">
              <a:cs typeface="Calibri"/>
            </a:endParaRPr>
          </a:p>
          <a:p>
            <a:pPr marL="171450" indent="-171450">
              <a:buFont typeface="Arial,Sans-Serif"/>
              <a:buChar char="•"/>
            </a:pPr>
            <a:r>
              <a:rPr lang="en-US"/>
              <a:t>Time: 1 Hour 30 Minutes</a:t>
            </a:r>
          </a:p>
          <a:p>
            <a:pPr marL="171450" indent="-171450">
              <a:buFont typeface="Arial,Sans-Serif"/>
              <a:buChar char="•"/>
            </a:pPr>
            <a:endParaRPr lang="en-US"/>
          </a:p>
          <a:p>
            <a:r>
              <a:rPr lang="en-US" b="1"/>
              <a:t>Instructor Notes: </a:t>
            </a:r>
            <a:endParaRPr lang="en-US">
              <a:ea typeface="Calibri"/>
              <a:cs typeface="Calibri"/>
            </a:endParaRPr>
          </a:p>
          <a:p>
            <a:pPr marL="171450" indent="-171450">
              <a:buFont typeface="Arial,Sans-Serif"/>
              <a:buChar char="•"/>
            </a:pPr>
            <a:r>
              <a:rPr lang="en-US"/>
              <a:t>Demonstrate the system simulation of filing tax and wage reports to the learners.</a:t>
            </a:r>
            <a:endParaRPr lang="en-US">
              <a:cs typeface="Calibri"/>
            </a:endParaRPr>
          </a:p>
          <a:p>
            <a:pPr marL="171450" indent="-171450">
              <a:buFont typeface="Arial,Sans-Serif"/>
              <a:buChar char="•"/>
            </a:pPr>
            <a:r>
              <a:rPr lang="en-US"/>
              <a:t>Ask learners to perform these steps in the system, once the demonstration is complete.</a:t>
            </a:r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80F89-ABC0-43C0-AF4A-0C5920BBE5E3}" type="slidenum">
              <a:rPr lang="en-US" smtClean="0"/>
              <a:t>96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77811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Notes for Trainer</a:t>
            </a:r>
            <a:endParaRPr lang="en-US"/>
          </a:p>
          <a:p>
            <a:r>
              <a:rPr lang="en-US" b="1"/>
              <a:t>Topic Name: </a:t>
            </a:r>
            <a:r>
              <a:rPr lang="en-US">
                <a:cs typeface="Calibri"/>
              </a:rPr>
              <a:t>Tax wage Reports</a:t>
            </a:r>
            <a:endParaRPr lang="en-US">
              <a:ea typeface="Calibri"/>
              <a:cs typeface="Calibri"/>
            </a:endParaRPr>
          </a:p>
          <a:p>
            <a:r>
              <a:rPr lang="en-US" b="1">
                <a:cs typeface="Calibri"/>
              </a:rPr>
              <a:t>Subtopic:</a:t>
            </a:r>
            <a:r>
              <a:rPr lang="en-US">
                <a:cs typeface="Calibri"/>
              </a:rPr>
              <a:t> File Tax and Wage Report</a:t>
            </a:r>
            <a:endParaRPr lang="en-US">
              <a:ea typeface="Calibri"/>
              <a:cs typeface="Calibri"/>
            </a:endParaRPr>
          </a:p>
          <a:p>
            <a:endParaRPr lang="en-US" b="1"/>
          </a:p>
          <a:p>
            <a:r>
              <a:rPr lang="en-US" b="1"/>
              <a:t>In-Session Activities / Explanations:</a:t>
            </a:r>
            <a:endParaRPr lang="en-US">
              <a:cs typeface="Calibri"/>
            </a:endParaRPr>
          </a:p>
          <a:p>
            <a:pPr marL="171450" indent="-171450">
              <a:buFont typeface="Arial,Sans-Serif"/>
              <a:buChar char="•"/>
            </a:pPr>
            <a:r>
              <a:rPr lang="en-US"/>
              <a:t>Time: 1 Hour 30 Minutes</a:t>
            </a:r>
          </a:p>
          <a:p>
            <a:pPr marL="171450" indent="-171450">
              <a:buFont typeface="Arial,Sans-Serif"/>
              <a:buChar char="•"/>
            </a:pPr>
            <a:endParaRPr lang="en-US"/>
          </a:p>
          <a:p>
            <a:r>
              <a:rPr lang="en-US" b="1"/>
              <a:t>Instructor Notes: </a:t>
            </a:r>
            <a:endParaRPr lang="en-US">
              <a:ea typeface="Calibri"/>
              <a:cs typeface="Calibri"/>
            </a:endParaRPr>
          </a:p>
          <a:p>
            <a:pPr marL="171450" indent="-171450">
              <a:buFont typeface="Arial,Sans-Serif"/>
              <a:buChar char="•"/>
            </a:pPr>
            <a:r>
              <a:rPr lang="en-US"/>
              <a:t>Demonstrate the system simulation of filing tax and wage reports to the learners.</a:t>
            </a:r>
            <a:endParaRPr lang="en-US">
              <a:cs typeface="Calibri"/>
            </a:endParaRPr>
          </a:p>
          <a:p>
            <a:pPr marL="171450" indent="-171450">
              <a:buFont typeface="Arial,Sans-Serif"/>
              <a:buChar char="•"/>
            </a:pPr>
            <a:r>
              <a:rPr lang="en-US"/>
              <a:t>Ask learners to perform these steps in the system, once the demonstration is complete.</a:t>
            </a:r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80F89-ABC0-43C0-AF4A-0C5920BBE5E3}" type="slidenum">
              <a:rPr lang="en-US" smtClean="0"/>
              <a:t>106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75407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Notes for Trainer</a:t>
            </a:r>
            <a:endParaRPr lang="en-US"/>
          </a:p>
          <a:p>
            <a:r>
              <a:rPr lang="en-US" b="1"/>
              <a:t>Topic Name: </a:t>
            </a:r>
            <a:r>
              <a:rPr lang="en-US">
                <a:cs typeface="Calibri"/>
              </a:rPr>
              <a:t>Tax wage Reports</a:t>
            </a:r>
            <a:endParaRPr lang="en-US">
              <a:ea typeface="Calibri"/>
              <a:cs typeface="Calibri"/>
            </a:endParaRPr>
          </a:p>
          <a:p>
            <a:r>
              <a:rPr lang="en-US" b="1">
                <a:cs typeface="Calibri"/>
              </a:rPr>
              <a:t>Subtopic:</a:t>
            </a:r>
            <a:r>
              <a:rPr lang="en-US">
                <a:cs typeface="Calibri"/>
              </a:rPr>
              <a:t> File Tax and Wage Report</a:t>
            </a:r>
            <a:endParaRPr lang="en-US">
              <a:ea typeface="Calibri"/>
              <a:cs typeface="Calibri"/>
            </a:endParaRPr>
          </a:p>
          <a:p>
            <a:endParaRPr lang="en-US" b="1"/>
          </a:p>
          <a:p>
            <a:r>
              <a:rPr lang="en-US" b="1"/>
              <a:t>In-Session Activities / Explanations:</a:t>
            </a:r>
            <a:endParaRPr lang="en-US">
              <a:cs typeface="Calibri"/>
            </a:endParaRPr>
          </a:p>
          <a:p>
            <a:pPr marL="171450" indent="-171450">
              <a:buFont typeface="Arial,Sans-Serif"/>
              <a:buChar char="•"/>
            </a:pPr>
            <a:r>
              <a:rPr lang="en-US"/>
              <a:t>Time: 1 Hour 30 Minutes</a:t>
            </a:r>
          </a:p>
          <a:p>
            <a:pPr marL="171450" indent="-171450">
              <a:buFont typeface="Arial,Sans-Serif"/>
              <a:buChar char="•"/>
            </a:pPr>
            <a:endParaRPr lang="en-US"/>
          </a:p>
          <a:p>
            <a:r>
              <a:rPr lang="en-US" b="1"/>
              <a:t>Instructor Notes: </a:t>
            </a:r>
            <a:endParaRPr lang="en-US">
              <a:ea typeface="Calibri"/>
              <a:cs typeface="Calibri"/>
            </a:endParaRPr>
          </a:p>
          <a:p>
            <a:pPr marL="171450" indent="-171450">
              <a:buFont typeface="Arial,Sans-Serif"/>
              <a:buChar char="•"/>
            </a:pPr>
            <a:r>
              <a:rPr lang="en-US"/>
              <a:t>Demonstrate the system simulation of filing tax and wage reports to the learners.</a:t>
            </a:r>
            <a:endParaRPr lang="en-US">
              <a:cs typeface="Calibri"/>
            </a:endParaRPr>
          </a:p>
          <a:p>
            <a:pPr marL="171450" indent="-171450">
              <a:buFont typeface="Arial,Sans-Serif"/>
              <a:buChar char="•"/>
            </a:pPr>
            <a:r>
              <a:rPr lang="en-US"/>
              <a:t>Ask learners to perform these steps in the system, once the demonstration is complete.</a:t>
            </a:r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80F89-ABC0-43C0-AF4A-0C5920BBE5E3}" type="slidenum">
              <a:rPr lang="en-US" smtClean="0"/>
              <a:t>113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77632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Notes for Trainer</a:t>
            </a:r>
            <a:endParaRPr lang="en-US"/>
          </a:p>
          <a:p>
            <a:r>
              <a:rPr lang="en-US" b="1"/>
              <a:t>Topic Name: </a:t>
            </a:r>
            <a:r>
              <a:rPr lang="en-US"/>
              <a:t>Tax Wage Reports</a:t>
            </a:r>
            <a:endParaRPr lang="en-US">
              <a:cs typeface="Calibri"/>
            </a:endParaRPr>
          </a:p>
          <a:p>
            <a:r>
              <a:rPr lang="en-US" b="1"/>
              <a:t>Subtopic:</a:t>
            </a:r>
            <a:r>
              <a:rPr lang="en-US"/>
              <a:t> File Tax and Wage Report</a:t>
            </a:r>
            <a:r>
              <a:rPr lang="en-US" b="1"/>
              <a:t> </a:t>
            </a:r>
            <a:r>
              <a:rPr lang="en-US"/>
              <a:t>– Scenario</a:t>
            </a:r>
            <a:endParaRPr lang="en-US">
              <a:ea typeface="Calibri" panose="020F0502020204030204"/>
              <a:cs typeface="Calibri"/>
            </a:endParaRPr>
          </a:p>
          <a:p>
            <a:endParaRPr lang="en-US"/>
          </a:p>
          <a:p>
            <a:r>
              <a:rPr lang="en-US" b="1"/>
              <a:t>In-Session Activities </a:t>
            </a:r>
            <a:r>
              <a:rPr lang="en-US" b="0"/>
              <a:t>/</a:t>
            </a:r>
            <a:r>
              <a:rPr lang="en-US" b="1"/>
              <a:t> Explanations</a:t>
            </a:r>
            <a:r>
              <a:rPr lang="en-US" b="0"/>
              <a:t>:</a:t>
            </a:r>
            <a:endParaRPr lang="en-US" b="0">
              <a:cs typeface="Calibri"/>
            </a:endParaRPr>
          </a:p>
          <a:p>
            <a:pPr marL="171450" indent="-171450">
              <a:buFont typeface="Arial,Sans-Serif"/>
              <a:buChar char="•"/>
            </a:pPr>
            <a:r>
              <a:rPr lang="en-US"/>
              <a:t>Time: 5 mins</a:t>
            </a:r>
            <a:endParaRPr lang="en-US">
              <a:cs typeface="Calibri"/>
            </a:endParaRPr>
          </a:p>
          <a:p>
            <a:endParaRPr lang="en-US"/>
          </a:p>
          <a:p>
            <a:r>
              <a:rPr lang="en-US" b="1"/>
              <a:t>Instructor Notes</a:t>
            </a:r>
            <a:r>
              <a:rPr lang="en-US" b="0"/>
              <a:t>: </a:t>
            </a:r>
            <a:endParaRPr lang="en-US" b="0">
              <a:cs typeface="Calibri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/>
              <a:t>Read the scenario and explain the learners that </a:t>
            </a:r>
            <a:r>
              <a:rPr lang="en-US" sz="1200">
                <a:ea typeface="+mn-lt"/>
                <a:cs typeface="+mn-lt"/>
              </a:rPr>
              <a:t>the CSR will file a tax wage report on behalf of the employer for a specific quarter/year with the option to manually enter the wages using method A or method B, by uploading an electronic file.</a:t>
            </a:r>
            <a:endParaRPr lang="en-US" sz="120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80F89-ABC0-43C0-AF4A-0C5920BBE5E3}" type="slidenum">
              <a:rPr lang="en-US" smtClean="0"/>
              <a:t>114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30562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Notes for Trainer</a:t>
            </a:r>
            <a:endParaRPr lang="en-US"/>
          </a:p>
          <a:p>
            <a:r>
              <a:rPr lang="en-US" b="1"/>
              <a:t>Topic Name: </a:t>
            </a:r>
            <a:r>
              <a:rPr lang="en-US"/>
              <a:t>Tax Wage Reports</a:t>
            </a:r>
            <a:endParaRPr lang="en-US">
              <a:cs typeface="Calibri"/>
            </a:endParaRPr>
          </a:p>
          <a:p>
            <a:r>
              <a:rPr lang="en-US" b="1"/>
              <a:t>Subtopic:</a:t>
            </a:r>
            <a:r>
              <a:rPr lang="en-US"/>
              <a:t> File Tax and Wage Report</a:t>
            </a:r>
            <a:r>
              <a:rPr lang="en-US" b="1"/>
              <a:t> </a:t>
            </a:r>
            <a:r>
              <a:rPr lang="en-US"/>
              <a:t>– Scenario</a:t>
            </a:r>
            <a:endParaRPr lang="en-US">
              <a:ea typeface="Calibri" panose="020F0502020204030204"/>
              <a:cs typeface="Calibri"/>
            </a:endParaRPr>
          </a:p>
          <a:p>
            <a:endParaRPr lang="en-US"/>
          </a:p>
          <a:p>
            <a:r>
              <a:rPr lang="en-US" b="1"/>
              <a:t>In-Session Activities </a:t>
            </a:r>
            <a:r>
              <a:rPr lang="en-US" b="0"/>
              <a:t>/</a:t>
            </a:r>
            <a:r>
              <a:rPr lang="en-US" b="1"/>
              <a:t> Explanations</a:t>
            </a:r>
            <a:r>
              <a:rPr lang="en-US" b="0"/>
              <a:t>:</a:t>
            </a:r>
            <a:endParaRPr lang="en-US" b="0">
              <a:cs typeface="Calibri"/>
            </a:endParaRPr>
          </a:p>
          <a:p>
            <a:pPr marL="171450" indent="-171450">
              <a:buFont typeface="Arial,Sans-Serif"/>
              <a:buChar char="•"/>
            </a:pPr>
            <a:r>
              <a:rPr lang="en-US"/>
              <a:t>Time: 5 mins</a:t>
            </a:r>
            <a:endParaRPr lang="en-US">
              <a:cs typeface="Calibri"/>
            </a:endParaRPr>
          </a:p>
          <a:p>
            <a:endParaRPr lang="en-US"/>
          </a:p>
          <a:p>
            <a:r>
              <a:rPr lang="en-US" b="1"/>
              <a:t>Instructor Notes</a:t>
            </a:r>
            <a:r>
              <a:rPr lang="en-US" b="0"/>
              <a:t>: </a:t>
            </a:r>
            <a:endParaRPr lang="en-US" b="0">
              <a:cs typeface="Calibri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/>
              <a:t>Read the scenario and explain the learners that </a:t>
            </a:r>
            <a:r>
              <a:rPr lang="en-US" sz="1200">
                <a:ea typeface="+mn-lt"/>
                <a:cs typeface="+mn-lt"/>
              </a:rPr>
              <a:t>the CSR will file a tax wage report on behalf of the employer for a specific quarter/year with the option to manually enter the wages using method A or method B, by uploading an electronic file.</a:t>
            </a:r>
            <a:endParaRPr lang="en-US" sz="120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80F89-ABC0-43C0-AF4A-0C5920BBE5E3}" type="slidenum">
              <a:rPr lang="en-US" smtClean="0"/>
              <a:t>115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72003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Notes for Trainer</a:t>
            </a:r>
            <a:endParaRPr lang="en-US"/>
          </a:p>
          <a:p>
            <a:r>
              <a:rPr lang="en-US" b="1"/>
              <a:t>Topic Name: </a:t>
            </a:r>
            <a:r>
              <a:rPr lang="en-US"/>
              <a:t>Tax Wage Reports</a:t>
            </a:r>
            <a:endParaRPr lang="en-US">
              <a:cs typeface="Calibri"/>
            </a:endParaRPr>
          </a:p>
          <a:p>
            <a:r>
              <a:rPr lang="en-US" b="1"/>
              <a:t>Subtopic:</a:t>
            </a:r>
            <a:r>
              <a:rPr lang="en-US"/>
              <a:t> File Tax and Wage Report</a:t>
            </a:r>
            <a:r>
              <a:rPr lang="en-US" b="1"/>
              <a:t> </a:t>
            </a:r>
            <a:r>
              <a:rPr lang="en-US"/>
              <a:t>– Scenario</a:t>
            </a:r>
            <a:endParaRPr lang="en-US">
              <a:ea typeface="Calibri" panose="020F0502020204030204"/>
              <a:cs typeface="Calibri"/>
            </a:endParaRPr>
          </a:p>
          <a:p>
            <a:endParaRPr lang="en-US"/>
          </a:p>
          <a:p>
            <a:r>
              <a:rPr lang="en-US" b="1"/>
              <a:t>In-Session Activities </a:t>
            </a:r>
            <a:r>
              <a:rPr lang="en-US" b="0"/>
              <a:t>/</a:t>
            </a:r>
            <a:r>
              <a:rPr lang="en-US" b="1"/>
              <a:t> Explanations</a:t>
            </a:r>
            <a:r>
              <a:rPr lang="en-US" b="0"/>
              <a:t>:</a:t>
            </a:r>
            <a:endParaRPr lang="en-US" b="0">
              <a:cs typeface="Calibri"/>
            </a:endParaRPr>
          </a:p>
          <a:p>
            <a:pPr marL="171450" indent="-171450">
              <a:buFont typeface="Arial,Sans-Serif"/>
              <a:buChar char="•"/>
            </a:pPr>
            <a:r>
              <a:rPr lang="en-US"/>
              <a:t>Time: 5 mins</a:t>
            </a:r>
            <a:endParaRPr lang="en-US">
              <a:cs typeface="Calibri"/>
            </a:endParaRPr>
          </a:p>
          <a:p>
            <a:endParaRPr lang="en-US"/>
          </a:p>
          <a:p>
            <a:r>
              <a:rPr lang="en-US" b="1"/>
              <a:t>Instructor Notes</a:t>
            </a:r>
            <a:r>
              <a:rPr lang="en-US" b="0"/>
              <a:t>: </a:t>
            </a:r>
            <a:endParaRPr lang="en-US" b="0">
              <a:cs typeface="Calibri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/>
              <a:t>Read the scenario and explain the learners that </a:t>
            </a:r>
            <a:r>
              <a:rPr lang="en-US" sz="1200">
                <a:ea typeface="+mn-lt"/>
                <a:cs typeface="+mn-lt"/>
              </a:rPr>
              <a:t>the CSR will file a tax wage report on behalf of the employer for a specific quarter/year with the option to manually enter the wages using method A or method B, by uploading an electronic file.</a:t>
            </a:r>
            <a:endParaRPr lang="en-US" sz="120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80F89-ABC0-43C0-AF4A-0C5920BBE5E3}" type="slidenum">
              <a:rPr lang="en-US" smtClean="0"/>
              <a:t>116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8627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Notes for Trainer</a:t>
            </a:r>
            <a:endParaRPr lang="en-US" b="1">
              <a:cs typeface="Calibri"/>
            </a:endParaRPr>
          </a:p>
          <a:p>
            <a:r>
              <a:rPr lang="en-US" b="1">
                <a:cs typeface="Calibri"/>
              </a:rPr>
              <a:t>Topic Name</a:t>
            </a:r>
            <a:r>
              <a:rPr lang="en-US" b="0">
                <a:cs typeface="Calibri"/>
              </a:rPr>
              <a:t>:</a:t>
            </a:r>
            <a:r>
              <a:rPr lang="en-US" b="1">
                <a:cs typeface="Calibri"/>
              </a:rPr>
              <a:t> </a:t>
            </a:r>
            <a:r>
              <a:rPr lang="en-US"/>
              <a:t>Employer Registration</a:t>
            </a:r>
            <a:endParaRPr lang="en-US">
              <a:cs typeface="Calibri"/>
            </a:endParaRPr>
          </a:p>
          <a:p>
            <a:r>
              <a:rPr lang="en-US" b="1">
                <a:cs typeface="Calibri"/>
              </a:rPr>
              <a:t>Sub Topic Name</a:t>
            </a:r>
            <a:r>
              <a:rPr lang="en-US" b="0">
                <a:cs typeface="Calibri"/>
              </a:rPr>
              <a:t>:</a:t>
            </a:r>
            <a:r>
              <a:rPr lang="en-US">
                <a:cs typeface="Calibri"/>
              </a:rPr>
              <a:t> </a:t>
            </a:r>
            <a:r>
              <a:rPr lang="en-US"/>
              <a:t>Employer Registration </a:t>
            </a:r>
            <a:r>
              <a:rPr lang="en-US" sz="1200" b="0"/>
              <a:t>– Scenario</a:t>
            </a:r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r>
              <a:rPr lang="en-US" b="1"/>
              <a:t>In-Session Activities </a:t>
            </a:r>
            <a:r>
              <a:rPr lang="en-US" b="0"/>
              <a:t>/</a:t>
            </a:r>
            <a:r>
              <a:rPr lang="en-US" b="1"/>
              <a:t> Explanations</a:t>
            </a:r>
            <a:r>
              <a:rPr lang="en-US" b="0"/>
              <a:t>:</a:t>
            </a:r>
            <a:endParaRPr lang="en-US" b="0">
              <a:cs typeface="Calibri"/>
            </a:endParaRPr>
          </a:p>
          <a:p>
            <a:pPr marL="171450" indent="-171450">
              <a:buFont typeface="Arial"/>
              <a:buChar char="•"/>
            </a:pPr>
            <a:r>
              <a:rPr lang="en-US"/>
              <a:t>Time: 5 mins</a:t>
            </a:r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r>
              <a:rPr lang="en-US" b="1"/>
              <a:t>Instructor Notes</a:t>
            </a:r>
            <a:r>
              <a:rPr lang="en-US" b="0"/>
              <a:t>: </a:t>
            </a:r>
            <a:endParaRPr lang="en-US" b="0">
              <a:cs typeface="Calibri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Read the scenario and explain to the learners that if a new employer to the state of Connecticut (CT) starts or acquires a business with Connecticut workers, that employer is required to register the business to pay unemployment insurance taxes. 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The registration process helps to determine if the employer meets certain criteria as defined by CT laws.  </a:t>
            </a:r>
            <a:endParaRPr lang="en-US"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80F89-ABC0-43C0-AF4A-0C5920BBE5E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64654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Notes for Trainer</a:t>
            </a:r>
            <a:endParaRPr lang="en-US"/>
          </a:p>
          <a:p>
            <a:r>
              <a:rPr lang="en-US" b="1"/>
              <a:t>Topic Name: </a:t>
            </a:r>
            <a:r>
              <a:rPr lang="en-US"/>
              <a:t>Tax Wage Reports</a:t>
            </a:r>
            <a:endParaRPr lang="en-US">
              <a:cs typeface="Calibri"/>
            </a:endParaRPr>
          </a:p>
          <a:p>
            <a:r>
              <a:rPr lang="en-US" b="1"/>
              <a:t>Subtopic:</a:t>
            </a:r>
            <a:r>
              <a:rPr lang="en-US"/>
              <a:t> File Tax and Wage Report</a:t>
            </a:r>
            <a:r>
              <a:rPr lang="en-US" b="1"/>
              <a:t> </a:t>
            </a:r>
            <a:r>
              <a:rPr lang="en-US"/>
              <a:t>– Scenario</a:t>
            </a:r>
            <a:endParaRPr lang="en-US">
              <a:ea typeface="Calibri" panose="020F0502020204030204"/>
              <a:cs typeface="Calibri"/>
            </a:endParaRPr>
          </a:p>
          <a:p>
            <a:endParaRPr lang="en-US"/>
          </a:p>
          <a:p>
            <a:r>
              <a:rPr lang="en-US" b="1"/>
              <a:t>In-Session Activities </a:t>
            </a:r>
            <a:r>
              <a:rPr lang="en-US" b="0"/>
              <a:t>/</a:t>
            </a:r>
            <a:r>
              <a:rPr lang="en-US" b="1"/>
              <a:t> Explanations</a:t>
            </a:r>
            <a:r>
              <a:rPr lang="en-US" b="0"/>
              <a:t>:</a:t>
            </a:r>
            <a:endParaRPr lang="en-US" b="0">
              <a:cs typeface="Calibri"/>
            </a:endParaRPr>
          </a:p>
          <a:p>
            <a:pPr marL="171450" indent="-171450">
              <a:buFont typeface="Arial,Sans-Serif"/>
              <a:buChar char="•"/>
            </a:pPr>
            <a:r>
              <a:rPr lang="en-US"/>
              <a:t>Time: 5 mins</a:t>
            </a:r>
            <a:endParaRPr lang="en-US">
              <a:cs typeface="Calibri"/>
            </a:endParaRPr>
          </a:p>
          <a:p>
            <a:endParaRPr lang="en-US"/>
          </a:p>
          <a:p>
            <a:r>
              <a:rPr lang="en-US" b="1"/>
              <a:t>Instructor Notes</a:t>
            </a:r>
            <a:r>
              <a:rPr lang="en-US" b="0"/>
              <a:t>: </a:t>
            </a:r>
            <a:endParaRPr lang="en-US" b="0">
              <a:cs typeface="Calibri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/>
              <a:t>Read the scenario and explain the learners that </a:t>
            </a:r>
            <a:r>
              <a:rPr lang="en-US" sz="1200">
                <a:ea typeface="+mn-lt"/>
                <a:cs typeface="+mn-lt"/>
              </a:rPr>
              <a:t>the CSR will file a tax wage report on behalf of the employer for a specific quarter/year with the option to manually enter the wages using method A or method B, by uploading an electronic file.</a:t>
            </a:r>
            <a:endParaRPr lang="en-US" sz="120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80F89-ABC0-43C0-AF4A-0C5920BBE5E3}" type="slidenum">
              <a:rPr lang="en-US" smtClean="0"/>
              <a:t>117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43069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Notes for Trainer</a:t>
            </a:r>
            <a:endParaRPr lang="en-US"/>
          </a:p>
          <a:p>
            <a:r>
              <a:rPr lang="en-US" b="1"/>
              <a:t>Topic Name: </a:t>
            </a:r>
            <a:r>
              <a:rPr lang="en-US"/>
              <a:t>Tax Wage Reports</a:t>
            </a:r>
            <a:endParaRPr lang="en-US">
              <a:cs typeface="Calibri"/>
            </a:endParaRPr>
          </a:p>
          <a:p>
            <a:r>
              <a:rPr lang="en-US" b="1"/>
              <a:t>Subtopic:</a:t>
            </a:r>
            <a:r>
              <a:rPr lang="en-US"/>
              <a:t> File Tax and Wage Report</a:t>
            </a:r>
            <a:r>
              <a:rPr lang="en-US" b="1"/>
              <a:t> </a:t>
            </a:r>
            <a:r>
              <a:rPr lang="en-US"/>
              <a:t>– Scenario</a:t>
            </a:r>
            <a:endParaRPr lang="en-US">
              <a:ea typeface="Calibri" panose="020F0502020204030204"/>
              <a:cs typeface="Calibri"/>
            </a:endParaRPr>
          </a:p>
          <a:p>
            <a:endParaRPr lang="en-US"/>
          </a:p>
          <a:p>
            <a:r>
              <a:rPr lang="en-US" b="1"/>
              <a:t>In-Session Activities </a:t>
            </a:r>
            <a:r>
              <a:rPr lang="en-US" b="0"/>
              <a:t>/</a:t>
            </a:r>
            <a:r>
              <a:rPr lang="en-US" b="1"/>
              <a:t> Explanations</a:t>
            </a:r>
            <a:r>
              <a:rPr lang="en-US" b="0"/>
              <a:t>:</a:t>
            </a:r>
            <a:endParaRPr lang="en-US" b="0">
              <a:cs typeface="Calibri"/>
            </a:endParaRPr>
          </a:p>
          <a:p>
            <a:pPr marL="171450" indent="-171450">
              <a:buFont typeface="Arial,Sans-Serif"/>
              <a:buChar char="•"/>
            </a:pPr>
            <a:r>
              <a:rPr lang="en-US"/>
              <a:t>Time: 5 mins</a:t>
            </a:r>
            <a:endParaRPr lang="en-US">
              <a:cs typeface="Calibri"/>
            </a:endParaRPr>
          </a:p>
          <a:p>
            <a:endParaRPr lang="en-US"/>
          </a:p>
          <a:p>
            <a:r>
              <a:rPr lang="en-US" b="1"/>
              <a:t>Instructor Notes</a:t>
            </a:r>
            <a:r>
              <a:rPr lang="en-US" b="0"/>
              <a:t>: </a:t>
            </a:r>
            <a:endParaRPr lang="en-US" b="0">
              <a:cs typeface="Calibri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/>
              <a:t>Read the scenario and explain the learners that </a:t>
            </a:r>
            <a:r>
              <a:rPr lang="en-US" sz="1200">
                <a:ea typeface="+mn-lt"/>
                <a:cs typeface="+mn-lt"/>
              </a:rPr>
              <a:t>the CSR will file a tax wage report on behalf of the employer for a specific quarter/year with the option to manually enter the wages using method A or method B, by uploading an electronic file.</a:t>
            </a:r>
            <a:endParaRPr lang="en-US" sz="120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80F89-ABC0-43C0-AF4A-0C5920BBE5E3}" type="slidenum">
              <a:rPr lang="en-US" smtClean="0"/>
              <a:t>118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83394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Notes for Trainer</a:t>
            </a:r>
            <a:endParaRPr lang="en-US"/>
          </a:p>
          <a:p>
            <a:r>
              <a:rPr lang="en-US" b="1"/>
              <a:t>Topic Name: </a:t>
            </a:r>
            <a:r>
              <a:rPr lang="en-US"/>
              <a:t>Tax Wage Reports</a:t>
            </a:r>
            <a:endParaRPr lang="en-US">
              <a:cs typeface="Calibri"/>
            </a:endParaRPr>
          </a:p>
          <a:p>
            <a:r>
              <a:rPr lang="en-US" b="1"/>
              <a:t>Subtopic:</a:t>
            </a:r>
            <a:r>
              <a:rPr lang="en-US"/>
              <a:t> File Tax and Wage Report</a:t>
            </a:r>
            <a:r>
              <a:rPr lang="en-US" b="1"/>
              <a:t> </a:t>
            </a:r>
            <a:r>
              <a:rPr lang="en-US"/>
              <a:t>– Scenario</a:t>
            </a:r>
            <a:endParaRPr lang="en-US">
              <a:ea typeface="Calibri" panose="020F0502020204030204"/>
              <a:cs typeface="Calibri"/>
            </a:endParaRPr>
          </a:p>
          <a:p>
            <a:endParaRPr lang="en-US"/>
          </a:p>
          <a:p>
            <a:r>
              <a:rPr lang="en-US" b="1"/>
              <a:t>In-Session Activities </a:t>
            </a:r>
            <a:r>
              <a:rPr lang="en-US" b="0"/>
              <a:t>/</a:t>
            </a:r>
            <a:r>
              <a:rPr lang="en-US" b="1"/>
              <a:t> Explanations</a:t>
            </a:r>
            <a:r>
              <a:rPr lang="en-US" b="0"/>
              <a:t>:</a:t>
            </a:r>
            <a:endParaRPr lang="en-US" b="0">
              <a:cs typeface="Calibri"/>
            </a:endParaRPr>
          </a:p>
          <a:p>
            <a:pPr marL="171450" indent="-171450">
              <a:buFont typeface="Arial,Sans-Serif"/>
              <a:buChar char="•"/>
            </a:pPr>
            <a:r>
              <a:rPr lang="en-US"/>
              <a:t>Time: 5 mins</a:t>
            </a:r>
            <a:endParaRPr lang="en-US">
              <a:cs typeface="Calibri"/>
            </a:endParaRPr>
          </a:p>
          <a:p>
            <a:endParaRPr lang="en-US"/>
          </a:p>
          <a:p>
            <a:r>
              <a:rPr lang="en-US" b="1"/>
              <a:t>Instructor Notes</a:t>
            </a:r>
            <a:r>
              <a:rPr lang="en-US" b="0"/>
              <a:t>: </a:t>
            </a:r>
            <a:endParaRPr lang="en-US" b="0">
              <a:cs typeface="Calibri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/>
              <a:t>Read the scenario and explain the learners that </a:t>
            </a:r>
            <a:r>
              <a:rPr lang="en-US" sz="1200">
                <a:ea typeface="+mn-lt"/>
                <a:cs typeface="+mn-lt"/>
              </a:rPr>
              <a:t>the CSR will file a tax wage report on behalf of the employer for a specific quarter/year with the option to manually enter the wages using method A or method B, by uploading an electronic file.</a:t>
            </a:r>
            <a:endParaRPr lang="en-US" sz="120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80F89-ABC0-43C0-AF4A-0C5920BBE5E3}" type="slidenum">
              <a:rPr lang="en-US" smtClean="0"/>
              <a:t>125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07178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Notes for Trainer</a:t>
            </a:r>
            <a:endParaRPr lang="en-US"/>
          </a:p>
          <a:p>
            <a:r>
              <a:rPr lang="en-US" b="1"/>
              <a:t>Topic Name: </a:t>
            </a:r>
            <a:r>
              <a:rPr lang="en-US"/>
              <a:t>Tax Wage Reports</a:t>
            </a:r>
            <a:endParaRPr lang="en-US">
              <a:cs typeface="Calibri"/>
            </a:endParaRPr>
          </a:p>
          <a:p>
            <a:r>
              <a:rPr lang="en-US" b="1"/>
              <a:t>Subtopic:</a:t>
            </a:r>
            <a:r>
              <a:rPr lang="en-US"/>
              <a:t> File Tax and Wage Report</a:t>
            </a:r>
            <a:r>
              <a:rPr lang="en-US" b="1"/>
              <a:t> </a:t>
            </a:r>
            <a:r>
              <a:rPr lang="en-US"/>
              <a:t>– Scenario</a:t>
            </a:r>
            <a:endParaRPr lang="en-US">
              <a:ea typeface="Calibri" panose="020F0502020204030204"/>
              <a:cs typeface="Calibri"/>
            </a:endParaRPr>
          </a:p>
          <a:p>
            <a:endParaRPr lang="en-US"/>
          </a:p>
          <a:p>
            <a:r>
              <a:rPr lang="en-US" b="1"/>
              <a:t>In-Session Activities </a:t>
            </a:r>
            <a:r>
              <a:rPr lang="en-US" b="0"/>
              <a:t>/</a:t>
            </a:r>
            <a:r>
              <a:rPr lang="en-US" b="1"/>
              <a:t> Explanations</a:t>
            </a:r>
            <a:r>
              <a:rPr lang="en-US" b="0"/>
              <a:t>:</a:t>
            </a:r>
            <a:endParaRPr lang="en-US" b="0">
              <a:cs typeface="Calibri"/>
            </a:endParaRPr>
          </a:p>
          <a:p>
            <a:pPr marL="171450" indent="-171450">
              <a:buFont typeface="Arial,Sans-Serif"/>
              <a:buChar char="•"/>
            </a:pPr>
            <a:r>
              <a:rPr lang="en-US"/>
              <a:t>Time: 5 mins</a:t>
            </a:r>
            <a:endParaRPr lang="en-US">
              <a:cs typeface="Calibri"/>
            </a:endParaRPr>
          </a:p>
          <a:p>
            <a:endParaRPr lang="en-US"/>
          </a:p>
          <a:p>
            <a:r>
              <a:rPr lang="en-US" b="1"/>
              <a:t>Instructor Notes</a:t>
            </a:r>
            <a:r>
              <a:rPr lang="en-US" b="0"/>
              <a:t>: </a:t>
            </a:r>
            <a:endParaRPr lang="en-US" b="0">
              <a:cs typeface="Calibri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/>
              <a:t>Read the scenario and explain the learners that </a:t>
            </a:r>
            <a:r>
              <a:rPr lang="en-US" sz="1200">
                <a:ea typeface="+mn-lt"/>
                <a:cs typeface="+mn-lt"/>
              </a:rPr>
              <a:t>the CSR will file a tax wage report on behalf of the employer for a specific quarter/year with the option to manually enter the wages using method A or method B, by uploading an electronic file.</a:t>
            </a:r>
            <a:endParaRPr lang="en-US" sz="120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80F89-ABC0-43C0-AF4A-0C5920BBE5E3}" type="slidenum">
              <a:rPr lang="en-US" smtClean="0"/>
              <a:t>126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910393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Notes for Trainer</a:t>
            </a:r>
            <a:endParaRPr lang="en-US"/>
          </a:p>
          <a:p>
            <a:r>
              <a:rPr lang="en-US" b="1"/>
              <a:t>Topic Name: </a:t>
            </a:r>
            <a:r>
              <a:rPr lang="en-US"/>
              <a:t>Tax Wage Reports</a:t>
            </a:r>
            <a:endParaRPr lang="en-US">
              <a:cs typeface="Calibri"/>
            </a:endParaRPr>
          </a:p>
          <a:p>
            <a:r>
              <a:rPr lang="en-US" b="1"/>
              <a:t>Subtopic:</a:t>
            </a:r>
            <a:r>
              <a:rPr lang="en-US"/>
              <a:t> File Tax and Wage Report</a:t>
            </a:r>
            <a:r>
              <a:rPr lang="en-US" b="1"/>
              <a:t> </a:t>
            </a:r>
            <a:r>
              <a:rPr lang="en-US"/>
              <a:t>– Scenario</a:t>
            </a:r>
            <a:endParaRPr lang="en-US">
              <a:ea typeface="Calibri" panose="020F0502020204030204"/>
              <a:cs typeface="Calibri"/>
            </a:endParaRPr>
          </a:p>
          <a:p>
            <a:endParaRPr lang="en-US"/>
          </a:p>
          <a:p>
            <a:r>
              <a:rPr lang="en-US" b="1"/>
              <a:t>In-Session Activities </a:t>
            </a:r>
            <a:r>
              <a:rPr lang="en-US" b="0"/>
              <a:t>/</a:t>
            </a:r>
            <a:r>
              <a:rPr lang="en-US" b="1"/>
              <a:t> Explanations</a:t>
            </a:r>
            <a:r>
              <a:rPr lang="en-US" b="0"/>
              <a:t>:</a:t>
            </a:r>
            <a:endParaRPr lang="en-US" b="0">
              <a:cs typeface="Calibri"/>
            </a:endParaRPr>
          </a:p>
          <a:p>
            <a:pPr marL="171450" indent="-171450">
              <a:buFont typeface="Arial,Sans-Serif"/>
              <a:buChar char="•"/>
            </a:pPr>
            <a:r>
              <a:rPr lang="en-US"/>
              <a:t>Time: 5 mins</a:t>
            </a:r>
            <a:endParaRPr lang="en-US">
              <a:cs typeface="Calibri"/>
            </a:endParaRPr>
          </a:p>
          <a:p>
            <a:endParaRPr lang="en-US"/>
          </a:p>
          <a:p>
            <a:r>
              <a:rPr lang="en-US" b="1"/>
              <a:t>Instructor Notes</a:t>
            </a:r>
            <a:r>
              <a:rPr lang="en-US" b="0"/>
              <a:t>: </a:t>
            </a:r>
            <a:endParaRPr lang="en-US" b="0">
              <a:cs typeface="Calibri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/>
              <a:t>Read the scenario and explain the learners that </a:t>
            </a:r>
            <a:r>
              <a:rPr lang="en-US" sz="1200">
                <a:ea typeface="+mn-lt"/>
                <a:cs typeface="+mn-lt"/>
              </a:rPr>
              <a:t>the CSR will file a tax wage report on behalf of the employer for a specific quarter/year with the option to manually enter the wages using method A or method B, by uploading an electronic file.</a:t>
            </a:r>
            <a:endParaRPr lang="en-US" sz="120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80F89-ABC0-43C0-AF4A-0C5920BBE5E3}" type="slidenum">
              <a:rPr lang="en-US" smtClean="0"/>
              <a:t>127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610910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Notes for Trainer</a:t>
            </a:r>
            <a:endParaRPr lang="en-US"/>
          </a:p>
          <a:p>
            <a:r>
              <a:rPr lang="en-US" b="1"/>
              <a:t>Topic Name: </a:t>
            </a:r>
            <a:r>
              <a:rPr lang="en-US"/>
              <a:t>Tax Wage Reports</a:t>
            </a:r>
            <a:endParaRPr lang="en-US">
              <a:cs typeface="Calibri"/>
            </a:endParaRPr>
          </a:p>
          <a:p>
            <a:r>
              <a:rPr lang="en-US" b="1"/>
              <a:t>Subtopic:</a:t>
            </a:r>
            <a:r>
              <a:rPr lang="en-US"/>
              <a:t> File Tax and Wage Report</a:t>
            </a:r>
            <a:r>
              <a:rPr lang="en-US" b="1"/>
              <a:t> </a:t>
            </a:r>
            <a:r>
              <a:rPr lang="en-US"/>
              <a:t>– Scenario</a:t>
            </a:r>
            <a:endParaRPr lang="en-US">
              <a:ea typeface="Calibri" panose="020F0502020204030204"/>
              <a:cs typeface="Calibri"/>
            </a:endParaRPr>
          </a:p>
          <a:p>
            <a:endParaRPr lang="en-US"/>
          </a:p>
          <a:p>
            <a:r>
              <a:rPr lang="en-US" b="1"/>
              <a:t>In-Session Activities </a:t>
            </a:r>
            <a:r>
              <a:rPr lang="en-US" b="0"/>
              <a:t>/</a:t>
            </a:r>
            <a:r>
              <a:rPr lang="en-US" b="1"/>
              <a:t> Explanations</a:t>
            </a:r>
            <a:r>
              <a:rPr lang="en-US" b="0"/>
              <a:t>:</a:t>
            </a:r>
            <a:endParaRPr lang="en-US" b="0">
              <a:cs typeface="Calibri"/>
            </a:endParaRPr>
          </a:p>
          <a:p>
            <a:pPr marL="171450" indent="-171450">
              <a:buFont typeface="Arial,Sans-Serif"/>
              <a:buChar char="•"/>
            </a:pPr>
            <a:r>
              <a:rPr lang="en-US"/>
              <a:t>Time: 5 mins</a:t>
            </a:r>
            <a:endParaRPr lang="en-US">
              <a:cs typeface="Calibri"/>
            </a:endParaRPr>
          </a:p>
          <a:p>
            <a:endParaRPr lang="en-US"/>
          </a:p>
          <a:p>
            <a:r>
              <a:rPr lang="en-US" b="1"/>
              <a:t>Instructor Notes</a:t>
            </a:r>
            <a:r>
              <a:rPr lang="en-US" b="0"/>
              <a:t>: </a:t>
            </a:r>
            <a:endParaRPr lang="en-US" b="0">
              <a:cs typeface="Calibri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/>
              <a:t>Read the scenario and explain the learners that </a:t>
            </a:r>
            <a:r>
              <a:rPr lang="en-US" sz="1200">
                <a:ea typeface="+mn-lt"/>
                <a:cs typeface="+mn-lt"/>
              </a:rPr>
              <a:t>the CSR will file a tax wage report on behalf of the employer for a specific quarter/year with the option to manually enter the wages using method A or method B, by uploading an electronic file.</a:t>
            </a:r>
            <a:endParaRPr lang="en-US" sz="120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80F89-ABC0-43C0-AF4A-0C5920BBE5E3}" type="slidenum">
              <a:rPr lang="en-US" smtClean="0"/>
              <a:t>128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996682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Notes for Trainer</a:t>
            </a:r>
            <a:endParaRPr lang="en-US"/>
          </a:p>
          <a:p>
            <a:r>
              <a:rPr lang="en-US" b="1"/>
              <a:t>Topic Name: </a:t>
            </a:r>
            <a:r>
              <a:rPr lang="en-US"/>
              <a:t>Tax Wage Reports</a:t>
            </a:r>
            <a:endParaRPr lang="en-US">
              <a:cs typeface="Calibri"/>
            </a:endParaRPr>
          </a:p>
          <a:p>
            <a:r>
              <a:rPr lang="en-US" b="1"/>
              <a:t>Subtopic:</a:t>
            </a:r>
            <a:r>
              <a:rPr lang="en-US"/>
              <a:t> File Tax and Wage Report</a:t>
            </a:r>
            <a:r>
              <a:rPr lang="en-US" b="1"/>
              <a:t> </a:t>
            </a:r>
            <a:r>
              <a:rPr lang="en-US"/>
              <a:t>– Scenario</a:t>
            </a:r>
            <a:endParaRPr lang="en-US">
              <a:ea typeface="Calibri" panose="020F0502020204030204"/>
              <a:cs typeface="Calibri"/>
            </a:endParaRPr>
          </a:p>
          <a:p>
            <a:endParaRPr lang="en-US"/>
          </a:p>
          <a:p>
            <a:r>
              <a:rPr lang="en-US" b="1"/>
              <a:t>In-Session Activities </a:t>
            </a:r>
            <a:r>
              <a:rPr lang="en-US" b="0"/>
              <a:t>/</a:t>
            </a:r>
            <a:r>
              <a:rPr lang="en-US" b="1"/>
              <a:t> Explanations</a:t>
            </a:r>
            <a:r>
              <a:rPr lang="en-US" b="0"/>
              <a:t>:</a:t>
            </a:r>
            <a:endParaRPr lang="en-US" b="0">
              <a:cs typeface="Calibri"/>
            </a:endParaRPr>
          </a:p>
          <a:p>
            <a:pPr marL="171450" indent="-171450">
              <a:buFont typeface="Arial,Sans-Serif"/>
              <a:buChar char="•"/>
            </a:pPr>
            <a:r>
              <a:rPr lang="en-US"/>
              <a:t>Time: 5 mins</a:t>
            </a:r>
            <a:endParaRPr lang="en-US">
              <a:cs typeface="Calibri"/>
            </a:endParaRPr>
          </a:p>
          <a:p>
            <a:endParaRPr lang="en-US"/>
          </a:p>
          <a:p>
            <a:r>
              <a:rPr lang="en-US" b="1"/>
              <a:t>Instructor Notes</a:t>
            </a:r>
            <a:r>
              <a:rPr lang="en-US" b="0"/>
              <a:t>: </a:t>
            </a:r>
            <a:endParaRPr lang="en-US" b="0">
              <a:cs typeface="Calibri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/>
              <a:t>Read the scenario and explain the learners that </a:t>
            </a:r>
            <a:r>
              <a:rPr lang="en-US" sz="1200">
                <a:ea typeface="+mn-lt"/>
                <a:cs typeface="+mn-lt"/>
              </a:rPr>
              <a:t>the CSR will file a tax wage report on behalf of the employer for a specific quarter/year with the option to manually enter the wages using method A or method B, by uploading an electronic file.</a:t>
            </a:r>
            <a:endParaRPr lang="en-US" sz="120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80F89-ABC0-43C0-AF4A-0C5920BBE5E3}" type="slidenum">
              <a:rPr lang="en-US" smtClean="0"/>
              <a:t>129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60520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Notes for Trainer</a:t>
            </a:r>
            <a:endParaRPr lang="en-US"/>
          </a:p>
          <a:p>
            <a:r>
              <a:rPr lang="en-US" b="1"/>
              <a:t>Topic Name: </a:t>
            </a:r>
            <a:r>
              <a:rPr lang="en-US"/>
              <a:t>Tax Wage Reports</a:t>
            </a:r>
            <a:endParaRPr lang="en-US">
              <a:cs typeface="Calibri"/>
            </a:endParaRPr>
          </a:p>
          <a:p>
            <a:r>
              <a:rPr lang="en-US" b="1"/>
              <a:t>Subtopic:</a:t>
            </a:r>
            <a:r>
              <a:rPr lang="en-US"/>
              <a:t> File Tax and Wage Report</a:t>
            </a:r>
            <a:r>
              <a:rPr lang="en-US" b="1"/>
              <a:t> </a:t>
            </a:r>
            <a:r>
              <a:rPr lang="en-US"/>
              <a:t>– Scenario</a:t>
            </a:r>
            <a:endParaRPr lang="en-US">
              <a:ea typeface="Calibri" panose="020F0502020204030204"/>
              <a:cs typeface="Calibri"/>
            </a:endParaRPr>
          </a:p>
          <a:p>
            <a:endParaRPr lang="en-US"/>
          </a:p>
          <a:p>
            <a:r>
              <a:rPr lang="en-US" b="1"/>
              <a:t>In-Session Activities </a:t>
            </a:r>
            <a:r>
              <a:rPr lang="en-US" b="0"/>
              <a:t>/</a:t>
            </a:r>
            <a:r>
              <a:rPr lang="en-US" b="1"/>
              <a:t> Explanations</a:t>
            </a:r>
            <a:r>
              <a:rPr lang="en-US" b="0"/>
              <a:t>:</a:t>
            </a:r>
            <a:endParaRPr lang="en-US" b="0">
              <a:cs typeface="Calibri"/>
            </a:endParaRPr>
          </a:p>
          <a:p>
            <a:pPr marL="171450" indent="-171450">
              <a:buFont typeface="Arial,Sans-Serif"/>
              <a:buChar char="•"/>
            </a:pPr>
            <a:r>
              <a:rPr lang="en-US"/>
              <a:t>Time: 5 mins</a:t>
            </a:r>
            <a:endParaRPr lang="en-US">
              <a:cs typeface="Calibri"/>
            </a:endParaRPr>
          </a:p>
          <a:p>
            <a:endParaRPr lang="en-US"/>
          </a:p>
          <a:p>
            <a:r>
              <a:rPr lang="en-US" b="1"/>
              <a:t>Instructor Notes</a:t>
            </a:r>
            <a:r>
              <a:rPr lang="en-US" b="0"/>
              <a:t>: </a:t>
            </a:r>
            <a:endParaRPr lang="en-US" b="0">
              <a:cs typeface="Calibri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/>
              <a:t>Read the scenario and explain the learners that </a:t>
            </a:r>
            <a:r>
              <a:rPr lang="en-US" sz="1200">
                <a:ea typeface="+mn-lt"/>
                <a:cs typeface="+mn-lt"/>
              </a:rPr>
              <a:t>the CSR will file a tax wage report on behalf of the employer for a specific quarter/year with the option to manually enter the wages using method A or method B, by uploading an electronic file.</a:t>
            </a:r>
            <a:endParaRPr lang="en-US" sz="120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80F89-ABC0-43C0-AF4A-0C5920BBE5E3}" type="slidenum">
              <a:rPr lang="en-US" smtClean="0"/>
              <a:t>130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729816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Notes for Trainer</a:t>
            </a:r>
            <a:endParaRPr lang="en-US"/>
          </a:p>
          <a:p>
            <a:r>
              <a:rPr lang="en-US" b="1"/>
              <a:t>Topic Name: </a:t>
            </a:r>
            <a:r>
              <a:rPr lang="en-US"/>
              <a:t>Tax Wage Reports</a:t>
            </a:r>
            <a:endParaRPr lang="en-US">
              <a:cs typeface="Calibri"/>
            </a:endParaRPr>
          </a:p>
          <a:p>
            <a:r>
              <a:rPr lang="en-US" b="1"/>
              <a:t>Subtopic:</a:t>
            </a:r>
            <a:r>
              <a:rPr lang="en-US"/>
              <a:t> File Tax and Wage Report</a:t>
            </a:r>
            <a:r>
              <a:rPr lang="en-US" b="1"/>
              <a:t> </a:t>
            </a:r>
            <a:r>
              <a:rPr lang="en-US"/>
              <a:t>– Scenario</a:t>
            </a:r>
            <a:endParaRPr lang="en-US">
              <a:ea typeface="Calibri" panose="020F0502020204030204"/>
              <a:cs typeface="Calibri"/>
            </a:endParaRPr>
          </a:p>
          <a:p>
            <a:endParaRPr lang="en-US"/>
          </a:p>
          <a:p>
            <a:r>
              <a:rPr lang="en-US" b="1"/>
              <a:t>In-Session Activities </a:t>
            </a:r>
            <a:r>
              <a:rPr lang="en-US" b="0"/>
              <a:t>/</a:t>
            </a:r>
            <a:r>
              <a:rPr lang="en-US" b="1"/>
              <a:t> Explanations</a:t>
            </a:r>
            <a:r>
              <a:rPr lang="en-US" b="0"/>
              <a:t>:</a:t>
            </a:r>
            <a:endParaRPr lang="en-US" b="0">
              <a:cs typeface="Calibri"/>
            </a:endParaRPr>
          </a:p>
          <a:p>
            <a:pPr marL="171450" indent="-171450">
              <a:buFont typeface="Arial,Sans-Serif"/>
              <a:buChar char="•"/>
            </a:pPr>
            <a:r>
              <a:rPr lang="en-US"/>
              <a:t>Time: 5 mins</a:t>
            </a:r>
            <a:endParaRPr lang="en-US">
              <a:cs typeface="Calibri"/>
            </a:endParaRPr>
          </a:p>
          <a:p>
            <a:endParaRPr lang="en-US"/>
          </a:p>
          <a:p>
            <a:r>
              <a:rPr lang="en-US" b="1"/>
              <a:t>Instructor Notes</a:t>
            </a:r>
            <a:r>
              <a:rPr lang="en-US" b="0"/>
              <a:t>: </a:t>
            </a:r>
            <a:endParaRPr lang="en-US" b="0">
              <a:cs typeface="Calibri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/>
              <a:t>Read the scenario and explain the learners that </a:t>
            </a:r>
            <a:r>
              <a:rPr lang="en-US" sz="1200">
                <a:ea typeface="+mn-lt"/>
                <a:cs typeface="+mn-lt"/>
              </a:rPr>
              <a:t>the CSR will file a tax wage report on behalf of the employer for a specific quarter/year with the option to manually enter the wages using method A or method B, by uploading an electronic file.</a:t>
            </a:r>
            <a:endParaRPr lang="en-US" sz="120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80F89-ABC0-43C0-AF4A-0C5920BBE5E3}" type="slidenum">
              <a:rPr lang="en-US" smtClean="0"/>
              <a:t>131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775442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Notes for Trainer</a:t>
            </a:r>
            <a:endParaRPr lang="en-US"/>
          </a:p>
          <a:p>
            <a:r>
              <a:rPr lang="en-US" b="1"/>
              <a:t>Topic Name: </a:t>
            </a:r>
            <a:r>
              <a:rPr lang="en-US"/>
              <a:t>Tax Wage Reports</a:t>
            </a:r>
            <a:endParaRPr lang="en-US">
              <a:cs typeface="Calibri"/>
            </a:endParaRPr>
          </a:p>
          <a:p>
            <a:r>
              <a:rPr lang="en-US" b="1"/>
              <a:t>Subtopic:</a:t>
            </a:r>
            <a:r>
              <a:rPr lang="en-US"/>
              <a:t> File Tax and Wage Report</a:t>
            </a:r>
            <a:r>
              <a:rPr lang="en-US" b="1"/>
              <a:t> </a:t>
            </a:r>
            <a:r>
              <a:rPr lang="en-US"/>
              <a:t>– Scenario</a:t>
            </a:r>
            <a:endParaRPr lang="en-US">
              <a:ea typeface="Calibri" panose="020F0502020204030204"/>
              <a:cs typeface="Calibri"/>
            </a:endParaRPr>
          </a:p>
          <a:p>
            <a:endParaRPr lang="en-US"/>
          </a:p>
          <a:p>
            <a:r>
              <a:rPr lang="en-US" b="1"/>
              <a:t>In-Session Activities </a:t>
            </a:r>
            <a:r>
              <a:rPr lang="en-US" b="0"/>
              <a:t>/</a:t>
            </a:r>
            <a:r>
              <a:rPr lang="en-US" b="1"/>
              <a:t> Explanations</a:t>
            </a:r>
            <a:r>
              <a:rPr lang="en-US" b="0"/>
              <a:t>:</a:t>
            </a:r>
            <a:endParaRPr lang="en-US" b="0">
              <a:cs typeface="Calibri"/>
            </a:endParaRPr>
          </a:p>
          <a:p>
            <a:pPr marL="171450" indent="-171450">
              <a:buFont typeface="Arial,Sans-Serif"/>
              <a:buChar char="•"/>
            </a:pPr>
            <a:r>
              <a:rPr lang="en-US"/>
              <a:t>Time: 5 mins</a:t>
            </a:r>
            <a:endParaRPr lang="en-US">
              <a:cs typeface="Calibri"/>
            </a:endParaRPr>
          </a:p>
          <a:p>
            <a:endParaRPr lang="en-US"/>
          </a:p>
          <a:p>
            <a:r>
              <a:rPr lang="en-US" b="1"/>
              <a:t>Instructor Notes</a:t>
            </a:r>
            <a:r>
              <a:rPr lang="en-US" b="0"/>
              <a:t>: </a:t>
            </a:r>
            <a:endParaRPr lang="en-US" b="0">
              <a:cs typeface="Calibri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/>
              <a:t>Read the scenario and explain the learners that </a:t>
            </a:r>
            <a:r>
              <a:rPr lang="en-US" sz="1200">
                <a:ea typeface="+mn-lt"/>
                <a:cs typeface="+mn-lt"/>
              </a:rPr>
              <a:t>the CSR will file a tax wage report on behalf of the employer for a specific quarter/year with the option to manually enter the wages using method A or method B, by uploading an electronic file.</a:t>
            </a:r>
            <a:endParaRPr lang="en-US" sz="120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80F89-ABC0-43C0-AF4A-0C5920BBE5E3}" type="slidenum">
              <a:rPr lang="en-US" smtClean="0"/>
              <a:t>132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1699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Notes for Trainer</a:t>
            </a:r>
            <a:endParaRPr lang="en-US" b="1">
              <a:cs typeface="Calibri"/>
            </a:endParaRPr>
          </a:p>
          <a:p>
            <a:r>
              <a:rPr lang="en-US" b="1">
                <a:cs typeface="Calibri"/>
              </a:rPr>
              <a:t>Topic Name</a:t>
            </a:r>
            <a:r>
              <a:rPr lang="en-US" b="0">
                <a:cs typeface="Calibri"/>
              </a:rPr>
              <a:t>:</a:t>
            </a:r>
            <a:r>
              <a:rPr lang="en-US" b="1">
                <a:cs typeface="Calibri"/>
              </a:rPr>
              <a:t> </a:t>
            </a:r>
            <a:r>
              <a:rPr lang="en-US"/>
              <a:t>Employer Registration</a:t>
            </a:r>
            <a:endParaRPr lang="en-US">
              <a:cs typeface="Calibri"/>
            </a:endParaRPr>
          </a:p>
          <a:p>
            <a:r>
              <a:rPr lang="en-US" b="1">
                <a:cs typeface="Calibri"/>
              </a:rPr>
              <a:t>Sub Topic Name</a:t>
            </a:r>
            <a:r>
              <a:rPr lang="en-US" b="0">
                <a:cs typeface="Calibri"/>
              </a:rPr>
              <a:t>:</a:t>
            </a:r>
            <a:r>
              <a:rPr lang="en-US">
                <a:cs typeface="Calibri"/>
              </a:rPr>
              <a:t> </a:t>
            </a:r>
            <a:r>
              <a:rPr lang="en-US"/>
              <a:t>Employer Registration </a:t>
            </a:r>
            <a:r>
              <a:rPr lang="en-US" sz="1200" b="0"/>
              <a:t>– Scenario</a:t>
            </a:r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r>
              <a:rPr lang="en-US" b="1"/>
              <a:t>In-Session Activities </a:t>
            </a:r>
            <a:r>
              <a:rPr lang="en-US" b="0"/>
              <a:t>/</a:t>
            </a:r>
            <a:r>
              <a:rPr lang="en-US" b="1"/>
              <a:t> Explanations</a:t>
            </a:r>
            <a:r>
              <a:rPr lang="en-US" b="0"/>
              <a:t>:</a:t>
            </a:r>
            <a:endParaRPr lang="en-US" b="0">
              <a:cs typeface="Calibri"/>
            </a:endParaRPr>
          </a:p>
          <a:p>
            <a:pPr marL="171450" indent="-171450">
              <a:buFont typeface="Arial"/>
              <a:buChar char="•"/>
            </a:pPr>
            <a:r>
              <a:rPr lang="en-US"/>
              <a:t>Time: 5 mins</a:t>
            </a:r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r>
              <a:rPr lang="en-US" b="1"/>
              <a:t>Instructor Notes</a:t>
            </a:r>
            <a:r>
              <a:rPr lang="en-US" b="0"/>
              <a:t>: </a:t>
            </a:r>
            <a:endParaRPr lang="en-US" b="0">
              <a:cs typeface="Calibri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Read the scenario and explain to the learners that if a new employer to the state of Connecticut (CT) starts or acquires a business with Connecticut workers, that employer is required to register the business to pay unemployment insurance taxes. 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The registration process helps to determine if the employer meets certain criteria as defined by CT laws.  </a:t>
            </a:r>
            <a:endParaRPr lang="en-US"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80F89-ABC0-43C0-AF4A-0C5920BBE5E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402713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Notes for Trainer</a:t>
            </a:r>
            <a:endParaRPr lang="en-US"/>
          </a:p>
          <a:p>
            <a:r>
              <a:rPr lang="en-US" b="1"/>
              <a:t>Topic Name: </a:t>
            </a:r>
            <a:r>
              <a:rPr lang="en-US"/>
              <a:t>Tax Wage Reports</a:t>
            </a:r>
            <a:endParaRPr lang="en-US">
              <a:cs typeface="Calibri"/>
            </a:endParaRPr>
          </a:p>
          <a:p>
            <a:r>
              <a:rPr lang="en-US" b="1"/>
              <a:t>Subtopic:</a:t>
            </a:r>
            <a:r>
              <a:rPr lang="en-US"/>
              <a:t> File Tax and Wage Report</a:t>
            </a:r>
            <a:r>
              <a:rPr lang="en-US" b="1"/>
              <a:t> </a:t>
            </a:r>
            <a:r>
              <a:rPr lang="en-US"/>
              <a:t>– Scenario</a:t>
            </a:r>
            <a:endParaRPr lang="en-US">
              <a:ea typeface="Calibri" panose="020F0502020204030204"/>
              <a:cs typeface="Calibri"/>
            </a:endParaRPr>
          </a:p>
          <a:p>
            <a:endParaRPr lang="en-US"/>
          </a:p>
          <a:p>
            <a:r>
              <a:rPr lang="en-US" b="1"/>
              <a:t>In-Session Activities </a:t>
            </a:r>
            <a:r>
              <a:rPr lang="en-US" b="0"/>
              <a:t>/</a:t>
            </a:r>
            <a:r>
              <a:rPr lang="en-US" b="1"/>
              <a:t> Explanations</a:t>
            </a:r>
            <a:r>
              <a:rPr lang="en-US" b="0"/>
              <a:t>:</a:t>
            </a:r>
            <a:endParaRPr lang="en-US" b="0">
              <a:cs typeface="Calibri"/>
            </a:endParaRPr>
          </a:p>
          <a:p>
            <a:pPr marL="171450" indent="-171450">
              <a:buFont typeface="Arial,Sans-Serif"/>
              <a:buChar char="•"/>
            </a:pPr>
            <a:r>
              <a:rPr lang="en-US"/>
              <a:t>Time: 5 mins</a:t>
            </a:r>
            <a:endParaRPr lang="en-US">
              <a:cs typeface="Calibri"/>
            </a:endParaRPr>
          </a:p>
          <a:p>
            <a:endParaRPr lang="en-US"/>
          </a:p>
          <a:p>
            <a:r>
              <a:rPr lang="en-US" b="1"/>
              <a:t>Instructor Notes</a:t>
            </a:r>
            <a:r>
              <a:rPr lang="en-US" b="0"/>
              <a:t>: </a:t>
            </a:r>
            <a:endParaRPr lang="en-US" b="0">
              <a:cs typeface="Calibri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/>
              <a:t>Read the scenario and explain the learners that </a:t>
            </a:r>
            <a:r>
              <a:rPr lang="en-US" sz="1200">
                <a:ea typeface="+mn-lt"/>
                <a:cs typeface="+mn-lt"/>
              </a:rPr>
              <a:t>the CSR will file a tax wage report on behalf of the employer for a specific quarter/year with the option to manually enter the wages using method A or method B, by uploading an electronic file.</a:t>
            </a:r>
            <a:endParaRPr lang="en-US" sz="120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80F89-ABC0-43C0-AF4A-0C5920BBE5E3}" type="slidenum">
              <a:rPr lang="en-US" smtClean="0"/>
              <a:t>133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856076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Notes for Trainer</a:t>
            </a:r>
            <a:endParaRPr lang="en-US"/>
          </a:p>
          <a:p>
            <a:r>
              <a:rPr lang="en-US" b="1"/>
              <a:t>Topic Name: </a:t>
            </a:r>
            <a:r>
              <a:rPr lang="en-US"/>
              <a:t>Tax Wage Reports</a:t>
            </a:r>
            <a:endParaRPr lang="en-US">
              <a:cs typeface="Calibri"/>
            </a:endParaRPr>
          </a:p>
          <a:p>
            <a:r>
              <a:rPr lang="en-US" b="1"/>
              <a:t>Subtopic:</a:t>
            </a:r>
            <a:r>
              <a:rPr lang="en-US"/>
              <a:t> File Tax and Wage Report</a:t>
            </a:r>
            <a:r>
              <a:rPr lang="en-US" b="1"/>
              <a:t> </a:t>
            </a:r>
            <a:r>
              <a:rPr lang="en-US"/>
              <a:t>– Scenario</a:t>
            </a:r>
            <a:endParaRPr lang="en-US">
              <a:ea typeface="Calibri" panose="020F0502020204030204"/>
              <a:cs typeface="Calibri"/>
            </a:endParaRPr>
          </a:p>
          <a:p>
            <a:endParaRPr lang="en-US"/>
          </a:p>
          <a:p>
            <a:r>
              <a:rPr lang="en-US" b="1"/>
              <a:t>In-Session Activities </a:t>
            </a:r>
            <a:r>
              <a:rPr lang="en-US" b="0"/>
              <a:t>/</a:t>
            </a:r>
            <a:r>
              <a:rPr lang="en-US" b="1"/>
              <a:t> Explanations</a:t>
            </a:r>
            <a:r>
              <a:rPr lang="en-US" b="0"/>
              <a:t>:</a:t>
            </a:r>
            <a:endParaRPr lang="en-US" b="0">
              <a:cs typeface="Calibri"/>
            </a:endParaRPr>
          </a:p>
          <a:p>
            <a:pPr marL="171450" indent="-171450">
              <a:buFont typeface="Arial,Sans-Serif"/>
              <a:buChar char="•"/>
            </a:pPr>
            <a:r>
              <a:rPr lang="en-US"/>
              <a:t>Time: 5 mins</a:t>
            </a:r>
            <a:endParaRPr lang="en-US">
              <a:cs typeface="Calibri"/>
            </a:endParaRPr>
          </a:p>
          <a:p>
            <a:endParaRPr lang="en-US"/>
          </a:p>
          <a:p>
            <a:r>
              <a:rPr lang="en-US" b="1"/>
              <a:t>Instructor Notes</a:t>
            </a:r>
            <a:r>
              <a:rPr lang="en-US" b="0"/>
              <a:t>: </a:t>
            </a:r>
            <a:endParaRPr lang="en-US" b="0">
              <a:cs typeface="Calibri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/>
              <a:t>Read the scenario and explain the learners that </a:t>
            </a:r>
            <a:r>
              <a:rPr lang="en-US" sz="1200">
                <a:ea typeface="+mn-lt"/>
                <a:cs typeface="+mn-lt"/>
              </a:rPr>
              <a:t>the CSR will file a tax wage report on behalf of the employer for a specific quarter/year with the option to manually enter the wages using method A or method B, by uploading an electronic file.</a:t>
            </a:r>
            <a:endParaRPr lang="en-US" sz="120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80F89-ABC0-43C0-AF4A-0C5920BBE5E3}" type="slidenum">
              <a:rPr lang="en-US" smtClean="0"/>
              <a:t>134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189139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Notes for Trainer</a:t>
            </a:r>
            <a:endParaRPr lang="en-US"/>
          </a:p>
          <a:p>
            <a:r>
              <a:rPr lang="en-US" b="1"/>
              <a:t>Topic Name: </a:t>
            </a:r>
            <a:r>
              <a:rPr lang="en-US"/>
              <a:t>Tax Wage Reports</a:t>
            </a:r>
            <a:endParaRPr lang="en-US">
              <a:cs typeface="Calibri"/>
            </a:endParaRPr>
          </a:p>
          <a:p>
            <a:r>
              <a:rPr lang="en-US" b="1"/>
              <a:t>Subtopic:</a:t>
            </a:r>
            <a:r>
              <a:rPr lang="en-US"/>
              <a:t> File Tax and Wage Report</a:t>
            </a:r>
            <a:r>
              <a:rPr lang="en-US" b="1"/>
              <a:t> </a:t>
            </a:r>
            <a:r>
              <a:rPr lang="en-US"/>
              <a:t>– Scenario</a:t>
            </a:r>
            <a:endParaRPr lang="en-US">
              <a:ea typeface="Calibri" panose="020F0502020204030204"/>
              <a:cs typeface="Calibri"/>
            </a:endParaRPr>
          </a:p>
          <a:p>
            <a:endParaRPr lang="en-US"/>
          </a:p>
          <a:p>
            <a:r>
              <a:rPr lang="en-US" b="1"/>
              <a:t>In-Session Activities </a:t>
            </a:r>
            <a:r>
              <a:rPr lang="en-US" b="0"/>
              <a:t>/</a:t>
            </a:r>
            <a:r>
              <a:rPr lang="en-US" b="1"/>
              <a:t> Explanations</a:t>
            </a:r>
            <a:r>
              <a:rPr lang="en-US" b="0"/>
              <a:t>:</a:t>
            </a:r>
            <a:endParaRPr lang="en-US" b="0">
              <a:cs typeface="Calibri"/>
            </a:endParaRPr>
          </a:p>
          <a:p>
            <a:pPr marL="171450" indent="-171450">
              <a:buFont typeface="Arial,Sans-Serif"/>
              <a:buChar char="•"/>
            </a:pPr>
            <a:r>
              <a:rPr lang="en-US"/>
              <a:t>Time: 5 mins</a:t>
            </a:r>
            <a:endParaRPr lang="en-US">
              <a:cs typeface="Calibri"/>
            </a:endParaRPr>
          </a:p>
          <a:p>
            <a:endParaRPr lang="en-US"/>
          </a:p>
          <a:p>
            <a:r>
              <a:rPr lang="en-US" b="1"/>
              <a:t>Instructor Notes</a:t>
            </a:r>
            <a:r>
              <a:rPr lang="en-US" b="0"/>
              <a:t>: </a:t>
            </a:r>
            <a:endParaRPr lang="en-US" b="0">
              <a:cs typeface="Calibri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/>
              <a:t>Read the scenario and explain the learners that </a:t>
            </a:r>
            <a:r>
              <a:rPr lang="en-US" sz="1200">
                <a:ea typeface="+mn-lt"/>
                <a:cs typeface="+mn-lt"/>
              </a:rPr>
              <a:t>the CSR will file a tax wage report on behalf of the employer for a specific quarter/year with the option to manually enter the wages using method A or method B, by uploading an electronic file.</a:t>
            </a:r>
            <a:endParaRPr lang="en-US" sz="120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80F89-ABC0-43C0-AF4A-0C5920BBE5E3}" type="slidenum">
              <a:rPr lang="en-US" smtClean="0"/>
              <a:t>135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09422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Notes for Trainer</a:t>
            </a:r>
            <a:endParaRPr lang="en-US"/>
          </a:p>
          <a:p>
            <a:r>
              <a:rPr lang="en-US" b="1"/>
              <a:t>Topic Name: </a:t>
            </a:r>
            <a:r>
              <a:rPr lang="en-US"/>
              <a:t>Tax Wage Reports</a:t>
            </a:r>
            <a:endParaRPr lang="en-US">
              <a:cs typeface="Calibri"/>
            </a:endParaRPr>
          </a:p>
          <a:p>
            <a:r>
              <a:rPr lang="en-US" b="1"/>
              <a:t>Subtopic:</a:t>
            </a:r>
            <a:r>
              <a:rPr lang="en-US"/>
              <a:t> File Tax and Wage Report</a:t>
            </a:r>
            <a:r>
              <a:rPr lang="en-US" b="1"/>
              <a:t> </a:t>
            </a:r>
            <a:r>
              <a:rPr lang="en-US"/>
              <a:t>– Scenario</a:t>
            </a:r>
            <a:endParaRPr lang="en-US">
              <a:ea typeface="Calibri" panose="020F0502020204030204"/>
              <a:cs typeface="Calibri"/>
            </a:endParaRPr>
          </a:p>
          <a:p>
            <a:endParaRPr lang="en-US"/>
          </a:p>
          <a:p>
            <a:r>
              <a:rPr lang="en-US" b="1"/>
              <a:t>In-Session Activities </a:t>
            </a:r>
            <a:r>
              <a:rPr lang="en-US" b="0"/>
              <a:t>/</a:t>
            </a:r>
            <a:r>
              <a:rPr lang="en-US" b="1"/>
              <a:t> Explanations</a:t>
            </a:r>
            <a:r>
              <a:rPr lang="en-US" b="0"/>
              <a:t>:</a:t>
            </a:r>
            <a:endParaRPr lang="en-US" b="0">
              <a:cs typeface="Calibri"/>
            </a:endParaRPr>
          </a:p>
          <a:p>
            <a:pPr marL="171450" indent="-171450">
              <a:buFont typeface="Arial,Sans-Serif"/>
              <a:buChar char="•"/>
            </a:pPr>
            <a:r>
              <a:rPr lang="en-US"/>
              <a:t>Time: 5 mins</a:t>
            </a:r>
            <a:endParaRPr lang="en-US">
              <a:cs typeface="Calibri"/>
            </a:endParaRPr>
          </a:p>
          <a:p>
            <a:endParaRPr lang="en-US"/>
          </a:p>
          <a:p>
            <a:r>
              <a:rPr lang="en-US" b="1"/>
              <a:t>Instructor Notes</a:t>
            </a:r>
            <a:r>
              <a:rPr lang="en-US" b="0"/>
              <a:t>: </a:t>
            </a:r>
            <a:endParaRPr lang="en-US" b="0">
              <a:cs typeface="Calibri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/>
              <a:t>Read the scenario and explain the learners that </a:t>
            </a:r>
            <a:r>
              <a:rPr lang="en-US" sz="1200">
                <a:ea typeface="+mn-lt"/>
                <a:cs typeface="+mn-lt"/>
              </a:rPr>
              <a:t>the CSR will file a tax wage report on behalf of the employer for a specific quarter/year with the option to manually enter the wages using method A or method B, by uploading an electronic file.</a:t>
            </a:r>
            <a:endParaRPr lang="en-US" sz="120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80F89-ABC0-43C0-AF4A-0C5920BBE5E3}" type="slidenum">
              <a:rPr lang="en-US" smtClean="0"/>
              <a:t>136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246244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Notes for Trainer</a:t>
            </a:r>
            <a:endParaRPr lang="en-US"/>
          </a:p>
          <a:p>
            <a:r>
              <a:rPr lang="en-US" b="1"/>
              <a:t>Topic Name: </a:t>
            </a:r>
            <a:r>
              <a:rPr lang="en-US"/>
              <a:t>Tax Wage Reports</a:t>
            </a:r>
            <a:endParaRPr lang="en-US">
              <a:cs typeface="Calibri"/>
            </a:endParaRPr>
          </a:p>
          <a:p>
            <a:r>
              <a:rPr lang="en-US" b="1"/>
              <a:t>Subtopic:</a:t>
            </a:r>
            <a:r>
              <a:rPr lang="en-US"/>
              <a:t> File Tax and Wage Report</a:t>
            </a:r>
            <a:r>
              <a:rPr lang="en-US" b="1"/>
              <a:t> </a:t>
            </a:r>
            <a:r>
              <a:rPr lang="en-US"/>
              <a:t>– Scenario</a:t>
            </a:r>
            <a:endParaRPr lang="en-US">
              <a:ea typeface="Calibri" panose="020F0502020204030204"/>
              <a:cs typeface="Calibri"/>
            </a:endParaRPr>
          </a:p>
          <a:p>
            <a:endParaRPr lang="en-US"/>
          </a:p>
          <a:p>
            <a:r>
              <a:rPr lang="en-US" b="1"/>
              <a:t>In-Session Activities </a:t>
            </a:r>
            <a:r>
              <a:rPr lang="en-US" b="0"/>
              <a:t>/</a:t>
            </a:r>
            <a:r>
              <a:rPr lang="en-US" b="1"/>
              <a:t> Explanations</a:t>
            </a:r>
            <a:r>
              <a:rPr lang="en-US" b="0"/>
              <a:t>:</a:t>
            </a:r>
            <a:endParaRPr lang="en-US" b="0">
              <a:cs typeface="Calibri"/>
            </a:endParaRPr>
          </a:p>
          <a:p>
            <a:pPr marL="171450" indent="-171450">
              <a:buFont typeface="Arial,Sans-Serif"/>
              <a:buChar char="•"/>
            </a:pPr>
            <a:r>
              <a:rPr lang="en-US"/>
              <a:t>Time: 5 mins</a:t>
            </a:r>
            <a:endParaRPr lang="en-US">
              <a:cs typeface="Calibri"/>
            </a:endParaRPr>
          </a:p>
          <a:p>
            <a:endParaRPr lang="en-US"/>
          </a:p>
          <a:p>
            <a:r>
              <a:rPr lang="en-US" b="1"/>
              <a:t>Instructor Notes</a:t>
            </a:r>
            <a:r>
              <a:rPr lang="en-US" b="0"/>
              <a:t>: </a:t>
            </a:r>
            <a:endParaRPr lang="en-US" b="0">
              <a:cs typeface="Calibri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/>
              <a:t>Read the scenario and explain the learners that </a:t>
            </a:r>
            <a:r>
              <a:rPr lang="en-US" sz="1200">
                <a:ea typeface="+mn-lt"/>
                <a:cs typeface="+mn-lt"/>
              </a:rPr>
              <a:t>the CSR will file a tax wage report on behalf of the employer for a specific quarter/year with the option to manually enter the wages using method A or method B, by uploading an electronic file.</a:t>
            </a:r>
            <a:endParaRPr lang="en-US" sz="120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80F89-ABC0-43C0-AF4A-0C5920BBE5E3}" type="slidenum">
              <a:rPr lang="en-US" smtClean="0"/>
              <a:t>137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4415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Notes for Trainer</a:t>
            </a:r>
            <a:endParaRPr lang="en-US"/>
          </a:p>
          <a:p>
            <a:r>
              <a:rPr lang="en-US" b="1"/>
              <a:t>Topic Name: </a:t>
            </a:r>
            <a:r>
              <a:rPr lang="en-US"/>
              <a:t>Tax Wage Reports</a:t>
            </a:r>
            <a:endParaRPr lang="en-US">
              <a:cs typeface="Calibri"/>
            </a:endParaRPr>
          </a:p>
          <a:p>
            <a:r>
              <a:rPr lang="en-US" b="1"/>
              <a:t>Subtopic:</a:t>
            </a:r>
            <a:r>
              <a:rPr lang="en-US"/>
              <a:t> File Tax and Wage Report</a:t>
            </a:r>
            <a:r>
              <a:rPr lang="en-US" b="1"/>
              <a:t> </a:t>
            </a:r>
            <a:r>
              <a:rPr lang="en-US"/>
              <a:t>– Scenario</a:t>
            </a:r>
            <a:endParaRPr lang="en-US">
              <a:ea typeface="Calibri" panose="020F0502020204030204"/>
              <a:cs typeface="Calibri"/>
            </a:endParaRPr>
          </a:p>
          <a:p>
            <a:endParaRPr lang="en-US"/>
          </a:p>
          <a:p>
            <a:r>
              <a:rPr lang="en-US" b="1"/>
              <a:t>In-Session Activities </a:t>
            </a:r>
            <a:r>
              <a:rPr lang="en-US" b="0"/>
              <a:t>/</a:t>
            </a:r>
            <a:r>
              <a:rPr lang="en-US" b="1"/>
              <a:t> Explanations</a:t>
            </a:r>
            <a:r>
              <a:rPr lang="en-US" b="0"/>
              <a:t>:</a:t>
            </a:r>
            <a:endParaRPr lang="en-US" b="0">
              <a:cs typeface="Calibri"/>
            </a:endParaRPr>
          </a:p>
          <a:p>
            <a:pPr marL="171450" indent="-171450">
              <a:buFont typeface="Arial,Sans-Serif"/>
              <a:buChar char="•"/>
            </a:pPr>
            <a:r>
              <a:rPr lang="en-US"/>
              <a:t>Time: 5 mins</a:t>
            </a:r>
            <a:endParaRPr lang="en-US">
              <a:cs typeface="Calibri"/>
            </a:endParaRPr>
          </a:p>
          <a:p>
            <a:endParaRPr lang="en-US"/>
          </a:p>
          <a:p>
            <a:r>
              <a:rPr lang="en-US" b="1"/>
              <a:t>Instructor Notes</a:t>
            </a:r>
            <a:r>
              <a:rPr lang="en-US" b="0"/>
              <a:t>: </a:t>
            </a:r>
            <a:endParaRPr lang="en-US" b="0">
              <a:cs typeface="Calibri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/>
              <a:t>Read the scenario and explain the learners that </a:t>
            </a:r>
            <a:r>
              <a:rPr lang="en-US" sz="1200">
                <a:ea typeface="+mn-lt"/>
                <a:cs typeface="+mn-lt"/>
              </a:rPr>
              <a:t>the CSR will file a tax wage report on behalf of the employer for a specific quarter/year with the option to manually enter the wages using method A or method B, by uploading an electronic file.</a:t>
            </a:r>
            <a:endParaRPr lang="en-US" sz="120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80F89-ABC0-43C0-AF4A-0C5920BBE5E3}" type="slidenum">
              <a:rPr lang="en-US" smtClean="0"/>
              <a:t>138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54697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Notes for Trainer</a:t>
            </a:r>
            <a:endParaRPr lang="en-US"/>
          </a:p>
          <a:p>
            <a:r>
              <a:rPr lang="en-US" b="1"/>
              <a:t>Topic Name: </a:t>
            </a:r>
            <a:r>
              <a:rPr lang="en-US"/>
              <a:t>Tax Wage Reports</a:t>
            </a:r>
            <a:endParaRPr lang="en-US">
              <a:cs typeface="Calibri"/>
            </a:endParaRPr>
          </a:p>
          <a:p>
            <a:r>
              <a:rPr lang="en-US" b="1"/>
              <a:t>Subtopic:</a:t>
            </a:r>
            <a:r>
              <a:rPr lang="en-US"/>
              <a:t> File Tax and Wage Report</a:t>
            </a:r>
            <a:r>
              <a:rPr lang="en-US" b="1"/>
              <a:t> </a:t>
            </a:r>
            <a:r>
              <a:rPr lang="en-US"/>
              <a:t>– Scenario</a:t>
            </a:r>
            <a:endParaRPr lang="en-US">
              <a:ea typeface="Calibri" panose="020F0502020204030204"/>
              <a:cs typeface="Calibri"/>
            </a:endParaRPr>
          </a:p>
          <a:p>
            <a:endParaRPr lang="en-US"/>
          </a:p>
          <a:p>
            <a:r>
              <a:rPr lang="en-US" b="1"/>
              <a:t>In-Session Activities </a:t>
            </a:r>
            <a:r>
              <a:rPr lang="en-US" b="0"/>
              <a:t>/</a:t>
            </a:r>
            <a:r>
              <a:rPr lang="en-US" b="1"/>
              <a:t> Explanations</a:t>
            </a:r>
            <a:r>
              <a:rPr lang="en-US" b="0"/>
              <a:t>:</a:t>
            </a:r>
            <a:endParaRPr lang="en-US" b="0">
              <a:cs typeface="Calibri"/>
            </a:endParaRPr>
          </a:p>
          <a:p>
            <a:pPr marL="171450" indent="-171450">
              <a:buFont typeface="Arial,Sans-Serif"/>
              <a:buChar char="•"/>
            </a:pPr>
            <a:r>
              <a:rPr lang="en-US"/>
              <a:t>Time: 5 mins</a:t>
            </a:r>
            <a:endParaRPr lang="en-US">
              <a:cs typeface="Calibri"/>
            </a:endParaRPr>
          </a:p>
          <a:p>
            <a:endParaRPr lang="en-US"/>
          </a:p>
          <a:p>
            <a:r>
              <a:rPr lang="en-US" b="1"/>
              <a:t>Instructor Notes</a:t>
            </a:r>
            <a:r>
              <a:rPr lang="en-US" b="0"/>
              <a:t>: </a:t>
            </a:r>
            <a:endParaRPr lang="en-US" b="0">
              <a:cs typeface="Calibri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/>
              <a:t>Read the scenario and explain the learners that </a:t>
            </a:r>
            <a:r>
              <a:rPr lang="en-US" sz="1200">
                <a:ea typeface="+mn-lt"/>
                <a:cs typeface="+mn-lt"/>
              </a:rPr>
              <a:t>the CSR will file a tax wage report on behalf of the employer for a specific quarter/year with the option to manually enter the wages using method A or method B, by uploading an electronic file.</a:t>
            </a:r>
            <a:endParaRPr lang="en-US" sz="120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80F89-ABC0-43C0-AF4A-0C5920BBE5E3}" type="slidenum">
              <a:rPr lang="en-US" smtClean="0"/>
              <a:t>139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572690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Notes for Trainer</a:t>
            </a:r>
            <a:endParaRPr lang="en-US"/>
          </a:p>
          <a:p>
            <a:r>
              <a:rPr lang="en-US" b="1"/>
              <a:t>Topic Name: </a:t>
            </a:r>
            <a:r>
              <a:rPr lang="en-US"/>
              <a:t>Tax Wage Reports</a:t>
            </a:r>
            <a:endParaRPr lang="en-US">
              <a:cs typeface="Calibri"/>
            </a:endParaRPr>
          </a:p>
          <a:p>
            <a:r>
              <a:rPr lang="en-US" b="1"/>
              <a:t>Subtopic:</a:t>
            </a:r>
            <a:r>
              <a:rPr lang="en-US"/>
              <a:t> File Tax and Wage Report</a:t>
            </a:r>
            <a:r>
              <a:rPr lang="en-US" b="1"/>
              <a:t> </a:t>
            </a:r>
            <a:r>
              <a:rPr lang="en-US"/>
              <a:t>– Scenario</a:t>
            </a:r>
            <a:endParaRPr lang="en-US">
              <a:ea typeface="Calibri" panose="020F0502020204030204"/>
              <a:cs typeface="Calibri"/>
            </a:endParaRPr>
          </a:p>
          <a:p>
            <a:endParaRPr lang="en-US"/>
          </a:p>
          <a:p>
            <a:r>
              <a:rPr lang="en-US" b="1"/>
              <a:t>In-Session Activities </a:t>
            </a:r>
            <a:r>
              <a:rPr lang="en-US" b="0"/>
              <a:t>/</a:t>
            </a:r>
            <a:r>
              <a:rPr lang="en-US" b="1"/>
              <a:t> Explanations</a:t>
            </a:r>
            <a:r>
              <a:rPr lang="en-US" b="0"/>
              <a:t>:</a:t>
            </a:r>
            <a:endParaRPr lang="en-US" b="0">
              <a:cs typeface="Calibri"/>
            </a:endParaRPr>
          </a:p>
          <a:p>
            <a:pPr marL="171450" indent="-171450">
              <a:buFont typeface="Arial,Sans-Serif"/>
              <a:buChar char="•"/>
            </a:pPr>
            <a:r>
              <a:rPr lang="en-US"/>
              <a:t>Time: 5 mins</a:t>
            </a:r>
            <a:endParaRPr lang="en-US">
              <a:cs typeface="Calibri"/>
            </a:endParaRPr>
          </a:p>
          <a:p>
            <a:endParaRPr lang="en-US"/>
          </a:p>
          <a:p>
            <a:r>
              <a:rPr lang="en-US" b="1"/>
              <a:t>Instructor Notes</a:t>
            </a:r>
            <a:r>
              <a:rPr lang="en-US" b="0"/>
              <a:t>: </a:t>
            </a:r>
            <a:endParaRPr lang="en-US" b="0">
              <a:cs typeface="Calibri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/>
              <a:t>Read the scenario and explain the learners that </a:t>
            </a:r>
            <a:r>
              <a:rPr lang="en-US" sz="1200">
                <a:ea typeface="+mn-lt"/>
                <a:cs typeface="+mn-lt"/>
              </a:rPr>
              <a:t>the CSR will file a tax wage report on behalf of the employer for a specific quarter/year with the option to manually enter the wages using method A or method B, by uploading an electronic file.</a:t>
            </a:r>
            <a:endParaRPr lang="en-US" sz="120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80F89-ABC0-43C0-AF4A-0C5920BBE5E3}" type="slidenum">
              <a:rPr lang="en-US" smtClean="0"/>
              <a:t>140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488531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Notes for Trainer</a:t>
            </a:r>
            <a:endParaRPr lang="en-US"/>
          </a:p>
          <a:p>
            <a:r>
              <a:rPr lang="en-US" b="1"/>
              <a:t>Topic Name: </a:t>
            </a:r>
            <a:r>
              <a:rPr lang="en-US"/>
              <a:t>Tax Wage Reports</a:t>
            </a:r>
            <a:endParaRPr lang="en-US">
              <a:cs typeface="Calibri"/>
            </a:endParaRPr>
          </a:p>
          <a:p>
            <a:r>
              <a:rPr lang="en-US" b="1"/>
              <a:t>Subtopic:</a:t>
            </a:r>
            <a:r>
              <a:rPr lang="en-US"/>
              <a:t> File Tax and Wage Report</a:t>
            </a:r>
            <a:r>
              <a:rPr lang="en-US" b="1"/>
              <a:t> </a:t>
            </a:r>
            <a:r>
              <a:rPr lang="en-US"/>
              <a:t>– Scenario</a:t>
            </a:r>
            <a:endParaRPr lang="en-US">
              <a:ea typeface="Calibri" panose="020F0502020204030204"/>
              <a:cs typeface="Calibri"/>
            </a:endParaRPr>
          </a:p>
          <a:p>
            <a:endParaRPr lang="en-US"/>
          </a:p>
          <a:p>
            <a:r>
              <a:rPr lang="en-US" b="1"/>
              <a:t>In-Session Activities </a:t>
            </a:r>
            <a:r>
              <a:rPr lang="en-US" b="0"/>
              <a:t>/</a:t>
            </a:r>
            <a:r>
              <a:rPr lang="en-US" b="1"/>
              <a:t> Explanations</a:t>
            </a:r>
            <a:r>
              <a:rPr lang="en-US" b="0"/>
              <a:t>:</a:t>
            </a:r>
            <a:endParaRPr lang="en-US" b="0">
              <a:cs typeface="Calibri"/>
            </a:endParaRPr>
          </a:p>
          <a:p>
            <a:pPr marL="171450" indent="-171450">
              <a:buFont typeface="Arial,Sans-Serif"/>
              <a:buChar char="•"/>
            </a:pPr>
            <a:r>
              <a:rPr lang="en-US"/>
              <a:t>Time: 5 mins</a:t>
            </a:r>
            <a:endParaRPr lang="en-US">
              <a:cs typeface="Calibri"/>
            </a:endParaRPr>
          </a:p>
          <a:p>
            <a:endParaRPr lang="en-US"/>
          </a:p>
          <a:p>
            <a:r>
              <a:rPr lang="en-US" b="1"/>
              <a:t>Instructor Notes</a:t>
            </a:r>
            <a:r>
              <a:rPr lang="en-US" b="0"/>
              <a:t>: </a:t>
            </a:r>
            <a:endParaRPr lang="en-US" b="0">
              <a:cs typeface="Calibri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/>
              <a:t>Read the scenario and explain the learners that </a:t>
            </a:r>
            <a:r>
              <a:rPr lang="en-US" sz="1200">
                <a:ea typeface="+mn-lt"/>
                <a:cs typeface="+mn-lt"/>
              </a:rPr>
              <a:t>the CSR will file a tax wage report on behalf of the employer for a specific quarter/year with the option to manually enter the wages using method A or method B, by uploading an electronic file.</a:t>
            </a:r>
            <a:endParaRPr lang="en-US" sz="120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80F89-ABC0-43C0-AF4A-0C5920BBE5E3}" type="slidenum">
              <a:rPr lang="en-US" smtClean="0"/>
              <a:t>141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987064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Notes for Trainer</a:t>
            </a:r>
            <a:endParaRPr lang="en-US"/>
          </a:p>
          <a:p>
            <a:r>
              <a:rPr lang="en-US" b="1"/>
              <a:t>Topic Name: </a:t>
            </a:r>
            <a:r>
              <a:rPr lang="en-US"/>
              <a:t>Tax Wage Reports</a:t>
            </a:r>
            <a:endParaRPr lang="en-US">
              <a:cs typeface="Calibri"/>
            </a:endParaRPr>
          </a:p>
          <a:p>
            <a:r>
              <a:rPr lang="en-US" b="1"/>
              <a:t>Subtopic:</a:t>
            </a:r>
            <a:r>
              <a:rPr lang="en-US"/>
              <a:t> File Tax and Wage Report</a:t>
            </a:r>
            <a:r>
              <a:rPr lang="en-US" b="1"/>
              <a:t> </a:t>
            </a:r>
            <a:r>
              <a:rPr lang="en-US"/>
              <a:t>– Scenario</a:t>
            </a:r>
            <a:endParaRPr lang="en-US">
              <a:ea typeface="Calibri" panose="020F0502020204030204"/>
              <a:cs typeface="Calibri"/>
            </a:endParaRPr>
          </a:p>
          <a:p>
            <a:endParaRPr lang="en-US"/>
          </a:p>
          <a:p>
            <a:r>
              <a:rPr lang="en-US" b="1"/>
              <a:t>In-Session Activities </a:t>
            </a:r>
            <a:r>
              <a:rPr lang="en-US" b="0"/>
              <a:t>/</a:t>
            </a:r>
            <a:r>
              <a:rPr lang="en-US" b="1"/>
              <a:t> Explanations</a:t>
            </a:r>
            <a:r>
              <a:rPr lang="en-US" b="0"/>
              <a:t>:</a:t>
            </a:r>
            <a:endParaRPr lang="en-US" b="0">
              <a:cs typeface="Calibri"/>
            </a:endParaRPr>
          </a:p>
          <a:p>
            <a:pPr marL="171450" indent="-171450">
              <a:buFont typeface="Arial,Sans-Serif"/>
              <a:buChar char="•"/>
            </a:pPr>
            <a:r>
              <a:rPr lang="en-US"/>
              <a:t>Time: 5 mins</a:t>
            </a:r>
            <a:endParaRPr lang="en-US">
              <a:cs typeface="Calibri"/>
            </a:endParaRPr>
          </a:p>
          <a:p>
            <a:endParaRPr lang="en-US"/>
          </a:p>
          <a:p>
            <a:r>
              <a:rPr lang="en-US" b="1"/>
              <a:t>Instructor Notes</a:t>
            </a:r>
            <a:r>
              <a:rPr lang="en-US" b="0"/>
              <a:t>: </a:t>
            </a:r>
            <a:endParaRPr lang="en-US" b="0">
              <a:cs typeface="Calibri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/>
              <a:t>Read the scenario and explain the learners that </a:t>
            </a:r>
            <a:r>
              <a:rPr lang="en-US" sz="1200">
                <a:ea typeface="+mn-lt"/>
                <a:cs typeface="+mn-lt"/>
              </a:rPr>
              <a:t>the CSR will file a tax wage report on behalf of the employer for a specific quarter/year with the option to manually enter the wages using method A or method B, by uploading an electronic file.</a:t>
            </a:r>
            <a:endParaRPr lang="en-US" sz="120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80F89-ABC0-43C0-AF4A-0C5920BBE5E3}" type="slidenum">
              <a:rPr lang="en-US" smtClean="0"/>
              <a:t>142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8629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Notes for Trainer</a:t>
            </a:r>
            <a:endParaRPr lang="en-US" b="1">
              <a:cs typeface="Calibri"/>
            </a:endParaRPr>
          </a:p>
          <a:p>
            <a:r>
              <a:rPr lang="en-US" b="1">
                <a:cs typeface="Calibri"/>
              </a:rPr>
              <a:t>Topic Name</a:t>
            </a:r>
            <a:r>
              <a:rPr lang="en-US" b="0">
                <a:cs typeface="Calibri"/>
              </a:rPr>
              <a:t>:</a:t>
            </a:r>
            <a:r>
              <a:rPr lang="en-US" b="1">
                <a:cs typeface="Calibri"/>
              </a:rPr>
              <a:t> </a:t>
            </a:r>
            <a:r>
              <a:rPr lang="en-US"/>
              <a:t>Employer Registration</a:t>
            </a:r>
            <a:endParaRPr lang="en-US">
              <a:cs typeface="Calibri"/>
            </a:endParaRPr>
          </a:p>
          <a:p>
            <a:r>
              <a:rPr lang="en-US" b="1">
                <a:cs typeface="Calibri"/>
              </a:rPr>
              <a:t>Sub Topic Name</a:t>
            </a:r>
            <a:r>
              <a:rPr lang="en-US" b="0">
                <a:cs typeface="Calibri"/>
              </a:rPr>
              <a:t>:</a:t>
            </a:r>
            <a:r>
              <a:rPr lang="en-US">
                <a:cs typeface="Calibri"/>
              </a:rPr>
              <a:t> </a:t>
            </a:r>
            <a:r>
              <a:rPr lang="en-US"/>
              <a:t>Employer Registration </a:t>
            </a:r>
            <a:r>
              <a:rPr lang="en-US" sz="1200" b="0"/>
              <a:t>– Scenario</a:t>
            </a:r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r>
              <a:rPr lang="en-US" b="1"/>
              <a:t>In-Session Activities </a:t>
            </a:r>
            <a:r>
              <a:rPr lang="en-US" b="0"/>
              <a:t>/</a:t>
            </a:r>
            <a:r>
              <a:rPr lang="en-US" b="1"/>
              <a:t> Explanations</a:t>
            </a:r>
            <a:r>
              <a:rPr lang="en-US" b="0"/>
              <a:t>:</a:t>
            </a:r>
            <a:endParaRPr lang="en-US" b="0">
              <a:cs typeface="Calibri"/>
            </a:endParaRPr>
          </a:p>
          <a:p>
            <a:pPr marL="171450" indent="-171450">
              <a:buFont typeface="Arial"/>
              <a:buChar char="•"/>
            </a:pPr>
            <a:r>
              <a:rPr lang="en-US"/>
              <a:t>Time: 5 mins</a:t>
            </a:r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r>
              <a:rPr lang="en-US" b="1"/>
              <a:t>Instructor Notes</a:t>
            </a:r>
            <a:r>
              <a:rPr lang="en-US" b="0"/>
              <a:t>: </a:t>
            </a:r>
            <a:endParaRPr lang="en-US" b="0">
              <a:cs typeface="Calibri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Read the scenario and explain to the learners that if a new employer to the state of Connecticut (CT) starts or acquires a business with Connecticut workers, that employer is required to register the business to pay unemployment insurance taxes. 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The registration process helps to determine if the employer meets certain criteria as defined by CT laws.  </a:t>
            </a:r>
            <a:endParaRPr lang="en-US"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80F89-ABC0-43C0-AF4A-0C5920BBE5E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779434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  <a:p>
            <a:pPr marL="1085850" lvl="2" indent="-342900">
              <a:buAutoNum type="arabicPeriod"/>
            </a:pPr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80F89-ABC0-43C0-AF4A-0C5920BBE5E3}" type="slidenum">
              <a:rPr lang="en-US" smtClean="0"/>
              <a:t>143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268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80F89-ABC0-43C0-AF4A-0C5920BBE5E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7454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Notes for Trainer</a:t>
            </a:r>
            <a:endParaRPr lang="en-US" b="1">
              <a:cs typeface="Calibri"/>
            </a:endParaRPr>
          </a:p>
          <a:p>
            <a:r>
              <a:rPr lang="en-US" b="1">
                <a:cs typeface="Calibri"/>
              </a:rPr>
              <a:t>Topic Name</a:t>
            </a:r>
            <a:r>
              <a:rPr lang="en-US" b="0">
                <a:cs typeface="Calibri"/>
              </a:rPr>
              <a:t>:</a:t>
            </a:r>
            <a:r>
              <a:rPr lang="en-US" b="1">
                <a:cs typeface="Calibri"/>
              </a:rPr>
              <a:t> </a:t>
            </a:r>
            <a:r>
              <a:rPr lang="en-US"/>
              <a:t>Employer Registration</a:t>
            </a:r>
            <a:endParaRPr lang="en-US">
              <a:cs typeface="Calibri"/>
            </a:endParaRPr>
          </a:p>
          <a:p>
            <a:r>
              <a:rPr lang="en-US" b="1">
                <a:cs typeface="Calibri"/>
              </a:rPr>
              <a:t>Sub Topic Name</a:t>
            </a:r>
            <a:r>
              <a:rPr lang="en-US" b="0">
                <a:cs typeface="Calibri"/>
              </a:rPr>
              <a:t>:</a:t>
            </a:r>
            <a:r>
              <a:rPr lang="en-US">
                <a:cs typeface="Calibri"/>
              </a:rPr>
              <a:t> </a:t>
            </a:r>
            <a:r>
              <a:rPr lang="en-US"/>
              <a:t>Employer Registration </a:t>
            </a:r>
            <a:r>
              <a:rPr lang="en-US" sz="1200" b="0"/>
              <a:t>– Scenario</a:t>
            </a:r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r>
              <a:rPr lang="en-US" b="1"/>
              <a:t>In-Session Activities </a:t>
            </a:r>
            <a:r>
              <a:rPr lang="en-US" b="0"/>
              <a:t>/</a:t>
            </a:r>
            <a:r>
              <a:rPr lang="en-US" b="1"/>
              <a:t> Explanations</a:t>
            </a:r>
            <a:r>
              <a:rPr lang="en-US" b="0"/>
              <a:t>:</a:t>
            </a:r>
            <a:endParaRPr lang="en-US" b="0">
              <a:cs typeface="Calibri"/>
            </a:endParaRPr>
          </a:p>
          <a:p>
            <a:pPr marL="171450" indent="-171450">
              <a:buFont typeface="Arial"/>
              <a:buChar char="•"/>
            </a:pPr>
            <a:r>
              <a:rPr lang="en-US"/>
              <a:t>Time: 5 mins</a:t>
            </a:r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r>
              <a:rPr lang="en-US" b="1"/>
              <a:t>Instructor Notes</a:t>
            </a:r>
            <a:r>
              <a:rPr lang="en-US" b="0"/>
              <a:t>: </a:t>
            </a:r>
            <a:endParaRPr lang="en-US" b="0">
              <a:cs typeface="Calibri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Read the scenario and explain to the learners that if a new employer to the state of Connecticut (CT) starts or acquires a business with Connecticut workers, that employer is required to register the business to pay unemployment insurance taxes. 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The registration process helps to determine if the employer meets certain criteria as defined by CT laws.  </a:t>
            </a:r>
            <a:endParaRPr lang="en-US"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80F89-ABC0-43C0-AF4A-0C5920BBE5E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8917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Notes for Trainer</a:t>
            </a:r>
            <a:endParaRPr lang="en-US" b="1">
              <a:cs typeface="Calibri"/>
            </a:endParaRPr>
          </a:p>
          <a:p>
            <a:r>
              <a:rPr lang="en-US" b="1">
                <a:cs typeface="Calibri"/>
              </a:rPr>
              <a:t>Topic Name</a:t>
            </a:r>
            <a:r>
              <a:rPr lang="en-US" b="0">
                <a:cs typeface="Calibri"/>
              </a:rPr>
              <a:t>:</a:t>
            </a:r>
            <a:r>
              <a:rPr lang="en-US" b="1">
                <a:cs typeface="Calibri"/>
              </a:rPr>
              <a:t> </a:t>
            </a:r>
            <a:r>
              <a:rPr lang="en-US"/>
              <a:t>Employer Registration</a:t>
            </a:r>
            <a:endParaRPr lang="en-US">
              <a:cs typeface="Calibri"/>
            </a:endParaRPr>
          </a:p>
          <a:p>
            <a:r>
              <a:rPr lang="en-US" b="1">
                <a:cs typeface="Calibri"/>
              </a:rPr>
              <a:t>Sub Topic Name</a:t>
            </a:r>
            <a:r>
              <a:rPr lang="en-US" b="0">
                <a:cs typeface="Calibri"/>
              </a:rPr>
              <a:t>:</a:t>
            </a:r>
            <a:r>
              <a:rPr lang="en-US">
                <a:cs typeface="Calibri"/>
              </a:rPr>
              <a:t> </a:t>
            </a:r>
            <a:r>
              <a:rPr lang="en-US"/>
              <a:t>Employer Registration </a:t>
            </a:r>
            <a:r>
              <a:rPr lang="en-US" sz="1200" b="0"/>
              <a:t>– Scenario</a:t>
            </a:r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r>
              <a:rPr lang="en-US" b="1"/>
              <a:t>In-Session Activities </a:t>
            </a:r>
            <a:r>
              <a:rPr lang="en-US" b="0"/>
              <a:t>/</a:t>
            </a:r>
            <a:r>
              <a:rPr lang="en-US" b="1"/>
              <a:t> Explanations</a:t>
            </a:r>
            <a:r>
              <a:rPr lang="en-US" b="0"/>
              <a:t>:</a:t>
            </a:r>
            <a:endParaRPr lang="en-US" b="0">
              <a:cs typeface="Calibri"/>
            </a:endParaRPr>
          </a:p>
          <a:p>
            <a:pPr marL="171450" indent="-171450">
              <a:buFont typeface="Arial"/>
              <a:buChar char="•"/>
            </a:pPr>
            <a:r>
              <a:rPr lang="en-US"/>
              <a:t>Time: 5 mins</a:t>
            </a:r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r>
              <a:rPr lang="en-US" b="1"/>
              <a:t>Instructor Notes</a:t>
            </a:r>
            <a:r>
              <a:rPr lang="en-US" b="0"/>
              <a:t>: </a:t>
            </a:r>
            <a:endParaRPr lang="en-US" b="0">
              <a:cs typeface="Calibri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Read the scenario and explain to the learners that if a new employer to the state of Connecticut (CT) starts or acquires a business with Connecticut workers, that employer is required to register the business to pay unemployment insurance taxes. 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The registration process helps to determine if the employer meets certain criteria as defined by CT laws.  </a:t>
            </a:r>
            <a:endParaRPr lang="en-US"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80F89-ABC0-43C0-AF4A-0C5920BBE5E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57350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416A6E-A69E-481B-80EB-49C9C8E2B1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183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8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8123A5B-00C8-4BB1-B972-CDFBA8E4D2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569"/>
            <a:ext cx="9144000" cy="165523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200"/>
            </a:lvl1pPr>
            <a:lvl2pPr marL="609570" indent="0" algn="ctr">
              <a:buNone/>
              <a:defRPr sz="2667"/>
            </a:lvl2pPr>
            <a:lvl3pPr marL="1219140" indent="0" algn="ctr">
              <a:buNone/>
              <a:defRPr sz="2400"/>
            </a:lvl3pPr>
            <a:lvl4pPr marL="1828709" indent="0" algn="ctr">
              <a:buNone/>
              <a:defRPr sz="2133"/>
            </a:lvl4pPr>
            <a:lvl5pPr marL="2438278" indent="0" algn="ctr">
              <a:buNone/>
              <a:defRPr sz="2133"/>
            </a:lvl5pPr>
            <a:lvl6pPr marL="3047848" indent="0" algn="ctr">
              <a:buNone/>
              <a:defRPr sz="2133"/>
            </a:lvl6pPr>
            <a:lvl7pPr marL="3657418" indent="0" algn="ctr">
              <a:buNone/>
              <a:defRPr sz="2133"/>
            </a:lvl7pPr>
            <a:lvl8pPr marL="4266987" indent="0" algn="ctr">
              <a:buNone/>
              <a:defRPr sz="2133"/>
            </a:lvl8pPr>
            <a:lvl9pPr marL="4876557" indent="0" algn="ctr">
              <a:buNone/>
              <a:defRPr sz="2133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10F02C-3524-4196-9DD3-CFFCEBBE9D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2743200" cy="366183"/>
          </a:xfrm>
          <a:prstGeom prst="rect">
            <a:avLst/>
          </a:prstGeom>
        </p:spPr>
        <p:txBody>
          <a:bodyPr/>
          <a:lstStyle/>
          <a:p>
            <a:fld id="{EAA9BFFD-BC13-45E6-916A-A6DE31142D10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781B46-18D9-48AF-9301-6CDC90321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36618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7024FF-29B2-4D8B-8879-74CEEFF36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3"/>
            <a:ext cx="2743200" cy="366183"/>
          </a:xfrm>
          <a:prstGeom prst="rect">
            <a:avLst/>
          </a:prstGeom>
        </p:spPr>
        <p:txBody>
          <a:bodyPr/>
          <a:lstStyle/>
          <a:p>
            <a:fld id="{AB35656F-3E7F-4ADE-BA06-A5C39D731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1219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1F0D0F-2426-4E98-8D09-DE2A57966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7" y="366186"/>
            <a:ext cx="10515600" cy="132503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874511-4BF6-487C-B0F6-8799A6FB75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0319" y="1680634"/>
            <a:ext cx="5158316" cy="8255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1"/>
            </a:lvl1pPr>
            <a:lvl2pPr marL="609570" indent="0">
              <a:buNone/>
              <a:defRPr sz="2667" b="1"/>
            </a:lvl2pPr>
            <a:lvl3pPr marL="1219140" indent="0">
              <a:buNone/>
              <a:defRPr sz="2400" b="1"/>
            </a:lvl3pPr>
            <a:lvl4pPr marL="1828709" indent="0">
              <a:buNone/>
              <a:defRPr sz="2133" b="1"/>
            </a:lvl4pPr>
            <a:lvl5pPr marL="2438278" indent="0">
              <a:buNone/>
              <a:defRPr sz="2133" b="1"/>
            </a:lvl5pPr>
            <a:lvl6pPr marL="3047848" indent="0">
              <a:buNone/>
              <a:defRPr sz="2133" b="1"/>
            </a:lvl6pPr>
            <a:lvl7pPr marL="3657418" indent="0">
              <a:buNone/>
              <a:defRPr sz="2133" b="1"/>
            </a:lvl7pPr>
            <a:lvl8pPr marL="4266987" indent="0">
              <a:buNone/>
              <a:defRPr sz="2133" b="1"/>
            </a:lvl8pPr>
            <a:lvl9pPr marL="4876557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5D5C53-C12C-43D9-8E9C-91541137A5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0319" y="2506133"/>
            <a:ext cx="5158316" cy="3683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BD7EA3D-E767-455D-A11F-C9E005F897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0634"/>
            <a:ext cx="5183717" cy="8255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1"/>
            </a:lvl1pPr>
            <a:lvl2pPr marL="609570" indent="0">
              <a:buNone/>
              <a:defRPr sz="2667" b="1"/>
            </a:lvl2pPr>
            <a:lvl3pPr marL="1219140" indent="0">
              <a:buNone/>
              <a:defRPr sz="2400" b="1"/>
            </a:lvl3pPr>
            <a:lvl4pPr marL="1828709" indent="0">
              <a:buNone/>
              <a:defRPr sz="2133" b="1"/>
            </a:lvl4pPr>
            <a:lvl5pPr marL="2438278" indent="0">
              <a:buNone/>
              <a:defRPr sz="2133" b="1"/>
            </a:lvl5pPr>
            <a:lvl6pPr marL="3047848" indent="0">
              <a:buNone/>
              <a:defRPr sz="2133" b="1"/>
            </a:lvl6pPr>
            <a:lvl7pPr marL="3657418" indent="0">
              <a:buNone/>
              <a:defRPr sz="2133" b="1"/>
            </a:lvl7pPr>
            <a:lvl8pPr marL="4266987" indent="0">
              <a:buNone/>
              <a:defRPr sz="2133" b="1"/>
            </a:lvl8pPr>
            <a:lvl9pPr marL="4876557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62D5A3D-6710-47EC-899A-C0F3FA809C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6133"/>
            <a:ext cx="5183717" cy="3683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8F63FE-0B95-4DFE-8358-80C6D5D8D2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2743200" cy="366183"/>
          </a:xfrm>
          <a:prstGeom prst="rect">
            <a:avLst/>
          </a:prstGeom>
        </p:spPr>
        <p:txBody>
          <a:bodyPr/>
          <a:lstStyle/>
          <a:p>
            <a:fld id="{EAA9BFFD-BC13-45E6-916A-A6DE31142D10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193B9D6-0FA6-4F93-97F6-F207119483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36618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8E2139A-242E-4AFE-A4AD-B916EC2EC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3"/>
            <a:ext cx="2743200" cy="366183"/>
          </a:xfrm>
          <a:prstGeom prst="rect">
            <a:avLst/>
          </a:prstGeom>
        </p:spPr>
        <p:txBody>
          <a:bodyPr/>
          <a:lstStyle/>
          <a:p>
            <a:fld id="{AB35656F-3E7F-4ADE-BA06-A5C39D731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6919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1F0D0F-2426-4E98-8D09-DE2A57966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7" y="366185"/>
            <a:ext cx="10515600" cy="132503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874511-4BF6-487C-B0F6-8799A6FB75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0318" y="1680634"/>
            <a:ext cx="5158316" cy="8255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5D5C53-C12C-43D9-8E9C-91541137A5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0318" y="2506133"/>
            <a:ext cx="5158316" cy="3683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BD7EA3D-E767-455D-A11F-C9E005F897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0634"/>
            <a:ext cx="5183717" cy="8255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62D5A3D-6710-47EC-899A-C0F3FA809C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6133"/>
            <a:ext cx="5183717" cy="3683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8F63FE-0B95-4DFE-8358-80C6D5D8D2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EAA9BFFD-BC13-45E6-916A-A6DE31142D10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193B9D6-0FA6-4F93-97F6-F207119483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8E2139A-242E-4AFE-A4AD-B916EC2EC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AB35656F-3E7F-4ADE-BA06-A5C39D731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6919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ECE40-57B9-47FE-B27A-E7D128A41E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6185"/>
            <a:ext cx="10515600" cy="132503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067F3D8-DB16-4EF6-8226-711FA26BD6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EAA9BFFD-BC13-45E6-916A-A6DE31142D10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8AEB401-E959-4DF8-860A-FEE501F114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10F5C3-34FC-41F2-8FF9-30F82DCF7A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AB35656F-3E7F-4ADE-BA06-A5C39D731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4360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21E9659-E72E-4B10-A6F3-22EDEA42637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EAA9BFFD-BC13-45E6-916A-A6DE31142D10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DAFCE6A-433D-421C-81D5-EB712B93F1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EF8F12-1DDD-4BCA-B0E3-E90F8E9DA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AB35656F-3E7F-4ADE-BA06-A5C39D731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78457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DFB46-5DAD-445A-BE93-AA837E9DB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9" y="457200"/>
            <a:ext cx="3932767" cy="1600200"/>
          </a:xfrm>
          <a:prstGeom prst="rect">
            <a:avLst/>
          </a:prstGeom>
        </p:spPr>
        <p:txBody>
          <a:bodyPr anchor="b"/>
          <a:lstStyle>
            <a:lvl1pPr>
              <a:defRPr sz="4267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69502A-1799-4F8F-A10A-459979CE16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717" y="988486"/>
            <a:ext cx="6172200" cy="4872567"/>
          </a:xfrm>
          <a:prstGeom prst="rect">
            <a:avLst/>
          </a:prstGeo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8C7497-4D3B-41E6-89FE-E98136DFB0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9" y="2057400"/>
            <a:ext cx="3932767" cy="38121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/>
            </a:lvl1pPr>
            <a:lvl2pPr marL="609570" indent="0">
              <a:buNone/>
              <a:defRPr sz="1867"/>
            </a:lvl2pPr>
            <a:lvl3pPr marL="1219140" indent="0">
              <a:buNone/>
              <a:defRPr sz="1600"/>
            </a:lvl3pPr>
            <a:lvl4pPr marL="1828709" indent="0">
              <a:buNone/>
              <a:defRPr sz="1333"/>
            </a:lvl4pPr>
            <a:lvl5pPr marL="2438278" indent="0">
              <a:buNone/>
              <a:defRPr sz="1333"/>
            </a:lvl5pPr>
            <a:lvl6pPr marL="3047848" indent="0">
              <a:buNone/>
              <a:defRPr sz="1333"/>
            </a:lvl6pPr>
            <a:lvl7pPr marL="3657418" indent="0">
              <a:buNone/>
              <a:defRPr sz="1333"/>
            </a:lvl7pPr>
            <a:lvl8pPr marL="4266987" indent="0">
              <a:buNone/>
              <a:defRPr sz="1333"/>
            </a:lvl8pPr>
            <a:lvl9pPr marL="4876557" indent="0">
              <a:buNone/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9D52A7-A43B-48E7-9676-A1B0C917155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2743200" cy="366183"/>
          </a:xfrm>
          <a:prstGeom prst="rect">
            <a:avLst/>
          </a:prstGeom>
        </p:spPr>
        <p:txBody>
          <a:bodyPr/>
          <a:lstStyle/>
          <a:p>
            <a:fld id="{EAA9BFFD-BC13-45E6-916A-A6DE31142D10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68ECFF-D5C5-456D-B892-C7713F783E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36618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943CCC-E232-4C22-8977-F7ADE6301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3"/>
            <a:ext cx="2743200" cy="366183"/>
          </a:xfrm>
          <a:prstGeom prst="rect">
            <a:avLst/>
          </a:prstGeom>
        </p:spPr>
        <p:txBody>
          <a:bodyPr/>
          <a:lstStyle/>
          <a:p>
            <a:fld id="{AB35656F-3E7F-4ADE-BA06-A5C39D731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846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74F43B-0574-4014-923E-7284008015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9" y="457200"/>
            <a:ext cx="3932767" cy="1600200"/>
          </a:xfrm>
          <a:prstGeom prst="rect">
            <a:avLst/>
          </a:prstGeom>
        </p:spPr>
        <p:txBody>
          <a:bodyPr anchor="b"/>
          <a:lstStyle>
            <a:lvl1pPr>
              <a:defRPr sz="4267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6039547-B50E-40C3-A4D3-27EF85C6B5F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717" y="988486"/>
            <a:ext cx="6172200" cy="48725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267"/>
            </a:lvl1pPr>
            <a:lvl2pPr marL="609570" indent="0">
              <a:buNone/>
              <a:defRPr sz="3733"/>
            </a:lvl2pPr>
            <a:lvl3pPr marL="1219140" indent="0">
              <a:buNone/>
              <a:defRPr sz="3200"/>
            </a:lvl3pPr>
            <a:lvl4pPr marL="1828709" indent="0">
              <a:buNone/>
              <a:defRPr sz="2667"/>
            </a:lvl4pPr>
            <a:lvl5pPr marL="2438278" indent="0">
              <a:buNone/>
              <a:defRPr sz="2667"/>
            </a:lvl5pPr>
            <a:lvl6pPr marL="3047848" indent="0">
              <a:buNone/>
              <a:defRPr sz="2667"/>
            </a:lvl6pPr>
            <a:lvl7pPr marL="3657418" indent="0">
              <a:buNone/>
              <a:defRPr sz="2667"/>
            </a:lvl7pPr>
            <a:lvl8pPr marL="4266987" indent="0">
              <a:buNone/>
              <a:defRPr sz="2667"/>
            </a:lvl8pPr>
            <a:lvl9pPr marL="4876557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3FD932-6905-4916-A603-1AA578F57B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9" y="2057400"/>
            <a:ext cx="3932767" cy="38121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/>
            </a:lvl1pPr>
            <a:lvl2pPr marL="609570" indent="0">
              <a:buNone/>
              <a:defRPr sz="1867"/>
            </a:lvl2pPr>
            <a:lvl3pPr marL="1219140" indent="0">
              <a:buNone/>
              <a:defRPr sz="1600"/>
            </a:lvl3pPr>
            <a:lvl4pPr marL="1828709" indent="0">
              <a:buNone/>
              <a:defRPr sz="1333"/>
            </a:lvl4pPr>
            <a:lvl5pPr marL="2438278" indent="0">
              <a:buNone/>
              <a:defRPr sz="1333"/>
            </a:lvl5pPr>
            <a:lvl6pPr marL="3047848" indent="0">
              <a:buNone/>
              <a:defRPr sz="1333"/>
            </a:lvl6pPr>
            <a:lvl7pPr marL="3657418" indent="0">
              <a:buNone/>
              <a:defRPr sz="1333"/>
            </a:lvl7pPr>
            <a:lvl8pPr marL="4266987" indent="0">
              <a:buNone/>
              <a:defRPr sz="1333"/>
            </a:lvl8pPr>
            <a:lvl9pPr marL="4876557" indent="0">
              <a:buNone/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BD8CBD-D847-4D8B-B05C-F99EA1BE982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2743200" cy="366183"/>
          </a:xfrm>
          <a:prstGeom prst="rect">
            <a:avLst/>
          </a:prstGeom>
        </p:spPr>
        <p:txBody>
          <a:bodyPr/>
          <a:lstStyle/>
          <a:p>
            <a:fld id="{EAA9BFFD-BC13-45E6-916A-A6DE31142D10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C625EB-3924-4421-B156-D188806A05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36618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EE7A32-D16A-4492-AFAC-EF3E314D7F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3"/>
            <a:ext cx="2743200" cy="366183"/>
          </a:xfrm>
          <a:prstGeom prst="rect">
            <a:avLst/>
          </a:prstGeom>
        </p:spPr>
        <p:txBody>
          <a:bodyPr/>
          <a:lstStyle/>
          <a:p>
            <a:fld id="{AB35656F-3E7F-4ADE-BA06-A5C39D731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2405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DFB46-5DAD-445A-BE93-AA837E9DB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 anchor="b"/>
          <a:lstStyle>
            <a:lvl1pPr>
              <a:defRPr sz="4267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69502A-1799-4F8F-A10A-459979CE16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717" y="988485"/>
            <a:ext cx="6172200" cy="4872567"/>
          </a:xfrm>
          <a:prstGeom prst="rect">
            <a:avLst/>
          </a:prstGeo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8C7497-4D3B-41E6-89FE-E98136DFB0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21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9D52A7-A43B-48E7-9676-A1B0C917155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EAA9BFFD-BC13-45E6-916A-A6DE31142D10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68ECFF-D5C5-456D-B892-C7713F783E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943CCC-E232-4C22-8977-F7ADE6301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AB35656F-3E7F-4ADE-BA06-A5C39D731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846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74F43B-0574-4014-923E-7284008015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 anchor="b"/>
          <a:lstStyle>
            <a:lvl1pPr>
              <a:defRPr sz="4267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6039547-B50E-40C3-A4D3-27EF85C6B5F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717" y="988485"/>
            <a:ext cx="6172200" cy="48725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3FD932-6905-4916-A603-1AA578F57B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21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BD8CBD-D847-4D8B-B05C-F99EA1BE982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EAA9BFFD-BC13-45E6-916A-A6DE31142D10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C625EB-3924-4421-B156-D188806A05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EE7A32-D16A-4492-AFAC-EF3E314D7F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AB35656F-3E7F-4ADE-BA06-A5C39D731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2405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2648D9-CB8C-4DC5-816A-24C7A2590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6185"/>
            <a:ext cx="10515600" cy="132503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8200413-CB44-4A4B-9983-B6265D7341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6684"/>
            <a:ext cx="10515600" cy="434974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406D65-1E31-4BC4-81F5-FC0F8044DD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EAA9BFFD-BC13-45E6-916A-A6DE31142D10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A2D9C3-5A1B-412A-A53B-85A57B46E9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A5D6C3-0EF2-4DCD-A1ED-680369653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AB35656F-3E7F-4ADE-BA06-A5C39D731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1019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23EE381-AF23-4C9C-B8EC-FB02598605C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6185"/>
            <a:ext cx="2628900" cy="5810249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798D382-D498-44AC-A0ED-D91C3DCB51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6185"/>
            <a:ext cx="7683500" cy="581024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7C20E0-404D-4036-BA07-0E2DF556E38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EAA9BFFD-BC13-45E6-916A-A6DE31142D10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E45594-1107-4D74-A203-E29C6E301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C2AD90-3645-4691-9A96-99A871B451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AB35656F-3E7F-4ADE-BA06-A5C39D731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0572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416A6E-A69E-481B-80EB-49C9C8E2B1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183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8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8123A5B-00C8-4BB1-B972-CDFBA8E4D2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568"/>
            <a:ext cx="9144000" cy="165523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10F02C-3524-4196-9DD3-CFFCEBBE9D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EAA9BFFD-BC13-45E6-916A-A6DE31142D10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781B46-18D9-48AF-9301-6CDC90321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7024FF-29B2-4D8B-8879-74CEEFF36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AB35656F-3E7F-4ADE-BA06-A5C39D731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121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0D59EF4-CDB2-4305-A612-72A34EEE4E2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7D891CDE-A1D8-4CA1-8E56-08771FC8AC22}"/>
              </a:ext>
            </a:extLst>
          </p:cNvPr>
          <p:cNvSpPr txBox="1">
            <a:spLocks/>
          </p:cNvSpPr>
          <p:nvPr userDrawn="1"/>
        </p:nvSpPr>
        <p:spPr>
          <a:xfrm>
            <a:off x="6053667" y="6522345"/>
            <a:ext cx="1614117" cy="287259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>
            <a:defPPr>
              <a:defRPr lang="en-US"/>
            </a:defPPr>
            <a:lvl1pPr defTabSz="914400">
              <a:defRPr sz="800" b="1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  <a:lvl2pPr marL="457200" defTabSz="914400">
              <a:defRPr sz="1800"/>
            </a:lvl2pPr>
            <a:lvl3pPr marL="914400" defTabSz="914400">
              <a:defRPr sz="1800"/>
            </a:lvl3pPr>
            <a:lvl4pPr marL="1371600" defTabSz="914400">
              <a:defRPr sz="1800"/>
            </a:lvl4pPr>
            <a:lvl5pPr marL="1828800" defTabSz="914400">
              <a:defRPr sz="1800"/>
            </a:lvl5pPr>
            <a:lvl6pPr marL="2286000" defTabSz="914400">
              <a:defRPr sz="1800"/>
            </a:lvl6pPr>
            <a:lvl7pPr marL="2743200" defTabSz="914400">
              <a:defRPr sz="1800"/>
            </a:lvl7pPr>
            <a:lvl8pPr marL="3200400" defTabSz="914400">
              <a:defRPr sz="1800"/>
            </a:lvl8pPr>
            <a:lvl9pPr marL="3657600" defTabSz="914400">
              <a:defRPr sz="1800"/>
            </a:lvl9pPr>
          </a:lstStyle>
          <a:p>
            <a:pPr lvl="0"/>
            <a:r>
              <a:rPr lang="en-US" sz="1067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CTDOL confidential</a:t>
            </a:r>
          </a:p>
        </p:txBody>
      </p:sp>
      <p:sp>
        <p:nvSpPr>
          <p:cNvPr id="11" name="Rectangle 71">
            <a:extLst>
              <a:ext uri="{FF2B5EF4-FFF2-40B4-BE49-F238E27FC236}">
                <a16:creationId xmlns:a16="http://schemas.microsoft.com/office/drawing/2014/main" id="{DA48BED7-0C59-4C2D-89A2-F70C734F338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732464" y="6485793"/>
            <a:ext cx="400784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1">
                <a:solidFill>
                  <a:schemeClr val="bg1">
                    <a:lumMod val="50000"/>
                  </a:schemeClr>
                </a:solidFill>
                <a:latin typeface="+mj-lt"/>
                <a:cs typeface="Arial" pitchFamily="34" charset="0"/>
              </a:defRPr>
            </a:lvl1pPr>
            <a:lvl2pPr marL="457200" defTabSz="914400">
              <a:defRPr sz="1800"/>
            </a:lvl2pPr>
            <a:lvl3pPr marL="914400" defTabSz="914400">
              <a:defRPr sz="1800"/>
            </a:lvl3pPr>
            <a:lvl4pPr marL="1371600" defTabSz="914400">
              <a:defRPr sz="1800"/>
            </a:lvl4pPr>
            <a:lvl5pPr marL="1828800" defTabSz="914400">
              <a:defRPr sz="1800"/>
            </a:lvl5pPr>
            <a:lvl6pPr marL="2286000" defTabSz="914400">
              <a:defRPr sz="1800"/>
            </a:lvl6pPr>
            <a:lvl7pPr marL="2743200" defTabSz="914400">
              <a:defRPr sz="1800"/>
            </a:lvl7pPr>
            <a:lvl8pPr marL="3200400" defTabSz="914400">
              <a:defRPr sz="1800"/>
            </a:lvl8pPr>
            <a:lvl9pPr marL="3657600" defTabSz="914400">
              <a:defRPr sz="1800"/>
            </a:lvl9pPr>
          </a:lstStyle>
          <a:p>
            <a:pPr lvl="0"/>
            <a:fld id="{13B55AB4-0D57-4FBE-946B-A81E4A9D2A4C}" type="slidenum">
              <a:rPr lang="en-US" sz="1067" noProof="0" smtClean="0"/>
              <a:pPr lvl="0"/>
              <a:t>‹#›</a:t>
            </a:fld>
            <a:r>
              <a:rPr lang="en-US" sz="1067" noProof="0"/>
              <a:t> 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DEA3EBC-EB61-492B-A650-D68BC6F7BEE3}"/>
              </a:ext>
            </a:extLst>
          </p:cNvPr>
          <p:cNvCxnSpPr/>
          <p:nvPr userDrawn="1"/>
        </p:nvCxnSpPr>
        <p:spPr>
          <a:xfrm>
            <a:off x="6086669" y="6593416"/>
            <a:ext cx="0" cy="169560"/>
          </a:xfrm>
          <a:prstGeom prst="line">
            <a:avLst/>
          </a:prstGeom>
          <a:ln>
            <a:solidFill>
              <a:srgbClr val="8082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7311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0D59EF4-CDB2-4305-A612-72A34EEE4E2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7D891CDE-A1D8-4CA1-8E56-08771FC8AC22}"/>
              </a:ext>
            </a:extLst>
          </p:cNvPr>
          <p:cNvSpPr txBox="1">
            <a:spLocks/>
          </p:cNvSpPr>
          <p:nvPr userDrawn="1"/>
        </p:nvSpPr>
        <p:spPr>
          <a:xfrm>
            <a:off x="6053667" y="6522345"/>
            <a:ext cx="1614117" cy="287259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>
            <a:defPPr>
              <a:defRPr lang="en-US"/>
            </a:defPPr>
            <a:lvl1pPr defTabSz="914400">
              <a:defRPr sz="800" b="1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  <a:lvl2pPr marL="457200" defTabSz="914400">
              <a:defRPr sz="1800"/>
            </a:lvl2pPr>
            <a:lvl3pPr marL="914400" defTabSz="914400">
              <a:defRPr sz="1800"/>
            </a:lvl3pPr>
            <a:lvl4pPr marL="1371600" defTabSz="914400">
              <a:defRPr sz="1800"/>
            </a:lvl4pPr>
            <a:lvl5pPr marL="1828800" defTabSz="914400">
              <a:defRPr sz="1800"/>
            </a:lvl5pPr>
            <a:lvl6pPr marL="2286000" defTabSz="914400">
              <a:defRPr sz="1800"/>
            </a:lvl6pPr>
            <a:lvl7pPr marL="2743200" defTabSz="914400">
              <a:defRPr sz="1800"/>
            </a:lvl7pPr>
            <a:lvl8pPr marL="3200400" defTabSz="914400">
              <a:defRPr sz="1800"/>
            </a:lvl8pPr>
            <a:lvl9pPr marL="3657600" defTabSz="914400">
              <a:defRPr sz="1800"/>
            </a:lvl9pPr>
          </a:lstStyle>
          <a:p>
            <a:pPr lvl="0"/>
            <a:r>
              <a:rPr lang="en-US" sz="1067" b="0">
                <a:solidFill>
                  <a:schemeClr val="tx1">
                    <a:lumMod val="75000"/>
                    <a:lumOff val="25000"/>
                  </a:schemeClr>
                </a:solidFill>
              </a:rPr>
              <a:t>CTDOL confidential</a:t>
            </a:r>
          </a:p>
        </p:txBody>
      </p:sp>
      <p:sp>
        <p:nvSpPr>
          <p:cNvPr id="11" name="Rectangle 71">
            <a:extLst>
              <a:ext uri="{FF2B5EF4-FFF2-40B4-BE49-F238E27FC236}">
                <a16:creationId xmlns:a16="http://schemas.microsoft.com/office/drawing/2014/main" id="{DA48BED7-0C59-4C2D-89A2-F70C734F338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732464" y="6485793"/>
            <a:ext cx="400784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1">
                <a:solidFill>
                  <a:schemeClr val="bg1">
                    <a:lumMod val="50000"/>
                  </a:schemeClr>
                </a:solidFill>
                <a:latin typeface="+mj-lt"/>
                <a:cs typeface="Arial" pitchFamily="34" charset="0"/>
              </a:defRPr>
            </a:lvl1pPr>
            <a:lvl2pPr marL="457200" defTabSz="914400">
              <a:defRPr sz="1800"/>
            </a:lvl2pPr>
            <a:lvl3pPr marL="914400" defTabSz="914400">
              <a:defRPr sz="1800"/>
            </a:lvl3pPr>
            <a:lvl4pPr marL="1371600" defTabSz="914400">
              <a:defRPr sz="1800"/>
            </a:lvl4pPr>
            <a:lvl5pPr marL="1828800" defTabSz="914400">
              <a:defRPr sz="1800"/>
            </a:lvl5pPr>
            <a:lvl6pPr marL="2286000" defTabSz="914400">
              <a:defRPr sz="1800"/>
            </a:lvl6pPr>
            <a:lvl7pPr marL="2743200" defTabSz="914400">
              <a:defRPr sz="1800"/>
            </a:lvl7pPr>
            <a:lvl8pPr marL="3200400" defTabSz="914400">
              <a:defRPr sz="1800"/>
            </a:lvl8pPr>
            <a:lvl9pPr marL="3657600" defTabSz="914400">
              <a:defRPr sz="1800"/>
            </a:lvl9pPr>
          </a:lstStyle>
          <a:p>
            <a:pPr lvl="0"/>
            <a:fld id="{13B55AB4-0D57-4FBE-946B-A81E4A9D2A4C}" type="slidenum">
              <a:rPr lang="en-US" sz="1067" noProof="0" smtClean="0"/>
              <a:pPr lvl="0"/>
              <a:t>‹#›</a:t>
            </a:fld>
            <a:r>
              <a:rPr lang="en-US" sz="1067" noProof="0"/>
              <a:t> 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DEA3EBC-EB61-492B-A650-D68BC6F7BEE3}"/>
              </a:ext>
            </a:extLst>
          </p:cNvPr>
          <p:cNvCxnSpPr/>
          <p:nvPr userDrawn="1"/>
        </p:nvCxnSpPr>
        <p:spPr>
          <a:xfrm>
            <a:off x="6086669" y="6593416"/>
            <a:ext cx="0" cy="169560"/>
          </a:xfrm>
          <a:prstGeom prst="line">
            <a:avLst/>
          </a:prstGeom>
          <a:ln>
            <a:solidFill>
              <a:srgbClr val="8082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5AD74585-0758-4A73-A2C5-D935E2A82EA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82835" y="117574"/>
            <a:ext cx="1524000" cy="900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311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0D59EF4-CDB2-4305-A612-72A34EEE4E2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7D891CDE-A1D8-4CA1-8E56-08771FC8AC22}"/>
              </a:ext>
            </a:extLst>
          </p:cNvPr>
          <p:cNvSpPr txBox="1">
            <a:spLocks/>
          </p:cNvSpPr>
          <p:nvPr userDrawn="1"/>
        </p:nvSpPr>
        <p:spPr>
          <a:xfrm>
            <a:off x="6053667" y="6522345"/>
            <a:ext cx="1614117" cy="287259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>
            <a:defPPr>
              <a:defRPr lang="en-US"/>
            </a:defPPr>
            <a:lvl1pPr defTabSz="914400">
              <a:defRPr sz="800" b="1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  <a:lvl2pPr marL="457200" defTabSz="914400">
              <a:defRPr sz="1800"/>
            </a:lvl2pPr>
            <a:lvl3pPr marL="914400" defTabSz="914400">
              <a:defRPr sz="1800"/>
            </a:lvl3pPr>
            <a:lvl4pPr marL="1371600" defTabSz="914400">
              <a:defRPr sz="1800"/>
            </a:lvl4pPr>
            <a:lvl5pPr marL="1828800" defTabSz="914400">
              <a:defRPr sz="1800"/>
            </a:lvl5pPr>
            <a:lvl6pPr marL="2286000" defTabSz="914400">
              <a:defRPr sz="1800"/>
            </a:lvl6pPr>
            <a:lvl7pPr marL="2743200" defTabSz="914400">
              <a:defRPr sz="1800"/>
            </a:lvl7pPr>
            <a:lvl8pPr marL="3200400" defTabSz="914400">
              <a:defRPr sz="1800"/>
            </a:lvl8pPr>
            <a:lvl9pPr marL="3657600" defTabSz="914400">
              <a:defRPr sz="1800"/>
            </a:lvl9pPr>
          </a:lstStyle>
          <a:p>
            <a:pPr lvl="0"/>
            <a:r>
              <a:rPr lang="en-US" sz="1067" b="0">
                <a:solidFill>
                  <a:schemeClr val="tx1">
                    <a:lumMod val="75000"/>
                    <a:lumOff val="25000"/>
                  </a:schemeClr>
                </a:solidFill>
              </a:rPr>
              <a:t>CTDOL confidential</a:t>
            </a:r>
          </a:p>
        </p:txBody>
      </p:sp>
      <p:sp>
        <p:nvSpPr>
          <p:cNvPr id="11" name="Rectangle 71">
            <a:extLst>
              <a:ext uri="{FF2B5EF4-FFF2-40B4-BE49-F238E27FC236}">
                <a16:creationId xmlns:a16="http://schemas.microsoft.com/office/drawing/2014/main" id="{DA48BED7-0C59-4C2D-89A2-F70C734F338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732464" y="6485793"/>
            <a:ext cx="400784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1">
                <a:solidFill>
                  <a:schemeClr val="bg1">
                    <a:lumMod val="50000"/>
                  </a:schemeClr>
                </a:solidFill>
                <a:latin typeface="+mj-lt"/>
                <a:cs typeface="Arial" pitchFamily="34" charset="0"/>
              </a:defRPr>
            </a:lvl1pPr>
            <a:lvl2pPr marL="457200" defTabSz="914400">
              <a:defRPr sz="1800"/>
            </a:lvl2pPr>
            <a:lvl3pPr marL="914400" defTabSz="914400">
              <a:defRPr sz="1800"/>
            </a:lvl3pPr>
            <a:lvl4pPr marL="1371600" defTabSz="914400">
              <a:defRPr sz="1800"/>
            </a:lvl4pPr>
            <a:lvl5pPr marL="1828800" defTabSz="914400">
              <a:defRPr sz="1800"/>
            </a:lvl5pPr>
            <a:lvl6pPr marL="2286000" defTabSz="914400">
              <a:defRPr sz="1800"/>
            </a:lvl6pPr>
            <a:lvl7pPr marL="2743200" defTabSz="914400">
              <a:defRPr sz="1800"/>
            </a:lvl7pPr>
            <a:lvl8pPr marL="3200400" defTabSz="914400">
              <a:defRPr sz="1800"/>
            </a:lvl8pPr>
            <a:lvl9pPr marL="3657600" defTabSz="914400">
              <a:defRPr sz="1800"/>
            </a:lvl9pPr>
          </a:lstStyle>
          <a:p>
            <a:pPr lvl="0"/>
            <a:fld id="{13B55AB4-0D57-4FBE-946B-A81E4A9D2A4C}" type="slidenum">
              <a:rPr lang="en-US" sz="1067" noProof="0" smtClean="0"/>
              <a:pPr lvl="0"/>
              <a:t>‹#›</a:t>
            </a:fld>
            <a:r>
              <a:rPr lang="en-US" sz="1067" noProof="0"/>
              <a:t> 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DEA3EBC-EB61-492B-A650-D68BC6F7BEE3}"/>
              </a:ext>
            </a:extLst>
          </p:cNvPr>
          <p:cNvCxnSpPr/>
          <p:nvPr userDrawn="1"/>
        </p:nvCxnSpPr>
        <p:spPr>
          <a:xfrm>
            <a:off x="6086669" y="6593416"/>
            <a:ext cx="0" cy="169560"/>
          </a:xfrm>
          <a:prstGeom prst="line">
            <a:avLst/>
          </a:prstGeom>
          <a:ln>
            <a:solidFill>
              <a:srgbClr val="8082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5AD74585-0758-4A73-A2C5-D935E2A82EA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82835" y="117574"/>
            <a:ext cx="1524000" cy="900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3114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2AC18F-5EE7-4AE7-AF4C-169ADC5650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10268"/>
            <a:ext cx="10515600" cy="2853267"/>
          </a:xfrm>
          <a:prstGeom prst="rect">
            <a:avLst/>
          </a:prstGeom>
        </p:spPr>
        <p:txBody>
          <a:bodyPr anchor="b"/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2DC3D8-EBB5-403C-AA75-2B3F8FAE30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8935"/>
            <a:ext cx="10515600" cy="15007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60957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4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2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84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41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6987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557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F71FCF-2D76-403C-AED9-ADC8432DE6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2743200" cy="366183"/>
          </a:xfrm>
          <a:prstGeom prst="rect">
            <a:avLst/>
          </a:prstGeom>
        </p:spPr>
        <p:txBody>
          <a:bodyPr/>
          <a:lstStyle/>
          <a:p>
            <a:fld id="{EAA9BFFD-BC13-45E6-916A-A6DE31142D10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2CD6E7-064C-4F49-B401-A08E61A86F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36618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93D43D-7B91-4215-878C-320756993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3"/>
            <a:ext cx="2743200" cy="366183"/>
          </a:xfrm>
          <a:prstGeom prst="rect">
            <a:avLst/>
          </a:prstGeom>
        </p:spPr>
        <p:txBody>
          <a:bodyPr/>
          <a:lstStyle/>
          <a:p>
            <a:fld id="{AB35656F-3E7F-4ADE-BA06-A5C39D731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9725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0D59EF4-CDB2-4305-A612-72A34EEE4E2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7D891CDE-A1D8-4CA1-8E56-08771FC8AC22}"/>
              </a:ext>
            </a:extLst>
          </p:cNvPr>
          <p:cNvSpPr txBox="1">
            <a:spLocks/>
          </p:cNvSpPr>
          <p:nvPr userDrawn="1"/>
        </p:nvSpPr>
        <p:spPr>
          <a:xfrm>
            <a:off x="6053667" y="6522345"/>
            <a:ext cx="1614117" cy="287259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>
            <a:defPPr>
              <a:defRPr lang="en-US"/>
            </a:defPPr>
            <a:lvl1pPr defTabSz="914400">
              <a:defRPr sz="800" b="1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  <a:lvl2pPr marL="457200" defTabSz="914400">
              <a:defRPr sz="1800"/>
            </a:lvl2pPr>
            <a:lvl3pPr marL="914400" defTabSz="914400">
              <a:defRPr sz="1800"/>
            </a:lvl3pPr>
            <a:lvl4pPr marL="1371600" defTabSz="914400">
              <a:defRPr sz="1800"/>
            </a:lvl4pPr>
            <a:lvl5pPr marL="1828800" defTabSz="914400">
              <a:defRPr sz="1800"/>
            </a:lvl5pPr>
            <a:lvl6pPr marL="2286000" defTabSz="914400">
              <a:defRPr sz="1800"/>
            </a:lvl6pPr>
            <a:lvl7pPr marL="2743200" defTabSz="914400">
              <a:defRPr sz="1800"/>
            </a:lvl7pPr>
            <a:lvl8pPr marL="3200400" defTabSz="914400">
              <a:defRPr sz="1800"/>
            </a:lvl8pPr>
            <a:lvl9pPr marL="3657600" defTabSz="914400">
              <a:defRPr sz="1800"/>
            </a:lvl9pPr>
          </a:lstStyle>
          <a:p>
            <a:pPr lvl="0"/>
            <a:r>
              <a:rPr lang="en-US" sz="1067" b="0">
                <a:solidFill>
                  <a:schemeClr val="tx1">
                    <a:lumMod val="75000"/>
                    <a:lumOff val="25000"/>
                  </a:schemeClr>
                </a:solidFill>
              </a:rPr>
              <a:t>CTDOL confidential</a:t>
            </a:r>
          </a:p>
        </p:txBody>
      </p:sp>
      <p:sp>
        <p:nvSpPr>
          <p:cNvPr id="11" name="Rectangle 71">
            <a:extLst>
              <a:ext uri="{FF2B5EF4-FFF2-40B4-BE49-F238E27FC236}">
                <a16:creationId xmlns:a16="http://schemas.microsoft.com/office/drawing/2014/main" id="{DA48BED7-0C59-4C2D-89A2-F70C734F338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732464" y="6485793"/>
            <a:ext cx="400784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1">
                <a:solidFill>
                  <a:schemeClr val="bg1">
                    <a:lumMod val="50000"/>
                  </a:schemeClr>
                </a:solidFill>
                <a:latin typeface="+mj-lt"/>
                <a:cs typeface="Arial" pitchFamily="34" charset="0"/>
              </a:defRPr>
            </a:lvl1pPr>
            <a:lvl2pPr marL="457200" defTabSz="914400">
              <a:defRPr sz="1800"/>
            </a:lvl2pPr>
            <a:lvl3pPr marL="914400" defTabSz="914400">
              <a:defRPr sz="1800"/>
            </a:lvl3pPr>
            <a:lvl4pPr marL="1371600" defTabSz="914400">
              <a:defRPr sz="1800"/>
            </a:lvl4pPr>
            <a:lvl5pPr marL="1828800" defTabSz="914400">
              <a:defRPr sz="1800"/>
            </a:lvl5pPr>
            <a:lvl6pPr marL="2286000" defTabSz="914400">
              <a:defRPr sz="1800"/>
            </a:lvl6pPr>
            <a:lvl7pPr marL="2743200" defTabSz="914400">
              <a:defRPr sz="1800"/>
            </a:lvl7pPr>
            <a:lvl8pPr marL="3200400" defTabSz="914400">
              <a:defRPr sz="1800"/>
            </a:lvl8pPr>
            <a:lvl9pPr marL="3657600" defTabSz="914400">
              <a:defRPr sz="1800"/>
            </a:lvl9pPr>
          </a:lstStyle>
          <a:p>
            <a:pPr lvl="0"/>
            <a:fld id="{13B55AB4-0D57-4FBE-946B-A81E4A9D2A4C}" type="slidenum">
              <a:rPr lang="en-US" sz="1067" noProof="0" smtClean="0"/>
              <a:pPr lvl="0"/>
              <a:t>‹#›</a:t>
            </a:fld>
            <a:r>
              <a:rPr lang="en-US" sz="1067" noProof="0"/>
              <a:t> 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DEA3EBC-EB61-492B-A650-D68BC6F7BEE3}"/>
              </a:ext>
            </a:extLst>
          </p:cNvPr>
          <p:cNvCxnSpPr/>
          <p:nvPr userDrawn="1"/>
        </p:nvCxnSpPr>
        <p:spPr>
          <a:xfrm>
            <a:off x="6086669" y="6593416"/>
            <a:ext cx="0" cy="169560"/>
          </a:xfrm>
          <a:prstGeom prst="line">
            <a:avLst/>
          </a:prstGeom>
          <a:ln>
            <a:solidFill>
              <a:srgbClr val="8082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5AD74585-0758-4A73-A2C5-D935E2A82EA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82835" y="117574"/>
            <a:ext cx="1524000" cy="900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3114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2AC18F-5EE7-4AE7-AF4C-169ADC5650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10267"/>
            <a:ext cx="10515600" cy="2853267"/>
          </a:xfrm>
          <a:prstGeom prst="rect">
            <a:avLst/>
          </a:prstGeom>
        </p:spPr>
        <p:txBody>
          <a:bodyPr anchor="b"/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2DC3D8-EBB5-403C-AA75-2B3F8FAE30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8934"/>
            <a:ext cx="10515600" cy="15007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F71FCF-2D76-403C-AED9-ADC8432DE6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EAA9BFFD-BC13-45E6-916A-A6DE31142D10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2CD6E7-064C-4F49-B401-A08E61A86F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93D43D-7B91-4215-878C-320756993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AB35656F-3E7F-4ADE-BA06-A5C39D731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9725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33923E-D3B9-4F29-83CE-EBE487347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6185"/>
            <a:ext cx="10515600" cy="132503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0CB86E-7363-4899-916D-B874B530E8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6684"/>
            <a:ext cx="5156200" cy="434974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4E3536B-9322-4E69-A5C0-FB121CF42F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826684"/>
            <a:ext cx="5156200" cy="434974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08C39B-536F-44F5-B7D4-2AB8C7A04B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EAA9BFFD-BC13-45E6-916A-A6DE31142D10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22C248-0E6B-419C-9C30-76AC4CE57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058217-4D32-45C0-A1E9-60A6CAEB8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AB35656F-3E7F-4ADE-BA06-A5C39D731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07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375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1" r:id="rId1"/>
    <p:sldLayoutId id="2147483994" r:id="rId2"/>
    <p:sldLayoutId id="2147483995" r:id="rId3"/>
    <p:sldLayoutId id="2147484049" r:id="rId4"/>
    <p:sldLayoutId id="2147484048" r:id="rId5"/>
    <p:sldLayoutId id="2147484044" r:id="rId6"/>
    <p:sldLayoutId id="2147484034" r:id="rId7"/>
    <p:sldLayoutId id="2147483996" r:id="rId8"/>
    <p:sldLayoutId id="2147483997" r:id="rId9"/>
    <p:sldLayoutId id="2147484045" r:id="rId10"/>
    <p:sldLayoutId id="2147484039" r:id="rId11"/>
    <p:sldLayoutId id="2147483999" r:id="rId12"/>
    <p:sldLayoutId id="2147484000" r:id="rId13"/>
    <p:sldLayoutId id="2147484046" r:id="rId14"/>
    <p:sldLayoutId id="2147484047" r:id="rId15"/>
    <p:sldLayoutId id="2147484001" r:id="rId16"/>
    <p:sldLayoutId id="2147484002" r:id="rId17"/>
    <p:sldLayoutId id="2147484003" r:id="rId18"/>
    <p:sldLayoutId id="2147484004" r:id="rId19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5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5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5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G"/><Relationship Id="rId1" Type="http://schemas.openxmlformats.org/officeDocument/2006/relationships/slideLayout" Target="../slideLayouts/slideLayout5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5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5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5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5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G"/><Relationship Id="rId1" Type="http://schemas.openxmlformats.org/officeDocument/2006/relationships/slideLayout" Target="../slideLayouts/slideLayout5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G"/><Relationship Id="rId1" Type="http://schemas.openxmlformats.org/officeDocument/2006/relationships/slideLayout" Target="../slideLayouts/slideLayout5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5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G"/><Relationship Id="rId1" Type="http://schemas.openxmlformats.org/officeDocument/2006/relationships/slideLayout" Target="../slideLayouts/slideLayout3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G"/><Relationship Id="rId1" Type="http://schemas.openxmlformats.org/officeDocument/2006/relationships/slideLayout" Target="../slideLayouts/slideLayout3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G"/><Relationship Id="rId1" Type="http://schemas.openxmlformats.org/officeDocument/2006/relationships/slideLayout" Target="../slideLayouts/slideLayout3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G"/><Relationship Id="rId1" Type="http://schemas.openxmlformats.org/officeDocument/2006/relationships/slideLayout" Target="../slideLayouts/slideLayout3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G"/><Relationship Id="rId1" Type="http://schemas.openxmlformats.org/officeDocument/2006/relationships/slideLayout" Target="../slideLayouts/slideLayout3.xml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.xml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.xml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.xml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3.xml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3.xml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3.xml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3.xml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JP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3.xml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3.xml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3.xml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3.xml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3.xml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3.xml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JP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3.xml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3.xml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JP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3.xml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3.svg"/><Relationship Id="rId4" Type="http://schemas.openxmlformats.org/officeDocument/2006/relationships/image" Target="../media/image1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5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5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5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Relationship Id="rId4" Type="http://schemas.openxmlformats.org/officeDocument/2006/relationships/comments" Target="../comments/commen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5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5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5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5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5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5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5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5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5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5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5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5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5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5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5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5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5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5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G"/><Relationship Id="rId1" Type="http://schemas.openxmlformats.org/officeDocument/2006/relationships/slideLayout" Target="../slideLayouts/slideLayout5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G"/><Relationship Id="rId1" Type="http://schemas.openxmlformats.org/officeDocument/2006/relationships/slideLayout" Target="../slideLayouts/slideLayout5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3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G"/><Relationship Id="rId1" Type="http://schemas.openxmlformats.org/officeDocument/2006/relationships/slideLayout" Target="../slideLayouts/slideLayout3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G"/><Relationship Id="rId1" Type="http://schemas.openxmlformats.org/officeDocument/2006/relationships/slideLayout" Target="../slideLayouts/slideLayout3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3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3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G"/><Relationship Id="rId1" Type="http://schemas.openxmlformats.org/officeDocument/2006/relationships/slideLayout" Target="../slideLayouts/slideLayout5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CD83386-FEEE-4031-8034-57D05C3D17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9363"/>
            <a:ext cx="12192000" cy="6858000"/>
          </a:xfrm>
          <a:prstGeom prst="rect">
            <a:avLst/>
          </a:prstGeom>
        </p:spPr>
      </p:pic>
      <p:pic>
        <p:nvPicPr>
          <p:cNvPr id="8" name="Picture 7" descr="Logo, company name&#10;&#10;Description automatically generated">
            <a:extLst>
              <a:ext uri="{FF2B5EF4-FFF2-40B4-BE49-F238E27FC236}">
                <a16:creationId xmlns:a16="http://schemas.microsoft.com/office/drawing/2014/main" id="{F5600A11-0E6F-402A-BFE2-97E6DE58EC7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43394"/>
            <a:ext cx="2427676" cy="1434991"/>
          </a:xfrm>
          <a:prstGeom prst="rect">
            <a:avLst/>
          </a:prstGeom>
        </p:spPr>
      </p:pic>
      <p:sp>
        <p:nvSpPr>
          <p:cNvPr id="9" name="Rectangle 1">
            <a:extLst>
              <a:ext uri="{FF2B5EF4-FFF2-40B4-BE49-F238E27FC236}">
                <a16:creationId xmlns:a16="http://schemas.microsoft.com/office/drawing/2014/main" id="{1238BAC9-4D1E-4555-8FE6-3176BE1E4A35}"/>
              </a:ext>
            </a:extLst>
          </p:cNvPr>
          <p:cNvSpPr/>
          <p:nvPr/>
        </p:nvSpPr>
        <p:spPr>
          <a:xfrm>
            <a:off x="10065" y="2952033"/>
            <a:ext cx="4557621" cy="898584"/>
          </a:xfrm>
          <a:custGeom>
            <a:avLst/>
            <a:gdLst>
              <a:gd name="connsiteX0" fmla="*/ 0 w 3881886"/>
              <a:gd name="connsiteY0" fmla="*/ 0 h 754811"/>
              <a:gd name="connsiteX1" fmla="*/ 3881886 w 3881886"/>
              <a:gd name="connsiteY1" fmla="*/ 0 h 754811"/>
              <a:gd name="connsiteX2" fmla="*/ 3881886 w 3881886"/>
              <a:gd name="connsiteY2" fmla="*/ 754811 h 754811"/>
              <a:gd name="connsiteX3" fmla="*/ 0 w 3881886"/>
              <a:gd name="connsiteY3" fmla="*/ 754811 h 754811"/>
              <a:gd name="connsiteX4" fmla="*/ 0 w 3881886"/>
              <a:gd name="connsiteY4" fmla="*/ 0 h 754811"/>
              <a:gd name="connsiteX0" fmla="*/ 0 w 3881886"/>
              <a:gd name="connsiteY0" fmla="*/ 0 h 754811"/>
              <a:gd name="connsiteX1" fmla="*/ 3881886 w 3881886"/>
              <a:gd name="connsiteY1" fmla="*/ 0 h 754811"/>
              <a:gd name="connsiteX2" fmla="*/ 3596136 w 3881886"/>
              <a:gd name="connsiteY2" fmla="*/ 745286 h 754811"/>
              <a:gd name="connsiteX3" fmla="*/ 0 w 3881886"/>
              <a:gd name="connsiteY3" fmla="*/ 754811 h 754811"/>
              <a:gd name="connsiteX4" fmla="*/ 0 w 3881886"/>
              <a:gd name="connsiteY4" fmla="*/ 0 h 754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81886" h="754811">
                <a:moveTo>
                  <a:pt x="0" y="0"/>
                </a:moveTo>
                <a:lnTo>
                  <a:pt x="3881886" y="0"/>
                </a:lnTo>
                <a:lnTo>
                  <a:pt x="3596136" y="745286"/>
                </a:lnTo>
                <a:lnTo>
                  <a:pt x="0" y="754811"/>
                </a:lnTo>
                <a:lnTo>
                  <a:pt x="0" y="0"/>
                </a:lnTo>
                <a:close/>
              </a:path>
            </a:pathLst>
          </a:custGeom>
          <a:solidFill>
            <a:srgbClr val="1A568A"/>
          </a:solidFill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07783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415566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623349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831132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038915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246698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454481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662264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dirty="0">
                <a:cs typeface="Calibri"/>
              </a:rPr>
              <a:t>Employer User Guide</a:t>
            </a:r>
          </a:p>
          <a:p>
            <a:pPr algn="ctr"/>
            <a:endParaRPr lang="en-US" sz="1800" b="1" dirty="0">
              <a:solidFill>
                <a:schemeClr val="bg1"/>
              </a:solidFill>
              <a:cs typeface="Calibri"/>
            </a:endParaRPr>
          </a:p>
        </p:txBody>
      </p:sp>
      <p:sp>
        <p:nvSpPr>
          <p:cNvPr id="10" name="Parallelogram 9">
            <a:extLst>
              <a:ext uri="{FF2B5EF4-FFF2-40B4-BE49-F238E27FC236}">
                <a16:creationId xmlns:a16="http://schemas.microsoft.com/office/drawing/2014/main" id="{7622AD16-4C9D-4E28-AA08-0CD7DDDDE901}"/>
              </a:ext>
            </a:extLst>
          </p:cNvPr>
          <p:cNvSpPr/>
          <p:nvPr/>
        </p:nvSpPr>
        <p:spPr>
          <a:xfrm>
            <a:off x="4291282" y="2952033"/>
            <a:ext cx="542566" cy="898584"/>
          </a:xfrm>
          <a:prstGeom prst="parallelogram">
            <a:avLst>
              <a:gd name="adj" fmla="val 64662"/>
            </a:avLst>
          </a:prstGeom>
          <a:solidFill>
            <a:srgbClr val="00AD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07783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415566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623349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831132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038915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246698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454481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662264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28F6665-6FB0-4012-8912-073D1553ADD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62248" y="6417104"/>
            <a:ext cx="2743200" cy="366183"/>
          </a:xfrm>
        </p:spPr>
        <p:txBody>
          <a:bodyPr/>
          <a:lstStyle/>
          <a:p>
            <a:pPr algn="ctr"/>
            <a:fld id="{A18B79A7-BA85-40A4-A918-7F026973442C}" type="datetime1">
              <a:rPr lang="en-US" smtClean="0"/>
              <a:pPr algn="ctr"/>
              <a:t>7/20/2023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78871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BB8B8112-C43C-F178-2E3E-A8DF9C6FA6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3DE9EC7D-1661-D3C7-B3D5-534EA83E0204}"/>
              </a:ext>
            </a:extLst>
          </p:cNvPr>
          <p:cNvGrpSpPr/>
          <p:nvPr/>
        </p:nvGrpSpPr>
        <p:grpSpPr>
          <a:xfrm>
            <a:off x="5744352" y="6522345"/>
            <a:ext cx="1420192" cy="310254"/>
            <a:chOff x="5744352" y="6522345"/>
            <a:chExt cx="1420192" cy="310254"/>
          </a:xfrm>
        </p:grpSpPr>
        <p:sp>
          <p:nvSpPr>
            <p:cNvPr id="7" name="Text Placeholder 4">
              <a:extLst>
                <a:ext uri="{FF2B5EF4-FFF2-40B4-BE49-F238E27FC236}">
                  <a16:creationId xmlns:a16="http://schemas.microsoft.com/office/drawing/2014/main" id="{63A91EDF-4BA9-273C-AD13-39B353ED53EB}"/>
                </a:ext>
              </a:extLst>
            </p:cNvPr>
            <p:cNvSpPr txBox="1">
              <a:spLocks/>
            </p:cNvSpPr>
            <p:nvPr/>
          </p:nvSpPr>
          <p:spPr>
            <a:xfrm>
              <a:off x="6063875" y="6529069"/>
              <a:ext cx="1100669" cy="28725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CTDOL confidential</a:t>
              </a:r>
            </a:p>
          </p:txBody>
        </p:sp>
        <p:sp>
          <p:nvSpPr>
            <p:cNvPr id="8" name="Rectangle 71">
              <a:extLst>
                <a:ext uri="{FF2B5EF4-FFF2-40B4-BE49-F238E27FC236}">
                  <a16:creationId xmlns:a16="http://schemas.microsoft.com/office/drawing/2014/main" id="{E98E9471-0CD7-66C8-4FBE-13737D58A30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5744352" y="6542471"/>
              <a:ext cx="372284" cy="28180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00" b="1">
                  <a:solidFill>
                    <a:schemeClr val="bg1">
                      <a:lumMod val="50000"/>
                    </a:schemeClr>
                  </a:solidFill>
                  <a:latin typeface="+mj-lt"/>
                  <a:cs typeface="Arial" pitchFamily="34" charset="0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noProof="0" dirty="0"/>
                <a:t> </a:t>
              </a:r>
              <a:fld id="{13B55AB4-0D57-4FBE-946B-A81E4A9D2A4C}" type="slidenum">
                <a:rPr lang="en-US" sz="1067" noProof="0" smtClean="0"/>
                <a:pPr lvl="0"/>
                <a:t>10</a:t>
              </a:fld>
              <a:r>
                <a:rPr lang="en-US" sz="1067" noProof="0" dirty="0"/>
                <a:t> </a:t>
              </a:r>
            </a:p>
          </p:txBody>
        </p:sp>
        <p:sp>
          <p:nvSpPr>
            <p:cNvPr id="9" name="Text Placeholder 4">
              <a:extLst>
                <a:ext uri="{FF2B5EF4-FFF2-40B4-BE49-F238E27FC236}">
                  <a16:creationId xmlns:a16="http://schemas.microsoft.com/office/drawing/2014/main" id="{EBB65523-F8AE-C2BE-BFC8-6195617519CE}"/>
                </a:ext>
              </a:extLst>
            </p:cNvPr>
            <p:cNvSpPr txBox="1">
              <a:spLocks/>
            </p:cNvSpPr>
            <p:nvPr/>
          </p:nvSpPr>
          <p:spPr>
            <a:xfrm>
              <a:off x="6019799" y="6522345"/>
              <a:ext cx="76201" cy="3102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600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07700443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7B5AF1D3-3736-C06E-C930-67A288D482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0291" y="1030331"/>
            <a:ext cx="5370650" cy="545849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D77E73C-6CD3-12A7-D987-283B1A5E2E97}"/>
              </a:ext>
            </a:extLst>
          </p:cNvPr>
          <p:cNvSpPr txBox="1"/>
          <p:nvPr/>
        </p:nvSpPr>
        <p:spPr>
          <a:xfrm>
            <a:off x="1920815" y="221346"/>
            <a:ext cx="891419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>
                <a:solidFill>
                  <a:srgbClr val="2F5496"/>
                </a:solidFill>
                <a:cs typeface="Calibri"/>
              </a:rPr>
              <a:t>Audits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6C32A15-A6C1-88DA-44BE-A07B34EFA115}"/>
              </a:ext>
            </a:extLst>
          </p:cNvPr>
          <p:cNvSpPr/>
          <p:nvPr/>
        </p:nvSpPr>
        <p:spPr>
          <a:xfrm>
            <a:off x="7758481" y="2052365"/>
            <a:ext cx="3070723" cy="404575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>
                <a:ea typeface="+mn-lt"/>
                <a:cs typeface="+mn-lt"/>
              </a:rPr>
              <a:t>Enter all questionnaire responses.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730036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B59FCDC8-0BA4-BF47-317A-684FCA82A5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3593" y="876330"/>
            <a:ext cx="5811652" cy="557106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9BA2BCA-849B-C151-7BD7-E0C6852B9266}"/>
              </a:ext>
            </a:extLst>
          </p:cNvPr>
          <p:cNvSpPr txBox="1"/>
          <p:nvPr/>
        </p:nvSpPr>
        <p:spPr>
          <a:xfrm>
            <a:off x="1920815" y="238664"/>
            <a:ext cx="891419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>
                <a:solidFill>
                  <a:srgbClr val="2F5496"/>
                </a:solidFill>
                <a:cs typeface="Calibri"/>
              </a:rPr>
              <a:t>Audits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AF402D9-A3AB-2591-BAF3-1007A7D1A093}"/>
              </a:ext>
            </a:extLst>
          </p:cNvPr>
          <p:cNvSpPr/>
          <p:nvPr/>
        </p:nvSpPr>
        <p:spPr>
          <a:xfrm>
            <a:off x="8438545" y="1814752"/>
            <a:ext cx="3070723" cy="404575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>
                <a:ea typeface="+mn-lt"/>
                <a:cs typeface="+mn-lt"/>
              </a:rPr>
              <a:t>Enter all questionnaire responses.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283715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19F76770-8383-DB0C-7960-558A92DBA3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0345" y="833966"/>
            <a:ext cx="6671309" cy="557106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545EDF1-40DC-26EC-8DB0-F7D7762EE3B5}"/>
              </a:ext>
            </a:extLst>
          </p:cNvPr>
          <p:cNvSpPr txBox="1"/>
          <p:nvPr/>
        </p:nvSpPr>
        <p:spPr>
          <a:xfrm>
            <a:off x="8707943" y="6197804"/>
            <a:ext cx="461493" cy="16921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 sz="600">
              <a:cs typeface="Calibri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A7D3660-6351-D163-0C64-ECFBB746926C}"/>
              </a:ext>
            </a:extLst>
          </p:cNvPr>
          <p:cNvSpPr txBox="1"/>
          <p:nvPr/>
        </p:nvSpPr>
        <p:spPr>
          <a:xfrm>
            <a:off x="1920815" y="238664"/>
            <a:ext cx="891419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>
                <a:solidFill>
                  <a:srgbClr val="2F5496"/>
                </a:solidFill>
                <a:cs typeface="Calibri"/>
              </a:rPr>
              <a:t>Audits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AB056A2-46CB-A423-D929-CEACD6E4DCD2}"/>
              </a:ext>
            </a:extLst>
          </p:cNvPr>
          <p:cNvSpPr/>
          <p:nvPr/>
        </p:nvSpPr>
        <p:spPr>
          <a:xfrm>
            <a:off x="9012094" y="1970429"/>
            <a:ext cx="3070723" cy="404575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>
                <a:ea typeface="+mn-lt"/>
                <a:cs typeface="+mn-lt"/>
              </a:rPr>
              <a:t>Enter all questionnaire responses and click </a:t>
            </a:r>
            <a:r>
              <a:rPr lang="en-US" sz="1400" b="1">
                <a:ea typeface="+mn-lt"/>
                <a:cs typeface="+mn-lt"/>
              </a:rPr>
              <a:t>Next</a:t>
            </a:r>
            <a:r>
              <a:rPr lang="en-US" sz="1400">
                <a:ea typeface="+mn-lt"/>
                <a:cs typeface="+mn-lt"/>
              </a:rPr>
              <a:t>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623759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25340680-5CD9-0EE9-A965-110AABFDBF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6F221BA0-270A-CD53-4175-95047BB6477A}"/>
              </a:ext>
            </a:extLst>
          </p:cNvPr>
          <p:cNvGrpSpPr/>
          <p:nvPr/>
        </p:nvGrpSpPr>
        <p:grpSpPr>
          <a:xfrm>
            <a:off x="5605272" y="6522345"/>
            <a:ext cx="1559272" cy="310254"/>
            <a:chOff x="5605272" y="6522345"/>
            <a:chExt cx="1559272" cy="310254"/>
          </a:xfrm>
        </p:grpSpPr>
        <p:sp>
          <p:nvSpPr>
            <p:cNvPr id="4" name="Text Placeholder 4">
              <a:extLst>
                <a:ext uri="{FF2B5EF4-FFF2-40B4-BE49-F238E27FC236}">
                  <a16:creationId xmlns:a16="http://schemas.microsoft.com/office/drawing/2014/main" id="{F7A15A5E-789D-BBAE-CEE0-0EF5045FD72D}"/>
                </a:ext>
              </a:extLst>
            </p:cNvPr>
            <p:cNvSpPr txBox="1">
              <a:spLocks/>
            </p:cNvSpPr>
            <p:nvPr/>
          </p:nvSpPr>
          <p:spPr>
            <a:xfrm>
              <a:off x="6063875" y="6529069"/>
              <a:ext cx="1100669" cy="28725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CTDOL confidential</a:t>
              </a:r>
            </a:p>
          </p:txBody>
        </p:sp>
        <p:sp>
          <p:nvSpPr>
            <p:cNvPr id="5" name="Rectangle 71">
              <a:extLst>
                <a:ext uri="{FF2B5EF4-FFF2-40B4-BE49-F238E27FC236}">
                  <a16:creationId xmlns:a16="http://schemas.microsoft.com/office/drawing/2014/main" id="{A31E93E5-54C5-405C-FE25-7F3BE3E2226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5605272" y="6542471"/>
              <a:ext cx="511364" cy="28180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00" b="1">
                  <a:solidFill>
                    <a:schemeClr val="bg1">
                      <a:lumMod val="50000"/>
                    </a:schemeClr>
                  </a:solidFill>
                  <a:latin typeface="+mj-lt"/>
                  <a:cs typeface="Arial" pitchFamily="34" charset="0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noProof="0" dirty="0"/>
                <a:t> </a:t>
              </a:r>
              <a:fld id="{13B55AB4-0D57-4FBE-946B-A81E4A9D2A4C}" type="slidenum">
                <a:rPr lang="en-US" sz="1067" noProof="0" smtClean="0"/>
                <a:pPr lvl="0"/>
                <a:t>103</a:t>
              </a:fld>
              <a:r>
                <a:rPr lang="en-US" sz="1067" noProof="0" dirty="0"/>
                <a:t> </a:t>
              </a:r>
            </a:p>
          </p:txBody>
        </p:sp>
        <p:sp>
          <p:nvSpPr>
            <p:cNvPr id="6" name="Text Placeholder 4">
              <a:extLst>
                <a:ext uri="{FF2B5EF4-FFF2-40B4-BE49-F238E27FC236}">
                  <a16:creationId xmlns:a16="http://schemas.microsoft.com/office/drawing/2014/main" id="{49960A52-1928-FEF2-C73F-ECD8E07A6AD9}"/>
                </a:ext>
              </a:extLst>
            </p:cNvPr>
            <p:cNvSpPr txBox="1">
              <a:spLocks/>
            </p:cNvSpPr>
            <p:nvPr/>
          </p:nvSpPr>
          <p:spPr>
            <a:xfrm>
              <a:off x="6019799" y="6522345"/>
              <a:ext cx="76201" cy="3102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600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31652764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3439D463-5EA2-A10B-670E-F7094316483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80" b="1367"/>
          <a:stretch/>
        </p:blipFill>
        <p:spPr>
          <a:xfrm>
            <a:off x="975491" y="1441499"/>
            <a:ext cx="9961236" cy="456087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D5E02DD-EEBE-D9E9-4AA3-8CE2240A9900}"/>
              </a:ext>
            </a:extLst>
          </p:cNvPr>
          <p:cNvSpPr txBox="1"/>
          <p:nvPr/>
        </p:nvSpPr>
        <p:spPr>
          <a:xfrm>
            <a:off x="9629252" y="5653770"/>
            <a:ext cx="755435" cy="30589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 sz="600">
              <a:cs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F0537FD-F39B-06EE-3F4A-F285EC9CFE55}"/>
              </a:ext>
            </a:extLst>
          </p:cNvPr>
          <p:cNvSpPr txBox="1"/>
          <p:nvPr/>
        </p:nvSpPr>
        <p:spPr>
          <a:xfrm>
            <a:off x="1920815" y="238664"/>
            <a:ext cx="891419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>
                <a:solidFill>
                  <a:srgbClr val="2F5496"/>
                </a:solidFill>
                <a:cs typeface="Calibri"/>
              </a:rPr>
              <a:t>Audits - Verification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4357907-9FC0-0509-1ADC-640D8301E9AE}"/>
              </a:ext>
            </a:extLst>
          </p:cNvPr>
          <p:cNvSpPr/>
          <p:nvPr/>
        </p:nvSpPr>
        <p:spPr>
          <a:xfrm>
            <a:off x="3891126" y="749591"/>
            <a:ext cx="3742593" cy="633994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>
                <a:ea typeface="+mn-lt"/>
                <a:cs typeface="+mn-lt"/>
              </a:rPr>
              <a:t>After verifying all information, click </a:t>
            </a:r>
            <a:r>
              <a:rPr lang="en-US" sz="1400" b="1">
                <a:ea typeface="+mn-lt"/>
                <a:cs typeface="+mn-lt"/>
              </a:rPr>
              <a:t>Submit</a:t>
            </a:r>
            <a:r>
              <a:rPr lang="en-US" sz="1400">
                <a:ea typeface="+mn-lt"/>
                <a:cs typeface="+mn-lt"/>
              </a:rPr>
              <a:t>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300842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416DBBF4-4624-44C5-33CC-17449A83894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2" t="16667" r="80" b="-476"/>
          <a:stretch/>
        </p:blipFill>
        <p:spPr>
          <a:xfrm>
            <a:off x="900021" y="2135322"/>
            <a:ext cx="10125977" cy="144162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CBC1DBD-04BF-2062-9737-89289430E9AD}"/>
              </a:ext>
            </a:extLst>
          </p:cNvPr>
          <p:cNvSpPr txBox="1"/>
          <p:nvPr/>
        </p:nvSpPr>
        <p:spPr>
          <a:xfrm>
            <a:off x="1920815" y="238664"/>
            <a:ext cx="891419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>
                <a:solidFill>
                  <a:srgbClr val="2F5496"/>
                </a:solidFill>
                <a:cs typeface="Calibri"/>
              </a:rPr>
              <a:t>Audits 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C00C87A1-C08E-FBA3-164B-034C2ED4B944}"/>
              </a:ext>
            </a:extLst>
          </p:cNvPr>
          <p:cNvSpPr/>
          <p:nvPr/>
        </p:nvSpPr>
        <p:spPr>
          <a:xfrm>
            <a:off x="4137864" y="1034130"/>
            <a:ext cx="3742593" cy="633994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>
                <a:ea typeface="+mn-lt"/>
                <a:cs typeface="+mn-lt"/>
              </a:rPr>
              <a:t>Enter Audit Questionnaire Confirmation screen is displayed.  The questionnaire responses are saved successfully.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45447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053DA45-3E96-450C-8604-F9B7955461F2}"/>
              </a:ext>
            </a:extLst>
          </p:cNvPr>
          <p:cNvSpPr txBox="1"/>
          <p:nvPr/>
        </p:nvSpPr>
        <p:spPr>
          <a:xfrm>
            <a:off x="1918940" y="87393"/>
            <a:ext cx="4958080" cy="492443"/>
          </a:xfrm>
          <a:prstGeom prst="rect">
            <a:avLst/>
          </a:prstGeom>
          <a:noFill/>
        </p:spPr>
        <p:txBody>
          <a:bodyPr wrap="square" lIns="121920" tIns="60960" rIns="121920" bIns="60960" rtlCol="0" anchor="t">
            <a:spAutoFit/>
          </a:bodyPr>
          <a:lstStyle/>
          <a:p>
            <a:r>
              <a:rPr lang="en-US" sz="2400" dirty="0">
                <a:ea typeface="+mn-lt"/>
                <a:cs typeface="+mn-lt"/>
              </a:rPr>
              <a:t>Employer User Guide</a:t>
            </a:r>
            <a:endParaRPr lang="en-US" sz="24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4171DB3-2359-484E-96B7-030DAA576D88}"/>
              </a:ext>
            </a:extLst>
          </p:cNvPr>
          <p:cNvSpPr/>
          <p:nvPr/>
        </p:nvSpPr>
        <p:spPr>
          <a:xfrm>
            <a:off x="4547856" y="2949293"/>
            <a:ext cx="5867595" cy="1305673"/>
          </a:xfrm>
          <a:prstGeom prst="rect">
            <a:avLst/>
          </a:prstGeom>
          <a:solidFill>
            <a:srgbClr val="E5954E"/>
          </a:solidFill>
          <a:ln>
            <a:solidFill>
              <a:srgbClr val="E5954E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lIns="121920" tIns="60960" rIns="121920" bIns="60960" rtlCol="0" anchor="ctr"/>
          <a:lstStyle/>
          <a:p>
            <a:pPr algn="ctr"/>
            <a:r>
              <a:rPr lang="en-US" sz="3200" b="1" dirty="0">
                <a:solidFill>
                  <a:schemeClr val="bg1"/>
                </a:solidFill>
                <a:ea typeface="+mn-lt"/>
                <a:cs typeface="+mn-lt"/>
              </a:rPr>
              <a:t>  14. </a:t>
            </a:r>
            <a:r>
              <a:rPr lang="en-US" sz="3200" b="1" dirty="0">
                <a:ea typeface="+mn-lt"/>
                <a:cs typeface="+mn-lt"/>
              </a:rPr>
              <a:t>940 Certification Request</a:t>
            </a:r>
            <a:endParaRPr lang="en-US" sz="3200" b="1" dirty="0">
              <a:solidFill>
                <a:schemeClr val="bg1"/>
              </a:solidFill>
              <a:ea typeface="+mn-lt"/>
              <a:cs typeface="+mn-lt"/>
            </a:endParaRPr>
          </a:p>
        </p:txBody>
      </p:sp>
      <p:sp>
        <p:nvSpPr>
          <p:cNvPr id="12" name="Hexagon 11">
            <a:extLst>
              <a:ext uri="{FF2B5EF4-FFF2-40B4-BE49-F238E27FC236}">
                <a16:creationId xmlns:a16="http://schemas.microsoft.com/office/drawing/2014/main" id="{5B88C782-0284-4D88-936E-901A8335D094}"/>
              </a:ext>
            </a:extLst>
          </p:cNvPr>
          <p:cNvSpPr/>
          <p:nvPr/>
        </p:nvSpPr>
        <p:spPr>
          <a:xfrm>
            <a:off x="948394" y="1959179"/>
            <a:ext cx="3599463" cy="3291840"/>
          </a:xfrm>
          <a:prstGeom prst="hexagon">
            <a:avLst/>
          </a:prstGeom>
          <a:solidFill>
            <a:srgbClr val="CC7529"/>
          </a:solidFill>
          <a:ln>
            <a:solidFill>
              <a:srgbClr val="E5954E"/>
            </a:solidFill>
          </a:ln>
          <a:effectLst>
            <a:outerShdw blurRad="50800" dist="50800" dir="2400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3" name="Hexagon 12">
            <a:extLst>
              <a:ext uri="{FF2B5EF4-FFF2-40B4-BE49-F238E27FC236}">
                <a16:creationId xmlns:a16="http://schemas.microsoft.com/office/drawing/2014/main" id="{3A948AA8-7CA1-45D3-921A-42BA9F323648}"/>
              </a:ext>
            </a:extLst>
          </p:cNvPr>
          <p:cNvSpPr/>
          <p:nvPr/>
        </p:nvSpPr>
        <p:spPr>
          <a:xfrm>
            <a:off x="778117" y="1972431"/>
            <a:ext cx="3599463" cy="3243072"/>
          </a:xfrm>
          <a:prstGeom prst="hexagon">
            <a:avLst/>
          </a:prstGeom>
          <a:solidFill>
            <a:srgbClr val="DB8132"/>
          </a:solidFill>
          <a:ln>
            <a:solidFill>
              <a:srgbClr val="E595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4" name="Hexagon 13">
            <a:extLst>
              <a:ext uri="{FF2B5EF4-FFF2-40B4-BE49-F238E27FC236}">
                <a16:creationId xmlns:a16="http://schemas.microsoft.com/office/drawing/2014/main" id="{6ACE4894-1C63-44AC-B16F-D82C00D95489}"/>
              </a:ext>
            </a:extLst>
          </p:cNvPr>
          <p:cNvSpPr/>
          <p:nvPr/>
        </p:nvSpPr>
        <p:spPr>
          <a:xfrm>
            <a:off x="619966" y="1985683"/>
            <a:ext cx="3599463" cy="3243072"/>
          </a:xfrm>
          <a:prstGeom prst="hexagon">
            <a:avLst/>
          </a:prstGeom>
          <a:solidFill>
            <a:srgbClr val="F3F6FB"/>
          </a:solidFill>
          <a:ln w="38100">
            <a:solidFill>
              <a:srgbClr val="E595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v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B80A11E-D796-4A44-9754-771F3D4409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9773" y="2128374"/>
            <a:ext cx="2601252" cy="2601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749775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E7C3212-2432-1E82-8172-2C2788DF79E7}"/>
              </a:ext>
            </a:extLst>
          </p:cNvPr>
          <p:cNvSpPr txBox="1"/>
          <p:nvPr/>
        </p:nvSpPr>
        <p:spPr>
          <a:xfrm>
            <a:off x="1920815" y="238664"/>
            <a:ext cx="6873724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>
                <a:solidFill>
                  <a:srgbClr val="2F5496"/>
                </a:solidFill>
                <a:cs typeface="Calibri"/>
              </a:rPr>
              <a:t>940 Certification Request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2204B09F-5BF2-F20B-5447-45D520B5C943}"/>
              </a:ext>
            </a:extLst>
          </p:cNvPr>
          <p:cNvSpPr/>
          <p:nvPr/>
        </p:nvSpPr>
        <p:spPr>
          <a:xfrm>
            <a:off x="6185320" y="913462"/>
            <a:ext cx="3291948" cy="691349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>
                <a:ea typeface="+mn-lt"/>
                <a:cs typeface="+mn-lt"/>
              </a:rPr>
              <a:t>Select </a:t>
            </a:r>
            <a:r>
              <a:rPr lang="en-US" sz="1400" b="1">
                <a:ea typeface="+mn-lt"/>
                <a:cs typeface="+mn-lt"/>
              </a:rPr>
              <a:t>940 Certification Request </a:t>
            </a:r>
            <a:r>
              <a:rPr lang="en-US" sz="1400">
                <a:ea typeface="+mn-lt"/>
                <a:cs typeface="+mn-lt"/>
              </a:rPr>
              <a:t>then </a:t>
            </a:r>
            <a:r>
              <a:rPr lang="en-US" sz="1400" b="1">
                <a:ea typeface="+mn-lt"/>
                <a:cs typeface="+mn-lt"/>
              </a:rPr>
              <a:t>940 Certification Request</a:t>
            </a:r>
            <a:endParaRPr lang="en-US" sz="1400">
              <a:cs typeface="Calibri"/>
            </a:endParaRPr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646749A8-FED2-2AB3-FEA8-E15C6F76BC7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75" r="93" b="-197"/>
          <a:stretch/>
        </p:blipFill>
        <p:spPr>
          <a:xfrm>
            <a:off x="1438787" y="1829538"/>
            <a:ext cx="8781855" cy="4124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274771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01EED17-205A-14B0-6120-AD5C8C145C6F}"/>
              </a:ext>
            </a:extLst>
          </p:cNvPr>
          <p:cNvSpPr txBox="1"/>
          <p:nvPr/>
        </p:nvSpPr>
        <p:spPr>
          <a:xfrm>
            <a:off x="1920815" y="238664"/>
            <a:ext cx="6873724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>
                <a:solidFill>
                  <a:srgbClr val="2F5496"/>
                </a:solidFill>
                <a:cs typeface="Calibri"/>
              </a:rPr>
              <a:t>940 Certification Request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CFB7E81-B7BF-1732-0FC7-3FBC01FCAE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571" y="2024238"/>
            <a:ext cx="10742857" cy="2809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331272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D28256D0-1F2B-E77D-9C1A-4951AA5C57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44A7EAA0-702A-4956-B446-227F16F59307}"/>
              </a:ext>
            </a:extLst>
          </p:cNvPr>
          <p:cNvSpPr txBox="1">
            <a:spLocks/>
          </p:cNvSpPr>
          <p:nvPr/>
        </p:nvSpPr>
        <p:spPr>
          <a:xfrm>
            <a:off x="6063875" y="6529069"/>
            <a:ext cx="1100669" cy="287259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ctr" anchorCtr="0">
            <a:noAutofit/>
          </a:bodyPr>
          <a:lstStyle>
            <a:defPPr>
              <a:defRPr lang="en-US"/>
            </a:defPPr>
            <a:lvl1pPr defTabSz="914400">
              <a:defRPr sz="800" b="1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  <a:lvl2pPr marL="457200" defTabSz="914400">
              <a:defRPr sz="1800"/>
            </a:lvl2pPr>
            <a:lvl3pPr marL="914400" defTabSz="914400">
              <a:defRPr sz="1800"/>
            </a:lvl3pPr>
            <a:lvl4pPr marL="1371600" defTabSz="914400">
              <a:defRPr sz="1800"/>
            </a:lvl4pPr>
            <a:lvl5pPr marL="1828800" defTabSz="914400">
              <a:defRPr sz="1800"/>
            </a:lvl5pPr>
            <a:lvl6pPr marL="2286000" defTabSz="914400">
              <a:defRPr sz="1800"/>
            </a:lvl6pPr>
            <a:lvl7pPr marL="2743200" defTabSz="914400">
              <a:defRPr sz="1800"/>
            </a:lvl7pPr>
            <a:lvl8pPr marL="3200400" defTabSz="914400">
              <a:defRPr sz="1800"/>
            </a:lvl8pPr>
            <a:lvl9pPr marL="3657600" defTabSz="914400">
              <a:defRPr sz="1800"/>
            </a:lvl9pPr>
          </a:lstStyle>
          <a:p>
            <a:pPr lvl="0"/>
            <a:r>
              <a:rPr lang="en-US" sz="1067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CTDOL confidential</a:t>
            </a:r>
          </a:p>
        </p:txBody>
      </p:sp>
      <p:sp>
        <p:nvSpPr>
          <p:cNvPr id="4" name="Rectangle 71">
            <a:extLst>
              <a:ext uri="{FF2B5EF4-FFF2-40B4-BE49-F238E27FC236}">
                <a16:creationId xmlns:a16="http://schemas.microsoft.com/office/drawing/2014/main" id="{B915A27D-7F3C-1A7C-4D34-DA37BD457CCC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5605272" y="6542471"/>
            <a:ext cx="511364" cy="28180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1">
                <a:solidFill>
                  <a:schemeClr val="bg1">
                    <a:lumMod val="50000"/>
                  </a:schemeClr>
                </a:solidFill>
                <a:latin typeface="+mj-lt"/>
                <a:cs typeface="Arial" pitchFamily="34" charset="0"/>
              </a:defRPr>
            </a:lvl1pPr>
            <a:lvl2pPr marL="457200" defTabSz="914400">
              <a:defRPr sz="1800"/>
            </a:lvl2pPr>
            <a:lvl3pPr marL="914400" defTabSz="914400">
              <a:defRPr sz="1800"/>
            </a:lvl3pPr>
            <a:lvl4pPr marL="1371600" defTabSz="914400">
              <a:defRPr sz="1800"/>
            </a:lvl4pPr>
            <a:lvl5pPr marL="1828800" defTabSz="914400">
              <a:defRPr sz="1800"/>
            </a:lvl5pPr>
            <a:lvl6pPr marL="2286000" defTabSz="914400">
              <a:defRPr sz="1800"/>
            </a:lvl6pPr>
            <a:lvl7pPr marL="2743200" defTabSz="914400">
              <a:defRPr sz="1800"/>
            </a:lvl7pPr>
            <a:lvl8pPr marL="3200400" defTabSz="914400">
              <a:defRPr sz="1800"/>
            </a:lvl8pPr>
            <a:lvl9pPr marL="3657600" defTabSz="914400">
              <a:defRPr sz="1800"/>
            </a:lvl9pPr>
          </a:lstStyle>
          <a:p>
            <a:pPr lvl="0"/>
            <a:r>
              <a:rPr lang="en-US" sz="1067" noProof="0" dirty="0"/>
              <a:t> </a:t>
            </a:r>
            <a:fld id="{13B55AB4-0D57-4FBE-946B-A81E4A9D2A4C}" type="slidenum">
              <a:rPr lang="en-US" sz="1067" noProof="0" smtClean="0"/>
              <a:pPr lvl="0"/>
              <a:t>109</a:t>
            </a:fld>
            <a:r>
              <a:rPr lang="en-US" sz="1067" noProof="0" dirty="0"/>
              <a:t>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296F3CE-5FF9-96CB-B0AC-5736FF3F64E4}"/>
              </a:ext>
            </a:extLst>
          </p:cNvPr>
          <p:cNvSpPr txBox="1">
            <a:spLocks/>
          </p:cNvSpPr>
          <p:nvPr/>
        </p:nvSpPr>
        <p:spPr>
          <a:xfrm>
            <a:off x="6019799" y="6522345"/>
            <a:ext cx="76201" cy="310254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ctr" anchorCtr="0">
            <a:noAutofit/>
          </a:bodyPr>
          <a:lstStyle>
            <a:defPPr>
              <a:defRPr lang="en-US"/>
            </a:defPPr>
            <a:lvl1pPr defTabSz="914400">
              <a:defRPr sz="800" b="1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  <a:lvl2pPr marL="457200" defTabSz="914400">
              <a:defRPr sz="1800"/>
            </a:lvl2pPr>
            <a:lvl3pPr marL="914400" defTabSz="914400">
              <a:defRPr sz="1800"/>
            </a:lvl3pPr>
            <a:lvl4pPr marL="1371600" defTabSz="914400">
              <a:defRPr sz="1800"/>
            </a:lvl4pPr>
            <a:lvl5pPr marL="1828800" defTabSz="914400">
              <a:defRPr sz="1800"/>
            </a:lvl5pPr>
            <a:lvl6pPr marL="2286000" defTabSz="914400">
              <a:defRPr sz="1800"/>
            </a:lvl6pPr>
            <a:lvl7pPr marL="2743200" defTabSz="914400">
              <a:defRPr sz="1800"/>
            </a:lvl7pPr>
            <a:lvl8pPr marL="3200400" defTabSz="914400">
              <a:defRPr sz="1800"/>
            </a:lvl8pPr>
            <a:lvl9pPr marL="3657600" defTabSz="914400">
              <a:defRPr sz="1800"/>
            </a:lvl9pPr>
          </a:lstStyle>
          <a:p>
            <a:pPr lvl="0"/>
            <a:r>
              <a:rPr lang="en-US" sz="16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18025982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F29CC012-4EFA-F45D-2152-5E903A106D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2288863C-482D-5CE9-696E-7E45EC23CE75}"/>
              </a:ext>
            </a:extLst>
          </p:cNvPr>
          <p:cNvGrpSpPr/>
          <p:nvPr/>
        </p:nvGrpSpPr>
        <p:grpSpPr>
          <a:xfrm>
            <a:off x="5744352" y="6522345"/>
            <a:ext cx="1420192" cy="310254"/>
            <a:chOff x="5744352" y="6522345"/>
            <a:chExt cx="1420192" cy="310254"/>
          </a:xfrm>
        </p:grpSpPr>
        <p:sp>
          <p:nvSpPr>
            <p:cNvPr id="4" name="Text Placeholder 4">
              <a:extLst>
                <a:ext uri="{FF2B5EF4-FFF2-40B4-BE49-F238E27FC236}">
                  <a16:creationId xmlns:a16="http://schemas.microsoft.com/office/drawing/2014/main" id="{3D49D18A-376D-53D6-E380-A49335E7BBEA}"/>
                </a:ext>
              </a:extLst>
            </p:cNvPr>
            <p:cNvSpPr txBox="1">
              <a:spLocks/>
            </p:cNvSpPr>
            <p:nvPr/>
          </p:nvSpPr>
          <p:spPr>
            <a:xfrm>
              <a:off x="6063875" y="6529069"/>
              <a:ext cx="1100669" cy="28725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CTDOL confidential</a:t>
              </a:r>
            </a:p>
          </p:txBody>
        </p:sp>
        <p:sp>
          <p:nvSpPr>
            <p:cNvPr id="5" name="Rectangle 71">
              <a:extLst>
                <a:ext uri="{FF2B5EF4-FFF2-40B4-BE49-F238E27FC236}">
                  <a16:creationId xmlns:a16="http://schemas.microsoft.com/office/drawing/2014/main" id="{D9933F28-7AF8-D3AB-8493-1F9415B7BF7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5744352" y="6542471"/>
              <a:ext cx="372284" cy="28180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00" b="1">
                  <a:solidFill>
                    <a:schemeClr val="bg1">
                      <a:lumMod val="50000"/>
                    </a:schemeClr>
                  </a:solidFill>
                  <a:latin typeface="+mj-lt"/>
                  <a:cs typeface="Arial" pitchFamily="34" charset="0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noProof="0" dirty="0"/>
                <a:t> </a:t>
              </a:r>
              <a:fld id="{13B55AB4-0D57-4FBE-946B-A81E4A9D2A4C}" type="slidenum">
                <a:rPr lang="en-US" sz="1067" noProof="0" smtClean="0"/>
                <a:pPr lvl="0"/>
                <a:t>11</a:t>
              </a:fld>
              <a:r>
                <a:rPr lang="en-US" sz="1067" noProof="0" dirty="0"/>
                <a:t> </a:t>
              </a:r>
            </a:p>
          </p:txBody>
        </p:sp>
        <p:sp>
          <p:nvSpPr>
            <p:cNvPr id="6" name="Text Placeholder 4">
              <a:extLst>
                <a:ext uri="{FF2B5EF4-FFF2-40B4-BE49-F238E27FC236}">
                  <a16:creationId xmlns:a16="http://schemas.microsoft.com/office/drawing/2014/main" id="{E726899A-8308-6456-D4C4-C2E6AEE8D27A}"/>
                </a:ext>
              </a:extLst>
            </p:cNvPr>
            <p:cNvSpPr txBox="1">
              <a:spLocks/>
            </p:cNvSpPr>
            <p:nvPr/>
          </p:nvSpPr>
          <p:spPr>
            <a:xfrm>
              <a:off x="6019799" y="6522345"/>
              <a:ext cx="76201" cy="3102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600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26833072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03A46699-2C4A-447A-DF5B-CA0D72141A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960B3F48-9FAB-9911-D343-4466C79DF9E8}"/>
              </a:ext>
            </a:extLst>
          </p:cNvPr>
          <p:cNvSpPr txBox="1">
            <a:spLocks/>
          </p:cNvSpPr>
          <p:nvPr/>
        </p:nvSpPr>
        <p:spPr>
          <a:xfrm>
            <a:off x="6063875" y="6529069"/>
            <a:ext cx="1100669" cy="287259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ctr" anchorCtr="0">
            <a:noAutofit/>
          </a:bodyPr>
          <a:lstStyle>
            <a:defPPr>
              <a:defRPr lang="en-US"/>
            </a:defPPr>
            <a:lvl1pPr defTabSz="914400">
              <a:defRPr sz="800" b="1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  <a:lvl2pPr marL="457200" defTabSz="914400">
              <a:defRPr sz="1800"/>
            </a:lvl2pPr>
            <a:lvl3pPr marL="914400" defTabSz="914400">
              <a:defRPr sz="1800"/>
            </a:lvl3pPr>
            <a:lvl4pPr marL="1371600" defTabSz="914400">
              <a:defRPr sz="1800"/>
            </a:lvl4pPr>
            <a:lvl5pPr marL="1828800" defTabSz="914400">
              <a:defRPr sz="1800"/>
            </a:lvl5pPr>
            <a:lvl6pPr marL="2286000" defTabSz="914400">
              <a:defRPr sz="1800"/>
            </a:lvl6pPr>
            <a:lvl7pPr marL="2743200" defTabSz="914400">
              <a:defRPr sz="1800"/>
            </a:lvl7pPr>
            <a:lvl8pPr marL="3200400" defTabSz="914400">
              <a:defRPr sz="1800"/>
            </a:lvl8pPr>
            <a:lvl9pPr marL="3657600" defTabSz="914400">
              <a:defRPr sz="1800"/>
            </a:lvl9pPr>
          </a:lstStyle>
          <a:p>
            <a:pPr lvl="0"/>
            <a:r>
              <a:rPr lang="en-US" sz="1067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CTDOL confidential</a:t>
            </a:r>
          </a:p>
        </p:txBody>
      </p:sp>
      <p:sp>
        <p:nvSpPr>
          <p:cNvPr id="4" name="Rectangle 71">
            <a:extLst>
              <a:ext uri="{FF2B5EF4-FFF2-40B4-BE49-F238E27FC236}">
                <a16:creationId xmlns:a16="http://schemas.microsoft.com/office/drawing/2014/main" id="{ADE8CD69-5D72-2EF2-D6E4-8E5F3AF0D4A4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5605272" y="6542471"/>
            <a:ext cx="511364" cy="28180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1">
                <a:solidFill>
                  <a:schemeClr val="bg1">
                    <a:lumMod val="50000"/>
                  </a:schemeClr>
                </a:solidFill>
                <a:latin typeface="+mj-lt"/>
                <a:cs typeface="Arial" pitchFamily="34" charset="0"/>
              </a:defRPr>
            </a:lvl1pPr>
            <a:lvl2pPr marL="457200" defTabSz="914400">
              <a:defRPr sz="1800"/>
            </a:lvl2pPr>
            <a:lvl3pPr marL="914400" defTabSz="914400">
              <a:defRPr sz="1800"/>
            </a:lvl3pPr>
            <a:lvl4pPr marL="1371600" defTabSz="914400">
              <a:defRPr sz="1800"/>
            </a:lvl4pPr>
            <a:lvl5pPr marL="1828800" defTabSz="914400">
              <a:defRPr sz="1800"/>
            </a:lvl5pPr>
            <a:lvl6pPr marL="2286000" defTabSz="914400">
              <a:defRPr sz="1800"/>
            </a:lvl6pPr>
            <a:lvl7pPr marL="2743200" defTabSz="914400">
              <a:defRPr sz="1800"/>
            </a:lvl7pPr>
            <a:lvl8pPr marL="3200400" defTabSz="914400">
              <a:defRPr sz="1800"/>
            </a:lvl8pPr>
            <a:lvl9pPr marL="3657600" defTabSz="914400">
              <a:defRPr sz="1800"/>
            </a:lvl9pPr>
          </a:lstStyle>
          <a:p>
            <a:pPr lvl="0"/>
            <a:r>
              <a:rPr lang="en-US" sz="1067" noProof="0" dirty="0"/>
              <a:t> </a:t>
            </a:r>
            <a:fld id="{13B55AB4-0D57-4FBE-946B-A81E4A9D2A4C}" type="slidenum">
              <a:rPr lang="en-US" sz="1067" noProof="0" smtClean="0"/>
              <a:pPr lvl="0"/>
              <a:t>110</a:t>
            </a:fld>
            <a:r>
              <a:rPr lang="en-US" sz="1067" noProof="0" dirty="0"/>
              <a:t>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40573A4-01C1-581D-A178-589289C57941}"/>
              </a:ext>
            </a:extLst>
          </p:cNvPr>
          <p:cNvSpPr txBox="1">
            <a:spLocks/>
          </p:cNvSpPr>
          <p:nvPr/>
        </p:nvSpPr>
        <p:spPr>
          <a:xfrm>
            <a:off x="6019799" y="6522345"/>
            <a:ext cx="76201" cy="310254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ctr" anchorCtr="0">
            <a:noAutofit/>
          </a:bodyPr>
          <a:lstStyle>
            <a:defPPr>
              <a:defRPr lang="en-US"/>
            </a:defPPr>
            <a:lvl1pPr defTabSz="914400">
              <a:defRPr sz="800" b="1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  <a:lvl2pPr marL="457200" defTabSz="914400">
              <a:defRPr sz="1800"/>
            </a:lvl2pPr>
            <a:lvl3pPr marL="914400" defTabSz="914400">
              <a:defRPr sz="1800"/>
            </a:lvl3pPr>
            <a:lvl4pPr marL="1371600" defTabSz="914400">
              <a:defRPr sz="1800"/>
            </a:lvl4pPr>
            <a:lvl5pPr marL="1828800" defTabSz="914400">
              <a:defRPr sz="1800"/>
            </a:lvl5pPr>
            <a:lvl6pPr marL="2286000" defTabSz="914400">
              <a:defRPr sz="1800"/>
            </a:lvl6pPr>
            <a:lvl7pPr marL="2743200" defTabSz="914400">
              <a:defRPr sz="1800"/>
            </a:lvl7pPr>
            <a:lvl8pPr marL="3200400" defTabSz="914400">
              <a:defRPr sz="1800"/>
            </a:lvl8pPr>
            <a:lvl9pPr marL="3657600" defTabSz="914400">
              <a:defRPr sz="1800"/>
            </a:lvl9pPr>
          </a:lstStyle>
          <a:p>
            <a:pPr lvl="0"/>
            <a:r>
              <a:rPr lang="en-US" sz="16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2360683535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2750BE3B-D106-5BE8-D21E-6DA33BCE53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5C636B8D-3312-71D6-21BF-150196AB1F7A}"/>
              </a:ext>
            </a:extLst>
          </p:cNvPr>
          <p:cNvSpPr txBox="1">
            <a:spLocks/>
          </p:cNvSpPr>
          <p:nvPr/>
        </p:nvSpPr>
        <p:spPr>
          <a:xfrm>
            <a:off x="6063875" y="6529069"/>
            <a:ext cx="1100669" cy="287259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ctr" anchorCtr="0">
            <a:noAutofit/>
          </a:bodyPr>
          <a:lstStyle>
            <a:defPPr>
              <a:defRPr lang="en-US"/>
            </a:defPPr>
            <a:lvl1pPr defTabSz="914400">
              <a:defRPr sz="800" b="1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  <a:lvl2pPr marL="457200" defTabSz="914400">
              <a:defRPr sz="1800"/>
            </a:lvl2pPr>
            <a:lvl3pPr marL="914400" defTabSz="914400">
              <a:defRPr sz="1800"/>
            </a:lvl3pPr>
            <a:lvl4pPr marL="1371600" defTabSz="914400">
              <a:defRPr sz="1800"/>
            </a:lvl4pPr>
            <a:lvl5pPr marL="1828800" defTabSz="914400">
              <a:defRPr sz="1800"/>
            </a:lvl5pPr>
            <a:lvl6pPr marL="2286000" defTabSz="914400">
              <a:defRPr sz="1800"/>
            </a:lvl6pPr>
            <a:lvl7pPr marL="2743200" defTabSz="914400">
              <a:defRPr sz="1800"/>
            </a:lvl7pPr>
            <a:lvl8pPr marL="3200400" defTabSz="914400">
              <a:defRPr sz="1800"/>
            </a:lvl8pPr>
            <a:lvl9pPr marL="3657600" defTabSz="914400">
              <a:defRPr sz="1800"/>
            </a:lvl9pPr>
          </a:lstStyle>
          <a:p>
            <a:pPr lvl="0"/>
            <a:r>
              <a:rPr lang="en-US" sz="1067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CTDOL confidential</a:t>
            </a:r>
          </a:p>
        </p:txBody>
      </p:sp>
      <p:sp>
        <p:nvSpPr>
          <p:cNvPr id="4" name="Rectangle 71">
            <a:extLst>
              <a:ext uri="{FF2B5EF4-FFF2-40B4-BE49-F238E27FC236}">
                <a16:creationId xmlns:a16="http://schemas.microsoft.com/office/drawing/2014/main" id="{4AC76ADB-C9C1-54B0-77EA-CCEB7763C4BF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5605272" y="6542471"/>
            <a:ext cx="511364" cy="28180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1">
                <a:solidFill>
                  <a:schemeClr val="bg1">
                    <a:lumMod val="50000"/>
                  </a:schemeClr>
                </a:solidFill>
                <a:latin typeface="+mj-lt"/>
                <a:cs typeface="Arial" pitchFamily="34" charset="0"/>
              </a:defRPr>
            </a:lvl1pPr>
            <a:lvl2pPr marL="457200" defTabSz="914400">
              <a:defRPr sz="1800"/>
            </a:lvl2pPr>
            <a:lvl3pPr marL="914400" defTabSz="914400">
              <a:defRPr sz="1800"/>
            </a:lvl3pPr>
            <a:lvl4pPr marL="1371600" defTabSz="914400">
              <a:defRPr sz="1800"/>
            </a:lvl4pPr>
            <a:lvl5pPr marL="1828800" defTabSz="914400">
              <a:defRPr sz="1800"/>
            </a:lvl5pPr>
            <a:lvl6pPr marL="2286000" defTabSz="914400">
              <a:defRPr sz="1800"/>
            </a:lvl6pPr>
            <a:lvl7pPr marL="2743200" defTabSz="914400">
              <a:defRPr sz="1800"/>
            </a:lvl7pPr>
            <a:lvl8pPr marL="3200400" defTabSz="914400">
              <a:defRPr sz="1800"/>
            </a:lvl8pPr>
            <a:lvl9pPr marL="3657600" defTabSz="914400">
              <a:defRPr sz="1800"/>
            </a:lvl9pPr>
          </a:lstStyle>
          <a:p>
            <a:pPr lvl="0"/>
            <a:r>
              <a:rPr lang="en-US" sz="1067" noProof="0" dirty="0"/>
              <a:t> </a:t>
            </a:r>
            <a:fld id="{13B55AB4-0D57-4FBE-946B-A81E4A9D2A4C}" type="slidenum">
              <a:rPr lang="en-US" sz="1067" noProof="0" smtClean="0"/>
              <a:pPr lvl="0"/>
              <a:t>111</a:t>
            </a:fld>
            <a:r>
              <a:rPr lang="en-US" sz="1067" noProof="0" dirty="0"/>
              <a:t>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B782A57-51A1-4BF6-60B7-510ABDC82665}"/>
              </a:ext>
            </a:extLst>
          </p:cNvPr>
          <p:cNvSpPr txBox="1">
            <a:spLocks/>
          </p:cNvSpPr>
          <p:nvPr/>
        </p:nvSpPr>
        <p:spPr>
          <a:xfrm>
            <a:off x="6019799" y="6522345"/>
            <a:ext cx="76201" cy="310254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ctr" anchorCtr="0">
            <a:noAutofit/>
          </a:bodyPr>
          <a:lstStyle>
            <a:defPPr>
              <a:defRPr lang="en-US"/>
            </a:defPPr>
            <a:lvl1pPr defTabSz="914400">
              <a:defRPr sz="800" b="1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  <a:lvl2pPr marL="457200" defTabSz="914400">
              <a:defRPr sz="1800"/>
            </a:lvl2pPr>
            <a:lvl3pPr marL="914400" defTabSz="914400">
              <a:defRPr sz="1800"/>
            </a:lvl3pPr>
            <a:lvl4pPr marL="1371600" defTabSz="914400">
              <a:defRPr sz="1800"/>
            </a:lvl4pPr>
            <a:lvl5pPr marL="1828800" defTabSz="914400">
              <a:defRPr sz="1800"/>
            </a:lvl5pPr>
            <a:lvl6pPr marL="2286000" defTabSz="914400">
              <a:defRPr sz="1800"/>
            </a:lvl6pPr>
            <a:lvl7pPr marL="2743200" defTabSz="914400">
              <a:defRPr sz="1800"/>
            </a:lvl7pPr>
            <a:lvl8pPr marL="3200400" defTabSz="914400">
              <a:defRPr sz="1800"/>
            </a:lvl8pPr>
            <a:lvl9pPr marL="3657600" defTabSz="914400">
              <a:defRPr sz="1800"/>
            </a:lvl9pPr>
          </a:lstStyle>
          <a:p>
            <a:pPr lvl="0"/>
            <a:r>
              <a:rPr lang="en-US" sz="16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957503604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1689FA8F-9931-F633-4CC1-18DEB3E5EE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0" r="-83" b="-603"/>
          <a:stretch/>
        </p:blipFill>
        <p:spPr>
          <a:xfrm>
            <a:off x="1063486" y="2512752"/>
            <a:ext cx="9949071" cy="138524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1DE01C7-9629-AC24-8640-DAFB4F126C21}"/>
              </a:ext>
            </a:extLst>
          </p:cNvPr>
          <p:cNvSpPr txBox="1"/>
          <p:nvPr/>
        </p:nvSpPr>
        <p:spPr>
          <a:xfrm>
            <a:off x="1920815" y="238664"/>
            <a:ext cx="6873724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>
                <a:solidFill>
                  <a:srgbClr val="2F5496"/>
                </a:solidFill>
                <a:cs typeface="Calibri"/>
              </a:rPr>
              <a:t>940 Certification Request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83E9368E-088D-C5C3-0E83-94B1466DD5EB}"/>
              </a:ext>
            </a:extLst>
          </p:cNvPr>
          <p:cNvSpPr/>
          <p:nvPr/>
        </p:nvSpPr>
        <p:spPr>
          <a:xfrm>
            <a:off x="7824742" y="1298648"/>
            <a:ext cx="3142861" cy="898414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>
                <a:ea typeface="+mn-lt"/>
                <a:cs typeface="+mn-lt"/>
              </a:rPr>
              <a:t>940 Certification Confirmation </a:t>
            </a:r>
            <a:r>
              <a:rPr lang="en-US" sz="1400">
                <a:ea typeface="+mn-lt"/>
                <a:cs typeface="+mn-lt"/>
              </a:rPr>
              <a:t>screen is displayed.  940 Certification request has been received.</a:t>
            </a:r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542F899-9B90-0E08-BA39-60D7F376532C}"/>
              </a:ext>
            </a:extLst>
          </p:cNvPr>
          <p:cNvSpPr/>
          <p:nvPr/>
        </p:nvSpPr>
        <p:spPr>
          <a:xfrm>
            <a:off x="1563089" y="4040191"/>
            <a:ext cx="2977209" cy="658219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>
                <a:ea typeface="+mn-lt"/>
                <a:cs typeface="+mn-lt"/>
              </a:rPr>
              <a:t>940 Certification form can be printed using the </a:t>
            </a:r>
            <a:r>
              <a:rPr lang="en-US" sz="1400" b="1">
                <a:ea typeface="+mn-lt"/>
                <a:cs typeface="+mn-lt"/>
              </a:rPr>
              <a:t>Print Certification </a:t>
            </a:r>
            <a:r>
              <a:rPr lang="en-US" sz="1400">
                <a:ea typeface="+mn-lt"/>
                <a:cs typeface="+mn-lt"/>
              </a:rPr>
              <a:t>link.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776903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053DA45-3E96-450C-8604-F9B7955461F2}"/>
              </a:ext>
            </a:extLst>
          </p:cNvPr>
          <p:cNvSpPr txBox="1"/>
          <p:nvPr/>
        </p:nvSpPr>
        <p:spPr>
          <a:xfrm>
            <a:off x="1918940" y="87393"/>
            <a:ext cx="4958080" cy="492443"/>
          </a:xfrm>
          <a:prstGeom prst="rect">
            <a:avLst/>
          </a:prstGeom>
          <a:noFill/>
        </p:spPr>
        <p:txBody>
          <a:bodyPr wrap="square" lIns="121920" tIns="60960" rIns="121920" bIns="60960" rtlCol="0" anchor="t">
            <a:spAutoFit/>
          </a:bodyPr>
          <a:lstStyle/>
          <a:p>
            <a:r>
              <a:rPr lang="en-US" sz="2400" dirty="0">
                <a:ea typeface="+mn-lt"/>
                <a:cs typeface="+mn-lt"/>
              </a:rPr>
              <a:t>Employer User Guide</a:t>
            </a:r>
            <a:endParaRPr lang="en-US" sz="24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4171DB3-2359-484E-96B7-030DAA576D88}"/>
              </a:ext>
            </a:extLst>
          </p:cNvPr>
          <p:cNvSpPr/>
          <p:nvPr/>
        </p:nvSpPr>
        <p:spPr>
          <a:xfrm>
            <a:off x="4547856" y="2949293"/>
            <a:ext cx="5867595" cy="1305673"/>
          </a:xfrm>
          <a:prstGeom prst="rect">
            <a:avLst/>
          </a:prstGeom>
          <a:solidFill>
            <a:srgbClr val="E5954E"/>
          </a:solidFill>
          <a:ln>
            <a:solidFill>
              <a:srgbClr val="E5954E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lIns="121920" tIns="60960" rIns="121920" bIns="60960" rtlCol="0" anchor="ctr"/>
          <a:lstStyle/>
          <a:p>
            <a:pPr algn="ctr"/>
            <a:r>
              <a:rPr lang="en-US" sz="3200" b="1" dirty="0">
                <a:solidFill>
                  <a:schemeClr val="bg1"/>
                </a:solidFill>
                <a:ea typeface="+mn-lt"/>
                <a:cs typeface="+mn-lt"/>
              </a:rPr>
              <a:t>  15. </a:t>
            </a:r>
            <a:r>
              <a:rPr lang="en-US" sz="3200" b="1" dirty="0">
                <a:ea typeface="+mn-lt"/>
                <a:cs typeface="+mn-lt"/>
              </a:rPr>
              <a:t>Employer Inquiry</a:t>
            </a:r>
            <a:endParaRPr lang="en-US" sz="3200" b="1" dirty="0">
              <a:solidFill>
                <a:schemeClr val="bg1"/>
              </a:solidFill>
              <a:ea typeface="+mn-lt"/>
              <a:cs typeface="+mn-lt"/>
            </a:endParaRPr>
          </a:p>
        </p:txBody>
      </p:sp>
      <p:sp>
        <p:nvSpPr>
          <p:cNvPr id="12" name="Hexagon 11">
            <a:extLst>
              <a:ext uri="{FF2B5EF4-FFF2-40B4-BE49-F238E27FC236}">
                <a16:creationId xmlns:a16="http://schemas.microsoft.com/office/drawing/2014/main" id="{5B88C782-0284-4D88-936E-901A8335D094}"/>
              </a:ext>
            </a:extLst>
          </p:cNvPr>
          <p:cNvSpPr/>
          <p:nvPr/>
        </p:nvSpPr>
        <p:spPr>
          <a:xfrm>
            <a:off x="948394" y="1959179"/>
            <a:ext cx="3599463" cy="3291840"/>
          </a:xfrm>
          <a:prstGeom prst="hexagon">
            <a:avLst/>
          </a:prstGeom>
          <a:solidFill>
            <a:srgbClr val="CC7529"/>
          </a:solidFill>
          <a:ln>
            <a:solidFill>
              <a:srgbClr val="E5954E"/>
            </a:solidFill>
          </a:ln>
          <a:effectLst>
            <a:outerShdw blurRad="50800" dist="50800" dir="2400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3" name="Hexagon 12">
            <a:extLst>
              <a:ext uri="{FF2B5EF4-FFF2-40B4-BE49-F238E27FC236}">
                <a16:creationId xmlns:a16="http://schemas.microsoft.com/office/drawing/2014/main" id="{3A948AA8-7CA1-45D3-921A-42BA9F323648}"/>
              </a:ext>
            </a:extLst>
          </p:cNvPr>
          <p:cNvSpPr/>
          <p:nvPr/>
        </p:nvSpPr>
        <p:spPr>
          <a:xfrm>
            <a:off x="778117" y="1972431"/>
            <a:ext cx="3599463" cy="3243072"/>
          </a:xfrm>
          <a:prstGeom prst="hexagon">
            <a:avLst/>
          </a:prstGeom>
          <a:solidFill>
            <a:srgbClr val="DB8132"/>
          </a:solidFill>
          <a:ln>
            <a:solidFill>
              <a:srgbClr val="E595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4" name="Hexagon 13">
            <a:extLst>
              <a:ext uri="{FF2B5EF4-FFF2-40B4-BE49-F238E27FC236}">
                <a16:creationId xmlns:a16="http://schemas.microsoft.com/office/drawing/2014/main" id="{6ACE4894-1C63-44AC-B16F-D82C00D95489}"/>
              </a:ext>
            </a:extLst>
          </p:cNvPr>
          <p:cNvSpPr/>
          <p:nvPr/>
        </p:nvSpPr>
        <p:spPr>
          <a:xfrm>
            <a:off x="619966" y="1985683"/>
            <a:ext cx="3599463" cy="3243072"/>
          </a:xfrm>
          <a:prstGeom prst="hexagon">
            <a:avLst/>
          </a:prstGeom>
          <a:solidFill>
            <a:srgbClr val="F3F6FB"/>
          </a:solidFill>
          <a:ln w="38100">
            <a:solidFill>
              <a:srgbClr val="E595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v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B80A11E-D796-4A44-9754-771F3D4409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9773" y="2128374"/>
            <a:ext cx="2601252" cy="2601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625293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F14C098-FE28-4A12-9323-9A423B347BA0}"/>
              </a:ext>
            </a:extLst>
          </p:cNvPr>
          <p:cNvPicPr/>
          <p:nvPr/>
        </p:nvPicPr>
        <p:blipFill rotWithShape="1">
          <a:blip r:embed="rId3"/>
          <a:srcRect l="21340" t="6434" r="21608" b="31405"/>
          <a:stretch/>
        </p:blipFill>
        <p:spPr bwMode="auto">
          <a:xfrm>
            <a:off x="2007504" y="1368244"/>
            <a:ext cx="7841889" cy="439247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D5932A5-A867-1853-83CC-10A26A896CDD}"/>
              </a:ext>
            </a:extLst>
          </p:cNvPr>
          <p:cNvSpPr txBox="1"/>
          <p:nvPr/>
        </p:nvSpPr>
        <p:spPr>
          <a:xfrm>
            <a:off x="3218635" y="2383054"/>
            <a:ext cx="1364207" cy="31455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 sz="600">
              <a:cs typeface="Calibri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6AD5966-E1B3-A96B-4334-D8B327F3BBC3}"/>
              </a:ext>
            </a:extLst>
          </p:cNvPr>
          <p:cNvSpPr/>
          <p:nvPr/>
        </p:nvSpPr>
        <p:spPr>
          <a:xfrm>
            <a:off x="8904648" y="1401965"/>
            <a:ext cx="2267280" cy="549933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07783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415566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623349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831132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038915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246698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454481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662264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>
                <a:ea typeface="+mn-lt"/>
                <a:cs typeface="+mn-lt"/>
              </a:rPr>
              <a:t>Select </a:t>
            </a:r>
            <a:r>
              <a:rPr lang="en-US" sz="1100" b="1">
                <a:ea typeface="+mn-lt"/>
                <a:cs typeface="+mn-lt"/>
              </a:rPr>
              <a:t>Tax Inquiry </a:t>
            </a:r>
            <a:r>
              <a:rPr lang="en-US" sz="1100">
                <a:ea typeface="+mn-lt"/>
                <a:cs typeface="+mn-lt"/>
              </a:rPr>
              <a:t> then </a:t>
            </a:r>
            <a:r>
              <a:rPr lang="en-US" sz="1100" b="1">
                <a:ea typeface="+mn-lt"/>
                <a:cs typeface="+mn-lt"/>
              </a:rPr>
              <a:t>Employer Tax Reports</a:t>
            </a:r>
            <a:r>
              <a:rPr lang="en-US" sz="1100">
                <a:ea typeface="+mn-lt"/>
                <a:cs typeface="+mn-lt"/>
              </a:rPr>
              <a:t>.</a:t>
            </a:r>
            <a:endParaRPr lang="en-US" sz="800">
              <a:cs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F1B5F19-11F0-F1C9-3D23-6EADF6EF522D}"/>
              </a:ext>
            </a:extLst>
          </p:cNvPr>
          <p:cNvSpPr txBox="1"/>
          <p:nvPr/>
        </p:nvSpPr>
        <p:spPr>
          <a:xfrm>
            <a:off x="1862837" y="213816"/>
            <a:ext cx="6873724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>
                <a:solidFill>
                  <a:srgbClr val="2F5496"/>
                </a:solidFill>
                <a:cs typeface="Calibri"/>
              </a:rPr>
              <a:t>Employer Tax Reports Inquiry</a:t>
            </a:r>
          </a:p>
        </p:txBody>
      </p:sp>
    </p:spTree>
    <p:extLst>
      <p:ext uri="{BB962C8B-B14F-4D97-AF65-F5344CB8AC3E}">
        <p14:creationId xmlns:p14="http://schemas.microsoft.com/office/powerpoint/2010/main" val="90312310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D63F962F-899F-4685-F288-685E5B489C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D5CE4B37-5BC9-5510-5340-642020A0F929}"/>
              </a:ext>
            </a:extLst>
          </p:cNvPr>
          <p:cNvSpPr txBox="1">
            <a:spLocks/>
          </p:cNvSpPr>
          <p:nvPr/>
        </p:nvSpPr>
        <p:spPr>
          <a:xfrm>
            <a:off x="6063875" y="6529069"/>
            <a:ext cx="1100669" cy="287259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ctr" anchorCtr="0">
            <a:noAutofit/>
          </a:bodyPr>
          <a:lstStyle>
            <a:defPPr>
              <a:defRPr lang="en-US"/>
            </a:defPPr>
            <a:lvl1pPr defTabSz="914400">
              <a:defRPr sz="800" b="1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  <a:lvl2pPr marL="457200" defTabSz="914400">
              <a:defRPr sz="1800"/>
            </a:lvl2pPr>
            <a:lvl3pPr marL="914400" defTabSz="914400">
              <a:defRPr sz="1800"/>
            </a:lvl3pPr>
            <a:lvl4pPr marL="1371600" defTabSz="914400">
              <a:defRPr sz="1800"/>
            </a:lvl4pPr>
            <a:lvl5pPr marL="1828800" defTabSz="914400">
              <a:defRPr sz="1800"/>
            </a:lvl5pPr>
            <a:lvl6pPr marL="2286000" defTabSz="914400">
              <a:defRPr sz="1800"/>
            </a:lvl6pPr>
            <a:lvl7pPr marL="2743200" defTabSz="914400">
              <a:defRPr sz="1800"/>
            </a:lvl7pPr>
            <a:lvl8pPr marL="3200400" defTabSz="914400">
              <a:defRPr sz="1800"/>
            </a:lvl8pPr>
            <a:lvl9pPr marL="3657600" defTabSz="914400">
              <a:defRPr sz="1800"/>
            </a:lvl9pPr>
          </a:lstStyle>
          <a:p>
            <a:pPr lvl="0"/>
            <a:r>
              <a:rPr lang="en-US" sz="1067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CTDOL confidential</a:t>
            </a:r>
          </a:p>
        </p:txBody>
      </p:sp>
      <p:sp>
        <p:nvSpPr>
          <p:cNvPr id="4" name="Rectangle 71">
            <a:extLst>
              <a:ext uri="{FF2B5EF4-FFF2-40B4-BE49-F238E27FC236}">
                <a16:creationId xmlns:a16="http://schemas.microsoft.com/office/drawing/2014/main" id="{865172FC-AD5D-47B9-4BF5-2CB041684531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5605272" y="6542471"/>
            <a:ext cx="511364" cy="28180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1">
                <a:solidFill>
                  <a:schemeClr val="bg1">
                    <a:lumMod val="50000"/>
                  </a:schemeClr>
                </a:solidFill>
                <a:latin typeface="+mj-lt"/>
                <a:cs typeface="Arial" pitchFamily="34" charset="0"/>
              </a:defRPr>
            </a:lvl1pPr>
            <a:lvl2pPr marL="457200" defTabSz="914400">
              <a:defRPr sz="1800"/>
            </a:lvl2pPr>
            <a:lvl3pPr marL="914400" defTabSz="914400">
              <a:defRPr sz="1800"/>
            </a:lvl3pPr>
            <a:lvl4pPr marL="1371600" defTabSz="914400">
              <a:defRPr sz="1800"/>
            </a:lvl4pPr>
            <a:lvl5pPr marL="1828800" defTabSz="914400">
              <a:defRPr sz="1800"/>
            </a:lvl5pPr>
            <a:lvl6pPr marL="2286000" defTabSz="914400">
              <a:defRPr sz="1800"/>
            </a:lvl6pPr>
            <a:lvl7pPr marL="2743200" defTabSz="914400">
              <a:defRPr sz="1800"/>
            </a:lvl7pPr>
            <a:lvl8pPr marL="3200400" defTabSz="914400">
              <a:defRPr sz="1800"/>
            </a:lvl8pPr>
            <a:lvl9pPr marL="3657600" defTabSz="914400">
              <a:defRPr sz="1800"/>
            </a:lvl9pPr>
          </a:lstStyle>
          <a:p>
            <a:pPr lvl="0"/>
            <a:r>
              <a:rPr lang="en-US" sz="1067" noProof="0" dirty="0"/>
              <a:t> </a:t>
            </a:r>
            <a:fld id="{13B55AB4-0D57-4FBE-946B-A81E4A9D2A4C}" type="slidenum">
              <a:rPr lang="en-US" sz="1067" noProof="0" smtClean="0"/>
              <a:pPr lvl="0"/>
              <a:t>115</a:t>
            </a:fld>
            <a:r>
              <a:rPr lang="en-US" sz="1067" noProof="0" dirty="0"/>
              <a:t>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51AD76-6FC5-54EE-C59D-4CE430AC5AD5}"/>
              </a:ext>
            </a:extLst>
          </p:cNvPr>
          <p:cNvSpPr txBox="1">
            <a:spLocks/>
          </p:cNvSpPr>
          <p:nvPr/>
        </p:nvSpPr>
        <p:spPr>
          <a:xfrm>
            <a:off x="6019799" y="6522345"/>
            <a:ext cx="76201" cy="310254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ctr" anchorCtr="0">
            <a:noAutofit/>
          </a:bodyPr>
          <a:lstStyle>
            <a:defPPr>
              <a:defRPr lang="en-US"/>
            </a:defPPr>
            <a:lvl1pPr defTabSz="914400">
              <a:defRPr sz="800" b="1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  <a:lvl2pPr marL="457200" defTabSz="914400">
              <a:defRPr sz="1800"/>
            </a:lvl2pPr>
            <a:lvl3pPr marL="914400" defTabSz="914400">
              <a:defRPr sz="1800"/>
            </a:lvl3pPr>
            <a:lvl4pPr marL="1371600" defTabSz="914400">
              <a:defRPr sz="1800"/>
            </a:lvl4pPr>
            <a:lvl5pPr marL="1828800" defTabSz="914400">
              <a:defRPr sz="1800"/>
            </a:lvl5pPr>
            <a:lvl6pPr marL="2286000" defTabSz="914400">
              <a:defRPr sz="1800"/>
            </a:lvl6pPr>
            <a:lvl7pPr marL="2743200" defTabSz="914400">
              <a:defRPr sz="1800"/>
            </a:lvl7pPr>
            <a:lvl8pPr marL="3200400" defTabSz="914400">
              <a:defRPr sz="1800"/>
            </a:lvl8pPr>
            <a:lvl9pPr marL="3657600" defTabSz="914400">
              <a:defRPr sz="1800"/>
            </a:lvl9pPr>
          </a:lstStyle>
          <a:p>
            <a:pPr lvl="0"/>
            <a:r>
              <a:rPr lang="en-US" sz="16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2622515205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0E167324-2575-A29B-A9BC-531B82AF42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7FA7DC37-A14E-648C-A54C-D5EEE12F1F1F}"/>
              </a:ext>
            </a:extLst>
          </p:cNvPr>
          <p:cNvSpPr txBox="1">
            <a:spLocks/>
          </p:cNvSpPr>
          <p:nvPr/>
        </p:nvSpPr>
        <p:spPr>
          <a:xfrm>
            <a:off x="6063875" y="6529069"/>
            <a:ext cx="1100669" cy="287259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ctr" anchorCtr="0">
            <a:noAutofit/>
          </a:bodyPr>
          <a:lstStyle>
            <a:defPPr>
              <a:defRPr lang="en-US"/>
            </a:defPPr>
            <a:lvl1pPr defTabSz="914400">
              <a:defRPr sz="800" b="1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  <a:lvl2pPr marL="457200" defTabSz="914400">
              <a:defRPr sz="1800"/>
            </a:lvl2pPr>
            <a:lvl3pPr marL="914400" defTabSz="914400">
              <a:defRPr sz="1800"/>
            </a:lvl3pPr>
            <a:lvl4pPr marL="1371600" defTabSz="914400">
              <a:defRPr sz="1800"/>
            </a:lvl4pPr>
            <a:lvl5pPr marL="1828800" defTabSz="914400">
              <a:defRPr sz="1800"/>
            </a:lvl5pPr>
            <a:lvl6pPr marL="2286000" defTabSz="914400">
              <a:defRPr sz="1800"/>
            </a:lvl6pPr>
            <a:lvl7pPr marL="2743200" defTabSz="914400">
              <a:defRPr sz="1800"/>
            </a:lvl7pPr>
            <a:lvl8pPr marL="3200400" defTabSz="914400">
              <a:defRPr sz="1800"/>
            </a:lvl8pPr>
            <a:lvl9pPr marL="3657600" defTabSz="914400">
              <a:defRPr sz="1800"/>
            </a:lvl9pPr>
          </a:lstStyle>
          <a:p>
            <a:pPr lvl="0"/>
            <a:r>
              <a:rPr lang="en-US" sz="1067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CTDOL confidential</a:t>
            </a:r>
          </a:p>
        </p:txBody>
      </p:sp>
      <p:sp>
        <p:nvSpPr>
          <p:cNvPr id="4" name="Rectangle 71">
            <a:extLst>
              <a:ext uri="{FF2B5EF4-FFF2-40B4-BE49-F238E27FC236}">
                <a16:creationId xmlns:a16="http://schemas.microsoft.com/office/drawing/2014/main" id="{CA45779F-A1F0-28A7-F5FF-3D4851AB5612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5605272" y="6542471"/>
            <a:ext cx="511364" cy="28180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1">
                <a:solidFill>
                  <a:schemeClr val="bg1">
                    <a:lumMod val="50000"/>
                  </a:schemeClr>
                </a:solidFill>
                <a:latin typeface="+mj-lt"/>
                <a:cs typeface="Arial" pitchFamily="34" charset="0"/>
              </a:defRPr>
            </a:lvl1pPr>
            <a:lvl2pPr marL="457200" defTabSz="914400">
              <a:defRPr sz="1800"/>
            </a:lvl2pPr>
            <a:lvl3pPr marL="914400" defTabSz="914400">
              <a:defRPr sz="1800"/>
            </a:lvl3pPr>
            <a:lvl4pPr marL="1371600" defTabSz="914400">
              <a:defRPr sz="1800"/>
            </a:lvl4pPr>
            <a:lvl5pPr marL="1828800" defTabSz="914400">
              <a:defRPr sz="1800"/>
            </a:lvl5pPr>
            <a:lvl6pPr marL="2286000" defTabSz="914400">
              <a:defRPr sz="1800"/>
            </a:lvl6pPr>
            <a:lvl7pPr marL="2743200" defTabSz="914400">
              <a:defRPr sz="1800"/>
            </a:lvl7pPr>
            <a:lvl8pPr marL="3200400" defTabSz="914400">
              <a:defRPr sz="1800"/>
            </a:lvl8pPr>
            <a:lvl9pPr marL="3657600" defTabSz="914400">
              <a:defRPr sz="1800"/>
            </a:lvl9pPr>
          </a:lstStyle>
          <a:p>
            <a:pPr lvl="0"/>
            <a:r>
              <a:rPr lang="en-US" sz="1067" noProof="0" dirty="0"/>
              <a:t> </a:t>
            </a:r>
            <a:fld id="{13B55AB4-0D57-4FBE-946B-A81E4A9D2A4C}" type="slidenum">
              <a:rPr lang="en-US" sz="1067" noProof="0" smtClean="0"/>
              <a:pPr lvl="0"/>
              <a:t>116</a:t>
            </a:fld>
            <a:r>
              <a:rPr lang="en-US" sz="1067" noProof="0" dirty="0"/>
              <a:t>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FB96DA-A49E-A2A2-8B49-28F9B4D8AD99}"/>
              </a:ext>
            </a:extLst>
          </p:cNvPr>
          <p:cNvSpPr txBox="1">
            <a:spLocks/>
          </p:cNvSpPr>
          <p:nvPr/>
        </p:nvSpPr>
        <p:spPr>
          <a:xfrm>
            <a:off x="6019799" y="6522345"/>
            <a:ext cx="76201" cy="310254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ctr" anchorCtr="0">
            <a:noAutofit/>
          </a:bodyPr>
          <a:lstStyle>
            <a:defPPr>
              <a:defRPr lang="en-US"/>
            </a:defPPr>
            <a:lvl1pPr defTabSz="914400">
              <a:defRPr sz="800" b="1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  <a:lvl2pPr marL="457200" defTabSz="914400">
              <a:defRPr sz="1800"/>
            </a:lvl2pPr>
            <a:lvl3pPr marL="914400" defTabSz="914400">
              <a:defRPr sz="1800"/>
            </a:lvl3pPr>
            <a:lvl4pPr marL="1371600" defTabSz="914400">
              <a:defRPr sz="1800"/>
            </a:lvl4pPr>
            <a:lvl5pPr marL="1828800" defTabSz="914400">
              <a:defRPr sz="1800"/>
            </a:lvl5pPr>
            <a:lvl6pPr marL="2286000" defTabSz="914400">
              <a:defRPr sz="1800"/>
            </a:lvl6pPr>
            <a:lvl7pPr marL="2743200" defTabSz="914400">
              <a:defRPr sz="1800"/>
            </a:lvl7pPr>
            <a:lvl8pPr marL="3200400" defTabSz="914400">
              <a:defRPr sz="1800"/>
            </a:lvl8pPr>
            <a:lvl9pPr marL="3657600" defTabSz="914400">
              <a:defRPr sz="1800"/>
            </a:lvl9pPr>
          </a:lstStyle>
          <a:p>
            <a:pPr lvl="0"/>
            <a:r>
              <a:rPr lang="en-US" sz="16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3515045430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0F601169-E054-1463-5D9F-C8D22E388D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5FC57FED-22D6-DB12-BC59-CAC8A5611DA9}"/>
              </a:ext>
            </a:extLst>
          </p:cNvPr>
          <p:cNvSpPr txBox="1">
            <a:spLocks/>
          </p:cNvSpPr>
          <p:nvPr/>
        </p:nvSpPr>
        <p:spPr>
          <a:xfrm>
            <a:off x="6063875" y="6529069"/>
            <a:ext cx="1100669" cy="287259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ctr" anchorCtr="0">
            <a:noAutofit/>
          </a:bodyPr>
          <a:lstStyle>
            <a:defPPr>
              <a:defRPr lang="en-US"/>
            </a:defPPr>
            <a:lvl1pPr defTabSz="914400">
              <a:defRPr sz="800" b="1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  <a:lvl2pPr marL="457200" defTabSz="914400">
              <a:defRPr sz="1800"/>
            </a:lvl2pPr>
            <a:lvl3pPr marL="914400" defTabSz="914400">
              <a:defRPr sz="1800"/>
            </a:lvl3pPr>
            <a:lvl4pPr marL="1371600" defTabSz="914400">
              <a:defRPr sz="1800"/>
            </a:lvl4pPr>
            <a:lvl5pPr marL="1828800" defTabSz="914400">
              <a:defRPr sz="1800"/>
            </a:lvl5pPr>
            <a:lvl6pPr marL="2286000" defTabSz="914400">
              <a:defRPr sz="1800"/>
            </a:lvl6pPr>
            <a:lvl7pPr marL="2743200" defTabSz="914400">
              <a:defRPr sz="1800"/>
            </a:lvl7pPr>
            <a:lvl8pPr marL="3200400" defTabSz="914400">
              <a:defRPr sz="1800"/>
            </a:lvl8pPr>
            <a:lvl9pPr marL="3657600" defTabSz="914400">
              <a:defRPr sz="1800"/>
            </a:lvl9pPr>
          </a:lstStyle>
          <a:p>
            <a:pPr lvl="0"/>
            <a:r>
              <a:rPr lang="en-US" sz="1067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CTDOL confidential</a:t>
            </a:r>
          </a:p>
        </p:txBody>
      </p:sp>
      <p:sp>
        <p:nvSpPr>
          <p:cNvPr id="4" name="Rectangle 71">
            <a:extLst>
              <a:ext uri="{FF2B5EF4-FFF2-40B4-BE49-F238E27FC236}">
                <a16:creationId xmlns:a16="http://schemas.microsoft.com/office/drawing/2014/main" id="{EF58021A-CC56-0AEC-32EC-547496196AF1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5605272" y="6542471"/>
            <a:ext cx="511364" cy="28180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1">
                <a:solidFill>
                  <a:schemeClr val="bg1">
                    <a:lumMod val="50000"/>
                  </a:schemeClr>
                </a:solidFill>
                <a:latin typeface="+mj-lt"/>
                <a:cs typeface="Arial" pitchFamily="34" charset="0"/>
              </a:defRPr>
            </a:lvl1pPr>
            <a:lvl2pPr marL="457200" defTabSz="914400">
              <a:defRPr sz="1800"/>
            </a:lvl2pPr>
            <a:lvl3pPr marL="914400" defTabSz="914400">
              <a:defRPr sz="1800"/>
            </a:lvl3pPr>
            <a:lvl4pPr marL="1371600" defTabSz="914400">
              <a:defRPr sz="1800"/>
            </a:lvl4pPr>
            <a:lvl5pPr marL="1828800" defTabSz="914400">
              <a:defRPr sz="1800"/>
            </a:lvl5pPr>
            <a:lvl6pPr marL="2286000" defTabSz="914400">
              <a:defRPr sz="1800"/>
            </a:lvl6pPr>
            <a:lvl7pPr marL="2743200" defTabSz="914400">
              <a:defRPr sz="1800"/>
            </a:lvl7pPr>
            <a:lvl8pPr marL="3200400" defTabSz="914400">
              <a:defRPr sz="1800"/>
            </a:lvl8pPr>
            <a:lvl9pPr marL="3657600" defTabSz="914400">
              <a:defRPr sz="1800"/>
            </a:lvl9pPr>
          </a:lstStyle>
          <a:p>
            <a:pPr lvl="0"/>
            <a:r>
              <a:rPr lang="en-US" sz="1067" noProof="0" dirty="0"/>
              <a:t> </a:t>
            </a:r>
            <a:fld id="{13B55AB4-0D57-4FBE-946B-A81E4A9D2A4C}" type="slidenum">
              <a:rPr lang="en-US" sz="1067" noProof="0" smtClean="0"/>
              <a:pPr lvl="0"/>
              <a:t>117</a:t>
            </a:fld>
            <a:r>
              <a:rPr lang="en-US" sz="1067" noProof="0" dirty="0"/>
              <a:t>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E158DE8-EDDC-D869-53E5-3E729495E737}"/>
              </a:ext>
            </a:extLst>
          </p:cNvPr>
          <p:cNvSpPr txBox="1">
            <a:spLocks/>
          </p:cNvSpPr>
          <p:nvPr/>
        </p:nvSpPr>
        <p:spPr>
          <a:xfrm>
            <a:off x="6019799" y="6522345"/>
            <a:ext cx="76201" cy="310254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ctr" anchorCtr="0">
            <a:noAutofit/>
          </a:bodyPr>
          <a:lstStyle>
            <a:defPPr>
              <a:defRPr lang="en-US"/>
            </a:defPPr>
            <a:lvl1pPr defTabSz="914400">
              <a:defRPr sz="800" b="1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  <a:lvl2pPr marL="457200" defTabSz="914400">
              <a:defRPr sz="1800"/>
            </a:lvl2pPr>
            <a:lvl3pPr marL="914400" defTabSz="914400">
              <a:defRPr sz="1800"/>
            </a:lvl3pPr>
            <a:lvl4pPr marL="1371600" defTabSz="914400">
              <a:defRPr sz="1800"/>
            </a:lvl4pPr>
            <a:lvl5pPr marL="1828800" defTabSz="914400">
              <a:defRPr sz="1800"/>
            </a:lvl5pPr>
            <a:lvl6pPr marL="2286000" defTabSz="914400">
              <a:defRPr sz="1800"/>
            </a:lvl6pPr>
            <a:lvl7pPr marL="2743200" defTabSz="914400">
              <a:defRPr sz="1800"/>
            </a:lvl7pPr>
            <a:lvl8pPr marL="3200400" defTabSz="914400">
              <a:defRPr sz="1800"/>
            </a:lvl8pPr>
            <a:lvl9pPr marL="3657600" defTabSz="914400">
              <a:defRPr sz="1800"/>
            </a:lvl9pPr>
          </a:lstStyle>
          <a:p>
            <a:pPr lvl="0"/>
            <a:r>
              <a:rPr lang="en-US" sz="16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3046195318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Graphical user interface, text, table&#10;&#10;Description automatically generated">
            <a:extLst>
              <a:ext uri="{FF2B5EF4-FFF2-40B4-BE49-F238E27FC236}">
                <a16:creationId xmlns:a16="http://schemas.microsoft.com/office/drawing/2014/main" id="{38156184-7123-B221-5237-572304F3FD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F58CE384-BB20-95A1-F04A-970DDBD6B694}"/>
              </a:ext>
            </a:extLst>
          </p:cNvPr>
          <p:cNvSpPr txBox="1">
            <a:spLocks/>
          </p:cNvSpPr>
          <p:nvPr/>
        </p:nvSpPr>
        <p:spPr>
          <a:xfrm>
            <a:off x="6063875" y="6529069"/>
            <a:ext cx="1100669" cy="287259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ctr" anchorCtr="0">
            <a:noAutofit/>
          </a:bodyPr>
          <a:lstStyle>
            <a:defPPr>
              <a:defRPr lang="en-US"/>
            </a:defPPr>
            <a:lvl1pPr defTabSz="914400">
              <a:defRPr sz="800" b="1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  <a:lvl2pPr marL="457200" defTabSz="914400">
              <a:defRPr sz="1800"/>
            </a:lvl2pPr>
            <a:lvl3pPr marL="914400" defTabSz="914400">
              <a:defRPr sz="1800"/>
            </a:lvl3pPr>
            <a:lvl4pPr marL="1371600" defTabSz="914400">
              <a:defRPr sz="1800"/>
            </a:lvl4pPr>
            <a:lvl5pPr marL="1828800" defTabSz="914400">
              <a:defRPr sz="1800"/>
            </a:lvl5pPr>
            <a:lvl6pPr marL="2286000" defTabSz="914400">
              <a:defRPr sz="1800"/>
            </a:lvl6pPr>
            <a:lvl7pPr marL="2743200" defTabSz="914400">
              <a:defRPr sz="1800"/>
            </a:lvl7pPr>
            <a:lvl8pPr marL="3200400" defTabSz="914400">
              <a:defRPr sz="1800"/>
            </a:lvl8pPr>
            <a:lvl9pPr marL="3657600" defTabSz="914400">
              <a:defRPr sz="1800"/>
            </a:lvl9pPr>
          </a:lstStyle>
          <a:p>
            <a:pPr lvl="0"/>
            <a:r>
              <a:rPr lang="en-US" sz="1067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CTDOL confidential</a:t>
            </a:r>
          </a:p>
        </p:txBody>
      </p:sp>
      <p:sp>
        <p:nvSpPr>
          <p:cNvPr id="4" name="Rectangle 71">
            <a:extLst>
              <a:ext uri="{FF2B5EF4-FFF2-40B4-BE49-F238E27FC236}">
                <a16:creationId xmlns:a16="http://schemas.microsoft.com/office/drawing/2014/main" id="{D86AE932-0524-0C37-29F7-5B13B4912E96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5605272" y="6542471"/>
            <a:ext cx="511364" cy="28180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1">
                <a:solidFill>
                  <a:schemeClr val="bg1">
                    <a:lumMod val="50000"/>
                  </a:schemeClr>
                </a:solidFill>
                <a:latin typeface="+mj-lt"/>
                <a:cs typeface="Arial" pitchFamily="34" charset="0"/>
              </a:defRPr>
            </a:lvl1pPr>
            <a:lvl2pPr marL="457200" defTabSz="914400">
              <a:defRPr sz="1800"/>
            </a:lvl2pPr>
            <a:lvl3pPr marL="914400" defTabSz="914400">
              <a:defRPr sz="1800"/>
            </a:lvl3pPr>
            <a:lvl4pPr marL="1371600" defTabSz="914400">
              <a:defRPr sz="1800"/>
            </a:lvl4pPr>
            <a:lvl5pPr marL="1828800" defTabSz="914400">
              <a:defRPr sz="1800"/>
            </a:lvl5pPr>
            <a:lvl6pPr marL="2286000" defTabSz="914400">
              <a:defRPr sz="1800"/>
            </a:lvl6pPr>
            <a:lvl7pPr marL="2743200" defTabSz="914400">
              <a:defRPr sz="1800"/>
            </a:lvl7pPr>
            <a:lvl8pPr marL="3200400" defTabSz="914400">
              <a:defRPr sz="1800"/>
            </a:lvl8pPr>
            <a:lvl9pPr marL="3657600" defTabSz="914400">
              <a:defRPr sz="1800"/>
            </a:lvl9pPr>
          </a:lstStyle>
          <a:p>
            <a:pPr lvl="0"/>
            <a:r>
              <a:rPr lang="en-US" sz="1067" noProof="0" dirty="0"/>
              <a:t> </a:t>
            </a:r>
            <a:fld id="{13B55AB4-0D57-4FBE-946B-A81E4A9D2A4C}" type="slidenum">
              <a:rPr lang="en-US" sz="1067" noProof="0" smtClean="0"/>
              <a:pPr lvl="0"/>
              <a:t>118</a:t>
            </a:fld>
            <a:r>
              <a:rPr lang="en-US" sz="1067" noProof="0" dirty="0"/>
              <a:t>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BEDFCE-1B1F-0C5C-D955-D0C789FA35B8}"/>
              </a:ext>
            </a:extLst>
          </p:cNvPr>
          <p:cNvSpPr txBox="1">
            <a:spLocks/>
          </p:cNvSpPr>
          <p:nvPr/>
        </p:nvSpPr>
        <p:spPr>
          <a:xfrm>
            <a:off x="6019799" y="6522345"/>
            <a:ext cx="76201" cy="310254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ctr" anchorCtr="0">
            <a:noAutofit/>
          </a:bodyPr>
          <a:lstStyle>
            <a:defPPr>
              <a:defRPr lang="en-US"/>
            </a:defPPr>
            <a:lvl1pPr defTabSz="914400">
              <a:defRPr sz="800" b="1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  <a:lvl2pPr marL="457200" defTabSz="914400">
              <a:defRPr sz="1800"/>
            </a:lvl2pPr>
            <a:lvl3pPr marL="914400" defTabSz="914400">
              <a:defRPr sz="1800"/>
            </a:lvl3pPr>
            <a:lvl4pPr marL="1371600" defTabSz="914400">
              <a:defRPr sz="1800"/>
            </a:lvl4pPr>
            <a:lvl5pPr marL="1828800" defTabSz="914400">
              <a:defRPr sz="1800"/>
            </a:lvl5pPr>
            <a:lvl6pPr marL="2286000" defTabSz="914400">
              <a:defRPr sz="1800"/>
            </a:lvl6pPr>
            <a:lvl7pPr marL="2743200" defTabSz="914400">
              <a:defRPr sz="1800"/>
            </a:lvl7pPr>
            <a:lvl8pPr marL="3200400" defTabSz="914400">
              <a:defRPr sz="1800"/>
            </a:lvl8pPr>
            <a:lvl9pPr marL="3657600" defTabSz="914400">
              <a:defRPr sz="1800"/>
            </a:lvl9pPr>
          </a:lstStyle>
          <a:p>
            <a:pPr lvl="0"/>
            <a:r>
              <a:rPr lang="en-US" sz="16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1751239280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A152500D-9DF5-DCA1-15AA-CCB2AB7DA1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150AC6BD-BE51-8FB7-EEFA-3D0982278D3B}"/>
              </a:ext>
            </a:extLst>
          </p:cNvPr>
          <p:cNvSpPr txBox="1">
            <a:spLocks/>
          </p:cNvSpPr>
          <p:nvPr/>
        </p:nvSpPr>
        <p:spPr>
          <a:xfrm>
            <a:off x="6063875" y="6529069"/>
            <a:ext cx="1100669" cy="287259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ctr" anchorCtr="0">
            <a:noAutofit/>
          </a:bodyPr>
          <a:lstStyle>
            <a:defPPr>
              <a:defRPr lang="en-US"/>
            </a:defPPr>
            <a:lvl1pPr defTabSz="914400">
              <a:defRPr sz="800" b="1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  <a:lvl2pPr marL="457200" defTabSz="914400">
              <a:defRPr sz="1800"/>
            </a:lvl2pPr>
            <a:lvl3pPr marL="914400" defTabSz="914400">
              <a:defRPr sz="1800"/>
            </a:lvl3pPr>
            <a:lvl4pPr marL="1371600" defTabSz="914400">
              <a:defRPr sz="1800"/>
            </a:lvl4pPr>
            <a:lvl5pPr marL="1828800" defTabSz="914400">
              <a:defRPr sz="1800"/>
            </a:lvl5pPr>
            <a:lvl6pPr marL="2286000" defTabSz="914400">
              <a:defRPr sz="1800"/>
            </a:lvl6pPr>
            <a:lvl7pPr marL="2743200" defTabSz="914400">
              <a:defRPr sz="1800"/>
            </a:lvl7pPr>
            <a:lvl8pPr marL="3200400" defTabSz="914400">
              <a:defRPr sz="1800"/>
            </a:lvl8pPr>
            <a:lvl9pPr marL="3657600" defTabSz="914400">
              <a:defRPr sz="1800"/>
            </a:lvl9pPr>
          </a:lstStyle>
          <a:p>
            <a:pPr lvl="0"/>
            <a:r>
              <a:rPr lang="en-US" sz="1067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CTDOL confidential</a:t>
            </a:r>
          </a:p>
        </p:txBody>
      </p:sp>
      <p:sp>
        <p:nvSpPr>
          <p:cNvPr id="4" name="Rectangle 71">
            <a:extLst>
              <a:ext uri="{FF2B5EF4-FFF2-40B4-BE49-F238E27FC236}">
                <a16:creationId xmlns:a16="http://schemas.microsoft.com/office/drawing/2014/main" id="{0749087C-24CF-5A36-9A25-9B660F302C09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5605272" y="6542471"/>
            <a:ext cx="511364" cy="28180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1">
                <a:solidFill>
                  <a:schemeClr val="bg1">
                    <a:lumMod val="50000"/>
                  </a:schemeClr>
                </a:solidFill>
                <a:latin typeface="+mj-lt"/>
                <a:cs typeface="Arial" pitchFamily="34" charset="0"/>
              </a:defRPr>
            </a:lvl1pPr>
            <a:lvl2pPr marL="457200" defTabSz="914400">
              <a:defRPr sz="1800"/>
            </a:lvl2pPr>
            <a:lvl3pPr marL="914400" defTabSz="914400">
              <a:defRPr sz="1800"/>
            </a:lvl3pPr>
            <a:lvl4pPr marL="1371600" defTabSz="914400">
              <a:defRPr sz="1800"/>
            </a:lvl4pPr>
            <a:lvl5pPr marL="1828800" defTabSz="914400">
              <a:defRPr sz="1800"/>
            </a:lvl5pPr>
            <a:lvl6pPr marL="2286000" defTabSz="914400">
              <a:defRPr sz="1800"/>
            </a:lvl6pPr>
            <a:lvl7pPr marL="2743200" defTabSz="914400">
              <a:defRPr sz="1800"/>
            </a:lvl7pPr>
            <a:lvl8pPr marL="3200400" defTabSz="914400">
              <a:defRPr sz="1800"/>
            </a:lvl8pPr>
            <a:lvl9pPr marL="3657600" defTabSz="914400">
              <a:defRPr sz="1800"/>
            </a:lvl9pPr>
          </a:lstStyle>
          <a:p>
            <a:pPr lvl="0"/>
            <a:r>
              <a:rPr lang="en-US" sz="1067" noProof="0" dirty="0"/>
              <a:t> </a:t>
            </a:r>
            <a:fld id="{13B55AB4-0D57-4FBE-946B-A81E4A9D2A4C}" type="slidenum">
              <a:rPr lang="en-US" sz="1067" noProof="0" smtClean="0"/>
              <a:pPr lvl="0"/>
              <a:t>119</a:t>
            </a:fld>
            <a:r>
              <a:rPr lang="en-US" sz="1067" noProof="0" dirty="0"/>
              <a:t>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A51D2B-C767-1664-372D-EC4E24D04ABC}"/>
              </a:ext>
            </a:extLst>
          </p:cNvPr>
          <p:cNvSpPr txBox="1">
            <a:spLocks/>
          </p:cNvSpPr>
          <p:nvPr/>
        </p:nvSpPr>
        <p:spPr>
          <a:xfrm>
            <a:off x="6019799" y="6522345"/>
            <a:ext cx="76201" cy="310254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ctr" anchorCtr="0">
            <a:noAutofit/>
          </a:bodyPr>
          <a:lstStyle>
            <a:defPPr>
              <a:defRPr lang="en-US"/>
            </a:defPPr>
            <a:lvl1pPr defTabSz="914400">
              <a:defRPr sz="800" b="1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  <a:lvl2pPr marL="457200" defTabSz="914400">
              <a:defRPr sz="1800"/>
            </a:lvl2pPr>
            <a:lvl3pPr marL="914400" defTabSz="914400">
              <a:defRPr sz="1800"/>
            </a:lvl3pPr>
            <a:lvl4pPr marL="1371600" defTabSz="914400">
              <a:defRPr sz="1800"/>
            </a:lvl4pPr>
            <a:lvl5pPr marL="1828800" defTabSz="914400">
              <a:defRPr sz="1800"/>
            </a:lvl5pPr>
            <a:lvl6pPr marL="2286000" defTabSz="914400">
              <a:defRPr sz="1800"/>
            </a:lvl6pPr>
            <a:lvl7pPr marL="2743200" defTabSz="914400">
              <a:defRPr sz="1800"/>
            </a:lvl7pPr>
            <a:lvl8pPr marL="3200400" defTabSz="914400">
              <a:defRPr sz="1800"/>
            </a:lvl8pPr>
            <a:lvl9pPr marL="3657600" defTabSz="914400">
              <a:defRPr sz="1800"/>
            </a:lvl9pPr>
          </a:lstStyle>
          <a:p>
            <a:pPr lvl="0"/>
            <a:r>
              <a:rPr lang="en-US" sz="16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25132737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DF95CBDE-BF73-BDED-ABD4-FE13C2878B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6" y="-25401"/>
            <a:ext cx="12192000" cy="68580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9640EC02-8C49-3518-58B7-EADABE0C18CB}"/>
              </a:ext>
            </a:extLst>
          </p:cNvPr>
          <p:cNvGrpSpPr/>
          <p:nvPr/>
        </p:nvGrpSpPr>
        <p:grpSpPr>
          <a:xfrm>
            <a:off x="5744352" y="6522345"/>
            <a:ext cx="1420192" cy="310254"/>
            <a:chOff x="5744352" y="6522345"/>
            <a:chExt cx="1420192" cy="310254"/>
          </a:xfrm>
        </p:grpSpPr>
        <p:sp>
          <p:nvSpPr>
            <p:cNvPr id="4" name="Text Placeholder 4">
              <a:extLst>
                <a:ext uri="{FF2B5EF4-FFF2-40B4-BE49-F238E27FC236}">
                  <a16:creationId xmlns:a16="http://schemas.microsoft.com/office/drawing/2014/main" id="{A3CFD738-1559-3AD0-1F28-9318156B9555}"/>
                </a:ext>
              </a:extLst>
            </p:cNvPr>
            <p:cNvSpPr txBox="1">
              <a:spLocks/>
            </p:cNvSpPr>
            <p:nvPr/>
          </p:nvSpPr>
          <p:spPr>
            <a:xfrm>
              <a:off x="6063875" y="6529069"/>
              <a:ext cx="1100669" cy="28725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CTDOL confidential</a:t>
              </a:r>
            </a:p>
          </p:txBody>
        </p:sp>
        <p:sp>
          <p:nvSpPr>
            <p:cNvPr id="5" name="Rectangle 71">
              <a:extLst>
                <a:ext uri="{FF2B5EF4-FFF2-40B4-BE49-F238E27FC236}">
                  <a16:creationId xmlns:a16="http://schemas.microsoft.com/office/drawing/2014/main" id="{125AFD40-73DB-34C5-E0E3-5805DA23B1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5744352" y="6542471"/>
              <a:ext cx="372284" cy="28180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00" b="1">
                  <a:solidFill>
                    <a:schemeClr val="bg1">
                      <a:lumMod val="50000"/>
                    </a:schemeClr>
                  </a:solidFill>
                  <a:latin typeface="+mj-lt"/>
                  <a:cs typeface="Arial" pitchFamily="34" charset="0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noProof="0" dirty="0"/>
                <a:t> </a:t>
              </a:r>
              <a:fld id="{13B55AB4-0D57-4FBE-946B-A81E4A9D2A4C}" type="slidenum">
                <a:rPr lang="en-US" sz="1067" noProof="0" smtClean="0"/>
                <a:pPr lvl="0"/>
                <a:t>12</a:t>
              </a:fld>
              <a:r>
                <a:rPr lang="en-US" sz="1067" noProof="0" dirty="0"/>
                <a:t> </a:t>
              </a:r>
            </a:p>
          </p:txBody>
        </p:sp>
        <p:sp>
          <p:nvSpPr>
            <p:cNvPr id="6" name="Text Placeholder 4">
              <a:extLst>
                <a:ext uri="{FF2B5EF4-FFF2-40B4-BE49-F238E27FC236}">
                  <a16:creationId xmlns:a16="http://schemas.microsoft.com/office/drawing/2014/main" id="{A453BF20-A016-E569-DF83-1B7773C0EEF7}"/>
                </a:ext>
              </a:extLst>
            </p:cNvPr>
            <p:cNvSpPr txBox="1">
              <a:spLocks/>
            </p:cNvSpPr>
            <p:nvPr/>
          </p:nvSpPr>
          <p:spPr>
            <a:xfrm>
              <a:off x="6019799" y="6522345"/>
              <a:ext cx="76201" cy="3102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600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05092111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D3810729-21C0-990B-0513-3D5F73DDC5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40315624-6410-C594-71CC-CB11BDBED5D9}"/>
              </a:ext>
            </a:extLst>
          </p:cNvPr>
          <p:cNvSpPr txBox="1">
            <a:spLocks/>
          </p:cNvSpPr>
          <p:nvPr/>
        </p:nvSpPr>
        <p:spPr>
          <a:xfrm>
            <a:off x="6063875" y="6529069"/>
            <a:ext cx="1100669" cy="287259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ctr" anchorCtr="0">
            <a:noAutofit/>
          </a:bodyPr>
          <a:lstStyle>
            <a:defPPr>
              <a:defRPr lang="en-US"/>
            </a:defPPr>
            <a:lvl1pPr defTabSz="914400">
              <a:defRPr sz="800" b="1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  <a:lvl2pPr marL="457200" defTabSz="914400">
              <a:defRPr sz="1800"/>
            </a:lvl2pPr>
            <a:lvl3pPr marL="914400" defTabSz="914400">
              <a:defRPr sz="1800"/>
            </a:lvl3pPr>
            <a:lvl4pPr marL="1371600" defTabSz="914400">
              <a:defRPr sz="1800"/>
            </a:lvl4pPr>
            <a:lvl5pPr marL="1828800" defTabSz="914400">
              <a:defRPr sz="1800"/>
            </a:lvl5pPr>
            <a:lvl6pPr marL="2286000" defTabSz="914400">
              <a:defRPr sz="1800"/>
            </a:lvl6pPr>
            <a:lvl7pPr marL="2743200" defTabSz="914400">
              <a:defRPr sz="1800"/>
            </a:lvl7pPr>
            <a:lvl8pPr marL="3200400" defTabSz="914400">
              <a:defRPr sz="1800"/>
            </a:lvl8pPr>
            <a:lvl9pPr marL="3657600" defTabSz="914400">
              <a:defRPr sz="1800"/>
            </a:lvl9pPr>
          </a:lstStyle>
          <a:p>
            <a:pPr lvl="0"/>
            <a:r>
              <a:rPr lang="en-US" sz="1067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CTDOL confidential</a:t>
            </a:r>
          </a:p>
        </p:txBody>
      </p:sp>
      <p:sp>
        <p:nvSpPr>
          <p:cNvPr id="4" name="Rectangle 71">
            <a:extLst>
              <a:ext uri="{FF2B5EF4-FFF2-40B4-BE49-F238E27FC236}">
                <a16:creationId xmlns:a16="http://schemas.microsoft.com/office/drawing/2014/main" id="{CDB5AAC5-BB25-9B8D-50E2-C1A68574F5B3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5605272" y="6542471"/>
            <a:ext cx="511364" cy="28180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1">
                <a:solidFill>
                  <a:schemeClr val="bg1">
                    <a:lumMod val="50000"/>
                  </a:schemeClr>
                </a:solidFill>
                <a:latin typeface="+mj-lt"/>
                <a:cs typeface="Arial" pitchFamily="34" charset="0"/>
              </a:defRPr>
            </a:lvl1pPr>
            <a:lvl2pPr marL="457200" defTabSz="914400">
              <a:defRPr sz="1800"/>
            </a:lvl2pPr>
            <a:lvl3pPr marL="914400" defTabSz="914400">
              <a:defRPr sz="1800"/>
            </a:lvl3pPr>
            <a:lvl4pPr marL="1371600" defTabSz="914400">
              <a:defRPr sz="1800"/>
            </a:lvl4pPr>
            <a:lvl5pPr marL="1828800" defTabSz="914400">
              <a:defRPr sz="1800"/>
            </a:lvl5pPr>
            <a:lvl6pPr marL="2286000" defTabSz="914400">
              <a:defRPr sz="1800"/>
            </a:lvl6pPr>
            <a:lvl7pPr marL="2743200" defTabSz="914400">
              <a:defRPr sz="1800"/>
            </a:lvl7pPr>
            <a:lvl8pPr marL="3200400" defTabSz="914400">
              <a:defRPr sz="1800"/>
            </a:lvl8pPr>
            <a:lvl9pPr marL="3657600" defTabSz="914400">
              <a:defRPr sz="1800"/>
            </a:lvl9pPr>
          </a:lstStyle>
          <a:p>
            <a:pPr lvl="0"/>
            <a:r>
              <a:rPr lang="en-US" sz="1067" noProof="0" dirty="0"/>
              <a:t> </a:t>
            </a:r>
            <a:fld id="{13B55AB4-0D57-4FBE-946B-A81E4A9D2A4C}" type="slidenum">
              <a:rPr lang="en-US" sz="1067" noProof="0" smtClean="0"/>
              <a:pPr lvl="0"/>
              <a:t>120</a:t>
            </a:fld>
            <a:r>
              <a:rPr lang="en-US" sz="1067" noProof="0" dirty="0"/>
              <a:t>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668F2A4-26A2-0384-E142-D8F6A6961F04}"/>
              </a:ext>
            </a:extLst>
          </p:cNvPr>
          <p:cNvSpPr txBox="1">
            <a:spLocks/>
          </p:cNvSpPr>
          <p:nvPr/>
        </p:nvSpPr>
        <p:spPr>
          <a:xfrm>
            <a:off x="6019799" y="6522345"/>
            <a:ext cx="76201" cy="310254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ctr" anchorCtr="0">
            <a:noAutofit/>
          </a:bodyPr>
          <a:lstStyle>
            <a:defPPr>
              <a:defRPr lang="en-US"/>
            </a:defPPr>
            <a:lvl1pPr defTabSz="914400">
              <a:defRPr sz="800" b="1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  <a:lvl2pPr marL="457200" defTabSz="914400">
              <a:defRPr sz="1800"/>
            </a:lvl2pPr>
            <a:lvl3pPr marL="914400" defTabSz="914400">
              <a:defRPr sz="1800"/>
            </a:lvl3pPr>
            <a:lvl4pPr marL="1371600" defTabSz="914400">
              <a:defRPr sz="1800"/>
            </a:lvl4pPr>
            <a:lvl5pPr marL="1828800" defTabSz="914400">
              <a:defRPr sz="1800"/>
            </a:lvl5pPr>
            <a:lvl6pPr marL="2286000" defTabSz="914400">
              <a:defRPr sz="1800"/>
            </a:lvl6pPr>
            <a:lvl7pPr marL="2743200" defTabSz="914400">
              <a:defRPr sz="1800"/>
            </a:lvl7pPr>
            <a:lvl8pPr marL="3200400" defTabSz="914400">
              <a:defRPr sz="1800"/>
            </a:lvl8pPr>
            <a:lvl9pPr marL="3657600" defTabSz="914400">
              <a:defRPr sz="1800"/>
            </a:lvl9pPr>
          </a:lstStyle>
          <a:p>
            <a:pPr lvl="0"/>
            <a:r>
              <a:rPr lang="en-US" sz="16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2085119009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aphical user interface&#10;&#10;Description automatically generated">
            <a:extLst>
              <a:ext uri="{FF2B5EF4-FFF2-40B4-BE49-F238E27FC236}">
                <a16:creationId xmlns:a16="http://schemas.microsoft.com/office/drawing/2014/main" id="{8B544887-8C71-1F05-9A94-068281F2EB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D8F7BE9F-5DE5-FDB0-AE11-9E8108ABC528}"/>
              </a:ext>
            </a:extLst>
          </p:cNvPr>
          <p:cNvSpPr txBox="1">
            <a:spLocks/>
          </p:cNvSpPr>
          <p:nvPr/>
        </p:nvSpPr>
        <p:spPr>
          <a:xfrm>
            <a:off x="6063875" y="6529069"/>
            <a:ext cx="1100669" cy="287259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ctr" anchorCtr="0">
            <a:noAutofit/>
          </a:bodyPr>
          <a:lstStyle>
            <a:defPPr>
              <a:defRPr lang="en-US"/>
            </a:defPPr>
            <a:lvl1pPr defTabSz="914400">
              <a:defRPr sz="800" b="1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  <a:lvl2pPr marL="457200" defTabSz="914400">
              <a:defRPr sz="1800"/>
            </a:lvl2pPr>
            <a:lvl3pPr marL="914400" defTabSz="914400">
              <a:defRPr sz="1800"/>
            </a:lvl3pPr>
            <a:lvl4pPr marL="1371600" defTabSz="914400">
              <a:defRPr sz="1800"/>
            </a:lvl4pPr>
            <a:lvl5pPr marL="1828800" defTabSz="914400">
              <a:defRPr sz="1800"/>
            </a:lvl5pPr>
            <a:lvl6pPr marL="2286000" defTabSz="914400">
              <a:defRPr sz="1800"/>
            </a:lvl6pPr>
            <a:lvl7pPr marL="2743200" defTabSz="914400">
              <a:defRPr sz="1800"/>
            </a:lvl7pPr>
            <a:lvl8pPr marL="3200400" defTabSz="914400">
              <a:defRPr sz="1800"/>
            </a:lvl8pPr>
            <a:lvl9pPr marL="3657600" defTabSz="914400">
              <a:defRPr sz="1800"/>
            </a:lvl9pPr>
          </a:lstStyle>
          <a:p>
            <a:pPr lvl="0"/>
            <a:r>
              <a:rPr lang="en-US" sz="1067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CTDOL confidential</a:t>
            </a:r>
          </a:p>
        </p:txBody>
      </p:sp>
      <p:sp>
        <p:nvSpPr>
          <p:cNvPr id="4" name="Rectangle 71">
            <a:extLst>
              <a:ext uri="{FF2B5EF4-FFF2-40B4-BE49-F238E27FC236}">
                <a16:creationId xmlns:a16="http://schemas.microsoft.com/office/drawing/2014/main" id="{1E464B8A-82CF-0EBB-23DE-7FBE6AF7F228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5605272" y="6542471"/>
            <a:ext cx="511364" cy="28180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1">
                <a:solidFill>
                  <a:schemeClr val="bg1">
                    <a:lumMod val="50000"/>
                  </a:schemeClr>
                </a:solidFill>
                <a:latin typeface="+mj-lt"/>
                <a:cs typeface="Arial" pitchFamily="34" charset="0"/>
              </a:defRPr>
            </a:lvl1pPr>
            <a:lvl2pPr marL="457200" defTabSz="914400">
              <a:defRPr sz="1800"/>
            </a:lvl2pPr>
            <a:lvl3pPr marL="914400" defTabSz="914400">
              <a:defRPr sz="1800"/>
            </a:lvl3pPr>
            <a:lvl4pPr marL="1371600" defTabSz="914400">
              <a:defRPr sz="1800"/>
            </a:lvl4pPr>
            <a:lvl5pPr marL="1828800" defTabSz="914400">
              <a:defRPr sz="1800"/>
            </a:lvl5pPr>
            <a:lvl6pPr marL="2286000" defTabSz="914400">
              <a:defRPr sz="1800"/>
            </a:lvl6pPr>
            <a:lvl7pPr marL="2743200" defTabSz="914400">
              <a:defRPr sz="1800"/>
            </a:lvl7pPr>
            <a:lvl8pPr marL="3200400" defTabSz="914400">
              <a:defRPr sz="1800"/>
            </a:lvl8pPr>
            <a:lvl9pPr marL="3657600" defTabSz="914400">
              <a:defRPr sz="1800"/>
            </a:lvl9pPr>
          </a:lstStyle>
          <a:p>
            <a:pPr lvl="0"/>
            <a:r>
              <a:rPr lang="en-US" sz="1067" noProof="0" dirty="0"/>
              <a:t> </a:t>
            </a:r>
            <a:fld id="{13B55AB4-0D57-4FBE-946B-A81E4A9D2A4C}" type="slidenum">
              <a:rPr lang="en-US" sz="1067" noProof="0" smtClean="0"/>
              <a:pPr lvl="0"/>
              <a:t>121</a:t>
            </a:fld>
            <a:r>
              <a:rPr lang="en-US" sz="1067" noProof="0" dirty="0"/>
              <a:t>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FD011D1-FCEB-208A-05DB-15441EA457A5}"/>
              </a:ext>
            </a:extLst>
          </p:cNvPr>
          <p:cNvSpPr txBox="1">
            <a:spLocks/>
          </p:cNvSpPr>
          <p:nvPr/>
        </p:nvSpPr>
        <p:spPr>
          <a:xfrm>
            <a:off x="6019799" y="6522345"/>
            <a:ext cx="76201" cy="310254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ctr" anchorCtr="0">
            <a:noAutofit/>
          </a:bodyPr>
          <a:lstStyle>
            <a:defPPr>
              <a:defRPr lang="en-US"/>
            </a:defPPr>
            <a:lvl1pPr defTabSz="914400">
              <a:defRPr sz="800" b="1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  <a:lvl2pPr marL="457200" defTabSz="914400">
              <a:defRPr sz="1800"/>
            </a:lvl2pPr>
            <a:lvl3pPr marL="914400" defTabSz="914400">
              <a:defRPr sz="1800"/>
            </a:lvl3pPr>
            <a:lvl4pPr marL="1371600" defTabSz="914400">
              <a:defRPr sz="1800"/>
            </a:lvl4pPr>
            <a:lvl5pPr marL="1828800" defTabSz="914400">
              <a:defRPr sz="1800"/>
            </a:lvl5pPr>
            <a:lvl6pPr marL="2286000" defTabSz="914400">
              <a:defRPr sz="1800"/>
            </a:lvl6pPr>
            <a:lvl7pPr marL="2743200" defTabSz="914400">
              <a:defRPr sz="1800"/>
            </a:lvl7pPr>
            <a:lvl8pPr marL="3200400" defTabSz="914400">
              <a:defRPr sz="1800"/>
            </a:lvl8pPr>
            <a:lvl9pPr marL="3657600" defTabSz="914400">
              <a:defRPr sz="1800"/>
            </a:lvl9pPr>
          </a:lstStyle>
          <a:p>
            <a:pPr lvl="0"/>
            <a:r>
              <a:rPr lang="en-US" sz="16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2256178777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raphical user interface&#10;&#10;Description automatically generated">
            <a:extLst>
              <a:ext uri="{FF2B5EF4-FFF2-40B4-BE49-F238E27FC236}">
                <a16:creationId xmlns:a16="http://schemas.microsoft.com/office/drawing/2014/main" id="{84C4DAB8-E649-3223-279B-FA19243FB0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8532D5F1-EF0B-E5FF-1C59-C5E625D253CE}"/>
              </a:ext>
            </a:extLst>
          </p:cNvPr>
          <p:cNvSpPr txBox="1">
            <a:spLocks/>
          </p:cNvSpPr>
          <p:nvPr/>
        </p:nvSpPr>
        <p:spPr>
          <a:xfrm>
            <a:off x="6063875" y="6529069"/>
            <a:ext cx="1100669" cy="287259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ctr" anchorCtr="0">
            <a:noAutofit/>
          </a:bodyPr>
          <a:lstStyle>
            <a:defPPr>
              <a:defRPr lang="en-US"/>
            </a:defPPr>
            <a:lvl1pPr defTabSz="914400">
              <a:defRPr sz="800" b="1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  <a:lvl2pPr marL="457200" defTabSz="914400">
              <a:defRPr sz="1800"/>
            </a:lvl2pPr>
            <a:lvl3pPr marL="914400" defTabSz="914400">
              <a:defRPr sz="1800"/>
            </a:lvl3pPr>
            <a:lvl4pPr marL="1371600" defTabSz="914400">
              <a:defRPr sz="1800"/>
            </a:lvl4pPr>
            <a:lvl5pPr marL="1828800" defTabSz="914400">
              <a:defRPr sz="1800"/>
            </a:lvl5pPr>
            <a:lvl6pPr marL="2286000" defTabSz="914400">
              <a:defRPr sz="1800"/>
            </a:lvl6pPr>
            <a:lvl7pPr marL="2743200" defTabSz="914400">
              <a:defRPr sz="1800"/>
            </a:lvl7pPr>
            <a:lvl8pPr marL="3200400" defTabSz="914400">
              <a:defRPr sz="1800"/>
            </a:lvl8pPr>
            <a:lvl9pPr marL="3657600" defTabSz="914400">
              <a:defRPr sz="1800"/>
            </a:lvl9pPr>
          </a:lstStyle>
          <a:p>
            <a:pPr lvl="0"/>
            <a:r>
              <a:rPr lang="en-US" sz="1067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CTDOL confidential</a:t>
            </a:r>
          </a:p>
        </p:txBody>
      </p:sp>
      <p:sp>
        <p:nvSpPr>
          <p:cNvPr id="4" name="Rectangle 71">
            <a:extLst>
              <a:ext uri="{FF2B5EF4-FFF2-40B4-BE49-F238E27FC236}">
                <a16:creationId xmlns:a16="http://schemas.microsoft.com/office/drawing/2014/main" id="{038A694B-34DE-E4D5-3D7B-3AEA1D61B24F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5605272" y="6542471"/>
            <a:ext cx="511364" cy="28180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1">
                <a:solidFill>
                  <a:schemeClr val="bg1">
                    <a:lumMod val="50000"/>
                  </a:schemeClr>
                </a:solidFill>
                <a:latin typeface="+mj-lt"/>
                <a:cs typeface="Arial" pitchFamily="34" charset="0"/>
              </a:defRPr>
            </a:lvl1pPr>
            <a:lvl2pPr marL="457200" defTabSz="914400">
              <a:defRPr sz="1800"/>
            </a:lvl2pPr>
            <a:lvl3pPr marL="914400" defTabSz="914400">
              <a:defRPr sz="1800"/>
            </a:lvl3pPr>
            <a:lvl4pPr marL="1371600" defTabSz="914400">
              <a:defRPr sz="1800"/>
            </a:lvl4pPr>
            <a:lvl5pPr marL="1828800" defTabSz="914400">
              <a:defRPr sz="1800"/>
            </a:lvl5pPr>
            <a:lvl6pPr marL="2286000" defTabSz="914400">
              <a:defRPr sz="1800"/>
            </a:lvl6pPr>
            <a:lvl7pPr marL="2743200" defTabSz="914400">
              <a:defRPr sz="1800"/>
            </a:lvl7pPr>
            <a:lvl8pPr marL="3200400" defTabSz="914400">
              <a:defRPr sz="1800"/>
            </a:lvl8pPr>
            <a:lvl9pPr marL="3657600" defTabSz="914400">
              <a:defRPr sz="1800"/>
            </a:lvl9pPr>
          </a:lstStyle>
          <a:p>
            <a:pPr lvl="0"/>
            <a:r>
              <a:rPr lang="en-US" sz="1067" noProof="0" dirty="0"/>
              <a:t> </a:t>
            </a:r>
            <a:fld id="{13B55AB4-0D57-4FBE-946B-A81E4A9D2A4C}" type="slidenum">
              <a:rPr lang="en-US" sz="1067" noProof="0" smtClean="0"/>
              <a:pPr lvl="0"/>
              <a:t>122</a:t>
            </a:fld>
            <a:r>
              <a:rPr lang="en-US" sz="1067" noProof="0" dirty="0"/>
              <a:t>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5132A7-A1E0-25EE-2F78-A40314EFFF94}"/>
              </a:ext>
            </a:extLst>
          </p:cNvPr>
          <p:cNvSpPr txBox="1">
            <a:spLocks/>
          </p:cNvSpPr>
          <p:nvPr/>
        </p:nvSpPr>
        <p:spPr>
          <a:xfrm>
            <a:off x="6019799" y="6522345"/>
            <a:ext cx="76201" cy="310254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ctr" anchorCtr="0">
            <a:noAutofit/>
          </a:bodyPr>
          <a:lstStyle>
            <a:defPPr>
              <a:defRPr lang="en-US"/>
            </a:defPPr>
            <a:lvl1pPr defTabSz="914400">
              <a:defRPr sz="800" b="1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  <a:lvl2pPr marL="457200" defTabSz="914400">
              <a:defRPr sz="1800"/>
            </a:lvl2pPr>
            <a:lvl3pPr marL="914400" defTabSz="914400">
              <a:defRPr sz="1800"/>
            </a:lvl3pPr>
            <a:lvl4pPr marL="1371600" defTabSz="914400">
              <a:defRPr sz="1800"/>
            </a:lvl4pPr>
            <a:lvl5pPr marL="1828800" defTabSz="914400">
              <a:defRPr sz="1800"/>
            </a:lvl5pPr>
            <a:lvl6pPr marL="2286000" defTabSz="914400">
              <a:defRPr sz="1800"/>
            </a:lvl6pPr>
            <a:lvl7pPr marL="2743200" defTabSz="914400">
              <a:defRPr sz="1800"/>
            </a:lvl7pPr>
            <a:lvl8pPr marL="3200400" defTabSz="914400">
              <a:defRPr sz="1800"/>
            </a:lvl8pPr>
            <a:lvl9pPr marL="3657600" defTabSz="914400">
              <a:defRPr sz="1800"/>
            </a:lvl9pPr>
          </a:lstStyle>
          <a:p>
            <a:pPr lvl="0"/>
            <a:r>
              <a:rPr lang="en-US" sz="16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3835085723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able&#10;&#10;Description automatically generated">
            <a:extLst>
              <a:ext uri="{FF2B5EF4-FFF2-40B4-BE49-F238E27FC236}">
                <a16:creationId xmlns:a16="http://schemas.microsoft.com/office/drawing/2014/main" id="{03716D0C-1179-A9D3-AF52-71E7459F95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6D8E159E-CD0F-B365-540F-198A5786EC34}"/>
              </a:ext>
            </a:extLst>
          </p:cNvPr>
          <p:cNvSpPr txBox="1">
            <a:spLocks/>
          </p:cNvSpPr>
          <p:nvPr/>
        </p:nvSpPr>
        <p:spPr>
          <a:xfrm>
            <a:off x="6063875" y="6529069"/>
            <a:ext cx="1100669" cy="287259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ctr" anchorCtr="0">
            <a:noAutofit/>
          </a:bodyPr>
          <a:lstStyle>
            <a:defPPr>
              <a:defRPr lang="en-US"/>
            </a:defPPr>
            <a:lvl1pPr defTabSz="914400">
              <a:defRPr sz="800" b="1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  <a:lvl2pPr marL="457200" defTabSz="914400">
              <a:defRPr sz="1800"/>
            </a:lvl2pPr>
            <a:lvl3pPr marL="914400" defTabSz="914400">
              <a:defRPr sz="1800"/>
            </a:lvl3pPr>
            <a:lvl4pPr marL="1371600" defTabSz="914400">
              <a:defRPr sz="1800"/>
            </a:lvl4pPr>
            <a:lvl5pPr marL="1828800" defTabSz="914400">
              <a:defRPr sz="1800"/>
            </a:lvl5pPr>
            <a:lvl6pPr marL="2286000" defTabSz="914400">
              <a:defRPr sz="1800"/>
            </a:lvl6pPr>
            <a:lvl7pPr marL="2743200" defTabSz="914400">
              <a:defRPr sz="1800"/>
            </a:lvl7pPr>
            <a:lvl8pPr marL="3200400" defTabSz="914400">
              <a:defRPr sz="1800"/>
            </a:lvl8pPr>
            <a:lvl9pPr marL="3657600" defTabSz="914400">
              <a:defRPr sz="1800"/>
            </a:lvl9pPr>
          </a:lstStyle>
          <a:p>
            <a:pPr lvl="0"/>
            <a:r>
              <a:rPr lang="en-US" sz="1067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CTDOL confidential</a:t>
            </a:r>
          </a:p>
        </p:txBody>
      </p:sp>
      <p:sp>
        <p:nvSpPr>
          <p:cNvPr id="4" name="Rectangle 71">
            <a:extLst>
              <a:ext uri="{FF2B5EF4-FFF2-40B4-BE49-F238E27FC236}">
                <a16:creationId xmlns:a16="http://schemas.microsoft.com/office/drawing/2014/main" id="{7D31EE2F-1F4A-BDC3-6A15-D00F54C64E31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5605272" y="6542471"/>
            <a:ext cx="511364" cy="28180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1">
                <a:solidFill>
                  <a:schemeClr val="bg1">
                    <a:lumMod val="50000"/>
                  </a:schemeClr>
                </a:solidFill>
                <a:latin typeface="+mj-lt"/>
                <a:cs typeface="Arial" pitchFamily="34" charset="0"/>
              </a:defRPr>
            </a:lvl1pPr>
            <a:lvl2pPr marL="457200" defTabSz="914400">
              <a:defRPr sz="1800"/>
            </a:lvl2pPr>
            <a:lvl3pPr marL="914400" defTabSz="914400">
              <a:defRPr sz="1800"/>
            </a:lvl3pPr>
            <a:lvl4pPr marL="1371600" defTabSz="914400">
              <a:defRPr sz="1800"/>
            </a:lvl4pPr>
            <a:lvl5pPr marL="1828800" defTabSz="914400">
              <a:defRPr sz="1800"/>
            </a:lvl5pPr>
            <a:lvl6pPr marL="2286000" defTabSz="914400">
              <a:defRPr sz="1800"/>
            </a:lvl6pPr>
            <a:lvl7pPr marL="2743200" defTabSz="914400">
              <a:defRPr sz="1800"/>
            </a:lvl7pPr>
            <a:lvl8pPr marL="3200400" defTabSz="914400">
              <a:defRPr sz="1800"/>
            </a:lvl8pPr>
            <a:lvl9pPr marL="3657600" defTabSz="914400">
              <a:defRPr sz="1800"/>
            </a:lvl9pPr>
          </a:lstStyle>
          <a:p>
            <a:pPr lvl="0"/>
            <a:r>
              <a:rPr lang="en-US" sz="1067" noProof="0" dirty="0"/>
              <a:t> </a:t>
            </a:r>
            <a:fld id="{13B55AB4-0D57-4FBE-946B-A81E4A9D2A4C}" type="slidenum">
              <a:rPr lang="en-US" sz="1067" noProof="0" smtClean="0"/>
              <a:pPr lvl="0"/>
              <a:t>123</a:t>
            </a:fld>
            <a:r>
              <a:rPr lang="en-US" sz="1067" noProof="0" dirty="0"/>
              <a:t>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D297ACE-CFC4-DF73-C5A7-0E7382DD5E3B}"/>
              </a:ext>
            </a:extLst>
          </p:cNvPr>
          <p:cNvSpPr txBox="1">
            <a:spLocks/>
          </p:cNvSpPr>
          <p:nvPr/>
        </p:nvSpPr>
        <p:spPr>
          <a:xfrm>
            <a:off x="6019799" y="6522345"/>
            <a:ext cx="76201" cy="310254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ctr" anchorCtr="0">
            <a:noAutofit/>
          </a:bodyPr>
          <a:lstStyle>
            <a:defPPr>
              <a:defRPr lang="en-US"/>
            </a:defPPr>
            <a:lvl1pPr defTabSz="914400">
              <a:defRPr sz="800" b="1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  <a:lvl2pPr marL="457200" defTabSz="914400">
              <a:defRPr sz="1800"/>
            </a:lvl2pPr>
            <a:lvl3pPr marL="914400" defTabSz="914400">
              <a:defRPr sz="1800"/>
            </a:lvl3pPr>
            <a:lvl4pPr marL="1371600" defTabSz="914400">
              <a:defRPr sz="1800"/>
            </a:lvl4pPr>
            <a:lvl5pPr marL="1828800" defTabSz="914400">
              <a:defRPr sz="1800"/>
            </a:lvl5pPr>
            <a:lvl6pPr marL="2286000" defTabSz="914400">
              <a:defRPr sz="1800"/>
            </a:lvl6pPr>
            <a:lvl7pPr marL="2743200" defTabSz="914400">
              <a:defRPr sz="1800"/>
            </a:lvl7pPr>
            <a:lvl8pPr marL="3200400" defTabSz="914400">
              <a:defRPr sz="1800"/>
            </a:lvl8pPr>
            <a:lvl9pPr marL="3657600" defTabSz="914400">
              <a:defRPr sz="1800"/>
            </a:lvl9pPr>
          </a:lstStyle>
          <a:p>
            <a:pPr lvl="0"/>
            <a:r>
              <a:rPr lang="en-US" sz="16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829508853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21285894-5964-0360-619F-A3985D04F9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AE431C61-E533-DCEA-812E-8C04E91C5B83}"/>
              </a:ext>
            </a:extLst>
          </p:cNvPr>
          <p:cNvSpPr txBox="1">
            <a:spLocks/>
          </p:cNvSpPr>
          <p:nvPr/>
        </p:nvSpPr>
        <p:spPr>
          <a:xfrm>
            <a:off x="6063875" y="6529069"/>
            <a:ext cx="1100669" cy="287259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ctr" anchorCtr="0">
            <a:noAutofit/>
          </a:bodyPr>
          <a:lstStyle>
            <a:defPPr>
              <a:defRPr lang="en-US"/>
            </a:defPPr>
            <a:lvl1pPr defTabSz="914400">
              <a:defRPr sz="800" b="1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  <a:lvl2pPr marL="457200" defTabSz="914400">
              <a:defRPr sz="1800"/>
            </a:lvl2pPr>
            <a:lvl3pPr marL="914400" defTabSz="914400">
              <a:defRPr sz="1800"/>
            </a:lvl3pPr>
            <a:lvl4pPr marL="1371600" defTabSz="914400">
              <a:defRPr sz="1800"/>
            </a:lvl4pPr>
            <a:lvl5pPr marL="1828800" defTabSz="914400">
              <a:defRPr sz="1800"/>
            </a:lvl5pPr>
            <a:lvl6pPr marL="2286000" defTabSz="914400">
              <a:defRPr sz="1800"/>
            </a:lvl6pPr>
            <a:lvl7pPr marL="2743200" defTabSz="914400">
              <a:defRPr sz="1800"/>
            </a:lvl7pPr>
            <a:lvl8pPr marL="3200400" defTabSz="914400">
              <a:defRPr sz="1800"/>
            </a:lvl8pPr>
            <a:lvl9pPr marL="3657600" defTabSz="914400">
              <a:defRPr sz="1800"/>
            </a:lvl9pPr>
          </a:lstStyle>
          <a:p>
            <a:pPr lvl="0"/>
            <a:r>
              <a:rPr lang="en-US" sz="1067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CTDOL confidential</a:t>
            </a:r>
          </a:p>
        </p:txBody>
      </p:sp>
      <p:sp>
        <p:nvSpPr>
          <p:cNvPr id="4" name="Rectangle 71">
            <a:extLst>
              <a:ext uri="{FF2B5EF4-FFF2-40B4-BE49-F238E27FC236}">
                <a16:creationId xmlns:a16="http://schemas.microsoft.com/office/drawing/2014/main" id="{971CF3C7-392C-F99A-9D5F-4ECA0877E6D5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5605272" y="6542471"/>
            <a:ext cx="511364" cy="28180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1">
                <a:solidFill>
                  <a:schemeClr val="bg1">
                    <a:lumMod val="50000"/>
                  </a:schemeClr>
                </a:solidFill>
                <a:latin typeface="+mj-lt"/>
                <a:cs typeface="Arial" pitchFamily="34" charset="0"/>
              </a:defRPr>
            </a:lvl1pPr>
            <a:lvl2pPr marL="457200" defTabSz="914400">
              <a:defRPr sz="1800"/>
            </a:lvl2pPr>
            <a:lvl3pPr marL="914400" defTabSz="914400">
              <a:defRPr sz="1800"/>
            </a:lvl3pPr>
            <a:lvl4pPr marL="1371600" defTabSz="914400">
              <a:defRPr sz="1800"/>
            </a:lvl4pPr>
            <a:lvl5pPr marL="1828800" defTabSz="914400">
              <a:defRPr sz="1800"/>
            </a:lvl5pPr>
            <a:lvl6pPr marL="2286000" defTabSz="914400">
              <a:defRPr sz="1800"/>
            </a:lvl6pPr>
            <a:lvl7pPr marL="2743200" defTabSz="914400">
              <a:defRPr sz="1800"/>
            </a:lvl7pPr>
            <a:lvl8pPr marL="3200400" defTabSz="914400">
              <a:defRPr sz="1800"/>
            </a:lvl8pPr>
            <a:lvl9pPr marL="3657600" defTabSz="914400">
              <a:defRPr sz="1800"/>
            </a:lvl9pPr>
          </a:lstStyle>
          <a:p>
            <a:pPr lvl="0"/>
            <a:r>
              <a:rPr lang="en-US" sz="1067" noProof="0" dirty="0"/>
              <a:t> </a:t>
            </a:r>
            <a:fld id="{13B55AB4-0D57-4FBE-946B-A81E4A9D2A4C}" type="slidenum">
              <a:rPr lang="en-US" sz="1067" noProof="0" smtClean="0"/>
              <a:pPr lvl="0"/>
              <a:t>124</a:t>
            </a:fld>
            <a:r>
              <a:rPr lang="en-US" sz="1067" noProof="0" dirty="0"/>
              <a:t>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027ADF7-839E-6CCE-14A0-C92CE9AF314C}"/>
              </a:ext>
            </a:extLst>
          </p:cNvPr>
          <p:cNvSpPr txBox="1">
            <a:spLocks/>
          </p:cNvSpPr>
          <p:nvPr/>
        </p:nvSpPr>
        <p:spPr>
          <a:xfrm>
            <a:off x="6019799" y="6522345"/>
            <a:ext cx="76201" cy="310254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ctr" anchorCtr="0">
            <a:noAutofit/>
          </a:bodyPr>
          <a:lstStyle>
            <a:defPPr>
              <a:defRPr lang="en-US"/>
            </a:defPPr>
            <a:lvl1pPr defTabSz="914400">
              <a:defRPr sz="800" b="1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  <a:lvl2pPr marL="457200" defTabSz="914400">
              <a:defRPr sz="1800"/>
            </a:lvl2pPr>
            <a:lvl3pPr marL="914400" defTabSz="914400">
              <a:defRPr sz="1800"/>
            </a:lvl3pPr>
            <a:lvl4pPr marL="1371600" defTabSz="914400">
              <a:defRPr sz="1800"/>
            </a:lvl4pPr>
            <a:lvl5pPr marL="1828800" defTabSz="914400">
              <a:defRPr sz="1800"/>
            </a:lvl5pPr>
            <a:lvl6pPr marL="2286000" defTabSz="914400">
              <a:defRPr sz="1800"/>
            </a:lvl6pPr>
            <a:lvl7pPr marL="2743200" defTabSz="914400">
              <a:defRPr sz="1800"/>
            </a:lvl7pPr>
            <a:lvl8pPr marL="3200400" defTabSz="914400">
              <a:defRPr sz="1800"/>
            </a:lvl8pPr>
            <a:lvl9pPr marL="3657600" defTabSz="914400">
              <a:defRPr sz="1800"/>
            </a:lvl9pPr>
          </a:lstStyle>
          <a:p>
            <a:pPr lvl="0"/>
            <a:r>
              <a:rPr lang="en-US" sz="16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1497136869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2A0B44CE-FA0F-2F01-3C18-AF85351602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864B1E2D-D31C-9E2E-A0AD-CC38D878FC33}"/>
              </a:ext>
            </a:extLst>
          </p:cNvPr>
          <p:cNvSpPr txBox="1">
            <a:spLocks/>
          </p:cNvSpPr>
          <p:nvPr/>
        </p:nvSpPr>
        <p:spPr>
          <a:xfrm>
            <a:off x="6063875" y="6529069"/>
            <a:ext cx="1100669" cy="287259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ctr" anchorCtr="0">
            <a:noAutofit/>
          </a:bodyPr>
          <a:lstStyle>
            <a:defPPr>
              <a:defRPr lang="en-US"/>
            </a:defPPr>
            <a:lvl1pPr defTabSz="914400">
              <a:defRPr sz="800" b="1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  <a:lvl2pPr marL="457200" defTabSz="914400">
              <a:defRPr sz="1800"/>
            </a:lvl2pPr>
            <a:lvl3pPr marL="914400" defTabSz="914400">
              <a:defRPr sz="1800"/>
            </a:lvl3pPr>
            <a:lvl4pPr marL="1371600" defTabSz="914400">
              <a:defRPr sz="1800"/>
            </a:lvl4pPr>
            <a:lvl5pPr marL="1828800" defTabSz="914400">
              <a:defRPr sz="1800"/>
            </a:lvl5pPr>
            <a:lvl6pPr marL="2286000" defTabSz="914400">
              <a:defRPr sz="1800"/>
            </a:lvl6pPr>
            <a:lvl7pPr marL="2743200" defTabSz="914400">
              <a:defRPr sz="1800"/>
            </a:lvl7pPr>
            <a:lvl8pPr marL="3200400" defTabSz="914400">
              <a:defRPr sz="1800"/>
            </a:lvl8pPr>
            <a:lvl9pPr marL="3657600" defTabSz="914400">
              <a:defRPr sz="1800"/>
            </a:lvl9pPr>
          </a:lstStyle>
          <a:p>
            <a:pPr lvl="0"/>
            <a:r>
              <a:rPr lang="en-US" sz="1067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CTDOL confidential</a:t>
            </a:r>
          </a:p>
        </p:txBody>
      </p:sp>
      <p:sp>
        <p:nvSpPr>
          <p:cNvPr id="4" name="Rectangle 71">
            <a:extLst>
              <a:ext uri="{FF2B5EF4-FFF2-40B4-BE49-F238E27FC236}">
                <a16:creationId xmlns:a16="http://schemas.microsoft.com/office/drawing/2014/main" id="{42EECA1E-4FDD-C6B0-2AFD-7B73A2261996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5605272" y="6542471"/>
            <a:ext cx="511364" cy="28180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1">
                <a:solidFill>
                  <a:schemeClr val="bg1">
                    <a:lumMod val="50000"/>
                  </a:schemeClr>
                </a:solidFill>
                <a:latin typeface="+mj-lt"/>
                <a:cs typeface="Arial" pitchFamily="34" charset="0"/>
              </a:defRPr>
            </a:lvl1pPr>
            <a:lvl2pPr marL="457200" defTabSz="914400">
              <a:defRPr sz="1800"/>
            </a:lvl2pPr>
            <a:lvl3pPr marL="914400" defTabSz="914400">
              <a:defRPr sz="1800"/>
            </a:lvl3pPr>
            <a:lvl4pPr marL="1371600" defTabSz="914400">
              <a:defRPr sz="1800"/>
            </a:lvl4pPr>
            <a:lvl5pPr marL="1828800" defTabSz="914400">
              <a:defRPr sz="1800"/>
            </a:lvl5pPr>
            <a:lvl6pPr marL="2286000" defTabSz="914400">
              <a:defRPr sz="1800"/>
            </a:lvl6pPr>
            <a:lvl7pPr marL="2743200" defTabSz="914400">
              <a:defRPr sz="1800"/>
            </a:lvl7pPr>
            <a:lvl8pPr marL="3200400" defTabSz="914400">
              <a:defRPr sz="1800"/>
            </a:lvl8pPr>
            <a:lvl9pPr marL="3657600" defTabSz="914400">
              <a:defRPr sz="1800"/>
            </a:lvl9pPr>
          </a:lstStyle>
          <a:p>
            <a:pPr lvl="0"/>
            <a:r>
              <a:rPr lang="en-US" sz="1067" noProof="0" dirty="0"/>
              <a:t> </a:t>
            </a:r>
            <a:fld id="{13B55AB4-0D57-4FBE-946B-A81E4A9D2A4C}" type="slidenum">
              <a:rPr lang="en-US" sz="1067" noProof="0" smtClean="0"/>
              <a:pPr lvl="0"/>
              <a:t>125</a:t>
            </a:fld>
            <a:r>
              <a:rPr lang="en-US" sz="1067" noProof="0" dirty="0"/>
              <a:t>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D651AF-FDFD-0A9B-E4B2-015C5A3C207E}"/>
              </a:ext>
            </a:extLst>
          </p:cNvPr>
          <p:cNvSpPr txBox="1">
            <a:spLocks/>
          </p:cNvSpPr>
          <p:nvPr/>
        </p:nvSpPr>
        <p:spPr>
          <a:xfrm>
            <a:off x="6019799" y="6522345"/>
            <a:ext cx="76201" cy="310254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ctr" anchorCtr="0">
            <a:noAutofit/>
          </a:bodyPr>
          <a:lstStyle>
            <a:defPPr>
              <a:defRPr lang="en-US"/>
            </a:defPPr>
            <a:lvl1pPr defTabSz="914400">
              <a:defRPr sz="800" b="1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  <a:lvl2pPr marL="457200" defTabSz="914400">
              <a:defRPr sz="1800"/>
            </a:lvl2pPr>
            <a:lvl3pPr marL="914400" defTabSz="914400">
              <a:defRPr sz="1800"/>
            </a:lvl3pPr>
            <a:lvl4pPr marL="1371600" defTabSz="914400">
              <a:defRPr sz="1800"/>
            </a:lvl4pPr>
            <a:lvl5pPr marL="1828800" defTabSz="914400">
              <a:defRPr sz="1800"/>
            </a:lvl5pPr>
            <a:lvl6pPr marL="2286000" defTabSz="914400">
              <a:defRPr sz="1800"/>
            </a:lvl6pPr>
            <a:lvl7pPr marL="2743200" defTabSz="914400">
              <a:defRPr sz="1800"/>
            </a:lvl7pPr>
            <a:lvl8pPr marL="3200400" defTabSz="914400">
              <a:defRPr sz="1800"/>
            </a:lvl8pPr>
            <a:lvl9pPr marL="3657600" defTabSz="914400">
              <a:defRPr sz="1800"/>
            </a:lvl9pPr>
          </a:lstStyle>
          <a:p>
            <a:pPr lvl="0"/>
            <a:r>
              <a:rPr lang="en-US" sz="16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2428770005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4ABBCD50-8EC3-5AA6-15C1-DE3BF29F74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9FB6F7D9-F758-1F1A-BAD2-56AC512453C1}"/>
              </a:ext>
            </a:extLst>
          </p:cNvPr>
          <p:cNvSpPr txBox="1">
            <a:spLocks/>
          </p:cNvSpPr>
          <p:nvPr/>
        </p:nvSpPr>
        <p:spPr>
          <a:xfrm>
            <a:off x="6063875" y="6529069"/>
            <a:ext cx="1100669" cy="287259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ctr" anchorCtr="0">
            <a:noAutofit/>
          </a:bodyPr>
          <a:lstStyle>
            <a:defPPr>
              <a:defRPr lang="en-US"/>
            </a:defPPr>
            <a:lvl1pPr defTabSz="914400">
              <a:defRPr sz="800" b="1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  <a:lvl2pPr marL="457200" defTabSz="914400">
              <a:defRPr sz="1800"/>
            </a:lvl2pPr>
            <a:lvl3pPr marL="914400" defTabSz="914400">
              <a:defRPr sz="1800"/>
            </a:lvl3pPr>
            <a:lvl4pPr marL="1371600" defTabSz="914400">
              <a:defRPr sz="1800"/>
            </a:lvl4pPr>
            <a:lvl5pPr marL="1828800" defTabSz="914400">
              <a:defRPr sz="1800"/>
            </a:lvl5pPr>
            <a:lvl6pPr marL="2286000" defTabSz="914400">
              <a:defRPr sz="1800"/>
            </a:lvl6pPr>
            <a:lvl7pPr marL="2743200" defTabSz="914400">
              <a:defRPr sz="1800"/>
            </a:lvl7pPr>
            <a:lvl8pPr marL="3200400" defTabSz="914400">
              <a:defRPr sz="1800"/>
            </a:lvl8pPr>
            <a:lvl9pPr marL="3657600" defTabSz="914400">
              <a:defRPr sz="1800"/>
            </a:lvl9pPr>
          </a:lstStyle>
          <a:p>
            <a:pPr lvl="0"/>
            <a:r>
              <a:rPr lang="en-US" sz="1067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CTDOL confidential</a:t>
            </a:r>
          </a:p>
        </p:txBody>
      </p:sp>
      <p:sp>
        <p:nvSpPr>
          <p:cNvPr id="4" name="Rectangle 71">
            <a:extLst>
              <a:ext uri="{FF2B5EF4-FFF2-40B4-BE49-F238E27FC236}">
                <a16:creationId xmlns:a16="http://schemas.microsoft.com/office/drawing/2014/main" id="{90EDB793-6CDB-8050-AB16-D0E49C16A683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5605272" y="6542471"/>
            <a:ext cx="511364" cy="28180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1">
                <a:solidFill>
                  <a:schemeClr val="bg1">
                    <a:lumMod val="50000"/>
                  </a:schemeClr>
                </a:solidFill>
                <a:latin typeface="+mj-lt"/>
                <a:cs typeface="Arial" pitchFamily="34" charset="0"/>
              </a:defRPr>
            </a:lvl1pPr>
            <a:lvl2pPr marL="457200" defTabSz="914400">
              <a:defRPr sz="1800"/>
            </a:lvl2pPr>
            <a:lvl3pPr marL="914400" defTabSz="914400">
              <a:defRPr sz="1800"/>
            </a:lvl3pPr>
            <a:lvl4pPr marL="1371600" defTabSz="914400">
              <a:defRPr sz="1800"/>
            </a:lvl4pPr>
            <a:lvl5pPr marL="1828800" defTabSz="914400">
              <a:defRPr sz="1800"/>
            </a:lvl5pPr>
            <a:lvl6pPr marL="2286000" defTabSz="914400">
              <a:defRPr sz="1800"/>
            </a:lvl6pPr>
            <a:lvl7pPr marL="2743200" defTabSz="914400">
              <a:defRPr sz="1800"/>
            </a:lvl7pPr>
            <a:lvl8pPr marL="3200400" defTabSz="914400">
              <a:defRPr sz="1800"/>
            </a:lvl8pPr>
            <a:lvl9pPr marL="3657600" defTabSz="914400">
              <a:defRPr sz="1800"/>
            </a:lvl9pPr>
          </a:lstStyle>
          <a:p>
            <a:pPr lvl="0"/>
            <a:r>
              <a:rPr lang="en-US" sz="1067" noProof="0" dirty="0"/>
              <a:t> </a:t>
            </a:r>
            <a:fld id="{13B55AB4-0D57-4FBE-946B-A81E4A9D2A4C}" type="slidenum">
              <a:rPr lang="en-US" sz="1067" noProof="0" smtClean="0"/>
              <a:pPr lvl="0"/>
              <a:t>126</a:t>
            </a:fld>
            <a:r>
              <a:rPr lang="en-US" sz="1067" noProof="0" dirty="0"/>
              <a:t>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BAB3DD-B643-4044-7A17-279B8D736233}"/>
              </a:ext>
            </a:extLst>
          </p:cNvPr>
          <p:cNvSpPr txBox="1">
            <a:spLocks/>
          </p:cNvSpPr>
          <p:nvPr/>
        </p:nvSpPr>
        <p:spPr>
          <a:xfrm>
            <a:off x="6019799" y="6522345"/>
            <a:ext cx="76201" cy="310254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ctr" anchorCtr="0">
            <a:noAutofit/>
          </a:bodyPr>
          <a:lstStyle>
            <a:defPPr>
              <a:defRPr lang="en-US"/>
            </a:defPPr>
            <a:lvl1pPr defTabSz="914400">
              <a:defRPr sz="800" b="1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  <a:lvl2pPr marL="457200" defTabSz="914400">
              <a:defRPr sz="1800"/>
            </a:lvl2pPr>
            <a:lvl3pPr marL="914400" defTabSz="914400">
              <a:defRPr sz="1800"/>
            </a:lvl3pPr>
            <a:lvl4pPr marL="1371600" defTabSz="914400">
              <a:defRPr sz="1800"/>
            </a:lvl4pPr>
            <a:lvl5pPr marL="1828800" defTabSz="914400">
              <a:defRPr sz="1800"/>
            </a:lvl5pPr>
            <a:lvl6pPr marL="2286000" defTabSz="914400">
              <a:defRPr sz="1800"/>
            </a:lvl6pPr>
            <a:lvl7pPr marL="2743200" defTabSz="914400">
              <a:defRPr sz="1800"/>
            </a:lvl7pPr>
            <a:lvl8pPr marL="3200400" defTabSz="914400">
              <a:defRPr sz="1800"/>
            </a:lvl8pPr>
            <a:lvl9pPr marL="3657600" defTabSz="914400">
              <a:defRPr sz="1800"/>
            </a:lvl9pPr>
          </a:lstStyle>
          <a:p>
            <a:pPr lvl="0"/>
            <a:r>
              <a:rPr lang="en-US" sz="16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1657911235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3F58DCC-40FE-46D4-AC30-2DDD1B61456A}"/>
              </a:ext>
            </a:extLst>
          </p:cNvPr>
          <p:cNvPicPr/>
          <p:nvPr/>
        </p:nvPicPr>
        <p:blipFill rotWithShape="1">
          <a:blip r:embed="rId3"/>
          <a:srcRect l="21599" t="18596" r="21728" b="32389"/>
          <a:stretch/>
        </p:blipFill>
        <p:spPr bwMode="auto">
          <a:xfrm>
            <a:off x="1485085" y="1750667"/>
            <a:ext cx="7286972" cy="32960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BD7DDA9-8B3B-824F-255E-D9F11B84C7E6}"/>
              </a:ext>
            </a:extLst>
          </p:cNvPr>
          <p:cNvSpPr txBox="1"/>
          <p:nvPr/>
        </p:nvSpPr>
        <p:spPr>
          <a:xfrm>
            <a:off x="2641895" y="2177848"/>
            <a:ext cx="1200922" cy="21347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 sz="600">
              <a:cs typeface="Calibri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8B1EF3D-F148-0E28-3870-A4A4DA35A1B9}"/>
              </a:ext>
            </a:extLst>
          </p:cNvPr>
          <p:cNvSpPr/>
          <p:nvPr/>
        </p:nvSpPr>
        <p:spPr>
          <a:xfrm>
            <a:off x="5467365" y="880161"/>
            <a:ext cx="2267280" cy="549933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07783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415566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623349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831132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038915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246698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454481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662264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>
                <a:ea typeface="+mn-lt"/>
                <a:cs typeface="+mn-lt"/>
              </a:rPr>
              <a:t>Select </a:t>
            </a:r>
            <a:r>
              <a:rPr lang="en-US" sz="1100" b="1">
                <a:ea typeface="+mn-lt"/>
                <a:cs typeface="+mn-lt"/>
              </a:rPr>
              <a:t>Tax Inquiry</a:t>
            </a:r>
            <a:r>
              <a:rPr lang="en-US" sz="1100">
                <a:ea typeface="+mn-lt"/>
                <a:cs typeface="+mn-lt"/>
              </a:rPr>
              <a:t> then </a:t>
            </a:r>
            <a:r>
              <a:rPr lang="en-US" sz="1100" b="1">
                <a:ea typeface="+mn-lt"/>
                <a:cs typeface="+mn-lt"/>
              </a:rPr>
              <a:t>Employer Tax Payments</a:t>
            </a:r>
            <a:r>
              <a:rPr lang="en-US" sz="1100">
                <a:ea typeface="+mn-lt"/>
                <a:cs typeface="+mn-lt"/>
              </a:rPr>
              <a:t>.</a:t>
            </a:r>
            <a:endParaRPr lang="en-US" sz="1100">
              <a:cs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B4CA27A-9AC4-DEDC-F203-830572FC43C7}"/>
              </a:ext>
            </a:extLst>
          </p:cNvPr>
          <p:cNvSpPr txBox="1"/>
          <p:nvPr/>
        </p:nvSpPr>
        <p:spPr>
          <a:xfrm>
            <a:off x="1862837" y="213816"/>
            <a:ext cx="6873724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>
                <a:solidFill>
                  <a:srgbClr val="2F5496"/>
                </a:solidFill>
                <a:cs typeface="Calibri"/>
              </a:rPr>
              <a:t>Employer Tax Payments Inquiry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55A6B2FD-C9E8-2347-3F76-CB4D6F9F91C7}"/>
              </a:ext>
            </a:extLst>
          </p:cNvPr>
          <p:cNvSpPr txBox="1">
            <a:spLocks/>
          </p:cNvSpPr>
          <p:nvPr/>
        </p:nvSpPr>
        <p:spPr>
          <a:xfrm>
            <a:off x="6063875" y="6529069"/>
            <a:ext cx="1100669" cy="287259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ctr" anchorCtr="0">
            <a:noAutofit/>
          </a:bodyPr>
          <a:lstStyle>
            <a:defPPr>
              <a:defRPr lang="en-US"/>
            </a:defPPr>
            <a:lvl1pPr defTabSz="914400">
              <a:defRPr sz="800" b="1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  <a:lvl2pPr marL="457200" defTabSz="914400">
              <a:defRPr sz="1800"/>
            </a:lvl2pPr>
            <a:lvl3pPr marL="914400" defTabSz="914400">
              <a:defRPr sz="1800"/>
            </a:lvl3pPr>
            <a:lvl4pPr marL="1371600" defTabSz="914400">
              <a:defRPr sz="1800"/>
            </a:lvl4pPr>
            <a:lvl5pPr marL="1828800" defTabSz="914400">
              <a:defRPr sz="1800"/>
            </a:lvl5pPr>
            <a:lvl6pPr marL="2286000" defTabSz="914400">
              <a:defRPr sz="1800"/>
            </a:lvl6pPr>
            <a:lvl7pPr marL="2743200" defTabSz="914400">
              <a:defRPr sz="1800"/>
            </a:lvl7pPr>
            <a:lvl8pPr marL="3200400" defTabSz="914400">
              <a:defRPr sz="1800"/>
            </a:lvl8pPr>
            <a:lvl9pPr marL="3657600" defTabSz="914400">
              <a:defRPr sz="1800"/>
            </a:lvl9pPr>
          </a:lstStyle>
          <a:p>
            <a:pPr lvl="0"/>
            <a:r>
              <a:rPr lang="en-US" sz="1067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CTDOL confidential</a:t>
            </a:r>
          </a:p>
        </p:txBody>
      </p:sp>
      <p:sp>
        <p:nvSpPr>
          <p:cNvPr id="8" name="Rectangle 71">
            <a:extLst>
              <a:ext uri="{FF2B5EF4-FFF2-40B4-BE49-F238E27FC236}">
                <a16:creationId xmlns:a16="http://schemas.microsoft.com/office/drawing/2014/main" id="{F58F7C79-83B6-7C5E-6D00-644C2BDBF1DF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5605272" y="6542471"/>
            <a:ext cx="511364" cy="28180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1">
                <a:solidFill>
                  <a:schemeClr val="bg1">
                    <a:lumMod val="50000"/>
                  </a:schemeClr>
                </a:solidFill>
                <a:latin typeface="+mj-lt"/>
                <a:cs typeface="Arial" pitchFamily="34" charset="0"/>
              </a:defRPr>
            </a:lvl1pPr>
            <a:lvl2pPr marL="457200" defTabSz="914400">
              <a:defRPr sz="1800"/>
            </a:lvl2pPr>
            <a:lvl3pPr marL="914400" defTabSz="914400">
              <a:defRPr sz="1800"/>
            </a:lvl3pPr>
            <a:lvl4pPr marL="1371600" defTabSz="914400">
              <a:defRPr sz="1800"/>
            </a:lvl4pPr>
            <a:lvl5pPr marL="1828800" defTabSz="914400">
              <a:defRPr sz="1800"/>
            </a:lvl5pPr>
            <a:lvl6pPr marL="2286000" defTabSz="914400">
              <a:defRPr sz="1800"/>
            </a:lvl6pPr>
            <a:lvl7pPr marL="2743200" defTabSz="914400">
              <a:defRPr sz="1800"/>
            </a:lvl7pPr>
            <a:lvl8pPr marL="3200400" defTabSz="914400">
              <a:defRPr sz="1800"/>
            </a:lvl8pPr>
            <a:lvl9pPr marL="3657600" defTabSz="914400">
              <a:defRPr sz="1800"/>
            </a:lvl9pPr>
          </a:lstStyle>
          <a:p>
            <a:pPr lvl="0"/>
            <a:r>
              <a:rPr lang="en-US" sz="1067" noProof="0" dirty="0"/>
              <a:t> </a:t>
            </a:r>
            <a:fld id="{13B55AB4-0D57-4FBE-946B-A81E4A9D2A4C}" type="slidenum">
              <a:rPr lang="en-US" sz="1067" noProof="0" smtClean="0"/>
              <a:pPr lvl="0"/>
              <a:t>127</a:t>
            </a:fld>
            <a:r>
              <a:rPr lang="en-US" sz="1067" noProof="0" dirty="0"/>
              <a:t> 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16C1A9A0-49F0-A78A-813F-1104EBCF1485}"/>
              </a:ext>
            </a:extLst>
          </p:cNvPr>
          <p:cNvSpPr txBox="1">
            <a:spLocks/>
          </p:cNvSpPr>
          <p:nvPr/>
        </p:nvSpPr>
        <p:spPr>
          <a:xfrm>
            <a:off x="6019799" y="6522345"/>
            <a:ext cx="76201" cy="310254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ctr" anchorCtr="0">
            <a:noAutofit/>
          </a:bodyPr>
          <a:lstStyle>
            <a:defPPr>
              <a:defRPr lang="en-US"/>
            </a:defPPr>
            <a:lvl1pPr defTabSz="914400">
              <a:defRPr sz="800" b="1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  <a:lvl2pPr marL="457200" defTabSz="914400">
              <a:defRPr sz="1800"/>
            </a:lvl2pPr>
            <a:lvl3pPr marL="914400" defTabSz="914400">
              <a:defRPr sz="1800"/>
            </a:lvl3pPr>
            <a:lvl4pPr marL="1371600" defTabSz="914400">
              <a:defRPr sz="1800"/>
            </a:lvl4pPr>
            <a:lvl5pPr marL="1828800" defTabSz="914400">
              <a:defRPr sz="1800"/>
            </a:lvl5pPr>
            <a:lvl6pPr marL="2286000" defTabSz="914400">
              <a:defRPr sz="1800"/>
            </a:lvl6pPr>
            <a:lvl7pPr marL="2743200" defTabSz="914400">
              <a:defRPr sz="1800"/>
            </a:lvl7pPr>
            <a:lvl8pPr marL="3200400" defTabSz="914400">
              <a:defRPr sz="1800"/>
            </a:lvl8pPr>
            <a:lvl9pPr marL="3657600" defTabSz="914400">
              <a:defRPr sz="1800"/>
            </a:lvl9pPr>
          </a:lstStyle>
          <a:p>
            <a:pPr lvl="0"/>
            <a:r>
              <a:rPr lang="en-US" sz="16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316154927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03CC4512-1C0F-16F9-5BAA-3AC35AEA8F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921C59DD-C975-913E-AD7A-0124FD7EF0F6}"/>
              </a:ext>
            </a:extLst>
          </p:cNvPr>
          <p:cNvSpPr txBox="1">
            <a:spLocks/>
          </p:cNvSpPr>
          <p:nvPr/>
        </p:nvSpPr>
        <p:spPr>
          <a:xfrm>
            <a:off x="6063875" y="6529069"/>
            <a:ext cx="1100669" cy="287259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ctr" anchorCtr="0">
            <a:noAutofit/>
          </a:bodyPr>
          <a:lstStyle>
            <a:defPPr>
              <a:defRPr lang="en-US"/>
            </a:defPPr>
            <a:lvl1pPr defTabSz="914400">
              <a:defRPr sz="800" b="1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  <a:lvl2pPr marL="457200" defTabSz="914400">
              <a:defRPr sz="1800"/>
            </a:lvl2pPr>
            <a:lvl3pPr marL="914400" defTabSz="914400">
              <a:defRPr sz="1800"/>
            </a:lvl3pPr>
            <a:lvl4pPr marL="1371600" defTabSz="914400">
              <a:defRPr sz="1800"/>
            </a:lvl4pPr>
            <a:lvl5pPr marL="1828800" defTabSz="914400">
              <a:defRPr sz="1800"/>
            </a:lvl5pPr>
            <a:lvl6pPr marL="2286000" defTabSz="914400">
              <a:defRPr sz="1800"/>
            </a:lvl6pPr>
            <a:lvl7pPr marL="2743200" defTabSz="914400">
              <a:defRPr sz="1800"/>
            </a:lvl7pPr>
            <a:lvl8pPr marL="3200400" defTabSz="914400">
              <a:defRPr sz="1800"/>
            </a:lvl8pPr>
            <a:lvl9pPr marL="3657600" defTabSz="914400">
              <a:defRPr sz="1800"/>
            </a:lvl9pPr>
          </a:lstStyle>
          <a:p>
            <a:pPr lvl="0"/>
            <a:r>
              <a:rPr lang="en-US" sz="1067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CTDOL confidential</a:t>
            </a:r>
          </a:p>
        </p:txBody>
      </p:sp>
      <p:sp>
        <p:nvSpPr>
          <p:cNvPr id="4" name="Rectangle 71">
            <a:extLst>
              <a:ext uri="{FF2B5EF4-FFF2-40B4-BE49-F238E27FC236}">
                <a16:creationId xmlns:a16="http://schemas.microsoft.com/office/drawing/2014/main" id="{DA2DCC46-3234-9858-C416-95485CF4AB6F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5605272" y="6542471"/>
            <a:ext cx="511364" cy="28180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1">
                <a:solidFill>
                  <a:schemeClr val="bg1">
                    <a:lumMod val="50000"/>
                  </a:schemeClr>
                </a:solidFill>
                <a:latin typeface="+mj-lt"/>
                <a:cs typeface="Arial" pitchFamily="34" charset="0"/>
              </a:defRPr>
            </a:lvl1pPr>
            <a:lvl2pPr marL="457200" defTabSz="914400">
              <a:defRPr sz="1800"/>
            </a:lvl2pPr>
            <a:lvl3pPr marL="914400" defTabSz="914400">
              <a:defRPr sz="1800"/>
            </a:lvl3pPr>
            <a:lvl4pPr marL="1371600" defTabSz="914400">
              <a:defRPr sz="1800"/>
            </a:lvl4pPr>
            <a:lvl5pPr marL="1828800" defTabSz="914400">
              <a:defRPr sz="1800"/>
            </a:lvl5pPr>
            <a:lvl6pPr marL="2286000" defTabSz="914400">
              <a:defRPr sz="1800"/>
            </a:lvl6pPr>
            <a:lvl7pPr marL="2743200" defTabSz="914400">
              <a:defRPr sz="1800"/>
            </a:lvl7pPr>
            <a:lvl8pPr marL="3200400" defTabSz="914400">
              <a:defRPr sz="1800"/>
            </a:lvl8pPr>
            <a:lvl9pPr marL="3657600" defTabSz="914400">
              <a:defRPr sz="1800"/>
            </a:lvl9pPr>
          </a:lstStyle>
          <a:p>
            <a:pPr lvl="0"/>
            <a:r>
              <a:rPr lang="en-US" sz="1067" noProof="0" dirty="0"/>
              <a:t> </a:t>
            </a:r>
            <a:fld id="{13B55AB4-0D57-4FBE-946B-A81E4A9D2A4C}" type="slidenum">
              <a:rPr lang="en-US" sz="1067" noProof="0" smtClean="0"/>
              <a:pPr lvl="0"/>
              <a:t>128</a:t>
            </a:fld>
            <a:r>
              <a:rPr lang="en-US" sz="1067" noProof="0" dirty="0"/>
              <a:t>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BA087F6-DF47-B581-5394-1767E1D70AC3}"/>
              </a:ext>
            </a:extLst>
          </p:cNvPr>
          <p:cNvSpPr txBox="1">
            <a:spLocks/>
          </p:cNvSpPr>
          <p:nvPr/>
        </p:nvSpPr>
        <p:spPr>
          <a:xfrm>
            <a:off x="6019799" y="6522345"/>
            <a:ext cx="76201" cy="310254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ctr" anchorCtr="0">
            <a:noAutofit/>
          </a:bodyPr>
          <a:lstStyle>
            <a:defPPr>
              <a:defRPr lang="en-US"/>
            </a:defPPr>
            <a:lvl1pPr defTabSz="914400">
              <a:defRPr sz="800" b="1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  <a:lvl2pPr marL="457200" defTabSz="914400">
              <a:defRPr sz="1800"/>
            </a:lvl2pPr>
            <a:lvl3pPr marL="914400" defTabSz="914400">
              <a:defRPr sz="1800"/>
            </a:lvl3pPr>
            <a:lvl4pPr marL="1371600" defTabSz="914400">
              <a:defRPr sz="1800"/>
            </a:lvl4pPr>
            <a:lvl5pPr marL="1828800" defTabSz="914400">
              <a:defRPr sz="1800"/>
            </a:lvl5pPr>
            <a:lvl6pPr marL="2286000" defTabSz="914400">
              <a:defRPr sz="1800"/>
            </a:lvl6pPr>
            <a:lvl7pPr marL="2743200" defTabSz="914400">
              <a:defRPr sz="1800"/>
            </a:lvl7pPr>
            <a:lvl8pPr marL="3200400" defTabSz="914400">
              <a:defRPr sz="1800"/>
            </a:lvl8pPr>
            <a:lvl9pPr marL="3657600" defTabSz="914400">
              <a:defRPr sz="1800"/>
            </a:lvl9pPr>
          </a:lstStyle>
          <a:p>
            <a:pPr lvl="0"/>
            <a:r>
              <a:rPr lang="en-US" sz="16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3172340843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ED56840B-7B1C-518B-3D88-1598234F9B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112C5B1C-EA63-4780-343F-7ECB54746630}"/>
              </a:ext>
            </a:extLst>
          </p:cNvPr>
          <p:cNvSpPr txBox="1">
            <a:spLocks/>
          </p:cNvSpPr>
          <p:nvPr/>
        </p:nvSpPr>
        <p:spPr>
          <a:xfrm>
            <a:off x="6063875" y="6529069"/>
            <a:ext cx="1100669" cy="287259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ctr" anchorCtr="0">
            <a:noAutofit/>
          </a:bodyPr>
          <a:lstStyle>
            <a:defPPr>
              <a:defRPr lang="en-US"/>
            </a:defPPr>
            <a:lvl1pPr defTabSz="914400">
              <a:defRPr sz="800" b="1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  <a:lvl2pPr marL="457200" defTabSz="914400">
              <a:defRPr sz="1800"/>
            </a:lvl2pPr>
            <a:lvl3pPr marL="914400" defTabSz="914400">
              <a:defRPr sz="1800"/>
            </a:lvl3pPr>
            <a:lvl4pPr marL="1371600" defTabSz="914400">
              <a:defRPr sz="1800"/>
            </a:lvl4pPr>
            <a:lvl5pPr marL="1828800" defTabSz="914400">
              <a:defRPr sz="1800"/>
            </a:lvl5pPr>
            <a:lvl6pPr marL="2286000" defTabSz="914400">
              <a:defRPr sz="1800"/>
            </a:lvl6pPr>
            <a:lvl7pPr marL="2743200" defTabSz="914400">
              <a:defRPr sz="1800"/>
            </a:lvl7pPr>
            <a:lvl8pPr marL="3200400" defTabSz="914400">
              <a:defRPr sz="1800"/>
            </a:lvl8pPr>
            <a:lvl9pPr marL="3657600" defTabSz="914400">
              <a:defRPr sz="1800"/>
            </a:lvl9pPr>
          </a:lstStyle>
          <a:p>
            <a:pPr lvl="0"/>
            <a:r>
              <a:rPr lang="en-US" sz="1067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CTDOL confidential</a:t>
            </a:r>
          </a:p>
        </p:txBody>
      </p:sp>
      <p:sp>
        <p:nvSpPr>
          <p:cNvPr id="4" name="Rectangle 71">
            <a:extLst>
              <a:ext uri="{FF2B5EF4-FFF2-40B4-BE49-F238E27FC236}">
                <a16:creationId xmlns:a16="http://schemas.microsoft.com/office/drawing/2014/main" id="{557A8B28-5C58-FE3A-E420-E8BF9A311E14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5605272" y="6542471"/>
            <a:ext cx="511364" cy="28180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1">
                <a:solidFill>
                  <a:schemeClr val="bg1">
                    <a:lumMod val="50000"/>
                  </a:schemeClr>
                </a:solidFill>
                <a:latin typeface="+mj-lt"/>
                <a:cs typeface="Arial" pitchFamily="34" charset="0"/>
              </a:defRPr>
            </a:lvl1pPr>
            <a:lvl2pPr marL="457200" defTabSz="914400">
              <a:defRPr sz="1800"/>
            </a:lvl2pPr>
            <a:lvl3pPr marL="914400" defTabSz="914400">
              <a:defRPr sz="1800"/>
            </a:lvl3pPr>
            <a:lvl4pPr marL="1371600" defTabSz="914400">
              <a:defRPr sz="1800"/>
            </a:lvl4pPr>
            <a:lvl5pPr marL="1828800" defTabSz="914400">
              <a:defRPr sz="1800"/>
            </a:lvl5pPr>
            <a:lvl6pPr marL="2286000" defTabSz="914400">
              <a:defRPr sz="1800"/>
            </a:lvl6pPr>
            <a:lvl7pPr marL="2743200" defTabSz="914400">
              <a:defRPr sz="1800"/>
            </a:lvl7pPr>
            <a:lvl8pPr marL="3200400" defTabSz="914400">
              <a:defRPr sz="1800"/>
            </a:lvl8pPr>
            <a:lvl9pPr marL="3657600" defTabSz="914400">
              <a:defRPr sz="1800"/>
            </a:lvl9pPr>
          </a:lstStyle>
          <a:p>
            <a:pPr lvl="0"/>
            <a:r>
              <a:rPr lang="en-US" sz="1067" noProof="0" dirty="0"/>
              <a:t> </a:t>
            </a:r>
            <a:fld id="{13B55AB4-0D57-4FBE-946B-A81E4A9D2A4C}" type="slidenum">
              <a:rPr lang="en-US" sz="1067" noProof="0" smtClean="0"/>
              <a:pPr lvl="0"/>
              <a:t>129</a:t>
            </a:fld>
            <a:r>
              <a:rPr lang="en-US" sz="1067" noProof="0" dirty="0"/>
              <a:t>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4D4A5AD-2133-09EA-24B4-690688BDDF8E}"/>
              </a:ext>
            </a:extLst>
          </p:cNvPr>
          <p:cNvSpPr txBox="1">
            <a:spLocks/>
          </p:cNvSpPr>
          <p:nvPr/>
        </p:nvSpPr>
        <p:spPr>
          <a:xfrm>
            <a:off x="6019799" y="6522345"/>
            <a:ext cx="76201" cy="310254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ctr" anchorCtr="0">
            <a:noAutofit/>
          </a:bodyPr>
          <a:lstStyle>
            <a:defPPr>
              <a:defRPr lang="en-US"/>
            </a:defPPr>
            <a:lvl1pPr defTabSz="914400">
              <a:defRPr sz="800" b="1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  <a:lvl2pPr marL="457200" defTabSz="914400">
              <a:defRPr sz="1800"/>
            </a:lvl2pPr>
            <a:lvl3pPr marL="914400" defTabSz="914400">
              <a:defRPr sz="1800"/>
            </a:lvl3pPr>
            <a:lvl4pPr marL="1371600" defTabSz="914400">
              <a:defRPr sz="1800"/>
            </a:lvl4pPr>
            <a:lvl5pPr marL="1828800" defTabSz="914400">
              <a:defRPr sz="1800"/>
            </a:lvl5pPr>
            <a:lvl6pPr marL="2286000" defTabSz="914400">
              <a:defRPr sz="1800"/>
            </a:lvl6pPr>
            <a:lvl7pPr marL="2743200" defTabSz="914400">
              <a:defRPr sz="1800"/>
            </a:lvl7pPr>
            <a:lvl8pPr marL="3200400" defTabSz="914400">
              <a:defRPr sz="1800"/>
            </a:lvl8pPr>
            <a:lvl9pPr marL="3657600" defTabSz="914400">
              <a:defRPr sz="1800"/>
            </a:lvl9pPr>
          </a:lstStyle>
          <a:p>
            <a:pPr lvl="0"/>
            <a:r>
              <a:rPr lang="en-US" sz="16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16227867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F7A3E4F-CB3C-4CDC-9CC3-03023BE94BDE}"/>
              </a:ext>
            </a:extLst>
          </p:cNvPr>
          <p:cNvSpPr txBox="1"/>
          <p:nvPr/>
        </p:nvSpPr>
        <p:spPr>
          <a:xfrm>
            <a:off x="1902646" y="699953"/>
            <a:ext cx="5469261" cy="692497"/>
          </a:xfrm>
          <a:prstGeom prst="rect">
            <a:avLst/>
          </a:prstGeom>
          <a:noFill/>
        </p:spPr>
        <p:txBody>
          <a:bodyPr wrap="square" lIns="121920" tIns="60960" rIns="121920" bIns="60960" rtlCol="0" anchor="t">
            <a:spAutoFit/>
          </a:bodyPr>
          <a:lstStyle>
            <a:defPPr>
              <a:defRPr lang="en-US"/>
            </a:defPPr>
            <a:lvl1pPr marL="0" algn="l" defTabSz="415566" rtl="0" eaLnBrk="1" latinLnBrk="0" hangingPunct="1">
              <a:defRPr sz="8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07783" algn="l" defTabSz="415566" rtl="0" eaLnBrk="1" latinLnBrk="0" hangingPunct="1">
              <a:defRPr sz="8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15566" algn="l" defTabSz="415566" rtl="0" eaLnBrk="1" latinLnBrk="0" hangingPunct="1">
              <a:defRPr sz="8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23349" algn="l" defTabSz="415566" rtl="0" eaLnBrk="1" latinLnBrk="0" hangingPunct="1">
              <a:defRPr sz="8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31132" algn="l" defTabSz="415566" rtl="0" eaLnBrk="1" latinLnBrk="0" hangingPunct="1">
              <a:defRPr sz="8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38915" algn="l" defTabSz="415566" rtl="0" eaLnBrk="1" latinLnBrk="0" hangingPunct="1">
              <a:defRPr sz="8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46698" algn="l" defTabSz="415566" rtl="0" eaLnBrk="1" latinLnBrk="0" hangingPunct="1">
              <a:defRPr sz="8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54481" algn="l" defTabSz="415566" rtl="0" eaLnBrk="1" latinLnBrk="0" hangingPunct="1">
              <a:defRPr sz="8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62264" algn="l" defTabSz="415566" rtl="0" eaLnBrk="1" latinLnBrk="0" hangingPunct="1">
              <a:defRPr sz="8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50" b="1">
                <a:cs typeface="Calibri"/>
              </a:rPr>
              <a:t>Employer Registration</a:t>
            </a:r>
            <a:endParaRPr lang="en-US" sz="1850">
              <a:ea typeface="+mn-lt"/>
              <a:cs typeface="+mn-lt"/>
            </a:endParaRPr>
          </a:p>
          <a:p>
            <a:endParaRPr lang="en-US" sz="1850" b="1">
              <a:cs typeface="Calibri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055F9C4-9DA4-4F22-BB1D-85110E4E5621}"/>
              </a:ext>
            </a:extLst>
          </p:cNvPr>
          <p:cNvCxnSpPr>
            <a:cxnSpLocks/>
          </p:cNvCxnSpPr>
          <p:nvPr/>
        </p:nvCxnSpPr>
        <p:spPr>
          <a:xfrm flipV="1">
            <a:off x="1987136" y="1050716"/>
            <a:ext cx="3273306" cy="0"/>
          </a:xfrm>
          <a:prstGeom prst="line">
            <a:avLst/>
          </a:prstGeom>
          <a:ln w="19050">
            <a:solidFill>
              <a:srgbClr val="00ADEF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2AAF17FE-21A6-4D1C-9B61-D8D12BC72752}"/>
              </a:ext>
            </a:extLst>
          </p:cNvPr>
          <p:cNvSpPr txBox="1"/>
          <p:nvPr/>
        </p:nvSpPr>
        <p:spPr>
          <a:xfrm>
            <a:off x="1902645" y="71098"/>
            <a:ext cx="4958080" cy="492443"/>
          </a:xfrm>
          <a:prstGeom prst="rect">
            <a:avLst/>
          </a:prstGeom>
          <a:noFill/>
        </p:spPr>
        <p:txBody>
          <a:bodyPr wrap="square" lIns="121920" tIns="60960" rIns="121920" bIns="60960" rtlCol="0" anchor="t">
            <a:spAutoFit/>
          </a:bodyPr>
          <a:lstStyle/>
          <a:p>
            <a:r>
              <a:rPr lang="en-US" sz="2400">
                <a:ea typeface="+mn-lt"/>
                <a:cs typeface="+mn-lt"/>
              </a:rPr>
              <a:t>Employer Registration</a:t>
            </a:r>
            <a:endParaRPr lang="en-US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F91220D-D58C-96A5-5590-09FA748A9230}"/>
              </a:ext>
            </a:extLst>
          </p:cNvPr>
          <p:cNvSpPr/>
          <p:nvPr/>
        </p:nvSpPr>
        <p:spPr>
          <a:xfrm>
            <a:off x="1206534" y="5227813"/>
            <a:ext cx="3775554" cy="725613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>
            <a:solidFill>
              <a:srgbClr val="0070C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>
                <a:cs typeface="Calibri"/>
              </a:rPr>
              <a:t>Finish Later </a:t>
            </a:r>
            <a:r>
              <a:rPr lang="en-US" sz="1200">
                <a:cs typeface="Calibri"/>
              </a:rPr>
              <a:t>will save data and allow user to complete registration within 30 days of starting application.</a:t>
            </a:r>
          </a:p>
        </p:txBody>
      </p:sp>
      <p:pic>
        <p:nvPicPr>
          <p:cNvPr id="9" name="Picture 9">
            <a:extLst>
              <a:ext uri="{FF2B5EF4-FFF2-40B4-BE49-F238E27FC236}">
                <a16:creationId xmlns:a16="http://schemas.microsoft.com/office/drawing/2014/main" id="{157F7EAF-4210-D2BE-5540-B127CCA510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1460" y="1395371"/>
            <a:ext cx="8123101" cy="353477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85810FF-527F-A685-A36E-A4DA3DB807BC}"/>
              </a:ext>
            </a:extLst>
          </p:cNvPr>
          <p:cNvSpPr/>
          <p:nvPr/>
        </p:nvSpPr>
        <p:spPr>
          <a:xfrm>
            <a:off x="1210099" y="1964416"/>
            <a:ext cx="8035127" cy="253697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1118F63-5245-CC8F-5050-33E37EFBD31D}"/>
              </a:ext>
            </a:extLst>
          </p:cNvPr>
          <p:cNvSpPr/>
          <p:nvPr/>
        </p:nvSpPr>
        <p:spPr>
          <a:xfrm>
            <a:off x="8255806" y="4640196"/>
            <a:ext cx="563217" cy="18221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2A15CE8-0E37-48EF-8737-09EBAD66A85B}"/>
              </a:ext>
            </a:extLst>
          </p:cNvPr>
          <p:cNvSpPr/>
          <p:nvPr/>
        </p:nvSpPr>
        <p:spPr>
          <a:xfrm>
            <a:off x="7361211" y="1177718"/>
            <a:ext cx="3665386" cy="725613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>
            <a:solidFill>
              <a:srgbClr val="0070C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>
                <a:cs typeface="Calibri"/>
              </a:rPr>
              <a:t>Add Business Location</a:t>
            </a:r>
            <a:r>
              <a:rPr lang="en-US" sz="1200">
                <a:cs typeface="Calibri"/>
              </a:rPr>
              <a:t> screen is displayed.  Enter the required information in the mandatory fields. After entering all the required information, click </a:t>
            </a:r>
            <a:r>
              <a:rPr lang="en-US" sz="1200" b="1">
                <a:cs typeface="Calibri"/>
              </a:rPr>
              <a:t>Next</a:t>
            </a:r>
            <a:r>
              <a:rPr lang="en-US" sz="1200">
                <a:cs typeface="Calibri"/>
              </a:rPr>
              <a:t>.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7BAC86C-1E7A-D8CD-3842-895C2725133C}"/>
              </a:ext>
            </a:extLst>
          </p:cNvPr>
          <p:cNvGrpSpPr/>
          <p:nvPr/>
        </p:nvGrpSpPr>
        <p:grpSpPr>
          <a:xfrm>
            <a:off x="5744352" y="6522345"/>
            <a:ext cx="1420192" cy="310254"/>
            <a:chOff x="5744352" y="6522345"/>
            <a:chExt cx="1420192" cy="310254"/>
          </a:xfrm>
        </p:grpSpPr>
        <p:sp>
          <p:nvSpPr>
            <p:cNvPr id="11" name="Text Placeholder 4">
              <a:extLst>
                <a:ext uri="{FF2B5EF4-FFF2-40B4-BE49-F238E27FC236}">
                  <a16:creationId xmlns:a16="http://schemas.microsoft.com/office/drawing/2014/main" id="{45FD4A8F-9B2B-74D9-4CA9-127DCD4B3410}"/>
                </a:ext>
              </a:extLst>
            </p:cNvPr>
            <p:cNvSpPr txBox="1">
              <a:spLocks/>
            </p:cNvSpPr>
            <p:nvPr/>
          </p:nvSpPr>
          <p:spPr>
            <a:xfrm>
              <a:off x="6063875" y="6529069"/>
              <a:ext cx="1100669" cy="28725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CTDOL confidential</a:t>
              </a:r>
            </a:p>
          </p:txBody>
        </p:sp>
        <p:sp>
          <p:nvSpPr>
            <p:cNvPr id="12" name="Rectangle 71">
              <a:extLst>
                <a:ext uri="{FF2B5EF4-FFF2-40B4-BE49-F238E27FC236}">
                  <a16:creationId xmlns:a16="http://schemas.microsoft.com/office/drawing/2014/main" id="{88C67CEB-E199-F7CD-9445-EDFE3B4D384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5744352" y="6542471"/>
              <a:ext cx="372284" cy="28180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00" b="1">
                  <a:solidFill>
                    <a:schemeClr val="bg1">
                      <a:lumMod val="50000"/>
                    </a:schemeClr>
                  </a:solidFill>
                  <a:latin typeface="+mj-lt"/>
                  <a:cs typeface="Arial" pitchFamily="34" charset="0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noProof="0" dirty="0"/>
                <a:t> </a:t>
              </a:r>
              <a:fld id="{13B55AB4-0D57-4FBE-946B-A81E4A9D2A4C}" type="slidenum">
                <a:rPr lang="en-US" sz="1067" noProof="0" smtClean="0"/>
                <a:pPr lvl="0"/>
                <a:t>13</a:t>
              </a:fld>
              <a:r>
                <a:rPr lang="en-US" sz="1067" noProof="0" dirty="0"/>
                <a:t> </a:t>
              </a:r>
            </a:p>
          </p:txBody>
        </p:sp>
        <p:sp>
          <p:nvSpPr>
            <p:cNvPr id="14" name="Text Placeholder 4">
              <a:extLst>
                <a:ext uri="{FF2B5EF4-FFF2-40B4-BE49-F238E27FC236}">
                  <a16:creationId xmlns:a16="http://schemas.microsoft.com/office/drawing/2014/main" id="{B8F8F50F-5078-FCC8-5591-D0060DB1F693}"/>
                </a:ext>
              </a:extLst>
            </p:cNvPr>
            <p:cNvSpPr txBox="1">
              <a:spLocks/>
            </p:cNvSpPr>
            <p:nvPr/>
          </p:nvSpPr>
          <p:spPr>
            <a:xfrm>
              <a:off x="6019799" y="6522345"/>
              <a:ext cx="76201" cy="3102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600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68871023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6CCE278-56DD-4DE6-9E2C-60C42E5F0D53}"/>
              </a:ext>
            </a:extLst>
          </p:cNvPr>
          <p:cNvPicPr/>
          <p:nvPr/>
        </p:nvPicPr>
        <p:blipFill rotWithShape="1">
          <a:blip r:embed="rId3"/>
          <a:srcRect l="21609" t="18765" r="21759" b="31598"/>
          <a:stretch/>
        </p:blipFill>
        <p:spPr bwMode="auto">
          <a:xfrm>
            <a:off x="1446813" y="1310929"/>
            <a:ext cx="7204355" cy="339775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0E82EA6-BF7B-0CF8-904D-F689925253EB}"/>
              </a:ext>
            </a:extLst>
          </p:cNvPr>
          <p:cNvSpPr txBox="1"/>
          <p:nvPr/>
        </p:nvSpPr>
        <p:spPr>
          <a:xfrm>
            <a:off x="2554336" y="1895394"/>
            <a:ext cx="1200922" cy="21347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 sz="600">
              <a:cs typeface="Calibri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77D75CD-579A-29D2-90F1-79B6BA375FF1}"/>
              </a:ext>
            </a:extLst>
          </p:cNvPr>
          <p:cNvSpPr/>
          <p:nvPr/>
        </p:nvSpPr>
        <p:spPr>
          <a:xfrm>
            <a:off x="8921213" y="946421"/>
            <a:ext cx="2267280" cy="549933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07783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415566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623349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831132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038915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246698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454481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662264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>
                <a:ea typeface="+mn-lt"/>
                <a:cs typeface="+mn-lt"/>
              </a:rPr>
              <a:t>Select </a:t>
            </a:r>
            <a:r>
              <a:rPr lang="en-US" sz="1100" b="1">
                <a:ea typeface="+mn-lt"/>
                <a:cs typeface="+mn-lt"/>
              </a:rPr>
              <a:t>Tax Inquiry</a:t>
            </a:r>
            <a:r>
              <a:rPr lang="en-US" sz="1100">
                <a:ea typeface="+mn-lt"/>
                <a:cs typeface="+mn-lt"/>
              </a:rPr>
              <a:t> then </a:t>
            </a:r>
            <a:r>
              <a:rPr lang="en-US" sz="1100" b="1">
                <a:ea typeface="+mn-lt"/>
                <a:cs typeface="+mn-lt"/>
              </a:rPr>
              <a:t>Account Information</a:t>
            </a:r>
            <a:r>
              <a:rPr lang="en-US" sz="1100">
                <a:ea typeface="+mn-lt"/>
                <a:cs typeface="+mn-lt"/>
              </a:rPr>
              <a:t>.</a:t>
            </a:r>
            <a:endParaRPr lang="en-US" sz="1100">
              <a:cs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6792250-6821-F24F-4FD3-2FBC6F0A7DBC}"/>
              </a:ext>
            </a:extLst>
          </p:cNvPr>
          <p:cNvSpPr txBox="1"/>
          <p:nvPr/>
        </p:nvSpPr>
        <p:spPr>
          <a:xfrm>
            <a:off x="1862837" y="213816"/>
            <a:ext cx="6873724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>
                <a:solidFill>
                  <a:srgbClr val="2F5496"/>
                </a:solidFill>
                <a:cs typeface="Calibri"/>
              </a:rPr>
              <a:t>Account Information Inquiry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7314135C-7BDE-3891-85CF-3020F5068355}"/>
              </a:ext>
            </a:extLst>
          </p:cNvPr>
          <p:cNvSpPr txBox="1">
            <a:spLocks/>
          </p:cNvSpPr>
          <p:nvPr/>
        </p:nvSpPr>
        <p:spPr>
          <a:xfrm>
            <a:off x="6063875" y="6529069"/>
            <a:ext cx="1100669" cy="287259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ctr" anchorCtr="0">
            <a:noAutofit/>
          </a:bodyPr>
          <a:lstStyle>
            <a:defPPr>
              <a:defRPr lang="en-US"/>
            </a:defPPr>
            <a:lvl1pPr defTabSz="914400">
              <a:defRPr sz="800" b="1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  <a:lvl2pPr marL="457200" defTabSz="914400">
              <a:defRPr sz="1800"/>
            </a:lvl2pPr>
            <a:lvl3pPr marL="914400" defTabSz="914400">
              <a:defRPr sz="1800"/>
            </a:lvl3pPr>
            <a:lvl4pPr marL="1371600" defTabSz="914400">
              <a:defRPr sz="1800"/>
            </a:lvl4pPr>
            <a:lvl5pPr marL="1828800" defTabSz="914400">
              <a:defRPr sz="1800"/>
            </a:lvl5pPr>
            <a:lvl6pPr marL="2286000" defTabSz="914400">
              <a:defRPr sz="1800"/>
            </a:lvl6pPr>
            <a:lvl7pPr marL="2743200" defTabSz="914400">
              <a:defRPr sz="1800"/>
            </a:lvl7pPr>
            <a:lvl8pPr marL="3200400" defTabSz="914400">
              <a:defRPr sz="1800"/>
            </a:lvl8pPr>
            <a:lvl9pPr marL="3657600" defTabSz="914400">
              <a:defRPr sz="1800"/>
            </a:lvl9pPr>
          </a:lstStyle>
          <a:p>
            <a:pPr lvl="0"/>
            <a:r>
              <a:rPr lang="en-US" sz="1067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CTDOL confidential</a:t>
            </a:r>
          </a:p>
        </p:txBody>
      </p:sp>
      <p:sp>
        <p:nvSpPr>
          <p:cNvPr id="8" name="Rectangle 71">
            <a:extLst>
              <a:ext uri="{FF2B5EF4-FFF2-40B4-BE49-F238E27FC236}">
                <a16:creationId xmlns:a16="http://schemas.microsoft.com/office/drawing/2014/main" id="{FE2CC467-AFE4-E945-4591-B63CAED15A11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5605272" y="6542471"/>
            <a:ext cx="511364" cy="28180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1">
                <a:solidFill>
                  <a:schemeClr val="bg1">
                    <a:lumMod val="50000"/>
                  </a:schemeClr>
                </a:solidFill>
                <a:latin typeface="+mj-lt"/>
                <a:cs typeface="Arial" pitchFamily="34" charset="0"/>
              </a:defRPr>
            </a:lvl1pPr>
            <a:lvl2pPr marL="457200" defTabSz="914400">
              <a:defRPr sz="1800"/>
            </a:lvl2pPr>
            <a:lvl3pPr marL="914400" defTabSz="914400">
              <a:defRPr sz="1800"/>
            </a:lvl3pPr>
            <a:lvl4pPr marL="1371600" defTabSz="914400">
              <a:defRPr sz="1800"/>
            </a:lvl4pPr>
            <a:lvl5pPr marL="1828800" defTabSz="914400">
              <a:defRPr sz="1800"/>
            </a:lvl5pPr>
            <a:lvl6pPr marL="2286000" defTabSz="914400">
              <a:defRPr sz="1800"/>
            </a:lvl6pPr>
            <a:lvl7pPr marL="2743200" defTabSz="914400">
              <a:defRPr sz="1800"/>
            </a:lvl7pPr>
            <a:lvl8pPr marL="3200400" defTabSz="914400">
              <a:defRPr sz="1800"/>
            </a:lvl8pPr>
            <a:lvl9pPr marL="3657600" defTabSz="914400">
              <a:defRPr sz="1800"/>
            </a:lvl9pPr>
          </a:lstStyle>
          <a:p>
            <a:pPr lvl="0"/>
            <a:r>
              <a:rPr lang="en-US" sz="1067" noProof="0" dirty="0"/>
              <a:t> </a:t>
            </a:r>
            <a:fld id="{13B55AB4-0D57-4FBE-946B-A81E4A9D2A4C}" type="slidenum">
              <a:rPr lang="en-US" sz="1067" noProof="0" smtClean="0"/>
              <a:pPr lvl="0"/>
              <a:t>130</a:t>
            </a:fld>
            <a:r>
              <a:rPr lang="en-US" sz="1067" noProof="0" dirty="0"/>
              <a:t> 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CC7B7135-EE7D-CB6A-AD10-8DCF6470680F}"/>
              </a:ext>
            </a:extLst>
          </p:cNvPr>
          <p:cNvSpPr txBox="1">
            <a:spLocks/>
          </p:cNvSpPr>
          <p:nvPr/>
        </p:nvSpPr>
        <p:spPr>
          <a:xfrm>
            <a:off x="6019799" y="6522345"/>
            <a:ext cx="76201" cy="310254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ctr" anchorCtr="0">
            <a:noAutofit/>
          </a:bodyPr>
          <a:lstStyle>
            <a:defPPr>
              <a:defRPr lang="en-US"/>
            </a:defPPr>
            <a:lvl1pPr defTabSz="914400">
              <a:defRPr sz="800" b="1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  <a:lvl2pPr marL="457200" defTabSz="914400">
              <a:defRPr sz="1800"/>
            </a:lvl2pPr>
            <a:lvl3pPr marL="914400" defTabSz="914400">
              <a:defRPr sz="1800"/>
            </a:lvl3pPr>
            <a:lvl4pPr marL="1371600" defTabSz="914400">
              <a:defRPr sz="1800"/>
            </a:lvl4pPr>
            <a:lvl5pPr marL="1828800" defTabSz="914400">
              <a:defRPr sz="1800"/>
            </a:lvl5pPr>
            <a:lvl6pPr marL="2286000" defTabSz="914400">
              <a:defRPr sz="1800"/>
            </a:lvl6pPr>
            <a:lvl7pPr marL="2743200" defTabSz="914400">
              <a:defRPr sz="1800"/>
            </a:lvl7pPr>
            <a:lvl8pPr marL="3200400" defTabSz="914400">
              <a:defRPr sz="1800"/>
            </a:lvl8pPr>
            <a:lvl9pPr marL="3657600" defTabSz="914400">
              <a:defRPr sz="1800"/>
            </a:lvl9pPr>
          </a:lstStyle>
          <a:p>
            <a:pPr lvl="0"/>
            <a:r>
              <a:rPr lang="en-US" sz="16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213956739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Graphical user interface, application, Teams&#10;&#10;Description automatically generated">
            <a:extLst>
              <a:ext uri="{FF2B5EF4-FFF2-40B4-BE49-F238E27FC236}">
                <a16:creationId xmlns:a16="http://schemas.microsoft.com/office/drawing/2014/main" id="{B046653E-11F2-FBA4-7B9E-9D3B3EE594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4300"/>
            <a:ext cx="12192000" cy="6858000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440B7199-710D-A703-64FE-F438D95715CD}"/>
              </a:ext>
            </a:extLst>
          </p:cNvPr>
          <p:cNvSpPr txBox="1">
            <a:spLocks/>
          </p:cNvSpPr>
          <p:nvPr/>
        </p:nvSpPr>
        <p:spPr>
          <a:xfrm>
            <a:off x="6063875" y="6529069"/>
            <a:ext cx="1100669" cy="287259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ctr" anchorCtr="0">
            <a:noAutofit/>
          </a:bodyPr>
          <a:lstStyle>
            <a:defPPr>
              <a:defRPr lang="en-US"/>
            </a:defPPr>
            <a:lvl1pPr defTabSz="914400">
              <a:defRPr sz="800" b="1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  <a:lvl2pPr marL="457200" defTabSz="914400">
              <a:defRPr sz="1800"/>
            </a:lvl2pPr>
            <a:lvl3pPr marL="914400" defTabSz="914400">
              <a:defRPr sz="1800"/>
            </a:lvl3pPr>
            <a:lvl4pPr marL="1371600" defTabSz="914400">
              <a:defRPr sz="1800"/>
            </a:lvl4pPr>
            <a:lvl5pPr marL="1828800" defTabSz="914400">
              <a:defRPr sz="1800"/>
            </a:lvl5pPr>
            <a:lvl6pPr marL="2286000" defTabSz="914400">
              <a:defRPr sz="1800"/>
            </a:lvl6pPr>
            <a:lvl7pPr marL="2743200" defTabSz="914400">
              <a:defRPr sz="1800"/>
            </a:lvl7pPr>
            <a:lvl8pPr marL="3200400" defTabSz="914400">
              <a:defRPr sz="1800"/>
            </a:lvl8pPr>
            <a:lvl9pPr marL="3657600" defTabSz="914400">
              <a:defRPr sz="1800"/>
            </a:lvl9pPr>
          </a:lstStyle>
          <a:p>
            <a:pPr lvl="0"/>
            <a:r>
              <a:rPr lang="en-US" sz="1067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CTDOL confidential</a:t>
            </a:r>
          </a:p>
        </p:txBody>
      </p:sp>
      <p:sp>
        <p:nvSpPr>
          <p:cNvPr id="4" name="Rectangle 71">
            <a:extLst>
              <a:ext uri="{FF2B5EF4-FFF2-40B4-BE49-F238E27FC236}">
                <a16:creationId xmlns:a16="http://schemas.microsoft.com/office/drawing/2014/main" id="{C6CAD858-D492-D127-BFB6-6F580CDA3D69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5605272" y="6542471"/>
            <a:ext cx="511364" cy="28180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1">
                <a:solidFill>
                  <a:schemeClr val="bg1">
                    <a:lumMod val="50000"/>
                  </a:schemeClr>
                </a:solidFill>
                <a:latin typeface="+mj-lt"/>
                <a:cs typeface="Arial" pitchFamily="34" charset="0"/>
              </a:defRPr>
            </a:lvl1pPr>
            <a:lvl2pPr marL="457200" defTabSz="914400">
              <a:defRPr sz="1800"/>
            </a:lvl2pPr>
            <a:lvl3pPr marL="914400" defTabSz="914400">
              <a:defRPr sz="1800"/>
            </a:lvl3pPr>
            <a:lvl4pPr marL="1371600" defTabSz="914400">
              <a:defRPr sz="1800"/>
            </a:lvl4pPr>
            <a:lvl5pPr marL="1828800" defTabSz="914400">
              <a:defRPr sz="1800"/>
            </a:lvl5pPr>
            <a:lvl6pPr marL="2286000" defTabSz="914400">
              <a:defRPr sz="1800"/>
            </a:lvl6pPr>
            <a:lvl7pPr marL="2743200" defTabSz="914400">
              <a:defRPr sz="1800"/>
            </a:lvl7pPr>
            <a:lvl8pPr marL="3200400" defTabSz="914400">
              <a:defRPr sz="1800"/>
            </a:lvl8pPr>
            <a:lvl9pPr marL="3657600" defTabSz="914400">
              <a:defRPr sz="1800"/>
            </a:lvl9pPr>
          </a:lstStyle>
          <a:p>
            <a:pPr lvl="0"/>
            <a:r>
              <a:rPr lang="en-US" sz="1067" noProof="0" dirty="0"/>
              <a:t> </a:t>
            </a:r>
            <a:fld id="{13B55AB4-0D57-4FBE-946B-A81E4A9D2A4C}" type="slidenum">
              <a:rPr lang="en-US" sz="1067" noProof="0" smtClean="0"/>
              <a:pPr lvl="0"/>
              <a:t>131</a:t>
            </a:fld>
            <a:r>
              <a:rPr lang="en-US" sz="1067" noProof="0" dirty="0"/>
              <a:t>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7036DCA-5F3D-39D3-C6DD-915225D1F120}"/>
              </a:ext>
            </a:extLst>
          </p:cNvPr>
          <p:cNvSpPr txBox="1">
            <a:spLocks/>
          </p:cNvSpPr>
          <p:nvPr/>
        </p:nvSpPr>
        <p:spPr>
          <a:xfrm>
            <a:off x="6019799" y="6522345"/>
            <a:ext cx="76201" cy="310254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ctr" anchorCtr="0">
            <a:noAutofit/>
          </a:bodyPr>
          <a:lstStyle>
            <a:defPPr>
              <a:defRPr lang="en-US"/>
            </a:defPPr>
            <a:lvl1pPr defTabSz="914400">
              <a:defRPr sz="800" b="1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  <a:lvl2pPr marL="457200" defTabSz="914400">
              <a:defRPr sz="1800"/>
            </a:lvl2pPr>
            <a:lvl3pPr marL="914400" defTabSz="914400">
              <a:defRPr sz="1800"/>
            </a:lvl3pPr>
            <a:lvl4pPr marL="1371600" defTabSz="914400">
              <a:defRPr sz="1800"/>
            </a:lvl4pPr>
            <a:lvl5pPr marL="1828800" defTabSz="914400">
              <a:defRPr sz="1800"/>
            </a:lvl5pPr>
            <a:lvl6pPr marL="2286000" defTabSz="914400">
              <a:defRPr sz="1800"/>
            </a:lvl6pPr>
            <a:lvl7pPr marL="2743200" defTabSz="914400">
              <a:defRPr sz="1800"/>
            </a:lvl7pPr>
            <a:lvl8pPr marL="3200400" defTabSz="914400">
              <a:defRPr sz="1800"/>
            </a:lvl8pPr>
            <a:lvl9pPr marL="3657600" defTabSz="914400">
              <a:defRPr sz="1800"/>
            </a:lvl9pPr>
          </a:lstStyle>
          <a:p>
            <a:pPr lvl="0"/>
            <a:r>
              <a:rPr lang="en-US" sz="16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1596404044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Graphical user interface&#10;&#10;Description automatically generated">
            <a:extLst>
              <a:ext uri="{FF2B5EF4-FFF2-40B4-BE49-F238E27FC236}">
                <a16:creationId xmlns:a16="http://schemas.microsoft.com/office/drawing/2014/main" id="{9DE1C363-E733-6D2F-E69D-95EF003969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862CD4E-EACB-93B8-B0D7-BF29D3F62920}"/>
              </a:ext>
            </a:extLst>
          </p:cNvPr>
          <p:cNvSpPr txBox="1">
            <a:spLocks/>
          </p:cNvSpPr>
          <p:nvPr/>
        </p:nvSpPr>
        <p:spPr>
          <a:xfrm>
            <a:off x="6063875" y="6529069"/>
            <a:ext cx="1100669" cy="287259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ctr" anchorCtr="0">
            <a:noAutofit/>
          </a:bodyPr>
          <a:lstStyle>
            <a:defPPr>
              <a:defRPr lang="en-US"/>
            </a:defPPr>
            <a:lvl1pPr defTabSz="914400">
              <a:defRPr sz="800" b="1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  <a:lvl2pPr marL="457200" defTabSz="914400">
              <a:defRPr sz="1800"/>
            </a:lvl2pPr>
            <a:lvl3pPr marL="914400" defTabSz="914400">
              <a:defRPr sz="1800"/>
            </a:lvl3pPr>
            <a:lvl4pPr marL="1371600" defTabSz="914400">
              <a:defRPr sz="1800"/>
            </a:lvl4pPr>
            <a:lvl5pPr marL="1828800" defTabSz="914400">
              <a:defRPr sz="1800"/>
            </a:lvl5pPr>
            <a:lvl6pPr marL="2286000" defTabSz="914400">
              <a:defRPr sz="1800"/>
            </a:lvl6pPr>
            <a:lvl7pPr marL="2743200" defTabSz="914400">
              <a:defRPr sz="1800"/>
            </a:lvl7pPr>
            <a:lvl8pPr marL="3200400" defTabSz="914400">
              <a:defRPr sz="1800"/>
            </a:lvl8pPr>
            <a:lvl9pPr marL="3657600" defTabSz="914400">
              <a:defRPr sz="1800"/>
            </a:lvl9pPr>
          </a:lstStyle>
          <a:p>
            <a:pPr lvl="0"/>
            <a:r>
              <a:rPr lang="en-US" sz="1067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CTDOL confidential</a:t>
            </a:r>
          </a:p>
        </p:txBody>
      </p:sp>
      <p:sp>
        <p:nvSpPr>
          <p:cNvPr id="4" name="Rectangle 71">
            <a:extLst>
              <a:ext uri="{FF2B5EF4-FFF2-40B4-BE49-F238E27FC236}">
                <a16:creationId xmlns:a16="http://schemas.microsoft.com/office/drawing/2014/main" id="{19587587-5537-FBBA-19E8-9C8DE31B9F4E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5605272" y="6542471"/>
            <a:ext cx="511364" cy="28180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1">
                <a:solidFill>
                  <a:schemeClr val="bg1">
                    <a:lumMod val="50000"/>
                  </a:schemeClr>
                </a:solidFill>
                <a:latin typeface="+mj-lt"/>
                <a:cs typeface="Arial" pitchFamily="34" charset="0"/>
              </a:defRPr>
            </a:lvl1pPr>
            <a:lvl2pPr marL="457200" defTabSz="914400">
              <a:defRPr sz="1800"/>
            </a:lvl2pPr>
            <a:lvl3pPr marL="914400" defTabSz="914400">
              <a:defRPr sz="1800"/>
            </a:lvl3pPr>
            <a:lvl4pPr marL="1371600" defTabSz="914400">
              <a:defRPr sz="1800"/>
            </a:lvl4pPr>
            <a:lvl5pPr marL="1828800" defTabSz="914400">
              <a:defRPr sz="1800"/>
            </a:lvl5pPr>
            <a:lvl6pPr marL="2286000" defTabSz="914400">
              <a:defRPr sz="1800"/>
            </a:lvl6pPr>
            <a:lvl7pPr marL="2743200" defTabSz="914400">
              <a:defRPr sz="1800"/>
            </a:lvl7pPr>
            <a:lvl8pPr marL="3200400" defTabSz="914400">
              <a:defRPr sz="1800"/>
            </a:lvl8pPr>
            <a:lvl9pPr marL="3657600" defTabSz="914400">
              <a:defRPr sz="1800"/>
            </a:lvl9pPr>
          </a:lstStyle>
          <a:p>
            <a:pPr lvl="0"/>
            <a:r>
              <a:rPr lang="en-US" sz="1067" noProof="0" dirty="0"/>
              <a:t> </a:t>
            </a:r>
            <a:fld id="{13B55AB4-0D57-4FBE-946B-A81E4A9D2A4C}" type="slidenum">
              <a:rPr lang="en-US" sz="1067" noProof="0" smtClean="0"/>
              <a:pPr lvl="0"/>
              <a:t>132</a:t>
            </a:fld>
            <a:r>
              <a:rPr lang="en-US" sz="1067" noProof="0" dirty="0"/>
              <a:t>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41DD61A-55B0-DDF8-48BE-DBABA6A7AB16}"/>
              </a:ext>
            </a:extLst>
          </p:cNvPr>
          <p:cNvSpPr txBox="1">
            <a:spLocks/>
          </p:cNvSpPr>
          <p:nvPr/>
        </p:nvSpPr>
        <p:spPr>
          <a:xfrm>
            <a:off x="6019799" y="6522345"/>
            <a:ext cx="76201" cy="310254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ctr" anchorCtr="0">
            <a:noAutofit/>
          </a:bodyPr>
          <a:lstStyle>
            <a:defPPr>
              <a:defRPr lang="en-US"/>
            </a:defPPr>
            <a:lvl1pPr defTabSz="914400">
              <a:defRPr sz="800" b="1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  <a:lvl2pPr marL="457200" defTabSz="914400">
              <a:defRPr sz="1800"/>
            </a:lvl2pPr>
            <a:lvl3pPr marL="914400" defTabSz="914400">
              <a:defRPr sz="1800"/>
            </a:lvl3pPr>
            <a:lvl4pPr marL="1371600" defTabSz="914400">
              <a:defRPr sz="1800"/>
            </a:lvl4pPr>
            <a:lvl5pPr marL="1828800" defTabSz="914400">
              <a:defRPr sz="1800"/>
            </a:lvl5pPr>
            <a:lvl6pPr marL="2286000" defTabSz="914400">
              <a:defRPr sz="1800"/>
            </a:lvl6pPr>
            <a:lvl7pPr marL="2743200" defTabSz="914400">
              <a:defRPr sz="1800"/>
            </a:lvl7pPr>
            <a:lvl8pPr marL="3200400" defTabSz="914400">
              <a:defRPr sz="1800"/>
            </a:lvl8pPr>
            <a:lvl9pPr marL="3657600" defTabSz="914400">
              <a:defRPr sz="1800"/>
            </a:lvl9pPr>
          </a:lstStyle>
          <a:p>
            <a:pPr lvl="0"/>
            <a:r>
              <a:rPr lang="en-US" sz="16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895864168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Graphical user interface, application, Teams&#10;&#10;Description automatically generated">
            <a:extLst>
              <a:ext uri="{FF2B5EF4-FFF2-40B4-BE49-F238E27FC236}">
                <a16:creationId xmlns:a16="http://schemas.microsoft.com/office/drawing/2014/main" id="{F04AE4BB-E447-8271-C726-D8240A184F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6DAFF254-7453-F393-B4A4-1F350047B4F3}"/>
              </a:ext>
            </a:extLst>
          </p:cNvPr>
          <p:cNvSpPr txBox="1">
            <a:spLocks/>
          </p:cNvSpPr>
          <p:nvPr/>
        </p:nvSpPr>
        <p:spPr>
          <a:xfrm>
            <a:off x="6063875" y="6529069"/>
            <a:ext cx="1100669" cy="287259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ctr" anchorCtr="0">
            <a:noAutofit/>
          </a:bodyPr>
          <a:lstStyle>
            <a:defPPr>
              <a:defRPr lang="en-US"/>
            </a:defPPr>
            <a:lvl1pPr defTabSz="914400">
              <a:defRPr sz="800" b="1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  <a:lvl2pPr marL="457200" defTabSz="914400">
              <a:defRPr sz="1800"/>
            </a:lvl2pPr>
            <a:lvl3pPr marL="914400" defTabSz="914400">
              <a:defRPr sz="1800"/>
            </a:lvl3pPr>
            <a:lvl4pPr marL="1371600" defTabSz="914400">
              <a:defRPr sz="1800"/>
            </a:lvl4pPr>
            <a:lvl5pPr marL="1828800" defTabSz="914400">
              <a:defRPr sz="1800"/>
            </a:lvl5pPr>
            <a:lvl6pPr marL="2286000" defTabSz="914400">
              <a:defRPr sz="1800"/>
            </a:lvl6pPr>
            <a:lvl7pPr marL="2743200" defTabSz="914400">
              <a:defRPr sz="1800"/>
            </a:lvl7pPr>
            <a:lvl8pPr marL="3200400" defTabSz="914400">
              <a:defRPr sz="1800"/>
            </a:lvl8pPr>
            <a:lvl9pPr marL="3657600" defTabSz="914400">
              <a:defRPr sz="1800"/>
            </a:lvl9pPr>
          </a:lstStyle>
          <a:p>
            <a:pPr lvl="0"/>
            <a:r>
              <a:rPr lang="en-US" sz="1067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CTDOL confidential</a:t>
            </a:r>
          </a:p>
        </p:txBody>
      </p:sp>
      <p:sp>
        <p:nvSpPr>
          <p:cNvPr id="4" name="Rectangle 71">
            <a:extLst>
              <a:ext uri="{FF2B5EF4-FFF2-40B4-BE49-F238E27FC236}">
                <a16:creationId xmlns:a16="http://schemas.microsoft.com/office/drawing/2014/main" id="{2D47AA24-FAC1-1F98-C312-5E03A482B630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5605272" y="6542471"/>
            <a:ext cx="511364" cy="28180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1">
                <a:solidFill>
                  <a:schemeClr val="bg1">
                    <a:lumMod val="50000"/>
                  </a:schemeClr>
                </a:solidFill>
                <a:latin typeface="+mj-lt"/>
                <a:cs typeface="Arial" pitchFamily="34" charset="0"/>
              </a:defRPr>
            </a:lvl1pPr>
            <a:lvl2pPr marL="457200" defTabSz="914400">
              <a:defRPr sz="1800"/>
            </a:lvl2pPr>
            <a:lvl3pPr marL="914400" defTabSz="914400">
              <a:defRPr sz="1800"/>
            </a:lvl3pPr>
            <a:lvl4pPr marL="1371600" defTabSz="914400">
              <a:defRPr sz="1800"/>
            </a:lvl4pPr>
            <a:lvl5pPr marL="1828800" defTabSz="914400">
              <a:defRPr sz="1800"/>
            </a:lvl5pPr>
            <a:lvl6pPr marL="2286000" defTabSz="914400">
              <a:defRPr sz="1800"/>
            </a:lvl6pPr>
            <a:lvl7pPr marL="2743200" defTabSz="914400">
              <a:defRPr sz="1800"/>
            </a:lvl7pPr>
            <a:lvl8pPr marL="3200400" defTabSz="914400">
              <a:defRPr sz="1800"/>
            </a:lvl8pPr>
            <a:lvl9pPr marL="3657600" defTabSz="914400">
              <a:defRPr sz="1800"/>
            </a:lvl9pPr>
          </a:lstStyle>
          <a:p>
            <a:pPr lvl="0"/>
            <a:r>
              <a:rPr lang="en-US" sz="1067" noProof="0" dirty="0"/>
              <a:t> </a:t>
            </a:r>
            <a:fld id="{13B55AB4-0D57-4FBE-946B-A81E4A9D2A4C}" type="slidenum">
              <a:rPr lang="en-US" sz="1067" noProof="0" smtClean="0"/>
              <a:pPr lvl="0"/>
              <a:t>133</a:t>
            </a:fld>
            <a:r>
              <a:rPr lang="en-US" sz="1067" noProof="0" dirty="0"/>
              <a:t>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620C2B-CF92-8279-B4D6-3696BF7F8735}"/>
              </a:ext>
            </a:extLst>
          </p:cNvPr>
          <p:cNvSpPr txBox="1">
            <a:spLocks/>
          </p:cNvSpPr>
          <p:nvPr/>
        </p:nvSpPr>
        <p:spPr>
          <a:xfrm>
            <a:off x="6019799" y="6522345"/>
            <a:ext cx="76201" cy="310254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ctr" anchorCtr="0">
            <a:noAutofit/>
          </a:bodyPr>
          <a:lstStyle>
            <a:defPPr>
              <a:defRPr lang="en-US"/>
            </a:defPPr>
            <a:lvl1pPr defTabSz="914400">
              <a:defRPr sz="800" b="1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  <a:lvl2pPr marL="457200" defTabSz="914400">
              <a:defRPr sz="1800"/>
            </a:lvl2pPr>
            <a:lvl3pPr marL="914400" defTabSz="914400">
              <a:defRPr sz="1800"/>
            </a:lvl3pPr>
            <a:lvl4pPr marL="1371600" defTabSz="914400">
              <a:defRPr sz="1800"/>
            </a:lvl4pPr>
            <a:lvl5pPr marL="1828800" defTabSz="914400">
              <a:defRPr sz="1800"/>
            </a:lvl5pPr>
            <a:lvl6pPr marL="2286000" defTabSz="914400">
              <a:defRPr sz="1800"/>
            </a:lvl6pPr>
            <a:lvl7pPr marL="2743200" defTabSz="914400">
              <a:defRPr sz="1800"/>
            </a:lvl7pPr>
            <a:lvl8pPr marL="3200400" defTabSz="914400">
              <a:defRPr sz="1800"/>
            </a:lvl8pPr>
            <a:lvl9pPr marL="3657600" defTabSz="914400">
              <a:defRPr sz="1800"/>
            </a:lvl9pPr>
          </a:lstStyle>
          <a:p>
            <a:pPr lvl="0"/>
            <a:r>
              <a:rPr lang="en-US" sz="16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1600308457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08AE860-C73A-46B4-9583-31D29C5000C0}"/>
              </a:ext>
            </a:extLst>
          </p:cNvPr>
          <p:cNvPicPr/>
          <p:nvPr/>
        </p:nvPicPr>
        <p:blipFill rotWithShape="1">
          <a:blip r:embed="rId3"/>
          <a:srcRect l="21569" t="18412" r="22138" b="32250"/>
          <a:stretch/>
        </p:blipFill>
        <p:spPr bwMode="auto">
          <a:xfrm>
            <a:off x="1398366" y="1710565"/>
            <a:ext cx="8272679" cy="41676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2517E843-E1C4-BAEC-5D2C-19B87101F0EF}"/>
              </a:ext>
            </a:extLst>
          </p:cNvPr>
          <p:cNvSpPr/>
          <p:nvPr/>
        </p:nvSpPr>
        <p:spPr>
          <a:xfrm>
            <a:off x="5003539" y="896726"/>
            <a:ext cx="2267280" cy="549933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07783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415566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623349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831132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038915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246698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454481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662264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b="1">
                <a:ea typeface="+mn-lt"/>
                <a:cs typeface="+mn-lt"/>
              </a:rPr>
              <a:t>Select Correspondence</a:t>
            </a:r>
            <a:r>
              <a:rPr lang="en-US" sz="1100">
                <a:ea typeface="+mn-lt"/>
                <a:cs typeface="+mn-lt"/>
              </a:rPr>
              <a:t> then </a:t>
            </a:r>
            <a:r>
              <a:rPr lang="en-US" sz="1100" b="1">
                <a:ea typeface="+mn-lt"/>
                <a:cs typeface="+mn-lt"/>
              </a:rPr>
              <a:t>Respond to Correspondence</a:t>
            </a:r>
            <a:r>
              <a:rPr lang="en-US" sz="1100">
                <a:ea typeface="+mn-lt"/>
                <a:cs typeface="+mn-lt"/>
              </a:rPr>
              <a:t>.</a:t>
            </a:r>
            <a:endParaRPr lang="en-US" sz="1100">
              <a:cs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32ABD1D-8BD7-28D2-0335-FDE64866588C}"/>
              </a:ext>
            </a:extLst>
          </p:cNvPr>
          <p:cNvSpPr txBox="1"/>
          <p:nvPr/>
        </p:nvSpPr>
        <p:spPr>
          <a:xfrm>
            <a:off x="1862837" y="213816"/>
            <a:ext cx="6873724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>
                <a:solidFill>
                  <a:srgbClr val="2F5496"/>
                </a:solidFill>
                <a:cs typeface="Calibri"/>
              </a:rPr>
              <a:t>Respond to Correspondence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5DABB8-DEBB-CC17-3B43-BD890B1F6DC1}"/>
              </a:ext>
            </a:extLst>
          </p:cNvPr>
          <p:cNvSpPr txBox="1"/>
          <p:nvPr/>
        </p:nvSpPr>
        <p:spPr>
          <a:xfrm>
            <a:off x="2708156" y="2500870"/>
            <a:ext cx="1416270" cy="37084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 sz="6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51300579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Graphical user interface, application, Teams&#10;&#10;Description automatically generated">
            <a:extLst>
              <a:ext uri="{FF2B5EF4-FFF2-40B4-BE49-F238E27FC236}">
                <a16:creationId xmlns:a16="http://schemas.microsoft.com/office/drawing/2014/main" id="{71536310-D4B5-9F9B-DC44-9397AFEFFB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FA9AF35C-A2DB-5604-2D5B-0AA4CAD172E7}"/>
              </a:ext>
            </a:extLst>
          </p:cNvPr>
          <p:cNvSpPr txBox="1">
            <a:spLocks/>
          </p:cNvSpPr>
          <p:nvPr/>
        </p:nvSpPr>
        <p:spPr>
          <a:xfrm>
            <a:off x="6063875" y="6529069"/>
            <a:ext cx="1100669" cy="287259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ctr" anchorCtr="0">
            <a:noAutofit/>
          </a:bodyPr>
          <a:lstStyle>
            <a:defPPr>
              <a:defRPr lang="en-US"/>
            </a:defPPr>
            <a:lvl1pPr defTabSz="914400">
              <a:defRPr sz="800" b="1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  <a:lvl2pPr marL="457200" defTabSz="914400">
              <a:defRPr sz="1800"/>
            </a:lvl2pPr>
            <a:lvl3pPr marL="914400" defTabSz="914400">
              <a:defRPr sz="1800"/>
            </a:lvl3pPr>
            <a:lvl4pPr marL="1371600" defTabSz="914400">
              <a:defRPr sz="1800"/>
            </a:lvl4pPr>
            <a:lvl5pPr marL="1828800" defTabSz="914400">
              <a:defRPr sz="1800"/>
            </a:lvl5pPr>
            <a:lvl6pPr marL="2286000" defTabSz="914400">
              <a:defRPr sz="1800"/>
            </a:lvl6pPr>
            <a:lvl7pPr marL="2743200" defTabSz="914400">
              <a:defRPr sz="1800"/>
            </a:lvl7pPr>
            <a:lvl8pPr marL="3200400" defTabSz="914400">
              <a:defRPr sz="1800"/>
            </a:lvl8pPr>
            <a:lvl9pPr marL="3657600" defTabSz="914400">
              <a:defRPr sz="1800"/>
            </a:lvl9pPr>
          </a:lstStyle>
          <a:p>
            <a:pPr lvl="0"/>
            <a:r>
              <a:rPr lang="en-US" sz="1067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CTDOL confidential</a:t>
            </a:r>
          </a:p>
        </p:txBody>
      </p:sp>
      <p:sp>
        <p:nvSpPr>
          <p:cNvPr id="4" name="Rectangle 71">
            <a:extLst>
              <a:ext uri="{FF2B5EF4-FFF2-40B4-BE49-F238E27FC236}">
                <a16:creationId xmlns:a16="http://schemas.microsoft.com/office/drawing/2014/main" id="{AF0B8F4C-09CC-2933-E051-9FA70EEA7AF5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5605272" y="6542471"/>
            <a:ext cx="511364" cy="28180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1">
                <a:solidFill>
                  <a:schemeClr val="bg1">
                    <a:lumMod val="50000"/>
                  </a:schemeClr>
                </a:solidFill>
                <a:latin typeface="+mj-lt"/>
                <a:cs typeface="Arial" pitchFamily="34" charset="0"/>
              </a:defRPr>
            </a:lvl1pPr>
            <a:lvl2pPr marL="457200" defTabSz="914400">
              <a:defRPr sz="1800"/>
            </a:lvl2pPr>
            <a:lvl3pPr marL="914400" defTabSz="914400">
              <a:defRPr sz="1800"/>
            </a:lvl3pPr>
            <a:lvl4pPr marL="1371600" defTabSz="914400">
              <a:defRPr sz="1800"/>
            </a:lvl4pPr>
            <a:lvl5pPr marL="1828800" defTabSz="914400">
              <a:defRPr sz="1800"/>
            </a:lvl5pPr>
            <a:lvl6pPr marL="2286000" defTabSz="914400">
              <a:defRPr sz="1800"/>
            </a:lvl6pPr>
            <a:lvl7pPr marL="2743200" defTabSz="914400">
              <a:defRPr sz="1800"/>
            </a:lvl7pPr>
            <a:lvl8pPr marL="3200400" defTabSz="914400">
              <a:defRPr sz="1800"/>
            </a:lvl8pPr>
            <a:lvl9pPr marL="3657600" defTabSz="914400">
              <a:defRPr sz="1800"/>
            </a:lvl9pPr>
          </a:lstStyle>
          <a:p>
            <a:pPr lvl="0"/>
            <a:r>
              <a:rPr lang="en-US" sz="1067" noProof="0" dirty="0"/>
              <a:t> </a:t>
            </a:r>
            <a:fld id="{13B55AB4-0D57-4FBE-946B-A81E4A9D2A4C}" type="slidenum">
              <a:rPr lang="en-US" sz="1067" noProof="0" smtClean="0"/>
              <a:pPr lvl="0"/>
              <a:t>135</a:t>
            </a:fld>
            <a:r>
              <a:rPr lang="en-US" sz="1067" noProof="0" dirty="0"/>
              <a:t>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31D1F5-C6DD-E015-4A98-481F823C3356}"/>
              </a:ext>
            </a:extLst>
          </p:cNvPr>
          <p:cNvSpPr txBox="1">
            <a:spLocks/>
          </p:cNvSpPr>
          <p:nvPr/>
        </p:nvSpPr>
        <p:spPr>
          <a:xfrm>
            <a:off x="6019799" y="6522345"/>
            <a:ext cx="76201" cy="310254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ctr" anchorCtr="0">
            <a:noAutofit/>
          </a:bodyPr>
          <a:lstStyle>
            <a:defPPr>
              <a:defRPr lang="en-US"/>
            </a:defPPr>
            <a:lvl1pPr defTabSz="914400">
              <a:defRPr sz="800" b="1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  <a:lvl2pPr marL="457200" defTabSz="914400">
              <a:defRPr sz="1800"/>
            </a:lvl2pPr>
            <a:lvl3pPr marL="914400" defTabSz="914400">
              <a:defRPr sz="1800"/>
            </a:lvl3pPr>
            <a:lvl4pPr marL="1371600" defTabSz="914400">
              <a:defRPr sz="1800"/>
            </a:lvl4pPr>
            <a:lvl5pPr marL="1828800" defTabSz="914400">
              <a:defRPr sz="1800"/>
            </a:lvl5pPr>
            <a:lvl6pPr marL="2286000" defTabSz="914400">
              <a:defRPr sz="1800"/>
            </a:lvl6pPr>
            <a:lvl7pPr marL="2743200" defTabSz="914400">
              <a:defRPr sz="1800"/>
            </a:lvl7pPr>
            <a:lvl8pPr marL="3200400" defTabSz="914400">
              <a:defRPr sz="1800"/>
            </a:lvl8pPr>
            <a:lvl9pPr marL="3657600" defTabSz="914400">
              <a:defRPr sz="1800"/>
            </a:lvl9pPr>
          </a:lstStyle>
          <a:p>
            <a:pPr lvl="0"/>
            <a:r>
              <a:rPr lang="en-US" sz="16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420095985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114FA7A-F6EE-447D-848D-61EA06B86CFB}"/>
              </a:ext>
            </a:extLst>
          </p:cNvPr>
          <p:cNvPicPr/>
          <p:nvPr/>
        </p:nvPicPr>
        <p:blipFill rotWithShape="1">
          <a:blip r:embed="rId3"/>
          <a:srcRect l="21537" t="23665" r="21641" b="43238"/>
          <a:stretch/>
        </p:blipFill>
        <p:spPr bwMode="auto">
          <a:xfrm>
            <a:off x="1478610" y="2075732"/>
            <a:ext cx="9008006" cy="308220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3E32555-4A2E-D4F8-C4C5-DD7E25B1D8DA}"/>
              </a:ext>
            </a:extLst>
          </p:cNvPr>
          <p:cNvSpPr/>
          <p:nvPr/>
        </p:nvSpPr>
        <p:spPr>
          <a:xfrm>
            <a:off x="4962126" y="1054095"/>
            <a:ext cx="2267280" cy="549933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>
                <a:ea typeface="+mn-lt"/>
                <a:cs typeface="+mn-lt"/>
              </a:rPr>
              <a:t>Select desired </a:t>
            </a:r>
            <a:r>
              <a:rPr lang="en-US" sz="1100" b="1">
                <a:ea typeface="+mn-lt"/>
                <a:cs typeface="+mn-lt"/>
              </a:rPr>
              <a:t>Correspondence Type </a:t>
            </a:r>
            <a:r>
              <a:rPr lang="en-US" sz="1100">
                <a:ea typeface="+mn-lt"/>
                <a:cs typeface="+mn-lt"/>
              </a:rPr>
              <a:t>and click </a:t>
            </a:r>
            <a:r>
              <a:rPr lang="en-US" sz="1100" b="1">
                <a:ea typeface="+mn-lt"/>
                <a:cs typeface="+mn-lt"/>
              </a:rPr>
              <a:t>Search</a:t>
            </a:r>
            <a:r>
              <a:rPr lang="en-US" sz="1100">
                <a:ea typeface="+mn-lt"/>
                <a:cs typeface="+mn-lt"/>
              </a:rPr>
              <a:t>.</a:t>
            </a:r>
            <a:endParaRPr lang="en-US" sz="1100">
              <a:cs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4CB0DB9-0A76-897B-B72B-C24C0A1755FC}"/>
              </a:ext>
            </a:extLst>
          </p:cNvPr>
          <p:cNvSpPr txBox="1"/>
          <p:nvPr/>
        </p:nvSpPr>
        <p:spPr>
          <a:xfrm>
            <a:off x="1862837" y="213816"/>
            <a:ext cx="6873724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>
                <a:solidFill>
                  <a:srgbClr val="2F5496"/>
                </a:solidFill>
                <a:cs typeface="Calibri"/>
              </a:rPr>
              <a:t>Respond to Correspondence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F7D6495-B263-4CE2-6BE2-7AE6EEC1F93C}"/>
              </a:ext>
            </a:extLst>
          </p:cNvPr>
          <p:cNvSpPr txBox="1"/>
          <p:nvPr/>
        </p:nvSpPr>
        <p:spPr>
          <a:xfrm>
            <a:off x="5789286" y="4298196"/>
            <a:ext cx="554879" cy="18034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 sz="600">
              <a:cs typeface="Calibri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079FFF4-F428-9D77-C48F-3D4C439D69F1}"/>
              </a:ext>
            </a:extLst>
          </p:cNvPr>
          <p:cNvSpPr txBox="1"/>
          <p:nvPr/>
        </p:nvSpPr>
        <p:spPr>
          <a:xfrm>
            <a:off x="5019004" y="3370544"/>
            <a:ext cx="3445509" cy="22175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 sz="6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80715630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5083AFA-33E1-4191-A05D-8D143BB25BEE}"/>
              </a:ext>
            </a:extLst>
          </p:cNvPr>
          <p:cNvPicPr/>
          <p:nvPr/>
        </p:nvPicPr>
        <p:blipFill rotWithShape="1">
          <a:blip r:embed="rId3"/>
          <a:srcRect l="21625" t="23820" r="21975" b="39078"/>
          <a:stretch/>
        </p:blipFill>
        <p:spPr bwMode="auto">
          <a:xfrm>
            <a:off x="2071632" y="2292212"/>
            <a:ext cx="7996723" cy="279780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3E32555-4A2E-D4F8-C4C5-DD7E25B1D8DA}"/>
              </a:ext>
            </a:extLst>
          </p:cNvPr>
          <p:cNvSpPr/>
          <p:nvPr/>
        </p:nvSpPr>
        <p:spPr>
          <a:xfrm>
            <a:off x="4920714" y="1203183"/>
            <a:ext cx="2524040" cy="674172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>
                <a:cs typeface="Calibri"/>
              </a:rPr>
              <a:t>Correspondence list displays based on search criteria. Select from list displayed.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F3BDA45-30EA-4E22-0F59-9A8AC168DD5F}"/>
              </a:ext>
            </a:extLst>
          </p:cNvPr>
          <p:cNvSpPr txBox="1"/>
          <p:nvPr/>
        </p:nvSpPr>
        <p:spPr>
          <a:xfrm>
            <a:off x="1862837" y="213816"/>
            <a:ext cx="6873724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>
                <a:solidFill>
                  <a:srgbClr val="2F5496"/>
                </a:solidFill>
                <a:cs typeface="Calibri"/>
              </a:rPr>
              <a:t>Respond to Correspondence</a:t>
            </a:r>
          </a:p>
        </p:txBody>
      </p:sp>
    </p:spTree>
    <p:extLst>
      <p:ext uri="{BB962C8B-B14F-4D97-AF65-F5344CB8AC3E}">
        <p14:creationId xmlns:p14="http://schemas.microsoft.com/office/powerpoint/2010/main" val="925703982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AECC9B7-BDBF-4D94-8670-8CB1F362B6EC}"/>
              </a:ext>
            </a:extLst>
          </p:cNvPr>
          <p:cNvPicPr/>
          <p:nvPr/>
        </p:nvPicPr>
        <p:blipFill rotWithShape="1">
          <a:blip r:embed="rId3"/>
          <a:srcRect l="21617" t="19020" r="21617" b="31855"/>
          <a:stretch/>
        </p:blipFill>
        <p:spPr bwMode="auto">
          <a:xfrm>
            <a:off x="1758963" y="2247334"/>
            <a:ext cx="8204033" cy="348876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3E32555-4A2E-D4F8-C4C5-DD7E25B1D8DA}"/>
              </a:ext>
            </a:extLst>
          </p:cNvPr>
          <p:cNvSpPr/>
          <p:nvPr/>
        </p:nvSpPr>
        <p:spPr>
          <a:xfrm>
            <a:off x="5243735" y="1095508"/>
            <a:ext cx="2267280" cy="549933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>
                <a:ea typeface="+mn-lt"/>
                <a:cs typeface="+mn-lt"/>
              </a:rPr>
              <a:t>Select </a:t>
            </a:r>
            <a:r>
              <a:rPr lang="en-US" sz="1100" b="1">
                <a:ea typeface="+mn-lt"/>
                <a:cs typeface="+mn-lt"/>
              </a:rPr>
              <a:t>Correspondence </a:t>
            </a:r>
            <a:r>
              <a:rPr lang="en-US" sz="1100">
                <a:ea typeface="+mn-lt"/>
                <a:cs typeface="+mn-lt"/>
              </a:rPr>
              <a:t>then </a:t>
            </a:r>
            <a:r>
              <a:rPr lang="en-US" sz="1100" b="1">
                <a:ea typeface="+mn-lt"/>
                <a:cs typeface="+mn-lt"/>
              </a:rPr>
              <a:t>View Correspondence.</a:t>
            </a:r>
            <a:endParaRPr lang="en-US" sz="1100" b="1">
              <a:cs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69610F7-6D2A-F39F-6052-D978F470A1EE}"/>
              </a:ext>
            </a:extLst>
          </p:cNvPr>
          <p:cNvSpPr txBox="1"/>
          <p:nvPr/>
        </p:nvSpPr>
        <p:spPr>
          <a:xfrm>
            <a:off x="1862837" y="213816"/>
            <a:ext cx="6873724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>
                <a:solidFill>
                  <a:srgbClr val="2F5496"/>
                </a:solidFill>
                <a:cs typeface="Calibri"/>
              </a:rPr>
              <a:t>View Correspondence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BD95A14-F854-9145-5A0C-B30DA4CF73A3}"/>
              </a:ext>
            </a:extLst>
          </p:cNvPr>
          <p:cNvSpPr txBox="1"/>
          <p:nvPr/>
        </p:nvSpPr>
        <p:spPr>
          <a:xfrm>
            <a:off x="3047743" y="3138630"/>
            <a:ext cx="1374857" cy="2797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 sz="6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22807530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Graphical user interface, application, Teams&#10;&#10;Description automatically generated">
            <a:extLst>
              <a:ext uri="{FF2B5EF4-FFF2-40B4-BE49-F238E27FC236}">
                <a16:creationId xmlns:a16="http://schemas.microsoft.com/office/drawing/2014/main" id="{735C117D-63A8-7135-1FF2-684699D33B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A26130A8-7DBA-E0D3-DF19-E1873C40130B}"/>
              </a:ext>
            </a:extLst>
          </p:cNvPr>
          <p:cNvSpPr txBox="1">
            <a:spLocks/>
          </p:cNvSpPr>
          <p:nvPr/>
        </p:nvSpPr>
        <p:spPr>
          <a:xfrm>
            <a:off x="6063875" y="6529069"/>
            <a:ext cx="1100669" cy="287259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ctr" anchorCtr="0">
            <a:noAutofit/>
          </a:bodyPr>
          <a:lstStyle>
            <a:defPPr>
              <a:defRPr lang="en-US"/>
            </a:defPPr>
            <a:lvl1pPr defTabSz="914400">
              <a:defRPr sz="800" b="1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  <a:lvl2pPr marL="457200" defTabSz="914400">
              <a:defRPr sz="1800"/>
            </a:lvl2pPr>
            <a:lvl3pPr marL="914400" defTabSz="914400">
              <a:defRPr sz="1800"/>
            </a:lvl3pPr>
            <a:lvl4pPr marL="1371600" defTabSz="914400">
              <a:defRPr sz="1800"/>
            </a:lvl4pPr>
            <a:lvl5pPr marL="1828800" defTabSz="914400">
              <a:defRPr sz="1800"/>
            </a:lvl5pPr>
            <a:lvl6pPr marL="2286000" defTabSz="914400">
              <a:defRPr sz="1800"/>
            </a:lvl6pPr>
            <a:lvl7pPr marL="2743200" defTabSz="914400">
              <a:defRPr sz="1800"/>
            </a:lvl7pPr>
            <a:lvl8pPr marL="3200400" defTabSz="914400">
              <a:defRPr sz="1800"/>
            </a:lvl8pPr>
            <a:lvl9pPr marL="3657600" defTabSz="914400">
              <a:defRPr sz="1800"/>
            </a:lvl9pPr>
          </a:lstStyle>
          <a:p>
            <a:pPr lvl="0"/>
            <a:r>
              <a:rPr lang="en-US" sz="1067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CTDOL confidential</a:t>
            </a:r>
          </a:p>
        </p:txBody>
      </p:sp>
      <p:sp>
        <p:nvSpPr>
          <p:cNvPr id="4" name="Rectangle 71">
            <a:extLst>
              <a:ext uri="{FF2B5EF4-FFF2-40B4-BE49-F238E27FC236}">
                <a16:creationId xmlns:a16="http://schemas.microsoft.com/office/drawing/2014/main" id="{995DCE0D-584E-B248-6CD5-7EA2A18FA1F9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5605272" y="6542471"/>
            <a:ext cx="511364" cy="28180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1">
                <a:solidFill>
                  <a:schemeClr val="bg1">
                    <a:lumMod val="50000"/>
                  </a:schemeClr>
                </a:solidFill>
                <a:latin typeface="+mj-lt"/>
                <a:cs typeface="Arial" pitchFamily="34" charset="0"/>
              </a:defRPr>
            </a:lvl1pPr>
            <a:lvl2pPr marL="457200" defTabSz="914400">
              <a:defRPr sz="1800"/>
            </a:lvl2pPr>
            <a:lvl3pPr marL="914400" defTabSz="914400">
              <a:defRPr sz="1800"/>
            </a:lvl3pPr>
            <a:lvl4pPr marL="1371600" defTabSz="914400">
              <a:defRPr sz="1800"/>
            </a:lvl4pPr>
            <a:lvl5pPr marL="1828800" defTabSz="914400">
              <a:defRPr sz="1800"/>
            </a:lvl5pPr>
            <a:lvl6pPr marL="2286000" defTabSz="914400">
              <a:defRPr sz="1800"/>
            </a:lvl6pPr>
            <a:lvl7pPr marL="2743200" defTabSz="914400">
              <a:defRPr sz="1800"/>
            </a:lvl7pPr>
            <a:lvl8pPr marL="3200400" defTabSz="914400">
              <a:defRPr sz="1800"/>
            </a:lvl8pPr>
            <a:lvl9pPr marL="3657600" defTabSz="914400">
              <a:defRPr sz="1800"/>
            </a:lvl9pPr>
          </a:lstStyle>
          <a:p>
            <a:pPr lvl="0"/>
            <a:r>
              <a:rPr lang="en-US" sz="1067" noProof="0" dirty="0"/>
              <a:t> </a:t>
            </a:r>
            <a:fld id="{13B55AB4-0D57-4FBE-946B-A81E4A9D2A4C}" type="slidenum">
              <a:rPr lang="en-US" sz="1067" noProof="0" smtClean="0"/>
              <a:pPr lvl="0"/>
              <a:t>139</a:t>
            </a:fld>
            <a:r>
              <a:rPr lang="en-US" sz="1067" noProof="0" dirty="0"/>
              <a:t>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A12DC3A-CA7D-37A5-D49C-CE4339EAB7DB}"/>
              </a:ext>
            </a:extLst>
          </p:cNvPr>
          <p:cNvSpPr txBox="1">
            <a:spLocks/>
          </p:cNvSpPr>
          <p:nvPr/>
        </p:nvSpPr>
        <p:spPr>
          <a:xfrm>
            <a:off x="6019799" y="6522345"/>
            <a:ext cx="76201" cy="310254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ctr" anchorCtr="0">
            <a:noAutofit/>
          </a:bodyPr>
          <a:lstStyle>
            <a:defPPr>
              <a:defRPr lang="en-US"/>
            </a:defPPr>
            <a:lvl1pPr defTabSz="914400">
              <a:defRPr sz="800" b="1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  <a:lvl2pPr marL="457200" defTabSz="914400">
              <a:defRPr sz="1800"/>
            </a:lvl2pPr>
            <a:lvl3pPr marL="914400" defTabSz="914400">
              <a:defRPr sz="1800"/>
            </a:lvl3pPr>
            <a:lvl4pPr marL="1371600" defTabSz="914400">
              <a:defRPr sz="1800"/>
            </a:lvl4pPr>
            <a:lvl5pPr marL="1828800" defTabSz="914400">
              <a:defRPr sz="1800"/>
            </a:lvl5pPr>
            <a:lvl6pPr marL="2286000" defTabSz="914400">
              <a:defRPr sz="1800"/>
            </a:lvl6pPr>
            <a:lvl7pPr marL="2743200" defTabSz="914400">
              <a:defRPr sz="1800"/>
            </a:lvl7pPr>
            <a:lvl8pPr marL="3200400" defTabSz="914400">
              <a:defRPr sz="1800"/>
            </a:lvl8pPr>
            <a:lvl9pPr marL="3657600" defTabSz="914400">
              <a:defRPr sz="1800"/>
            </a:lvl9pPr>
          </a:lstStyle>
          <a:p>
            <a:pPr lvl="0"/>
            <a:r>
              <a:rPr lang="en-US" sz="16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32696364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F7A3E4F-CB3C-4CDC-9CC3-03023BE94BDE}"/>
              </a:ext>
            </a:extLst>
          </p:cNvPr>
          <p:cNvSpPr txBox="1"/>
          <p:nvPr/>
        </p:nvSpPr>
        <p:spPr>
          <a:xfrm>
            <a:off x="1902646" y="699953"/>
            <a:ext cx="5469261" cy="692497"/>
          </a:xfrm>
          <a:prstGeom prst="rect">
            <a:avLst/>
          </a:prstGeom>
          <a:noFill/>
        </p:spPr>
        <p:txBody>
          <a:bodyPr wrap="square" lIns="121920" tIns="60960" rIns="121920" bIns="60960" rtlCol="0" anchor="t">
            <a:spAutoFit/>
          </a:bodyPr>
          <a:lstStyle>
            <a:defPPr>
              <a:defRPr lang="en-US"/>
            </a:defPPr>
            <a:lvl1pPr marL="0" algn="l" defTabSz="415566" rtl="0" eaLnBrk="1" latinLnBrk="0" hangingPunct="1">
              <a:defRPr sz="8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07783" algn="l" defTabSz="415566" rtl="0" eaLnBrk="1" latinLnBrk="0" hangingPunct="1">
              <a:defRPr sz="8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15566" algn="l" defTabSz="415566" rtl="0" eaLnBrk="1" latinLnBrk="0" hangingPunct="1">
              <a:defRPr sz="8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23349" algn="l" defTabSz="415566" rtl="0" eaLnBrk="1" latinLnBrk="0" hangingPunct="1">
              <a:defRPr sz="8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31132" algn="l" defTabSz="415566" rtl="0" eaLnBrk="1" latinLnBrk="0" hangingPunct="1">
              <a:defRPr sz="8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38915" algn="l" defTabSz="415566" rtl="0" eaLnBrk="1" latinLnBrk="0" hangingPunct="1">
              <a:defRPr sz="8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46698" algn="l" defTabSz="415566" rtl="0" eaLnBrk="1" latinLnBrk="0" hangingPunct="1">
              <a:defRPr sz="8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54481" algn="l" defTabSz="415566" rtl="0" eaLnBrk="1" latinLnBrk="0" hangingPunct="1">
              <a:defRPr sz="8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62264" algn="l" defTabSz="415566" rtl="0" eaLnBrk="1" latinLnBrk="0" hangingPunct="1">
              <a:defRPr sz="8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50" b="1">
                <a:cs typeface="Calibri"/>
              </a:rPr>
              <a:t>Employer Registration</a:t>
            </a:r>
            <a:endParaRPr lang="en-US" sz="1850">
              <a:ea typeface="+mn-lt"/>
              <a:cs typeface="+mn-lt"/>
            </a:endParaRPr>
          </a:p>
          <a:p>
            <a:endParaRPr lang="en-US" sz="1850" b="1">
              <a:cs typeface="Calibri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055F9C4-9DA4-4F22-BB1D-85110E4E5621}"/>
              </a:ext>
            </a:extLst>
          </p:cNvPr>
          <p:cNvCxnSpPr>
            <a:cxnSpLocks/>
          </p:cNvCxnSpPr>
          <p:nvPr/>
        </p:nvCxnSpPr>
        <p:spPr>
          <a:xfrm flipV="1">
            <a:off x="1987136" y="1050716"/>
            <a:ext cx="3273306" cy="0"/>
          </a:xfrm>
          <a:prstGeom prst="line">
            <a:avLst/>
          </a:prstGeom>
          <a:ln w="19050">
            <a:solidFill>
              <a:srgbClr val="00ADEF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2AAF17FE-21A6-4D1C-9B61-D8D12BC72752}"/>
              </a:ext>
            </a:extLst>
          </p:cNvPr>
          <p:cNvSpPr txBox="1"/>
          <p:nvPr/>
        </p:nvSpPr>
        <p:spPr>
          <a:xfrm>
            <a:off x="1902645" y="71098"/>
            <a:ext cx="4958080" cy="492443"/>
          </a:xfrm>
          <a:prstGeom prst="rect">
            <a:avLst/>
          </a:prstGeom>
          <a:noFill/>
        </p:spPr>
        <p:txBody>
          <a:bodyPr wrap="square" lIns="121920" tIns="60960" rIns="121920" bIns="60960" rtlCol="0" anchor="t">
            <a:spAutoFit/>
          </a:bodyPr>
          <a:lstStyle/>
          <a:p>
            <a:r>
              <a:rPr lang="en-US" sz="2400">
                <a:ea typeface="+mn-lt"/>
                <a:cs typeface="+mn-lt"/>
              </a:rPr>
              <a:t>Employer Registration</a:t>
            </a:r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621047A-82F6-4388-AC10-12518A274761}"/>
              </a:ext>
            </a:extLst>
          </p:cNvPr>
          <p:cNvSpPr/>
          <p:nvPr/>
        </p:nvSpPr>
        <p:spPr>
          <a:xfrm>
            <a:off x="7070652" y="1096255"/>
            <a:ext cx="3708200" cy="1046133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>
                <a:cs typeface="Calibri"/>
              </a:rPr>
              <a:t>Business Location Details</a:t>
            </a:r>
            <a:r>
              <a:rPr lang="en-US" sz="1200">
                <a:cs typeface="Calibri"/>
              </a:rPr>
              <a:t> screen is displayed. To add another business location, click the </a:t>
            </a:r>
            <a:r>
              <a:rPr lang="en-US" sz="1200" b="1">
                <a:cs typeface="Calibri"/>
              </a:rPr>
              <a:t>Add Another Business Location </a:t>
            </a:r>
            <a:r>
              <a:rPr lang="en-US" sz="1200">
                <a:cs typeface="Calibri"/>
              </a:rPr>
              <a:t>link. The </a:t>
            </a:r>
            <a:r>
              <a:rPr lang="en-US" sz="1200" b="1">
                <a:cs typeface="Calibri"/>
              </a:rPr>
              <a:t>Add Business Location </a:t>
            </a:r>
            <a:r>
              <a:rPr lang="en-US" sz="1200">
                <a:cs typeface="Calibri"/>
              </a:rPr>
              <a:t>screen will be displayed.</a:t>
            </a:r>
          </a:p>
          <a:p>
            <a:r>
              <a:rPr lang="en-US" sz="1200">
                <a:cs typeface="Calibri"/>
              </a:rPr>
              <a:t>Click </a:t>
            </a:r>
            <a:r>
              <a:rPr lang="en-US" sz="1200" b="1">
                <a:cs typeface="Calibri"/>
              </a:rPr>
              <a:t>Next</a:t>
            </a:r>
            <a:r>
              <a:rPr lang="en-US" sz="1200">
                <a:cs typeface="Calibri"/>
              </a:rPr>
              <a:t>.</a:t>
            </a:r>
          </a:p>
        </p:txBody>
      </p:sp>
      <p:pic>
        <p:nvPicPr>
          <p:cNvPr id="5" name="Picture 8">
            <a:extLst>
              <a:ext uri="{FF2B5EF4-FFF2-40B4-BE49-F238E27FC236}">
                <a16:creationId xmlns:a16="http://schemas.microsoft.com/office/drawing/2014/main" id="{CE6CB15B-1420-DC04-325C-1BB2ECCEEE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8015" y="2190605"/>
            <a:ext cx="9344138" cy="198103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91CA0F5-2E3D-F5C8-DFA2-ACE87C146856}"/>
              </a:ext>
            </a:extLst>
          </p:cNvPr>
          <p:cNvSpPr/>
          <p:nvPr/>
        </p:nvSpPr>
        <p:spPr>
          <a:xfrm>
            <a:off x="9330449" y="3900948"/>
            <a:ext cx="563217" cy="18221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942708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76A7165-C693-45F7-B595-6DA11E252D48}"/>
              </a:ext>
            </a:extLst>
          </p:cNvPr>
          <p:cNvPicPr/>
          <p:nvPr/>
        </p:nvPicPr>
        <p:blipFill rotWithShape="1">
          <a:blip r:embed="rId3"/>
          <a:srcRect l="21707" t="23804" r="21707" b="44891"/>
          <a:stretch/>
        </p:blipFill>
        <p:spPr bwMode="auto">
          <a:xfrm>
            <a:off x="2424388" y="2298630"/>
            <a:ext cx="7690271" cy="238682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3E32555-4A2E-D4F8-C4C5-DD7E25B1D8DA}"/>
              </a:ext>
            </a:extLst>
          </p:cNvPr>
          <p:cNvSpPr/>
          <p:nvPr/>
        </p:nvSpPr>
        <p:spPr>
          <a:xfrm>
            <a:off x="4746779" y="1070661"/>
            <a:ext cx="2789084" cy="641041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b="1">
                <a:ea typeface="+mn-lt"/>
                <a:cs typeface="+mn-lt"/>
              </a:rPr>
              <a:t>Employer Recent Correspondences</a:t>
            </a:r>
            <a:r>
              <a:rPr lang="en-US" sz="1100">
                <a:ea typeface="+mn-lt"/>
                <a:cs typeface="+mn-lt"/>
              </a:rPr>
              <a:t> screen is displayed. Select </a:t>
            </a:r>
            <a:r>
              <a:rPr lang="en-US" sz="1100" b="1">
                <a:ea typeface="+mn-lt"/>
                <a:cs typeface="+mn-lt"/>
              </a:rPr>
              <a:t>Tax</a:t>
            </a:r>
            <a:r>
              <a:rPr lang="en-US" sz="1100">
                <a:ea typeface="+mn-lt"/>
                <a:cs typeface="+mn-lt"/>
              </a:rPr>
              <a:t> from </a:t>
            </a:r>
            <a:r>
              <a:rPr lang="en-US" sz="1100" b="1">
                <a:ea typeface="+mn-lt"/>
                <a:cs typeface="+mn-lt"/>
              </a:rPr>
              <a:t>Correspondence Search Type and </a:t>
            </a:r>
            <a:r>
              <a:rPr lang="en-US" sz="1100">
                <a:ea typeface="+mn-lt"/>
                <a:cs typeface="+mn-lt"/>
              </a:rPr>
              <a:t>click</a:t>
            </a:r>
            <a:r>
              <a:rPr lang="en-US" sz="1100" b="1">
                <a:ea typeface="+mn-lt"/>
                <a:cs typeface="+mn-lt"/>
              </a:rPr>
              <a:t> Search</a:t>
            </a:r>
            <a:r>
              <a:rPr lang="en-US" sz="1100">
                <a:ea typeface="+mn-lt"/>
                <a:cs typeface="+mn-lt"/>
              </a:rPr>
              <a:t>.</a:t>
            </a:r>
            <a:endParaRPr lang="en-US" sz="1100" b="1">
              <a:cs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1DF482C-E82E-781A-3A50-FDD63DA8FDBA}"/>
              </a:ext>
            </a:extLst>
          </p:cNvPr>
          <p:cNvSpPr txBox="1"/>
          <p:nvPr/>
        </p:nvSpPr>
        <p:spPr>
          <a:xfrm>
            <a:off x="1862837" y="213816"/>
            <a:ext cx="6873724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>
                <a:solidFill>
                  <a:srgbClr val="2F5496"/>
                </a:solidFill>
                <a:cs typeface="Calibri"/>
              </a:rPr>
              <a:t>View Correspondence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3D35851-52B5-8566-B693-503C4760BD10}"/>
              </a:ext>
            </a:extLst>
          </p:cNvPr>
          <p:cNvSpPr txBox="1"/>
          <p:nvPr/>
        </p:nvSpPr>
        <p:spPr>
          <a:xfrm>
            <a:off x="5971504" y="3925479"/>
            <a:ext cx="554879" cy="18034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 sz="600">
              <a:cs typeface="Calibri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4D86DEE-DD61-49C0-DEF9-12122B4BADB7}"/>
              </a:ext>
            </a:extLst>
          </p:cNvPr>
          <p:cNvSpPr txBox="1"/>
          <p:nvPr/>
        </p:nvSpPr>
        <p:spPr>
          <a:xfrm>
            <a:off x="6339252" y="2736096"/>
            <a:ext cx="745378" cy="4702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 sz="6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88243125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C445CBF-DDC7-4EC9-96AF-6A70DFED0D21}"/>
              </a:ext>
            </a:extLst>
          </p:cNvPr>
          <p:cNvPicPr/>
          <p:nvPr/>
        </p:nvPicPr>
        <p:blipFill rotWithShape="1">
          <a:blip r:embed="rId3"/>
          <a:srcRect l="21109" t="23645" r="21166" b="28143"/>
          <a:stretch/>
        </p:blipFill>
        <p:spPr bwMode="auto">
          <a:xfrm>
            <a:off x="1588189" y="2149558"/>
            <a:ext cx="8453508" cy="346098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3E32555-4A2E-D4F8-C4C5-DD7E25B1D8DA}"/>
              </a:ext>
            </a:extLst>
          </p:cNvPr>
          <p:cNvSpPr/>
          <p:nvPr/>
        </p:nvSpPr>
        <p:spPr>
          <a:xfrm>
            <a:off x="4572843" y="1062378"/>
            <a:ext cx="2267280" cy="549933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>
                <a:ea typeface="+mn-lt"/>
                <a:cs typeface="+mn-lt"/>
              </a:rPr>
              <a:t>Select desired </a:t>
            </a:r>
            <a:r>
              <a:rPr lang="en-US" sz="1100" b="1">
                <a:ea typeface="+mn-lt"/>
                <a:cs typeface="+mn-lt"/>
              </a:rPr>
              <a:t>Correspondence.</a:t>
            </a:r>
            <a:endParaRPr lang="en-US" sz="1100" b="1">
              <a:cs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08985FF-6BB6-67F6-4E4D-DC5A662C803D}"/>
              </a:ext>
            </a:extLst>
          </p:cNvPr>
          <p:cNvSpPr txBox="1"/>
          <p:nvPr/>
        </p:nvSpPr>
        <p:spPr>
          <a:xfrm>
            <a:off x="1772221" y="4356174"/>
            <a:ext cx="1416270" cy="17205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 sz="600">
              <a:cs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CBB5332-8F43-07DE-C561-F622BDA3B09B}"/>
              </a:ext>
            </a:extLst>
          </p:cNvPr>
          <p:cNvSpPr txBox="1"/>
          <p:nvPr/>
        </p:nvSpPr>
        <p:spPr>
          <a:xfrm>
            <a:off x="1862837" y="213816"/>
            <a:ext cx="6873724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>
                <a:solidFill>
                  <a:srgbClr val="2F5496"/>
                </a:solidFill>
                <a:cs typeface="Calibri"/>
              </a:rPr>
              <a:t>View Correspondence</a:t>
            </a:r>
          </a:p>
        </p:txBody>
      </p:sp>
    </p:spTree>
    <p:extLst>
      <p:ext uri="{BB962C8B-B14F-4D97-AF65-F5344CB8AC3E}">
        <p14:creationId xmlns:p14="http://schemas.microsoft.com/office/powerpoint/2010/main" val="2075828330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0DD78667-23D0-1C3E-CA89-8BD95F8FBA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168" y="41672"/>
            <a:ext cx="12192000" cy="6858000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7F064BB-A3FF-2BD1-27DA-B6DF857385BA}"/>
              </a:ext>
            </a:extLst>
          </p:cNvPr>
          <p:cNvSpPr txBox="1">
            <a:spLocks/>
          </p:cNvSpPr>
          <p:nvPr/>
        </p:nvSpPr>
        <p:spPr>
          <a:xfrm>
            <a:off x="6265043" y="6529069"/>
            <a:ext cx="1100669" cy="287259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ctr" anchorCtr="0">
            <a:noAutofit/>
          </a:bodyPr>
          <a:lstStyle>
            <a:defPPr>
              <a:defRPr lang="en-US"/>
            </a:defPPr>
            <a:lvl1pPr defTabSz="914400">
              <a:defRPr sz="800" b="1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  <a:lvl2pPr marL="457200" defTabSz="914400">
              <a:defRPr sz="1800"/>
            </a:lvl2pPr>
            <a:lvl3pPr marL="914400" defTabSz="914400">
              <a:defRPr sz="1800"/>
            </a:lvl3pPr>
            <a:lvl4pPr marL="1371600" defTabSz="914400">
              <a:defRPr sz="1800"/>
            </a:lvl4pPr>
            <a:lvl5pPr marL="1828800" defTabSz="914400">
              <a:defRPr sz="1800"/>
            </a:lvl5pPr>
            <a:lvl6pPr marL="2286000" defTabSz="914400">
              <a:defRPr sz="1800"/>
            </a:lvl6pPr>
            <a:lvl7pPr marL="2743200" defTabSz="914400">
              <a:defRPr sz="1800"/>
            </a:lvl7pPr>
            <a:lvl8pPr marL="3200400" defTabSz="914400">
              <a:defRPr sz="1800"/>
            </a:lvl8pPr>
            <a:lvl9pPr marL="3657600" defTabSz="914400">
              <a:defRPr sz="1800"/>
            </a:lvl9pPr>
          </a:lstStyle>
          <a:p>
            <a:pPr lvl="0"/>
            <a:r>
              <a:rPr lang="en-US" sz="1067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CTDOL confidential</a:t>
            </a:r>
          </a:p>
        </p:txBody>
      </p:sp>
      <p:sp>
        <p:nvSpPr>
          <p:cNvPr id="4" name="Rectangle 71">
            <a:extLst>
              <a:ext uri="{FF2B5EF4-FFF2-40B4-BE49-F238E27FC236}">
                <a16:creationId xmlns:a16="http://schemas.microsoft.com/office/drawing/2014/main" id="{1E857987-C846-2769-4CEB-68859D8135D7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5806440" y="6542471"/>
            <a:ext cx="511364" cy="28180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1">
                <a:solidFill>
                  <a:schemeClr val="bg1">
                    <a:lumMod val="50000"/>
                  </a:schemeClr>
                </a:solidFill>
                <a:latin typeface="+mj-lt"/>
                <a:cs typeface="Arial" pitchFamily="34" charset="0"/>
              </a:defRPr>
            </a:lvl1pPr>
            <a:lvl2pPr marL="457200" defTabSz="914400">
              <a:defRPr sz="1800"/>
            </a:lvl2pPr>
            <a:lvl3pPr marL="914400" defTabSz="914400">
              <a:defRPr sz="1800"/>
            </a:lvl3pPr>
            <a:lvl4pPr marL="1371600" defTabSz="914400">
              <a:defRPr sz="1800"/>
            </a:lvl4pPr>
            <a:lvl5pPr marL="1828800" defTabSz="914400">
              <a:defRPr sz="1800"/>
            </a:lvl5pPr>
            <a:lvl6pPr marL="2286000" defTabSz="914400">
              <a:defRPr sz="1800"/>
            </a:lvl6pPr>
            <a:lvl7pPr marL="2743200" defTabSz="914400">
              <a:defRPr sz="1800"/>
            </a:lvl7pPr>
            <a:lvl8pPr marL="3200400" defTabSz="914400">
              <a:defRPr sz="1800"/>
            </a:lvl8pPr>
            <a:lvl9pPr marL="3657600" defTabSz="914400">
              <a:defRPr sz="1800"/>
            </a:lvl9pPr>
          </a:lstStyle>
          <a:p>
            <a:pPr lvl="0"/>
            <a:r>
              <a:rPr lang="en-US" sz="1067" noProof="0" dirty="0"/>
              <a:t> </a:t>
            </a:r>
            <a:fld id="{13B55AB4-0D57-4FBE-946B-A81E4A9D2A4C}" type="slidenum">
              <a:rPr lang="en-US" sz="1067" noProof="0" smtClean="0"/>
              <a:pPr lvl="0"/>
              <a:t>142</a:t>
            </a:fld>
            <a:r>
              <a:rPr lang="en-US" sz="1067" noProof="0" dirty="0"/>
              <a:t>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5BEA2A7-70FC-199B-62B3-FDC713C788C4}"/>
              </a:ext>
            </a:extLst>
          </p:cNvPr>
          <p:cNvSpPr txBox="1">
            <a:spLocks/>
          </p:cNvSpPr>
          <p:nvPr/>
        </p:nvSpPr>
        <p:spPr>
          <a:xfrm>
            <a:off x="6220967" y="6522345"/>
            <a:ext cx="76201" cy="310254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ctr" anchorCtr="0">
            <a:noAutofit/>
          </a:bodyPr>
          <a:lstStyle>
            <a:defPPr>
              <a:defRPr lang="en-US"/>
            </a:defPPr>
            <a:lvl1pPr defTabSz="914400">
              <a:defRPr sz="800" b="1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  <a:lvl2pPr marL="457200" defTabSz="914400">
              <a:defRPr sz="1800"/>
            </a:lvl2pPr>
            <a:lvl3pPr marL="914400" defTabSz="914400">
              <a:defRPr sz="1800"/>
            </a:lvl3pPr>
            <a:lvl4pPr marL="1371600" defTabSz="914400">
              <a:defRPr sz="1800"/>
            </a:lvl4pPr>
            <a:lvl5pPr marL="1828800" defTabSz="914400">
              <a:defRPr sz="1800"/>
            </a:lvl5pPr>
            <a:lvl6pPr marL="2286000" defTabSz="914400">
              <a:defRPr sz="1800"/>
            </a:lvl6pPr>
            <a:lvl7pPr marL="2743200" defTabSz="914400">
              <a:defRPr sz="1800"/>
            </a:lvl7pPr>
            <a:lvl8pPr marL="3200400" defTabSz="914400">
              <a:defRPr sz="1800"/>
            </a:lvl8pPr>
            <a:lvl9pPr marL="3657600" defTabSz="914400">
              <a:defRPr sz="1800"/>
            </a:lvl9pPr>
          </a:lstStyle>
          <a:p>
            <a:pPr lvl="0"/>
            <a:r>
              <a:rPr lang="en-US" sz="16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3935809722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 with medium confidence">
            <a:extLst>
              <a:ext uri="{FF2B5EF4-FFF2-40B4-BE49-F238E27FC236}">
                <a16:creationId xmlns:a16="http://schemas.microsoft.com/office/drawing/2014/main" id="{D88773C5-D10D-49D3-9581-6CD8CA69F0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Graphic 6" descr="Handshake with solid fill">
            <a:extLst>
              <a:ext uri="{FF2B5EF4-FFF2-40B4-BE49-F238E27FC236}">
                <a16:creationId xmlns:a16="http://schemas.microsoft.com/office/drawing/2014/main" id="{9834BEE4-BEF4-435D-A55E-A0405D88BF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11671" y="3173375"/>
            <a:ext cx="3550023" cy="3550023"/>
          </a:xfrm>
          <a:prstGeom prst="rect">
            <a:avLst/>
          </a:prstGeom>
        </p:spPr>
      </p:pic>
      <p:sp>
        <p:nvSpPr>
          <p:cNvPr id="6" name="Rectangle 1">
            <a:extLst>
              <a:ext uri="{FF2B5EF4-FFF2-40B4-BE49-F238E27FC236}">
                <a16:creationId xmlns:a16="http://schemas.microsoft.com/office/drawing/2014/main" id="{8D4F019C-20E1-4F4B-8B4E-DDFCAD7F8452}"/>
              </a:ext>
            </a:extLst>
          </p:cNvPr>
          <p:cNvSpPr/>
          <p:nvPr/>
        </p:nvSpPr>
        <p:spPr>
          <a:xfrm>
            <a:off x="-5751" y="3035062"/>
            <a:ext cx="5175848" cy="1006415"/>
          </a:xfrm>
          <a:custGeom>
            <a:avLst/>
            <a:gdLst>
              <a:gd name="connsiteX0" fmla="*/ 0 w 3881886"/>
              <a:gd name="connsiteY0" fmla="*/ 0 h 754811"/>
              <a:gd name="connsiteX1" fmla="*/ 3881886 w 3881886"/>
              <a:gd name="connsiteY1" fmla="*/ 0 h 754811"/>
              <a:gd name="connsiteX2" fmla="*/ 3881886 w 3881886"/>
              <a:gd name="connsiteY2" fmla="*/ 754811 h 754811"/>
              <a:gd name="connsiteX3" fmla="*/ 0 w 3881886"/>
              <a:gd name="connsiteY3" fmla="*/ 754811 h 754811"/>
              <a:gd name="connsiteX4" fmla="*/ 0 w 3881886"/>
              <a:gd name="connsiteY4" fmla="*/ 0 h 754811"/>
              <a:gd name="connsiteX0" fmla="*/ 0 w 3881886"/>
              <a:gd name="connsiteY0" fmla="*/ 0 h 754811"/>
              <a:gd name="connsiteX1" fmla="*/ 3881886 w 3881886"/>
              <a:gd name="connsiteY1" fmla="*/ 0 h 754811"/>
              <a:gd name="connsiteX2" fmla="*/ 3596136 w 3881886"/>
              <a:gd name="connsiteY2" fmla="*/ 745286 h 754811"/>
              <a:gd name="connsiteX3" fmla="*/ 0 w 3881886"/>
              <a:gd name="connsiteY3" fmla="*/ 754811 h 754811"/>
              <a:gd name="connsiteX4" fmla="*/ 0 w 3881886"/>
              <a:gd name="connsiteY4" fmla="*/ 0 h 754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81886" h="754811">
                <a:moveTo>
                  <a:pt x="0" y="0"/>
                </a:moveTo>
                <a:lnTo>
                  <a:pt x="3881886" y="0"/>
                </a:lnTo>
                <a:lnTo>
                  <a:pt x="3596136" y="745286"/>
                </a:lnTo>
                <a:lnTo>
                  <a:pt x="0" y="754811"/>
                </a:lnTo>
                <a:lnTo>
                  <a:pt x="0" y="0"/>
                </a:lnTo>
                <a:close/>
              </a:path>
            </a:pathLst>
          </a:custGeom>
          <a:solidFill>
            <a:srgbClr val="1A568A"/>
          </a:solidFill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121920" tIns="60960" rIns="121920" bIns="60960" rtlCol="0" anchor="ctr"/>
          <a:lstStyle/>
          <a:p>
            <a:pPr algn="ctr"/>
            <a:r>
              <a:rPr lang="en-US" sz="3733" dirty="0">
                <a:cs typeface="Calibri"/>
              </a:rPr>
              <a:t>THANK YOU!</a:t>
            </a:r>
          </a:p>
        </p:txBody>
      </p:sp>
      <p:sp>
        <p:nvSpPr>
          <p:cNvPr id="8" name="Parallelogram 7">
            <a:extLst>
              <a:ext uri="{FF2B5EF4-FFF2-40B4-BE49-F238E27FC236}">
                <a16:creationId xmlns:a16="http://schemas.microsoft.com/office/drawing/2014/main" id="{5BC82196-850C-46C3-A5B4-4E4D5736A402}"/>
              </a:ext>
            </a:extLst>
          </p:cNvPr>
          <p:cNvSpPr/>
          <p:nvPr/>
        </p:nvSpPr>
        <p:spPr>
          <a:xfrm>
            <a:off x="4839897" y="3035062"/>
            <a:ext cx="608403" cy="1006415"/>
          </a:xfrm>
          <a:prstGeom prst="parallelogram">
            <a:avLst>
              <a:gd name="adj" fmla="val 64662"/>
            </a:avLst>
          </a:prstGeom>
          <a:solidFill>
            <a:srgbClr val="00AD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67"/>
          </a:p>
        </p:txBody>
      </p:sp>
    </p:spTree>
    <p:extLst>
      <p:ext uri="{BB962C8B-B14F-4D97-AF65-F5344CB8AC3E}">
        <p14:creationId xmlns:p14="http://schemas.microsoft.com/office/powerpoint/2010/main" val="6967714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BB2FC0D4-C1F9-9EEE-ABAA-26845A8ABF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E4A96D23-332E-13A7-5C39-A685D9712561}"/>
              </a:ext>
            </a:extLst>
          </p:cNvPr>
          <p:cNvGrpSpPr/>
          <p:nvPr/>
        </p:nvGrpSpPr>
        <p:grpSpPr>
          <a:xfrm>
            <a:off x="5744352" y="6522345"/>
            <a:ext cx="1420192" cy="310254"/>
            <a:chOff x="5744352" y="6522345"/>
            <a:chExt cx="1420192" cy="310254"/>
          </a:xfrm>
        </p:grpSpPr>
        <p:sp>
          <p:nvSpPr>
            <p:cNvPr id="4" name="Text Placeholder 4">
              <a:extLst>
                <a:ext uri="{FF2B5EF4-FFF2-40B4-BE49-F238E27FC236}">
                  <a16:creationId xmlns:a16="http://schemas.microsoft.com/office/drawing/2014/main" id="{37214C48-BFD6-9CFB-A62D-62C9BB7A9434}"/>
                </a:ext>
              </a:extLst>
            </p:cNvPr>
            <p:cNvSpPr txBox="1">
              <a:spLocks/>
            </p:cNvSpPr>
            <p:nvPr/>
          </p:nvSpPr>
          <p:spPr>
            <a:xfrm>
              <a:off x="6063875" y="6529069"/>
              <a:ext cx="1100669" cy="28725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CTDOL confidential</a:t>
              </a:r>
            </a:p>
          </p:txBody>
        </p:sp>
        <p:sp>
          <p:nvSpPr>
            <p:cNvPr id="5" name="Rectangle 71">
              <a:extLst>
                <a:ext uri="{FF2B5EF4-FFF2-40B4-BE49-F238E27FC236}">
                  <a16:creationId xmlns:a16="http://schemas.microsoft.com/office/drawing/2014/main" id="{5D23EB94-B1F7-D328-61B7-EF82B81102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5744352" y="6542471"/>
              <a:ext cx="372284" cy="28180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00" b="1">
                  <a:solidFill>
                    <a:schemeClr val="bg1">
                      <a:lumMod val="50000"/>
                    </a:schemeClr>
                  </a:solidFill>
                  <a:latin typeface="+mj-lt"/>
                  <a:cs typeface="Arial" pitchFamily="34" charset="0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noProof="0" dirty="0"/>
                <a:t> </a:t>
              </a:r>
              <a:fld id="{13B55AB4-0D57-4FBE-946B-A81E4A9D2A4C}" type="slidenum">
                <a:rPr lang="en-US" sz="1067" noProof="0" smtClean="0"/>
                <a:pPr lvl="0"/>
                <a:t>15</a:t>
              </a:fld>
              <a:r>
                <a:rPr lang="en-US" sz="1067" noProof="0" dirty="0"/>
                <a:t> </a:t>
              </a:r>
            </a:p>
          </p:txBody>
        </p:sp>
        <p:sp>
          <p:nvSpPr>
            <p:cNvPr id="6" name="Text Placeholder 4">
              <a:extLst>
                <a:ext uri="{FF2B5EF4-FFF2-40B4-BE49-F238E27FC236}">
                  <a16:creationId xmlns:a16="http://schemas.microsoft.com/office/drawing/2014/main" id="{0F45A329-1816-D9E4-8633-2CBD7C180A6C}"/>
                </a:ext>
              </a:extLst>
            </p:cNvPr>
            <p:cNvSpPr txBox="1">
              <a:spLocks/>
            </p:cNvSpPr>
            <p:nvPr/>
          </p:nvSpPr>
          <p:spPr>
            <a:xfrm>
              <a:off x="6019799" y="6522345"/>
              <a:ext cx="76201" cy="3102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600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330209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411B1779-D34F-5F17-B0F8-7AEE52D013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2423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Graphical user interface, table&#10;&#10;Description automatically generated">
            <a:extLst>
              <a:ext uri="{FF2B5EF4-FFF2-40B4-BE49-F238E27FC236}">
                <a16:creationId xmlns:a16="http://schemas.microsoft.com/office/drawing/2014/main" id="{6179F009-4265-5CE5-0496-E07AB434CF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CDBBD595-2B8F-DFD7-0D5F-636F3FEF1106}"/>
              </a:ext>
            </a:extLst>
          </p:cNvPr>
          <p:cNvGrpSpPr/>
          <p:nvPr/>
        </p:nvGrpSpPr>
        <p:grpSpPr>
          <a:xfrm>
            <a:off x="5744352" y="6522345"/>
            <a:ext cx="1420192" cy="310254"/>
            <a:chOff x="5744352" y="6522345"/>
            <a:chExt cx="1420192" cy="310254"/>
          </a:xfrm>
        </p:grpSpPr>
        <p:sp>
          <p:nvSpPr>
            <p:cNvPr id="4" name="Text Placeholder 4">
              <a:extLst>
                <a:ext uri="{FF2B5EF4-FFF2-40B4-BE49-F238E27FC236}">
                  <a16:creationId xmlns:a16="http://schemas.microsoft.com/office/drawing/2014/main" id="{793AD4FC-07A5-2445-D868-AA20BF504B1F}"/>
                </a:ext>
              </a:extLst>
            </p:cNvPr>
            <p:cNvSpPr txBox="1">
              <a:spLocks/>
            </p:cNvSpPr>
            <p:nvPr/>
          </p:nvSpPr>
          <p:spPr>
            <a:xfrm>
              <a:off x="6063875" y="6529069"/>
              <a:ext cx="1100669" cy="28725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CTDOL confidential</a:t>
              </a:r>
            </a:p>
          </p:txBody>
        </p:sp>
        <p:sp>
          <p:nvSpPr>
            <p:cNvPr id="5" name="Rectangle 71">
              <a:extLst>
                <a:ext uri="{FF2B5EF4-FFF2-40B4-BE49-F238E27FC236}">
                  <a16:creationId xmlns:a16="http://schemas.microsoft.com/office/drawing/2014/main" id="{7C3036CF-244E-2136-AE74-11C8B7C20E2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5744352" y="6542471"/>
              <a:ext cx="372284" cy="28180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00" b="1">
                  <a:solidFill>
                    <a:schemeClr val="bg1">
                      <a:lumMod val="50000"/>
                    </a:schemeClr>
                  </a:solidFill>
                  <a:latin typeface="+mj-lt"/>
                  <a:cs typeface="Arial" pitchFamily="34" charset="0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noProof="0" dirty="0"/>
                <a:t> </a:t>
              </a:r>
              <a:fld id="{13B55AB4-0D57-4FBE-946B-A81E4A9D2A4C}" type="slidenum">
                <a:rPr lang="en-US" sz="1067" noProof="0" smtClean="0"/>
                <a:pPr lvl="0"/>
                <a:t>17</a:t>
              </a:fld>
              <a:r>
                <a:rPr lang="en-US" sz="1067" noProof="0" dirty="0"/>
                <a:t> </a:t>
              </a:r>
            </a:p>
          </p:txBody>
        </p:sp>
        <p:sp>
          <p:nvSpPr>
            <p:cNvPr id="6" name="Text Placeholder 4">
              <a:extLst>
                <a:ext uri="{FF2B5EF4-FFF2-40B4-BE49-F238E27FC236}">
                  <a16:creationId xmlns:a16="http://schemas.microsoft.com/office/drawing/2014/main" id="{C73A0900-5AFB-F510-F405-975B32D65D98}"/>
                </a:ext>
              </a:extLst>
            </p:cNvPr>
            <p:cNvSpPr txBox="1">
              <a:spLocks/>
            </p:cNvSpPr>
            <p:nvPr/>
          </p:nvSpPr>
          <p:spPr>
            <a:xfrm>
              <a:off x="6019799" y="6522345"/>
              <a:ext cx="76201" cy="3102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600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376131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F7A3E4F-CB3C-4CDC-9CC3-03023BE94BDE}"/>
              </a:ext>
            </a:extLst>
          </p:cNvPr>
          <p:cNvSpPr txBox="1"/>
          <p:nvPr/>
        </p:nvSpPr>
        <p:spPr>
          <a:xfrm>
            <a:off x="1902646" y="699953"/>
            <a:ext cx="5469261" cy="692497"/>
          </a:xfrm>
          <a:prstGeom prst="rect">
            <a:avLst/>
          </a:prstGeom>
          <a:noFill/>
        </p:spPr>
        <p:txBody>
          <a:bodyPr wrap="square" lIns="121920" tIns="60960" rIns="121920" bIns="60960" rtlCol="0" anchor="t">
            <a:spAutoFit/>
          </a:bodyPr>
          <a:lstStyle>
            <a:defPPr>
              <a:defRPr lang="en-US"/>
            </a:defPPr>
            <a:lvl1pPr marL="0" algn="l" defTabSz="415566" rtl="0" eaLnBrk="1" latinLnBrk="0" hangingPunct="1">
              <a:defRPr sz="8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07783" algn="l" defTabSz="415566" rtl="0" eaLnBrk="1" latinLnBrk="0" hangingPunct="1">
              <a:defRPr sz="8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15566" algn="l" defTabSz="415566" rtl="0" eaLnBrk="1" latinLnBrk="0" hangingPunct="1">
              <a:defRPr sz="8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23349" algn="l" defTabSz="415566" rtl="0" eaLnBrk="1" latinLnBrk="0" hangingPunct="1">
              <a:defRPr sz="8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31132" algn="l" defTabSz="415566" rtl="0" eaLnBrk="1" latinLnBrk="0" hangingPunct="1">
              <a:defRPr sz="8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38915" algn="l" defTabSz="415566" rtl="0" eaLnBrk="1" latinLnBrk="0" hangingPunct="1">
              <a:defRPr sz="8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46698" algn="l" defTabSz="415566" rtl="0" eaLnBrk="1" latinLnBrk="0" hangingPunct="1">
              <a:defRPr sz="8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54481" algn="l" defTabSz="415566" rtl="0" eaLnBrk="1" latinLnBrk="0" hangingPunct="1">
              <a:defRPr sz="8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62264" algn="l" defTabSz="415566" rtl="0" eaLnBrk="1" latinLnBrk="0" hangingPunct="1">
              <a:defRPr sz="8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50" b="1">
                <a:cs typeface="Calibri"/>
              </a:rPr>
              <a:t>Employer Registration</a:t>
            </a:r>
            <a:endParaRPr lang="en-US" sz="1850">
              <a:ea typeface="+mn-lt"/>
              <a:cs typeface="+mn-lt"/>
            </a:endParaRPr>
          </a:p>
          <a:p>
            <a:endParaRPr lang="en-US" sz="1850" b="1">
              <a:cs typeface="Calibri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055F9C4-9DA4-4F22-BB1D-85110E4E5621}"/>
              </a:ext>
            </a:extLst>
          </p:cNvPr>
          <p:cNvCxnSpPr>
            <a:cxnSpLocks/>
          </p:cNvCxnSpPr>
          <p:nvPr/>
        </p:nvCxnSpPr>
        <p:spPr>
          <a:xfrm flipV="1">
            <a:off x="1987136" y="1050716"/>
            <a:ext cx="3273306" cy="0"/>
          </a:xfrm>
          <a:prstGeom prst="line">
            <a:avLst/>
          </a:prstGeom>
          <a:ln w="19050">
            <a:solidFill>
              <a:srgbClr val="00ADEF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2AAF17FE-21A6-4D1C-9B61-D8D12BC72752}"/>
              </a:ext>
            </a:extLst>
          </p:cNvPr>
          <p:cNvSpPr txBox="1"/>
          <p:nvPr/>
        </p:nvSpPr>
        <p:spPr>
          <a:xfrm>
            <a:off x="1902645" y="71098"/>
            <a:ext cx="4958080" cy="492443"/>
          </a:xfrm>
          <a:prstGeom prst="rect">
            <a:avLst/>
          </a:prstGeom>
          <a:noFill/>
        </p:spPr>
        <p:txBody>
          <a:bodyPr wrap="square" lIns="121920" tIns="60960" rIns="121920" bIns="60960" rtlCol="0" anchor="t">
            <a:spAutoFit/>
          </a:bodyPr>
          <a:lstStyle/>
          <a:p>
            <a:r>
              <a:rPr lang="en-US" sz="2400">
                <a:ea typeface="+mn-lt"/>
                <a:cs typeface="+mn-lt"/>
              </a:rPr>
              <a:t>Employer Registration</a:t>
            </a: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8437029-52E4-4D5F-9570-57F182B631F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496" t="18946" r="21958" b="11794"/>
          <a:stretch/>
        </p:blipFill>
        <p:spPr>
          <a:xfrm>
            <a:off x="1278481" y="1277502"/>
            <a:ext cx="7192273" cy="4772691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8C8BAD6-FA20-6BE8-BC5C-FB696FDCE94C}"/>
              </a:ext>
            </a:extLst>
          </p:cNvPr>
          <p:cNvSpPr/>
          <p:nvPr/>
        </p:nvSpPr>
        <p:spPr>
          <a:xfrm>
            <a:off x="8880130" y="1134651"/>
            <a:ext cx="2640051" cy="1719055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>
                <a:ea typeface="+mn-lt"/>
                <a:cs typeface="+mn-lt"/>
              </a:rPr>
              <a:t>Business Acquisition</a:t>
            </a:r>
            <a:r>
              <a:rPr lang="en-US" sz="1200">
                <a:ea typeface="+mn-lt"/>
                <a:cs typeface="+mn-lt"/>
              </a:rPr>
              <a:t> screen is displayed. Select Yes/No response to the question</a:t>
            </a:r>
            <a:r>
              <a:rPr lang="en-US" sz="1200" b="1">
                <a:ea typeface="+mn-lt"/>
                <a:cs typeface="+mn-lt"/>
              </a:rPr>
              <a:t> Did you acquire (purchase, inherit, merge, change organization type, etc.) this business? </a:t>
            </a:r>
            <a:r>
              <a:rPr lang="en-US" sz="1200">
                <a:ea typeface="+mn-lt"/>
                <a:cs typeface="+mn-lt"/>
              </a:rPr>
              <a:t>and click the</a:t>
            </a:r>
            <a:r>
              <a:rPr lang="en-US" sz="1200" b="1">
                <a:ea typeface="+mn-lt"/>
                <a:cs typeface="+mn-lt"/>
              </a:rPr>
              <a:t> Next</a:t>
            </a:r>
            <a:r>
              <a:rPr lang="en-US" sz="1200">
                <a:ea typeface="+mn-lt"/>
                <a:cs typeface="+mn-lt"/>
              </a:rPr>
              <a:t>.  </a:t>
            </a:r>
            <a:endParaRPr lang="en-US" sz="1200" b="1">
              <a:ea typeface="+mn-lt"/>
              <a:cs typeface="+mn-lt"/>
            </a:endParaRPr>
          </a:p>
          <a:p>
            <a:endParaRPr lang="en-US" sz="1200">
              <a:ea typeface="+mn-lt"/>
              <a:cs typeface="+mn-lt"/>
            </a:endParaRPr>
          </a:p>
          <a:p>
            <a:r>
              <a:rPr lang="en-US" sz="1200">
                <a:ea typeface="+mn-lt"/>
                <a:cs typeface="+mn-lt"/>
              </a:rPr>
              <a:t>If yes is selected, responses are required for a-j. </a:t>
            </a:r>
            <a:endParaRPr lang="en-US" sz="1200" b="1">
              <a:ea typeface="+mn-lt"/>
              <a:cs typeface="+mn-lt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C82EC0D-DC18-F7BD-CF23-6912DBEFB7C8}"/>
              </a:ext>
            </a:extLst>
          </p:cNvPr>
          <p:cNvSpPr/>
          <p:nvPr/>
        </p:nvSpPr>
        <p:spPr>
          <a:xfrm>
            <a:off x="1373257" y="1754256"/>
            <a:ext cx="7015369" cy="394252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5217AB0-521E-7A27-07F2-05643CEB4F3B}"/>
              </a:ext>
            </a:extLst>
          </p:cNvPr>
          <p:cNvSpPr/>
          <p:nvPr/>
        </p:nvSpPr>
        <p:spPr>
          <a:xfrm>
            <a:off x="7593496" y="5862430"/>
            <a:ext cx="480391" cy="16565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5512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AECB16E4-E2AA-D6F9-BCB5-5CB1C15AAC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7047D4AA-341F-DBAC-28F9-48B900ACD19B}"/>
              </a:ext>
            </a:extLst>
          </p:cNvPr>
          <p:cNvGrpSpPr/>
          <p:nvPr/>
        </p:nvGrpSpPr>
        <p:grpSpPr>
          <a:xfrm>
            <a:off x="5744352" y="6522345"/>
            <a:ext cx="1420192" cy="310254"/>
            <a:chOff x="5744352" y="6522345"/>
            <a:chExt cx="1420192" cy="310254"/>
          </a:xfrm>
        </p:grpSpPr>
        <p:sp>
          <p:nvSpPr>
            <p:cNvPr id="4" name="Text Placeholder 4">
              <a:extLst>
                <a:ext uri="{FF2B5EF4-FFF2-40B4-BE49-F238E27FC236}">
                  <a16:creationId xmlns:a16="http://schemas.microsoft.com/office/drawing/2014/main" id="{A444012B-F786-A723-7192-CA744907D3C9}"/>
                </a:ext>
              </a:extLst>
            </p:cNvPr>
            <p:cNvSpPr txBox="1">
              <a:spLocks/>
            </p:cNvSpPr>
            <p:nvPr/>
          </p:nvSpPr>
          <p:spPr>
            <a:xfrm>
              <a:off x="6063875" y="6529069"/>
              <a:ext cx="1100669" cy="28725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CTDOL confidential</a:t>
              </a:r>
            </a:p>
          </p:txBody>
        </p:sp>
        <p:sp>
          <p:nvSpPr>
            <p:cNvPr id="5" name="Rectangle 71">
              <a:extLst>
                <a:ext uri="{FF2B5EF4-FFF2-40B4-BE49-F238E27FC236}">
                  <a16:creationId xmlns:a16="http://schemas.microsoft.com/office/drawing/2014/main" id="{3F0011A8-7BB1-8475-172C-C99AA27252A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5744352" y="6542471"/>
              <a:ext cx="372284" cy="28180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00" b="1">
                  <a:solidFill>
                    <a:schemeClr val="bg1">
                      <a:lumMod val="50000"/>
                    </a:schemeClr>
                  </a:solidFill>
                  <a:latin typeface="+mj-lt"/>
                  <a:cs typeface="Arial" pitchFamily="34" charset="0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noProof="0" dirty="0"/>
                <a:t> </a:t>
              </a:r>
              <a:fld id="{13B55AB4-0D57-4FBE-946B-A81E4A9D2A4C}" type="slidenum">
                <a:rPr lang="en-US" sz="1067" noProof="0" smtClean="0"/>
                <a:pPr lvl="0"/>
                <a:t>19</a:t>
              </a:fld>
              <a:r>
                <a:rPr lang="en-US" sz="1067" noProof="0" dirty="0"/>
                <a:t> </a:t>
              </a:r>
            </a:p>
          </p:txBody>
        </p:sp>
        <p:sp>
          <p:nvSpPr>
            <p:cNvPr id="6" name="Text Placeholder 4">
              <a:extLst>
                <a:ext uri="{FF2B5EF4-FFF2-40B4-BE49-F238E27FC236}">
                  <a16:creationId xmlns:a16="http://schemas.microsoft.com/office/drawing/2014/main" id="{01890E3C-79D7-F9BC-7325-963A98BC2C5D}"/>
                </a:ext>
              </a:extLst>
            </p:cNvPr>
            <p:cNvSpPr txBox="1">
              <a:spLocks/>
            </p:cNvSpPr>
            <p:nvPr/>
          </p:nvSpPr>
          <p:spPr>
            <a:xfrm>
              <a:off x="6019799" y="6522345"/>
              <a:ext cx="76201" cy="3102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600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257760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055F9C4-9DA4-4F22-BB1D-85110E4E5621}"/>
              </a:ext>
            </a:extLst>
          </p:cNvPr>
          <p:cNvCxnSpPr>
            <a:cxnSpLocks/>
          </p:cNvCxnSpPr>
          <p:nvPr/>
        </p:nvCxnSpPr>
        <p:spPr>
          <a:xfrm flipV="1">
            <a:off x="1987136" y="1050716"/>
            <a:ext cx="3273306" cy="0"/>
          </a:xfrm>
          <a:prstGeom prst="line">
            <a:avLst/>
          </a:prstGeom>
          <a:ln w="19050">
            <a:solidFill>
              <a:srgbClr val="00ADEF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2AAF17FE-21A6-4D1C-9B61-D8D12BC72752}"/>
              </a:ext>
            </a:extLst>
          </p:cNvPr>
          <p:cNvSpPr txBox="1"/>
          <p:nvPr/>
        </p:nvSpPr>
        <p:spPr>
          <a:xfrm>
            <a:off x="1902645" y="71098"/>
            <a:ext cx="4958080" cy="492443"/>
          </a:xfrm>
          <a:prstGeom prst="rect">
            <a:avLst/>
          </a:prstGeom>
          <a:noFill/>
        </p:spPr>
        <p:txBody>
          <a:bodyPr wrap="square" lIns="121920" tIns="60960" rIns="121920" bIns="60960" rtlCol="0" anchor="t">
            <a:spAutoFit/>
          </a:bodyPr>
          <a:lstStyle/>
          <a:p>
            <a:r>
              <a:rPr lang="en-US" sz="2400" dirty="0">
                <a:ea typeface="+mn-lt"/>
                <a:cs typeface="+mn-lt"/>
              </a:rPr>
              <a:t>Employer User Guide</a:t>
            </a:r>
            <a:endParaRPr lang="en-US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7D9132B-8362-3128-38D9-7F4C10808E63}"/>
              </a:ext>
            </a:extLst>
          </p:cNvPr>
          <p:cNvSpPr txBox="1"/>
          <p:nvPr/>
        </p:nvSpPr>
        <p:spPr>
          <a:xfrm>
            <a:off x="1902646" y="699953"/>
            <a:ext cx="5469261" cy="5924699"/>
          </a:xfrm>
          <a:prstGeom prst="rect">
            <a:avLst/>
          </a:prstGeom>
          <a:noFill/>
        </p:spPr>
        <p:txBody>
          <a:bodyPr wrap="square" lIns="121920" tIns="60960" rIns="121920" bIns="60960" rtlCol="0" anchor="t">
            <a:spAutoFit/>
          </a:bodyPr>
          <a:lstStyle>
            <a:defPPr>
              <a:defRPr lang="en-US"/>
            </a:defPPr>
            <a:lvl1pPr marL="0" algn="l" defTabSz="415566" rtl="0" eaLnBrk="1" latinLnBrk="0" hangingPunct="1">
              <a:defRPr sz="8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07783" algn="l" defTabSz="415566" rtl="0" eaLnBrk="1" latinLnBrk="0" hangingPunct="1">
              <a:defRPr sz="8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15566" algn="l" defTabSz="415566" rtl="0" eaLnBrk="1" latinLnBrk="0" hangingPunct="1">
              <a:defRPr sz="8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23349" algn="l" defTabSz="415566" rtl="0" eaLnBrk="1" latinLnBrk="0" hangingPunct="1">
              <a:defRPr sz="8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31132" algn="l" defTabSz="415566" rtl="0" eaLnBrk="1" latinLnBrk="0" hangingPunct="1">
              <a:defRPr sz="8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38915" algn="l" defTabSz="415566" rtl="0" eaLnBrk="1" latinLnBrk="0" hangingPunct="1">
              <a:defRPr sz="8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46698" algn="l" defTabSz="415566" rtl="0" eaLnBrk="1" latinLnBrk="0" hangingPunct="1">
              <a:defRPr sz="8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54481" algn="l" defTabSz="415566" rtl="0" eaLnBrk="1" latinLnBrk="0" hangingPunct="1">
              <a:defRPr sz="8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62264" algn="l" defTabSz="415566" rtl="0" eaLnBrk="1" latinLnBrk="0" hangingPunct="1">
              <a:defRPr sz="8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>
                <a:cs typeface="Calibri"/>
              </a:rPr>
              <a:t>Table of Content</a:t>
            </a:r>
          </a:p>
          <a:p>
            <a:endParaRPr lang="en-US" sz="2000" b="1" dirty="0">
              <a:ea typeface="+mn-lt"/>
              <a:cs typeface="Calibri"/>
            </a:endParaRPr>
          </a:p>
          <a:p>
            <a:pPr marL="457200" indent="-457200">
              <a:buAutoNum type="arabicPeriod"/>
            </a:pPr>
            <a:r>
              <a:rPr lang="en-US" sz="2000" b="1" dirty="0">
                <a:ea typeface="+mn-lt"/>
                <a:cs typeface="Calibri"/>
              </a:rPr>
              <a:t>Create an Account</a:t>
            </a:r>
          </a:p>
          <a:p>
            <a:pPr marL="457200" indent="-457200">
              <a:buAutoNum type="arabicPeriod"/>
            </a:pPr>
            <a:r>
              <a:rPr lang="en-US" sz="2000" b="1" dirty="0">
                <a:ea typeface="+mn-lt"/>
                <a:cs typeface="Calibri"/>
              </a:rPr>
              <a:t>Employer Registration</a:t>
            </a:r>
          </a:p>
          <a:p>
            <a:pPr marL="457200" indent="-457200">
              <a:buAutoNum type="arabicPeriod"/>
            </a:pPr>
            <a:r>
              <a:rPr lang="en-US" sz="2000" b="1" dirty="0">
                <a:ea typeface="+mn-lt"/>
                <a:cs typeface="Calibri"/>
              </a:rPr>
              <a:t>File Tax and Wage Report</a:t>
            </a:r>
          </a:p>
          <a:p>
            <a:pPr marL="457200" indent="-457200">
              <a:buAutoNum type="arabicPeriod"/>
            </a:pPr>
            <a:r>
              <a:rPr lang="en-US" sz="2000" b="1" dirty="0">
                <a:ea typeface="+mn-lt"/>
                <a:cs typeface="Calibri"/>
              </a:rPr>
              <a:t>Adjust Tax and Wage Report</a:t>
            </a:r>
          </a:p>
          <a:p>
            <a:pPr marL="457200" indent="-457200">
              <a:buAutoNum type="arabicPeriod"/>
            </a:pPr>
            <a:r>
              <a:rPr lang="en-US" sz="2000" b="1" dirty="0">
                <a:ea typeface="+mn-lt"/>
                <a:cs typeface="Calibri"/>
              </a:rPr>
              <a:t>Upload Tax and Wage Report File</a:t>
            </a:r>
          </a:p>
          <a:p>
            <a:pPr marL="457200" indent="-457200">
              <a:buAutoNum type="arabicPeriod"/>
            </a:pPr>
            <a:r>
              <a:rPr lang="en-US" sz="2000" b="1" dirty="0">
                <a:ea typeface="+mn-lt"/>
                <a:cs typeface="Calibri"/>
              </a:rPr>
              <a:t>Make Online Payment</a:t>
            </a:r>
          </a:p>
          <a:p>
            <a:pPr marL="457200" indent="-457200">
              <a:buAutoNum type="arabicPeriod"/>
            </a:pPr>
            <a:r>
              <a:rPr lang="en-US" sz="2000" b="1" dirty="0">
                <a:ea typeface="+mn-lt"/>
                <a:cs typeface="Calibri"/>
              </a:rPr>
              <a:t>Cancel Scheduled Payment</a:t>
            </a:r>
          </a:p>
          <a:p>
            <a:pPr marL="457200" indent="-457200">
              <a:buAutoNum type="arabicPeriod"/>
            </a:pPr>
            <a:r>
              <a:rPr lang="en-US" sz="2000" b="1" dirty="0">
                <a:ea typeface="+mn-lt"/>
                <a:cs typeface="Calibri"/>
              </a:rPr>
              <a:t>Acquisition Notification</a:t>
            </a:r>
          </a:p>
          <a:p>
            <a:pPr marL="457200" indent="-457200">
              <a:buAutoNum type="arabicPeriod"/>
            </a:pPr>
            <a:r>
              <a:rPr lang="en-US" sz="2000" b="1" dirty="0">
                <a:ea typeface="+mn-lt"/>
                <a:cs typeface="Calibri"/>
              </a:rPr>
              <a:t>Request to Close</a:t>
            </a:r>
          </a:p>
          <a:p>
            <a:pPr marL="457200" indent="-457200">
              <a:buAutoNum type="arabicPeriod"/>
            </a:pPr>
            <a:r>
              <a:rPr lang="en-US" sz="2000" b="1" dirty="0">
                <a:ea typeface="+mn-lt"/>
                <a:cs typeface="Calibri"/>
              </a:rPr>
              <a:t>Maintain Address</a:t>
            </a:r>
          </a:p>
          <a:p>
            <a:pPr marL="457200" indent="-457200">
              <a:buAutoNum type="arabicPeriod"/>
            </a:pPr>
            <a:r>
              <a:rPr lang="en-US" sz="2000" b="1" dirty="0">
                <a:ea typeface="+mn-lt"/>
                <a:cs typeface="Calibri"/>
              </a:rPr>
              <a:t>My User Profile</a:t>
            </a:r>
          </a:p>
          <a:p>
            <a:pPr marL="457200" indent="-457200">
              <a:buAutoNum type="arabicPeriod"/>
            </a:pPr>
            <a:r>
              <a:rPr lang="en-US" sz="2000" b="1" dirty="0">
                <a:ea typeface="+mn-lt"/>
                <a:cs typeface="Calibri"/>
              </a:rPr>
              <a:t>Email </a:t>
            </a:r>
            <a:r>
              <a:rPr lang="en-US" sz="2000" b="1" dirty="0" err="1">
                <a:ea typeface="+mn-lt"/>
                <a:cs typeface="Calibri"/>
              </a:rPr>
              <a:t>SignUp</a:t>
            </a:r>
            <a:endParaRPr lang="en-US" sz="2000" b="1" dirty="0">
              <a:ea typeface="+mn-lt"/>
              <a:cs typeface="Calibri"/>
            </a:endParaRPr>
          </a:p>
          <a:p>
            <a:pPr marL="457200" indent="-457200">
              <a:buAutoNum type="arabicPeriod"/>
            </a:pPr>
            <a:r>
              <a:rPr lang="en-US" sz="2000" b="1" dirty="0">
                <a:ea typeface="+mn-lt"/>
                <a:cs typeface="Calibri"/>
              </a:rPr>
              <a:t>Audits</a:t>
            </a:r>
          </a:p>
          <a:p>
            <a:pPr marL="457200" indent="-457200">
              <a:buAutoNum type="arabicPeriod"/>
            </a:pPr>
            <a:r>
              <a:rPr lang="en-US" sz="2000" b="1" dirty="0">
                <a:ea typeface="+mn-lt"/>
                <a:cs typeface="Calibri"/>
              </a:rPr>
              <a:t>940 Certification Request</a:t>
            </a:r>
          </a:p>
          <a:p>
            <a:pPr marL="457200" indent="-457200">
              <a:buAutoNum type="arabicPeriod"/>
            </a:pPr>
            <a:r>
              <a:rPr lang="en-US" sz="2000" b="1" dirty="0">
                <a:ea typeface="+mn-lt"/>
                <a:cs typeface="Calibri"/>
              </a:rPr>
              <a:t>Employer Inquiry</a:t>
            </a:r>
          </a:p>
          <a:p>
            <a:pPr marL="457200" indent="-457200">
              <a:buAutoNum type="arabicPeriod"/>
            </a:pPr>
            <a:endParaRPr lang="en-US" sz="1850" dirty="0">
              <a:ea typeface="+mn-lt"/>
              <a:cs typeface="+mn-lt"/>
            </a:endParaRPr>
          </a:p>
          <a:p>
            <a:endParaRPr lang="en-US" sz="1850" b="1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270244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AE80586A-2C85-8E37-B998-C2C6ECEBDD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DDFE48B5-7BEA-781B-8CFF-3C631885120E}"/>
              </a:ext>
            </a:extLst>
          </p:cNvPr>
          <p:cNvGrpSpPr/>
          <p:nvPr/>
        </p:nvGrpSpPr>
        <p:grpSpPr>
          <a:xfrm>
            <a:off x="5744352" y="6522345"/>
            <a:ext cx="1420192" cy="310254"/>
            <a:chOff x="5744352" y="6522345"/>
            <a:chExt cx="1420192" cy="310254"/>
          </a:xfrm>
        </p:grpSpPr>
        <p:sp>
          <p:nvSpPr>
            <p:cNvPr id="4" name="Text Placeholder 4">
              <a:extLst>
                <a:ext uri="{FF2B5EF4-FFF2-40B4-BE49-F238E27FC236}">
                  <a16:creationId xmlns:a16="http://schemas.microsoft.com/office/drawing/2014/main" id="{DC713FD6-616E-D096-6FC9-D7A23775394B}"/>
                </a:ext>
              </a:extLst>
            </p:cNvPr>
            <p:cNvSpPr txBox="1">
              <a:spLocks/>
            </p:cNvSpPr>
            <p:nvPr/>
          </p:nvSpPr>
          <p:spPr>
            <a:xfrm>
              <a:off x="6063875" y="6529069"/>
              <a:ext cx="1100669" cy="28725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CTDOL confidential</a:t>
              </a:r>
            </a:p>
          </p:txBody>
        </p:sp>
        <p:sp>
          <p:nvSpPr>
            <p:cNvPr id="5" name="Rectangle 71">
              <a:extLst>
                <a:ext uri="{FF2B5EF4-FFF2-40B4-BE49-F238E27FC236}">
                  <a16:creationId xmlns:a16="http://schemas.microsoft.com/office/drawing/2014/main" id="{4E5E4195-A4DE-597F-A35A-5C547757412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5744352" y="6542471"/>
              <a:ext cx="372284" cy="28180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00" b="1">
                  <a:solidFill>
                    <a:schemeClr val="bg1">
                      <a:lumMod val="50000"/>
                    </a:schemeClr>
                  </a:solidFill>
                  <a:latin typeface="+mj-lt"/>
                  <a:cs typeface="Arial" pitchFamily="34" charset="0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noProof="0" dirty="0"/>
                <a:t> </a:t>
              </a:r>
              <a:fld id="{13B55AB4-0D57-4FBE-946B-A81E4A9D2A4C}" type="slidenum">
                <a:rPr lang="en-US" sz="1067" noProof="0" smtClean="0"/>
                <a:pPr lvl="0"/>
                <a:t>20</a:t>
              </a:fld>
              <a:r>
                <a:rPr lang="en-US" sz="1067" noProof="0" dirty="0"/>
                <a:t> </a:t>
              </a:r>
            </a:p>
          </p:txBody>
        </p:sp>
        <p:sp>
          <p:nvSpPr>
            <p:cNvPr id="6" name="Text Placeholder 4">
              <a:extLst>
                <a:ext uri="{FF2B5EF4-FFF2-40B4-BE49-F238E27FC236}">
                  <a16:creationId xmlns:a16="http://schemas.microsoft.com/office/drawing/2014/main" id="{B79A0AFE-AD8F-B4C6-AED0-5D4ADC0E8F48}"/>
                </a:ext>
              </a:extLst>
            </p:cNvPr>
            <p:cNvSpPr txBox="1">
              <a:spLocks/>
            </p:cNvSpPr>
            <p:nvPr/>
          </p:nvSpPr>
          <p:spPr>
            <a:xfrm>
              <a:off x="6019799" y="6522345"/>
              <a:ext cx="76201" cy="3102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600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030187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CB386662-57B0-4820-7E20-2AEFAA99A5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4C5C9D53-75A6-5968-2C46-C7DDAA834394}"/>
              </a:ext>
            </a:extLst>
          </p:cNvPr>
          <p:cNvGrpSpPr/>
          <p:nvPr/>
        </p:nvGrpSpPr>
        <p:grpSpPr>
          <a:xfrm>
            <a:off x="5744352" y="6522345"/>
            <a:ext cx="1420192" cy="310254"/>
            <a:chOff x="5744352" y="6522345"/>
            <a:chExt cx="1420192" cy="310254"/>
          </a:xfrm>
        </p:grpSpPr>
        <p:sp>
          <p:nvSpPr>
            <p:cNvPr id="4" name="Text Placeholder 4">
              <a:extLst>
                <a:ext uri="{FF2B5EF4-FFF2-40B4-BE49-F238E27FC236}">
                  <a16:creationId xmlns:a16="http://schemas.microsoft.com/office/drawing/2014/main" id="{ACD0C5CB-0AFE-C263-CF30-E6543FAC339F}"/>
                </a:ext>
              </a:extLst>
            </p:cNvPr>
            <p:cNvSpPr txBox="1">
              <a:spLocks/>
            </p:cNvSpPr>
            <p:nvPr/>
          </p:nvSpPr>
          <p:spPr>
            <a:xfrm>
              <a:off x="6063875" y="6529069"/>
              <a:ext cx="1100669" cy="28725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CTDOL confidential</a:t>
              </a:r>
            </a:p>
          </p:txBody>
        </p:sp>
        <p:sp>
          <p:nvSpPr>
            <p:cNvPr id="6" name="Rectangle 71">
              <a:extLst>
                <a:ext uri="{FF2B5EF4-FFF2-40B4-BE49-F238E27FC236}">
                  <a16:creationId xmlns:a16="http://schemas.microsoft.com/office/drawing/2014/main" id="{B3814B3F-2884-4721-9F8B-44FEDD0E134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5744352" y="6542471"/>
              <a:ext cx="372284" cy="28180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00" b="1">
                  <a:solidFill>
                    <a:schemeClr val="bg1">
                      <a:lumMod val="50000"/>
                    </a:schemeClr>
                  </a:solidFill>
                  <a:latin typeface="+mj-lt"/>
                  <a:cs typeface="Arial" pitchFamily="34" charset="0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noProof="0" dirty="0"/>
                <a:t> </a:t>
              </a:r>
              <a:fld id="{13B55AB4-0D57-4FBE-946B-A81E4A9D2A4C}" type="slidenum">
                <a:rPr lang="en-US" sz="1067" noProof="0" smtClean="0"/>
                <a:pPr lvl="0"/>
                <a:t>21</a:t>
              </a:fld>
              <a:r>
                <a:rPr lang="en-US" sz="1067" noProof="0" dirty="0"/>
                <a:t> </a:t>
              </a:r>
            </a:p>
          </p:txBody>
        </p:sp>
        <p:sp>
          <p:nvSpPr>
            <p:cNvPr id="7" name="Text Placeholder 4">
              <a:extLst>
                <a:ext uri="{FF2B5EF4-FFF2-40B4-BE49-F238E27FC236}">
                  <a16:creationId xmlns:a16="http://schemas.microsoft.com/office/drawing/2014/main" id="{3E985BBA-917D-B539-3D69-B7E2A3110ABD}"/>
                </a:ext>
              </a:extLst>
            </p:cNvPr>
            <p:cNvSpPr txBox="1">
              <a:spLocks/>
            </p:cNvSpPr>
            <p:nvPr/>
          </p:nvSpPr>
          <p:spPr>
            <a:xfrm>
              <a:off x="6019799" y="6522345"/>
              <a:ext cx="76201" cy="3102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600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043105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3CDFA34-6024-4C17-BAC5-6D355A235F52}"/>
              </a:ext>
            </a:extLst>
          </p:cNvPr>
          <p:cNvSpPr txBox="1"/>
          <p:nvPr/>
        </p:nvSpPr>
        <p:spPr>
          <a:xfrm>
            <a:off x="6223676" y="3028819"/>
            <a:ext cx="92593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>
                <a:solidFill>
                  <a:schemeClr val="bg1"/>
                </a:solidFill>
              </a:rPr>
              <a:t>Text 03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E169C1E-5C15-4B31-8C1D-DFBBA6D4DB35}"/>
              </a:ext>
            </a:extLst>
          </p:cNvPr>
          <p:cNvSpPr/>
          <p:nvPr/>
        </p:nvSpPr>
        <p:spPr>
          <a:xfrm>
            <a:off x="3943003" y="2704877"/>
            <a:ext cx="7815079" cy="1305673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lIns="121920" tIns="60960" rIns="121920" bIns="60960" rtlCol="0" anchor="ctr"/>
          <a:lstStyle/>
          <a:p>
            <a:pPr algn="ctr"/>
            <a:r>
              <a:rPr lang="en-US" sz="3200" b="1" dirty="0">
                <a:solidFill>
                  <a:schemeClr val="bg1"/>
                </a:solidFill>
                <a:ea typeface="+mn-lt"/>
                <a:cs typeface="+mn-lt"/>
              </a:rPr>
              <a:t>3. </a:t>
            </a:r>
            <a:r>
              <a:rPr lang="en-US" sz="3200" b="1" dirty="0">
                <a:ea typeface="+mn-lt"/>
                <a:cs typeface="+mn-lt"/>
              </a:rPr>
              <a:t>File Tax and Wage Report 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5F95362-80E3-3D8E-568B-B65D24F9CF2C}"/>
              </a:ext>
            </a:extLst>
          </p:cNvPr>
          <p:cNvSpPr txBox="1"/>
          <p:nvPr/>
        </p:nvSpPr>
        <p:spPr>
          <a:xfrm>
            <a:off x="1902645" y="71098"/>
            <a:ext cx="5561929" cy="492443"/>
          </a:xfrm>
          <a:prstGeom prst="rect">
            <a:avLst/>
          </a:prstGeom>
          <a:noFill/>
        </p:spPr>
        <p:txBody>
          <a:bodyPr wrap="square" lIns="121920" tIns="60960" rIns="121920" bIns="60960" rtlCol="0" anchor="t">
            <a:spAutoFit/>
          </a:bodyPr>
          <a:lstStyle/>
          <a:p>
            <a:r>
              <a:rPr lang="en-US" sz="2400">
                <a:ea typeface="+mn-lt"/>
                <a:cs typeface="+mn-lt"/>
              </a:rPr>
              <a:t>Employer User Guide</a:t>
            </a:r>
            <a:endParaRPr lang="en-US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55F9F646-E154-45E7-A63C-58CE7A1D470F}"/>
              </a:ext>
            </a:extLst>
          </p:cNvPr>
          <p:cNvSpPr/>
          <p:nvPr/>
        </p:nvSpPr>
        <p:spPr>
          <a:xfrm>
            <a:off x="721032" y="1783078"/>
            <a:ext cx="3291840" cy="3291840"/>
          </a:xfrm>
          <a:prstGeom prst="ellipse">
            <a:avLst/>
          </a:prstGeom>
          <a:solidFill>
            <a:schemeClr val="bg1"/>
          </a:solidFill>
          <a:ln w="57150">
            <a:solidFill>
              <a:srgbClr val="ED7D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5" descr="Icon&#10;&#10;Description automatically generated">
            <a:extLst>
              <a:ext uri="{FF2B5EF4-FFF2-40B4-BE49-F238E27FC236}">
                <a16:creationId xmlns:a16="http://schemas.microsoft.com/office/drawing/2014/main" id="{FB28BE77-2FE1-6EE6-615B-E203C5BBF1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0445" y="2349500"/>
            <a:ext cx="2262442" cy="226244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1794891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3CBEA12-6DAA-485F-B70B-84B5415A8E6C}"/>
              </a:ext>
            </a:extLst>
          </p:cNvPr>
          <p:cNvSpPr txBox="1"/>
          <p:nvPr/>
        </p:nvSpPr>
        <p:spPr>
          <a:xfrm>
            <a:off x="1918940" y="87393"/>
            <a:ext cx="4958080" cy="492443"/>
          </a:xfrm>
          <a:prstGeom prst="rect">
            <a:avLst/>
          </a:prstGeom>
          <a:noFill/>
        </p:spPr>
        <p:txBody>
          <a:bodyPr wrap="square" lIns="121920" tIns="60960" rIns="121920" bIns="60960" rtlCol="0" anchor="t">
            <a:spAutoFit/>
          </a:bodyPr>
          <a:lstStyle/>
          <a:p>
            <a:r>
              <a:rPr lang="en-US" sz="2400">
                <a:ea typeface="+mn-lt"/>
                <a:cs typeface="+mn-lt"/>
              </a:rPr>
              <a:t>Tax Wage Reports </a:t>
            </a:r>
            <a:endParaRPr lang="en-US" sz="240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F66869E-25B2-4F2C-9E6C-27890689C0BE}"/>
              </a:ext>
            </a:extLst>
          </p:cNvPr>
          <p:cNvSpPr txBox="1"/>
          <p:nvPr/>
        </p:nvSpPr>
        <p:spPr>
          <a:xfrm>
            <a:off x="1828800" y="780288"/>
            <a:ext cx="4958080" cy="358645"/>
          </a:xfrm>
          <a:prstGeom prst="rect">
            <a:avLst/>
          </a:prstGeom>
        </p:spPr>
        <p:txBody>
          <a:bodyPr lIns="121920" tIns="60960" rIns="121920" bIns="60960" anchor="t"/>
          <a:lstStyle>
            <a:defPPr>
              <a:defRPr lang="en-US"/>
            </a:defPPr>
            <a:lvl1pPr defTabSz="684213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1400" b="1">
                <a:ea typeface="ＭＳ Ｐゴシック"/>
                <a:cs typeface="CiscoSans"/>
              </a:defRPr>
            </a:lvl1pPr>
            <a:lvl2pPr defTabSz="684213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2pPr>
            <a:lvl3pPr defTabSz="684213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3pPr>
            <a:lvl4pPr defTabSz="684213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4pPr>
            <a:lvl5pPr defTabSz="684213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5pPr>
            <a:lvl6pPr marL="457200" defTabSz="684213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6pPr>
            <a:lvl7pPr marL="914400" defTabSz="684213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7pPr>
            <a:lvl8pPr marL="1371600" defTabSz="684213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8pPr>
            <a:lvl9pPr marL="1828800" defTabSz="684213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50"/>
              <a:t>File Tax and Wage Report</a:t>
            </a:r>
            <a:r>
              <a:rPr lang="en-US" sz="1850">
                <a:ea typeface="+mn-lt"/>
                <a:cs typeface="+mn-lt"/>
              </a:rPr>
              <a:t> </a:t>
            </a:r>
            <a:endParaRPr lang="en-IN" sz="185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103976E-3DE7-4625-9AD5-3E29C4BCC1DF}"/>
              </a:ext>
            </a:extLst>
          </p:cNvPr>
          <p:cNvCxnSpPr>
            <a:cxnSpLocks/>
          </p:cNvCxnSpPr>
          <p:nvPr/>
        </p:nvCxnSpPr>
        <p:spPr>
          <a:xfrm flipV="1">
            <a:off x="1977707" y="1097280"/>
            <a:ext cx="3535680" cy="10317"/>
          </a:xfrm>
          <a:prstGeom prst="line">
            <a:avLst/>
          </a:prstGeom>
          <a:ln w="19050">
            <a:solidFill>
              <a:srgbClr val="00ADEF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2">
            <a:extLst>
              <a:ext uri="{FF2B5EF4-FFF2-40B4-BE49-F238E27FC236}">
                <a16:creationId xmlns:a16="http://schemas.microsoft.com/office/drawing/2014/main" id="{5F9FB842-CFED-C7C7-52C5-5E288191089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311" t="18837" r="22131" b="30973"/>
          <a:stretch/>
        </p:blipFill>
        <p:spPr>
          <a:xfrm>
            <a:off x="1329378" y="1474794"/>
            <a:ext cx="6864186" cy="3290861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151BC2A-32D5-89A3-3812-5F20C656207F}"/>
              </a:ext>
            </a:extLst>
          </p:cNvPr>
          <p:cNvSpPr/>
          <p:nvPr/>
        </p:nvSpPr>
        <p:spPr>
          <a:xfrm>
            <a:off x="8222763" y="1475185"/>
            <a:ext cx="2879941" cy="590590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ea typeface="+mn-lt"/>
                <a:cs typeface="+mn-lt"/>
              </a:rPr>
              <a:t>Select Tax &amp; Wage Report then File Tax &amp; Wage Report.</a:t>
            </a:r>
            <a:endParaRPr lang="en-US">
              <a:ea typeface="+mn-lt"/>
              <a:cs typeface="+mn-l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C417F7A-0662-3158-D3C2-9ED036159E08}"/>
              </a:ext>
            </a:extLst>
          </p:cNvPr>
          <p:cNvSpPr/>
          <p:nvPr/>
        </p:nvSpPr>
        <p:spPr>
          <a:xfrm flipV="1">
            <a:off x="5631637" y="1627517"/>
            <a:ext cx="1116569" cy="17921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07783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415566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623349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831132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038915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246698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454481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662264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091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C6D33B0-6BC2-F129-580B-78D417120DF8}"/>
              </a:ext>
            </a:extLst>
          </p:cNvPr>
          <p:cNvGrpSpPr/>
          <p:nvPr/>
        </p:nvGrpSpPr>
        <p:grpSpPr>
          <a:xfrm>
            <a:off x="5744352" y="6522345"/>
            <a:ext cx="1420192" cy="310254"/>
            <a:chOff x="5744352" y="6522345"/>
            <a:chExt cx="1420192" cy="310254"/>
          </a:xfrm>
        </p:grpSpPr>
        <p:sp>
          <p:nvSpPr>
            <p:cNvPr id="9" name="Text Placeholder 4">
              <a:extLst>
                <a:ext uri="{FF2B5EF4-FFF2-40B4-BE49-F238E27FC236}">
                  <a16:creationId xmlns:a16="http://schemas.microsoft.com/office/drawing/2014/main" id="{4971B94E-70AF-8FFC-9509-28C12236FD71}"/>
                </a:ext>
              </a:extLst>
            </p:cNvPr>
            <p:cNvSpPr txBox="1">
              <a:spLocks/>
            </p:cNvSpPr>
            <p:nvPr/>
          </p:nvSpPr>
          <p:spPr>
            <a:xfrm>
              <a:off x="6063875" y="6529069"/>
              <a:ext cx="1100669" cy="28725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CTDOL confidential</a:t>
              </a:r>
            </a:p>
          </p:txBody>
        </p:sp>
        <p:sp>
          <p:nvSpPr>
            <p:cNvPr id="10" name="Rectangle 71">
              <a:extLst>
                <a:ext uri="{FF2B5EF4-FFF2-40B4-BE49-F238E27FC236}">
                  <a16:creationId xmlns:a16="http://schemas.microsoft.com/office/drawing/2014/main" id="{A28BD6ED-B8FE-DA87-DADE-7834488AE6E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5744352" y="6542471"/>
              <a:ext cx="372284" cy="28180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00" b="1">
                  <a:solidFill>
                    <a:schemeClr val="bg1">
                      <a:lumMod val="50000"/>
                    </a:schemeClr>
                  </a:solidFill>
                  <a:latin typeface="+mj-lt"/>
                  <a:cs typeface="Arial" pitchFamily="34" charset="0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noProof="0" dirty="0"/>
                <a:t> </a:t>
              </a:r>
              <a:fld id="{13B55AB4-0D57-4FBE-946B-A81E4A9D2A4C}" type="slidenum">
                <a:rPr lang="en-US" sz="1067" noProof="0" smtClean="0"/>
                <a:pPr lvl="0"/>
                <a:t>23</a:t>
              </a:fld>
              <a:r>
                <a:rPr lang="en-US" sz="1067" noProof="0" dirty="0"/>
                <a:t> </a:t>
              </a:r>
            </a:p>
          </p:txBody>
        </p:sp>
        <p:sp>
          <p:nvSpPr>
            <p:cNvPr id="11" name="Text Placeholder 4">
              <a:extLst>
                <a:ext uri="{FF2B5EF4-FFF2-40B4-BE49-F238E27FC236}">
                  <a16:creationId xmlns:a16="http://schemas.microsoft.com/office/drawing/2014/main" id="{CB28668C-C0E4-66FD-9004-62608B9900E4}"/>
                </a:ext>
              </a:extLst>
            </p:cNvPr>
            <p:cNvSpPr txBox="1">
              <a:spLocks/>
            </p:cNvSpPr>
            <p:nvPr/>
          </p:nvSpPr>
          <p:spPr>
            <a:xfrm>
              <a:off x="6019799" y="6522345"/>
              <a:ext cx="76201" cy="3102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600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891018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43C6F5D-3F79-B0EB-FC98-A5D2EA60C8E8}"/>
              </a:ext>
            </a:extLst>
          </p:cNvPr>
          <p:cNvSpPr txBox="1"/>
          <p:nvPr/>
        </p:nvSpPr>
        <p:spPr>
          <a:xfrm>
            <a:off x="1920815" y="238664"/>
            <a:ext cx="891419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>
                <a:solidFill>
                  <a:srgbClr val="2F5496"/>
                </a:solidFill>
                <a:cs typeface="Calibri"/>
              </a:rPr>
              <a:t>File Tax &amp; Wage Report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CF41A6B-8429-9F6B-A136-8EC3DFEA6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286" y="1581381"/>
            <a:ext cx="10771428" cy="3695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4449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A09D3436-94D2-BC65-6D64-89FD98C444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DCA45FFC-E71A-249B-2187-A4315DC1E06F}"/>
              </a:ext>
            </a:extLst>
          </p:cNvPr>
          <p:cNvGrpSpPr/>
          <p:nvPr/>
        </p:nvGrpSpPr>
        <p:grpSpPr>
          <a:xfrm>
            <a:off x="5744352" y="6522345"/>
            <a:ext cx="1420192" cy="310254"/>
            <a:chOff x="5744352" y="6522345"/>
            <a:chExt cx="1420192" cy="310254"/>
          </a:xfrm>
        </p:grpSpPr>
        <p:sp>
          <p:nvSpPr>
            <p:cNvPr id="4" name="Text Placeholder 4">
              <a:extLst>
                <a:ext uri="{FF2B5EF4-FFF2-40B4-BE49-F238E27FC236}">
                  <a16:creationId xmlns:a16="http://schemas.microsoft.com/office/drawing/2014/main" id="{FFCD5409-DEB9-6A04-B4D8-158B34679073}"/>
                </a:ext>
              </a:extLst>
            </p:cNvPr>
            <p:cNvSpPr txBox="1">
              <a:spLocks/>
            </p:cNvSpPr>
            <p:nvPr/>
          </p:nvSpPr>
          <p:spPr>
            <a:xfrm>
              <a:off x="6063875" y="6529069"/>
              <a:ext cx="1100669" cy="28725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CTDOL confidential</a:t>
              </a:r>
            </a:p>
          </p:txBody>
        </p:sp>
        <p:sp>
          <p:nvSpPr>
            <p:cNvPr id="5" name="Rectangle 71">
              <a:extLst>
                <a:ext uri="{FF2B5EF4-FFF2-40B4-BE49-F238E27FC236}">
                  <a16:creationId xmlns:a16="http://schemas.microsoft.com/office/drawing/2014/main" id="{99CF422B-AFF5-DE59-575A-B2E90E78910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5744352" y="6542471"/>
              <a:ext cx="372284" cy="28180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00" b="1">
                  <a:solidFill>
                    <a:schemeClr val="bg1">
                      <a:lumMod val="50000"/>
                    </a:schemeClr>
                  </a:solidFill>
                  <a:latin typeface="+mj-lt"/>
                  <a:cs typeface="Arial" pitchFamily="34" charset="0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noProof="0" dirty="0"/>
                <a:t> </a:t>
              </a:r>
              <a:fld id="{13B55AB4-0D57-4FBE-946B-A81E4A9D2A4C}" type="slidenum">
                <a:rPr lang="en-US" sz="1067" noProof="0" smtClean="0"/>
                <a:pPr lvl="0"/>
                <a:t>25</a:t>
              </a:fld>
              <a:r>
                <a:rPr lang="en-US" sz="1067" noProof="0" dirty="0"/>
                <a:t> </a:t>
              </a:r>
            </a:p>
          </p:txBody>
        </p:sp>
        <p:sp>
          <p:nvSpPr>
            <p:cNvPr id="6" name="Text Placeholder 4">
              <a:extLst>
                <a:ext uri="{FF2B5EF4-FFF2-40B4-BE49-F238E27FC236}">
                  <a16:creationId xmlns:a16="http://schemas.microsoft.com/office/drawing/2014/main" id="{82431720-D0BB-E73C-A5B5-FB3004F23B4F}"/>
                </a:ext>
              </a:extLst>
            </p:cNvPr>
            <p:cNvSpPr txBox="1">
              <a:spLocks/>
            </p:cNvSpPr>
            <p:nvPr/>
          </p:nvSpPr>
          <p:spPr>
            <a:xfrm>
              <a:off x="6019799" y="6522345"/>
              <a:ext cx="76201" cy="3102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600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703939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35688098-3E39-5D9F-211D-E3C0FD9AA9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330C9D0E-71E5-A8CB-CE26-1D23BB061155}"/>
              </a:ext>
            </a:extLst>
          </p:cNvPr>
          <p:cNvGrpSpPr/>
          <p:nvPr/>
        </p:nvGrpSpPr>
        <p:grpSpPr>
          <a:xfrm>
            <a:off x="5744352" y="6522345"/>
            <a:ext cx="1420192" cy="310254"/>
            <a:chOff x="5744352" y="6522345"/>
            <a:chExt cx="1420192" cy="310254"/>
          </a:xfrm>
        </p:grpSpPr>
        <p:sp>
          <p:nvSpPr>
            <p:cNvPr id="4" name="Text Placeholder 4">
              <a:extLst>
                <a:ext uri="{FF2B5EF4-FFF2-40B4-BE49-F238E27FC236}">
                  <a16:creationId xmlns:a16="http://schemas.microsoft.com/office/drawing/2014/main" id="{66FE0CCF-53B0-F1E0-AF13-FE51CE7E3BCB}"/>
                </a:ext>
              </a:extLst>
            </p:cNvPr>
            <p:cNvSpPr txBox="1">
              <a:spLocks/>
            </p:cNvSpPr>
            <p:nvPr/>
          </p:nvSpPr>
          <p:spPr>
            <a:xfrm>
              <a:off x="6063875" y="6529069"/>
              <a:ext cx="1100669" cy="28725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CTDOL confidential</a:t>
              </a:r>
            </a:p>
          </p:txBody>
        </p:sp>
        <p:sp>
          <p:nvSpPr>
            <p:cNvPr id="5" name="Rectangle 71">
              <a:extLst>
                <a:ext uri="{FF2B5EF4-FFF2-40B4-BE49-F238E27FC236}">
                  <a16:creationId xmlns:a16="http://schemas.microsoft.com/office/drawing/2014/main" id="{83CB4E63-0EBF-EED9-BBA9-537E714399C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5744352" y="6542471"/>
              <a:ext cx="372284" cy="28180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00" b="1">
                  <a:solidFill>
                    <a:schemeClr val="bg1">
                      <a:lumMod val="50000"/>
                    </a:schemeClr>
                  </a:solidFill>
                  <a:latin typeface="+mj-lt"/>
                  <a:cs typeface="Arial" pitchFamily="34" charset="0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noProof="0" dirty="0"/>
                <a:t> </a:t>
              </a:r>
              <a:fld id="{13B55AB4-0D57-4FBE-946B-A81E4A9D2A4C}" type="slidenum">
                <a:rPr lang="en-US" sz="1067" noProof="0" smtClean="0"/>
                <a:pPr lvl="0"/>
                <a:t>26</a:t>
              </a:fld>
              <a:r>
                <a:rPr lang="en-US" sz="1067" noProof="0" dirty="0"/>
                <a:t> </a:t>
              </a:r>
            </a:p>
          </p:txBody>
        </p:sp>
        <p:sp>
          <p:nvSpPr>
            <p:cNvPr id="6" name="Text Placeholder 4">
              <a:extLst>
                <a:ext uri="{FF2B5EF4-FFF2-40B4-BE49-F238E27FC236}">
                  <a16:creationId xmlns:a16="http://schemas.microsoft.com/office/drawing/2014/main" id="{8C512454-B272-3256-5F7C-468E00CE65FA}"/>
                </a:ext>
              </a:extLst>
            </p:cNvPr>
            <p:cNvSpPr txBox="1">
              <a:spLocks/>
            </p:cNvSpPr>
            <p:nvPr/>
          </p:nvSpPr>
          <p:spPr>
            <a:xfrm>
              <a:off x="6019799" y="6522345"/>
              <a:ext cx="76201" cy="3102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600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909226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AEE8752B-D12E-7058-6985-5F78DB6BEB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04443EF7-2F9F-BFAC-8986-204DEAED24FC}"/>
              </a:ext>
            </a:extLst>
          </p:cNvPr>
          <p:cNvGrpSpPr/>
          <p:nvPr/>
        </p:nvGrpSpPr>
        <p:grpSpPr>
          <a:xfrm>
            <a:off x="5744352" y="6522345"/>
            <a:ext cx="1420192" cy="310254"/>
            <a:chOff x="5744352" y="6522345"/>
            <a:chExt cx="1420192" cy="310254"/>
          </a:xfrm>
        </p:grpSpPr>
        <p:sp>
          <p:nvSpPr>
            <p:cNvPr id="4" name="Text Placeholder 4">
              <a:extLst>
                <a:ext uri="{FF2B5EF4-FFF2-40B4-BE49-F238E27FC236}">
                  <a16:creationId xmlns:a16="http://schemas.microsoft.com/office/drawing/2014/main" id="{2D962087-2BD8-5444-F18A-4755B858252E}"/>
                </a:ext>
              </a:extLst>
            </p:cNvPr>
            <p:cNvSpPr txBox="1">
              <a:spLocks/>
            </p:cNvSpPr>
            <p:nvPr/>
          </p:nvSpPr>
          <p:spPr>
            <a:xfrm>
              <a:off x="6063875" y="6529069"/>
              <a:ext cx="1100669" cy="28725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CTDOL confidential</a:t>
              </a:r>
            </a:p>
          </p:txBody>
        </p:sp>
        <p:sp>
          <p:nvSpPr>
            <p:cNvPr id="5" name="Rectangle 71">
              <a:extLst>
                <a:ext uri="{FF2B5EF4-FFF2-40B4-BE49-F238E27FC236}">
                  <a16:creationId xmlns:a16="http://schemas.microsoft.com/office/drawing/2014/main" id="{A20D7BE8-0554-6651-0189-919AD671705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5744352" y="6542471"/>
              <a:ext cx="372284" cy="28180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00" b="1">
                  <a:solidFill>
                    <a:schemeClr val="bg1">
                      <a:lumMod val="50000"/>
                    </a:schemeClr>
                  </a:solidFill>
                  <a:latin typeface="+mj-lt"/>
                  <a:cs typeface="Arial" pitchFamily="34" charset="0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noProof="0" dirty="0"/>
                <a:t> </a:t>
              </a:r>
              <a:fld id="{13B55AB4-0D57-4FBE-946B-A81E4A9D2A4C}" type="slidenum">
                <a:rPr lang="en-US" sz="1067" noProof="0" smtClean="0"/>
                <a:pPr lvl="0"/>
                <a:t>27</a:t>
              </a:fld>
              <a:r>
                <a:rPr lang="en-US" sz="1067" noProof="0" dirty="0"/>
                <a:t> </a:t>
              </a:r>
            </a:p>
          </p:txBody>
        </p:sp>
        <p:sp>
          <p:nvSpPr>
            <p:cNvPr id="6" name="Text Placeholder 4">
              <a:extLst>
                <a:ext uri="{FF2B5EF4-FFF2-40B4-BE49-F238E27FC236}">
                  <a16:creationId xmlns:a16="http://schemas.microsoft.com/office/drawing/2014/main" id="{20A6DF0F-2219-4010-2E6C-A05E39640083}"/>
                </a:ext>
              </a:extLst>
            </p:cNvPr>
            <p:cNvSpPr txBox="1">
              <a:spLocks/>
            </p:cNvSpPr>
            <p:nvPr/>
          </p:nvSpPr>
          <p:spPr>
            <a:xfrm>
              <a:off x="6019799" y="6522345"/>
              <a:ext cx="76201" cy="3102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600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116759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66394387-8BF5-B0A4-BA45-4A8189FE50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E08F0A6B-073C-8F27-8F14-3232A453DB34}"/>
              </a:ext>
            </a:extLst>
          </p:cNvPr>
          <p:cNvGrpSpPr/>
          <p:nvPr/>
        </p:nvGrpSpPr>
        <p:grpSpPr>
          <a:xfrm>
            <a:off x="5744352" y="6522345"/>
            <a:ext cx="1420192" cy="310254"/>
            <a:chOff x="5744352" y="6522345"/>
            <a:chExt cx="1420192" cy="310254"/>
          </a:xfrm>
        </p:grpSpPr>
        <p:sp>
          <p:nvSpPr>
            <p:cNvPr id="4" name="Text Placeholder 4">
              <a:extLst>
                <a:ext uri="{FF2B5EF4-FFF2-40B4-BE49-F238E27FC236}">
                  <a16:creationId xmlns:a16="http://schemas.microsoft.com/office/drawing/2014/main" id="{01D13666-37FE-2436-BC82-7C596C46E2B7}"/>
                </a:ext>
              </a:extLst>
            </p:cNvPr>
            <p:cNvSpPr txBox="1">
              <a:spLocks/>
            </p:cNvSpPr>
            <p:nvPr/>
          </p:nvSpPr>
          <p:spPr>
            <a:xfrm>
              <a:off x="6063875" y="6529069"/>
              <a:ext cx="1100669" cy="28725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CTDOL confidential</a:t>
              </a:r>
            </a:p>
          </p:txBody>
        </p:sp>
        <p:sp>
          <p:nvSpPr>
            <p:cNvPr id="5" name="Rectangle 71">
              <a:extLst>
                <a:ext uri="{FF2B5EF4-FFF2-40B4-BE49-F238E27FC236}">
                  <a16:creationId xmlns:a16="http://schemas.microsoft.com/office/drawing/2014/main" id="{B4397C4F-86BE-F08B-AC3E-BE7E038BEA6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5744352" y="6542471"/>
              <a:ext cx="372284" cy="28180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00" b="1">
                  <a:solidFill>
                    <a:schemeClr val="bg1">
                      <a:lumMod val="50000"/>
                    </a:schemeClr>
                  </a:solidFill>
                  <a:latin typeface="+mj-lt"/>
                  <a:cs typeface="Arial" pitchFamily="34" charset="0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noProof="0" dirty="0"/>
                <a:t> </a:t>
              </a:r>
              <a:fld id="{13B55AB4-0D57-4FBE-946B-A81E4A9D2A4C}" type="slidenum">
                <a:rPr lang="en-US" sz="1067" noProof="0" smtClean="0"/>
                <a:pPr lvl="0"/>
                <a:t>28</a:t>
              </a:fld>
              <a:r>
                <a:rPr lang="en-US" sz="1067" noProof="0" dirty="0"/>
                <a:t> </a:t>
              </a:r>
            </a:p>
          </p:txBody>
        </p:sp>
        <p:sp>
          <p:nvSpPr>
            <p:cNvPr id="6" name="Text Placeholder 4">
              <a:extLst>
                <a:ext uri="{FF2B5EF4-FFF2-40B4-BE49-F238E27FC236}">
                  <a16:creationId xmlns:a16="http://schemas.microsoft.com/office/drawing/2014/main" id="{3A2112F8-264E-0AC6-E9F6-EC5A390324F6}"/>
                </a:ext>
              </a:extLst>
            </p:cNvPr>
            <p:cNvSpPr txBox="1">
              <a:spLocks/>
            </p:cNvSpPr>
            <p:nvPr/>
          </p:nvSpPr>
          <p:spPr>
            <a:xfrm>
              <a:off x="6019799" y="6522345"/>
              <a:ext cx="76201" cy="3102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600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13549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112AB891-6F2B-B613-87C1-624791486F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6064A23E-6261-4DEB-68FE-2CB00EE7A52A}"/>
              </a:ext>
            </a:extLst>
          </p:cNvPr>
          <p:cNvGrpSpPr/>
          <p:nvPr/>
        </p:nvGrpSpPr>
        <p:grpSpPr>
          <a:xfrm>
            <a:off x="5744352" y="6522345"/>
            <a:ext cx="1420192" cy="310254"/>
            <a:chOff x="5744352" y="6522345"/>
            <a:chExt cx="1420192" cy="310254"/>
          </a:xfrm>
        </p:grpSpPr>
        <p:sp>
          <p:nvSpPr>
            <p:cNvPr id="4" name="Text Placeholder 4">
              <a:extLst>
                <a:ext uri="{FF2B5EF4-FFF2-40B4-BE49-F238E27FC236}">
                  <a16:creationId xmlns:a16="http://schemas.microsoft.com/office/drawing/2014/main" id="{EDB065F0-21EB-B669-444E-08832A3FDBCC}"/>
                </a:ext>
              </a:extLst>
            </p:cNvPr>
            <p:cNvSpPr txBox="1">
              <a:spLocks/>
            </p:cNvSpPr>
            <p:nvPr/>
          </p:nvSpPr>
          <p:spPr>
            <a:xfrm>
              <a:off x="6063875" y="6529069"/>
              <a:ext cx="1100669" cy="28725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CTDOL confidential</a:t>
              </a:r>
            </a:p>
          </p:txBody>
        </p:sp>
        <p:sp>
          <p:nvSpPr>
            <p:cNvPr id="5" name="Rectangle 71">
              <a:extLst>
                <a:ext uri="{FF2B5EF4-FFF2-40B4-BE49-F238E27FC236}">
                  <a16:creationId xmlns:a16="http://schemas.microsoft.com/office/drawing/2014/main" id="{7B536278-6E61-01BB-ED3C-93BDD90743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5744352" y="6542471"/>
              <a:ext cx="372284" cy="28180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00" b="1">
                  <a:solidFill>
                    <a:schemeClr val="bg1">
                      <a:lumMod val="50000"/>
                    </a:schemeClr>
                  </a:solidFill>
                  <a:latin typeface="+mj-lt"/>
                  <a:cs typeface="Arial" pitchFamily="34" charset="0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noProof="0" dirty="0"/>
                <a:t> </a:t>
              </a:r>
              <a:fld id="{13B55AB4-0D57-4FBE-946B-A81E4A9D2A4C}" type="slidenum">
                <a:rPr lang="en-US" sz="1067" noProof="0" smtClean="0"/>
                <a:pPr lvl="0"/>
                <a:t>29</a:t>
              </a:fld>
              <a:r>
                <a:rPr lang="en-US" sz="1067" noProof="0" dirty="0"/>
                <a:t> </a:t>
              </a:r>
            </a:p>
          </p:txBody>
        </p:sp>
        <p:sp>
          <p:nvSpPr>
            <p:cNvPr id="6" name="Text Placeholder 4">
              <a:extLst>
                <a:ext uri="{FF2B5EF4-FFF2-40B4-BE49-F238E27FC236}">
                  <a16:creationId xmlns:a16="http://schemas.microsoft.com/office/drawing/2014/main" id="{646FD975-8531-67E9-4358-2D8F811B4AEF}"/>
                </a:ext>
              </a:extLst>
            </p:cNvPr>
            <p:cNvSpPr txBox="1">
              <a:spLocks/>
            </p:cNvSpPr>
            <p:nvPr/>
          </p:nvSpPr>
          <p:spPr>
            <a:xfrm>
              <a:off x="6019799" y="6522345"/>
              <a:ext cx="76201" cy="3102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600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356044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3CDFA34-6024-4C17-BAC5-6D355A235F52}"/>
              </a:ext>
            </a:extLst>
          </p:cNvPr>
          <p:cNvSpPr txBox="1"/>
          <p:nvPr/>
        </p:nvSpPr>
        <p:spPr>
          <a:xfrm>
            <a:off x="6223676" y="3028819"/>
            <a:ext cx="92593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>
                <a:solidFill>
                  <a:schemeClr val="bg1"/>
                </a:solidFill>
              </a:rPr>
              <a:t>Text 03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E169C1E-5C15-4B31-8C1D-DFBBA6D4DB35}"/>
              </a:ext>
            </a:extLst>
          </p:cNvPr>
          <p:cNvSpPr/>
          <p:nvPr/>
        </p:nvSpPr>
        <p:spPr>
          <a:xfrm>
            <a:off x="3684233" y="2704877"/>
            <a:ext cx="8416030" cy="1305673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lIns="121920" tIns="60960" rIns="121920" bIns="60960" rtlCol="0" anchor="ctr"/>
          <a:lstStyle/>
          <a:p>
            <a:pPr marL="514350" indent="-514350" algn="ctr">
              <a:buAutoNum type="arabicPeriod"/>
            </a:pPr>
            <a:r>
              <a:rPr lang="en-US" sz="3200" b="1" dirty="0">
                <a:solidFill>
                  <a:schemeClr val="bg1"/>
                </a:solidFill>
                <a:ea typeface="+mn-lt"/>
                <a:cs typeface="+mn-lt"/>
              </a:rPr>
              <a:t>Create an Account</a:t>
            </a:r>
            <a:endParaRPr lang="en-US" sz="1600" b="1" dirty="0">
              <a:solidFill>
                <a:schemeClr val="bg1"/>
              </a:solidFill>
              <a:ea typeface="Calibri"/>
              <a:cs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5F95362-80E3-3D8E-568B-B65D24F9CF2C}"/>
              </a:ext>
            </a:extLst>
          </p:cNvPr>
          <p:cNvSpPr txBox="1"/>
          <p:nvPr/>
        </p:nvSpPr>
        <p:spPr>
          <a:xfrm>
            <a:off x="1902645" y="71098"/>
            <a:ext cx="5561929" cy="492443"/>
          </a:xfrm>
          <a:prstGeom prst="rect">
            <a:avLst/>
          </a:prstGeom>
          <a:noFill/>
        </p:spPr>
        <p:txBody>
          <a:bodyPr wrap="square" lIns="121920" tIns="60960" rIns="121920" bIns="60960" rtlCol="0" anchor="t">
            <a:spAutoFit/>
          </a:bodyPr>
          <a:lstStyle/>
          <a:p>
            <a:r>
              <a:rPr lang="en-US" sz="2400" dirty="0">
                <a:ea typeface="+mn-lt"/>
                <a:cs typeface="+mn-lt"/>
              </a:rPr>
              <a:t>Employer User Guide</a:t>
            </a:r>
            <a:endParaRPr lang="en-US" dirty="0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55F9F646-E154-45E7-A63C-58CE7A1D470F}"/>
              </a:ext>
            </a:extLst>
          </p:cNvPr>
          <p:cNvSpPr/>
          <p:nvPr/>
        </p:nvSpPr>
        <p:spPr>
          <a:xfrm>
            <a:off x="721032" y="1783078"/>
            <a:ext cx="3291840" cy="3291840"/>
          </a:xfrm>
          <a:prstGeom prst="ellipse">
            <a:avLst/>
          </a:prstGeom>
          <a:solidFill>
            <a:schemeClr val="bg1"/>
          </a:solidFill>
          <a:ln w="57150">
            <a:solidFill>
              <a:srgbClr val="ED7D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5" descr="Icon&#10;&#10;Description automatically generated">
            <a:extLst>
              <a:ext uri="{FF2B5EF4-FFF2-40B4-BE49-F238E27FC236}">
                <a16:creationId xmlns:a16="http://schemas.microsoft.com/office/drawing/2014/main" id="{FB28BE77-2FE1-6EE6-615B-E203C5BBF1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0445" y="2349500"/>
            <a:ext cx="2262442" cy="226244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1676259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Graphical user interface&#10;&#10;Description automatically generated">
            <a:extLst>
              <a:ext uri="{FF2B5EF4-FFF2-40B4-BE49-F238E27FC236}">
                <a16:creationId xmlns:a16="http://schemas.microsoft.com/office/drawing/2014/main" id="{D30D36CA-66C6-F762-234E-20878B40DF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458EA09F-FBB0-C569-B9ED-51121F066CF1}"/>
              </a:ext>
            </a:extLst>
          </p:cNvPr>
          <p:cNvGrpSpPr/>
          <p:nvPr/>
        </p:nvGrpSpPr>
        <p:grpSpPr>
          <a:xfrm>
            <a:off x="5744352" y="6522345"/>
            <a:ext cx="1420192" cy="310254"/>
            <a:chOff x="5744352" y="6522345"/>
            <a:chExt cx="1420192" cy="310254"/>
          </a:xfrm>
        </p:grpSpPr>
        <p:sp>
          <p:nvSpPr>
            <p:cNvPr id="4" name="Text Placeholder 4">
              <a:extLst>
                <a:ext uri="{FF2B5EF4-FFF2-40B4-BE49-F238E27FC236}">
                  <a16:creationId xmlns:a16="http://schemas.microsoft.com/office/drawing/2014/main" id="{B65A74F1-9FBE-0DB3-CAA0-9579C01EA8A1}"/>
                </a:ext>
              </a:extLst>
            </p:cNvPr>
            <p:cNvSpPr txBox="1">
              <a:spLocks/>
            </p:cNvSpPr>
            <p:nvPr/>
          </p:nvSpPr>
          <p:spPr>
            <a:xfrm>
              <a:off x="6063875" y="6529069"/>
              <a:ext cx="1100669" cy="28725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CTDOL confidential</a:t>
              </a:r>
            </a:p>
          </p:txBody>
        </p:sp>
        <p:sp>
          <p:nvSpPr>
            <p:cNvPr id="5" name="Rectangle 71">
              <a:extLst>
                <a:ext uri="{FF2B5EF4-FFF2-40B4-BE49-F238E27FC236}">
                  <a16:creationId xmlns:a16="http://schemas.microsoft.com/office/drawing/2014/main" id="{654136DB-8E81-B1C6-341C-83FE5D7B230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5744352" y="6542471"/>
              <a:ext cx="372284" cy="28180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00" b="1">
                  <a:solidFill>
                    <a:schemeClr val="bg1">
                      <a:lumMod val="50000"/>
                    </a:schemeClr>
                  </a:solidFill>
                  <a:latin typeface="+mj-lt"/>
                  <a:cs typeface="Arial" pitchFamily="34" charset="0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noProof="0" dirty="0"/>
                <a:t> </a:t>
              </a:r>
              <a:fld id="{13B55AB4-0D57-4FBE-946B-A81E4A9D2A4C}" type="slidenum">
                <a:rPr lang="en-US" sz="1067" noProof="0" smtClean="0"/>
                <a:pPr lvl="0"/>
                <a:t>30</a:t>
              </a:fld>
              <a:r>
                <a:rPr lang="en-US" sz="1067" noProof="0" dirty="0"/>
                <a:t> </a:t>
              </a:r>
            </a:p>
          </p:txBody>
        </p:sp>
        <p:sp>
          <p:nvSpPr>
            <p:cNvPr id="6" name="Text Placeholder 4">
              <a:extLst>
                <a:ext uri="{FF2B5EF4-FFF2-40B4-BE49-F238E27FC236}">
                  <a16:creationId xmlns:a16="http://schemas.microsoft.com/office/drawing/2014/main" id="{C1E4E59E-BABA-0D1E-998A-A0A9D7007D80}"/>
                </a:ext>
              </a:extLst>
            </p:cNvPr>
            <p:cNvSpPr txBox="1">
              <a:spLocks/>
            </p:cNvSpPr>
            <p:nvPr/>
          </p:nvSpPr>
          <p:spPr>
            <a:xfrm>
              <a:off x="6019799" y="6522345"/>
              <a:ext cx="76201" cy="3102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600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040380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24D51B6E-8666-7D10-A75F-9B1D27BC16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BC219C76-BDC0-F695-9F00-3960AA91C570}"/>
              </a:ext>
            </a:extLst>
          </p:cNvPr>
          <p:cNvGrpSpPr/>
          <p:nvPr/>
        </p:nvGrpSpPr>
        <p:grpSpPr>
          <a:xfrm>
            <a:off x="5744352" y="6522345"/>
            <a:ext cx="1420192" cy="310254"/>
            <a:chOff x="5744352" y="6522345"/>
            <a:chExt cx="1420192" cy="310254"/>
          </a:xfrm>
        </p:grpSpPr>
        <p:sp>
          <p:nvSpPr>
            <p:cNvPr id="4" name="Text Placeholder 4">
              <a:extLst>
                <a:ext uri="{FF2B5EF4-FFF2-40B4-BE49-F238E27FC236}">
                  <a16:creationId xmlns:a16="http://schemas.microsoft.com/office/drawing/2014/main" id="{A0C1B028-3917-6222-CFA2-08282E8CF19E}"/>
                </a:ext>
              </a:extLst>
            </p:cNvPr>
            <p:cNvSpPr txBox="1">
              <a:spLocks/>
            </p:cNvSpPr>
            <p:nvPr/>
          </p:nvSpPr>
          <p:spPr>
            <a:xfrm>
              <a:off x="6063875" y="6529069"/>
              <a:ext cx="1100669" cy="28725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CTDOL confidential</a:t>
              </a:r>
            </a:p>
          </p:txBody>
        </p:sp>
        <p:sp>
          <p:nvSpPr>
            <p:cNvPr id="5" name="Rectangle 71">
              <a:extLst>
                <a:ext uri="{FF2B5EF4-FFF2-40B4-BE49-F238E27FC236}">
                  <a16:creationId xmlns:a16="http://schemas.microsoft.com/office/drawing/2014/main" id="{B7C3C7C4-D9F1-6460-076A-0A9F7328956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5744352" y="6542471"/>
              <a:ext cx="372284" cy="28180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00" b="1">
                  <a:solidFill>
                    <a:schemeClr val="bg1">
                      <a:lumMod val="50000"/>
                    </a:schemeClr>
                  </a:solidFill>
                  <a:latin typeface="+mj-lt"/>
                  <a:cs typeface="Arial" pitchFamily="34" charset="0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noProof="0" dirty="0"/>
                <a:t> </a:t>
              </a:r>
              <a:fld id="{13B55AB4-0D57-4FBE-946B-A81E4A9D2A4C}" type="slidenum">
                <a:rPr lang="en-US" sz="1067" noProof="0" smtClean="0"/>
                <a:pPr lvl="0"/>
                <a:t>31</a:t>
              </a:fld>
              <a:r>
                <a:rPr lang="en-US" sz="1067" noProof="0" dirty="0"/>
                <a:t> </a:t>
              </a:r>
            </a:p>
          </p:txBody>
        </p:sp>
        <p:sp>
          <p:nvSpPr>
            <p:cNvPr id="6" name="Text Placeholder 4">
              <a:extLst>
                <a:ext uri="{FF2B5EF4-FFF2-40B4-BE49-F238E27FC236}">
                  <a16:creationId xmlns:a16="http://schemas.microsoft.com/office/drawing/2014/main" id="{7EE85720-0DFF-B1CC-8806-377750BD1B5B}"/>
                </a:ext>
              </a:extLst>
            </p:cNvPr>
            <p:cNvSpPr txBox="1">
              <a:spLocks/>
            </p:cNvSpPr>
            <p:nvPr/>
          </p:nvSpPr>
          <p:spPr>
            <a:xfrm>
              <a:off x="6019799" y="6522345"/>
              <a:ext cx="76201" cy="3102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600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8428053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EA8A54C1-2415-7184-B045-9EEEB083BA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5650FD98-FFF8-F4FD-A41D-7FFC742CF833}"/>
              </a:ext>
            </a:extLst>
          </p:cNvPr>
          <p:cNvGrpSpPr/>
          <p:nvPr/>
        </p:nvGrpSpPr>
        <p:grpSpPr>
          <a:xfrm>
            <a:off x="5744352" y="6522345"/>
            <a:ext cx="1420192" cy="310254"/>
            <a:chOff x="5744352" y="6522345"/>
            <a:chExt cx="1420192" cy="310254"/>
          </a:xfrm>
        </p:grpSpPr>
        <p:sp>
          <p:nvSpPr>
            <p:cNvPr id="4" name="Text Placeholder 4">
              <a:extLst>
                <a:ext uri="{FF2B5EF4-FFF2-40B4-BE49-F238E27FC236}">
                  <a16:creationId xmlns:a16="http://schemas.microsoft.com/office/drawing/2014/main" id="{F0C894E9-23B6-4989-1659-1B6B6BE4DD50}"/>
                </a:ext>
              </a:extLst>
            </p:cNvPr>
            <p:cNvSpPr txBox="1">
              <a:spLocks/>
            </p:cNvSpPr>
            <p:nvPr/>
          </p:nvSpPr>
          <p:spPr>
            <a:xfrm>
              <a:off x="6063875" y="6529069"/>
              <a:ext cx="1100669" cy="28725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CTDOL confidential</a:t>
              </a:r>
            </a:p>
          </p:txBody>
        </p:sp>
        <p:sp>
          <p:nvSpPr>
            <p:cNvPr id="5" name="Rectangle 71">
              <a:extLst>
                <a:ext uri="{FF2B5EF4-FFF2-40B4-BE49-F238E27FC236}">
                  <a16:creationId xmlns:a16="http://schemas.microsoft.com/office/drawing/2014/main" id="{CA31F599-C52A-6AE2-1B55-BECED21B3F9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5744352" y="6542471"/>
              <a:ext cx="372284" cy="28180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00" b="1">
                  <a:solidFill>
                    <a:schemeClr val="bg1">
                      <a:lumMod val="50000"/>
                    </a:schemeClr>
                  </a:solidFill>
                  <a:latin typeface="+mj-lt"/>
                  <a:cs typeface="Arial" pitchFamily="34" charset="0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noProof="0" dirty="0"/>
                <a:t> </a:t>
              </a:r>
              <a:fld id="{13B55AB4-0D57-4FBE-946B-A81E4A9D2A4C}" type="slidenum">
                <a:rPr lang="en-US" sz="1067" noProof="0" smtClean="0"/>
                <a:pPr lvl="0"/>
                <a:t>32</a:t>
              </a:fld>
              <a:r>
                <a:rPr lang="en-US" sz="1067" noProof="0" dirty="0"/>
                <a:t> </a:t>
              </a:r>
            </a:p>
          </p:txBody>
        </p:sp>
        <p:sp>
          <p:nvSpPr>
            <p:cNvPr id="6" name="Text Placeholder 4">
              <a:extLst>
                <a:ext uri="{FF2B5EF4-FFF2-40B4-BE49-F238E27FC236}">
                  <a16:creationId xmlns:a16="http://schemas.microsoft.com/office/drawing/2014/main" id="{2E0BE29C-77EB-091F-1B07-838901FC2813}"/>
                </a:ext>
              </a:extLst>
            </p:cNvPr>
            <p:cNvSpPr txBox="1">
              <a:spLocks/>
            </p:cNvSpPr>
            <p:nvPr/>
          </p:nvSpPr>
          <p:spPr>
            <a:xfrm>
              <a:off x="6019799" y="6522345"/>
              <a:ext cx="76201" cy="3102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600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8458758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203DBCC9-CFEE-8D2D-7700-CC0656B2BF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06560D86-4E65-C59D-8D01-F330AA49EA25}"/>
              </a:ext>
            </a:extLst>
          </p:cNvPr>
          <p:cNvGrpSpPr/>
          <p:nvPr/>
        </p:nvGrpSpPr>
        <p:grpSpPr>
          <a:xfrm>
            <a:off x="5744352" y="6522345"/>
            <a:ext cx="1420192" cy="310254"/>
            <a:chOff x="5744352" y="6522345"/>
            <a:chExt cx="1420192" cy="310254"/>
          </a:xfrm>
        </p:grpSpPr>
        <p:sp>
          <p:nvSpPr>
            <p:cNvPr id="4" name="Text Placeholder 4">
              <a:extLst>
                <a:ext uri="{FF2B5EF4-FFF2-40B4-BE49-F238E27FC236}">
                  <a16:creationId xmlns:a16="http://schemas.microsoft.com/office/drawing/2014/main" id="{8A4417B1-B11E-FB4C-A781-10C9E878D2F4}"/>
                </a:ext>
              </a:extLst>
            </p:cNvPr>
            <p:cNvSpPr txBox="1">
              <a:spLocks/>
            </p:cNvSpPr>
            <p:nvPr/>
          </p:nvSpPr>
          <p:spPr>
            <a:xfrm>
              <a:off x="6063875" y="6529069"/>
              <a:ext cx="1100669" cy="28725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CTDOL confidential</a:t>
              </a:r>
            </a:p>
          </p:txBody>
        </p:sp>
        <p:sp>
          <p:nvSpPr>
            <p:cNvPr id="5" name="Rectangle 71">
              <a:extLst>
                <a:ext uri="{FF2B5EF4-FFF2-40B4-BE49-F238E27FC236}">
                  <a16:creationId xmlns:a16="http://schemas.microsoft.com/office/drawing/2014/main" id="{15A61468-4DCF-E2AA-78A3-A5A4F7A493E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5744352" y="6542471"/>
              <a:ext cx="372284" cy="28180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00" b="1">
                  <a:solidFill>
                    <a:schemeClr val="bg1">
                      <a:lumMod val="50000"/>
                    </a:schemeClr>
                  </a:solidFill>
                  <a:latin typeface="+mj-lt"/>
                  <a:cs typeface="Arial" pitchFamily="34" charset="0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noProof="0" dirty="0"/>
                <a:t> </a:t>
              </a:r>
              <a:fld id="{13B55AB4-0D57-4FBE-946B-A81E4A9D2A4C}" type="slidenum">
                <a:rPr lang="en-US" sz="1067" noProof="0" smtClean="0"/>
                <a:pPr lvl="0"/>
                <a:t>33</a:t>
              </a:fld>
              <a:r>
                <a:rPr lang="en-US" sz="1067" noProof="0" dirty="0"/>
                <a:t> </a:t>
              </a:r>
            </a:p>
          </p:txBody>
        </p:sp>
        <p:sp>
          <p:nvSpPr>
            <p:cNvPr id="6" name="Text Placeholder 4">
              <a:extLst>
                <a:ext uri="{FF2B5EF4-FFF2-40B4-BE49-F238E27FC236}">
                  <a16:creationId xmlns:a16="http://schemas.microsoft.com/office/drawing/2014/main" id="{6BE487CE-0258-A8DD-1B2D-F3E3F5C2EB77}"/>
                </a:ext>
              </a:extLst>
            </p:cNvPr>
            <p:cNvSpPr txBox="1">
              <a:spLocks/>
            </p:cNvSpPr>
            <p:nvPr/>
          </p:nvSpPr>
          <p:spPr>
            <a:xfrm>
              <a:off x="6019799" y="6522345"/>
              <a:ext cx="76201" cy="3102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600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5963473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449EA799-F041-B2DD-99CF-4EE5EA43D7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20517B48-78A1-3159-7676-4CD1125886FD}"/>
              </a:ext>
            </a:extLst>
          </p:cNvPr>
          <p:cNvGrpSpPr/>
          <p:nvPr/>
        </p:nvGrpSpPr>
        <p:grpSpPr>
          <a:xfrm>
            <a:off x="5744352" y="6522345"/>
            <a:ext cx="1420192" cy="310254"/>
            <a:chOff x="5744352" y="6522345"/>
            <a:chExt cx="1420192" cy="310254"/>
          </a:xfrm>
        </p:grpSpPr>
        <p:sp>
          <p:nvSpPr>
            <p:cNvPr id="4" name="Text Placeholder 4">
              <a:extLst>
                <a:ext uri="{FF2B5EF4-FFF2-40B4-BE49-F238E27FC236}">
                  <a16:creationId xmlns:a16="http://schemas.microsoft.com/office/drawing/2014/main" id="{D5302894-7B62-56E9-4A4E-BC10D2B9A1B2}"/>
                </a:ext>
              </a:extLst>
            </p:cNvPr>
            <p:cNvSpPr txBox="1">
              <a:spLocks/>
            </p:cNvSpPr>
            <p:nvPr/>
          </p:nvSpPr>
          <p:spPr>
            <a:xfrm>
              <a:off x="6063875" y="6529069"/>
              <a:ext cx="1100669" cy="28725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CTDOL confidential</a:t>
              </a:r>
            </a:p>
          </p:txBody>
        </p:sp>
        <p:sp>
          <p:nvSpPr>
            <p:cNvPr id="5" name="Rectangle 71">
              <a:extLst>
                <a:ext uri="{FF2B5EF4-FFF2-40B4-BE49-F238E27FC236}">
                  <a16:creationId xmlns:a16="http://schemas.microsoft.com/office/drawing/2014/main" id="{C7A878F2-6B99-9C89-9B70-0297138DD1D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5744352" y="6542471"/>
              <a:ext cx="372284" cy="28180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00" b="1">
                  <a:solidFill>
                    <a:schemeClr val="bg1">
                      <a:lumMod val="50000"/>
                    </a:schemeClr>
                  </a:solidFill>
                  <a:latin typeface="+mj-lt"/>
                  <a:cs typeface="Arial" pitchFamily="34" charset="0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noProof="0" dirty="0"/>
                <a:t> </a:t>
              </a:r>
              <a:fld id="{13B55AB4-0D57-4FBE-946B-A81E4A9D2A4C}" type="slidenum">
                <a:rPr lang="en-US" sz="1067" noProof="0" smtClean="0"/>
                <a:pPr lvl="0"/>
                <a:t>34</a:t>
              </a:fld>
              <a:r>
                <a:rPr lang="en-US" sz="1067" noProof="0" dirty="0"/>
                <a:t> </a:t>
              </a:r>
            </a:p>
          </p:txBody>
        </p:sp>
        <p:sp>
          <p:nvSpPr>
            <p:cNvPr id="6" name="Text Placeholder 4">
              <a:extLst>
                <a:ext uri="{FF2B5EF4-FFF2-40B4-BE49-F238E27FC236}">
                  <a16:creationId xmlns:a16="http://schemas.microsoft.com/office/drawing/2014/main" id="{6105B639-17A0-B6B1-C9C5-D8BADE71A126}"/>
                </a:ext>
              </a:extLst>
            </p:cNvPr>
            <p:cNvSpPr txBox="1">
              <a:spLocks/>
            </p:cNvSpPr>
            <p:nvPr/>
          </p:nvSpPr>
          <p:spPr>
            <a:xfrm>
              <a:off x="6019799" y="6522345"/>
              <a:ext cx="76201" cy="3102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600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4750252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053DA45-3E96-450C-8604-F9B7955461F2}"/>
              </a:ext>
            </a:extLst>
          </p:cNvPr>
          <p:cNvSpPr txBox="1"/>
          <p:nvPr/>
        </p:nvSpPr>
        <p:spPr>
          <a:xfrm>
            <a:off x="1918940" y="87393"/>
            <a:ext cx="4958080" cy="492443"/>
          </a:xfrm>
          <a:prstGeom prst="rect">
            <a:avLst/>
          </a:prstGeom>
          <a:noFill/>
        </p:spPr>
        <p:txBody>
          <a:bodyPr wrap="square" lIns="121920" tIns="60960" rIns="121920" bIns="60960" rtlCol="0" anchor="t">
            <a:spAutoFit/>
          </a:bodyPr>
          <a:lstStyle/>
          <a:p>
            <a:r>
              <a:rPr lang="en-US" sz="2400" dirty="0">
                <a:ea typeface="+mn-lt"/>
                <a:cs typeface="+mn-lt"/>
              </a:rPr>
              <a:t>Employer User Guide</a:t>
            </a:r>
            <a:endParaRPr lang="en-US" sz="24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4171DB3-2359-484E-96B7-030DAA576D88}"/>
              </a:ext>
            </a:extLst>
          </p:cNvPr>
          <p:cNvSpPr/>
          <p:nvPr/>
        </p:nvSpPr>
        <p:spPr>
          <a:xfrm>
            <a:off x="4547856" y="2949293"/>
            <a:ext cx="5867595" cy="1305673"/>
          </a:xfrm>
          <a:prstGeom prst="rect">
            <a:avLst/>
          </a:prstGeom>
          <a:solidFill>
            <a:srgbClr val="E5954E"/>
          </a:solidFill>
          <a:ln>
            <a:solidFill>
              <a:srgbClr val="E5954E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lIns="121920" tIns="60960" rIns="121920" bIns="60960" rtlCol="0" anchor="ctr"/>
          <a:lstStyle/>
          <a:p>
            <a:pPr algn="ctr"/>
            <a:r>
              <a:rPr lang="en-US" sz="3200" b="1" dirty="0">
                <a:solidFill>
                  <a:schemeClr val="bg1"/>
                </a:solidFill>
                <a:ea typeface="+mn-lt"/>
                <a:cs typeface="+mn-lt"/>
              </a:rPr>
              <a:t>   4. </a:t>
            </a:r>
            <a:r>
              <a:rPr lang="en-US" sz="3200" b="1" dirty="0">
                <a:ea typeface="+mn-lt"/>
                <a:cs typeface="+mn-lt"/>
              </a:rPr>
              <a:t>Adjust Tax &amp; Wage Report</a:t>
            </a:r>
            <a:endParaRPr lang="en-US" sz="3200" b="1" dirty="0">
              <a:solidFill>
                <a:schemeClr val="bg1"/>
              </a:solidFill>
              <a:ea typeface="+mn-lt"/>
              <a:cs typeface="+mn-lt"/>
            </a:endParaRPr>
          </a:p>
        </p:txBody>
      </p:sp>
      <p:sp>
        <p:nvSpPr>
          <p:cNvPr id="12" name="Hexagon 11">
            <a:extLst>
              <a:ext uri="{FF2B5EF4-FFF2-40B4-BE49-F238E27FC236}">
                <a16:creationId xmlns:a16="http://schemas.microsoft.com/office/drawing/2014/main" id="{5B88C782-0284-4D88-936E-901A8335D094}"/>
              </a:ext>
            </a:extLst>
          </p:cNvPr>
          <p:cNvSpPr/>
          <p:nvPr/>
        </p:nvSpPr>
        <p:spPr>
          <a:xfrm>
            <a:off x="948394" y="1959179"/>
            <a:ext cx="3599463" cy="3291840"/>
          </a:xfrm>
          <a:prstGeom prst="hexagon">
            <a:avLst/>
          </a:prstGeom>
          <a:solidFill>
            <a:srgbClr val="CC7529"/>
          </a:solidFill>
          <a:ln>
            <a:solidFill>
              <a:srgbClr val="E5954E"/>
            </a:solidFill>
          </a:ln>
          <a:effectLst>
            <a:outerShdw blurRad="50800" dist="50800" dir="2400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3" name="Hexagon 12">
            <a:extLst>
              <a:ext uri="{FF2B5EF4-FFF2-40B4-BE49-F238E27FC236}">
                <a16:creationId xmlns:a16="http://schemas.microsoft.com/office/drawing/2014/main" id="{3A948AA8-7CA1-45D3-921A-42BA9F323648}"/>
              </a:ext>
            </a:extLst>
          </p:cNvPr>
          <p:cNvSpPr/>
          <p:nvPr/>
        </p:nvSpPr>
        <p:spPr>
          <a:xfrm>
            <a:off x="778117" y="1972431"/>
            <a:ext cx="3599463" cy="3243072"/>
          </a:xfrm>
          <a:prstGeom prst="hexagon">
            <a:avLst/>
          </a:prstGeom>
          <a:solidFill>
            <a:srgbClr val="DB8132"/>
          </a:solidFill>
          <a:ln>
            <a:solidFill>
              <a:srgbClr val="E595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4" name="Hexagon 13">
            <a:extLst>
              <a:ext uri="{FF2B5EF4-FFF2-40B4-BE49-F238E27FC236}">
                <a16:creationId xmlns:a16="http://schemas.microsoft.com/office/drawing/2014/main" id="{6ACE4894-1C63-44AC-B16F-D82C00D95489}"/>
              </a:ext>
            </a:extLst>
          </p:cNvPr>
          <p:cNvSpPr/>
          <p:nvPr/>
        </p:nvSpPr>
        <p:spPr>
          <a:xfrm>
            <a:off x="619966" y="1985683"/>
            <a:ext cx="3599463" cy="3243072"/>
          </a:xfrm>
          <a:prstGeom prst="hexagon">
            <a:avLst/>
          </a:prstGeom>
          <a:solidFill>
            <a:srgbClr val="F3F6FB"/>
          </a:solidFill>
          <a:ln w="38100">
            <a:solidFill>
              <a:srgbClr val="E595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v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B80A11E-D796-4A44-9754-771F3D4409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9773" y="2128374"/>
            <a:ext cx="2601252" cy="2601252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8CA13E62-E7A4-B60D-5F0E-1A7671ADD22E}"/>
              </a:ext>
            </a:extLst>
          </p:cNvPr>
          <p:cNvGrpSpPr/>
          <p:nvPr/>
        </p:nvGrpSpPr>
        <p:grpSpPr>
          <a:xfrm>
            <a:off x="5744352" y="6522345"/>
            <a:ext cx="1420192" cy="310254"/>
            <a:chOff x="5744352" y="6522345"/>
            <a:chExt cx="1420192" cy="310254"/>
          </a:xfrm>
        </p:grpSpPr>
        <p:sp>
          <p:nvSpPr>
            <p:cNvPr id="9" name="Text Placeholder 4">
              <a:extLst>
                <a:ext uri="{FF2B5EF4-FFF2-40B4-BE49-F238E27FC236}">
                  <a16:creationId xmlns:a16="http://schemas.microsoft.com/office/drawing/2014/main" id="{FC3D4E37-C6A2-CDB5-A451-968348AE339D}"/>
                </a:ext>
              </a:extLst>
            </p:cNvPr>
            <p:cNvSpPr txBox="1">
              <a:spLocks/>
            </p:cNvSpPr>
            <p:nvPr/>
          </p:nvSpPr>
          <p:spPr>
            <a:xfrm>
              <a:off x="6063875" y="6529069"/>
              <a:ext cx="1100669" cy="28725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CTDOL confidential</a:t>
              </a:r>
            </a:p>
          </p:txBody>
        </p:sp>
        <p:sp>
          <p:nvSpPr>
            <p:cNvPr id="11" name="Rectangle 71">
              <a:extLst>
                <a:ext uri="{FF2B5EF4-FFF2-40B4-BE49-F238E27FC236}">
                  <a16:creationId xmlns:a16="http://schemas.microsoft.com/office/drawing/2014/main" id="{AD50F775-11DE-DCE3-0AF7-1380C4E3E7F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5744352" y="6542471"/>
              <a:ext cx="372284" cy="28180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00" b="1">
                  <a:solidFill>
                    <a:schemeClr val="bg1">
                      <a:lumMod val="50000"/>
                    </a:schemeClr>
                  </a:solidFill>
                  <a:latin typeface="+mj-lt"/>
                  <a:cs typeface="Arial" pitchFamily="34" charset="0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noProof="0" dirty="0"/>
                <a:t> </a:t>
              </a:r>
              <a:fld id="{13B55AB4-0D57-4FBE-946B-A81E4A9D2A4C}" type="slidenum">
                <a:rPr lang="en-US" sz="1067" noProof="0" smtClean="0"/>
                <a:pPr lvl="0"/>
                <a:t>35</a:t>
              </a:fld>
              <a:r>
                <a:rPr lang="en-US" sz="1067" noProof="0" dirty="0"/>
                <a:t> </a:t>
              </a:r>
            </a:p>
          </p:txBody>
        </p:sp>
        <p:sp>
          <p:nvSpPr>
            <p:cNvPr id="16" name="Text Placeholder 4">
              <a:extLst>
                <a:ext uri="{FF2B5EF4-FFF2-40B4-BE49-F238E27FC236}">
                  <a16:creationId xmlns:a16="http://schemas.microsoft.com/office/drawing/2014/main" id="{4C396CB5-A574-AE22-ACD6-468E55B5BD40}"/>
                </a:ext>
              </a:extLst>
            </p:cNvPr>
            <p:cNvSpPr txBox="1">
              <a:spLocks/>
            </p:cNvSpPr>
            <p:nvPr/>
          </p:nvSpPr>
          <p:spPr>
            <a:xfrm>
              <a:off x="6019799" y="6522345"/>
              <a:ext cx="76201" cy="3102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600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0615841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3CBEA12-6DAA-485F-B70B-84B5415A8E6C}"/>
              </a:ext>
            </a:extLst>
          </p:cNvPr>
          <p:cNvSpPr txBox="1"/>
          <p:nvPr/>
        </p:nvSpPr>
        <p:spPr>
          <a:xfrm>
            <a:off x="1918940" y="87393"/>
            <a:ext cx="4958080" cy="492443"/>
          </a:xfrm>
          <a:prstGeom prst="rect">
            <a:avLst/>
          </a:prstGeom>
          <a:noFill/>
        </p:spPr>
        <p:txBody>
          <a:bodyPr wrap="square" lIns="121920" tIns="60960" rIns="121920" bIns="60960" rtlCol="0" anchor="t">
            <a:spAutoFit/>
          </a:bodyPr>
          <a:lstStyle/>
          <a:p>
            <a:r>
              <a:rPr lang="en-US" sz="2400">
                <a:ea typeface="+mn-lt"/>
                <a:cs typeface="+mn-lt"/>
              </a:rPr>
              <a:t>Tax Wage Reports </a:t>
            </a:r>
            <a:endParaRPr lang="en-US" sz="240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F66869E-25B2-4F2C-9E6C-27890689C0BE}"/>
              </a:ext>
            </a:extLst>
          </p:cNvPr>
          <p:cNvSpPr txBox="1"/>
          <p:nvPr/>
        </p:nvSpPr>
        <p:spPr>
          <a:xfrm>
            <a:off x="1828800" y="780288"/>
            <a:ext cx="4958080" cy="358645"/>
          </a:xfrm>
          <a:prstGeom prst="rect">
            <a:avLst/>
          </a:prstGeom>
        </p:spPr>
        <p:txBody>
          <a:bodyPr lIns="121920" tIns="60960" rIns="121920" bIns="60960" anchor="t"/>
          <a:lstStyle>
            <a:defPPr>
              <a:defRPr lang="en-US"/>
            </a:defPPr>
            <a:lvl1pPr defTabSz="684213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1400" b="1">
                <a:ea typeface="ＭＳ Ｐゴシック"/>
                <a:cs typeface="CiscoSans"/>
              </a:defRPr>
            </a:lvl1pPr>
            <a:lvl2pPr defTabSz="684213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2pPr>
            <a:lvl3pPr defTabSz="684213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3pPr>
            <a:lvl4pPr defTabSz="684213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4pPr>
            <a:lvl5pPr defTabSz="684213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5pPr>
            <a:lvl6pPr marL="457200" defTabSz="684213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6pPr>
            <a:lvl7pPr marL="914400" defTabSz="684213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7pPr>
            <a:lvl8pPr marL="1371600" defTabSz="684213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8pPr>
            <a:lvl9pPr marL="1828800" defTabSz="684213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67"/>
              <a:t>File Tax and Wage Report</a:t>
            </a:r>
            <a:r>
              <a:rPr lang="en-US" sz="1867">
                <a:ea typeface="+mn-lt"/>
                <a:cs typeface="+mn-lt"/>
              </a:rPr>
              <a:t> – Scenario</a:t>
            </a:r>
            <a:endParaRPr lang="en-IN" sz="1867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103976E-3DE7-4625-9AD5-3E29C4BCC1DF}"/>
              </a:ext>
            </a:extLst>
          </p:cNvPr>
          <p:cNvCxnSpPr>
            <a:cxnSpLocks/>
          </p:cNvCxnSpPr>
          <p:nvPr/>
        </p:nvCxnSpPr>
        <p:spPr>
          <a:xfrm flipV="1">
            <a:off x="1977707" y="1097280"/>
            <a:ext cx="3535680" cy="10317"/>
          </a:xfrm>
          <a:prstGeom prst="line">
            <a:avLst/>
          </a:prstGeom>
          <a:ln w="19050">
            <a:solidFill>
              <a:srgbClr val="00ADEF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1515B853-EDE9-1BB5-CA3A-BEFFDEE50AC1}"/>
              </a:ext>
            </a:extLst>
          </p:cNvPr>
          <p:cNvGrpSpPr/>
          <p:nvPr/>
        </p:nvGrpSpPr>
        <p:grpSpPr>
          <a:xfrm>
            <a:off x="1321161" y="1555976"/>
            <a:ext cx="8090271" cy="3900334"/>
            <a:chOff x="1976645" y="2277008"/>
            <a:chExt cx="7664207" cy="3482464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6BB58D07-2D92-45F0-B370-B02760716B95}"/>
                </a:ext>
              </a:extLst>
            </p:cNvPr>
            <p:cNvPicPr/>
            <p:nvPr/>
          </p:nvPicPr>
          <p:blipFill rotWithShape="1">
            <a:blip r:embed="rId3"/>
            <a:srcRect l="21843" t="16647" r="21726" b="33176"/>
            <a:stretch/>
          </p:blipFill>
          <p:spPr bwMode="auto">
            <a:xfrm>
              <a:off x="1976645" y="2277008"/>
              <a:ext cx="7664207" cy="3482464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00458D3A-BCE6-F6F4-C579-C6CB81B88C3D}"/>
                </a:ext>
              </a:extLst>
            </p:cNvPr>
            <p:cNvSpPr txBox="1"/>
            <p:nvPr/>
          </p:nvSpPr>
          <p:spPr>
            <a:xfrm>
              <a:off x="6757135" y="2681003"/>
              <a:ext cx="1160922" cy="292578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endParaRPr lang="en-US" sz="600">
                <a:cs typeface="Calibri"/>
              </a:endParaRPr>
            </a:p>
          </p:txBody>
        </p:sp>
      </p:grp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DF0EDE3-91F5-CB35-B379-31B2444DA20F}"/>
              </a:ext>
            </a:extLst>
          </p:cNvPr>
          <p:cNvSpPr/>
          <p:nvPr/>
        </p:nvSpPr>
        <p:spPr>
          <a:xfrm>
            <a:off x="8269902" y="3127683"/>
            <a:ext cx="2395378" cy="86832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07783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415566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623349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831132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038915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246698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454481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662264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ea typeface="+mn-lt"/>
                <a:cs typeface="+mn-lt"/>
              </a:rPr>
              <a:t>Select </a:t>
            </a:r>
            <a:r>
              <a:rPr lang="en-US" sz="1200" b="1">
                <a:ea typeface="+mn-lt"/>
                <a:cs typeface="+mn-lt"/>
              </a:rPr>
              <a:t>Tax and Wage Report </a:t>
            </a:r>
            <a:endParaRPr lang="en-US" sz="1200">
              <a:ea typeface="+mn-lt"/>
              <a:cs typeface="+mn-lt"/>
            </a:endParaRPr>
          </a:p>
          <a:p>
            <a:r>
              <a:rPr lang="en-US" sz="1200">
                <a:ea typeface="+mn-lt"/>
                <a:cs typeface="+mn-lt"/>
              </a:rPr>
              <a:t>then  </a:t>
            </a:r>
            <a:r>
              <a:rPr lang="en-US" sz="1200" b="1">
                <a:ea typeface="+mn-lt"/>
                <a:cs typeface="+mn-lt"/>
              </a:rPr>
              <a:t>Adjust Tax and Wage Report </a:t>
            </a:r>
            <a:endParaRPr lang="en-US" sz="1200">
              <a:cs typeface="Calibri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17AC735-6FD0-26AD-5839-3D6913A5042A}"/>
              </a:ext>
            </a:extLst>
          </p:cNvPr>
          <p:cNvGrpSpPr/>
          <p:nvPr/>
        </p:nvGrpSpPr>
        <p:grpSpPr>
          <a:xfrm>
            <a:off x="5744352" y="6522345"/>
            <a:ext cx="1420192" cy="310254"/>
            <a:chOff x="5744352" y="6522345"/>
            <a:chExt cx="1420192" cy="310254"/>
          </a:xfrm>
        </p:grpSpPr>
        <p:sp>
          <p:nvSpPr>
            <p:cNvPr id="10" name="Text Placeholder 4">
              <a:extLst>
                <a:ext uri="{FF2B5EF4-FFF2-40B4-BE49-F238E27FC236}">
                  <a16:creationId xmlns:a16="http://schemas.microsoft.com/office/drawing/2014/main" id="{885869D7-4F44-67DE-2F29-BD19E5920A3E}"/>
                </a:ext>
              </a:extLst>
            </p:cNvPr>
            <p:cNvSpPr txBox="1">
              <a:spLocks/>
            </p:cNvSpPr>
            <p:nvPr/>
          </p:nvSpPr>
          <p:spPr>
            <a:xfrm>
              <a:off x="6063875" y="6529069"/>
              <a:ext cx="1100669" cy="28725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CTDOL confidential</a:t>
              </a:r>
            </a:p>
          </p:txBody>
        </p:sp>
        <p:sp>
          <p:nvSpPr>
            <p:cNvPr id="11" name="Rectangle 71">
              <a:extLst>
                <a:ext uri="{FF2B5EF4-FFF2-40B4-BE49-F238E27FC236}">
                  <a16:creationId xmlns:a16="http://schemas.microsoft.com/office/drawing/2014/main" id="{E2E004CE-3A0E-87B4-1521-812B2334CE4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5744352" y="6542471"/>
              <a:ext cx="372284" cy="28180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00" b="1">
                  <a:solidFill>
                    <a:schemeClr val="bg1">
                      <a:lumMod val="50000"/>
                    </a:schemeClr>
                  </a:solidFill>
                  <a:latin typeface="+mj-lt"/>
                  <a:cs typeface="Arial" pitchFamily="34" charset="0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noProof="0" dirty="0"/>
                <a:t> </a:t>
              </a:r>
              <a:fld id="{13B55AB4-0D57-4FBE-946B-A81E4A9D2A4C}" type="slidenum">
                <a:rPr lang="en-US" sz="1067" noProof="0" smtClean="0"/>
                <a:pPr lvl="0"/>
                <a:t>36</a:t>
              </a:fld>
              <a:r>
                <a:rPr lang="en-US" sz="1067" noProof="0" dirty="0"/>
                <a:t> </a:t>
              </a:r>
            </a:p>
          </p:txBody>
        </p:sp>
        <p:sp>
          <p:nvSpPr>
            <p:cNvPr id="12" name="Text Placeholder 4">
              <a:extLst>
                <a:ext uri="{FF2B5EF4-FFF2-40B4-BE49-F238E27FC236}">
                  <a16:creationId xmlns:a16="http://schemas.microsoft.com/office/drawing/2014/main" id="{0125ECC1-4941-831B-9974-AB4B3E9E6EAB}"/>
                </a:ext>
              </a:extLst>
            </p:cNvPr>
            <p:cNvSpPr txBox="1">
              <a:spLocks/>
            </p:cNvSpPr>
            <p:nvPr/>
          </p:nvSpPr>
          <p:spPr>
            <a:xfrm>
              <a:off x="6019799" y="6522345"/>
              <a:ext cx="76201" cy="3102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600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7525195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97FC9EC-C195-4C36-6408-DA19A628C044}"/>
              </a:ext>
            </a:extLst>
          </p:cNvPr>
          <p:cNvSpPr txBox="1"/>
          <p:nvPr/>
        </p:nvSpPr>
        <p:spPr>
          <a:xfrm>
            <a:off x="1920815" y="238664"/>
            <a:ext cx="891419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>
                <a:solidFill>
                  <a:srgbClr val="2F5496"/>
                </a:solidFill>
                <a:cs typeface="Calibri"/>
              </a:rPr>
              <a:t>Adjust Tax &amp; Wage Report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E2E335B-B9C9-3992-33A8-E4208859EC3B}"/>
              </a:ext>
            </a:extLst>
          </p:cNvPr>
          <p:cNvSpPr/>
          <p:nvPr/>
        </p:nvSpPr>
        <p:spPr>
          <a:xfrm flipV="1">
            <a:off x="5923682" y="2272144"/>
            <a:ext cx="346363" cy="1246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DC56487-463C-ADAB-A62E-8DE8EF463783}"/>
              </a:ext>
            </a:extLst>
          </p:cNvPr>
          <p:cNvSpPr/>
          <p:nvPr/>
        </p:nvSpPr>
        <p:spPr>
          <a:xfrm flipV="1">
            <a:off x="5571257" y="2262619"/>
            <a:ext cx="213013" cy="1532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9CFF92E-F645-36CA-A4B4-58C0EA71F5D4}"/>
              </a:ext>
            </a:extLst>
          </p:cNvPr>
          <p:cNvGrpSpPr/>
          <p:nvPr/>
        </p:nvGrpSpPr>
        <p:grpSpPr>
          <a:xfrm>
            <a:off x="5744352" y="6522345"/>
            <a:ext cx="1420192" cy="310254"/>
            <a:chOff x="5744352" y="6522345"/>
            <a:chExt cx="1420192" cy="310254"/>
          </a:xfrm>
        </p:grpSpPr>
        <p:sp>
          <p:nvSpPr>
            <p:cNvPr id="11" name="Text Placeholder 4">
              <a:extLst>
                <a:ext uri="{FF2B5EF4-FFF2-40B4-BE49-F238E27FC236}">
                  <a16:creationId xmlns:a16="http://schemas.microsoft.com/office/drawing/2014/main" id="{0E9BD2A0-5AF1-24B9-838E-393A8710062E}"/>
                </a:ext>
              </a:extLst>
            </p:cNvPr>
            <p:cNvSpPr txBox="1">
              <a:spLocks/>
            </p:cNvSpPr>
            <p:nvPr/>
          </p:nvSpPr>
          <p:spPr>
            <a:xfrm>
              <a:off x="6063875" y="6529069"/>
              <a:ext cx="1100669" cy="28725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CTDOL confidential</a:t>
              </a:r>
            </a:p>
          </p:txBody>
        </p:sp>
        <p:sp>
          <p:nvSpPr>
            <p:cNvPr id="12" name="Rectangle 71">
              <a:extLst>
                <a:ext uri="{FF2B5EF4-FFF2-40B4-BE49-F238E27FC236}">
                  <a16:creationId xmlns:a16="http://schemas.microsoft.com/office/drawing/2014/main" id="{10FC1121-4CB4-7B86-AC39-30477E0B255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5744352" y="6542471"/>
              <a:ext cx="372284" cy="28180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00" b="1">
                  <a:solidFill>
                    <a:schemeClr val="bg1">
                      <a:lumMod val="50000"/>
                    </a:schemeClr>
                  </a:solidFill>
                  <a:latin typeface="+mj-lt"/>
                  <a:cs typeface="Arial" pitchFamily="34" charset="0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noProof="0" dirty="0"/>
                <a:t> </a:t>
              </a:r>
              <a:fld id="{13B55AB4-0D57-4FBE-946B-A81E4A9D2A4C}" type="slidenum">
                <a:rPr lang="en-US" sz="1067" noProof="0" smtClean="0"/>
                <a:pPr lvl="0"/>
                <a:t>37</a:t>
              </a:fld>
              <a:r>
                <a:rPr lang="en-US" sz="1067" noProof="0" dirty="0"/>
                <a:t> </a:t>
              </a:r>
            </a:p>
          </p:txBody>
        </p:sp>
        <p:sp>
          <p:nvSpPr>
            <p:cNvPr id="13" name="Text Placeholder 4">
              <a:extLst>
                <a:ext uri="{FF2B5EF4-FFF2-40B4-BE49-F238E27FC236}">
                  <a16:creationId xmlns:a16="http://schemas.microsoft.com/office/drawing/2014/main" id="{E2DEFE6F-4D51-8991-2D95-961C9E08ACD6}"/>
                </a:ext>
              </a:extLst>
            </p:cNvPr>
            <p:cNvSpPr txBox="1">
              <a:spLocks/>
            </p:cNvSpPr>
            <p:nvPr/>
          </p:nvSpPr>
          <p:spPr>
            <a:xfrm>
              <a:off x="6019799" y="6522345"/>
              <a:ext cx="76201" cy="3102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600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</a:t>
              </a: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06B4AE94-00E3-4DFB-D8BE-4B547FED6A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190" y="1281381"/>
            <a:ext cx="10847619" cy="4295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33747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08789DEC-235F-2238-A23B-22BFFDC177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3CFA3E83-53E3-2D28-0608-75D1C10AEBD7}"/>
              </a:ext>
            </a:extLst>
          </p:cNvPr>
          <p:cNvGrpSpPr/>
          <p:nvPr/>
        </p:nvGrpSpPr>
        <p:grpSpPr>
          <a:xfrm>
            <a:off x="5744352" y="6522345"/>
            <a:ext cx="1420192" cy="310254"/>
            <a:chOff x="5744352" y="6522345"/>
            <a:chExt cx="1420192" cy="310254"/>
          </a:xfrm>
        </p:grpSpPr>
        <p:sp>
          <p:nvSpPr>
            <p:cNvPr id="4" name="Text Placeholder 4">
              <a:extLst>
                <a:ext uri="{FF2B5EF4-FFF2-40B4-BE49-F238E27FC236}">
                  <a16:creationId xmlns:a16="http://schemas.microsoft.com/office/drawing/2014/main" id="{B23BD6C7-B52F-3114-5B72-345EBFF5BEBB}"/>
                </a:ext>
              </a:extLst>
            </p:cNvPr>
            <p:cNvSpPr txBox="1">
              <a:spLocks/>
            </p:cNvSpPr>
            <p:nvPr/>
          </p:nvSpPr>
          <p:spPr>
            <a:xfrm>
              <a:off x="6063875" y="6529069"/>
              <a:ext cx="1100669" cy="28725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CTDOL confidential</a:t>
              </a:r>
            </a:p>
          </p:txBody>
        </p:sp>
        <p:sp>
          <p:nvSpPr>
            <p:cNvPr id="5" name="Rectangle 71">
              <a:extLst>
                <a:ext uri="{FF2B5EF4-FFF2-40B4-BE49-F238E27FC236}">
                  <a16:creationId xmlns:a16="http://schemas.microsoft.com/office/drawing/2014/main" id="{3F919E5A-16CF-078B-3046-05F3EA44A03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5744352" y="6542471"/>
              <a:ext cx="372284" cy="28180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00" b="1">
                  <a:solidFill>
                    <a:schemeClr val="bg1">
                      <a:lumMod val="50000"/>
                    </a:schemeClr>
                  </a:solidFill>
                  <a:latin typeface="+mj-lt"/>
                  <a:cs typeface="Arial" pitchFamily="34" charset="0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noProof="0" dirty="0"/>
                <a:t> </a:t>
              </a:r>
              <a:fld id="{13B55AB4-0D57-4FBE-946B-A81E4A9D2A4C}" type="slidenum">
                <a:rPr lang="en-US" sz="1067" noProof="0" smtClean="0"/>
                <a:pPr lvl="0"/>
                <a:t>38</a:t>
              </a:fld>
              <a:r>
                <a:rPr lang="en-US" sz="1067" noProof="0" dirty="0"/>
                <a:t> </a:t>
              </a:r>
            </a:p>
          </p:txBody>
        </p:sp>
        <p:sp>
          <p:nvSpPr>
            <p:cNvPr id="6" name="Text Placeholder 4">
              <a:extLst>
                <a:ext uri="{FF2B5EF4-FFF2-40B4-BE49-F238E27FC236}">
                  <a16:creationId xmlns:a16="http://schemas.microsoft.com/office/drawing/2014/main" id="{92E8F2DD-F96D-D0A8-1007-19B28A4D877F}"/>
                </a:ext>
              </a:extLst>
            </p:cNvPr>
            <p:cNvSpPr txBox="1">
              <a:spLocks/>
            </p:cNvSpPr>
            <p:nvPr/>
          </p:nvSpPr>
          <p:spPr>
            <a:xfrm>
              <a:off x="6019799" y="6522345"/>
              <a:ext cx="76201" cy="3102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600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3977958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DF5E3372-C54D-D48E-DCA9-79B7C32F9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DAC63193-7772-3B76-EC2B-81FAB3BB748E}"/>
              </a:ext>
            </a:extLst>
          </p:cNvPr>
          <p:cNvGrpSpPr/>
          <p:nvPr/>
        </p:nvGrpSpPr>
        <p:grpSpPr>
          <a:xfrm>
            <a:off x="5744352" y="6522345"/>
            <a:ext cx="1420192" cy="310254"/>
            <a:chOff x="5744352" y="6522345"/>
            <a:chExt cx="1420192" cy="310254"/>
          </a:xfrm>
        </p:grpSpPr>
        <p:sp>
          <p:nvSpPr>
            <p:cNvPr id="4" name="Text Placeholder 4">
              <a:extLst>
                <a:ext uri="{FF2B5EF4-FFF2-40B4-BE49-F238E27FC236}">
                  <a16:creationId xmlns:a16="http://schemas.microsoft.com/office/drawing/2014/main" id="{D183F425-2925-3F7A-08AD-393CB5CF9CAF}"/>
                </a:ext>
              </a:extLst>
            </p:cNvPr>
            <p:cNvSpPr txBox="1">
              <a:spLocks/>
            </p:cNvSpPr>
            <p:nvPr/>
          </p:nvSpPr>
          <p:spPr>
            <a:xfrm>
              <a:off x="6063875" y="6529069"/>
              <a:ext cx="1100669" cy="28725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CTDOL confidential</a:t>
              </a:r>
            </a:p>
          </p:txBody>
        </p:sp>
        <p:sp>
          <p:nvSpPr>
            <p:cNvPr id="5" name="Rectangle 71">
              <a:extLst>
                <a:ext uri="{FF2B5EF4-FFF2-40B4-BE49-F238E27FC236}">
                  <a16:creationId xmlns:a16="http://schemas.microsoft.com/office/drawing/2014/main" id="{DDC8C49E-FAC9-D412-5842-5805934C8AE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5744352" y="6542471"/>
              <a:ext cx="372284" cy="28180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00" b="1">
                  <a:solidFill>
                    <a:schemeClr val="bg1">
                      <a:lumMod val="50000"/>
                    </a:schemeClr>
                  </a:solidFill>
                  <a:latin typeface="+mj-lt"/>
                  <a:cs typeface="Arial" pitchFamily="34" charset="0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noProof="0" dirty="0"/>
                <a:t> </a:t>
              </a:r>
              <a:fld id="{13B55AB4-0D57-4FBE-946B-A81E4A9D2A4C}" type="slidenum">
                <a:rPr lang="en-US" sz="1067" noProof="0" smtClean="0"/>
                <a:pPr lvl="0"/>
                <a:t>39</a:t>
              </a:fld>
              <a:r>
                <a:rPr lang="en-US" sz="1067" noProof="0" dirty="0"/>
                <a:t> </a:t>
              </a:r>
            </a:p>
          </p:txBody>
        </p:sp>
        <p:sp>
          <p:nvSpPr>
            <p:cNvPr id="6" name="Text Placeholder 4">
              <a:extLst>
                <a:ext uri="{FF2B5EF4-FFF2-40B4-BE49-F238E27FC236}">
                  <a16:creationId xmlns:a16="http://schemas.microsoft.com/office/drawing/2014/main" id="{1B46DEA2-FF4A-9DA9-7857-2153BBBF26E9}"/>
                </a:ext>
              </a:extLst>
            </p:cNvPr>
            <p:cNvSpPr txBox="1">
              <a:spLocks/>
            </p:cNvSpPr>
            <p:nvPr/>
          </p:nvSpPr>
          <p:spPr>
            <a:xfrm>
              <a:off x="6019799" y="6522345"/>
              <a:ext cx="76201" cy="3102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600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889218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F7A3E4F-CB3C-4CDC-9CC3-03023BE94BDE}"/>
              </a:ext>
            </a:extLst>
          </p:cNvPr>
          <p:cNvSpPr txBox="1"/>
          <p:nvPr/>
        </p:nvSpPr>
        <p:spPr>
          <a:xfrm>
            <a:off x="2048275" y="704467"/>
            <a:ext cx="5469261" cy="692497"/>
          </a:xfrm>
          <a:prstGeom prst="rect">
            <a:avLst/>
          </a:prstGeom>
          <a:noFill/>
        </p:spPr>
        <p:txBody>
          <a:bodyPr wrap="square" lIns="121920" tIns="60960" rIns="121920" bIns="60960" rtlCol="0" anchor="t">
            <a:spAutoFit/>
          </a:bodyPr>
          <a:lstStyle>
            <a:defPPr>
              <a:defRPr lang="en-US"/>
            </a:defPPr>
            <a:lvl1pPr marL="0" algn="l" defTabSz="415566" rtl="0" eaLnBrk="1" latinLnBrk="0" hangingPunct="1">
              <a:defRPr sz="8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07783" algn="l" defTabSz="415566" rtl="0" eaLnBrk="1" latinLnBrk="0" hangingPunct="1">
              <a:defRPr sz="8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15566" algn="l" defTabSz="415566" rtl="0" eaLnBrk="1" latinLnBrk="0" hangingPunct="1">
              <a:defRPr sz="8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23349" algn="l" defTabSz="415566" rtl="0" eaLnBrk="1" latinLnBrk="0" hangingPunct="1">
              <a:defRPr sz="8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31132" algn="l" defTabSz="415566" rtl="0" eaLnBrk="1" latinLnBrk="0" hangingPunct="1">
              <a:defRPr sz="8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38915" algn="l" defTabSz="415566" rtl="0" eaLnBrk="1" latinLnBrk="0" hangingPunct="1">
              <a:defRPr sz="8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46698" algn="l" defTabSz="415566" rtl="0" eaLnBrk="1" latinLnBrk="0" hangingPunct="1">
              <a:defRPr sz="8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54481" algn="l" defTabSz="415566" rtl="0" eaLnBrk="1" latinLnBrk="0" hangingPunct="1">
              <a:defRPr sz="8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62264" algn="l" defTabSz="415566" rtl="0" eaLnBrk="1" latinLnBrk="0" hangingPunct="1">
              <a:defRPr sz="8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50" b="1" dirty="0">
                <a:cs typeface="Calibri"/>
              </a:rPr>
              <a:t>Create an Account</a:t>
            </a:r>
            <a:endParaRPr lang="en-US" sz="1850" dirty="0">
              <a:ea typeface="+mn-lt"/>
              <a:cs typeface="+mn-lt"/>
            </a:endParaRPr>
          </a:p>
          <a:p>
            <a:endParaRPr lang="en-US" sz="1850" b="1" dirty="0">
              <a:cs typeface="Calibri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055F9C4-9DA4-4F22-BB1D-85110E4E5621}"/>
              </a:ext>
            </a:extLst>
          </p:cNvPr>
          <p:cNvCxnSpPr>
            <a:cxnSpLocks/>
          </p:cNvCxnSpPr>
          <p:nvPr/>
        </p:nvCxnSpPr>
        <p:spPr>
          <a:xfrm flipV="1">
            <a:off x="1987136" y="1050716"/>
            <a:ext cx="3273306" cy="0"/>
          </a:xfrm>
          <a:prstGeom prst="line">
            <a:avLst/>
          </a:prstGeom>
          <a:ln w="19050">
            <a:solidFill>
              <a:srgbClr val="00ADEF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2AAF17FE-21A6-4D1C-9B61-D8D12BC72752}"/>
              </a:ext>
            </a:extLst>
          </p:cNvPr>
          <p:cNvSpPr txBox="1"/>
          <p:nvPr/>
        </p:nvSpPr>
        <p:spPr>
          <a:xfrm>
            <a:off x="1902645" y="71098"/>
            <a:ext cx="4958080" cy="492443"/>
          </a:xfrm>
          <a:prstGeom prst="rect">
            <a:avLst/>
          </a:prstGeom>
          <a:noFill/>
        </p:spPr>
        <p:txBody>
          <a:bodyPr wrap="square" lIns="121920" tIns="60960" rIns="121920" bIns="60960" rtlCol="0" anchor="t">
            <a:spAutoFit/>
          </a:bodyPr>
          <a:lstStyle/>
          <a:p>
            <a:r>
              <a:rPr lang="en-US" sz="2400" b="1" dirty="0">
                <a:cs typeface="Calibri"/>
              </a:rPr>
              <a:t>Create an Account</a:t>
            </a:r>
            <a:endParaRPr lang="en-US" sz="2400" dirty="0">
              <a:ea typeface="+mn-lt"/>
              <a:cs typeface="+mn-lt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B28C277E-10A0-4653-9221-49A83ED00781}"/>
              </a:ext>
            </a:extLst>
          </p:cNvPr>
          <p:cNvSpPr/>
          <p:nvPr/>
        </p:nvSpPr>
        <p:spPr>
          <a:xfrm>
            <a:off x="5663436" y="911967"/>
            <a:ext cx="3708200" cy="1046133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cs typeface="Calibri"/>
              </a:rPr>
              <a:t>Employers who are already registered with CTDOL must follow the following step to create credentials to access their account online.</a:t>
            </a:r>
          </a:p>
          <a:p>
            <a:endParaRPr lang="en-US" sz="1200">
              <a:cs typeface="Calibri"/>
            </a:endParaRPr>
          </a:p>
          <a:p>
            <a:r>
              <a:rPr lang="en-US" sz="1200">
                <a:cs typeface="Calibri"/>
              </a:rPr>
              <a:t>Click </a:t>
            </a:r>
            <a:r>
              <a:rPr lang="en-US" sz="1200" b="1">
                <a:cs typeface="Calibri"/>
              </a:rPr>
              <a:t>Create an Account.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CB952CB-D389-7293-E916-1088CC0BD5A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478" t="18379" r="21639" b="34881"/>
          <a:stretch/>
        </p:blipFill>
        <p:spPr>
          <a:xfrm>
            <a:off x="1038639" y="2315726"/>
            <a:ext cx="8803467" cy="391805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C2C69F3-FB61-DA68-1953-9D2A40178F73}"/>
              </a:ext>
            </a:extLst>
          </p:cNvPr>
          <p:cNvSpPr/>
          <p:nvPr/>
        </p:nvSpPr>
        <p:spPr>
          <a:xfrm flipV="1">
            <a:off x="3509508" y="4134743"/>
            <a:ext cx="1206698" cy="17102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07783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415566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623349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831132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038915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246698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454481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662264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091"/>
          </a:p>
        </p:txBody>
      </p:sp>
    </p:spTree>
    <p:extLst>
      <p:ext uri="{BB962C8B-B14F-4D97-AF65-F5344CB8AC3E}">
        <p14:creationId xmlns:p14="http://schemas.microsoft.com/office/powerpoint/2010/main" val="416307512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Graphical user interface&#10;&#10;Description automatically generated">
            <a:extLst>
              <a:ext uri="{FF2B5EF4-FFF2-40B4-BE49-F238E27FC236}">
                <a16:creationId xmlns:a16="http://schemas.microsoft.com/office/drawing/2014/main" id="{6E0CA8EA-AA39-0F5C-A36B-112878BD7B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FCC959F7-3AF3-D839-9DD4-DF5A72BF76A6}"/>
              </a:ext>
            </a:extLst>
          </p:cNvPr>
          <p:cNvGrpSpPr/>
          <p:nvPr/>
        </p:nvGrpSpPr>
        <p:grpSpPr>
          <a:xfrm>
            <a:off x="5744352" y="6522345"/>
            <a:ext cx="1420192" cy="310254"/>
            <a:chOff x="5744352" y="6522345"/>
            <a:chExt cx="1420192" cy="310254"/>
          </a:xfrm>
        </p:grpSpPr>
        <p:sp>
          <p:nvSpPr>
            <p:cNvPr id="4" name="Text Placeholder 4">
              <a:extLst>
                <a:ext uri="{FF2B5EF4-FFF2-40B4-BE49-F238E27FC236}">
                  <a16:creationId xmlns:a16="http://schemas.microsoft.com/office/drawing/2014/main" id="{406A1E17-7514-7EE5-3B61-22CB47D58630}"/>
                </a:ext>
              </a:extLst>
            </p:cNvPr>
            <p:cNvSpPr txBox="1">
              <a:spLocks/>
            </p:cNvSpPr>
            <p:nvPr/>
          </p:nvSpPr>
          <p:spPr>
            <a:xfrm>
              <a:off x="6063875" y="6529069"/>
              <a:ext cx="1100669" cy="28725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CTDOL confidential</a:t>
              </a:r>
            </a:p>
          </p:txBody>
        </p:sp>
        <p:sp>
          <p:nvSpPr>
            <p:cNvPr id="5" name="Rectangle 71">
              <a:extLst>
                <a:ext uri="{FF2B5EF4-FFF2-40B4-BE49-F238E27FC236}">
                  <a16:creationId xmlns:a16="http://schemas.microsoft.com/office/drawing/2014/main" id="{DED5261A-AFF4-4A88-82ED-00871644F30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5744352" y="6542471"/>
              <a:ext cx="372284" cy="28180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00" b="1">
                  <a:solidFill>
                    <a:schemeClr val="bg1">
                      <a:lumMod val="50000"/>
                    </a:schemeClr>
                  </a:solidFill>
                  <a:latin typeface="+mj-lt"/>
                  <a:cs typeface="Arial" pitchFamily="34" charset="0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noProof="0" dirty="0"/>
                <a:t> </a:t>
              </a:r>
              <a:fld id="{13B55AB4-0D57-4FBE-946B-A81E4A9D2A4C}" type="slidenum">
                <a:rPr lang="en-US" sz="1067" noProof="0" smtClean="0"/>
                <a:pPr lvl="0"/>
                <a:t>40</a:t>
              </a:fld>
              <a:r>
                <a:rPr lang="en-US" sz="1067" noProof="0" dirty="0"/>
                <a:t> </a:t>
              </a:r>
            </a:p>
          </p:txBody>
        </p:sp>
        <p:sp>
          <p:nvSpPr>
            <p:cNvPr id="6" name="Text Placeholder 4">
              <a:extLst>
                <a:ext uri="{FF2B5EF4-FFF2-40B4-BE49-F238E27FC236}">
                  <a16:creationId xmlns:a16="http://schemas.microsoft.com/office/drawing/2014/main" id="{FE1EC896-E052-8E05-E6EE-CC78E8EA3A31}"/>
                </a:ext>
              </a:extLst>
            </p:cNvPr>
            <p:cNvSpPr txBox="1">
              <a:spLocks/>
            </p:cNvSpPr>
            <p:nvPr/>
          </p:nvSpPr>
          <p:spPr>
            <a:xfrm>
              <a:off x="6019799" y="6522345"/>
              <a:ext cx="76201" cy="3102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600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2386511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F5F4E0E0-01C7-B05A-EEFA-EAC70771C9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8891" y="2540322"/>
            <a:ext cx="9198633" cy="140354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B04F7FE-0DDE-565E-840D-A792C4B979D1}"/>
              </a:ext>
            </a:extLst>
          </p:cNvPr>
          <p:cNvSpPr txBox="1"/>
          <p:nvPr/>
        </p:nvSpPr>
        <p:spPr>
          <a:xfrm>
            <a:off x="9638861" y="3642088"/>
            <a:ext cx="599573" cy="19332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 sz="600">
              <a:cs typeface="Calibri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B07E886-5D43-1EC0-F784-DB9FFD55506A}"/>
              </a:ext>
            </a:extLst>
          </p:cNvPr>
          <p:cNvSpPr/>
          <p:nvPr/>
        </p:nvSpPr>
        <p:spPr>
          <a:xfrm>
            <a:off x="1818487" y="1069630"/>
            <a:ext cx="6045478" cy="76845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07783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415566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623349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831132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038915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246698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454481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662264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ea typeface="+mn-lt"/>
                <a:cs typeface="+mn-lt"/>
              </a:rPr>
              <a:t>The</a:t>
            </a:r>
            <a:r>
              <a:rPr lang="en-US" sz="1200" b="1">
                <a:ea typeface="+mn-lt"/>
                <a:cs typeface="+mn-lt"/>
              </a:rPr>
              <a:t> Wage Report Confirmation </a:t>
            </a:r>
            <a:r>
              <a:rPr lang="en-US" sz="1200">
                <a:ea typeface="+mn-lt"/>
                <a:cs typeface="+mn-lt"/>
              </a:rPr>
              <a:t>screen is displayed. This screen confirms that the wage report has been successfully corrected. Click </a:t>
            </a:r>
            <a:r>
              <a:rPr lang="en-US" sz="1200" b="1">
                <a:ea typeface="+mn-lt"/>
                <a:cs typeface="+mn-lt"/>
              </a:rPr>
              <a:t>Next</a:t>
            </a:r>
            <a:r>
              <a:rPr lang="en-US" sz="1200">
                <a:ea typeface="+mn-lt"/>
                <a:cs typeface="+mn-lt"/>
              </a:rPr>
              <a:t>.</a:t>
            </a:r>
            <a:endParaRPr lang="en-US" sz="800">
              <a:ea typeface="+mn-lt"/>
              <a:cs typeface="+mn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8C2DBA5-9B85-FA77-6C92-027DC5F14F2F}"/>
              </a:ext>
            </a:extLst>
          </p:cNvPr>
          <p:cNvSpPr txBox="1"/>
          <p:nvPr/>
        </p:nvSpPr>
        <p:spPr>
          <a:xfrm>
            <a:off x="1920815" y="238664"/>
            <a:ext cx="891419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>
                <a:solidFill>
                  <a:srgbClr val="2F5496"/>
                </a:solidFill>
                <a:cs typeface="Calibri"/>
              </a:rPr>
              <a:t>Adjust Tax &amp; Wage Report 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530A720-A846-82B8-07D9-25E9AA00F8BF}"/>
              </a:ext>
            </a:extLst>
          </p:cNvPr>
          <p:cNvGrpSpPr/>
          <p:nvPr/>
        </p:nvGrpSpPr>
        <p:grpSpPr>
          <a:xfrm>
            <a:off x="5744352" y="6522345"/>
            <a:ext cx="1420192" cy="310254"/>
            <a:chOff x="5744352" y="6522345"/>
            <a:chExt cx="1420192" cy="310254"/>
          </a:xfrm>
        </p:grpSpPr>
        <p:sp>
          <p:nvSpPr>
            <p:cNvPr id="7" name="Text Placeholder 4">
              <a:extLst>
                <a:ext uri="{FF2B5EF4-FFF2-40B4-BE49-F238E27FC236}">
                  <a16:creationId xmlns:a16="http://schemas.microsoft.com/office/drawing/2014/main" id="{96D958C5-036D-0B45-4E79-6274085A8D5B}"/>
                </a:ext>
              </a:extLst>
            </p:cNvPr>
            <p:cNvSpPr txBox="1">
              <a:spLocks/>
            </p:cNvSpPr>
            <p:nvPr/>
          </p:nvSpPr>
          <p:spPr>
            <a:xfrm>
              <a:off x="6063875" y="6529069"/>
              <a:ext cx="1100669" cy="28725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CTDOL confidential</a:t>
              </a:r>
            </a:p>
          </p:txBody>
        </p:sp>
        <p:sp>
          <p:nvSpPr>
            <p:cNvPr id="8" name="Rectangle 71">
              <a:extLst>
                <a:ext uri="{FF2B5EF4-FFF2-40B4-BE49-F238E27FC236}">
                  <a16:creationId xmlns:a16="http://schemas.microsoft.com/office/drawing/2014/main" id="{75853C5D-1B7B-3533-BAB4-9F442DE177A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5744352" y="6542471"/>
              <a:ext cx="372284" cy="28180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00" b="1">
                  <a:solidFill>
                    <a:schemeClr val="bg1">
                      <a:lumMod val="50000"/>
                    </a:schemeClr>
                  </a:solidFill>
                  <a:latin typeface="+mj-lt"/>
                  <a:cs typeface="Arial" pitchFamily="34" charset="0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noProof="0" dirty="0"/>
                <a:t> </a:t>
              </a:r>
              <a:fld id="{13B55AB4-0D57-4FBE-946B-A81E4A9D2A4C}" type="slidenum">
                <a:rPr lang="en-US" sz="1067" noProof="0" smtClean="0"/>
                <a:pPr lvl="0"/>
                <a:t>41</a:t>
              </a:fld>
              <a:r>
                <a:rPr lang="en-US" sz="1067" noProof="0" dirty="0"/>
                <a:t> </a:t>
              </a:r>
            </a:p>
          </p:txBody>
        </p:sp>
        <p:sp>
          <p:nvSpPr>
            <p:cNvPr id="9" name="Text Placeholder 4">
              <a:extLst>
                <a:ext uri="{FF2B5EF4-FFF2-40B4-BE49-F238E27FC236}">
                  <a16:creationId xmlns:a16="http://schemas.microsoft.com/office/drawing/2014/main" id="{68EA4A31-2FB3-6D10-6EA5-92ABC49BBDF1}"/>
                </a:ext>
              </a:extLst>
            </p:cNvPr>
            <p:cNvSpPr txBox="1">
              <a:spLocks/>
            </p:cNvSpPr>
            <p:nvPr/>
          </p:nvSpPr>
          <p:spPr>
            <a:xfrm>
              <a:off x="6019799" y="6522345"/>
              <a:ext cx="76201" cy="3102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600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7814259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06EBC0A2-A511-9856-96F7-4F5A02FF98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50BF56ED-0333-94B0-16BA-0F0207B54384}"/>
              </a:ext>
            </a:extLst>
          </p:cNvPr>
          <p:cNvGrpSpPr/>
          <p:nvPr/>
        </p:nvGrpSpPr>
        <p:grpSpPr>
          <a:xfrm>
            <a:off x="5744352" y="6522345"/>
            <a:ext cx="1420192" cy="310254"/>
            <a:chOff x="5744352" y="6522345"/>
            <a:chExt cx="1420192" cy="310254"/>
          </a:xfrm>
        </p:grpSpPr>
        <p:sp>
          <p:nvSpPr>
            <p:cNvPr id="4" name="Text Placeholder 4">
              <a:extLst>
                <a:ext uri="{FF2B5EF4-FFF2-40B4-BE49-F238E27FC236}">
                  <a16:creationId xmlns:a16="http://schemas.microsoft.com/office/drawing/2014/main" id="{B5B06827-1261-A54E-9320-B01BAADDEAD8}"/>
                </a:ext>
              </a:extLst>
            </p:cNvPr>
            <p:cNvSpPr txBox="1">
              <a:spLocks/>
            </p:cNvSpPr>
            <p:nvPr/>
          </p:nvSpPr>
          <p:spPr>
            <a:xfrm>
              <a:off x="6063875" y="6529069"/>
              <a:ext cx="1100669" cy="28725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CTDOL confidential</a:t>
              </a:r>
            </a:p>
          </p:txBody>
        </p:sp>
        <p:sp>
          <p:nvSpPr>
            <p:cNvPr id="5" name="Rectangle 71">
              <a:extLst>
                <a:ext uri="{FF2B5EF4-FFF2-40B4-BE49-F238E27FC236}">
                  <a16:creationId xmlns:a16="http://schemas.microsoft.com/office/drawing/2014/main" id="{6C4D17FB-FB92-11FF-905B-0900C897CB1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5744352" y="6542471"/>
              <a:ext cx="372284" cy="28180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00" b="1">
                  <a:solidFill>
                    <a:schemeClr val="bg1">
                      <a:lumMod val="50000"/>
                    </a:schemeClr>
                  </a:solidFill>
                  <a:latin typeface="+mj-lt"/>
                  <a:cs typeface="Arial" pitchFamily="34" charset="0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noProof="0" dirty="0"/>
                <a:t> </a:t>
              </a:r>
              <a:fld id="{13B55AB4-0D57-4FBE-946B-A81E4A9D2A4C}" type="slidenum">
                <a:rPr lang="en-US" sz="1067" noProof="0" smtClean="0"/>
                <a:pPr lvl="0"/>
                <a:t>42</a:t>
              </a:fld>
              <a:r>
                <a:rPr lang="en-US" sz="1067" noProof="0" dirty="0"/>
                <a:t> </a:t>
              </a:r>
            </a:p>
          </p:txBody>
        </p:sp>
        <p:sp>
          <p:nvSpPr>
            <p:cNvPr id="6" name="Text Placeholder 4">
              <a:extLst>
                <a:ext uri="{FF2B5EF4-FFF2-40B4-BE49-F238E27FC236}">
                  <a16:creationId xmlns:a16="http://schemas.microsoft.com/office/drawing/2014/main" id="{3145FA64-C4DB-766F-7444-FD308164AB57}"/>
                </a:ext>
              </a:extLst>
            </p:cNvPr>
            <p:cNvSpPr txBox="1">
              <a:spLocks/>
            </p:cNvSpPr>
            <p:nvPr/>
          </p:nvSpPr>
          <p:spPr>
            <a:xfrm>
              <a:off x="6019799" y="6522345"/>
              <a:ext cx="76201" cy="3102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600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7103001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C4D91AC3-5B6F-FF24-1F3F-2DE767742A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4E84E986-98AD-4EE1-9DE5-994BAA2E690E}"/>
              </a:ext>
            </a:extLst>
          </p:cNvPr>
          <p:cNvGrpSpPr/>
          <p:nvPr/>
        </p:nvGrpSpPr>
        <p:grpSpPr>
          <a:xfrm>
            <a:off x="5744352" y="6522345"/>
            <a:ext cx="1420192" cy="310254"/>
            <a:chOff x="5744352" y="6522345"/>
            <a:chExt cx="1420192" cy="310254"/>
          </a:xfrm>
        </p:grpSpPr>
        <p:sp>
          <p:nvSpPr>
            <p:cNvPr id="4" name="Text Placeholder 4">
              <a:extLst>
                <a:ext uri="{FF2B5EF4-FFF2-40B4-BE49-F238E27FC236}">
                  <a16:creationId xmlns:a16="http://schemas.microsoft.com/office/drawing/2014/main" id="{DCF2B856-329D-E072-5C00-F629D81854E4}"/>
                </a:ext>
              </a:extLst>
            </p:cNvPr>
            <p:cNvSpPr txBox="1">
              <a:spLocks/>
            </p:cNvSpPr>
            <p:nvPr/>
          </p:nvSpPr>
          <p:spPr>
            <a:xfrm>
              <a:off x="6063875" y="6529069"/>
              <a:ext cx="1100669" cy="28725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CTDOL confidential</a:t>
              </a:r>
            </a:p>
          </p:txBody>
        </p:sp>
        <p:sp>
          <p:nvSpPr>
            <p:cNvPr id="5" name="Rectangle 71">
              <a:extLst>
                <a:ext uri="{FF2B5EF4-FFF2-40B4-BE49-F238E27FC236}">
                  <a16:creationId xmlns:a16="http://schemas.microsoft.com/office/drawing/2014/main" id="{D1190767-70CA-A892-2BEB-F06C67E70F7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5744352" y="6542471"/>
              <a:ext cx="372284" cy="28180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00" b="1">
                  <a:solidFill>
                    <a:schemeClr val="bg1">
                      <a:lumMod val="50000"/>
                    </a:schemeClr>
                  </a:solidFill>
                  <a:latin typeface="+mj-lt"/>
                  <a:cs typeface="Arial" pitchFamily="34" charset="0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noProof="0" dirty="0"/>
                <a:t> </a:t>
              </a:r>
              <a:fld id="{13B55AB4-0D57-4FBE-946B-A81E4A9D2A4C}" type="slidenum">
                <a:rPr lang="en-US" sz="1067" noProof="0" smtClean="0"/>
                <a:pPr lvl="0"/>
                <a:t>43</a:t>
              </a:fld>
              <a:r>
                <a:rPr lang="en-US" sz="1067" noProof="0" dirty="0"/>
                <a:t> </a:t>
              </a:r>
            </a:p>
          </p:txBody>
        </p:sp>
        <p:sp>
          <p:nvSpPr>
            <p:cNvPr id="6" name="Text Placeholder 4">
              <a:extLst>
                <a:ext uri="{FF2B5EF4-FFF2-40B4-BE49-F238E27FC236}">
                  <a16:creationId xmlns:a16="http://schemas.microsoft.com/office/drawing/2014/main" id="{7E14BF74-85C8-AAF3-AB8D-BC6AD71E67D7}"/>
                </a:ext>
              </a:extLst>
            </p:cNvPr>
            <p:cNvSpPr txBox="1">
              <a:spLocks/>
            </p:cNvSpPr>
            <p:nvPr/>
          </p:nvSpPr>
          <p:spPr>
            <a:xfrm>
              <a:off x="6019799" y="6522345"/>
              <a:ext cx="76201" cy="3102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600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0678505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0BB5CABC-F72F-4D80-9EFA-F3064CB1E4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8173" y="1894196"/>
            <a:ext cx="10981427" cy="202006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ED8F925-D9A7-E4D0-ED3A-D34EC6B624FA}"/>
              </a:ext>
            </a:extLst>
          </p:cNvPr>
          <p:cNvSpPr txBox="1"/>
          <p:nvPr/>
        </p:nvSpPr>
        <p:spPr>
          <a:xfrm>
            <a:off x="9699474" y="3642087"/>
            <a:ext cx="1612685" cy="18466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 sz="600">
              <a:cs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49B113C-15FD-DBD7-189A-60BC1AF33346}"/>
              </a:ext>
            </a:extLst>
          </p:cNvPr>
          <p:cNvSpPr txBox="1"/>
          <p:nvPr/>
        </p:nvSpPr>
        <p:spPr>
          <a:xfrm>
            <a:off x="3565375" y="3171032"/>
            <a:ext cx="1266322" cy="14137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 sz="600">
              <a:cs typeface="Calibri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A6AE4EE-3849-A133-436C-08C4C4A9659D}"/>
              </a:ext>
            </a:extLst>
          </p:cNvPr>
          <p:cNvSpPr txBox="1"/>
          <p:nvPr/>
        </p:nvSpPr>
        <p:spPr>
          <a:xfrm>
            <a:off x="9354842" y="3020365"/>
            <a:ext cx="1119118" cy="16734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 sz="600">
              <a:cs typeface="Calibri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26C4636-DA99-C62A-F411-AE8E6A22FC5E}"/>
              </a:ext>
            </a:extLst>
          </p:cNvPr>
          <p:cNvSpPr/>
          <p:nvPr/>
        </p:nvSpPr>
        <p:spPr>
          <a:xfrm>
            <a:off x="1835805" y="1069630"/>
            <a:ext cx="6045478" cy="76845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07783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415566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623349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831132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038915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246698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454481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662264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ea typeface="+mn-lt"/>
                <a:cs typeface="+mn-lt"/>
              </a:rPr>
              <a:t>The</a:t>
            </a:r>
            <a:r>
              <a:rPr lang="en-US" sz="1200" b="1">
                <a:ea typeface="+mn-lt"/>
                <a:cs typeface="+mn-lt"/>
              </a:rPr>
              <a:t> Tax &amp; Wage Report Adjustment Confirmation </a:t>
            </a:r>
            <a:r>
              <a:rPr lang="en-US" sz="1200">
                <a:ea typeface="+mn-lt"/>
                <a:cs typeface="+mn-lt"/>
              </a:rPr>
              <a:t>screen is displayed. This screen confirms that the Tax and Wage Report has been successfully corrected. Click </a:t>
            </a:r>
            <a:r>
              <a:rPr lang="en-US" sz="1200" b="1">
                <a:ea typeface="+mn-lt"/>
                <a:cs typeface="+mn-lt"/>
              </a:rPr>
              <a:t>Next</a:t>
            </a:r>
            <a:r>
              <a:rPr lang="en-US" sz="1200">
                <a:ea typeface="+mn-lt"/>
                <a:cs typeface="+mn-lt"/>
              </a:rPr>
              <a:t>.</a:t>
            </a:r>
            <a:endParaRPr lang="en-US" sz="800">
              <a:ea typeface="+mn-lt"/>
              <a:cs typeface="+mn-lt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FFA75FB-2E3E-F4A0-C5B9-8D9786008C4B}"/>
              </a:ext>
            </a:extLst>
          </p:cNvPr>
          <p:cNvSpPr/>
          <p:nvPr/>
        </p:nvSpPr>
        <p:spPr>
          <a:xfrm>
            <a:off x="7484963" y="4069760"/>
            <a:ext cx="2465516" cy="22029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07783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415566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623349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831132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038915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246698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454481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662264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ea typeface="+mn-lt"/>
                <a:cs typeface="+mn-lt"/>
              </a:rPr>
              <a:t> To Print a copy of the Tax Report, click the </a:t>
            </a:r>
            <a:r>
              <a:rPr lang="en-US" sz="1200" b="1">
                <a:ea typeface="+mn-lt"/>
                <a:cs typeface="+mn-lt"/>
              </a:rPr>
              <a:t>Print Tax Report </a:t>
            </a:r>
            <a:r>
              <a:rPr lang="en-US" sz="1200">
                <a:ea typeface="+mn-lt"/>
                <a:cs typeface="+mn-lt"/>
              </a:rPr>
              <a:t>link. </a:t>
            </a:r>
            <a:endParaRPr lang="en-US" sz="800">
              <a:cs typeface="Calibri"/>
            </a:endParaRPr>
          </a:p>
          <a:p>
            <a:r>
              <a:rPr lang="en-US" sz="1200">
                <a:ea typeface="+mn-lt"/>
                <a:cs typeface="+mn-lt"/>
              </a:rPr>
              <a:t>To Print a copy of the Wage Report, click the </a:t>
            </a:r>
            <a:r>
              <a:rPr lang="en-US" sz="1200" b="1">
                <a:ea typeface="+mn-lt"/>
                <a:cs typeface="+mn-lt"/>
              </a:rPr>
              <a:t>Print  Wage Report </a:t>
            </a:r>
            <a:r>
              <a:rPr lang="en-US" sz="1200">
                <a:ea typeface="+mn-lt"/>
                <a:cs typeface="+mn-lt"/>
              </a:rPr>
              <a:t>link. </a:t>
            </a:r>
          </a:p>
          <a:p>
            <a:endParaRPr lang="en-US" sz="1200">
              <a:ea typeface="+mn-lt"/>
              <a:cs typeface="+mn-lt"/>
            </a:endParaRPr>
          </a:p>
          <a:p>
            <a:r>
              <a:rPr lang="en-US" sz="1200">
                <a:ea typeface="+mn-lt"/>
                <a:cs typeface="+mn-lt"/>
              </a:rPr>
              <a:t>To make an Online Payment, click </a:t>
            </a:r>
            <a:r>
              <a:rPr lang="en-US" sz="1200" b="1">
                <a:ea typeface="+mn-lt"/>
                <a:cs typeface="+mn-lt"/>
              </a:rPr>
              <a:t>Make Online Payment</a:t>
            </a:r>
            <a:r>
              <a:rPr lang="en-US" sz="1200">
                <a:ea typeface="+mn-lt"/>
                <a:cs typeface="+mn-lt"/>
              </a:rPr>
              <a:t>.</a:t>
            </a:r>
          </a:p>
          <a:p>
            <a:endParaRPr lang="en-US" sz="1200">
              <a:ea typeface="+mn-lt"/>
              <a:cs typeface="+mn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5C78B2D-2FEC-E85D-646B-6863348C9417}"/>
              </a:ext>
            </a:extLst>
          </p:cNvPr>
          <p:cNvSpPr txBox="1"/>
          <p:nvPr/>
        </p:nvSpPr>
        <p:spPr>
          <a:xfrm>
            <a:off x="1920815" y="238664"/>
            <a:ext cx="891419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>
                <a:solidFill>
                  <a:srgbClr val="2F5496"/>
                </a:solidFill>
                <a:cs typeface="Calibri"/>
              </a:rPr>
              <a:t>Adjust Tax &amp; Wage Report - Confirmation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B696042-906D-9596-61BC-79E1257DAB8B}"/>
              </a:ext>
            </a:extLst>
          </p:cNvPr>
          <p:cNvGrpSpPr/>
          <p:nvPr/>
        </p:nvGrpSpPr>
        <p:grpSpPr>
          <a:xfrm>
            <a:off x="5744352" y="6522345"/>
            <a:ext cx="1420192" cy="310254"/>
            <a:chOff x="5744352" y="6522345"/>
            <a:chExt cx="1420192" cy="310254"/>
          </a:xfrm>
        </p:grpSpPr>
        <p:sp>
          <p:nvSpPr>
            <p:cNvPr id="10" name="Text Placeholder 4">
              <a:extLst>
                <a:ext uri="{FF2B5EF4-FFF2-40B4-BE49-F238E27FC236}">
                  <a16:creationId xmlns:a16="http://schemas.microsoft.com/office/drawing/2014/main" id="{6B1EB989-9FAD-F482-55EA-C808541E5F76}"/>
                </a:ext>
              </a:extLst>
            </p:cNvPr>
            <p:cNvSpPr txBox="1">
              <a:spLocks/>
            </p:cNvSpPr>
            <p:nvPr/>
          </p:nvSpPr>
          <p:spPr>
            <a:xfrm>
              <a:off x="6063875" y="6529069"/>
              <a:ext cx="1100669" cy="28725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CTDOL confidential</a:t>
              </a:r>
            </a:p>
          </p:txBody>
        </p:sp>
        <p:sp>
          <p:nvSpPr>
            <p:cNvPr id="11" name="Rectangle 71">
              <a:extLst>
                <a:ext uri="{FF2B5EF4-FFF2-40B4-BE49-F238E27FC236}">
                  <a16:creationId xmlns:a16="http://schemas.microsoft.com/office/drawing/2014/main" id="{2741D723-86F7-B6F9-478D-D85A076CCD9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5744352" y="6542471"/>
              <a:ext cx="372284" cy="28180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00" b="1">
                  <a:solidFill>
                    <a:schemeClr val="bg1">
                      <a:lumMod val="50000"/>
                    </a:schemeClr>
                  </a:solidFill>
                  <a:latin typeface="+mj-lt"/>
                  <a:cs typeface="Arial" pitchFamily="34" charset="0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noProof="0" dirty="0"/>
                <a:t> </a:t>
              </a:r>
              <a:fld id="{13B55AB4-0D57-4FBE-946B-A81E4A9D2A4C}" type="slidenum">
                <a:rPr lang="en-US" sz="1067" noProof="0" smtClean="0"/>
                <a:pPr lvl="0"/>
                <a:t>44</a:t>
              </a:fld>
              <a:r>
                <a:rPr lang="en-US" sz="1067" noProof="0" dirty="0"/>
                <a:t> </a:t>
              </a:r>
            </a:p>
          </p:txBody>
        </p:sp>
        <p:sp>
          <p:nvSpPr>
            <p:cNvPr id="12" name="Text Placeholder 4">
              <a:extLst>
                <a:ext uri="{FF2B5EF4-FFF2-40B4-BE49-F238E27FC236}">
                  <a16:creationId xmlns:a16="http://schemas.microsoft.com/office/drawing/2014/main" id="{14F5E16C-49A8-E1F1-7715-A1A07772FC39}"/>
                </a:ext>
              </a:extLst>
            </p:cNvPr>
            <p:cNvSpPr txBox="1">
              <a:spLocks/>
            </p:cNvSpPr>
            <p:nvPr/>
          </p:nvSpPr>
          <p:spPr>
            <a:xfrm>
              <a:off x="6019799" y="6522345"/>
              <a:ext cx="76201" cy="3102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600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4001100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3CDFA34-6024-4C17-BAC5-6D355A235F52}"/>
              </a:ext>
            </a:extLst>
          </p:cNvPr>
          <p:cNvSpPr txBox="1"/>
          <p:nvPr/>
        </p:nvSpPr>
        <p:spPr>
          <a:xfrm>
            <a:off x="6223676" y="3028819"/>
            <a:ext cx="92593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>
                <a:solidFill>
                  <a:schemeClr val="bg1"/>
                </a:solidFill>
              </a:rPr>
              <a:t>Text 03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E169C1E-5C15-4B31-8C1D-DFBBA6D4DB35}"/>
              </a:ext>
            </a:extLst>
          </p:cNvPr>
          <p:cNvSpPr/>
          <p:nvPr/>
        </p:nvSpPr>
        <p:spPr>
          <a:xfrm>
            <a:off x="3474787" y="2704877"/>
            <a:ext cx="8166136" cy="1305673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lIns="121920" tIns="60960" rIns="121920" bIns="60960" rtlCol="0" anchor="ctr"/>
          <a:lstStyle/>
          <a:p>
            <a:pPr algn="ctr"/>
            <a:r>
              <a:rPr lang="en-US" sz="3200" b="1" dirty="0">
                <a:solidFill>
                  <a:schemeClr val="bg1"/>
                </a:solidFill>
                <a:ea typeface="+mn-lt"/>
                <a:cs typeface="+mn-lt"/>
              </a:rPr>
              <a:t>5. Upload Tax and Wage Report File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5F95362-80E3-3D8E-568B-B65D24F9CF2C}"/>
              </a:ext>
            </a:extLst>
          </p:cNvPr>
          <p:cNvSpPr txBox="1"/>
          <p:nvPr/>
        </p:nvSpPr>
        <p:spPr>
          <a:xfrm>
            <a:off x="1902645" y="71098"/>
            <a:ext cx="5561929" cy="492443"/>
          </a:xfrm>
          <a:prstGeom prst="rect">
            <a:avLst/>
          </a:prstGeom>
          <a:noFill/>
        </p:spPr>
        <p:txBody>
          <a:bodyPr wrap="square" lIns="121920" tIns="60960" rIns="121920" bIns="60960" rtlCol="0" anchor="t">
            <a:spAutoFit/>
          </a:bodyPr>
          <a:lstStyle/>
          <a:p>
            <a:r>
              <a:rPr lang="en-US" sz="2400">
                <a:ea typeface="+mn-lt"/>
                <a:cs typeface="+mn-lt"/>
              </a:rPr>
              <a:t>Employer User Guide</a:t>
            </a:r>
            <a:endParaRPr lang="en-US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55F9F646-E154-45E7-A63C-58CE7A1D470F}"/>
              </a:ext>
            </a:extLst>
          </p:cNvPr>
          <p:cNvSpPr/>
          <p:nvPr/>
        </p:nvSpPr>
        <p:spPr>
          <a:xfrm>
            <a:off x="721032" y="1783078"/>
            <a:ext cx="3291840" cy="3291840"/>
          </a:xfrm>
          <a:prstGeom prst="ellipse">
            <a:avLst/>
          </a:prstGeom>
          <a:solidFill>
            <a:schemeClr val="bg1"/>
          </a:solidFill>
          <a:ln w="57150">
            <a:solidFill>
              <a:srgbClr val="ED7D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5" descr="Icon&#10;&#10;Description automatically generated">
            <a:extLst>
              <a:ext uri="{FF2B5EF4-FFF2-40B4-BE49-F238E27FC236}">
                <a16:creationId xmlns:a16="http://schemas.microsoft.com/office/drawing/2014/main" id="{FB28BE77-2FE1-6EE6-615B-E203C5BBF1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0445" y="2349500"/>
            <a:ext cx="2262442" cy="226244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4775078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F4C355C-8E8E-8F7C-6044-8C5283E88210}"/>
              </a:ext>
            </a:extLst>
          </p:cNvPr>
          <p:cNvSpPr txBox="1"/>
          <p:nvPr/>
        </p:nvSpPr>
        <p:spPr>
          <a:xfrm>
            <a:off x="1920815" y="238664"/>
            <a:ext cx="891419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>
                <a:solidFill>
                  <a:srgbClr val="2F5496"/>
                </a:solidFill>
                <a:cs typeface="Calibri"/>
              </a:rPr>
              <a:t>Upload Tax &amp; Wage Report File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E3B5B86-880F-D2CD-9CA4-593511E53576}"/>
              </a:ext>
            </a:extLst>
          </p:cNvPr>
          <p:cNvSpPr/>
          <p:nvPr/>
        </p:nvSpPr>
        <p:spPr>
          <a:xfrm>
            <a:off x="9640111" y="2120241"/>
            <a:ext cx="1958633" cy="953542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>
                <a:ea typeface="+mn-lt"/>
                <a:cs typeface="+mn-lt"/>
              </a:rPr>
              <a:t>Select </a:t>
            </a:r>
            <a:r>
              <a:rPr lang="en-US" sz="1400" b="1">
                <a:ea typeface="+mn-lt"/>
                <a:cs typeface="+mn-lt"/>
              </a:rPr>
              <a:t>Tax &amp; Wage Report</a:t>
            </a:r>
            <a:r>
              <a:rPr lang="en-US" sz="1400">
                <a:ea typeface="+mn-lt"/>
                <a:cs typeface="+mn-lt"/>
              </a:rPr>
              <a:t> then </a:t>
            </a:r>
            <a:r>
              <a:rPr lang="en-US" sz="1400" b="1">
                <a:ea typeface="+mn-lt"/>
                <a:cs typeface="+mn-lt"/>
              </a:rPr>
              <a:t>Upload Individual Tax and Wage Report File</a:t>
            </a:r>
            <a:endParaRPr lang="en-US" sz="1400" b="1">
              <a:cs typeface="Calibri"/>
            </a:endParaRPr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9F6190C2-9539-188F-171C-5579C123361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273" r="-122" b="-253"/>
          <a:stretch/>
        </p:blipFill>
        <p:spPr>
          <a:xfrm>
            <a:off x="1141771" y="1326459"/>
            <a:ext cx="8408512" cy="396668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84F8CFE-40D4-F111-6045-1C9E598F3E4D}"/>
              </a:ext>
            </a:extLst>
          </p:cNvPr>
          <p:cNvSpPr txBox="1"/>
          <p:nvPr/>
        </p:nvSpPr>
        <p:spPr>
          <a:xfrm>
            <a:off x="6460875" y="2189393"/>
            <a:ext cx="1248627" cy="31681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 sz="6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6692323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1FA217B5-E797-C633-4606-23FB6CB020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301" t="7400" r="376" b="-600"/>
          <a:stretch/>
        </p:blipFill>
        <p:spPr>
          <a:xfrm>
            <a:off x="643467" y="1651580"/>
            <a:ext cx="10896887" cy="381711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68E9BCC-D67E-2977-2529-8C557BD6365D}"/>
              </a:ext>
            </a:extLst>
          </p:cNvPr>
          <p:cNvSpPr txBox="1"/>
          <p:nvPr/>
        </p:nvSpPr>
        <p:spPr>
          <a:xfrm>
            <a:off x="4197489" y="2989191"/>
            <a:ext cx="3768799" cy="208100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 sz="600">
              <a:cs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BD1F91C-89ED-F4A9-39AF-F965F9D91CC5}"/>
              </a:ext>
            </a:extLst>
          </p:cNvPr>
          <p:cNvSpPr txBox="1"/>
          <p:nvPr/>
        </p:nvSpPr>
        <p:spPr>
          <a:xfrm>
            <a:off x="1920815" y="238664"/>
            <a:ext cx="891419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>
                <a:solidFill>
                  <a:srgbClr val="2F5496"/>
                </a:solidFill>
                <a:cs typeface="Calibri"/>
              </a:rPr>
              <a:t>Upload Tax &amp; Wage Report File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4CC79998-04BC-0B36-3FEA-D5F5FCF4F91B}"/>
              </a:ext>
            </a:extLst>
          </p:cNvPr>
          <p:cNvSpPr/>
          <p:nvPr/>
        </p:nvSpPr>
        <p:spPr>
          <a:xfrm>
            <a:off x="8086223" y="2724236"/>
            <a:ext cx="2718400" cy="691348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>
                <a:ea typeface="+mn-lt"/>
                <a:cs typeface="+mn-lt"/>
              </a:rPr>
              <a:t>The user enters information of the person submitting the file and click </a:t>
            </a:r>
            <a:r>
              <a:rPr lang="en-US" sz="1400" b="1">
                <a:ea typeface="+mn-lt"/>
                <a:cs typeface="+mn-lt"/>
              </a:rPr>
              <a:t>Next</a:t>
            </a:r>
            <a:r>
              <a:rPr lang="en-US" sz="1400">
                <a:ea typeface="+mn-lt"/>
                <a:cs typeface="+mn-lt"/>
              </a:rPr>
              <a:t>.</a:t>
            </a:r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B0785B5-6B0A-9AE8-E4AD-C65D80438984}"/>
              </a:ext>
            </a:extLst>
          </p:cNvPr>
          <p:cNvSpPr txBox="1"/>
          <p:nvPr/>
        </p:nvSpPr>
        <p:spPr>
          <a:xfrm>
            <a:off x="10126097" y="5069349"/>
            <a:ext cx="741472" cy="20924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 sz="6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8089072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88AE2D25-B1AF-3588-9ED8-64A3AFFC5C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DD69FD90-367A-6F80-4F32-B55D8008903B}"/>
              </a:ext>
            </a:extLst>
          </p:cNvPr>
          <p:cNvGrpSpPr/>
          <p:nvPr/>
        </p:nvGrpSpPr>
        <p:grpSpPr>
          <a:xfrm>
            <a:off x="5744352" y="6522345"/>
            <a:ext cx="1420192" cy="310254"/>
            <a:chOff x="5744352" y="6522345"/>
            <a:chExt cx="1420192" cy="310254"/>
          </a:xfrm>
        </p:grpSpPr>
        <p:sp>
          <p:nvSpPr>
            <p:cNvPr id="4" name="Text Placeholder 4">
              <a:extLst>
                <a:ext uri="{FF2B5EF4-FFF2-40B4-BE49-F238E27FC236}">
                  <a16:creationId xmlns:a16="http://schemas.microsoft.com/office/drawing/2014/main" id="{81E25AFE-1CE8-49B4-6157-9315B50C9FF7}"/>
                </a:ext>
              </a:extLst>
            </p:cNvPr>
            <p:cNvSpPr txBox="1">
              <a:spLocks/>
            </p:cNvSpPr>
            <p:nvPr/>
          </p:nvSpPr>
          <p:spPr>
            <a:xfrm>
              <a:off x="6063875" y="6529069"/>
              <a:ext cx="1100669" cy="28725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CTDOL confidential</a:t>
              </a:r>
            </a:p>
          </p:txBody>
        </p:sp>
        <p:sp>
          <p:nvSpPr>
            <p:cNvPr id="5" name="Rectangle 71">
              <a:extLst>
                <a:ext uri="{FF2B5EF4-FFF2-40B4-BE49-F238E27FC236}">
                  <a16:creationId xmlns:a16="http://schemas.microsoft.com/office/drawing/2014/main" id="{7B8B9928-DBD7-77E0-379B-130F8255A22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5744352" y="6542471"/>
              <a:ext cx="372284" cy="28180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00" b="1">
                  <a:solidFill>
                    <a:schemeClr val="bg1">
                      <a:lumMod val="50000"/>
                    </a:schemeClr>
                  </a:solidFill>
                  <a:latin typeface="+mj-lt"/>
                  <a:cs typeface="Arial" pitchFamily="34" charset="0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noProof="0" dirty="0"/>
                <a:t> </a:t>
              </a:r>
              <a:fld id="{13B55AB4-0D57-4FBE-946B-A81E4A9D2A4C}" type="slidenum">
                <a:rPr lang="en-US" sz="1067" noProof="0" smtClean="0"/>
                <a:pPr lvl="0"/>
                <a:t>48</a:t>
              </a:fld>
              <a:r>
                <a:rPr lang="en-US" sz="1067" noProof="0" dirty="0"/>
                <a:t> </a:t>
              </a:r>
            </a:p>
          </p:txBody>
        </p:sp>
        <p:sp>
          <p:nvSpPr>
            <p:cNvPr id="6" name="Text Placeholder 4">
              <a:extLst>
                <a:ext uri="{FF2B5EF4-FFF2-40B4-BE49-F238E27FC236}">
                  <a16:creationId xmlns:a16="http://schemas.microsoft.com/office/drawing/2014/main" id="{4DCC43D4-DEA0-29FC-DFEB-7D45C600E808}"/>
                </a:ext>
              </a:extLst>
            </p:cNvPr>
            <p:cNvSpPr txBox="1">
              <a:spLocks/>
            </p:cNvSpPr>
            <p:nvPr/>
          </p:nvSpPr>
          <p:spPr>
            <a:xfrm>
              <a:off x="6019799" y="6522345"/>
              <a:ext cx="76201" cy="3102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600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9608872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55C64C8A-5C74-FFD7-2A46-29BF86413C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EF67B4FA-7916-F934-30CE-DCD1B4B9B032}"/>
              </a:ext>
            </a:extLst>
          </p:cNvPr>
          <p:cNvGrpSpPr/>
          <p:nvPr/>
        </p:nvGrpSpPr>
        <p:grpSpPr>
          <a:xfrm>
            <a:off x="5744352" y="6522345"/>
            <a:ext cx="1420192" cy="310254"/>
            <a:chOff x="5744352" y="6522345"/>
            <a:chExt cx="1420192" cy="310254"/>
          </a:xfrm>
        </p:grpSpPr>
        <p:sp>
          <p:nvSpPr>
            <p:cNvPr id="4" name="Text Placeholder 4">
              <a:extLst>
                <a:ext uri="{FF2B5EF4-FFF2-40B4-BE49-F238E27FC236}">
                  <a16:creationId xmlns:a16="http://schemas.microsoft.com/office/drawing/2014/main" id="{F68E2B17-36D7-930E-47A6-A77D6C50F6D9}"/>
                </a:ext>
              </a:extLst>
            </p:cNvPr>
            <p:cNvSpPr txBox="1">
              <a:spLocks/>
            </p:cNvSpPr>
            <p:nvPr/>
          </p:nvSpPr>
          <p:spPr>
            <a:xfrm>
              <a:off x="6063875" y="6529069"/>
              <a:ext cx="1100669" cy="28725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CTDOL confidential</a:t>
              </a:r>
            </a:p>
          </p:txBody>
        </p:sp>
        <p:sp>
          <p:nvSpPr>
            <p:cNvPr id="5" name="Rectangle 71">
              <a:extLst>
                <a:ext uri="{FF2B5EF4-FFF2-40B4-BE49-F238E27FC236}">
                  <a16:creationId xmlns:a16="http://schemas.microsoft.com/office/drawing/2014/main" id="{E4AAF8BB-3828-AC0C-720F-229EE2CFE93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5744352" y="6542471"/>
              <a:ext cx="372284" cy="28180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00" b="1">
                  <a:solidFill>
                    <a:schemeClr val="bg1">
                      <a:lumMod val="50000"/>
                    </a:schemeClr>
                  </a:solidFill>
                  <a:latin typeface="+mj-lt"/>
                  <a:cs typeface="Arial" pitchFamily="34" charset="0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noProof="0" dirty="0"/>
                <a:t> </a:t>
              </a:r>
              <a:fld id="{13B55AB4-0D57-4FBE-946B-A81E4A9D2A4C}" type="slidenum">
                <a:rPr lang="en-US" sz="1067" noProof="0" smtClean="0"/>
                <a:pPr lvl="0"/>
                <a:t>49</a:t>
              </a:fld>
              <a:r>
                <a:rPr lang="en-US" sz="1067" noProof="0" dirty="0"/>
                <a:t> </a:t>
              </a:r>
            </a:p>
          </p:txBody>
        </p:sp>
        <p:sp>
          <p:nvSpPr>
            <p:cNvPr id="6" name="Text Placeholder 4">
              <a:extLst>
                <a:ext uri="{FF2B5EF4-FFF2-40B4-BE49-F238E27FC236}">
                  <a16:creationId xmlns:a16="http://schemas.microsoft.com/office/drawing/2014/main" id="{EAF48656-66A7-7D67-D4CB-36E9C7DD7CED}"/>
                </a:ext>
              </a:extLst>
            </p:cNvPr>
            <p:cNvSpPr txBox="1">
              <a:spLocks/>
            </p:cNvSpPr>
            <p:nvPr/>
          </p:nvSpPr>
          <p:spPr>
            <a:xfrm>
              <a:off x="6019799" y="6522345"/>
              <a:ext cx="76201" cy="3102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600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68170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055F9C4-9DA4-4F22-BB1D-85110E4E5621}"/>
              </a:ext>
            </a:extLst>
          </p:cNvPr>
          <p:cNvCxnSpPr>
            <a:cxnSpLocks/>
          </p:cNvCxnSpPr>
          <p:nvPr/>
        </p:nvCxnSpPr>
        <p:spPr>
          <a:xfrm flipV="1">
            <a:off x="1987136" y="1050716"/>
            <a:ext cx="3273306" cy="0"/>
          </a:xfrm>
          <a:prstGeom prst="line">
            <a:avLst/>
          </a:prstGeom>
          <a:ln w="19050">
            <a:solidFill>
              <a:srgbClr val="00ADEF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2AAF17FE-21A6-4D1C-9B61-D8D12BC72752}"/>
              </a:ext>
            </a:extLst>
          </p:cNvPr>
          <p:cNvSpPr txBox="1"/>
          <p:nvPr/>
        </p:nvSpPr>
        <p:spPr>
          <a:xfrm>
            <a:off x="1902645" y="71098"/>
            <a:ext cx="4958080" cy="492443"/>
          </a:xfrm>
          <a:prstGeom prst="rect">
            <a:avLst/>
          </a:prstGeom>
          <a:noFill/>
        </p:spPr>
        <p:txBody>
          <a:bodyPr wrap="square" lIns="121920" tIns="60960" rIns="121920" bIns="60960" rtlCol="0" anchor="t">
            <a:spAutoFit/>
          </a:bodyPr>
          <a:lstStyle/>
          <a:p>
            <a:r>
              <a:rPr lang="en-US" sz="2400" b="1" dirty="0">
                <a:cs typeface="Calibri"/>
              </a:rPr>
              <a:t>Create an Account</a:t>
            </a:r>
            <a:endParaRPr lang="en-US" sz="2400" dirty="0">
              <a:ea typeface="+mn-lt"/>
              <a:cs typeface="+mn-lt"/>
            </a:endParaRPr>
          </a:p>
        </p:txBody>
      </p:sp>
      <p:pic>
        <p:nvPicPr>
          <p:cNvPr id="5" name="Picture 8">
            <a:extLst>
              <a:ext uri="{FF2B5EF4-FFF2-40B4-BE49-F238E27FC236}">
                <a16:creationId xmlns:a16="http://schemas.microsoft.com/office/drawing/2014/main" id="{936A2160-A362-BCD1-DD42-11FA05F529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618" y="1617141"/>
            <a:ext cx="9303025" cy="420350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3D250C7-B4E7-94DA-297A-B498C4DE3D05}"/>
              </a:ext>
            </a:extLst>
          </p:cNvPr>
          <p:cNvSpPr/>
          <p:nvPr/>
        </p:nvSpPr>
        <p:spPr>
          <a:xfrm>
            <a:off x="8255893" y="1259837"/>
            <a:ext cx="3012462" cy="905328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>
                <a:ea typeface="+mn-lt"/>
                <a:cs typeface="+mn-lt"/>
              </a:rPr>
              <a:t>Employer Signup </a:t>
            </a:r>
            <a:r>
              <a:rPr lang="en-US" sz="1200">
                <a:ea typeface="+mn-lt"/>
                <a:cs typeface="+mn-lt"/>
              </a:rPr>
              <a:t>screen is displayed. Create</a:t>
            </a:r>
            <a:r>
              <a:rPr lang="en-US" sz="1200" b="1">
                <a:ea typeface="+mn-lt"/>
                <a:cs typeface="+mn-lt"/>
              </a:rPr>
              <a:t> User ID and Password</a:t>
            </a:r>
            <a:r>
              <a:rPr lang="en-US" sz="1200">
                <a:ea typeface="+mn-lt"/>
                <a:cs typeface="+mn-lt"/>
              </a:rPr>
              <a:t>. Enter additional company information. Click </a:t>
            </a:r>
            <a:r>
              <a:rPr lang="en-US" sz="1200" b="1">
                <a:ea typeface="+mn-lt"/>
                <a:cs typeface="+mn-lt"/>
              </a:rPr>
              <a:t>Submit</a:t>
            </a:r>
            <a:r>
              <a:rPr lang="en-US" sz="1200">
                <a:ea typeface="+mn-lt"/>
                <a:cs typeface="+mn-lt"/>
              </a:rPr>
              <a:t>.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2C29548-4033-361A-4C14-8635C9939E67}"/>
              </a:ext>
            </a:extLst>
          </p:cNvPr>
          <p:cNvSpPr/>
          <p:nvPr/>
        </p:nvSpPr>
        <p:spPr>
          <a:xfrm>
            <a:off x="8358372" y="3646577"/>
            <a:ext cx="2646436" cy="1290908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/>
              <a:t>Note: Passwords must be 8 to 15 characters.</a:t>
            </a:r>
            <a:br>
              <a:rPr lang="en-US" sz="1200"/>
            </a:br>
            <a:r>
              <a:rPr lang="en-US" sz="1200"/>
              <a:t>The password must contain at least one uppercase letter, one lowercase letter, one number and two symbols (i.e., !@#$*._).</a:t>
            </a:r>
            <a:endParaRPr lang="en-US" sz="1200">
              <a:cs typeface="Calibri" panose="020F050202020403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F1A8E01-4AC7-B265-2FE4-71377C722C48}"/>
              </a:ext>
            </a:extLst>
          </p:cNvPr>
          <p:cNvSpPr/>
          <p:nvPr/>
        </p:nvSpPr>
        <p:spPr>
          <a:xfrm flipV="1">
            <a:off x="1563095" y="2345700"/>
            <a:ext cx="6698067" cy="3078217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07783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415566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623349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831132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038915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246698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454481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662264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091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4D61AD-813C-874F-7FA8-3001B43E191F}"/>
              </a:ext>
            </a:extLst>
          </p:cNvPr>
          <p:cNvSpPr/>
          <p:nvPr/>
        </p:nvSpPr>
        <p:spPr>
          <a:xfrm flipV="1">
            <a:off x="8818660" y="5567634"/>
            <a:ext cx="593785" cy="17930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07783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415566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623349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831132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038915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246698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454481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662264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091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2BDDADB-4DDF-574B-D9AF-006019B99F9C}"/>
              </a:ext>
            </a:extLst>
          </p:cNvPr>
          <p:cNvSpPr txBox="1"/>
          <p:nvPr/>
        </p:nvSpPr>
        <p:spPr>
          <a:xfrm>
            <a:off x="1902646" y="699953"/>
            <a:ext cx="5469261" cy="692497"/>
          </a:xfrm>
          <a:prstGeom prst="rect">
            <a:avLst/>
          </a:prstGeom>
          <a:noFill/>
        </p:spPr>
        <p:txBody>
          <a:bodyPr wrap="square" lIns="121920" tIns="60960" rIns="121920" bIns="60960" rtlCol="0" anchor="t">
            <a:spAutoFit/>
          </a:bodyPr>
          <a:lstStyle>
            <a:defPPr>
              <a:defRPr lang="en-US"/>
            </a:defPPr>
            <a:lvl1pPr marL="0" algn="l" defTabSz="415566" rtl="0" eaLnBrk="1" latinLnBrk="0" hangingPunct="1">
              <a:defRPr sz="8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07783" algn="l" defTabSz="415566" rtl="0" eaLnBrk="1" latinLnBrk="0" hangingPunct="1">
              <a:defRPr sz="8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15566" algn="l" defTabSz="415566" rtl="0" eaLnBrk="1" latinLnBrk="0" hangingPunct="1">
              <a:defRPr sz="8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23349" algn="l" defTabSz="415566" rtl="0" eaLnBrk="1" latinLnBrk="0" hangingPunct="1">
              <a:defRPr sz="8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31132" algn="l" defTabSz="415566" rtl="0" eaLnBrk="1" latinLnBrk="0" hangingPunct="1">
              <a:defRPr sz="8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38915" algn="l" defTabSz="415566" rtl="0" eaLnBrk="1" latinLnBrk="0" hangingPunct="1">
              <a:defRPr sz="8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46698" algn="l" defTabSz="415566" rtl="0" eaLnBrk="1" latinLnBrk="0" hangingPunct="1">
              <a:defRPr sz="8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54481" algn="l" defTabSz="415566" rtl="0" eaLnBrk="1" latinLnBrk="0" hangingPunct="1">
              <a:defRPr sz="8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62264" algn="l" defTabSz="415566" rtl="0" eaLnBrk="1" latinLnBrk="0" hangingPunct="1">
              <a:defRPr sz="8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50" b="1">
                <a:cs typeface="Calibri"/>
              </a:rPr>
              <a:t>Create an Account</a:t>
            </a:r>
            <a:endParaRPr lang="en-US" sz="1850">
              <a:ea typeface="+mn-lt"/>
              <a:cs typeface="+mn-lt"/>
            </a:endParaRPr>
          </a:p>
          <a:p>
            <a:endParaRPr lang="en-US" sz="1850" b="1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9276133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817AE24C-7903-84D1-FBAB-3520217EF5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6000" b="444"/>
          <a:stretch/>
        </p:blipFill>
        <p:spPr>
          <a:xfrm>
            <a:off x="887597" y="2398769"/>
            <a:ext cx="9897260" cy="139874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B4F5EFA-11EC-BBB4-75C1-6D989D36B19C}"/>
              </a:ext>
            </a:extLst>
          </p:cNvPr>
          <p:cNvSpPr txBox="1"/>
          <p:nvPr/>
        </p:nvSpPr>
        <p:spPr>
          <a:xfrm>
            <a:off x="1920815" y="238664"/>
            <a:ext cx="891419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>
                <a:solidFill>
                  <a:srgbClr val="2F5496"/>
                </a:solidFill>
                <a:cs typeface="Calibri"/>
              </a:rPr>
              <a:t>Upload Tax &amp; Wage Report File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F5233668-5EE5-50F8-1C56-8AC29A710ECA}"/>
              </a:ext>
            </a:extLst>
          </p:cNvPr>
          <p:cNvSpPr/>
          <p:nvPr/>
        </p:nvSpPr>
        <p:spPr>
          <a:xfrm>
            <a:off x="7144896" y="1312432"/>
            <a:ext cx="3811865" cy="1032312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>
                <a:ea typeface="+mn-lt"/>
                <a:cs typeface="+mn-lt"/>
              </a:rPr>
              <a:t>The file is submitted and a confirmation number is generated. The confirmation number can be used to make a online payment or resubmit the tax and wage report file.</a:t>
            </a:r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87A8E1D-588B-2D4E-13DF-1DC8DF9DC355}"/>
              </a:ext>
            </a:extLst>
          </p:cNvPr>
          <p:cNvGrpSpPr/>
          <p:nvPr/>
        </p:nvGrpSpPr>
        <p:grpSpPr>
          <a:xfrm>
            <a:off x="5744352" y="6522345"/>
            <a:ext cx="1420192" cy="310254"/>
            <a:chOff x="5744352" y="6522345"/>
            <a:chExt cx="1420192" cy="310254"/>
          </a:xfrm>
        </p:grpSpPr>
        <p:sp>
          <p:nvSpPr>
            <p:cNvPr id="6" name="Text Placeholder 4">
              <a:extLst>
                <a:ext uri="{FF2B5EF4-FFF2-40B4-BE49-F238E27FC236}">
                  <a16:creationId xmlns:a16="http://schemas.microsoft.com/office/drawing/2014/main" id="{6A4BE955-E5D3-E0B5-BE3D-2AB02C6894DC}"/>
                </a:ext>
              </a:extLst>
            </p:cNvPr>
            <p:cNvSpPr txBox="1">
              <a:spLocks/>
            </p:cNvSpPr>
            <p:nvPr/>
          </p:nvSpPr>
          <p:spPr>
            <a:xfrm>
              <a:off x="6063875" y="6529069"/>
              <a:ext cx="1100669" cy="28725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CTDOL confidential</a:t>
              </a:r>
            </a:p>
          </p:txBody>
        </p:sp>
        <p:sp>
          <p:nvSpPr>
            <p:cNvPr id="7" name="Rectangle 71">
              <a:extLst>
                <a:ext uri="{FF2B5EF4-FFF2-40B4-BE49-F238E27FC236}">
                  <a16:creationId xmlns:a16="http://schemas.microsoft.com/office/drawing/2014/main" id="{367CEEC0-DBDF-A4F9-EFAE-2294C4F9F89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5744352" y="6542471"/>
              <a:ext cx="372284" cy="28180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00" b="1">
                  <a:solidFill>
                    <a:schemeClr val="bg1">
                      <a:lumMod val="50000"/>
                    </a:schemeClr>
                  </a:solidFill>
                  <a:latin typeface="+mj-lt"/>
                  <a:cs typeface="Arial" pitchFamily="34" charset="0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noProof="0" dirty="0"/>
                <a:t> </a:t>
              </a:r>
              <a:fld id="{13B55AB4-0D57-4FBE-946B-A81E4A9D2A4C}" type="slidenum">
                <a:rPr lang="en-US" sz="1067" noProof="0" smtClean="0"/>
                <a:pPr lvl="0"/>
                <a:t>50</a:t>
              </a:fld>
              <a:r>
                <a:rPr lang="en-US" sz="1067" noProof="0" dirty="0"/>
                <a:t> </a:t>
              </a:r>
            </a:p>
          </p:txBody>
        </p:sp>
        <p:sp>
          <p:nvSpPr>
            <p:cNvPr id="8" name="Text Placeholder 4">
              <a:extLst>
                <a:ext uri="{FF2B5EF4-FFF2-40B4-BE49-F238E27FC236}">
                  <a16:creationId xmlns:a16="http://schemas.microsoft.com/office/drawing/2014/main" id="{F89CEE5F-2843-32D3-87E7-0F867A846A9D}"/>
                </a:ext>
              </a:extLst>
            </p:cNvPr>
            <p:cNvSpPr txBox="1">
              <a:spLocks/>
            </p:cNvSpPr>
            <p:nvPr/>
          </p:nvSpPr>
          <p:spPr>
            <a:xfrm>
              <a:off x="6019799" y="6522345"/>
              <a:ext cx="76201" cy="3102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600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1543683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3CDFA34-6024-4C17-BAC5-6D355A235F52}"/>
              </a:ext>
            </a:extLst>
          </p:cNvPr>
          <p:cNvSpPr txBox="1"/>
          <p:nvPr/>
        </p:nvSpPr>
        <p:spPr>
          <a:xfrm>
            <a:off x="6223676" y="3028819"/>
            <a:ext cx="92593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>
                <a:solidFill>
                  <a:schemeClr val="bg1"/>
                </a:solidFill>
              </a:rPr>
              <a:t>Text 03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E169C1E-5C15-4B31-8C1D-DFBBA6D4DB35}"/>
              </a:ext>
            </a:extLst>
          </p:cNvPr>
          <p:cNvSpPr/>
          <p:nvPr/>
        </p:nvSpPr>
        <p:spPr>
          <a:xfrm>
            <a:off x="3943003" y="2704877"/>
            <a:ext cx="7815079" cy="1305673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lIns="121920" tIns="60960" rIns="121920" bIns="60960" rtlCol="0" anchor="ctr"/>
          <a:lstStyle/>
          <a:p>
            <a:pPr algn="ctr"/>
            <a:r>
              <a:rPr lang="en-US" sz="3200" b="1" dirty="0">
                <a:solidFill>
                  <a:schemeClr val="bg1"/>
                </a:solidFill>
                <a:ea typeface="+mn-lt"/>
                <a:cs typeface="+mn-lt"/>
              </a:rPr>
              <a:t>6. </a:t>
            </a:r>
            <a:r>
              <a:rPr lang="en-US" sz="3200" dirty="0">
                <a:ea typeface="+mn-lt"/>
                <a:cs typeface="+mn-lt"/>
              </a:rPr>
              <a:t> Make Online Payment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5F95362-80E3-3D8E-568B-B65D24F9CF2C}"/>
              </a:ext>
            </a:extLst>
          </p:cNvPr>
          <p:cNvSpPr txBox="1"/>
          <p:nvPr/>
        </p:nvSpPr>
        <p:spPr>
          <a:xfrm>
            <a:off x="1902645" y="71098"/>
            <a:ext cx="5561929" cy="492443"/>
          </a:xfrm>
          <a:prstGeom prst="rect">
            <a:avLst/>
          </a:prstGeom>
          <a:noFill/>
        </p:spPr>
        <p:txBody>
          <a:bodyPr wrap="square" lIns="121920" tIns="60960" rIns="121920" bIns="60960" rtlCol="0" anchor="t">
            <a:spAutoFit/>
          </a:bodyPr>
          <a:lstStyle/>
          <a:p>
            <a:r>
              <a:rPr lang="en-US" sz="2400">
                <a:ea typeface="+mn-lt"/>
                <a:cs typeface="+mn-lt"/>
              </a:rPr>
              <a:t>Employer User Guide</a:t>
            </a:r>
            <a:endParaRPr lang="en-US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55F9F646-E154-45E7-A63C-58CE7A1D470F}"/>
              </a:ext>
            </a:extLst>
          </p:cNvPr>
          <p:cNvSpPr/>
          <p:nvPr/>
        </p:nvSpPr>
        <p:spPr>
          <a:xfrm>
            <a:off x="721032" y="1783078"/>
            <a:ext cx="3291840" cy="3291840"/>
          </a:xfrm>
          <a:prstGeom prst="ellipse">
            <a:avLst/>
          </a:prstGeom>
          <a:solidFill>
            <a:schemeClr val="bg1"/>
          </a:solidFill>
          <a:ln w="57150">
            <a:solidFill>
              <a:srgbClr val="ED7D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5" descr="Icon&#10;&#10;Description automatically generated">
            <a:extLst>
              <a:ext uri="{FF2B5EF4-FFF2-40B4-BE49-F238E27FC236}">
                <a16:creationId xmlns:a16="http://schemas.microsoft.com/office/drawing/2014/main" id="{FB28BE77-2FE1-6EE6-615B-E203C5BBF1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0445" y="2349500"/>
            <a:ext cx="2262442" cy="2262442"/>
          </a:xfrm>
          <a:prstGeom prst="ellipse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ABE3112E-859C-4F8D-214B-4F281C3DA73D}"/>
              </a:ext>
            </a:extLst>
          </p:cNvPr>
          <p:cNvGrpSpPr/>
          <p:nvPr/>
        </p:nvGrpSpPr>
        <p:grpSpPr>
          <a:xfrm>
            <a:off x="5744352" y="6522345"/>
            <a:ext cx="1420192" cy="310254"/>
            <a:chOff x="5744352" y="6522345"/>
            <a:chExt cx="1420192" cy="310254"/>
          </a:xfrm>
        </p:grpSpPr>
        <p:sp>
          <p:nvSpPr>
            <p:cNvPr id="9" name="Text Placeholder 4">
              <a:extLst>
                <a:ext uri="{FF2B5EF4-FFF2-40B4-BE49-F238E27FC236}">
                  <a16:creationId xmlns:a16="http://schemas.microsoft.com/office/drawing/2014/main" id="{38A8F471-4E5B-3F3A-ADF2-15B565A938B6}"/>
                </a:ext>
              </a:extLst>
            </p:cNvPr>
            <p:cNvSpPr txBox="1">
              <a:spLocks/>
            </p:cNvSpPr>
            <p:nvPr/>
          </p:nvSpPr>
          <p:spPr>
            <a:xfrm>
              <a:off x="6063875" y="6529069"/>
              <a:ext cx="1100669" cy="28725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CTDOL confidential</a:t>
              </a:r>
            </a:p>
          </p:txBody>
        </p:sp>
        <p:sp>
          <p:nvSpPr>
            <p:cNvPr id="10" name="Rectangle 71">
              <a:extLst>
                <a:ext uri="{FF2B5EF4-FFF2-40B4-BE49-F238E27FC236}">
                  <a16:creationId xmlns:a16="http://schemas.microsoft.com/office/drawing/2014/main" id="{216B9D61-F3CD-AE9D-E0C3-8B9D41D51AA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5744352" y="6542471"/>
              <a:ext cx="372284" cy="28180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00" b="1">
                  <a:solidFill>
                    <a:schemeClr val="bg1">
                      <a:lumMod val="50000"/>
                    </a:schemeClr>
                  </a:solidFill>
                  <a:latin typeface="+mj-lt"/>
                  <a:cs typeface="Arial" pitchFamily="34" charset="0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noProof="0" dirty="0"/>
                <a:t> </a:t>
              </a:r>
              <a:fld id="{13B55AB4-0D57-4FBE-946B-A81E4A9D2A4C}" type="slidenum">
                <a:rPr lang="en-US" sz="1067" noProof="0" smtClean="0"/>
                <a:pPr lvl="0"/>
                <a:t>51</a:t>
              </a:fld>
              <a:r>
                <a:rPr lang="en-US" sz="1067" noProof="0" dirty="0"/>
                <a:t> </a:t>
              </a:r>
            </a:p>
          </p:txBody>
        </p:sp>
        <p:sp>
          <p:nvSpPr>
            <p:cNvPr id="12" name="Text Placeholder 4">
              <a:extLst>
                <a:ext uri="{FF2B5EF4-FFF2-40B4-BE49-F238E27FC236}">
                  <a16:creationId xmlns:a16="http://schemas.microsoft.com/office/drawing/2014/main" id="{95DB20A8-46EB-B158-DD47-895A5E65E8BF}"/>
                </a:ext>
              </a:extLst>
            </p:cNvPr>
            <p:cNvSpPr txBox="1">
              <a:spLocks/>
            </p:cNvSpPr>
            <p:nvPr/>
          </p:nvSpPr>
          <p:spPr>
            <a:xfrm>
              <a:off x="6019799" y="6522345"/>
              <a:ext cx="76201" cy="3102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600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8262817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CBDB4D6-D80E-8212-B89C-87EA0631CE37}"/>
              </a:ext>
            </a:extLst>
          </p:cNvPr>
          <p:cNvSpPr txBox="1"/>
          <p:nvPr/>
        </p:nvSpPr>
        <p:spPr>
          <a:xfrm>
            <a:off x="1920815" y="238664"/>
            <a:ext cx="891419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>
                <a:solidFill>
                  <a:srgbClr val="2F5496"/>
                </a:solidFill>
                <a:cs typeface="Calibri"/>
              </a:rPr>
              <a:t>Make Online Payment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D97232D-0413-F32B-CF80-DA55FBAEE49B}"/>
              </a:ext>
            </a:extLst>
          </p:cNvPr>
          <p:cNvSpPr/>
          <p:nvPr/>
        </p:nvSpPr>
        <p:spPr>
          <a:xfrm>
            <a:off x="4138090" y="1234419"/>
            <a:ext cx="1854912" cy="391540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>
                <a:ea typeface="+mn-lt"/>
                <a:cs typeface="+mn-lt"/>
              </a:rPr>
              <a:t>Click  </a:t>
            </a:r>
            <a:r>
              <a:rPr lang="en-US" sz="1400" b="1">
                <a:ea typeface="+mn-lt"/>
                <a:cs typeface="+mn-lt"/>
              </a:rPr>
              <a:t>Online Payment</a:t>
            </a:r>
            <a:endParaRPr lang="en-US" sz="1400">
              <a:cs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4F5135-6014-70DB-F700-66F09B8EDB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335" r="2692" b="3609"/>
          <a:stretch/>
        </p:blipFill>
        <p:spPr>
          <a:xfrm>
            <a:off x="1212574" y="1800194"/>
            <a:ext cx="8524417" cy="401946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90F2120-CA93-D542-FBCB-1F66E8D021CD}"/>
              </a:ext>
            </a:extLst>
          </p:cNvPr>
          <p:cNvSpPr txBox="1"/>
          <p:nvPr/>
        </p:nvSpPr>
        <p:spPr>
          <a:xfrm>
            <a:off x="2671228" y="2229827"/>
            <a:ext cx="1361572" cy="21064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 sz="6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2014176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EDC3CEBE-48E6-78F4-38B7-418AE5F835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5839D9B7-2760-9A14-F11F-4EF4C317CB4C}"/>
              </a:ext>
            </a:extLst>
          </p:cNvPr>
          <p:cNvGrpSpPr/>
          <p:nvPr/>
        </p:nvGrpSpPr>
        <p:grpSpPr>
          <a:xfrm>
            <a:off x="5744352" y="6522345"/>
            <a:ext cx="1420192" cy="310254"/>
            <a:chOff x="5744352" y="6522345"/>
            <a:chExt cx="1420192" cy="310254"/>
          </a:xfrm>
        </p:grpSpPr>
        <p:sp>
          <p:nvSpPr>
            <p:cNvPr id="4" name="Text Placeholder 4">
              <a:extLst>
                <a:ext uri="{FF2B5EF4-FFF2-40B4-BE49-F238E27FC236}">
                  <a16:creationId xmlns:a16="http://schemas.microsoft.com/office/drawing/2014/main" id="{8AB0B429-3BB0-9655-8026-DBC5B977AE9C}"/>
                </a:ext>
              </a:extLst>
            </p:cNvPr>
            <p:cNvSpPr txBox="1">
              <a:spLocks/>
            </p:cNvSpPr>
            <p:nvPr/>
          </p:nvSpPr>
          <p:spPr>
            <a:xfrm>
              <a:off x="6063875" y="6529069"/>
              <a:ext cx="1100669" cy="28725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CTDOL confidential</a:t>
              </a:r>
            </a:p>
          </p:txBody>
        </p:sp>
        <p:sp>
          <p:nvSpPr>
            <p:cNvPr id="6" name="Rectangle 71">
              <a:extLst>
                <a:ext uri="{FF2B5EF4-FFF2-40B4-BE49-F238E27FC236}">
                  <a16:creationId xmlns:a16="http://schemas.microsoft.com/office/drawing/2014/main" id="{830E53C0-3754-C49F-6E01-49762DB5CCE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5744352" y="6542471"/>
              <a:ext cx="372284" cy="28180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00" b="1">
                  <a:solidFill>
                    <a:schemeClr val="bg1">
                      <a:lumMod val="50000"/>
                    </a:schemeClr>
                  </a:solidFill>
                  <a:latin typeface="+mj-lt"/>
                  <a:cs typeface="Arial" pitchFamily="34" charset="0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noProof="0" dirty="0"/>
                <a:t> </a:t>
              </a:r>
              <a:fld id="{13B55AB4-0D57-4FBE-946B-A81E4A9D2A4C}" type="slidenum">
                <a:rPr lang="en-US" sz="1067" noProof="0" smtClean="0"/>
                <a:pPr lvl="0"/>
                <a:t>53</a:t>
              </a:fld>
              <a:r>
                <a:rPr lang="en-US" sz="1067" noProof="0" dirty="0"/>
                <a:t> </a:t>
              </a:r>
            </a:p>
          </p:txBody>
        </p:sp>
        <p:sp>
          <p:nvSpPr>
            <p:cNvPr id="7" name="Text Placeholder 4">
              <a:extLst>
                <a:ext uri="{FF2B5EF4-FFF2-40B4-BE49-F238E27FC236}">
                  <a16:creationId xmlns:a16="http://schemas.microsoft.com/office/drawing/2014/main" id="{E4060DEA-FB97-BA94-C757-90B0EADBE1E2}"/>
                </a:ext>
              </a:extLst>
            </p:cNvPr>
            <p:cNvSpPr txBox="1">
              <a:spLocks/>
            </p:cNvSpPr>
            <p:nvPr/>
          </p:nvSpPr>
          <p:spPr>
            <a:xfrm>
              <a:off x="6019799" y="6522345"/>
              <a:ext cx="76201" cy="3102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600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0617201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092E00B1-9C4B-B82B-F63A-5734852EBA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B1427BE9-3A40-C7FA-A4E4-BEE48DE8FC1B}"/>
              </a:ext>
            </a:extLst>
          </p:cNvPr>
          <p:cNvGrpSpPr/>
          <p:nvPr/>
        </p:nvGrpSpPr>
        <p:grpSpPr>
          <a:xfrm>
            <a:off x="5744352" y="6522345"/>
            <a:ext cx="1420192" cy="310254"/>
            <a:chOff x="5744352" y="6522345"/>
            <a:chExt cx="1420192" cy="310254"/>
          </a:xfrm>
        </p:grpSpPr>
        <p:sp>
          <p:nvSpPr>
            <p:cNvPr id="4" name="Text Placeholder 4">
              <a:extLst>
                <a:ext uri="{FF2B5EF4-FFF2-40B4-BE49-F238E27FC236}">
                  <a16:creationId xmlns:a16="http://schemas.microsoft.com/office/drawing/2014/main" id="{948F01A7-F55F-8472-58A9-BE402C9F6F10}"/>
                </a:ext>
              </a:extLst>
            </p:cNvPr>
            <p:cNvSpPr txBox="1">
              <a:spLocks/>
            </p:cNvSpPr>
            <p:nvPr/>
          </p:nvSpPr>
          <p:spPr>
            <a:xfrm>
              <a:off x="6063875" y="6529069"/>
              <a:ext cx="1100669" cy="28725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CTDOL confidential</a:t>
              </a:r>
            </a:p>
          </p:txBody>
        </p:sp>
        <p:sp>
          <p:nvSpPr>
            <p:cNvPr id="5" name="Rectangle 71">
              <a:extLst>
                <a:ext uri="{FF2B5EF4-FFF2-40B4-BE49-F238E27FC236}">
                  <a16:creationId xmlns:a16="http://schemas.microsoft.com/office/drawing/2014/main" id="{A0ED63A9-496A-743D-6A3D-2B03981DE8E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5744352" y="6542471"/>
              <a:ext cx="372284" cy="28180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00" b="1">
                  <a:solidFill>
                    <a:schemeClr val="bg1">
                      <a:lumMod val="50000"/>
                    </a:schemeClr>
                  </a:solidFill>
                  <a:latin typeface="+mj-lt"/>
                  <a:cs typeface="Arial" pitchFamily="34" charset="0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noProof="0" dirty="0"/>
                <a:t> </a:t>
              </a:r>
              <a:fld id="{13B55AB4-0D57-4FBE-946B-A81E4A9D2A4C}" type="slidenum">
                <a:rPr lang="en-US" sz="1067" noProof="0" smtClean="0"/>
                <a:pPr lvl="0"/>
                <a:t>54</a:t>
              </a:fld>
              <a:r>
                <a:rPr lang="en-US" sz="1067" noProof="0" dirty="0"/>
                <a:t> </a:t>
              </a:r>
            </a:p>
          </p:txBody>
        </p:sp>
        <p:sp>
          <p:nvSpPr>
            <p:cNvPr id="6" name="Text Placeholder 4">
              <a:extLst>
                <a:ext uri="{FF2B5EF4-FFF2-40B4-BE49-F238E27FC236}">
                  <a16:creationId xmlns:a16="http://schemas.microsoft.com/office/drawing/2014/main" id="{6889B56E-557A-1041-9C94-92184F568B76}"/>
                </a:ext>
              </a:extLst>
            </p:cNvPr>
            <p:cNvSpPr txBox="1">
              <a:spLocks/>
            </p:cNvSpPr>
            <p:nvPr/>
          </p:nvSpPr>
          <p:spPr>
            <a:xfrm>
              <a:off x="6019799" y="6522345"/>
              <a:ext cx="76201" cy="3102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600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0969608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8F2D48E6-2B48-BB88-3748-4068A7937A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391A5D3F-BA5C-2070-C484-724D4A307937}"/>
              </a:ext>
            </a:extLst>
          </p:cNvPr>
          <p:cNvGrpSpPr/>
          <p:nvPr/>
        </p:nvGrpSpPr>
        <p:grpSpPr>
          <a:xfrm>
            <a:off x="5744352" y="6522345"/>
            <a:ext cx="1420192" cy="310254"/>
            <a:chOff x="5744352" y="6522345"/>
            <a:chExt cx="1420192" cy="310254"/>
          </a:xfrm>
        </p:grpSpPr>
        <p:sp>
          <p:nvSpPr>
            <p:cNvPr id="4" name="Text Placeholder 4">
              <a:extLst>
                <a:ext uri="{FF2B5EF4-FFF2-40B4-BE49-F238E27FC236}">
                  <a16:creationId xmlns:a16="http://schemas.microsoft.com/office/drawing/2014/main" id="{A1DE4B7F-ECE1-A128-A8C0-E270ECBF5CFC}"/>
                </a:ext>
              </a:extLst>
            </p:cNvPr>
            <p:cNvSpPr txBox="1">
              <a:spLocks/>
            </p:cNvSpPr>
            <p:nvPr/>
          </p:nvSpPr>
          <p:spPr>
            <a:xfrm>
              <a:off x="6063875" y="6529069"/>
              <a:ext cx="1100669" cy="28725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CTDOL confidential</a:t>
              </a:r>
            </a:p>
          </p:txBody>
        </p:sp>
        <p:sp>
          <p:nvSpPr>
            <p:cNvPr id="5" name="Rectangle 71">
              <a:extLst>
                <a:ext uri="{FF2B5EF4-FFF2-40B4-BE49-F238E27FC236}">
                  <a16:creationId xmlns:a16="http://schemas.microsoft.com/office/drawing/2014/main" id="{CA0E7000-91EC-9F86-90B0-F3B187E3C72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5744352" y="6542471"/>
              <a:ext cx="372284" cy="28180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00" b="1">
                  <a:solidFill>
                    <a:schemeClr val="bg1">
                      <a:lumMod val="50000"/>
                    </a:schemeClr>
                  </a:solidFill>
                  <a:latin typeface="+mj-lt"/>
                  <a:cs typeface="Arial" pitchFamily="34" charset="0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noProof="0" dirty="0"/>
                <a:t> </a:t>
              </a:r>
              <a:fld id="{13B55AB4-0D57-4FBE-946B-A81E4A9D2A4C}" type="slidenum">
                <a:rPr lang="en-US" sz="1067" noProof="0" smtClean="0"/>
                <a:pPr lvl="0"/>
                <a:t>55</a:t>
              </a:fld>
              <a:r>
                <a:rPr lang="en-US" sz="1067" noProof="0" dirty="0"/>
                <a:t> </a:t>
              </a:r>
            </a:p>
          </p:txBody>
        </p:sp>
        <p:sp>
          <p:nvSpPr>
            <p:cNvPr id="6" name="Text Placeholder 4">
              <a:extLst>
                <a:ext uri="{FF2B5EF4-FFF2-40B4-BE49-F238E27FC236}">
                  <a16:creationId xmlns:a16="http://schemas.microsoft.com/office/drawing/2014/main" id="{27122907-C7CC-4AD4-B61C-EE564A3B860D}"/>
                </a:ext>
              </a:extLst>
            </p:cNvPr>
            <p:cNvSpPr txBox="1">
              <a:spLocks/>
            </p:cNvSpPr>
            <p:nvPr/>
          </p:nvSpPr>
          <p:spPr>
            <a:xfrm>
              <a:off x="6019799" y="6522345"/>
              <a:ext cx="76201" cy="3102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600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8605804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DE346943-4F88-211B-3DBD-CD03E38E73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2021D12F-4528-85ED-0008-CD58B75BA2AB}"/>
              </a:ext>
            </a:extLst>
          </p:cNvPr>
          <p:cNvGrpSpPr/>
          <p:nvPr/>
        </p:nvGrpSpPr>
        <p:grpSpPr>
          <a:xfrm>
            <a:off x="5744352" y="6522345"/>
            <a:ext cx="1420192" cy="310254"/>
            <a:chOff x="5744352" y="6522345"/>
            <a:chExt cx="1420192" cy="310254"/>
          </a:xfrm>
        </p:grpSpPr>
        <p:sp>
          <p:nvSpPr>
            <p:cNvPr id="4" name="Text Placeholder 4">
              <a:extLst>
                <a:ext uri="{FF2B5EF4-FFF2-40B4-BE49-F238E27FC236}">
                  <a16:creationId xmlns:a16="http://schemas.microsoft.com/office/drawing/2014/main" id="{23A45266-BD6B-C9D8-B3D7-97B06124725E}"/>
                </a:ext>
              </a:extLst>
            </p:cNvPr>
            <p:cNvSpPr txBox="1">
              <a:spLocks/>
            </p:cNvSpPr>
            <p:nvPr/>
          </p:nvSpPr>
          <p:spPr>
            <a:xfrm>
              <a:off x="6063875" y="6529069"/>
              <a:ext cx="1100669" cy="28725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CTDOL confidential</a:t>
              </a:r>
            </a:p>
          </p:txBody>
        </p:sp>
        <p:sp>
          <p:nvSpPr>
            <p:cNvPr id="5" name="Rectangle 71">
              <a:extLst>
                <a:ext uri="{FF2B5EF4-FFF2-40B4-BE49-F238E27FC236}">
                  <a16:creationId xmlns:a16="http://schemas.microsoft.com/office/drawing/2014/main" id="{A64D1176-A4CE-102C-A115-819CFA0D4B6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5744352" y="6542471"/>
              <a:ext cx="372284" cy="28180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00" b="1">
                  <a:solidFill>
                    <a:schemeClr val="bg1">
                      <a:lumMod val="50000"/>
                    </a:schemeClr>
                  </a:solidFill>
                  <a:latin typeface="+mj-lt"/>
                  <a:cs typeface="Arial" pitchFamily="34" charset="0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noProof="0" dirty="0"/>
                <a:t> </a:t>
              </a:r>
              <a:fld id="{13B55AB4-0D57-4FBE-946B-A81E4A9D2A4C}" type="slidenum">
                <a:rPr lang="en-US" sz="1067" noProof="0" smtClean="0"/>
                <a:pPr lvl="0"/>
                <a:t>56</a:t>
              </a:fld>
              <a:r>
                <a:rPr lang="en-US" sz="1067" noProof="0" dirty="0"/>
                <a:t> </a:t>
              </a:r>
            </a:p>
          </p:txBody>
        </p:sp>
        <p:sp>
          <p:nvSpPr>
            <p:cNvPr id="6" name="Text Placeholder 4">
              <a:extLst>
                <a:ext uri="{FF2B5EF4-FFF2-40B4-BE49-F238E27FC236}">
                  <a16:creationId xmlns:a16="http://schemas.microsoft.com/office/drawing/2014/main" id="{813DADAD-5CEB-339F-76B7-BC68BC4350C4}"/>
                </a:ext>
              </a:extLst>
            </p:cNvPr>
            <p:cNvSpPr txBox="1">
              <a:spLocks/>
            </p:cNvSpPr>
            <p:nvPr/>
          </p:nvSpPr>
          <p:spPr>
            <a:xfrm>
              <a:off x="6019799" y="6522345"/>
              <a:ext cx="76201" cy="3102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600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4856935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2F135940-D346-66CA-8988-42A8FEDCDC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AF910767-6068-0B2F-18CD-2178F66EA498}"/>
              </a:ext>
            </a:extLst>
          </p:cNvPr>
          <p:cNvGrpSpPr/>
          <p:nvPr/>
        </p:nvGrpSpPr>
        <p:grpSpPr>
          <a:xfrm>
            <a:off x="5744352" y="6522345"/>
            <a:ext cx="1420192" cy="310254"/>
            <a:chOff x="5744352" y="6522345"/>
            <a:chExt cx="1420192" cy="310254"/>
          </a:xfrm>
        </p:grpSpPr>
        <p:sp>
          <p:nvSpPr>
            <p:cNvPr id="4" name="Text Placeholder 4">
              <a:extLst>
                <a:ext uri="{FF2B5EF4-FFF2-40B4-BE49-F238E27FC236}">
                  <a16:creationId xmlns:a16="http://schemas.microsoft.com/office/drawing/2014/main" id="{6BE23ABD-408F-4F70-D735-58AE0900986B}"/>
                </a:ext>
              </a:extLst>
            </p:cNvPr>
            <p:cNvSpPr txBox="1">
              <a:spLocks/>
            </p:cNvSpPr>
            <p:nvPr/>
          </p:nvSpPr>
          <p:spPr>
            <a:xfrm>
              <a:off x="6063875" y="6529069"/>
              <a:ext cx="1100669" cy="28725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CTDOL confidential</a:t>
              </a:r>
            </a:p>
          </p:txBody>
        </p:sp>
        <p:sp>
          <p:nvSpPr>
            <p:cNvPr id="5" name="Rectangle 71">
              <a:extLst>
                <a:ext uri="{FF2B5EF4-FFF2-40B4-BE49-F238E27FC236}">
                  <a16:creationId xmlns:a16="http://schemas.microsoft.com/office/drawing/2014/main" id="{19AC921A-FD56-8A05-FABB-F9CB29C8A4D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5744352" y="6542471"/>
              <a:ext cx="372284" cy="28180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00" b="1">
                  <a:solidFill>
                    <a:schemeClr val="bg1">
                      <a:lumMod val="50000"/>
                    </a:schemeClr>
                  </a:solidFill>
                  <a:latin typeface="+mj-lt"/>
                  <a:cs typeface="Arial" pitchFamily="34" charset="0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noProof="0" dirty="0"/>
                <a:t> </a:t>
              </a:r>
              <a:fld id="{13B55AB4-0D57-4FBE-946B-A81E4A9D2A4C}" type="slidenum">
                <a:rPr lang="en-US" sz="1067" noProof="0" smtClean="0"/>
                <a:pPr lvl="0"/>
                <a:t>57</a:t>
              </a:fld>
              <a:r>
                <a:rPr lang="en-US" sz="1067" noProof="0" dirty="0"/>
                <a:t> </a:t>
              </a:r>
            </a:p>
          </p:txBody>
        </p:sp>
        <p:sp>
          <p:nvSpPr>
            <p:cNvPr id="6" name="Text Placeholder 4">
              <a:extLst>
                <a:ext uri="{FF2B5EF4-FFF2-40B4-BE49-F238E27FC236}">
                  <a16:creationId xmlns:a16="http://schemas.microsoft.com/office/drawing/2014/main" id="{8701D351-EF7B-B602-65F4-A5587BE94B2A}"/>
                </a:ext>
              </a:extLst>
            </p:cNvPr>
            <p:cNvSpPr txBox="1">
              <a:spLocks/>
            </p:cNvSpPr>
            <p:nvPr/>
          </p:nvSpPr>
          <p:spPr>
            <a:xfrm>
              <a:off x="6019799" y="6522345"/>
              <a:ext cx="76201" cy="3102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600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3109995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7175CEEA-24F6-1687-6A7F-472D0F717E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8F2B0073-303F-35E7-B022-01EBC861AB2E}"/>
              </a:ext>
            </a:extLst>
          </p:cNvPr>
          <p:cNvGrpSpPr/>
          <p:nvPr/>
        </p:nvGrpSpPr>
        <p:grpSpPr>
          <a:xfrm>
            <a:off x="5744352" y="6522345"/>
            <a:ext cx="1420192" cy="310254"/>
            <a:chOff x="5744352" y="6522345"/>
            <a:chExt cx="1420192" cy="310254"/>
          </a:xfrm>
        </p:grpSpPr>
        <p:sp>
          <p:nvSpPr>
            <p:cNvPr id="4" name="Text Placeholder 4">
              <a:extLst>
                <a:ext uri="{FF2B5EF4-FFF2-40B4-BE49-F238E27FC236}">
                  <a16:creationId xmlns:a16="http://schemas.microsoft.com/office/drawing/2014/main" id="{5B05A861-FD23-FDDA-E47A-95B72BF1F700}"/>
                </a:ext>
              </a:extLst>
            </p:cNvPr>
            <p:cNvSpPr txBox="1">
              <a:spLocks/>
            </p:cNvSpPr>
            <p:nvPr/>
          </p:nvSpPr>
          <p:spPr>
            <a:xfrm>
              <a:off x="6063875" y="6529069"/>
              <a:ext cx="1100669" cy="28725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CTDOL confidential</a:t>
              </a:r>
            </a:p>
          </p:txBody>
        </p:sp>
        <p:sp>
          <p:nvSpPr>
            <p:cNvPr id="5" name="Rectangle 71">
              <a:extLst>
                <a:ext uri="{FF2B5EF4-FFF2-40B4-BE49-F238E27FC236}">
                  <a16:creationId xmlns:a16="http://schemas.microsoft.com/office/drawing/2014/main" id="{22587916-83E5-F688-B757-3C3696BEBF5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5744352" y="6542471"/>
              <a:ext cx="372284" cy="28180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00" b="1">
                  <a:solidFill>
                    <a:schemeClr val="bg1">
                      <a:lumMod val="50000"/>
                    </a:schemeClr>
                  </a:solidFill>
                  <a:latin typeface="+mj-lt"/>
                  <a:cs typeface="Arial" pitchFamily="34" charset="0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noProof="0" dirty="0"/>
                <a:t> </a:t>
              </a:r>
              <a:fld id="{13B55AB4-0D57-4FBE-946B-A81E4A9D2A4C}" type="slidenum">
                <a:rPr lang="en-US" sz="1067" noProof="0" smtClean="0"/>
                <a:pPr lvl="0"/>
                <a:t>58</a:t>
              </a:fld>
              <a:r>
                <a:rPr lang="en-US" sz="1067" noProof="0" dirty="0"/>
                <a:t> </a:t>
              </a:r>
            </a:p>
          </p:txBody>
        </p:sp>
        <p:sp>
          <p:nvSpPr>
            <p:cNvPr id="6" name="Text Placeholder 4">
              <a:extLst>
                <a:ext uri="{FF2B5EF4-FFF2-40B4-BE49-F238E27FC236}">
                  <a16:creationId xmlns:a16="http://schemas.microsoft.com/office/drawing/2014/main" id="{43CC62CB-46A3-01AE-E666-94E18985DA01}"/>
                </a:ext>
              </a:extLst>
            </p:cNvPr>
            <p:cNvSpPr txBox="1">
              <a:spLocks/>
            </p:cNvSpPr>
            <p:nvPr/>
          </p:nvSpPr>
          <p:spPr>
            <a:xfrm>
              <a:off x="6019799" y="6522345"/>
              <a:ext cx="76201" cy="3102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600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5862748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187CFD78-9E64-ECC5-909F-5D8711EDB3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936CF114-A743-72B6-E97D-F224940AADF3}"/>
              </a:ext>
            </a:extLst>
          </p:cNvPr>
          <p:cNvGrpSpPr/>
          <p:nvPr/>
        </p:nvGrpSpPr>
        <p:grpSpPr>
          <a:xfrm>
            <a:off x="5744352" y="6522345"/>
            <a:ext cx="1420192" cy="310254"/>
            <a:chOff x="5744352" y="6522345"/>
            <a:chExt cx="1420192" cy="310254"/>
          </a:xfrm>
        </p:grpSpPr>
        <p:sp>
          <p:nvSpPr>
            <p:cNvPr id="4" name="Text Placeholder 4">
              <a:extLst>
                <a:ext uri="{FF2B5EF4-FFF2-40B4-BE49-F238E27FC236}">
                  <a16:creationId xmlns:a16="http://schemas.microsoft.com/office/drawing/2014/main" id="{D8356B69-4AE1-13B4-7A05-CEC9613BA5BF}"/>
                </a:ext>
              </a:extLst>
            </p:cNvPr>
            <p:cNvSpPr txBox="1">
              <a:spLocks/>
            </p:cNvSpPr>
            <p:nvPr/>
          </p:nvSpPr>
          <p:spPr>
            <a:xfrm>
              <a:off x="6063875" y="6529069"/>
              <a:ext cx="1100669" cy="28725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CTDOL confidential</a:t>
              </a:r>
            </a:p>
          </p:txBody>
        </p:sp>
        <p:sp>
          <p:nvSpPr>
            <p:cNvPr id="5" name="Rectangle 71">
              <a:extLst>
                <a:ext uri="{FF2B5EF4-FFF2-40B4-BE49-F238E27FC236}">
                  <a16:creationId xmlns:a16="http://schemas.microsoft.com/office/drawing/2014/main" id="{C59CA203-3F09-A9DE-F832-D92AE241B64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5744352" y="6542471"/>
              <a:ext cx="372284" cy="28180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00" b="1">
                  <a:solidFill>
                    <a:schemeClr val="bg1">
                      <a:lumMod val="50000"/>
                    </a:schemeClr>
                  </a:solidFill>
                  <a:latin typeface="+mj-lt"/>
                  <a:cs typeface="Arial" pitchFamily="34" charset="0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noProof="0" dirty="0"/>
                <a:t> </a:t>
              </a:r>
              <a:fld id="{13B55AB4-0D57-4FBE-946B-A81E4A9D2A4C}" type="slidenum">
                <a:rPr lang="en-US" sz="1067" noProof="0" smtClean="0"/>
                <a:pPr lvl="0"/>
                <a:t>59</a:t>
              </a:fld>
              <a:r>
                <a:rPr lang="en-US" sz="1067" noProof="0" dirty="0"/>
                <a:t> </a:t>
              </a:r>
            </a:p>
          </p:txBody>
        </p:sp>
        <p:sp>
          <p:nvSpPr>
            <p:cNvPr id="6" name="Text Placeholder 4">
              <a:extLst>
                <a:ext uri="{FF2B5EF4-FFF2-40B4-BE49-F238E27FC236}">
                  <a16:creationId xmlns:a16="http://schemas.microsoft.com/office/drawing/2014/main" id="{4584CF53-71C6-EDE7-8A24-A5BC456C4043}"/>
                </a:ext>
              </a:extLst>
            </p:cNvPr>
            <p:cNvSpPr txBox="1">
              <a:spLocks/>
            </p:cNvSpPr>
            <p:nvPr/>
          </p:nvSpPr>
          <p:spPr>
            <a:xfrm>
              <a:off x="6019799" y="6522345"/>
              <a:ext cx="76201" cy="3102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600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010956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055F9C4-9DA4-4F22-BB1D-85110E4E5621}"/>
              </a:ext>
            </a:extLst>
          </p:cNvPr>
          <p:cNvCxnSpPr>
            <a:cxnSpLocks/>
          </p:cNvCxnSpPr>
          <p:nvPr/>
        </p:nvCxnSpPr>
        <p:spPr>
          <a:xfrm flipV="1">
            <a:off x="1987136" y="1050716"/>
            <a:ext cx="3273306" cy="0"/>
          </a:xfrm>
          <a:prstGeom prst="line">
            <a:avLst/>
          </a:prstGeom>
          <a:ln w="19050">
            <a:solidFill>
              <a:srgbClr val="00ADEF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2AAF17FE-21A6-4D1C-9B61-D8D12BC72752}"/>
              </a:ext>
            </a:extLst>
          </p:cNvPr>
          <p:cNvSpPr txBox="1"/>
          <p:nvPr/>
        </p:nvSpPr>
        <p:spPr>
          <a:xfrm>
            <a:off x="1902645" y="71098"/>
            <a:ext cx="4958080" cy="492443"/>
          </a:xfrm>
          <a:prstGeom prst="rect">
            <a:avLst/>
          </a:prstGeom>
          <a:noFill/>
        </p:spPr>
        <p:txBody>
          <a:bodyPr wrap="square" lIns="121920" tIns="60960" rIns="121920" bIns="60960" rtlCol="0" anchor="t">
            <a:spAutoFit/>
          </a:bodyPr>
          <a:lstStyle/>
          <a:p>
            <a:r>
              <a:rPr lang="en-US" sz="2400" b="1" dirty="0">
                <a:cs typeface="Calibri"/>
              </a:rPr>
              <a:t>Create an Account</a:t>
            </a:r>
            <a:endParaRPr lang="en-US" sz="2400" dirty="0">
              <a:ea typeface="+mn-lt"/>
              <a:cs typeface="+mn-lt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6EB2A69F-5AB8-197E-9444-8A0C2CE91BF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70" t="2410" r="-84" b="602"/>
          <a:stretch/>
        </p:blipFill>
        <p:spPr>
          <a:xfrm>
            <a:off x="881270" y="2648550"/>
            <a:ext cx="9833109" cy="1329123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BDEBED1-48CE-ECF4-3B9E-9B2BBFDA06C0}"/>
              </a:ext>
            </a:extLst>
          </p:cNvPr>
          <p:cNvSpPr/>
          <p:nvPr/>
        </p:nvSpPr>
        <p:spPr>
          <a:xfrm>
            <a:off x="6577989" y="1335730"/>
            <a:ext cx="3977298" cy="762326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>
                <a:cs typeface="Calibri" panose="020F0502020204030204"/>
              </a:rPr>
              <a:t>Employer Signup </a:t>
            </a:r>
            <a:r>
              <a:rPr lang="en-US" sz="1400">
                <a:cs typeface="Calibri" panose="020F0502020204030204"/>
              </a:rPr>
              <a:t>screen is displayed. Account has been created.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7D9132B-8362-3128-38D9-7F4C10808E63}"/>
              </a:ext>
            </a:extLst>
          </p:cNvPr>
          <p:cNvSpPr txBox="1"/>
          <p:nvPr/>
        </p:nvSpPr>
        <p:spPr>
          <a:xfrm>
            <a:off x="1902646" y="699953"/>
            <a:ext cx="5469261" cy="692497"/>
          </a:xfrm>
          <a:prstGeom prst="rect">
            <a:avLst/>
          </a:prstGeom>
          <a:noFill/>
        </p:spPr>
        <p:txBody>
          <a:bodyPr wrap="square" lIns="121920" tIns="60960" rIns="121920" bIns="60960" rtlCol="0" anchor="t">
            <a:spAutoFit/>
          </a:bodyPr>
          <a:lstStyle>
            <a:defPPr>
              <a:defRPr lang="en-US"/>
            </a:defPPr>
            <a:lvl1pPr marL="0" algn="l" defTabSz="415566" rtl="0" eaLnBrk="1" latinLnBrk="0" hangingPunct="1">
              <a:defRPr sz="8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07783" algn="l" defTabSz="415566" rtl="0" eaLnBrk="1" latinLnBrk="0" hangingPunct="1">
              <a:defRPr sz="8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15566" algn="l" defTabSz="415566" rtl="0" eaLnBrk="1" latinLnBrk="0" hangingPunct="1">
              <a:defRPr sz="8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23349" algn="l" defTabSz="415566" rtl="0" eaLnBrk="1" latinLnBrk="0" hangingPunct="1">
              <a:defRPr sz="8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31132" algn="l" defTabSz="415566" rtl="0" eaLnBrk="1" latinLnBrk="0" hangingPunct="1">
              <a:defRPr sz="8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38915" algn="l" defTabSz="415566" rtl="0" eaLnBrk="1" latinLnBrk="0" hangingPunct="1">
              <a:defRPr sz="8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46698" algn="l" defTabSz="415566" rtl="0" eaLnBrk="1" latinLnBrk="0" hangingPunct="1">
              <a:defRPr sz="8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54481" algn="l" defTabSz="415566" rtl="0" eaLnBrk="1" latinLnBrk="0" hangingPunct="1">
              <a:defRPr sz="8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62264" algn="l" defTabSz="415566" rtl="0" eaLnBrk="1" latinLnBrk="0" hangingPunct="1">
              <a:defRPr sz="8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50" b="1" dirty="0">
                <a:cs typeface="Calibri"/>
              </a:rPr>
              <a:t>Create an Account</a:t>
            </a:r>
            <a:endParaRPr lang="en-US" sz="1850" dirty="0">
              <a:ea typeface="+mn-lt"/>
              <a:cs typeface="+mn-lt"/>
            </a:endParaRPr>
          </a:p>
          <a:p>
            <a:endParaRPr lang="en-US" sz="1850" b="1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4323035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053DA45-3E96-450C-8604-F9B7955461F2}"/>
              </a:ext>
            </a:extLst>
          </p:cNvPr>
          <p:cNvSpPr txBox="1"/>
          <p:nvPr/>
        </p:nvSpPr>
        <p:spPr>
          <a:xfrm>
            <a:off x="1963329" y="105149"/>
            <a:ext cx="4958080" cy="492443"/>
          </a:xfrm>
          <a:prstGeom prst="rect">
            <a:avLst/>
          </a:prstGeom>
          <a:noFill/>
        </p:spPr>
        <p:txBody>
          <a:bodyPr wrap="square" lIns="121920" tIns="60960" rIns="121920" bIns="60960" rtlCol="0" anchor="t">
            <a:spAutoFit/>
          </a:bodyPr>
          <a:lstStyle/>
          <a:p>
            <a:r>
              <a:rPr lang="en-US" sz="2400" dirty="0">
                <a:ea typeface="+mn-lt"/>
                <a:cs typeface="+mn-lt"/>
              </a:rPr>
              <a:t>Employer User Guide</a:t>
            </a:r>
            <a:endParaRPr lang="en-US" sz="24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4171DB3-2359-484E-96B7-030DAA576D88}"/>
              </a:ext>
            </a:extLst>
          </p:cNvPr>
          <p:cNvSpPr/>
          <p:nvPr/>
        </p:nvSpPr>
        <p:spPr>
          <a:xfrm>
            <a:off x="4547856" y="2949293"/>
            <a:ext cx="5867595" cy="1305673"/>
          </a:xfrm>
          <a:prstGeom prst="rect">
            <a:avLst/>
          </a:prstGeom>
          <a:solidFill>
            <a:srgbClr val="E5954E"/>
          </a:solidFill>
          <a:ln>
            <a:solidFill>
              <a:srgbClr val="E5954E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lIns="121920" tIns="60960" rIns="121920" bIns="60960" rtlCol="0" anchor="ctr"/>
          <a:lstStyle/>
          <a:p>
            <a:pPr algn="ctr"/>
            <a:r>
              <a:rPr lang="en-US" sz="3200" b="1" dirty="0">
                <a:solidFill>
                  <a:schemeClr val="bg1"/>
                </a:solidFill>
                <a:ea typeface="+mn-lt"/>
                <a:cs typeface="+mn-lt"/>
              </a:rPr>
              <a:t>  7. </a:t>
            </a:r>
            <a:r>
              <a:rPr lang="en-US" sz="3200" b="1" dirty="0">
                <a:ea typeface="+mn-lt"/>
                <a:cs typeface="+mn-lt"/>
              </a:rPr>
              <a:t>Cancel Scheduled Payment</a:t>
            </a:r>
            <a:endParaRPr lang="en-US" sz="3200" dirty="0">
              <a:solidFill>
                <a:schemeClr val="bg1"/>
              </a:solidFill>
              <a:ea typeface="+mn-lt"/>
              <a:cs typeface="+mn-lt"/>
            </a:endParaRPr>
          </a:p>
        </p:txBody>
      </p:sp>
      <p:sp>
        <p:nvSpPr>
          <p:cNvPr id="12" name="Hexagon 11">
            <a:extLst>
              <a:ext uri="{FF2B5EF4-FFF2-40B4-BE49-F238E27FC236}">
                <a16:creationId xmlns:a16="http://schemas.microsoft.com/office/drawing/2014/main" id="{5B88C782-0284-4D88-936E-901A8335D094}"/>
              </a:ext>
            </a:extLst>
          </p:cNvPr>
          <p:cNvSpPr/>
          <p:nvPr/>
        </p:nvSpPr>
        <p:spPr>
          <a:xfrm>
            <a:off x="948394" y="1959179"/>
            <a:ext cx="3599463" cy="3291840"/>
          </a:xfrm>
          <a:prstGeom prst="hexagon">
            <a:avLst/>
          </a:prstGeom>
          <a:solidFill>
            <a:srgbClr val="CC7529"/>
          </a:solidFill>
          <a:ln>
            <a:solidFill>
              <a:srgbClr val="E5954E"/>
            </a:solidFill>
          </a:ln>
          <a:effectLst>
            <a:outerShdw blurRad="50800" dist="50800" dir="2400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3" name="Hexagon 12">
            <a:extLst>
              <a:ext uri="{FF2B5EF4-FFF2-40B4-BE49-F238E27FC236}">
                <a16:creationId xmlns:a16="http://schemas.microsoft.com/office/drawing/2014/main" id="{3A948AA8-7CA1-45D3-921A-42BA9F323648}"/>
              </a:ext>
            </a:extLst>
          </p:cNvPr>
          <p:cNvSpPr/>
          <p:nvPr/>
        </p:nvSpPr>
        <p:spPr>
          <a:xfrm>
            <a:off x="778117" y="1972431"/>
            <a:ext cx="3599463" cy="3243072"/>
          </a:xfrm>
          <a:prstGeom prst="hexagon">
            <a:avLst/>
          </a:prstGeom>
          <a:solidFill>
            <a:srgbClr val="DB8132"/>
          </a:solidFill>
          <a:ln>
            <a:solidFill>
              <a:srgbClr val="E595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4" name="Hexagon 13">
            <a:extLst>
              <a:ext uri="{FF2B5EF4-FFF2-40B4-BE49-F238E27FC236}">
                <a16:creationId xmlns:a16="http://schemas.microsoft.com/office/drawing/2014/main" id="{6ACE4894-1C63-44AC-B16F-D82C00D95489}"/>
              </a:ext>
            </a:extLst>
          </p:cNvPr>
          <p:cNvSpPr/>
          <p:nvPr/>
        </p:nvSpPr>
        <p:spPr>
          <a:xfrm>
            <a:off x="619966" y="1985683"/>
            <a:ext cx="3599463" cy="3243072"/>
          </a:xfrm>
          <a:prstGeom prst="hexagon">
            <a:avLst/>
          </a:prstGeom>
          <a:solidFill>
            <a:srgbClr val="F3F6FB"/>
          </a:solidFill>
          <a:ln w="38100">
            <a:solidFill>
              <a:srgbClr val="E595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v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B80A11E-D796-4A44-9754-771F3D4409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9773" y="2128374"/>
            <a:ext cx="2601252" cy="2601252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FC688024-62BB-7C13-C751-680A54DE5C8B}"/>
              </a:ext>
            </a:extLst>
          </p:cNvPr>
          <p:cNvGrpSpPr/>
          <p:nvPr/>
        </p:nvGrpSpPr>
        <p:grpSpPr>
          <a:xfrm>
            <a:off x="5744352" y="6522345"/>
            <a:ext cx="1420192" cy="310254"/>
            <a:chOff x="5744352" y="6522345"/>
            <a:chExt cx="1420192" cy="310254"/>
          </a:xfrm>
        </p:grpSpPr>
        <p:sp>
          <p:nvSpPr>
            <p:cNvPr id="9" name="Text Placeholder 4">
              <a:extLst>
                <a:ext uri="{FF2B5EF4-FFF2-40B4-BE49-F238E27FC236}">
                  <a16:creationId xmlns:a16="http://schemas.microsoft.com/office/drawing/2014/main" id="{06BDC716-D124-472D-3CAD-7F147F572C7D}"/>
                </a:ext>
              </a:extLst>
            </p:cNvPr>
            <p:cNvSpPr txBox="1">
              <a:spLocks/>
            </p:cNvSpPr>
            <p:nvPr/>
          </p:nvSpPr>
          <p:spPr>
            <a:xfrm>
              <a:off x="6063875" y="6529069"/>
              <a:ext cx="1100669" cy="28725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CTDOL confidential</a:t>
              </a:r>
            </a:p>
          </p:txBody>
        </p:sp>
        <p:sp>
          <p:nvSpPr>
            <p:cNvPr id="11" name="Rectangle 71">
              <a:extLst>
                <a:ext uri="{FF2B5EF4-FFF2-40B4-BE49-F238E27FC236}">
                  <a16:creationId xmlns:a16="http://schemas.microsoft.com/office/drawing/2014/main" id="{9E51BC5C-5533-F8FF-4390-41A16458562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5744352" y="6542471"/>
              <a:ext cx="372284" cy="28180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00" b="1">
                  <a:solidFill>
                    <a:schemeClr val="bg1">
                      <a:lumMod val="50000"/>
                    </a:schemeClr>
                  </a:solidFill>
                  <a:latin typeface="+mj-lt"/>
                  <a:cs typeface="Arial" pitchFamily="34" charset="0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noProof="0" dirty="0"/>
                <a:t> </a:t>
              </a:r>
              <a:fld id="{13B55AB4-0D57-4FBE-946B-A81E4A9D2A4C}" type="slidenum">
                <a:rPr lang="en-US" sz="1067" noProof="0" smtClean="0"/>
                <a:pPr lvl="0"/>
                <a:t>60</a:t>
              </a:fld>
              <a:r>
                <a:rPr lang="en-US" sz="1067" noProof="0" dirty="0"/>
                <a:t> </a:t>
              </a:r>
            </a:p>
          </p:txBody>
        </p:sp>
        <p:sp>
          <p:nvSpPr>
            <p:cNvPr id="16" name="Text Placeholder 4">
              <a:extLst>
                <a:ext uri="{FF2B5EF4-FFF2-40B4-BE49-F238E27FC236}">
                  <a16:creationId xmlns:a16="http://schemas.microsoft.com/office/drawing/2014/main" id="{DE9B528F-9C6E-0351-5D29-C451444024C3}"/>
                </a:ext>
              </a:extLst>
            </p:cNvPr>
            <p:cNvSpPr txBox="1">
              <a:spLocks/>
            </p:cNvSpPr>
            <p:nvPr/>
          </p:nvSpPr>
          <p:spPr>
            <a:xfrm>
              <a:off x="6019799" y="6522345"/>
              <a:ext cx="76201" cy="3102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600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3043562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E498696-BE4D-17D0-3F85-19807EC2FA60}"/>
              </a:ext>
            </a:extLst>
          </p:cNvPr>
          <p:cNvSpPr txBox="1"/>
          <p:nvPr/>
        </p:nvSpPr>
        <p:spPr>
          <a:xfrm>
            <a:off x="1920815" y="238664"/>
            <a:ext cx="891419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>
                <a:solidFill>
                  <a:srgbClr val="2F5496"/>
                </a:solidFill>
                <a:cs typeface="Calibri"/>
              </a:rPr>
              <a:t>Cancel Scheduled Payment 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7D4606F-7151-D968-C385-46E12570106E}"/>
              </a:ext>
            </a:extLst>
          </p:cNvPr>
          <p:cNvSpPr/>
          <p:nvPr/>
        </p:nvSpPr>
        <p:spPr>
          <a:xfrm>
            <a:off x="2087894" y="1183383"/>
            <a:ext cx="2097366" cy="434835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>
                <a:ea typeface="+mn-lt"/>
                <a:cs typeface="+mn-lt"/>
              </a:rPr>
              <a:t>Click  </a:t>
            </a:r>
            <a:r>
              <a:rPr lang="en-US" sz="1400" b="1">
                <a:ea typeface="+mn-lt"/>
                <a:cs typeface="+mn-lt"/>
              </a:rPr>
              <a:t>Cancel Scheduled Payments</a:t>
            </a:r>
            <a:endParaRPr lang="en-US" sz="1400">
              <a:cs typeface="Calibri"/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7AED6F48-87C7-4D08-1EE7-C86826B72C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335" r="2692" b="3609"/>
          <a:stretch/>
        </p:blipFill>
        <p:spPr>
          <a:xfrm>
            <a:off x="1113183" y="1974129"/>
            <a:ext cx="8737716" cy="412223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B84AFDB-77C2-EF9A-F55F-ED3667EBCBB6}"/>
              </a:ext>
            </a:extLst>
          </p:cNvPr>
          <p:cNvSpPr txBox="1"/>
          <p:nvPr/>
        </p:nvSpPr>
        <p:spPr>
          <a:xfrm>
            <a:off x="2606001" y="2690415"/>
            <a:ext cx="1396884" cy="33536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 sz="600">
              <a:cs typeface="Calibri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08928BE-6893-3727-B143-142E57F47A81}"/>
              </a:ext>
            </a:extLst>
          </p:cNvPr>
          <p:cNvGrpSpPr/>
          <p:nvPr/>
        </p:nvGrpSpPr>
        <p:grpSpPr>
          <a:xfrm>
            <a:off x="5744352" y="6522345"/>
            <a:ext cx="1420192" cy="310254"/>
            <a:chOff x="5744352" y="6522345"/>
            <a:chExt cx="1420192" cy="310254"/>
          </a:xfrm>
        </p:grpSpPr>
        <p:sp>
          <p:nvSpPr>
            <p:cNvPr id="8" name="Text Placeholder 4">
              <a:extLst>
                <a:ext uri="{FF2B5EF4-FFF2-40B4-BE49-F238E27FC236}">
                  <a16:creationId xmlns:a16="http://schemas.microsoft.com/office/drawing/2014/main" id="{3D013BB3-8713-FF09-8417-AAEFCD72C03B}"/>
                </a:ext>
              </a:extLst>
            </p:cNvPr>
            <p:cNvSpPr txBox="1">
              <a:spLocks/>
            </p:cNvSpPr>
            <p:nvPr/>
          </p:nvSpPr>
          <p:spPr>
            <a:xfrm>
              <a:off x="6063875" y="6529069"/>
              <a:ext cx="1100669" cy="28725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CTDOL confidential</a:t>
              </a:r>
            </a:p>
          </p:txBody>
        </p:sp>
        <p:sp>
          <p:nvSpPr>
            <p:cNvPr id="9" name="Rectangle 71">
              <a:extLst>
                <a:ext uri="{FF2B5EF4-FFF2-40B4-BE49-F238E27FC236}">
                  <a16:creationId xmlns:a16="http://schemas.microsoft.com/office/drawing/2014/main" id="{D577769D-D6DC-FF8B-64DD-B49006C379B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5744352" y="6542471"/>
              <a:ext cx="372284" cy="28180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00" b="1">
                  <a:solidFill>
                    <a:schemeClr val="bg1">
                      <a:lumMod val="50000"/>
                    </a:schemeClr>
                  </a:solidFill>
                  <a:latin typeface="+mj-lt"/>
                  <a:cs typeface="Arial" pitchFamily="34" charset="0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noProof="0" dirty="0"/>
                <a:t> </a:t>
              </a:r>
              <a:fld id="{13B55AB4-0D57-4FBE-946B-A81E4A9D2A4C}" type="slidenum">
                <a:rPr lang="en-US" sz="1067" noProof="0" smtClean="0"/>
                <a:pPr lvl="0"/>
                <a:t>61</a:t>
              </a:fld>
              <a:r>
                <a:rPr lang="en-US" sz="1067" noProof="0" dirty="0"/>
                <a:t> </a:t>
              </a:r>
            </a:p>
          </p:txBody>
        </p:sp>
        <p:sp>
          <p:nvSpPr>
            <p:cNvPr id="11" name="Text Placeholder 4">
              <a:extLst>
                <a:ext uri="{FF2B5EF4-FFF2-40B4-BE49-F238E27FC236}">
                  <a16:creationId xmlns:a16="http://schemas.microsoft.com/office/drawing/2014/main" id="{02BFCAC9-01B6-DA3A-E54A-93CE63F2CD3A}"/>
                </a:ext>
              </a:extLst>
            </p:cNvPr>
            <p:cNvSpPr txBox="1">
              <a:spLocks/>
            </p:cNvSpPr>
            <p:nvPr/>
          </p:nvSpPr>
          <p:spPr>
            <a:xfrm>
              <a:off x="6019799" y="6522345"/>
              <a:ext cx="76201" cy="3102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600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3445311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91AC4C0A-2096-5986-247B-46132B735A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B40D113C-4A20-25E4-0C88-829E93619090}"/>
              </a:ext>
            </a:extLst>
          </p:cNvPr>
          <p:cNvGrpSpPr/>
          <p:nvPr/>
        </p:nvGrpSpPr>
        <p:grpSpPr>
          <a:xfrm>
            <a:off x="5744352" y="6522345"/>
            <a:ext cx="1420192" cy="310254"/>
            <a:chOff x="5744352" y="6522345"/>
            <a:chExt cx="1420192" cy="310254"/>
          </a:xfrm>
        </p:grpSpPr>
        <p:sp>
          <p:nvSpPr>
            <p:cNvPr id="4" name="Text Placeholder 4">
              <a:extLst>
                <a:ext uri="{FF2B5EF4-FFF2-40B4-BE49-F238E27FC236}">
                  <a16:creationId xmlns:a16="http://schemas.microsoft.com/office/drawing/2014/main" id="{163634EF-A67A-865C-5D1C-4A17F72E50E2}"/>
                </a:ext>
              </a:extLst>
            </p:cNvPr>
            <p:cNvSpPr txBox="1">
              <a:spLocks/>
            </p:cNvSpPr>
            <p:nvPr/>
          </p:nvSpPr>
          <p:spPr>
            <a:xfrm>
              <a:off x="6063875" y="6529069"/>
              <a:ext cx="1100669" cy="28725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CTDOL confidential</a:t>
              </a:r>
            </a:p>
          </p:txBody>
        </p:sp>
        <p:sp>
          <p:nvSpPr>
            <p:cNvPr id="5" name="Rectangle 71">
              <a:extLst>
                <a:ext uri="{FF2B5EF4-FFF2-40B4-BE49-F238E27FC236}">
                  <a16:creationId xmlns:a16="http://schemas.microsoft.com/office/drawing/2014/main" id="{B85CF9D0-8E52-0E7B-DDBD-33A7CBE1FFA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5744352" y="6542471"/>
              <a:ext cx="372284" cy="28180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00" b="1">
                  <a:solidFill>
                    <a:schemeClr val="bg1">
                      <a:lumMod val="50000"/>
                    </a:schemeClr>
                  </a:solidFill>
                  <a:latin typeface="+mj-lt"/>
                  <a:cs typeface="Arial" pitchFamily="34" charset="0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noProof="0" dirty="0"/>
                <a:t> </a:t>
              </a:r>
              <a:fld id="{13B55AB4-0D57-4FBE-946B-A81E4A9D2A4C}" type="slidenum">
                <a:rPr lang="en-US" sz="1067" noProof="0" smtClean="0"/>
                <a:pPr lvl="0"/>
                <a:t>62</a:t>
              </a:fld>
              <a:r>
                <a:rPr lang="en-US" sz="1067" noProof="0" dirty="0"/>
                <a:t> </a:t>
              </a:r>
            </a:p>
          </p:txBody>
        </p:sp>
        <p:sp>
          <p:nvSpPr>
            <p:cNvPr id="6" name="Text Placeholder 4">
              <a:extLst>
                <a:ext uri="{FF2B5EF4-FFF2-40B4-BE49-F238E27FC236}">
                  <a16:creationId xmlns:a16="http://schemas.microsoft.com/office/drawing/2014/main" id="{01D454F3-E4F0-DFDA-5D81-B616FCBD2DC0}"/>
                </a:ext>
              </a:extLst>
            </p:cNvPr>
            <p:cNvSpPr txBox="1">
              <a:spLocks/>
            </p:cNvSpPr>
            <p:nvPr/>
          </p:nvSpPr>
          <p:spPr>
            <a:xfrm>
              <a:off x="6019799" y="6522345"/>
              <a:ext cx="76201" cy="3102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600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6587928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563B3AA0-459A-8EED-F3EE-77DA5C2475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7C40271E-7265-4E20-7E22-6BF4AA986F23}"/>
              </a:ext>
            </a:extLst>
          </p:cNvPr>
          <p:cNvGrpSpPr/>
          <p:nvPr/>
        </p:nvGrpSpPr>
        <p:grpSpPr>
          <a:xfrm>
            <a:off x="5744352" y="6522345"/>
            <a:ext cx="1420192" cy="310254"/>
            <a:chOff x="5744352" y="6522345"/>
            <a:chExt cx="1420192" cy="310254"/>
          </a:xfrm>
        </p:grpSpPr>
        <p:sp>
          <p:nvSpPr>
            <p:cNvPr id="4" name="Text Placeholder 4">
              <a:extLst>
                <a:ext uri="{FF2B5EF4-FFF2-40B4-BE49-F238E27FC236}">
                  <a16:creationId xmlns:a16="http://schemas.microsoft.com/office/drawing/2014/main" id="{3B032AAB-1F7B-021E-754E-DD51974605C0}"/>
                </a:ext>
              </a:extLst>
            </p:cNvPr>
            <p:cNvSpPr txBox="1">
              <a:spLocks/>
            </p:cNvSpPr>
            <p:nvPr/>
          </p:nvSpPr>
          <p:spPr>
            <a:xfrm>
              <a:off x="6063875" y="6529069"/>
              <a:ext cx="1100669" cy="28725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CTDOL confidential</a:t>
              </a:r>
            </a:p>
          </p:txBody>
        </p:sp>
        <p:sp>
          <p:nvSpPr>
            <p:cNvPr id="5" name="Rectangle 71">
              <a:extLst>
                <a:ext uri="{FF2B5EF4-FFF2-40B4-BE49-F238E27FC236}">
                  <a16:creationId xmlns:a16="http://schemas.microsoft.com/office/drawing/2014/main" id="{BD015656-71E2-A9D5-7332-5F3B04996F6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5744352" y="6542471"/>
              <a:ext cx="372284" cy="28180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00" b="1">
                  <a:solidFill>
                    <a:schemeClr val="bg1">
                      <a:lumMod val="50000"/>
                    </a:schemeClr>
                  </a:solidFill>
                  <a:latin typeface="+mj-lt"/>
                  <a:cs typeface="Arial" pitchFamily="34" charset="0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noProof="0" dirty="0"/>
                <a:t> </a:t>
              </a:r>
              <a:fld id="{13B55AB4-0D57-4FBE-946B-A81E4A9D2A4C}" type="slidenum">
                <a:rPr lang="en-US" sz="1067" noProof="0" smtClean="0"/>
                <a:pPr lvl="0"/>
                <a:t>63</a:t>
              </a:fld>
              <a:r>
                <a:rPr lang="en-US" sz="1067" noProof="0" dirty="0"/>
                <a:t> </a:t>
              </a:r>
            </a:p>
          </p:txBody>
        </p:sp>
        <p:sp>
          <p:nvSpPr>
            <p:cNvPr id="6" name="Text Placeholder 4">
              <a:extLst>
                <a:ext uri="{FF2B5EF4-FFF2-40B4-BE49-F238E27FC236}">
                  <a16:creationId xmlns:a16="http://schemas.microsoft.com/office/drawing/2014/main" id="{2C427AD4-A3A9-850C-AFCA-3F6FAAAEA61C}"/>
                </a:ext>
              </a:extLst>
            </p:cNvPr>
            <p:cNvSpPr txBox="1">
              <a:spLocks/>
            </p:cNvSpPr>
            <p:nvPr/>
          </p:nvSpPr>
          <p:spPr>
            <a:xfrm>
              <a:off x="6019799" y="6522345"/>
              <a:ext cx="76201" cy="3102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600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4086454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63AC6474-0ED0-6962-B570-666B1C4803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F3778A69-7735-E02B-6418-7596DE73F2E9}"/>
              </a:ext>
            </a:extLst>
          </p:cNvPr>
          <p:cNvGrpSpPr/>
          <p:nvPr/>
        </p:nvGrpSpPr>
        <p:grpSpPr>
          <a:xfrm>
            <a:off x="5744352" y="6522345"/>
            <a:ext cx="1420192" cy="310254"/>
            <a:chOff x="5744352" y="6522345"/>
            <a:chExt cx="1420192" cy="310254"/>
          </a:xfrm>
        </p:grpSpPr>
        <p:sp>
          <p:nvSpPr>
            <p:cNvPr id="4" name="Text Placeholder 4">
              <a:extLst>
                <a:ext uri="{FF2B5EF4-FFF2-40B4-BE49-F238E27FC236}">
                  <a16:creationId xmlns:a16="http://schemas.microsoft.com/office/drawing/2014/main" id="{9109AE00-4463-FF32-F055-E74136528C52}"/>
                </a:ext>
              </a:extLst>
            </p:cNvPr>
            <p:cNvSpPr txBox="1">
              <a:spLocks/>
            </p:cNvSpPr>
            <p:nvPr/>
          </p:nvSpPr>
          <p:spPr>
            <a:xfrm>
              <a:off x="6063875" y="6529069"/>
              <a:ext cx="1100669" cy="28725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CTDOL confidential</a:t>
              </a:r>
            </a:p>
          </p:txBody>
        </p:sp>
        <p:sp>
          <p:nvSpPr>
            <p:cNvPr id="5" name="Rectangle 71">
              <a:extLst>
                <a:ext uri="{FF2B5EF4-FFF2-40B4-BE49-F238E27FC236}">
                  <a16:creationId xmlns:a16="http://schemas.microsoft.com/office/drawing/2014/main" id="{BF919C30-38B4-AE10-C77D-4D08B71D693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5744352" y="6542471"/>
              <a:ext cx="372284" cy="28180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00" b="1">
                  <a:solidFill>
                    <a:schemeClr val="bg1">
                      <a:lumMod val="50000"/>
                    </a:schemeClr>
                  </a:solidFill>
                  <a:latin typeface="+mj-lt"/>
                  <a:cs typeface="Arial" pitchFamily="34" charset="0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noProof="0" dirty="0"/>
                <a:t> </a:t>
              </a:r>
              <a:fld id="{13B55AB4-0D57-4FBE-946B-A81E4A9D2A4C}" type="slidenum">
                <a:rPr lang="en-US" sz="1067" noProof="0" smtClean="0"/>
                <a:pPr lvl="0"/>
                <a:t>64</a:t>
              </a:fld>
              <a:r>
                <a:rPr lang="en-US" sz="1067" noProof="0" dirty="0"/>
                <a:t> </a:t>
              </a:r>
            </a:p>
          </p:txBody>
        </p:sp>
        <p:sp>
          <p:nvSpPr>
            <p:cNvPr id="6" name="Text Placeholder 4">
              <a:extLst>
                <a:ext uri="{FF2B5EF4-FFF2-40B4-BE49-F238E27FC236}">
                  <a16:creationId xmlns:a16="http://schemas.microsoft.com/office/drawing/2014/main" id="{1317546E-639E-B463-A032-B8DFDC30719C}"/>
                </a:ext>
              </a:extLst>
            </p:cNvPr>
            <p:cNvSpPr txBox="1">
              <a:spLocks/>
            </p:cNvSpPr>
            <p:nvPr/>
          </p:nvSpPr>
          <p:spPr>
            <a:xfrm>
              <a:off x="6019799" y="6522345"/>
              <a:ext cx="76201" cy="3102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600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6874616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1B0BEC8E-6E66-72C2-A46F-874B619C01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B0706AD5-AE8B-6595-A2BB-87ED095DD231}"/>
              </a:ext>
            </a:extLst>
          </p:cNvPr>
          <p:cNvGrpSpPr/>
          <p:nvPr/>
        </p:nvGrpSpPr>
        <p:grpSpPr>
          <a:xfrm>
            <a:off x="5744352" y="6522345"/>
            <a:ext cx="1420192" cy="310254"/>
            <a:chOff x="5744352" y="6522345"/>
            <a:chExt cx="1420192" cy="310254"/>
          </a:xfrm>
        </p:grpSpPr>
        <p:sp>
          <p:nvSpPr>
            <p:cNvPr id="4" name="Text Placeholder 4">
              <a:extLst>
                <a:ext uri="{FF2B5EF4-FFF2-40B4-BE49-F238E27FC236}">
                  <a16:creationId xmlns:a16="http://schemas.microsoft.com/office/drawing/2014/main" id="{F5B245D3-FC2E-F1A6-3732-C83E340B1188}"/>
                </a:ext>
              </a:extLst>
            </p:cNvPr>
            <p:cNvSpPr txBox="1">
              <a:spLocks/>
            </p:cNvSpPr>
            <p:nvPr/>
          </p:nvSpPr>
          <p:spPr>
            <a:xfrm>
              <a:off x="6063875" y="6529069"/>
              <a:ext cx="1100669" cy="28725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CTDOL confidential</a:t>
              </a:r>
            </a:p>
          </p:txBody>
        </p:sp>
        <p:sp>
          <p:nvSpPr>
            <p:cNvPr id="5" name="Rectangle 71">
              <a:extLst>
                <a:ext uri="{FF2B5EF4-FFF2-40B4-BE49-F238E27FC236}">
                  <a16:creationId xmlns:a16="http://schemas.microsoft.com/office/drawing/2014/main" id="{46DFE030-F45D-9A3C-2102-311574BA377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5744352" y="6542471"/>
              <a:ext cx="372284" cy="28180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00" b="1">
                  <a:solidFill>
                    <a:schemeClr val="bg1">
                      <a:lumMod val="50000"/>
                    </a:schemeClr>
                  </a:solidFill>
                  <a:latin typeface="+mj-lt"/>
                  <a:cs typeface="Arial" pitchFamily="34" charset="0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noProof="0" dirty="0"/>
                <a:t> </a:t>
              </a:r>
              <a:fld id="{13B55AB4-0D57-4FBE-946B-A81E4A9D2A4C}" type="slidenum">
                <a:rPr lang="en-US" sz="1067" noProof="0" smtClean="0"/>
                <a:pPr lvl="0"/>
                <a:t>65</a:t>
              </a:fld>
              <a:r>
                <a:rPr lang="en-US" sz="1067" noProof="0" dirty="0"/>
                <a:t> </a:t>
              </a:r>
            </a:p>
          </p:txBody>
        </p:sp>
        <p:sp>
          <p:nvSpPr>
            <p:cNvPr id="6" name="Text Placeholder 4">
              <a:extLst>
                <a:ext uri="{FF2B5EF4-FFF2-40B4-BE49-F238E27FC236}">
                  <a16:creationId xmlns:a16="http://schemas.microsoft.com/office/drawing/2014/main" id="{FE5FC89D-889E-43C6-1A49-1CD9E4345485}"/>
                </a:ext>
              </a:extLst>
            </p:cNvPr>
            <p:cNvSpPr txBox="1">
              <a:spLocks/>
            </p:cNvSpPr>
            <p:nvPr/>
          </p:nvSpPr>
          <p:spPr>
            <a:xfrm>
              <a:off x="6019799" y="6522345"/>
              <a:ext cx="76201" cy="3102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600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7026766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3CDFA34-6024-4C17-BAC5-6D355A235F52}"/>
              </a:ext>
            </a:extLst>
          </p:cNvPr>
          <p:cNvSpPr txBox="1"/>
          <p:nvPr/>
        </p:nvSpPr>
        <p:spPr>
          <a:xfrm>
            <a:off x="6223676" y="3028819"/>
            <a:ext cx="92593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>
                <a:solidFill>
                  <a:schemeClr val="bg1"/>
                </a:solidFill>
              </a:rPr>
              <a:t>Text 03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E169C1E-5C15-4B31-8C1D-DFBBA6D4DB35}"/>
              </a:ext>
            </a:extLst>
          </p:cNvPr>
          <p:cNvSpPr/>
          <p:nvPr/>
        </p:nvSpPr>
        <p:spPr>
          <a:xfrm>
            <a:off x="3943003" y="2704877"/>
            <a:ext cx="7815079" cy="1305673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lIns="121920" tIns="60960" rIns="121920" bIns="60960" rtlCol="0" anchor="ctr"/>
          <a:lstStyle/>
          <a:p>
            <a:pPr algn="ctr"/>
            <a:r>
              <a:rPr lang="en-US" sz="3200" b="1" dirty="0">
                <a:solidFill>
                  <a:schemeClr val="bg1"/>
                </a:solidFill>
                <a:ea typeface="+mn-lt"/>
                <a:cs typeface="+mn-lt"/>
              </a:rPr>
              <a:t>8. </a:t>
            </a:r>
            <a:r>
              <a:rPr lang="en-US" sz="3200" b="1" dirty="0">
                <a:ea typeface="+mn-lt"/>
                <a:cs typeface="+mn-lt"/>
              </a:rPr>
              <a:t>Acquisition Notification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5F95362-80E3-3D8E-568B-B65D24F9CF2C}"/>
              </a:ext>
            </a:extLst>
          </p:cNvPr>
          <p:cNvSpPr txBox="1"/>
          <p:nvPr/>
        </p:nvSpPr>
        <p:spPr>
          <a:xfrm>
            <a:off x="1902645" y="71098"/>
            <a:ext cx="5561929" cy="492443"/>
          </a:xfrm>
          <a:prstGeom prst="rect">
            <a:avLst/>
          </a:prstGeom>
          <a:noFill/>
        </p:spPr>
        <p:txBody>
          <a:bodyPr wrap="square" lIns="121920" tIns="60960" rIns="121920" bIns="60960" rtlCol="0" anchor="t">
            <a:spAutoFit/>
          </a:bodyPr>
          <a:lstStyle/>
          <a:p>
            <a:r>
              <a:rPr lang="en-US" sz="2400">
                <a:ea typeface="+mn-lt"/>
                <a:cs typeface="+mn-lt"/>
              </a:rPr>
              <a:t>Employer User Guide</a:t>
            </a:r>
            <a:endParaRPr lang="en-US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55F9F646-E154-45E7-A63C-58CE7A1D470F}"/>
              </a:ext>
            </a:extLst>
          </p:cNvPr>
          <p:cNvSpPr/>
          <p:nvPr/>
        </p:nvSpPr>
        <p:spPr>
          <a:xfrm>
            <a:off x="721032" y="1783078"/>
            <a:ext cx="3291840" cy="3291840"/>
          </a:xfrm>
          <a:prstGeom prst="ellipse">
            <a:avLst/>
          </a:prstGeom>
          <a:solidFill>
            <a:schemeClr val="bg1"/>
          </a:solidFill>
          <a:ln w="57150">
            <a:solidFill>
              <a:srgbClr val="ED7D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5" descr="Icon&#10;&#10;Description automatically generated">
            <a:extLst>
              <a:ext uri="{FF2B5EF4-FFF2-40B4-BE49-F238E27FC236}">
                <a16:creationId xmlns:a16="http://schemas.microsoft.com/office/drawing/2014/main" id="{FB28BE77-2FE1-6EE6-615B-E203C5BBF1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0445" y="2349500"/>
            <a:ext cx="2262442" cy="2262442"/>
          </a:xfrm>
          <a:prstGeom prst="ellipse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4837A74F-5CC6-C14E-E466-EAB2B689AF44}"/>
              </a:ext>
            </a:extLst>
          </p:cNvPr>
          <p:cNvGrpSpPr/>
          <p:nvPr/>
        </p:nvGrpSpPr>
        <p:grpSpPr>
          <a:xfrm>
            <a:off x="5744352" y="6522345"/>
            <a:ext cx="1420192" cy="310254"/>
            <a:chOff x="5744352" y="6522345"/>
            <a:chExt cx="1420192" cy="310254"/>
          </a:xfrm>
        </p:grpSpPr>
        <p:sp>
          <p:nvSpPr>
            <p:cNvPr id="9" name="Text Placeholder 4">
              <a:extLst>
                <a:ext uri="{FF2B5EF4-FFF2-40B4-BE49-F238E27FC236}">
                  <a16:creationId xmlns:a16="http://schemas.microsoft.com/office/drawing/2014/main" id="{65D9FE25-2175-2308-4A9A-4D291A2F0606}"/>
                </a:ext>
              </a:extLst>
            </p:cNvPr>
            <p:cNvSpPr txBox="1">
              <a:spLocks/>
            </p:cNvSpPr>
            <p:nvPr/>
          </p:nvSpPr>
          <p:spPr>
            <a:xfrm>
              <a:off x="6063875" y="6529069"/>
              <a:ext cx="1100669" cy="28725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CTDOL confidential</a:t>
              </a:r>
            </a:p>
          </p:txBody>
        </p:sp>
        <p:sp>
          <p:nvSpPr>
            <p:cNvPr id="10" name="Rectangle 71">
              <a:extLst>
                <a:ext uri="{FF2B5EF4-FFF2-40B4-BE49-F238E27FC236}">
                  <a16:creationId xmlns:a16="http://schemas.microsoft.com/office/drawing/2014/main" id="{8F38A86F-BF7A-725C-3D22-5B8DCF76AA4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5744352" y="6542471"/>
              <a:ext cx="372284" cy="28180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00" b="1">
                  <a:solidFill>
                    <a:schemeClr val="bg1">
                      <a:lumMod val="50000"/>
                    </a:schemeClr>
                  </a:solidFill>
                  <a:latin typeface="+mj-lt"/>
                  <a:cs typeface="Arial" pitchFamily="34" charset="0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noProof="0" dirty="0"/>
                <a:t> </a:t>
              </a:r>
              <a:fld id="{13B55AB4-0D57-4FBE-946B-A81E4A9D2A4C}" type="slidenum">
                <a:rPr lang="en-US" sz="1067" noProof="0" smtClean="0"/>
                <a:pPr lvl="0"/>
                <a:t>66</a:t>
              </a:fld>
              <a:r>
                <a:rPr lang="en-US" sz="1067" noProof="0" dirty="0"/>
                <a:t> </a:t>
              </a:r>
            </a:p>
          </p:txBody>
        </p:sp>
        <p:sp>
          <p:nvSpPr>
            <p:cNvPr id="12" name="Text Placeholder 4">
              <a:extLst>
                <a:ext uri="{FF2B5EF4-FFF2-40B4-BE49-F238E27FC236}">
                  <a16:creationId xmlns:a16="http://schemas.microsoft.com/office/drawing/2014/main" id="{6B646096-AAE6-B15C-3123-D141E91AFFC0}"/>
                </a:ext>
              </a:extLst>
            </p:cNvPr>
            <p:cNvSpPr txBox="1">
              <a:spLocks/>
            </p:cNvSpPr>
            <p:nvPr/>
          </p:nvSpPr>
          <p:spPr>
            <a:xfrm>
              <a:off x="6019799" y="6522345"/>
              <a:ext cx="76201" cy="3102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600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7336155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DB338D3D-8147-484B-550A-AB85FC6A82E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3" t="993" r="-233" b="496"/>
          <a:stretch/>
        </p:blipFill>
        <p:spPr>
          <a:xfrm>
            <a:off x="1642534" y="1538166"/>
            <a:ext cx="8695247" cy="403571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56D5726-93E0-6931-4E8E-6AE44ADC86E8}"/>
              </a:ext>
            </a:extLst>
          </p:cNvPr>
          <p:cNvSpPr txBox="1"/>
          <p:nvPr/>
        </p:nvSpPr>
        <p:spPr>
          <a:xfrm>
            <a:off x="1920815" y="238664"/>
            <a:ext cx="891419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>
                <a:solidFill>
                  <a:srgbClr val="2F5496"/>
                </a:solidFill>
                <a:cs typeface="Calibri"/>
              </a:rPr>
              <a:t>Acquisition Notification</a:t>
            </a:r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2D38ECA-0672-7693-0C93-53C082DBEA8C}"/>
              </a:ext>
            </a:extLst>
          </p:cNvPr>
          <p:cNvSpPr txBox="1"/>
          <p:nvPr/>
        </p:nvSpPr>
        <p:spPr>
          <a:xfrm>
            <a:off x="2270652" y="1811555"/>
            <a:ext cx="1342371" cy="24151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 sz="600">
              <a:cs typeface="Calibri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4B3A61D-B480-55D4-7A28-3BC343DEBD15}"/>
              </a:ext>
            </a:extLst>
          </p:cNvPr>
          <p:cNvSpPr/>
          <p:nvPr/>
        </p:nvSpPr>
        <p:spPr>
          <a:xfrm>
            <a:off x="7593958" y="1281706"/>
            <a:ext cx="2768257" cy="434835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>
                <a:ea typeface="+mn-lt"/>
                <a:cs typeface="+mn-lt"/>
              </a:rPr>
              <a:t>Click  </a:t>
            </a:r>
            <a:r>
              <a:rPr lang="en-US" sz="1400" b="1">
                <a:ea typeface="+mn-lt"/>
                <a:cs typeface="+mn-lt"/>
              </a:rPr>
              <a:t>Acquisition Notification</a:t>
            </a:r>
            <a:endParaRPr lang="en-US" sz="1400" b="1">
              <a:cs typeface="Calibri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AF0AEEC-2BC9-14B6-CBEB-E2FF7BC6765E}"/>
              </a:ext>
            </a:extLst>
          </p:cNvPr>
          <p:cNvGrpSpPr/>
          <p:nvPr/>
        </p:nvGrpSpPr>
        <p:grpSpPr>
          <a:xfrm>
            <a:off x="5744352" y="6522345"/>
            <a:ext cx="1420192" cy="310254"/>
            <a:chOff x="5744352" y="6522345"/>
            <a:chExt cx="1420192" cy="310254"/>
          </a:xfrm>
        </p:grpSpPr>
        <p:sp>
          <p:nvSpPr>
            <p:cNvPr id="9" name="Text Placeholder 4">
              <a:extLst>
                <a:ext uri="{FF2B5EF4-FFF2-40B4-BE49-F238E27FC236}">
                  <a16:creationId xmlns:a16="http://schemas.microsoft.com/office/drawing/2014/main" id="{3136D5DF-50CB-EA5A-F2EC-52E223C21D0F}"/>
                </a:ext>
              </a:extLst>
            </p:cNvPr>
            <p:cNvSpPr txBox="1">
              <a:spLocks/>
            </p:cNvSpPr>
            <p:nvPr/>
          </p:nvSpPr>
          <p:spPr>
            <a:xfrm>
              <a:off x="6063875" y="6529069"/>
              <a:ext cx="1100669" cy="28725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CTDOL confidential</a:t>
              </a:r>
            </a:p>
          </p:txBody>
        </p:sp>
        <p:sp>
          <p:nvSpPr>
            <p:cNvPr id="10" name="Rectangle 71">
              <a:extLst>
                <a:ext uri="{FF2B5EF4-FFF2-40B4-BE49-F238E27FC236}">
                  <a16:creationId xmlns:a16="http://schemas.microsoft.com/office/drawing/2014/main" id="{963DE35E-24BD-8657-82CF-9D1DDD759A0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5744352" y="6542471"/>
              <a:ext cx="372284" cy="28180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00" b="1">
                  <a:solidFill>
                    <a:schemeClr val="bg1">
                      <a:lumMod val="50000"/>
                    </a:schemeClr>
                  </a:solidFill>
                  <a:latin typeface="+mj-lt"/>
                  <a:cs typeface="Arial" pitchFamily="34" charset="0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noProof="0" dirty="0"/>
                <a:t> </a:t>
              </a:r>
              <a:fld id="{13B55AB4-0D57-4FBE-946B-A81E4A9D2A4C}" type="slidenum">
                <a:rPr lang="en-US" sz="1067" noProof="0" smtClean="0"/>
                <a:pPr lvl="0"/>
                <a:t>67</a:t>
              </a:fld>
              <a:r>
                <a:rPr lang="en-US" sz="1067" noProof="0" dirty="0"/>
                <a:t> </a:t>
              </a:r>
            </a:p>
          </p:txBody>
        </p:sp>
        <p:sp>
          <p:nvSpPr>
            <p:cNvPr id="11" name="Text Placeholder 4">
              <a:extLst>
                <a:ext uri="{FF2B5EF4-FFF2-40B4-BE49-F238E27FC236}">
                  <a16:creationId xmlns:a16="http://schemas.microsoft.com/office/drawing/2014/main" id="{D776851D-B14E-072F-3BDC-53D6ED470C2D}"/>
                </a:ext>
              </a:extLst>
            </p:cNvPr>
            <p:cNvSpPr txBox="1">
              <a:spLocks/>
            </p:cNvSpPr>
            <p:nvPr/>
          </p:nvSpPr>
          <p:spPr>
            <a:xfrm>
              <a:off x="6019799" y="6522345"/>
              <a:ext cx="76201" cy="3102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600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4363827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BA75FE99-A773-9D29-CE77-3A4906B756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485EBC94-B6BB-296C-BDE0-8616818B71DF}"/>
              </a:ext>
            </a:extLst>
          </p:cNvPr>
          <p:cNvGrpSpPr/>
          <p:nvPr/>
        </p:nvGrpSpPr>
        <p:grpSpPr>
          <a:xfrm>
            <a:off x="5744352" y="6522345"/>
            <a:ext cx="1420192" cy="310254"/>
            <a:chOff x="5744352" y="6522345"/>
            <a:chExt cx="1420192" cy="310254"/>
          </a:xfrm>
        </p:grpSpPr>
        <p:sp>
          <p:nvSpPr>
            <p:cNvPr id="4" name="Text Placeholder 4">
              <a:extLst>
                <a:ext uri="{FF2B5EF4-FFF2-40B4-BE49-F238E27FC236}">
                  <a16:creationId xmlns:a16="http://schemas.microsoft.com/office/drawing/2014/main" id="{22B2F80D-E7E1-EBC3-3882-AC19B9730285}"/>
                </a:ext>
              </a:extLst>
            </p:cNvPr>
            <p:cNvSpPr txBox="1">
              <a:spLocks/>
            </p:cNvSpPr>
            <p:nvPr/>
          </p:nvSpPr>
          <p:spPr>
            <a:xfrm>
              <a:off x="6063875" y="6529069"/>
              <a:ext cx="1100669" cy="28725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CTDOL confidential</a:t>
              </a:r>
            </a:p>
          </p:txBody>
        </p:sp>
        <p:sp>
          <p:nvSpPr>
            <p:cNvPr id="5" name="Rectangle 71">
              <a:extLst>
                <a:ext uri="{FF2B5EF4-FFF2-40B4-BE49-F238E27FC236}">
                  <a16:creationId xmlns:a16="http://schemas.microsoft.com/office/drawing/2014/main" id="{B24037B7-7D4C-0FBE-F4C8-5B11C155CD5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5744352" y="6542471"/>
              <a:ext cx="372284" cy="28180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00" b="1">
                  <a:solidFill>
                    <a:schemeClr val="bg1">
                      <a:lumMod val="50000"/>
                    </a:schemeClr>
                  </a:solidFill>
                  <a:latin typeface="+mj-lt"/>
                  <a:cs typeface="Arial" pitchFamily="34" charset="0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noProof="0" dirty="0"/>
                <a:t> </a:t>
              </a:r>
              <a:fld id="{13B55AB4-0D57-4FBE-946B-A81E4A9D2A4C}" type="slidenum">
                <a:rPr lang="en-US" sz="1067" noProof="0" smtClean="0"/>
                <a:pPr lvl="0"/>
                <a:t>68</a:t>
              </a:fld>
              <a:r>
                <a:rPr lang="en-US" sz="1067" noProof="0" dirty="0"/>
                <a:t> </a:t>
              </a:r>
            </a:p>
          </p:txBody>
        </p:sp>
        <p:sp>
          <p:nvSpPr>
            <p:cNvPr id="6" name="Text Placeholder 4">
              <a:extLst>
                <a:ext uri="{FF2B5EF4-FFF2-40B4-BE49-F238E27FC236}">
                  <a16:creationId xmlns:a16="http://schemas.microsoft.com/office/drawing/2014/main" id="{0BBB0C9F-B009-53A6-ADC1-64711C2DBCFB}"/>
                </a:ext>
              </a:extLst>
            </p:cNvPr>
            <p:cNvSpPr txBox="1">
              <a:spLocks/>
            </p:cNvSpPr>
            <p:nvPr/>
          </p:nvSpPr>
          <p:spPr>
            <a:xfrm>
              <a:off x="6019799" y="6522345"/>
              <a:ext cx="76201" cy="3102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600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690340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Graphical user interface, application, Teams&#10;&#10;Description automatically generated">
            <a:extLst>
              <a:ext uri="{FF2B5EF4-FFF2-40B4-BE49-F238E27FC236}">
                <a16:creationId xmlns:a16="http://schemas.microsoft.com/office/drawing/2014/main" id="{1BBDFB02-C871-ECE5-A41C-B49F772CB3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18FEC7FF-8CF0-CF14-7100-F073A450365B}"/>
              </a:ext>
            </a:extLst>
          </p:cNvPr>
          <p:cNvGrpSpPr/>
          <p:nvPr/>
        </p:nvGrpSpPr>
        <p:grpSpPr>
          <a:xfrm>
            <a:off x="5744352" y="6522345"/>
            <a:ext cx="1420192" cy="310254"/>
            <a:chOff x="5744352" y="6522345"/>
            <a:chExt cx="1420192" cy="310254"/>
          </a:xfrm>
        </p:grpSpPr>
        <p:sp>
          <p:nvSpPr>
            <p:cNvPr id="4" name="Text Placeholder 4">
              <a:extLst>
                <a:ext uri="{FF2B5EF4-FFF2-40B4-BE49-F238E27FC236}">
                  <a16:creationId xmlns:a16="http://schemas.microsoft.com/office/drawing/2014/main" id="{49645666-CCD0-3A7D-584B-2E0C7BAF7411}"/>
                </a:ext>
              </a:extLst>
            </p:cNvPr>
            <p:cNvSpPr txBox="1">
              <a:spLocks/>
            </p:cNvSpPr>
            <p:nvPr/>
          </p:nvSpPr>
          <p:spPr>
            <a:xfrm>
              <a:off x="6063875" y="6529069"/>
              <a:ext cx="1100669" cy="28725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CTDOL confidential</a:t>
              </a:r>
            </a:p>
          </p:txBody>
        </p:sp>
        <p:sp>
          <p:nvSpPr>
            <p:cNvPr id="5" name="Rectangle 71">
              <a:extLst>
                <a:ext uri="{FF2B5EF4-FFF2-40B4-BE49-F238E27FC236}">
                  <a16:creationId xmlns:a16="http://schemas.microsoft.com/office/drawing/2014/main" id="{AD9C5ECE-916D-3AE9-BE88-BB4313CA6B8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5744352" y="6542471"/>
              <a:ext cx="372284" cy="28180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00" b="1">
                  <a:solidFill>
                    <a:schemeClr val="bg1">
                      <a:lumMod val="50000"/>
                    </a:schemeClr>
                  </a:solidFill>
                  <a:latin typeface="+mj-lt"/>
                  <a:cs typeface="Arial" pitchFamily="34" charset="0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noProof="0" dirty="0"/>
                <a:t> </a:t>
              </a:r>
              <a:fld id="{13B55AB4-0D57-4FBE-946B-A81E4A9D2A4C}" type="slidenum">
                <a:rPr lang="en-US" sz="1067" noProof="0" smtClean="0"/>
                <a:pPr lvl="0"/>
                <a:t>69</a:t>
              </a:fld>
              <a:r>
                <a:rPr lang="en-US" sz="1067" noProof="0" dirty="0"/>
                <a:t> </a:t>
              </a:r>
            </a:p>
          </p:txBody>
        </p:sp>
        <p:sp>
          <p:nvSpPr>
            <p:cNvPr id="6" name="Text Placeholder 4">
              <a:extLst>
                <a:ext uri="{FF2B5EF4-FFF2-40B4-BE49-F238E27FC236}">
                  <a16:creationId xmlns:a16="http://schemas.microsoft.com/office/drawing/2014/main" id="{F659963B-6121-313E-AC0D-1C1514F1478E}"/>
                </a:ext>
              </a:extLst>
            </p:cNvPr>
            <p:cNvSpPr txBox="1">
              <a:spLocks/>
            </p:cNvSpPr>
            <p:nvPr/>
          </p:nvSpPr>
          <p:spPr>
            <a:xfrm>
              <a:off x="6019799" y="6522345"/>
              <a:ext cx="76201" cy="3102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600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822588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3CDFA34-6024-4C17-BAC5-6D355A235F52}"/>
              </a:ext>
            </a:extLst>
          </p:cNvPr>
          <p:cNvSpPr txBox="1"/>
          <p:nvPr/>
        </p:nvSpPr>
        <p:spPr>
          <a:xfrm>
            <a:off x="6223676" y="3028819"/>
            <a:ext cx="92593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>
                <a:solidFill>
                  <a:schemeClr val="bg1"/>
                </a:solidFill>
              </a:rPr>
              <a:t>Text 03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E169C1E-5C15-4B31-8C1D-DFBBA6D4DB35}"/>
              </a:ext>
            </a:extLst>
          </p:cNvPr>
          <p:cNvSpPr/>
          <p:nvPr/>
        </p:nvSpPr>
        <p:spPr>
          <a:xfrm>
            <a:off x="3835152" y="2704877"/>
            <a:ext cx="8356847" cy="1305673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lIns="121920" tIns="60960" rIns="121920" bIns="60960" rtlCol="0" anchor="ctr"/>
          <a:lstStyle/>
          <a:p>
            <a:pPr algn="ctr"/>
            <a:r>
              <a:rPr lang="en-US" sz="3200" b="1" dirty="0">
                <a:solidFill>
                  <a:schemeClr val="bg1"/>
                </a:solidFill>
                <a:ea typeface="+mn-lt"/>
                <a:cs typeface="+mn-lt"/>
              </a:rPr>
              <a:t>2. Employer Registration-</a:t>
            </a:r>
          </a:p>
          <a:p>
            <a:pPr algn="ctr"/>
            <a:r>
              <a:rPr lang="en-US" sz="3200" b="1" dirty="0">
                <a:solidFill>
                  <a:schemeClr val="bg1"/>
                </a:solidFill>
                <a:ea typeface="+mn-lt"/>
                <a:cs typeface="+mn-lt"/>
              </a:rPr>
              <a:t>For Employers who are not currently registered</a:t>
            </a:r>
            <a:endParaRPr lang="en-US" sz="1600" b="1" dirty="0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n-US" sz="1600" b="1" dirty="0">
              <a:solidFill>
                <a:schemeClr val="bg1"/>
              </a:solidFill>
              <a:ea typeface="Calibri"/>
              <a:cs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5F95362-80E3-3D8E-568B-B65D24F9CF2C}"/>
              </a:ext>
            </a:extLst>
          </p:cNvPr>
          <p:cNvSpPr txBox="1"/>
          <p:nvPr/>
        </p:nvSpPr>
        <p:spPr>
          <a:xfrm>
            <a:off x="1902645" y="71098"/>
            <a:ext cx="5561929" cy="492443"/>
          </a:xfrm>
          <a:prstGeom prst="rect">
            <a:avLst/>
          </a:prstGeom>
          <a:noFill/>
        </p:spPr>
        <p:txBody>
          <a:bodyPr wrap="square" lIns="121920" tIns="60960" rIns="121920" bIns="60960" rtlCol="0" anchor="t">
            <a:spAutoFit/>
          </a:bodyPr>
          <a:lstStyle/>
          <a:p>
            <a:r>
              <a:rPr lang="en-US" sz="2400">
                <a:ea typeface="+mn-lt"/>
                <a:cs typeface="+mn-lt"/>
              </a:rPr>
              <a:t>Employer User Guide</a:t>
            </a:r>
            <a:endParaRPr lang="en-US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55F9F646-E154-45E7-A63C-58CE7A1D470F}"/>
              </a:ext>
            </a:extLst>
          </p:cNvPr>
          <p:cNvSpPr/>
          <p:nvPr/>
        </p:nvSpPr>
        <p:spPr>
          <a:xfrm>
            <a:off x="721032" y="1783078"/>
            <a:ext cx="3291840" cy="3291840"/>
          </a:xfrm>
          <a:prstGeom prst="ellipse">
            <a:avLst/>
          </a:prstGeom>
          <a:solidFill>
            <a:schemeClr val="bg1"/>
          </a:solidFill>
          <a:ln w="57150">
            <a:solidFill>
              <a:srgbClr val="ED7D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5" descr="Icon&#10;&#10;Description automatically generated">
            <a:extLst>
              <a:ext uri="{FF2B5EF4-FFF2-40B4-BE49-F238E27FC236}">
                <a16:creationId xmlns:a16="http://schemas.microsoft.com/office/drawing/2014/main" id="{FB28BE77-2FE1-6EE6-615B-E203C5BBF1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0445" y="2349500"/>
            <a:ext cx="2262442" cy="226244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57433850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F3B91EB-A54A-9001-C30D-1B9B579D67ED}"/>
              </a:ext>
            </a:extLst>
          </p:cNvPr>
          <p:cNvSpPr txBox="1"/>
          <p:nvPr/>
        </p:nvSpPr>
        <p:spPr>
          <a:xfrm>
            <a:off x="1920815" y="238664"/>
            <a:ext cx="891419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>
                <a:solidFill>
                  <a:srgbClr val="2F5496"/>
                </a:solidFill>
                <a:cs typeface="Calibri"/>
              </a:rPr>
              <a:t>Acquisition Notification</a:t>
            </a:r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A01C7C11-E66D-A68F-8ABA-6F4A385DDD0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017" b="334"/>
          <a:stretch/>
        </p:blipFill>
        <p:spPr>
          <a:xfrm>
            <a:off x="1142999" y="2122582"/>
            <a:ext cx="10143067" cy="1368421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B6D60D4-D5A5-3C9D-C9E7-119256C2D520}"/>
              </a:ext>
            </a:extLst>
          </p:cNvPr>
          <p:cNvSpPr/>
          <p:nvPr/>
        </p:nvSpPr>
        <p:spPr>
          <a:xfrm>
            <a:off x="8514219" y="2506731"/>
            <a:ext cx="2702441" cy="1180181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>
                <a:ea typeface="+mn-lt"/>
                <a:cs typeface="+mn-lt"/>
              </a:rPr>
              <a:t>Acquisition Notification Confirmation</a:t>
            </a:r>
            <a:r>
              <a:rPr lang="en-US" sz="1400">
                <a:ea typeface="+mn-lt"/>
                <a:cs typeface="+mn-lt"/>
              </a:rPr>
              <a:t> screen is displayed.  Acquisition notification has been received successfully.</a:t>
            </a:r>
            <a:endParaRPr lang="en-US" sz="1400" b="1">
              <a:cs typeface="Calibri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E358686-F364-0B4F-D2E0-92350035DB38}"/>
              </a:ext>
            </a:extLst>
          </p:cNvPr>
          <p:cNvGrpSpPr/>
          <p:nvPr/>
        </p:nvGrpSpPr>
        <p:grpSpPr>
          <a:xfrm>
            <a:off x="5744352" y="6522345"/>
            <a:ext cx="1420192" cy="310254"/>
            <a:chOff x="5744352" y="6522345"/>
            <a:chExt cx="1420192" cy="310254"/>
          </a:xfrm>
        </p:grpSpPr>
        <p:sp>
          <p:nvSpPr>
            <p:cNvPr id="6" name="Text Placeholder 4">
              <a:extLst>
                <a:ext uri="{FF2B5EF4-FFF2-40B4-BE49-F238E27FC236}">
                  <a16:creationId xmlns:a16="http://schemas.microsoft.com/office/drawing/2014/main" id="{9FAF78DB-70EB-9C00-CEB2-2D2E82DF96F5}"/>
                </a:ext>
              </a:extLst>
            </p:cNvPr>
            <p:cNvSpPr txBox="1">
              <a:spLocks/>
            </p:cNvSpPr>
            <p:nvPr/>
          </p:nvSpPr>
          <p:spPr>
            <a:xfrm>
              <a:off x="6063875" y="6529069"/>
              <a:ext cx="1100669" cy="28725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CTDOL confidential</a:t>
              </a:r>
            </a:p>
          </p:txBody>
        </p:sp>
        <p:sp>
          <p:nvSpPr>
            <p:cNvPr id="7" name="Rectangle 71">
              <a:extLst>
                <a:ext uri="{FF2B5EF4-FFF2-40B4-BE49-F238E27FC236}">
                  <a16:creationId xmlns:a16="http://schemas.microsoft.com/office/drawing/2014/main" id="{3B2636A8-17BB-5ED5-110B-1CCF53D6DF3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5744352" y="6542471"/>
              <a:ext cx="372284" cy="28180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00" b="1">
                  <a:solidFill>
                    <a:schemeClr val="bg1">
                      <a:lumMod val="50000"/>
                    </a:schemeClr>
                  </a:solidFill>
                  <a:latin typeface="+mj-lt"/>
                  <a:cs typeface="Arial" pitchFamily="34" charset="0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noProof="0" dirty="0"/>
                <a:t> </a:t>
              </a:r>
              <a:fld id="{13B55AB4-0D57-4FBE-946B-A81E4A9D2A4C}" type="slidenum">
                <a:rPr lang="en-US" sz="1067" noProof="0" smtClean="0"/>
                <a:pPr lvl="0"/>
                <a:t>70</a:t>
              </a:fld>
              <a:r>
                <a:rPr lang="en-US" sz="1067" noProof="0" dirty="0"/>
                <a:t> </a:t>
              </a:r>
            </a:p>
          </p:txBody>
        </p:sp>
        <p:sp>
          <p:nvSpPr>
            <p:cNvPr id="8" name="Text Placeholder 4">
              <a:extLst>
                <a:ext uri="{FF2B5EF4-FFF2-40B4-BE49-F238E27FC236}">
                  <a16:creationId xmlns:a16="http://schemas.microsoft.com/office/drawing/2014/main" id="{48B15FB0-AFD3-C291-068F-5377DEBE76FB}"/>
                </a:ext>
              </a:extLst>
            </p:cNvPr>
            <p:cNvSpPr txBox="1">
              <a:spLocks/>
            </p:cNvSpPr>
            <p:nvPr/>
          </p:nvSpPr>
          <p:spPr>
            <a:xfrm>
              <a:off x="6019799" y="6522345"/>
              <a:ext cx="76201" cy="3102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600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4636600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3CDFA34-6024-4C17-BAC5-6D355A235F52}"/>
              </a:ext>
            </a:extLst>
          </p:cNvPr>
          <p:cNvSpPr txBox="1"/>
          <p:nvPr/>
        </p:nvSpPr>
        <p:spPr>
          <a:xfrm>
            <a:off x="6223676" y="3028819"/>
            <a:ext cx="92593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>
                <a:solidFill>
                  <a:schemeClr val="bg1"/>
                </a:solidFill>
              </a:rPr>
              <a:t>Text 03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E169C1E-5C15-4B31-8C1D-DFBBA6D4DB35}"/>
              </a:ext>
            </a:extLst>
          </p:cNvPr>
          <p:cNvSpPr/>
          <p:nvPr/>
        </p:nvSpPr>
        <p:spPr>
          <a:xfrm>
            <a:off x="3474787" y="2704877"/>
            <a:ext cx="7897705" cy="1305673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lIns="121920" tIns="60960" rIns="121920" bIns="60960" rtlCol="0" anchor="ctr"/>
          <a:lstStyle/>
          <a:p>
            <a:pPr algn="ctr"/>
            <a:r>
              <a:rPr lang="en-US" sz="3200" b="1" dirty="0">
                <a:solidFill>
                  <a:schemeClr val="bg1"/>
                </a:solidFill>
                <a:ea typeface="+mn-lt"/>
                <a:cs typeface="+mn-lt"/>
              </a:rPr>
              <a:t> 9. Request to Close</a:t>
            </a:r>
            <a:endParaRPr lang="en-US" sz="2400" b="1" dirty="0">
              <a:solidFill>
                <a:schemeClr val="bg1"/>
              </a:solidFill>
              <a:ea typeface="Calibri"/>
              <a:cs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5F95362-80E3-3D8E-568B-B65D24F9CF2C}"/>
              </a:ext>
            </a:extLst>
          </p:cNvPr>
          <p:cNvSpPr txBox="1"/>
          <p:nvPr/>
        </p:nvSpPr>
        <p:spPr>
          <a:xfrm>
            <a:off x="1902645" y="71098"/>
            <a:ext cx="5561929" cy="492443"/>
          </a:xfrm>
          <a:prstGeom prst="rect">
            <a:avLst/>
          </a:prstGeom>
          <a:noFill/>
        </p:spPr>
        <p:txBody>
          <a:bodyPr wrap="square" lIns="121920" tIns="60960" rIns="121920" bIns="60960" rtlCol="0" anchor="t">
            <a:spAutoFit/>
          </a:bodyPr>
          <a:lstStyle/>
          <a:p>
            <a:r>
              <a:rPr lang="en-US" sz="2400">
                <a:ea typeface="+mn-lt"/>
                <a:cs typeface="+mn-lt"/>
              </a:rPr>
              <a:t>Employer User Guide</a:t>
            </a:r>
            <a:endParaRPr lang="en-US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55F9F646-E154-45E7-A63C-58CE7A1D470F}"/>
              </a:ext>
            </a:extLst>
          </p:cNvPr>
          <p:cNvSpPr/>
          <p:nvPr/>
        </p:nvSpPr>
        <p:spPr>
          <a:xfrm>
            <a:off x="721032" y="1783078"/>
            <a:ext cx="3291840" cy="3291840"/>
          </a:xfrm>
          <a:prstGeom prst="ellipse">
            <a:avLst/>
          </a:prstGeom>
          <a:solidFill>
            <a:schemeClr val="bg1"/>
          </a:solidFill>
          <a:ln w="57150">
            <a:solidFill>
              <a:srgbClr val="ED7D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5" descr="Icon&#10;&#10;Description automatically generated">
            <a:extLst>
              <a:ext uri="{FF2B5EF4-FFF2-40B4-BE49-F238E27FC236}">
                <a16:creationId xmlns:a16="http://schemas.microsoft.com/office/drawing/2014/main" id="{FB28BE77-2FE1-6EE6-615B-E203C5BBF1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0445" y="2349500"/>
            <a:ext cx="2262442" cy="2262442"/>
          </a:xfrm>
          <a:prstGeom prst="ellipse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62EB6B02-B6A7-B15E-F365-1CD7C3F13997}"/>
              </a:ext>
            </a:extLst>
          </p:cNvPr>
          <p:cNvGrpSpPr/>
          <p:nvPr/>
        </p:nvGrpSpPr>
        <p:grpSpPr>
          <a:xfrm>
            <a:off x="5744352" y="6522345"/>
            <a:ext cx="1420192" cy="310254"/>
            <a:chOff x="5744352" y="6522345"/>
            <a:chExt cx="1420192" cy="310254"/>
          </a:xfrm>
        </p:grpSpPr>
        <p:sp>
          <p:nvSpPr>
            <p:cNvPr id="9" name="Text Placeholder 4">
              <a:extLst>
                <a:ext uri="{FF2B5EF4-FFF2-40B4-BE49-F238E27FC236}">
                  <a16:creationId xmlns:a16="http://schemas.microsoft.com/office/drawing/2014/main" id="{78627684-DF34-1827-9E55-03356718C55C}"/>
                </a:ext>
              </a:extLst>
            </p:cNvPr>
            <p:cNvSpPr txBox="1">
              <a:spLocks/>
            </p:cNvSpPr>
            <p:nvPr/>
          </p:nvSpPr>
          <p:spPr>
            <a:xfrm>
              <a:off x="6063875" y="6529069"/>
              <a:ext cx="1100669" cy="28725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CTDOL confidential</a:t>
              </a:r>
            </a:p>
          </p:txBody>
        </p:sp>
        <p:sp>
          <p:nvSpPr>
            <p:cNvPr id="10" name="Rectangle 71">
              <a:extLst>
                <a:ext uri="{FF2B5EF4-FFF2-40B4-BE49-F238E27FC236}">
                  <a16:creationId xmlns:a16="http://schemas.microsoft.com/office/drawing/2014/main" id="{748A504A-96C7-FE66-13B8-0F6B6124649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5744352" y="6542471"/>
              <a:ext cx="372284" cy="28180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00" b="1">
                  <a:solidFill>
                    <a:schemeClr val="bg1">
                      <a:lumMod val="50000"/>
                    </a:schemeClr>
                  </a:solidFill>
                  <a:latin typeface="+mj-lt"/>
                  <a:cs typeface="Arial" pitchFamily="34" charset="0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noProof="0" dirty="0"/>
                <a:t> </a:t>
              </a:r>
              <a:fld id="{13B55AB4-0D57-4FBE-946B-A81E4A9D2A4C}" type="slidenum">
                <a:rPr lang="en-US" sz="1067" noProof="0" smtClean="0"/>
                <a:pPr lvl="0"/>
                <a:t>71</a:t>
              </a:fld>
              <a:r>
                <a:rPr lang="en-US" sz="1067" noProof="0" dirty="0"/>
                <a:t> </a:t>
              </a:r>
            </a:p>
          </p:txBody>
        </p:sp>
        <p:sp>
          <p:nvSpPr>
            <p:cNvPr id="12" name="Text Placeholder 4">
              <a:extLst>
                <a:ext uri="{FF2B5EF4-FFF2-40B4-BE49-F238E27FC236}">
                  <a16:creationId xmlns:a16="http://schemas.microsoft.com/office/drawing/2014/main" id="{BD0CD0DE-EAFD-44D4-1681-D218E27CAE3B}"/>
                </a:ext>
              </a:extLst>
            </p:cNvPr>
            <p:cNvSpPr txBox="1">
              <a:spLocks/>
            </p:cNvSpPr>
            <p:nvPr/>
          </p:nvSpPr>
          <p:spPr>
            <a:xfrm>
              <a:off x="6019799" y="6522345"/>
              <a:ext cx="76201" cy="3102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600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9573892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B9DABA83-E807-EFA3-CBBF-4BAE2661EF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150" y="1737781"/>
            <a:ext cx="8899813" cy="180648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28C210D-16BE-25AB-EAD1-0D35F159E6F0}"/>
              </a:ext>
            </a:extLst>
          </p:cNvPr>
          <p:cNvSpPr txBox="1"/>
          <p:nvPr/>
        </p:nvSpPr>
        <p:spPr>
          <a:xfrm>
            <a:off x="1798920" y="1976078"/>
            <a:ext cx="1422185" cy="40114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 sz="600">
              <a:cs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94282E-EFBA-8388-6040-628D9A786E8A}"/>
              </a:ext>
            </a:extLst>
          </p:cNvPr>
          <p:cNvSpPr txBox="1"/>
          <p:nvPr/>
        </p:nvSpPr>
        <p:spPr>
          <a:xfrm>
            <a:off x="1920815" y="238664"/>
            <a:ext cx="891419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>
                <a:solidFill>
                  <a:srgbClr val="2F5496"/>
                </a:solidFill>
                <a:cs typeface="Calibri"/>
              </a:rPr>
              <a:t>Request to Close Account  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902284E-7651-25C3-E347-ED8E917F5658}"/>
              </a:ext>
            </a:extLst>
          </p:cNvPr>
          <p:cNvSpPr/>
          <p:nvPr/>
        </p:nvSpPr>
        <p:spPr>
          <a:xfrm>
            <a:off x="4708539" y="788881"/>
            <a:ext cx="2641580" cy="725715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07783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415566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623349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831132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038915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246698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454481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662264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>
                <a:latin typeface="Calibri"/>
                <a:ea typeface="+mn-lt"/>
                <a:cs typeface="+mn-lt"/>
              </a:rPr>
              <a:t>From the home screen, select </a:t>
            </a:r>
            <a:r>
              <a:rPr lang="en-US" sz="1100" b="1">
                <a:latin typeface="Calibri"/>
                <a:ea typeface="+mn-lt"/>
                <a:cs typeface="+mn-lt"/>
              </a:rPr>
              <a:t>Account Maintenance tab </a:t>
            </a:r>
            <a:r>
              <a:rPr lang="en-US" sz="1100">
                <a:latin typeface="Calibri"/>
                <a:ea typeface="+mn-lt"/>
                <a:cs typeface="+mn-lt"/>
              </a:rPr>
              <a:t>then click the </a:t>
            </a:r>
            <a:r>
              <a:rPr lang="en-US" sz="1100" b="1">
                <a:ea typeface="+mn-lt"/>
                <a:cs typeface="+mn-lt"/>
              </a:rPr>
              <a:t>Request to Close Account</a:t>
            </a:r>
            <a:r>
              <a:rPr lang="en-US" sz="1100">
                <a:ea typeface="+mn-lt"/>
                <a:cs typeface="+mn-lt"/>
              </a:rPr>
              <a:t> </a:t>
            </a:r>
            <a:r>
              <a:rPr lang="en-US" sz="1100">
                <a:latin typeface="Calibri"/>
                <a:ea typeface="+mn-lt"/>
                <a:cs typeface="Arial"/>
              </a:rPr>
              <a:t>option </a:t>
            </a:r>
            <a:r>
              <a:rPr lang="en-US" sz="1100">
                <a:latin typeface="Calibri"/>
                <a:ea typeface="+mn-lt"/>
                <a:cs typeface="Calibri"/>
              </a:rPr>
              <a:t>from</a:t>
            </a:r>
            <a:r>
              <a:rPr lang="en-US" sz="1100">
                <a:latin typeface="Calibri"/>
                <a:ea typeface="+mn-lt"/>
                <a:cs typeface="+mn-lt"/>
              </a:rPr>
              <a:t> the menu.</a:t>
            </a:r>
            <a:endParaRPr lang="en-US" sz="1100">
              <a:latin typeface="Calibri"/>
              <a:cs typeface="Calibri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E3D4DF3-E0C7-932D-1F02-EFEB91E551BA}"/>
              </a:ext>
            </a:extLst>
          </p:cNvPr>
          <p:cNvGrpSpPr/>
          <p:nvPr/>
        </p:nvGrpSpPr>
        <p:grpSpPr>
          <a:xfrm>
            <a:off x="5744352" y="6522345"/>
            <a:ext cx="1420192" cy="310254"/>
            <a:chOff x="5744352" y="6522345"/>
            <a:chExt cx="1420192" cy="310254"/>
          </a:xfrm>
        </p:grpSpPr>
        <p:sp>
          <p:nvSpPr>
            <p:cNvPr id="8" name="Text Placeholder 4">
              <a:extLst>
                <a:ext uri="{FF2B5EF4-FFF2-40B4-BE49-F238E27FC236}">
                  <a16:creationId xmlns:a16="http://schemas.microsoft.com/office/drawing/2014/main" id="{089146A9-40DC-B9C1-4412-9131D8546AEA}"/>
                </a:ext>
              </a:extLst>
            </p:cNvPr>
            <p:cNvSpPr txBox="1">
              <a:spLocks/>
            </p:cNvSpPr>
            <p:nvPr/>
          </p:nvSpPr>
          <p:spPr>
            <a:xfrm>
              <a:off x="6063875" y="6529069"/>
              <a:ext cx="1100669" cy="28725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CTDOL confidential</a:t>
              </a:r>
            </a:p>
          </p:txBody>
        </p:sp>
        <p:sp>
          <p:nvSpPr>
            <p:cNvPr id="9" name="Rectangle 71">
              <a:extLst>
                <a:ext uri="{FF2B5EF4-FFF2-40B4-BE49-F238E27FC236}">
                  <a16:creationId xmlns:a16="http://schemas.microsoft.com/office/drawing/2014/main" id="{2F74355F-2D24-C8A5-0F39-075703AE578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5744352" y="6542471"/>
              <a:ext cx="372284" cy="28180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00" b="1">
                  <a:solidFill>
                    <a:schemeClr val="bg1">
                      <a:lumMod val="50000"/>
                    </a:schemeClr>
                  </a:solidFill>
                  <a:latin typeface="+mj-lt"/>
                  <a:cs typeface="Arial" pitchFamily="34" charset="0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noProof="0" dirty="0"/>
                <a:t> </a:t>
              </a:r>
              <a:fld id="{13B55AB4-0D57-4FBE-946B-A81E4A9D2A4C}" type="slidenum">
                <a:rPr lang="en-US" sz="1067" noProof="0" smtClean="0"/>
                <a:pPr lvl="0"/>
                <a:t>72</a:t>
              </a:fld>
              <a:r>
                <a:rPr lang="en-US" sz="1067" noProof="0" dirty="0"/>
                <a:t> </a:t>
              </a:r>
            </a:p>
          </p:txBody>
        </p:sp>
        <p:sp>
          <p:nvSpPr>
            <p:cNvPr id="10" name="Text Placeholder 4">
              <a:extLst>
                <a:ext uri="{FF2B5EF4-FFF2-40B4-BE49-F238E27FC236}">
                  <a16:creationId xmlns:a16="http://schemas.microsoft.com/office/drawing/2014/main" id="{08DD237A-A50B-4844-EE39-1802DB3BDCF5}"/>
                </a:ext>
              </a:extLst>
            </p:cNvPr>
            <p:cNvSpPr txBox="1">
              <a:spLocks/>
            </p:cNvSpPr>
            <p:nvPr/>
          </p:nvSpPr>
          <p:spPr>
            <a:xfrm>
              <a:off x="6019799" y="6522345"/>
              <a:ext cx="76201" cy="3102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600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5415460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4BDD7395-84A1-1314-727F-4DE8FE30B0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3377C537-342F-2A6B-654F-B12D689C7F43}"/>
              </a:ext>
            </a:extLst>
          </p:cNvPr>
          <p:cNvGrpSpPr/>
          <p:nvPr/>
        </p:nvGrpSpPr>
        <p:grpSpPr>
          <a:xfrm>
            <a:off x="5744352" y="6522345"/>
            <a:ext cx="1420192" cy="310254"/>
            <a:chOff x="5744352" y="6522345"/>
            <a:chExt cx="1420192" cy="310254"/>
          </a:xfrm>
        </p:grpSpPr>
        <p:sp>
          <p:nvSpPr>
            <p:cNvPr id="4" name="Text Placeholder 4">
              <a:extLst>
                <a:ext uri="{FF2B5EF4-FFF2-40B4-BE49-F238E27FC236}">
                  <a16:creationId xmlns:a16="http://schemas.microsoft.com/office/drawing/2014/main" id="{E0A8D09B-1810-A82E-999C-833C417FF761}"/>
                </a:ext>
              </a:extLst>
            </p:cNvPr>
            <p:cNvSpPr txBox="1">
              <a:spLocks/>
            </p:cNvSpPr>
            <p:nvPr/>
          </p:nvSpPr>
          <p:spPr>
            <a:xfrm>
              <a:off x="6063875" y="6529069"/>
              <a:ext cx="1100669" cy="28725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CTDOL confidential</a:t>
              </a:r>
            </a:p>
          </p:txBody>
        </p:sp>
        <p:sp>
          <p:nvSpPr>
            <p:cNvPr id="5" name="Rectangle 71">
              <a:extLst>
                <a:ext uri="{FF2B5EF4-FFF2-40B4-BE49-F238E27FC236}">
                  <a16:creationId xmlns:a16="http://schemas.microsoft.com/office/drawing/2014/main" id="{0293F8A1-6B14-C61A-6940-F0C68726CE5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5744352" y="6542471"/>
              <a:ext cx="372284" cy="28180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00" b="1">
                  <a:solidFill>
                    <a:schemeClr val="bg1">
                      <a:lumMod val="50000"/>
                    </a:schemeClr>
                  </a:solidFill>
                  <a:latin typeface="+mj-lt"/>
                  <a:cs typeface="Arial" pitchFamily="34" charset="0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noProof="0" dirty="0"/>
                <a:t> </a:t>
              </a:r>
              <a:fld id="{13B55AB4-0D57-4FBE-946B-A81E4A9D2A4C}" type="slidenum">
                <a:rPr lang="en-US" sz="1067" noProof="0" smtClean="0"/>
                <a:pPr lvl="0"/>
                <a:t>73</a:t>
              </a:fld>
              <a:r>
                <a:rPr lang="en-US" sz="1067" noProof="0" dirty="0"/>
                <a:t> </a:t>
              </a:r>
            </a:p>
          </p:txBody>
        </p:sp>
        <p:sp>
          <p:nvSpPr>
            <p:cNvPr id="6" name="Text Placeholder 4">
              <a:extLst>
                <a:ext uri="{FF2B5EF4-FFF2-40B4-BE49-F238E27FC236}">
                  <a16:creationId xmlns:a16="http://schemas.microsoft.com/office/drawing/2014/main" id="{89DEDD68-49C9-4DA7-33AB-86330AFAAF9F}"/>
                </a:ext>
              </a:extLst>
            </p:cNvPr>
            <p:cNvSpPr txBox="1">
              <a:spLocks/>
            </p:cNvSpPr>
            <p:nvPr/>
          </p:nvSpPr>
          <p:spPr>
            <a:xfrm>
              <a:off x="6019799" y="6522345"/>
              <a:ext cx="76201" cy="3102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600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0875254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4B076C24-4484-9F0B-41F2-6140E42E67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83548F29-EA32-FA0F-F611-A99CC97D9525}"/>
              </a:ext>
            </a:extLst>
          </p:cNvPr>
          <p:cNvGrpSpPr/>
          <p:nvPr/>
        </p:nvGrpSpPr>
        <p:grpSpPr>
          <a:xfrm>
            <a:off x="5744352" y="6522345"/>
            <a:ext cx="1420192" cy="310254"/>
            <a:chOff x="5744352" y="6522345"/>
            <a:chExt cx="1420192" cy="310254"/>
          </a:xfrm>
        </p:grpSpPr>
        <p:sp>
          <p:nvSpPr>
            <p:cNvPr id="4" name="Text Placeholder 4">
              <a:extLst>
                <a:ext uri="{FF2B5EF4-FFF2-40B4-BE49-F238E27FC236}">
                  <a16:creationId xmlns:a16="http://schemas.microsoft.com/office/drawing/2014/main" id="{41A9A10F-4C74-E695-EAD1-C93703B9530A}"/>
                </a:ext>
              </a:extLst>
            </p:cNvPr>
            <p:cNvSpPr txBox="1">
              <a:spLocks/>
            </p:cNvSpPr>
            <p:nvPr/>
          </p:nvSpPr>
          <p:spPr>
            <a:xfrm>
              <a:off x="6063875" y="6529069"/>
              <a:ext cx="1100669" cy="28725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CTDOL confidential</a:t>
              </a:r>
            </a:p>
          </p:txBody>
        </p:sp>
        <p:sp>
          <p:nvSpPr>
            <p:cNvPr id="5" name="Rectangle 71">
              <a:extLst>
                <a:ext uri="{FF2B5EF4-FFF2-40B4-BE49-F238E27FC236}">
                  <a16:creationId xmlns:a16="http://schemas.microsoft.com/office/drawing/2014/main" id="{CF1DBFF3-402B-BA71-BBB8-9C5A7C40265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5744352" y="6542471"/>
              <a:ext cx="372284" cy="28180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00" b="1">
                  <a:solidFill>
                    <a:schemeClr val="bg1">
                      <a:lumMod val="50000"/>
                    </a:schemeClr>
                  </a:solidFill>
                  <a:latin typeface="+mj-lt"/>
                  <a:cs typeface="Arial" pitchFamily="34" charset="0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noProof="0" dirty="0"/>
                <a:t> </a:t>
              </a:r>
              <a:fld id="{13B55AB4-0D57-4FBE-946B-A81E4A9D2A4C}" type="slidenum">
                <a:rPr lang="en-US" sz="1067" noProof="0" smtClean="0"/>
                <a:pPr lvl="0"/>
                <a:t>74</a:t>
              </a:fld>
              <a:r>
                <a:rPr lang="en-US" sz="1067" noProof="0" dirty="0"/>
                <a:t> </a:t>
              </a:r>
            </a:p>
          </p:txBody>
        </p:sp>
        <p:sp>
          <p:nvSpPr>
            <p:cNvPr id="6" name="Text Placeholder 4">
              <a:extLst>
                <a:ext uri="{FF2B5EF4-FFF2-40B4-BE49-F238E27FC236}">
                  <a16:creationId xmlns:a16="http://schemas.microsoft.com/office/drawing/2014/main" id="{06191B47-DBFB-71D8-F910-6D94E358F3FF}"/>
                </a:ext>
              </a:extLst>
            </p:cNvPr>
            <p:cNvSpPr txBox="1">
              <a:spLocks/>
            </p:cNvSpPr>
            <p:nvPr/>
          </p:nvSpPr>
          <p:spPr>
            <a:xfrm>
              <a:off x="6019799" y="6522345"/>
              <a:ext cx="76201" cy="3102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600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10314131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2DF54B5D-900D-499F-73CC-DC2D952DE1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B97FF6A5-ACBF-3898-5240-9F7F876D5939}"/>
              </a:ext>
            </a:extLst>
          </p:cNvPr>
          <p:cNvGrpSpPr/>
          <p:nvPr/>
        </p:nvGrpSpPr>
        <p:grpSpPr>
          <a:xfrm>
            <a:off x="5744352" y="6522345"/>
            <a:ext cx="1420192" cy="310254"/>
            <a:chOff x="5744352" y="6522345"/>
            <a:chExt cx="1420192" cy="310254"/>
          </a:xfrm>
        </p:grpSpPr>
        <p:sp>
          <p:nvSpPr>
            <p:cNvPr id="4" name="Text Placeholder 4">
              <a:extLst>
                <a:ext uri="{FF2B5EF4-FFF2-40B4-BE49-F238E27FC236}">
                  <a16:creationId xmlns:a16="http://schemas.microsoft.com/office/drawing/2014/main" id="{BD62ED1F-F306-50D4-A562-441B6417DB09}"/>
                </a:ext>
              </a:extLst>
            </p:cNvPr>
            <p:cNvSpPr txBox="1">
              <a:spLocks/>
            </p:cNvSpPr>
            <p:nvPr/>
          </p:nvSpPr>
          <p:spPr>
            <a:xfrm>
              <a:off x="6063875" y="6529069"/>
              <a:ext cx="1100669" cy="28725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CTDOL confidential</a:t>
              </a:r>
            </a:p>
          </p:txBody>
        </p:sp>
        <p:sp>
          <p:nvSpPr>
            <p:cNvPr id="5" name="Rectangle 71">
              <a:extLst>
                <a:ext uri="{FF2B5EF4-FFF2-40B4-BE49-F238E27FC236}">
                  <a16:creationId xmlns:a16="http://schemas.microsoft.com/office/drawing/2014/main" id="{7FC121AC-04D6-542F-EF6E-65A4832AF1D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5744352" y="6542471"/>
              <a:ext cx="372284" cy="28180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00" b="1">
                  <a:solidFill>
                    <a:schemeClr val="bg1">
                      <a:lumMod val="50000"/>
                    </a:schemeClr>
                  </a:solidFill>
                  <a:latin typeface="+mj-lt"/>
                  <a:cs typeface="Arial" pitchFamily="34" charset="0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noProof="0" dirty="0"/>
                <a:t> </a:t>
              </a:r>
              <a:fld id="{13B55AB4-0D57-4FBE-946B-A81E4A9D2A4C}" type="slidenum">
                <a:rPr lang="en-US" sz="1067" noProof="0" smtClean="0"/>
                <a:pPr lvl="0"/>
                <a:t>75</a:t>
              </a:fld>
              <a:r>
                <a:rPr lang="en-US" sz="1067" noProof="0" dirty="0"/>
                <a:t> </a:t>
              </a:r>
            </a:p>
          </p:txBody>
        </p:sp>
        <p:sp>
          <p:nvSpPr>
            <p:cNvPr id="6" name="Text Placeholder 4">
              <a:extLst>
                <a:ext uri="{FF2B5EF4-FFF2-40B4-BE49-F238E27FC236}">
                  <a16:creationId xmlns:a16="http://schemas.microsoft.com/office/drawing/2014/main" id="{3E8FB9D4-D7B2-E0CF-C41C-D525A2AA6B2A}"/>
                </a:ext>
              </a:extLst>
            </p:cNvPr>
            <p:cNvSpPr txBox="1">
              <a:spLocks/>
            </p:cNvSpPr>
            <p:nvPr/>
          </p:nvSpPr>
          <p:spPr>
            <a:xfrm>
              <a:off x="6019799" y="6522345"/>
              <a:ext cx="76201" cy="3102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600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3568954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833D6C8F-65CB-3B6A-26F7-EF68ED6EDC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4445" y="1180873"/>
            <a:ext cx="8795904" cy="416720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B012E81-7D30-7A4C-743A-ECCD95EDB753}"/>
              </a:ext>
            </a:extLst>
          </p:cNvPr>
          <p:cNvSpPr txBox="1"/>
          <p:nvPr/>
        </p:nvSpPr>
        <p:spPr>
          <a:xfrm>
            <a:off x="6890466" y="1179441"/>
            <a:ext cx="2660435" cy="383014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 sz="600">
              <a:cs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063FA65-2D59-4615-9E49-FCB477883100}"/>
              </a:ext>
            </a:extLst>
          </p:cNvPr>
          <p:cNvSpPr txBox="1"/>
          <p:nvPr/>
        </p:nvSpPr>
        <p:spPr>
          <a:xfrm>
            <a:off x="9289034" y="5102010"/>
            <a:ext cx="521640" cy="17600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 sz="600">
              <a:cs typeface="Calibri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F8837F5-E27A-4ABF-0FCF-F3C6E66889F3}"/>
              </a:ext>
            </a:extLst>
          </p:cNvPr>
          <p:cNvSpPr txBox="1"/>
          <p:nvPr/>
        </p:nvSpPr>
        <p:spPr>
          <a:xfrm>
            <a:off x="1920815" y="238664"/>
            <a:ext cx="891419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>
                <a:solidFill>
                  <a:srgbClr val="2F5496"/>
                </a:solidFill>
                <a:cs typeface="Calibri"/>
              </a:rPr>
              <a:t>Request to Close Account  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045E120-D191-0D32-D153-97AE88416D6E}"/>
              </a:ext>
            </a:extLst>
          </p:cNvPr>
          <p:cNvSpPr/>
          <p:nvPr/>
        </p:nvSpPr>
        <p:spPr>
          <a:xfrm>
            <a:off x="9693443" y="1570246"/>
            <a:ext cx="1878228" cy="778617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07783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415566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623349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831132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038915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246698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454481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662264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>
                <a:ea typeface="+mn-lt"/>
                <a:cs typeface="+mn-lt"/>
              </a:rPr>
              <a:t>Enter the termination details.  Click </a:t>
            </a:r>
            <a:r>
              <a:rPr lang="en-US" sz="1100" b="1">
                <a:ea typeface="+mn-lt"/>
                <a:cs typeface="+mn-lt"/>
              </a:rPr>
              <a:t>Next</a:t>
            </a:r>
            <a:r>
              <a:rPr lang="en-US" sz="1100">
                <a:ea typeface="+mn-lt"/>
                <a:cs typeface="+mn-lt"/>
              </a:rPr>
              <a:t>.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B96176E-2226-380E-C7E5-F502A1E68081}"/>
              </a:ext>
            </a:extLst>
          </p:cNvPr>
          <p:cNvGrpSpPr/>
          <p:nvPr/>
        </p:nvGrpSpPr>
        <p:grpSpPr>
          <a:xfrm>
            <a:off x="5744352" y="6522345"/>
            <a:ext cx="1420192" cy="310254"/>
            <a:chOff x="5744352" y="6522345"/>
            <a:chExt cx="1420192" cy="310254"/>
          </a:xfrm>
        </p:grpSpPr>
        <p:sp>
          <p:nvSpPr>
            <p:cNvPr id="9" name="Text Placeholder 4">
              <a:extLst>
                <a:ext uri="{FF2B5EF4-FFF2-40B4-BE49-F238E27FC236}">
                  <a16:creationId xmlns:a16="http://schemas.microsoft.com/office/drawing/2014/main" id="{87530184-7D39-9DCB-A8E6-E6ED3C49C81D}"/>
                </a:ext>
              </a:extLst>
            </p:cNvPr>
            <p:cNvSpPr txBox="1">
              <a:spLocks/>
            </p:cNvSpPr>
            <p:nvPr/>
          </p:nvSpPr>
          <p:spPr>
            <a:xfrm>
              <a:off x="6063875" y="6529069"/>
              <a:ext cx="1100669" cy="28725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CTDOL confidential</a:t>
              </a:r>
            </a:p>
          </p:txBody>
        </p:sp>
        <p:sp>
          <p:nvSpPr>
            <p:cNvPr id="10" name="Rectangle 71">
              <a:extLst>
                <a:ext uri="{FF2B5EF4-FFF2-40B4-BE49-F238E27FC236}">
                  <a16:creationId xmlns:a16="http://schemas.microsoft.com/office/drawing/2014/main" id="{880DF69B-2073-AA17-253B-9B4F385E99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5744352" y="6542471"/>
              <a:ext cx="372284" cy="28180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00" b="1">
                  <a:solidFill>
                    <a:schemeClr val="bg1">
                      <a:lumMod val="50000"/>
                    </a:schemeClr>
                  </a:solidFill>
                  <a:latin typeface="+mj-lt"/>
                  <a:cs typeface="Arial" pitchFamily="34" charset="0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noProof="0" dirty="0"/>
                <a:t> </a:t>
              </a:r>
              <a:fld id="{13B55AB4-0D57-4FBE-946B-A81E4A9D2A4C}" type="slidenum">
                <a:rPr lang="en-US" sz="1067" noProof="0" smtClean="0"/>
                <a:pPr lvl="0"/>
                <a:t>76</a:t>
              </a:fld>
              <a:r>
                <a:rPr lang="en-US" sz="1067" noProof="0" dirty="0"/>
                <a:t> </a:t>
              </a:r>
            </a:p>
          </p:txBody>
        </p:sp>
        <p:sp>
          <p:nvSpPr>
            <p:cNvPr id="11" name="Text Placeholder 4">
              <a:extLst>
                <a:ext uri="{FF2B5EF4-FFF2-40B4-BE49-F238E27FC236}">
                  <a16:creationId xmlns:a16="http://schemas.microsoft.com/office/drawing/2014/main" id="{C3C2ED25-1A98-87F4-B134-335EA5FBC51C}"/>
                </a:ext>
              </a:extLst>
            </p:cNvPr>
            <p:cNvSpPr txBox="1">
              <a:spLocks/>
            </p:cNvSpPr>
            <p:nvPr/>
          </p:nvSpPr>
          <p:spPr>
            <a:xfrm>
              <a:off x="6019799" y="6522345"/>
              <a:ext cx="76201" cy="3102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600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89268188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C537BCFA-8B40-BB23-C1DA-8C4104DB71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3058C9A5-28A3-6BAF-4F2B-20478884EAD2}"/>
              </a:ext>
            </a:extLst>
          </p:cNvPr>
          <p:cNvGrpSpPr/>
          <p:nvPr/>
        </p:nvGrpSpPr>
        <p:grpSpPr>
          <a:xfrm>
            <a:off x="5744352" y="6522345"/>
            <a:ext cx="1420192" cy="310254"/>
            <a:chOff x="5744352" y="6522345"/>
            <a:chExt cx="1420192" cy="310254"/>
          </a:xfrm>
        </p:grpSpPr>
        <p:sp>
          <p:nvSpPr>
            <p:cNvPr id="4" name="Text Placeholder 4">
              <a:extLst>
                <a:ext uri="{FF2B5EF4-FFF2-40B4-BE49-F238E27FC236}">
                  <a16:creationId xmlns:a16="http://schemas.microsoft.com/office/drawing/2014/main" id="{0C925B00-D635-A66C-3283-C0B2166AD915}"/>
                </a:ext>
              </a:extLst>
            </p:cNvPr>
            <p:cNvSpPr txBox="1">
              <a:spLocks/>
            </p:cNvSpPr>
            <p:nvPr/>
          </p:nvSpPr>
          <p:spPr>
            <a:xfrm>
              <a:off x="6063875" y="6529069"/>
              <a:ext cx="1100669" cy="28725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CTDOL confidential</a:t>
              </a:r>
            </a:p>
          </p:txBody>
        </p:sp>
        <p:sp>
          <p:nvSpPr>
            <p:cNvPr id="5" name="Rectangle 71">
              <a:extLst>
                <a:ext uri="{FF2B5EF4-FFF2-40B4-BE49-F238E27FC236}">
                  <a16:creationId xmlns:a16="http://schemas.microsoft.com/office/drawing/2014/main" id="{9A4E6F3A-F23A-E1FD-524E-8CB00C511C4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5744352" y="6542471"/>
              <a:ext cx="372284" cy="28180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00" b="1">
                  <a:solidFill>
                    <a:schemeClr val="bg1">
                      <a:lumMod val="50000"/>
                    </a:schemeClr>
                  </a:solidFill>
                  <a:latin typeface="+mj-lt"/>
                  <a:cs typeface="Arial" pitchFamily="34" charset="0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noProof="0" dirty="0"/>
                <a:t> </a:t>
              </a:r>
              <a:fld id="{13B55AB4-0D57-4FBE-946B-A81E4A9D2A4C}" type="slidenum">
                <a:rPr lang="en-US" sz="1067" noProof="0" smtClean="0"/>
                <a:pPr lvl="0"/>
                <a:t>77</a:t>
              </a:fld>
              <a:r>
                <a:rPr lang="en-US" sz="1067" noProof="0" dirty="0"/>
                <a:t> </a:t>
              </a:r>
            </a:p>
          </p:txBody>
        </p:sp>
        <p:sp>
          <p:nvSpPr>
            <p:cNvPr id="6" name="Text Placeholder 4">
              <a:extLst>
                <a:ext uri="{FF2B5EF4-FFF2-40B4-BE49-F238E27FC236}">
                  <a16:creationId xmlns:a16="http://schemas.microsoft.com/office/drawing/2014/main" id="{D17C132F-8A14-D173-A56B-04CB21FAA5D6}"/>
                </a:ext>
              </a:extLst>
            </p:cNvPr>
            <p:cNvSpPr txBox="1">
              <a:spLocks/>
            </p:cNvSpPr>
            <p:nvPr/>
          </p:nvSpPr>
          <p:spPr>
            <a:xfrm>
              <a:off x="6019799" y="6522345"/>
              <a:ext cx="76201" cy="3102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600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8848487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682DA326-5A95-3F2C-DA8F-C34CFD8DA1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9690123E-A670-20C7-5B6B-C2B22260D299}"/>
              </a:ext>
            </a:extLst>
          </p:cNvPr>
          <p:cNvGrpSpPr/>
          <p:nvPr/>
        </p:nvGrpSpPr>
        <p:grpSpPr>
          <a:xfrm>
            <a:off x="5744352" y="6522345"/>
            <a:ext cx="1420192" cy="310254"/>
            <a:chOff x="5744352" y="6522345"/>
            <a:chExt cx="1420192" cy="310254"/>
          </a:xfrm>
        </p:grpSpPr>
        <p:sp>
          <p:nvSpPr>
            <p:cNvPr id="4" name="Text Placeholder 4">
              <a:extLst>
                <a:ext uri="{FF2B5EF4-FFF2-40B4-BE49-F238E27FC236}">
                  <a16:creationId xmlns:a16="http://schemas.microsoft.com/office/drawing/2014/main" id="{CBD96FC6-C573-08C2-5DD9-5AE1C506F8AC}"/>
                </a:ext>
              </a:extLst>
            </p:cNvPr>
            <p:cNvSpPr txBox="1">
              <a:spLocks/>
            </p:cNvSpPr>
            <p:nvPr/>
          </p:nvSpPr>
          <p:spPr>
            <a:xfrm>
              <a:off x="6063875" y="6529069"/>
              <a:ext cx="1100669" cy="28725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CTDOL confidential</a:t>
              </a:r>
            </a:p>
          </p:txBody>
        </p:sp>
        <p:sp>
          <p:nvSpPr>
            <p:cNvPr id="5" name="Rectangle 71">
              <a:extLst>
                <a:ext uri="{FF2B5EF4-FFF2-40B4-BE49-F238E27FC236}">
                  <a16:creationId xmlns:a16="http://schemas.microsoft.com/office/drawing/2014/main" id="{BFE2331C-307C-0775-9F1E-816C940AE66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5744352" y="6542471"/>
              <a:ext cx="372284" cy="28180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00" b="1">
                  <a:solidFill>
                    <a:schemeClr val="bg1">
                      <a:lumMod val="50000"/>
                    </a:schemeClr>
                  </a:solidFill>
                  <a:latin typeface="+mj-lt"/>
                  <a:cs typeface="Arial" pitchFamily="34" charset="0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noProof="0" dirty="0"/>
                <a:t> </a:t>
              </a:r>
              <a:fld id="{13B55AB4-0D57-4FBE-946B-A81E4A9D2A4C}" type="slidenum">
                <a:rPr lang="en-US" sz="1067" noProof="0" smtClean="0"/>
                <a:pPr lvl="0"/>
                <a:t>78</a:t>
              </a:fld>
              <a:r>
                <a:rPr lang="en-US" sz="1067" noProof="0" dirty="0"/>
                <a:t> </a:t>
              </a:r>
            </a:p>
          </p:txBody>
        </p:sp>
        <p:sp>
          <p:nvSpPr>
            <p:cNvPr id="6" name="Text Placeholder 4">
              <a:extLst>
                <a:ext uri="{FF2B5EF4-FFF2-40B4-BE49-F238E27FC236}">
                  <a16:creationId xmlns:a16="http://schemas.microsoft.com/office/drawing/2014/main" id="{14473DE0-7820-8FFE-6FC2-3E090A5E11A6}"/>
                </a:ext>
              </a:extLst>
            </p:cNvPr>
            <p:cNvSpPr txBox="1">
              <a:spLocks/>
            </p:cNvSpPr>
            <p:nvPr/>
          </p:nvSpPr>
          <p:spPr>
            <a:xfrm>
              <a:off x="6019799" y="6522345"/>
              <a:ext cx="76201" cy="3102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600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979ECD9A-D956-E707-B1AF-9DBD816BE40E}"/>
              </a:ext>
            </a:extLst>
          </p:cNvPr>
          <p:cNvGrpSpPr/>
          <p:nvPr/>
        </p:nvGrpSpPr>
        <p:grpSpPr>
          <a:xfrm>
            <a:off x="5744352" y="6536823"/>
            <a:ext cx="1420192" cy="310254"/>
            <a:chOff x="5744352" y="6522345"/>
            <a:chExt cx="1420192" cy="310254"/>
          </a:xfrm>
        </p:grpSpPr>
        <p:sp>
          <p:nvSpPr>
            <p:cNvPr id="8" name="Text Placeholder 4">
              <a:extLst>
                <a:ext uri="{FF2B5EF4-FFF2-40B4-BE49-F238E27FC236}">
                  <a16:creationId xmlns:a16="http://schemas.microsoft.com/office/drawing/2014/main" id="{B8ECFBB9-18B6-D8A3-517C-1DC03836214C}"/>
                </a:ext>
              </a:extLst>
            </p:cNvPr>
            <p:cNvSpPr txBox="1">
              <a:spLocks/>
            </p:cNvSpPr>
            <p:nvPr/>
          </p:nvSpPr>
          <p:spPr>
            <a:xfrm>
              <a:off x="6063875" y="6529069"/>
              <a:ext cx="1100669" cy="28725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CTDOL confidential</a:t>
              </a:r>
            </a:p>
          </p:txBody>
        </p:sp>
        <p:sp>
          <p:nvSpPr>
            <p:cNvPr id="9" name="Rectangle 71">
              <a:extLst>
                <a:ext uri="{FF2B5EF4-FFF2-40B4-BE49-F238E27FC236}">
                  <a16:creationId xmlns:a16="http://schemas.microsoft.com/office/drawing/2014/main" id="{3C890FC4-0C83-38D5-CA15-21EE9B1B46B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5744352" y="6542471"/>
              <a:ext cx="372284" cy="28180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00" b="1">
                  <a:solidFill>
                    <a:schemeClr val="bg1">
                      <a:lumMod val="50000"/>
                    </a:schemeClr>
                  </a:solidFill>
                  <a:latin typeface="+mj-lt"/>
                  <a:cs typeface="Arial" pitchFamily="34" charset="0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noProof="0" dirty="0"/>
                <a:t> </a:t>
              </a:r>
              <a:fld id="{13B55AB4-0D57-4FBE-946B-A81E4A9D2A4C}" type="slidenum">
                <a:rPr lang="en-US" sz="1067" noProof="0" smtClean="0"/>
                <a:pPr lvl="0"/>
                <a:t>78</a:t>
              </a:fld>
              <a:r>
                <a:rPr lang="en-US" sz="1067" noProof="0" dirty="0"/>
                <a:t> </a:t>
              </a:r>
            </a:p>
          </p:txBody>
        </p:sp>
        <p:sp>
          <p:nvSpPr>
            <p:cNvPr id="10" name="Text Placeholder 4">
              <a:extLst>
                <a:ext uri="{FF2B5EF4-FFF2-40B4-BE49-F238E27FC236}">
                  <a16:creationId xmlns:a16="http://schemas.microsoft.com/office/drawing/2014/main" id="{8BDD73B1-86AA-6964-A415-5DA39A784C2D}"/>
                </a:ext>
              </a:extLst>
            </p:cNvPr>
            <p:cNvSpPr txBox="1">
              <a:spLocks/>
            </p:cNvSpPr>
            <p:nvPr/>
          </p:nvSpPr>
          <p:spPr>
            <a:xfrm>
              <a:off x="6019799" y="6522345"/>
              <a:ext cx="76201" cy="3102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600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56836607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3AA16467-F2D2-CF8B-C35C-B0C356FC643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46" r="94" b="-680"/>
          <a:stretch/>
        </p:blipFill>
        <p:spPr>
          <a:xfrm>
            <a:off x="1624447" y="2332948"/>
            <a:ext cx="9124981" cy="128290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8371601-62C1-A8BE-E02D-2D28FB94C2B2}"/>
              </a:ext>
            </a:extLst>
          </p:cNvPr>
          <p:cNvSpPr txBox="1"/>
          <p:nvPr/>
        </p:nvSpPr>
        <p:spPr>
          <a:xfrm>
            <a:off x="1920815" y="238664"/>
            <a:ext cx="891419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>
                <a:solidFill>
                  <a:srgbClr val="2F5496"/>
                </a:solidFill>
                <a:cs typeface="Calibri"/>
              </a:rPr>
              <a:t>Request to Close Account - Confirmation  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0245960-FB4D-7156-A3D8-F8BE479ABDFB}"/>
              </a:ext>
            </a:extLst>
          </p:cNvPr>
          <p:cNvSpPr/>
          <p:nvPr/>
        </p:nvSpPr>
        <p:spPr>
          <a:xfrm>
            <a:off x="6843016" y="1333945"/>
            <a:ext cx="2684713" cy="549933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07783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415566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623349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831132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038915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246698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454481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662264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>
                <a:ea typeface="+mn-lt"/>
                <a:cs typeface="+mn-lt"/>
              </a:rPr>
              <a:t>The </a:t>
            </a:r>
            <a:r>
              <a:rPr lang="en-US" sz="1100" b="1">
                <a:ea typeface="+mn-lt"/>
                <a:cs typeface="+mn-lt"/>
              </a:rPr>
              <a:t>Request to Close Account Confirmation</a:t>
            </a:r>
            <a:r>
              <a:rPr lang="en-US" sz="1100">
                <a:ea typeface="+mn-lt"/>
                <a:cs typeface="+mn-lt"/>
              </a:rPr>
              <a:t> screen is displayed. 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4924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F7A3E4F-CB3C-4CDC-9CC3-03023BE94BDE}"/>
              </a:ext>
            </a:extLst>
          </p:cNvPr>
          <p:cNvSpPr txBox="1"/>
          <p:nvPr/>
        </p:nvSpPr>
        <p:spPr>
          <a:xfrm>
            <a:off x="1902646" y="699953"/>
            <a:ext cx="5469261" cy="692497"/>
          </a:xfrm>
          <a:prstGeom prst="rect">
            <a:avLst/>
          </a:prstGeom>
          <a:noFill/>
        </p:spPr>
        <p:txBody>
          <a:bodyPr wrap="square" lIns="121920" tIns="60960" rIns="121920" bIns="60960" rtlCol="0" anchor="t">
            <a:spAutoFit/>
          </a:bodyPr>
          <a:lstStyle>
            <a:defPPr>
              <a:defRPr lang="en-US"/>
            </a:defPPr>
            <a:lvl1pPr marL="0" algn="l" defTabSz="415566" rtl="0" eaLnBrk="1" latinLnBrk="0" hangingPunct="1">
              <a:defRPr sz="8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07783" algn="l" defTabSz="415566" rtl="0" eaLnBrk="1" latinLnBrk="0" hangingPunct="1">
              <a:defRPr sz="8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15566" algn="l" defTabSz="415566" rtl="0" eaLnBrk="1" latinLnBrk="0" hangingPunct="1">
              <a:defRPr sz="8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23349" algn="l" defTabSz="415566" rtl="0" eaLnBrk="1" latinLnBrk="0" hangingPunct="1">
              <a:defRPr sz="8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31132" algn="l" defTabSz="415566" rtl="0" eaLnBrk="1" latinLnBrk="0" hangingPunct="1">
              <a:defRPr sz="8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38915" algn="l" defTabSz="415566" rtl="0" eaLnBrk="1" latinLnBrk="0" hangingPunct="1">
              <a:defRPr sz="8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46698" algn="l" defTabSz="415566" rtl="0" eaLnBrk="1" latinLnBrk="0" hangingPunct="1">
              <a:defRPr sz="8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54481" algn="l" defTabSz="415566" rtl="0" eaLnBrk="1" latinLnBrk="0" hangingPunct="1">
              <a:defRPr sz="8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62264" algn="l" defTabSz="415566" rtl="0" eaLnBrk="1" latinLnBrk="0" hangingPunct="1">
              <a:defRPr sz="8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50" b="1">
                <a:cs typeface="Calibri"/>
              </a:rPr>
              <a:t>Employer Registration</a:t>
            </a:r>
            <a:endParaRPr lang="en-US" sz="1850">
              <a:ea typeface="+mn-lt"/>
              <a:cs typeface="+mn-lt"/>
            </a:endParaRPr>
          </a:p>
          <a:p>
            <a:endParaRPr lang="en-US" sz="1850" b="1">
              <a:cs typeface="Calibri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055F9C4-9DA4-4F22-BB1D-85110E4E5621}"/>
              </a:ext>
            </a:extLst>
          </p:cNvPr>
          <p:cNvCxnSpPr>
            <a:cxnSpLocks/>
          </p:cNvCxnSpPr>
          <p:nvPr/>
        </p:nvCxnSpPr>
        <p:spPr>
          <a:xfrm flipV="1">
            <a:off x="1987136" y="1050716"/>
            <a:ext cx="3273306" cy="0"/>
          </a:xfrm>
          <a:prstGeom prst="line">
            <a:avLst/>
          </a:prstGeom>
          <a:ln w="19050">
            <a:solidFill>
              <a:srgbClr val="00ADEF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2AAF17FE-21A6-4D1C-9B61-D8D12BC72752}"/>
              </a:ext>
            </a:extLst>
          </p:cNvPr>
          <p:cNvSpPr txBox="1"/>
          <p:nvPr/>
        </p:nvSpPr>
        <p:spPr>
          <a:xfrm>
            <a:off x="1902645" y="71098"/>
            <a:ext cx="4958080" cy="492443"/>
          </a:xfrm>
          <a:prstGeom prst="rect">
            <a:avLst/>
          </a:prstGeom>
          <a:noFill/>
        </p:spPr>
        <p:txBody>
          <a:bodyPr wrap="square" lIns="121920" tIns="60960" rIns="121920" bIns="60960" rtlCol="0" anchor="t">
            <a:spAutoFit/>
          </a:bodyPr>
          <a:lstStyle/>
          <a:p>
            <a:r>
              <a:rPr lang="en-US" sz="2400" dirty="0">
                <a:ea typeface="+mn-lt"/>
                <a:cs typeface="+mn-lt"/>
              </a:rPr>
              <a:t>Employer User Guide</a:t>
            </a:r>
            <a:endParaRPr lang="en-US" sz="24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CDE30FE-2E3D-492B-BABA-4180A6A8BDE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478" t="18379" r="21639" b="34881"/>
          <a:stretch/>
        </p:blipFill>
        <p:spPr>
          <a:xfrm>
            <a:off x="1825487" y="1661400"/>
            <a:ext cx="8803467" cy="391805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E41E0FD-F7E6-C79E-DB6E-BDD702F620F0}"/>
              </a:ext>
            </a:extLst>
          </p:cNvPr>
          <p:cNvSpPr/>
          <p:nvPr/>
        </p:nvSpPr>
        <p:spPr>
          <a:xfrm>
            <a:off x="2615648" y="3477039"/>
            <a:ext cx="737151" cy="18221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1820C16-92AD-F303-3975-85859094E628}"/>
              </a:ext>
            </a:extLst>
          </p:cNvPr>
          <p:cNvSpPr/>
          <p:nvPr/>
        </p:nvSpPr>
        <p:spPr>
          <a:xfrm>
            <a:off x="494549" y="1690066"/>
            <a:ext cx="2145533" cy="399357"/>
          </a:xfrm>
          <a:prstGeom prst="roundRect">
            <a:avLst>
              <a:gd name="adj" fmla="val 12591"/>
            </a:avLst>
          </a:prstGeom>
          <a:solidFill>
            <a:srgbClr val="0070C0"/>
          </a:solidFill>
          <a:ln>
            <a:solidFill>
              <a:srgbClr val="0070C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07783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415566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623349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831132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038915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246698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454481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662264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cs typeface="Calibri"/>
              </a:rPr>
              <a:t>For new employers, click </a:t>
            </a:r>
            <a:r>
              <a:rPr lang="en-US" sz="1200" b="1">
                <a:cs typeface="Calibri"/>
              </a:rPr>
              <a:t>Register</a:t>
            </a:r>
            <a:r>
              <a:rPr lang="en-US" sz="1200">
                <a:cs typeface="Calibri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51888766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3CDFA34-6024-4C17-BAC5-6D355A235F52}"/>
              </a:ext>
            </a:extLst>
          </p:cNvPr>
          <p:cNvSpPr txBox="1"/>
          <p:nvPr/>
        </p:nvSpPr>
        <p:spPr>
          <a:xfrm>
            <a:off x="6223676" y="3028819"/>
            <a:ext cx="92593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>
                <a:solidFill>
                  <a:schemeClr val="bg1"/>
                </a:solidFill>
              </a:rPr>
              <a:t>Text 03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E169C1E-5C15-4B31-8C1D-DFBBA6D4DB35}"/>
              </a:ext>
            </a:extLst>
          </p:cNvPr>
          <p:cNvSpPr/>
          <p:nvPr/>
        </p:nvSpPr>
        <p:spPr>
          <a:xfrm>
            <a:off x="3474787" y="2704877"/>
            <a:ext cx="7897705" cy="1305673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lIns="121920" tIns="60960" rIns="121920" bIns="60960" rtlCol="0" anchor="ctr"/>
          <a:lstStyle/>
          <a:p>
            <a:pPr algn="ctr"/>
            <a:r>
              <a:rPr lang="en-US" sz="3200" b="1" dirty="0">
                <a:solidFill>
                  <a:schemeClr val="bg1"/>
                </a:solidFill>
                <a:ea typeface="+mn-lt"/>
                <a:cs typeface="+mn-lt"/>
              </a:rPr>
              <a:t> 10. Maintain Address</a:t>
            </a:r>
            <a:endParaRPr lang="en-US" sz="2400" b="1" dirty="0">
              <a:solidFill>
                <a:schemeClr val="bg1"/>
              </a:solidFill>
              <a:ea typeface="Calibri"/>
              <a:cs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5F95362-80E3-3D8E-568B-B65D24F9CF2C}"/>
              </a:ext>
            </a:extLst>
          </p:cNvPr>
          <p:cNvSpPr txBox="1"/>
          <p:nvPr/>
        </p:nvSpPr>
        <p:spPr>
          <a:xfrm>
            <a:off x="1902645" y="71098"/>
            <a:ext cx="5561929" cy="492443"/>
          </a:xfrm>
          <a:prstGeom prst="rect">
            <a:avLst/>
          </a:prstGeom>
          <a:noFill/>
        </p:spPr>
        <p:txBody>
          <a:bodyPr wrap="square" lIns="121920" tIns="60960" rIns="121920" bIns="60960" rtlCol="0" anchor="t">
            <a:spAutoFit/>
          </a:bodyPr>
          <a:lstStyle/>
          <a:p>
            <a:r>
              <a:rPr lang="en-US" sz="2400">
                <a:ea typeface="+mn-lt"/>
                <a:cs typeface="+mn-lt"/>
              </a:rPr>
              <a:t>Employer User Guide</a:t>
            </a:r>
            <a:endParaRPr lang="en-US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55F9F646-E154-45E7-A63C-58CE7A1D470F}"/>
              </a:ext>
            </a:extLst>
          </p:cNvPr>
          <p:cNvSpPr/>
          <p:nvPr/>
        </p:nvSpPr>
        <p:spPr>
          <a:xfrm>
            <a:off x="721032" y="1783078"/>
            <a:ext cx="3291840" cy="3291840"/>
          </a:xfrm>
          <a:prstGeom prst="ellipse">
            <a:avLst/>
          </a:prstGeom>
          <a:solidFill>
            <a:schemeClr val="bg1"/>
          </a:solidFill>
          <a:ln w="57150">
            <a:solidFill>
              <a:srgbClr val="ED7D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5" descr="Icon&#10;&#10;Description automatically generated">
            <a:extLst>
              <a:ext uri="{FF2B5EF4-FFF2-40B4-BE49-F238E27FC236}">
                <a16:creationId xmlns:a16="http://schemas.microsoft.com/office/drawing/2014/main" id="{FB28BE77-2FE1-6EE6-615B-E203C5BBF1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0445" y="2349500"/>
            <a:ext cx="2262442" cy="226244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138069706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19B0D68F-09CE-DE0E-D301-E1B938BE301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68" r="-96" b="3015"/>
          <a:stretch/>
        </p:blipFill>
        <p:spPr>
          <a:xfrm>
            <a:off x="1281673" y="2169647"/>
            <a:ext cx="9028831" cy="167383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BE360CB-A5FB-0969-E372-508CA1054812}"/>
              </a:ext>
            </a:extLst>
          </p:cNvPr>
          <p:cNvSpPr txBox="1"/>
          <p:nvPr/>
        </p:nvSpPr>
        <p:spPr>
          <a:xfrm>
            <a:off x="1876852" y="2764054"/>
            <a:ext cx="1422185" cy="31455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 sz="600">
              <a:cs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6325A1A-FC11-65C6-AAB2-7BE0A34CC38A}"/>
              </a:ext>
            </a:extLst>
          </p:cNvPr>
          <p:cNvSpPr txBox="1"/>
          <p:nvPr/>
        </p:nvSpPr>
        <p:spPr>
          <a:xfrm>
            <a:off x="1920815" y="238664"/>
            <a:ext cx="891419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>
                <a:solidFill>
                  <a:srgbClr val="2F5496"/>
                </a:solidFill>
                <a:cs typeface="Calibri"/>
              </a:rPr>
              <a:t>Maintain Address  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A8C3389-2135-06A3-73E0-7FCCFE314D6F}"/>
              </a:ext>
            </a:extLst>
          </p:cNvPr>
          <p:cNvSpPr/>
          <p:nvPr/>
        </p:nvSpPr>
        <p:spPr>
          <a:xfrm>
            <a:off x="5635062" y="1152563"/>
            <a:ext cx="2027065" cy="561845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07783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415566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623349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831132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038915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246698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454481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662264" algn="l" defTabSz="415566" rtl="0" eaLnBrk="1" latinLnBrk="0" hangingPunct="1">
              <a:defRPr sz="81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>
                <a:latin typeface="Calibri"/>
                <a:ea typeface="+mn-lt"/>
                <a:cs typeface="+mn-lt"/>
              </a:rPr>
              <a:t>Select </a:t>
            </a:r>
            <a:r>
              <a:rPr lang="en-US" sz="1100" b="1">
                <a:latin typeface="Calibri"/>
                <a:ea typeface="+mn-lt"/>
                <a:cs typeface="+mn-lt"/>
              </a:rPr>
              <a:t>Account Maintenance </a:t>
            </a:r>
            <a:r>
              <a:rPr lang="en-US" sz="1100">
                <a:latin typeface="Calibri"/>
                <a:ea typeface="+mn-lt"/>
                <a:cs typeface="+mn-lt"/>
              </a:rPr>
              <a:t>then </a:t>
            </a:r>
            <a:r>
              <a:rPr lang="en-US" sz="1100" b="1">
                <a:latin typeface="Calibri"/>
                <a:ea typeface="+mn-lt"/>
                <a:cs typeface="+mn-lt"/>
              </a:rPr>
              <a:t>Maintain</a:t>
            </a:r>
            <a:r>
              <a:rPr lang="en-US" sz="1100" b="1">
                <a:ea typeface="+mn-lt"/>
                <a:cs typeface="+mn-lt"/>
              </a:rPr>
              <a:t> Address</a:t>
            </a:r>
            <a:r>
              <a:rPr lang="en-US" sz="1100">
                <a:latin typeface="Calibri"/>
                <a:ea typeface="+mn-lt"/>
                <a:cs typeface="+mn-lt"/>
              </a:rPr>
              <a:t>.</a:t>
            </a:r>
            <a:endParaRPr lang="en-US" sz="11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22329687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0BE4A2A-30B6-30DE-458B-300E94DE32ED}"/>
              </a:ext>
            </a:extLst>
          </p:cNvPr>
          <p:cNvSpPr txBox="1"/>
          <p:nvPr/>
        </p:nvSpPr>
        <p:spPr>
          <a:xfrm>
            <a:off x="1920815" y="238664"/>
            <a:ext cx="891419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>
                <a:solidFill>
                  <a:srgbClr val="2F5496"/>
                </a:solidFill>
                <a:cs typeface="Calibri"/>
              </a:rPr>
              <a:t>Maintain Address  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4E76478-CBE0-87D0-E4BD-029307A69193}"/>
              </a:ext>
            </a:extLst>
          </p:cNvPr>
          <p:cNvSpPr/>
          <p:nvPr/>
        </p:nvSpPr>
        <p:spPr>
          <a:xfrm flipV="1">
            <a:off x="5523632" y="3129394"/>
            <a:ext cx="346363" cy="1627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AE783A5-34A6-54D1-D4F0-939DA90E2D40}"/>
              </a:ext>
            </a:extLst>
          </p:cNvPr>
          <p:cNvSpPr/>
          <p:nvPr/>
        </p:nvSpPr>
        <p:spPr>
          <a:xfrm flipV="1">
            <a:off x="5114057" y="3129394"/>
            <a:ext cx="193963" cy="1627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A5D861E-21C1-16C9-3DF7-14559F1E74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857" y="1700428"/>
            <a:ext cx="11114286" cy="34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289143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17816EFC-5257-7195-DFE1-2842925DD4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36814C77-1CF5-84F4-0114-C14969CA0EE0}"/>
              </a:ext>
            </a:extLst>
          </p:cNvPr>
          <p:cNvGrpSpPr/>
          <p:nvPr/>
        </p:nvGrpSpPr>
        <p:grpSpPr>
          <a:xfrm>
            <a:off x="5744352" y="6522345"/>
            <a:ext cx="1420192" cy="310254"/>
            <a:chOff x="5744352" y="6522345"/>
            <a:chExt cx="1420192" cy="310254"/>
          </a:xfrm>
        </p:grpSpPr>
        <p:sp>
          <p:nvSpPr>
            <p:cNvPr id="4" name="Text Placeholder 4">
              <a:extLst>
                <a:ext uri="{FF2B5EF4-FFF2-40B4-BE49-F238E27FC236}">
                  <a16:creationId xmlns:a16="http://schemas.microsoft.com/office/drawing/2014/main" id="{92073DF7-AB63-19BA-0187-1C00F85EED1F}"/>
                </a:ext>
              </a:extLst>
            </p:cNvPr>
            <p:cNvSpPr txBox="1">
              <a:spLocks/>
            </p:cNvSpPr>
            <p:nvPr/>
          </p:nvSpPr>
          <p:spPr>
            <a:xfrm>
              <a:off x="6063875" y="6529069"/>
              <a:ext cx="1100669" cy="28725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CTDOL confidential</a:t>
              </a:r>
            </a:p>
          </p:txBody>
        </p:sp>
        <p:sp>
          <p:nvSpPr>
            <p:cNvPr id="5" name="Rectangle 71">
              <a:extLst>
                <a:ext uri="{FF2B5EF4-FFF2-40B4-BE49-F238E27FC236}">
                  <a16:creationId xmlns:a16="http://schemas.microsoft.com/office/drawing/2014/main" id="{8189C7FC-5E02-F36D-5FF2-BA458DA5739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5744352" y="6542471"/>
              <a:ext cx="372284" cy="28180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00" b="1">
                  <a:solidFill>
                    <a:schemeClr val="bg1">
                      <a:lumMod val="50000"/>
                    </a:schemeClr>
                  </a:solidFill>
                  <a:latin typeface="+mj-lt"/>
                  <a:cs typeface="Arial" pitchFamily="34" charset="0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noProof="0" dirty="0"/>
                <a:t> </a:t>
              </a:r>
              <a:fld id="{13B55AB4-0D57-4FBE-946B-A81E4A9D2A4C}" type="slidenum">
                <a:rPr lang="en-US" sz="1067" noProof="0" smtClean="0"/>
                <a:pPr lvl="0"/>
                <a:t>83</a:t>
              </a:fld>
              <a:r>
                <a:rPr lang="en-US" sz="1067" noProof="0" dirty="0"/>
                <a:t> </a:t>
              </a:r>
            </a:p>
          </p:txBody>
        </p:sp>
        <p:sp>
          <p:nvSpPr>
            <p:cNvPr id="6" name="Text Placeholder 4">
              <a:extLst>
                <a:ext uri="{FF2B5EF4-FFF2-40B4-BE49-F238E27FC236}">
                  <a16:creationId xmlns:a16="http://schemas.microsoft.com/office/drawing/2014/main" id="{3094FB73-3A4D-833C-5749-5FD43720A96E}"/>
                </a:ext>
              </a:extLst>
            </p:cNvPr>
            <p:cNvSpPr txBox="1">
              <a:spLocks/>
            </p:cNvSpPr>
            <p:nvPr/>
          </p:nvSpPr>
          <p:spPr>
            <a:xfrm>
              <a:off x="6019799" y="6522345"/>
              <a:ext cx="76201" cy="3102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600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89419923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ED102DF7-16ED-6CD5-7931-3A0CB46D38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A5A57AAB-0294-B605-CC9A-9125E8A351F7}"/>
              </a:ext>
            </a:extLst>
          </p:cNvPr>
          <p:cNvGrpSpPr/>
          <p:nvPr/>
        </p:nvGrpSpPr>
        <p:grpSpPr>
          <a:xfrm>
            <a:off x="5744352" y="6522345"/>
            <a:ext cx="1420192" cy="310254"/>
            <a:chOff x="5744352" y="6522345"/>
            <a:chExt cx="1420192" cy="310254"/>
          </a:xfrm>
        </p:grpSpPr>
        <p:sp>
          <p:nvSpPr>
            <p:cNvPr id="4" name="Text Placeholder 4">
              <a:extLst>
                <a:ext uri="{FF2B5EF4-FFF2-40B4-BE49-F238E27FC236}">
                  <a16:creationId xmlns:a16="http://schemas.microsoft.com/office/drawing/2014/main" id="{288C3FF2-DBF4-33FE-1999-F1D18E5A0483}"/>
                </a:ext>
              </a:extLst>
            </p:cNvPr>
            <p:cNvSpPr txBox="1">
              <a:spLocks/>
            </p:cNvSpPr>
            <p:nvPr/>
          </p:nvSpPr>
          <p:spPr>
            <a:xfrm>
              <a:off x="6063875" y="6529069"/>
              <a:ext cx="1100669" cy="28725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CTDOL confidential</a:t>
              </a:r>
            </a:p>
          </p:txBody>
        </p:sp>
        <p:sp>
          <p:nvSpPr>
            <p:cNvPr id="5" name="Rectangle 71">
              <a:extLst>
                <a:ext uri="{FF2B5EF4-FFF2-40B4-BE49-F238E27FC236}">
                  <a16:creationId xmlns:a16="http://schemas.microsoft.com/office/drawing/2014/main" id="{08E43EC8-8091-3288-2173-AE92CEA0B85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5744352" y="6542471"/>
              <a:ext cx="372284" cy="28180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00" b="1">
                  <a:solidFill>
                    <a:schemeClr val="bg1">
                      <a:lumMod val="50000"/>
                    </a:schemeClr>
                  </a:solidFill>
                  <a:latin typeface="+mj-lt"/>
                  <a:cs typeface="Arial" pitchFamily="34" charset="0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noProof="0" dirty="0"/>
                <a:t> </a:t>
              </a:r>
              <a:fld id="{13B55AB4-0D57-4FBE-946B-A81E4A9D2A4C}" type="slidenum">
                <a:rPr lang="en-US" sz="1067" noProof="0" smtClean="0"/>
                <a:pPr lvl="0"/>
                <a:t>84</a:t>
              </a:fld>
              <a:r>
                <a:rPr lang="en-US" sz="1067" noProof="0" dirty="0"/>
                <a:t> </a:t>
              </a:r>
            </a:p>
          </p:txBody>
        </p:sp>
        <p:sp>
          <p:nvSpPr>
            <p:cNvPr id="6" name="Text Placeholder 4">
              <a:extLst>
                <a:ext uri="{FF2B5EF4-FFF2-40B4-BE49-F238E27FC236}">
                  <a16:creationId xmlns:a16="http://schemas.microsoft.com/office/drawing/2014/main" id="{BDAA6DED-5B30-0C61-2366-1590097188C2}"/>
                </a:ext>
              </a:extLst>
            </p:cNvPr>
            <p:cNvSpPr txBox="1">
              <a:spLocks/>
            </p:cNvSpPr>
            <p:nvPr/>
          </p:nvSpPr>
          <p:spPr>
            <a:xfrm>
              <a:off x="6019799" y="6522345"/>
              <a:ext cx="76201" cy="3102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600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67224614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F4E94794-3CA6-84AC-04DA-76836A6E7B1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80" r="76" b="-562"/>
          <a:stretch/>
        </p:blipFill>
        <p:spPr>
          <a:xfrm>
            <a:off x="1201840" y="2234525"/>
            <a:ext cx="9546126" cy="130554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2AE1159-AA20-8CDD-24BB-A8DEE119D548}"/>
              </a:ext>
            </a:extLst>
          </p:cNvPr>
          <p:cNvSpPr txBox="1"/>
          <p:nvPr/>
        </p:nvSpPr>
        <p:spPr>
          <a:xfrm>
            <a:off x="1920815" y="238664"/>
            <a:ext cx="891419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>
                <a:solidFill>
                  <a:srgbClr val="2F5496"/>
                </a:solidFill>
                <a:cs typeface="Calibri"/>
              </a:rPr>
              <a:t>Maintain Address - Confirmation 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6F4D3DD-D622-79EB-5038-9F1ECBF851A7}"/>
              </a:ext>
            </a:extLst>
          </p:cNvPr>
          <p:cNvSpPr/>
          <p:nvPr/>
        </p:nvSpPr>
        <p:spPr>
          <a:xfrm>
            <a:off x="5357999" y="1058357"/>
            <a:ext cx="5060570" cy="772783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>
              <a:defRPr/>
            </a:pPr>
            <a:r>
              <a:rPr lang="en-US" sz="1400">
                <a:ea typeface="+mn-lt"/>
                <a:cs typeface="+mn-lt"/>
              </a:rPr>
              <a:t>The </a:t>
            </a:r>
            <a:r>
              <a:rPr lang="en-US" sz="1400" b="1">
                <a:ea typeface="+mn-lt"/>
                <a:cs typeface="+mn-lt"/>
              </a:rPr>
              <a:t>Employer</a:t>
            </a:r>
            <a:r>
              <a:rPr lang="en-US" sz="1400">
                <a:ea typeface="+mn-lt"/>
                <a:cs typeface="+mn-lt"/>
              </a:rPr>
              <a:t> </a:t>
            </a:r>
            <a:r>
              <a:rPr lang="en-US" sz="1400" b="1">
                <a:ea typeface="+mn-lt"/>
                <a:cs typeface="+mn-lt"/>
              </a:rPr>
              <a:t>Contact Maintenance Confirmation</a:t>
            </a:r>
            <a:r>
              <a:rPr lang="en-US" sz="1400">
                <a:ea typeface="+mn-lt"/>
                <a:cs typeface="+mn-lt"/>
              </a:rPr>
              <a:t> screen is displayed.</a:t>
            </a:r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2829195027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3CDFA34-6024-4C17-BAC5-6D355A235F52}"/>
              </a:ext>
            </a:extLst>
          </p:cNvPr>
          <p:cNvSpPr txBox="1"/>
          <p:nvPr/>
        </p:nvSpPr>
        <p:spPr>
          <a:xfrm>
            <a:off x="6223676" y="3028819"/>
            <a:ext cx="92593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>
                <a:solidFill>
                  <a:schemeClr val="bg1"/>
                </a:solidFill>
              </a:rPr>
              <a:t>Text 03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E169C1E-5C15-4B31-8C1D-DFBBA6D4DB35}"/>
              </a:ext>
            </a:extLst>
          </p:cNvPr>
          <p:cNvSpPr/>
          <p:nvPr/>
        </p:nvSpPr>
        <p:spPr>
          <a:xfrm>
            <a:off x="3474787" y="2704877"/>
            <a:ext cx="7897705" cy="1305673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lIns="121920" tIns="60960" rIns="121920" bIns="60960" rtlCol="0" anchor="ctr"/>
          <a:lstStyle/>
          <a:p>
            <a:pPr algn="ctr"/>
            <a:r>
              <a:rPr lang="en-US" sz="3200" b="1" dirty="0">
                <a:solidFill>
                  <a:schemeClr val="bg1"/>
                </a:solidFill>
                <a:ea typeface="+mn-lt"/>
                <a:cs typeface="+mn-lt"/>
              </a:rPr>
              <a:t> 11. My User Profile</a:t>
            </a:r>
            <a:endParaRPr lang="en-US" sz="2400" b="1" dirty="0">
              <a:solidFill>
                <a:schemeClr val="bg1"/>
              </a:solidFill>
              <a:ea typeface="Calibri"/>
              <a:cs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5F95362-80E3-3D8E-568B-B65D24F9CF2C}"/>
              </a:ext>
            </a:extLst>
          </p:cNvPr>
          <p:cNvSpPr txBox="1"/>
          <p:nvPr/>
        </p:nvSpPr>
        <p:spPr>
          <a:xfrm>
            <a:off x="1902645" y="71098"/>
            <a:ext cx="5561929" cy="492443"/>
          </a:xfrm>
          <a:prstGeom prst="rect">
            <a:avLst/>
          </a:prstGeom>
          <a:noFill/>
        </p:spPr>
        <p:txBody>
          <a:bodyPr wrap="square" lIns="121920" tIns="60960" rIns="121920" bIns="60960" rtlCol="0" anchor="t">
            <a:spAutoFit/>
          </a:bodyPr>
          <a:lstStyle/>
          <a:p>
            <a:r>
              <a:rPr lang="en-US" sz="2400">
                <a:ea typeface="+mn-lt"/>
                <a:cs typeface="+mn-lt"/>
              </a:rPr>
              <a:t>Employer User Guide</a:t>
            </a:r>
            <a:endParaRPr lang="en-US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55F9F646-E154-45E7-A63C-58CE7A1D470F}"/>
              </a:ext>
            </a:extLst>
          </p:cNvPr>
          <p:cNvSpPr/>
          <p:nvPr/>
        </p:nvSpPr>
        <p:spPr>
          <a:xfrm>
            <a:off x="721032" y="1783078"/>
            <a:ext cx="3291840" cy="3291840"/>
          </a:xfrm>
          <a:prstGeom prst="ellipse">
            <a:avLst/>
          </a:prstGeom>
          <a:solidFill>
            <a:schemeClr val="bg1"/>
          </a:solidFill>
          <a:ln w="57150">
            <a:solidFill>
              <a:srgbClr val="ED7D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5" descr="Icon&#10;&#10;Description automatically generated">
            <a:extLst>
              <a:ext uri="{FF2B5EF4-FFF2-40B4-BE49-F238E27FC236}">
                <a16:creationId xmlns:a16="http://schemas.microsoft.com/office/drawing/2014/main" id="{FB28BE77-2FE1-6EE6-615B-E203C5BBF1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0445" y="2349500"/>
            <a:ext cx="2262442" cy="226244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125655053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F95494F-3F07-578E-8DFA-D8FF09EB3B82}"/>
              </a:ext>
            </a:extLst>
          </p:cNvPr>
          <p:cNvSpPr txBox="1"/>
          <p:nvPr/>
        </p:nvSpPr>
        <p:spPr>
          <a:xfrm>
            <a:off x="1920815" y="238664"/>
            <a:ext cx="6873724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>
                <a:solidFill>
                  <a:srgbClr val="2F5496"/>
                </a:solidFill>
                <a:cs typeface="Calibri"/>
              </a:rPr>
              <a:t>My User Profile </a:t>
            </a:r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063CEB0B-15B5-5799-6156-4FAD16043C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636" t="16985" r="68135" b="79192"/>
          <a:stretch/>
        </p:blipFill>
        <p:spPr>
          <a:xfrm>
            <a:off x="956734" y="1750534"/>
            <a:ext cx="10508735" cy="592993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8459107D-24E2-E9AA-4A2C-A7EEF27E20C5}"/>
              </a:ext>
            </a:extLst>
          </p:cNvPr>
          <p:cNvSpPr/>
          <p:nvPr/>
        </p:nvSpPr>
        <p:spPr>
          <a:xfrm>
            <a:off x="3917638" y="958150"/>
            <a:ext cx="2112506" cy="631214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>
                <a:ea typeface="+mn-lt"/>
                <a:cs typeface="+mn-lt"/>
              </a:rPr>
              <a:t>Select </a:t>
            </a:r>
            <a:r>
              <a:rPr lang="en-US" sz="1400" b="1">
                <a:ea typeface="+mn-lt"/>
                <a:cs typeface="+mn-lt"/>
              </a:rPr>
              <a:t>My User Profile </a:t>
            </a:r>
            <a:r>
              <a:rPr lang="en-US" sz="1400">
                <a:ea typeface="+mn-lt"/>
                <a:cs typeface="+mn-lt"/>
              </a:rPr>
              <a:t>to edit user information or add new user to account.</a:t>
            </a:r>
            <a:endParaRPr lang="en-US" sz="14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48875953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AE7564ED-61DF-E3A4-890B-CC977DCF46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DA48514A-770A-5FFE-32F0-B2B23E03725F}"/>
              </a:ext>
            </a:extLst>
          </p:cNvPr>
          <p:cNvGrpSpPr/>
          <p:nvPr/>
        </p:nvGrpSpPr>
        <p:grpSpPr>
          <a:xfrm>
            <a:off x="5744352" y="6522345"/>
            <a:ext cx="1420192" cy="310254"/>
            <a:chOff x="5744352" y="6522345"/>
            <a:chExt cx="1420192" cy="310254"/>
          </a:xfrm>
        </p:grpSpPr>
        <p:sp>
          <p:nvSpPr>
            <p:cNvPr id="4" name="Text Placeholder 4">
              <a:extLst>
                <a:ext uri="{FF2B5EF4-FFF2-40B4-BE49-F238E27FC236}">
                  <a16:creationId xmlns:a16="http://schemas.microsoft.com/office/drawing/2014/main" id="{99D3B4C1-C4E9-3695-1FE5-FE323C9845E5}"/>
                </a:ext>
              </a:extLst>
            </p:cNvPr>
            <p:cNvSpPr txBox="1">
              <a:spLocks/>
            </p:cNvSpPr>
            <p:nvPr/>
          </p:nvSpPr>
          <p:spPr>
            <a:xfrm>
              <a:off x="6063875" y="6529069"/>
              <a:ext cx="1100669" cy="28725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CTDOL confidential</a:t>
              </a:r>
            </a:p>
          </p:txBody>
        </p:sp>
        <p:sp>
          <p:nvSpPr>
            <p:cNvPr id="5" name="Rectangle 71">
              <a:extLst>
                <a:ext uri="{FF2B5EF4-FFF2-40B4-BE49-F238E27FC236}">
                  <a16:creationId xmlns:a16="http://schemas.microsoft.com/office/drawing/2014/main" id="{0D639251-C8BA-502A-2A55-C949E30208F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5744352" y="6542471"/>
              <a:ext cx="372284" cy="28180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00" b="1">
                  <a:solidFill>
                    <a:schemeClr val="bg1">
                      <a:lumMod val="50000"/>
                    </a:schemeClr>
                  </a:solidFill>
                  <a:latin typeface="+mj-lt"/>
                  <a:cs typeface="Arial" pitchFamily="34" charset="0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noProof="0" dirty="0"/>
                <a:t> </a:t>
              </a:r>
              <a:fld id="{13B55AB4-0D57-4FBE-946B-A81E4A9D2A4C}" type="slidenum">
                <a:rPr lang="en-US" sz="1067" noProof="0" smtClean="0"/>
                <a:pPr lvl="0"/>
                <a:t>88</a:t>
              </a:fld>
              <a:r>
                <a:rPr lang="en-US" sz="1067" noProof="0" dirty="0"/>
                <a:t> </a:t>
              </a:r>
            </a:p>
          </p:txBody>
        </p:sp>
        <p:sp>
          <p:nvSpPr>
            <p:cNvPr id="6" name="Text Placeholder 4">
              <a:extLst>
                <a:ext uri="{FF2B5EF4-FFF2-40B4-BE49-F238E27FC236}">
                  <a16:creationId xmlns:a16="http://schemas.microsoft.com/office/drawing/2014/main" id="{15C9644F-FF14-243B-3C7A-F37B8D4BA68B}"/>
                </a:ext>
              </a:extLst>
            </p:cNvPr>
            <p:cNvSpPr txBox="1">
              <a:spLocks/>
            </p:cNvSpPr>
            <p:nvPr/>
          </p:nvSpPr>
          <p:spPr>
            <a:xfrm>
              <a:off x="6019799" y="6522345"/>
              <a:ext cx="76201" cy="3102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600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14358665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F42FF8C1-AAAD-E50C-3277-CA911051D4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DB8484CF-1A49-8F4C-56D0-C77FD1A32771}"/>
              </a:ext>
            </a:extLst>
          </p:cNvPr>
          <p:cNvGrpSpPr/>
          <p:nvPr/>
        </p:nvGrpSpPr>
        <p:grpSpPr>
          <a:xfrm>
            <a:off x="5744352" y="6522345"/>
            <a:ext cx="1420192" cy="310254"/>
            <a:chOff x="5744352" y="6522345"/>
            <a:chExt cx="1420192" cy="310254"/>
          </a:xfrm>
        </p:grpSpPr>
        <p:sp>
          <p:nvSpPr>
            <p:cNvPr id="4" name="Text Placeholder 4">
              <a:extLst>
                <a:ext uri="{FF2B5EF4-FFF2-40B4-BE49-F238E27FC236}">
                  <a16:creationId xmlns:a16="http://schemas.microsoft.com/office/drawing/2014/main" id="{FC6B5967-8508-F3CA-63D5-73DA03994276}"/>
                </a:ext>
              </a:extLst>
            </p:cNvPr>
            <p:cNvSpPr txBox="1">
              <a:spLocks/>
            </p:cNvSpPr>
            <p:nvPr/>
          </p:nvSpPr>
          <p:spPr>
            <a:xfrm>
              <a:off x="6063875" y="6529069"/>
              <a:ext cx="1100669" cy="28725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CTDOL confidential</a:t>
              </a:r>
            </a:p>
          </p:txBody>
        </p:sp>
        <p:sp>
          <p:nvSpPr>
            <p:cNvPr id="5" name="Rectangle 71">
              <a:extLst>
                <a:ext uri="{FF2B5EF4-FFF2-40B4-BE49-F238E27FC236}">
                  <a16:creationId xmlns:a16="http://schemas.microsoft.com/office/drawing/2014/main" id="{E2C36143-5512-8E22-7358-EFABCB7DC73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5744352" y="6542471"/>
              <a:ext cx="372284" cy="28180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00" b="1">
                  <a:solidFill>
                    <a:schemeClr val="bg1">
                      <a:lumMod val="50000"/>
                    </a:schemeClr>
                  </a:solidFill>
                  <a:latin typeface="+mj-lt"/>
                  <a:cs typeface="Arial" pitchFamily="34" charset="0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noProof="0" dirty="0"/>
                <a:t> </a:t>
              </a:r>
              <a:fld id="{13B55AB4-0D57-4FBE-946B-A81E4A9D2A4C}" type="slidenum">
                <a:rPr lang="en-US" sz="1067" noProof="0" smtClean="0"/>
                <a:pPr lvl="0"/>
                <a:t>89</a:t>
              </a:fld>
              <a:r>
                <a:rPr lang="en-US" sz="1067" noProof="0" dirty="0"/>
                <a:t> </a:t>
              </a:r>
            </a:p>
          </p:txBody>
        </p:sp>
        <p:sp>
          <p:nvSpPr>
            <p:cNvPr id="7" name="Text Placeholder 4">
              <a:extLst>
                <a:ext uri="{FF2B5EF4-FFF2-40B4-BE49-F238E27FC236}">
                  <a16:creationId xmlns:a16="http://schemas.microsoft.com/office/drawing/2014/main" id="{D80898F8-ACFF-C888-CFFA-20ECEA946192}"/>
                </a:ext>
              </a:extLst>
            </p:cNvPr>
            <p:cNvSpPr txBox="1">
              <a:spLocks/>
            </p:cNvSpPr>
            <p:nvPr/>
          </p:nvSpPr>
          <p:spPr>
            <a:xfrm>
              <a:off x="6019799" y="6522345"/>
              <a:ext cx="76201" cy="3102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600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512428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A3B86FB7-D200-7DC5-7340-2B437578A3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60DE1ABE-237A-C1EA-9255-4A0A76652775}"/>
              </a:ext>
            </a:extLst>
          </p:cNvPr>
          <p:cNvSpPr txBox="1">
            <a:spLocks/>
          </p:cNvSpPr>
          <p:nvPr/>
        </p:nvSpPr>
        <p:spPr>
          <a:xfrm>
            <a:off x="6070599" y="6522345"/>
            <a:ext cx="1100669" cy="287259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ctr" anchorCtr="0">
            <a:noAutofit/>
          </a:bodyPr>
          <a:lstStyle>
            <a:defPPr>
              <a:defRPr lang="en-US"/>
            </a:defPPr>
            <a:lvl1pPr defTabSz="914400">
              <a:defRPr sz="800" b="1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  <a:lvl2pPr marL="457200" defTabSz="914400">
              <a:defRPr sz="1800"/>
            </a:lvl2pPr>
            <a:lvl3pPr marL="914400" defTabSz="914400">
              <a:defRPr sz="1800"/>
            </a:lvl3pPr>
            <a:lvl4pPr marL="1371600" defTabSz="914400">
              <a:defRPr sz="1800"/>
            </a:lvl4pPr>
            <a:lvl5pPr marL="1828800" defTabSz="914400">
              <a:defRPr sz="1800"/>
            </a:lvl5pPr>
            <a:lvl6pPr marL="2286000" defTabSz="914400">
              <a:defRPr sz="1800"/>
            </a:lvl6pPr>
            <a:lvl7pPr marL="2743200" defTabSz="914400">
              <a:defRPr sz="1800"/>
            </a:lvl7pPr>
            <a:lvl8pPr marL="3200400" defTabSz="914400">
              <a:defRPr sz="1800"/>
            </a:lvl8pPr>
            <a:lvl9pPr marL="3657600" defTabSz="914400">
              <a:defRPr sz="1800"/>
            </a:lvl9pPr>
          </a:lstStyle>
          <a:p>
            <a:pPr lvl="0"/>
            <a:r>
              <a:rPr lang="en-US" sz="1067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CTDOL confidential</a:t>
            </a:r>
          </a:p>
        </p:txBody>
      </p:sp>
      <p:sp>
        <p:nvSpPr>
          <p:cNvPr id="4" name="Rectangle 71">
            <a:extLst>
              <a:ext uri="{FF2B5EF4-FFF2-40B4-BE49-F238E27FC236}">
                <a16:creationId xmlns:a16="http://schemas.microsoft.com/office/drawing/2014/main" id="{9CC155B5-9362-E91C-A6A8-4BDC3DF9D4E8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5867400" y="6409590"/>
            <a:ext cx="160865" cy="3603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1">
                <a:solidFill>
                  <a:schemeClr val="bg1">
                    <a:lumMod val="50000"/>
                  </a:schemeClr>
                </a:solidFill>
                <a:latin typeface="+mj-lt"/>
                <a:cs typeface="Arial" pitchFamily="34" charset="0"/>
              </a:defRPr>
            </a:lvl1pPr>
            <a:lvl2pPr marL="457200" defTabSz="914400">
              <a:defRPr sz="1800"/>
            </a:lvl2pPr>
            <a:lvl3pPr marL="914400" defTabSz="914400">
              <a:defRPr sz="1800"/>
            </a:lvl3pPr>
            <a:lvl4pPr marL="1371600" defTabSz="914400">
              <a:defRPr sz="1800"/>
            </a:lvl4pPr>
            <a:lvl5pPr marL="1828800" defTabSz="914400">
              <a:defRPr sz="1800"/>
            </a:lvl5pPr>
            <a:lvl6pPr marL="2286000" defTabSz="914400">
              <a:defRPr sz="1800"/>
            </a:lvl6pPr>
            <a:lvl7pPr marL="2743200" defTabSz="914400">
              <a:defRPr sz="1800"/>
            </a:lvl7pPr>
            <a:lvl8pPr marL="3200400" defTabSz="914400">
              <a:defRPr sz="1800"/>
            </a:lvl8pPr>
            <a:lvl9pPr marL="3657600" defTabSz="914400">
              <a:defRPr sz="1800"/>
            </a:lvl9pPr>
          </a:lstStyle>
          <a:p>
            <a:pPr lvl="0"/>
            <a:r>
              <a:rPr lang="en-US" sz="1067" noProof="0" dirty="0"/>
              <a:t> </a:t>
            </a:r>
            <a:fld id="{13B55AB4-0D57-4FBE-946B-A81E4A9D2A4C}" type="slidenum">
              <a:rPr lang="en-US" sz="1067" noProof="0" smtClean="0"/>
              <a:pPr lvl="0"/>
              <a:t>9</a:t>
            </a:fld>
            <a:r>
              <a:rPr lang="en-US" sz="1067" noProof="0" dirty="0"/>
              <a:t>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F86D1F5-B960-2BB5-611A-006B459DF489}"/>
              </a:ext>
            </a:extLst>
          </p:cNvPr>
          <p:cNvSpPr txBox="1">
            <a:spLocks/>
          </p:cNvSpPr>
          <p:nvPr/>
        </p:nvSpPr>
        <p:spPr>
          <a:xfrm>
            <a:off x="6019799" y="6522345"/>
            <a:ext cx="76201" cy="310254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ctr" anchorCtr="0">
            <a:noAutofit/>
          </a:bodyPr>
          <a:lstStyle>
            <a:defPPr>
              <a:defRPr lang="en-US"/>
            </a:defPPr>
            <a:lvl1pPr defTabSz="914400">
              <a:defRPr sz="800" b="1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  <a:lvl2pPr marL="457200" defTabSz="914400">
              <a:defRPr sz="1800"/>
            </a:lvl2pPr>
            <a:lvl3pPr marL="914400" defTabSz="914400">
              <a:defRPr sz="1800"/>
            </a:lvl3pPr>
            <a:lvl4pPr marL="1371600" defTabSz="914400">
              <a:defRPr sz="1800"/>
            </a:lvl4pPr>
            <a:lvl5pPr marL="1828800" defTabSz="914400">
              <a:defRPr sz="1800"/>
            </a:lvl5pPr>
            <a:lvl6pPr marL="2286000" defTabSz="914400">
              <a:defRPr sz="1800"/>
            </a:lvl6pPr>
            <a:lvl7pPr marL="2743200" defTabSz="914400">
              <a:defRPr sz="1800"/>
            </a:lvl7pPr>
            <a:lvl8pPr marL="3200400" defTabSz="914400">
              <a:defRPr sz="1800"/>
            </a:lvl8pPr>
            <a:lvl9pPr marL="3657600" defTabSz="914400">
              <a:defRPr sz="1800"/>
            </a:lvl9pPr>
          </a:lstStyle>
          <a:p>
            <a:pPr lvl="0"/>
            <a:r>
              <a:rPr lang="en-US" sz="16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1494813511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Graphical user interface&#10;&#10;Description automatically generated">
            <a:extLst>
              <a:ext uri="{FF2B5EF4-FFF2-40B4-BE49-F238E27FC236}">
                <a16:creationId xmlns:a16="http://schemas.microsoft.com/office/drawing/2014/main" id="{30C0A7E3-1032-5166-1CF6-B5765FD781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2FC67B95-340B-B748-2E07-AC6029E99FC8}"/>
              </a:ext>
            </a:extLst>
          </p:cNvPr>
          <p:cNvGrpSpPr/>
          <p:nvPr/>
        </p:nvGrpSpPr>
        <p:grpSpPr>
          <a:xfrm>
            <a:off x="5744352" y="6522345"/>
            <a:ext cx="1420192" cy="310254"/>
            <a:chOff x="5744352" y="6522345"/>
            <a:chExt cx="1420192" cy="310254"/>
          </a:xfrm>
        </p:grpSpPr>
        <p:sp>
          <p:nvSpPr>
            <p:cNvPr id="4" name="Text Placeholder 4">
              <a:extLst>
                <a:ext uri="{FF2B5EF4-FFF2-40B4-BE49-F238E27FC236}">
                  <a16:creationId xmlns:a16="http://schemas.microsoft.com/office/drawing/2014/main" id="{1C3E3A2B-398A-5046-F988-EA2095FB5309}"/>
                </a:ext>
              </a:extLst>
            </p:cNvPr>
            <p:cNvSpPr txBox="1">
              <a:spLocks/>
            </p:cNvSpPr>
            <p:nvPr/>
          </p:nvSpPr>
          <p:spPr>
            <a:xfrm>
              <a:off x="6063875" y="6529069"/>
              <a:ext cx="1100669" cy="28725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CTDOL confidential</a:t>
              </a:r>
            </a:p>
          </p:txBody>
        </p:sp>
        <p:sp>
          <p:nvSpPr>
            <p:cNvPr id="5" name="Rectangle 71">
              <a:extLst>
                <a:ext uri="{FF2B5EF4-FFF2-40B4-BE49-F238E27FC236}">
                  <a16:creationId xmlns:a16="http://schemas.microsoft.com/office/drawing/2014/main" id="{0A9CA5D6-4BCC-B815-669D-EAAE156192D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5744352" y="6542471"/>
              <a:ext cx="372284" cy="28180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00" b="1">
                  <a:solidFill>
                    <a:schemeClr val="bg1">
                      <a:lumMod val="50000"/>
                    </a:schemeClr>
                  </a:solidFill>
                  <a:latin typeface="+mj-lt"/>
                  <a:cs typeface="Arial" pitchFamily="34" charset="0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noProof="0" dirty="0"/>
                <a:t> </a:t>
              </a:r>
              <a:fld id="{13B55AB4-0D57-4FBE-946B-A81E4A9D2A4C}" type="slidenum">
                <a:rPr lang="en-US" sz="1067" noProof="0" smtClean="0"/>
                <a:pPr lvl="0"/>
                <a:t>90</a:t>
              </a:fld>
              <a:r>
                <a:rPr lang="en-US" sz="1067" noProof="0" dirty="0"/>
                <a:t> </a:t>
              </a:r>
            </a:p>
          </p:txBody>
        </p:sp>
        <p:sp>
          <p:nvSpPr>
            <p:cNvPr id="6" name="Text Placeholder 4">
              <a:extLst>
                <a:ext uri="{FF2B5EF4-FFF2-40B4-BE49-F238E27FC236}">
                  <a16:creationId xmlns:a16="http://schemas.microsoft.com/office/drawing/2014/main" id="{2330E492-80EC-0CF1-7478-7A6EAEC95358}"/>
                </a:ext>
              </a:extLst>
            </p:cNvPr>
            <p:cNvSpPr txBox="1">
              <a:spLocks/>
            </p:cNvSpPr>
            <p:nvPr/>
          </p:nvSpPr>
          <p:spPr>
            <a:xfrm>
              <a:off x="6019799" y="6522345"/>
              <a:ext cx="76201" cy="3102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600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56205968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053DA45-3E96-450C-8604-F9B7955461F2}"/>
              </a:ext>
            </a:extLst>
          </p:cNvPr>
          <p:cNvSpPr txBox="1"/>
          <p:nvPr/>
        </p:nvSpPr>
        <p:spPr>
          <a:xfrm>
            <a:off x="1918940" y="87393"/>
            <a:ext cx="4958080" cy="492443"/>
          </a:xfrm>
          <a:prstGeom prst="rect">
            <a:avLst/>
          </a:prstGeom>
          <a:noFill/>
        </p:spPr>
        <p:txBody>
          <a:bodyPr wrap="square" lIns="121920" tIns="60960" rIns="121920" bIns="60960" rtlCol="0" anchor="t">
            <a:spAutoFit/>
          </a:bodyPr>
          <a:lstStyle/>
          <a:p>
            <a:r>
              <a:rPr lang="en-US" sz="2400" dirty="0">
                <a:ea typeface="+mn-lt"/>
                <a:cs typeface="+mn-lt"/>
              </a:rPr>
              <a:t>Employer User Guide</a:t>
            </a:r>
            <a:endParaRPr lang="en-US" sz="24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4171DB3-2359-484E-96B7-030DAA576D88}"/>
              </a:ext>
            </a:extLst>
          </p:cNvPr>
          <p:cNvSpPr/>
          <p:nvPr/>
        </p:nvSpPr>
        <p:spPr>
          <a:xfrm>
            <a:off x="4547856" y="2949293"/>
            <a:ext cx="5867595" cy="1305673"/>
          </a:xfrm>
          <a:prstGeom prst="rect">
            <a:avLst/>
          </a:prstGeom>
          <a:solidFill>
            <a:srgbClr val="E5954E"/>
          </a:solidFill>
          <a:ln>
            <a:solidFill>
              <a:srgbClr val="E5954E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lIns="121920" tIns="60960" rIns="121920" bIns="60960" rtlCol="0" anchor="ctr"/>
          <a:lstStyle/>
          <a:p>
            <a:pPr algn="ctr"/>
            <a:r>
              <a:rPr lang="en-US" sz="3200" b="1" dirty="0">
                <a:solidFill>
                  <a:schemeClr val="bg1"/>
                </a:solidFill>
                <a:ea typeface="+mn-lt"/>
                <a:cs typeface="+mn-lt"/>
              </a:rPr>
              <a:t>  12. </a:t>
            </a:r>
            <a:r>
              <a:rPr lang="en-US" sz="3200" b="1" dirty="0">
                <a:ea typeface="+mn-lt"/>
                <a:cs typeface="+mn-lt"/>
              </a:rPr>
              <a:t>Email </a:t>
            </a:r>
            <a:r>
              <a:rPr lang="en-US" sz="3200" b="1" dirty="0" err="1">
                <a:ea typeface="+mn-lt"/>
                <a:cs typeface="+mn-lt"/>
              </a:rPr>
              <a:t>SignUp</a:t>
            </a:r>
            <a:endParaRPr lang="en-US" sz="3200" b="1" dirty="0">
              <a:solidFill>
                <a:schemeClr val="bg1"/>
              </a:solidFill>
              <a:ea typeface="+mn-lt"/>
              <a:cs typeface="+mn-lt"/>
            </a:endParaRPr>
          </a:p>
        </p:txBody>
      </p:sp>
      <p:sp>
        <p:nvSpPr>
          <p:cNvPr id="12" name="Hexagon 11">
            <a:extLst>
              <a:ext uri="{FF2B5EF4-FFF2-40B4-BE49-F238E27FC236}">
                <a16:creationId xmlns:a16="http://schemas.microsoft.com/office/drawing/2014/main" id="{5B88C782-0284-4D88-936E-901A8335D094}"/>
              </a:ext>
            </a:extLst>
          </p:cNvPr>
          <p:cNvSpPr/>
          <p:nvPr/>
        </p:nvSpPr>
        <p:spPr>
          <a:xfrm>
            <a:off x="948394" y="1959179"/>
            <a:ext cx="3599463" cy="3291840"/>
          </a:xfrm>
          <a:prstGeom prst="hexagon">
            <a:avLst/>
          </a:prstGeom>
          <a:solidFill>
            <a:srgbClr val="CC7529"/>
          </a:solidFill>
          <a:ln>
            <a:solidFill>
              <a:srgbClr val="E5954E"/>
            </a:solidFill>
          </a:ln>
          <a:effectLst>
            <a:outerShdw blurRad="50800" dist="50800" dir="2400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3" name="Hexagon 12">
            <a:extLst>
              <a:ext uri="{FF2B5EF4-FFF2-40B4-BE49-F238E27FC236}">
                <a16:creationId xmlns:a16="http://schemas.microsoft.com/office/drawing/2014/main" id="{3A948AA8-7CA1-45D3-921A-42BA9F323648}"/>
              </a:ext>
            </a:extLst>
          </p:cNvPr>
          <p:cNvSpPr/>
          <p:nvPr/>
        </p:nvSpPr>
        <p:spPr>
          <a:xfrm>
            <a:off x="778117" y="1972431"/>
            <a:ext cx="3599463" cy="3243072"/>
          </a:xfrm>
          <a:prstGeom prst="hexagon">
            <a:avLst/>
          </a:prstGeom>
          <a:solidFill>
            <a:srgbClr val="DB8132"/>
          </a:solidFill>
          <a:ln>
            <a:solidFill>
              <a:srgbClr val="E595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4" name="Hexagon 13">
            <a:extLst>
              <a:ext uri="{FF2B5EF4-FFF2-40B4-BE49-F238E27FC236}">
                <a16:creationId xmlns:a16="http://schemas.microsoft.com/office/drawing/2014/main" id="{6ACE4894-1C63-44AC-B16F-D82C00D95489}"/>
              </a:ext>
            </a:extLst>
          </p:cNvPr>
          <p:cNvSpPr/>
          <p:nvPr/>
        </p:nvSpPr>
        <p:spPr>
          <a:xfrm>
            <a:off x="619966" y="1985683"/>
            <a:ext cx="3599463" cy="3243072"/>
          </a:xfrm>
          <a:prstGeom prst="hexagon">
            <a:avLst/>
          </a:prstGeom>
          <a:solidFill>
            <a:srgbClr val="F3F6FB"/>
          </a:solidFill>
          <a:ln w="38100">
            <a:solidFill>
              <a:srgbClr val="E595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v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B80A11E-D796-4A44-9754-771F3D4409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9773" y="2128374"/>
            <a:ext cx="2601252" cy="2601252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73E3AF5B-E2F2-6F9C-1DDD-FD23202F2F1E}"/>
              </a:ext>
            </a:extLst>
          </p:cNvPr>
          <p:cNvGrpSpPr/>
          <p:nvPr/>
        </p:nvGrpSpPr>
        <p:grpSpPr>
          <a:xfrm>
            <a:off x="5744352" y="6522345"/>
            <a:ext cx="1420192" cy="310254"/>
            <a:chOff x="5744352" y="6522345"/>
            <a:chExt cx="1420192" cy="310254"/>
          </a:xfrm>
        </p:grpSpPr>
        <p:sp>
          <p:nvSpPr>
            <p:cNvPr id="9" name="Text Placeholder 4">
              <a:extLst>
                <a:ext uri="{FF2B5EF4-FFF2-40B4-BE49-F238E27FC236}">
                  <a16:creationId xmlns:a16="http://schemas.microsoft.com/office/drawing/2014/main" id="{450F706D-6377-818A-2B7F-C568C4B394C6}"/>
                </a:ext>
              </a:extLst>
            </p:cNvPr>
            <p:cNvSpPr txBox="1">
              <a:spLocks/>
            </p:cNvSpPr>
            <p:nvPr/>
          </p:nvSpPr>
          <p:spPr>
            <a:xfrm>
              <a:off x="6063875" y="6529069"/>
              <a:ext cx="1100669" cy="28725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CTDOL confidential</a:t>
              </a:r>
            </a:p>
          </p:txBody>
        </p:sp>
        <p:sp>
          <p:nvSpPr>
            <p:cNvPr id="11" name="Rectangle 71">
              <a:extLst>
                <a:ext uri="{FF2B5EF4-FFF2-40B4-BE49-F238E27FC236}">
                  <a16:creationId xmlns:a16="http://schemas.microsoft.com/office/drawing/2014/main" id="{4F104EBD-8F3C-BB08-4DE9-84F323D8DD6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5744352" y="6542471"/>
              <a:ext cx="372284" cy="28180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00" b="1">
                  <a:solidFill>
                    <a:schemeClr val="bg1">
                      <a:lumMod val="50000"/>
                    </a:schemeClr>
                  </a:solidFill>
                  <a:latin typeface="+mj-lt"/>
                  <a:cs typeface="Arial" pitchFamily="34" charset="0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noProof="0" dirty="0"/>
                <a:t> </a:t>
              </a:r>
              <a:fld id="{13B55AB4-0D57-4FBE-946B-A81E4A9D2A4C}" type="slidenum">
                <a:rPr lang="en-US" sz="1067" noProof="0" smtClean="0"/>
                <a:pPr lvl="0"/>
                <a:t>91</a:t>
              </a:fld>
              <a:r>
                <a:rPr lang="en-US" sz="1067" noProof="0" dirty="0"/>
                <a:t> </a:t>
              </a:r>
            </a:p>
          </p:txBody>
        </p:sp>
        <p:sp>
          <p:nvSpPr>
            <p:cNvPr id="16" name="Text Placeholder 4">
              <a:extLst>
                <a:ext uri="{FF2B5EF4-FFF2-40B4-BE49-F238E27FC236}">
                  <a16:creationId xmlns:a16="http://schemas.microsoft.com/office/drawing/2014/main" id="{063CA0D1-2EB4-F92A-0939-33FEDF2CBF21}"/>
                </a:ext>
              </a:extLst>
            </p:cNvPr>
            <p:cNvSpPr txBox="1">
              <a:spLocks/>
            </p:cNvSpPr>
            <p:nvPr/>
          </p:nvSpPr>
          <p:spPr>
            <a:xfrm>
              <a:off x="6019799" y="6522345"/>
              <a:ext cx="76201" cy="3102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600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2311812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F49D86FE-592E-7F73-D6F1-5E07CD45EF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6062" y="1796018"/>
            <a:ext cx="9027923" cy="428387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D49642E-1D72-9408-415F-119329025617}"/>
              </a:ext>
            </a:extLst>
          </p:cNvPr>
          <p:cNvSpPr txBox="1"/>
          <p:nvPr/>
        </p:nvSpPr>
        <p:spPr>
          <a:xfrm>
            <a:off x="1920815" y="238664"/>
            <a:ext cx="6873724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>
                <a:solidFill>
                  <a:srgbClr val="2F5496"/>
                </a:solidFill>
                <a:cs typeface="Calibri"/>
              </a:rPr>
              <a:t>Email </a:t>
            </a:r>
            <a:r>
              <a:rPr lang="en-US" sz="2400" b="1" err="1">
                <a:solidFill>
                  <a:srgbClr val="2F5496"/>
                </a:solidFill>
                <a:cs typeface="Calibri"/>
              </a:rPr>
              <a:t>SignUp</a:t>
            </a:r>
            <a:r>
              <a:rPr lang="en-US" sz="2400" b="1">
                <a:solidFill>
                  <a:srgbClr val="2F5496"/>
                </a:solidFill>
                <a:cs typeface="Calibri"/>
              </a:rPr>
              <a:t> 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204EF35-8DDA-B3FD-F15F-94D3B4F6F411}"/>
              </a:ext>
            </a:extLst>
          </p:cNvPr>
          <p:cNvSpPr/>
          <p:nvPr/>
        </p:nvSpPr>
        <p:spPr>
          <a:xfrm>
            <a:off x="6973832" y="745119"/>
            <a:ext cx="2137086" cy="844246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>
                <a:ea typeface="+mn-lt"/>
                <a:cs typeface="+mn-lt"/>
              </a:rPr>
              <a:t>Select </a:t>
            </a:r>
            <a:r>
              <a:rPr lang="en-US" sz="1400" b="1">
                <a:ea typeface="+mn-lt"/>
                <a:cs typeface="+mn-lt"/>
              </a:rPr>
              <a:t>Email </a:t>
            </a:r>
            <a:r>
              <a:rPr lang="en-US" sz="1400" b="1" err="1">
                <a:ea typeface="+mn-lt"/>
                <a:cs typeface="+mn-lt"/>
              </a:rPr>
              <a:t>SignUp</a:t>
            </a:r>
            <a:r>
              <a:rPr lang="en-US" sz="1400">
                <a:ea typeface="+mn-lt"/>
                <a:cs typeface="+mn-lt"/>
              </a:rPr>
              <a:t> then</a:t>
            </a:r>
            <a:r>
              <a:rPr lang="en-US" sz="1400" b="1">
                <a:ea typeface="+mn-lt"/>
                <a:cs typeface="+mn-lt"/>
              </a:rPr>
              <a:t> Email </a:t>
            </a:r>
            <a:r>
              <a:rPr lang="en-US" sz="1400" b="1" err="1">
                <a:ea typeface="+mn-lt"/>
                <a:cs typeface="+mn-lt"/>
              </a:rPr>
              <a:t>SignUp</a:t>
            </a:r>
            <a:endParaRPr lang="en-US" sz="1400" err="1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11988867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11541257-60FF-8AD6-0F35-BA3763E1BA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4E1A656F-C329-F0CB-71F5-C549ED350C5F}"/>
              </a:ext>
            </a:extLst>
          </p:cNvPr>
          <p:cNvGrpSpPr/>
          <p:nvPr/>
        </p:nvGrpSpPr>
        <p:grpSpPr>
          <a:xfrm>
            <a:off x="5744352" y="6522345"/>
            <a:ext cx="1420192" cy="310254"/>
            <a:chOff x="5744352" y="6522345"/>
            <a:chExt cx="1420192" cy="310254"/>
          </a:xfrm>
        </p:grpSpPr>
        <p:sp>
          <p:nvSpPr>
            <p:cNvPr id="4" name="Text Placeholder 4">
              <a:extLst>
                <a:ext uri="{FF2B5EF4-FFF2-40B4-BE49-F238E27FC236}">
                  <a16:creationId xmlns:a16="http://schemas.microsoft.com/office/drawing/2014/main" id="{CDD7DCBC-7B81-EB0C-2428-0913CFB2D299}"/>
                </a:ext>
              </a:extLst>
            </p:cNvPr>
            <p:cNvSpPr txBox="1">
              <a:spLocks/>
            </p:cNvSpPr>
            <p:nvPr/>
          </p:nvSpPr>
          <p:spPr>
            <a:xfrm>
              <a:off x="6063875" y="6529069"/>
              <a:ext cx="1100669" cy="28725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CTDOL confidential</a:t>
              </a:r>
            </a:p>
          </p:txBody>
        </p:sp>
        <p:sp>
          <p:nvSpPr>
            <p:cNvPr id="5" name="Rectangle 71">
              <a:extLst>
                <a:ext uri="{FF2B5EF4-FFF2-40B4-BE49-F238E27FC236}">
                  <a16:creationId xmlns:a16="http://schemas.microsoft.com/office/drawing/2014/main" id="{ADF6D926-48F3-2D39-AC2C-F2FBD050D49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5744352" y="6542471"/>
              <a:ext cx="372284" cy="28180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00" b="1">
                  <a:solidFill>
                    <a:schemeClr val="bg1">
                      <a:lumMod val="50000"/>
                    </a:schemeClr>
                  </a:solidFill>
                  <a:latin typeface="+mj-lt"/>
                  <a:cs typeface="Arial" pitchFamily="34" charset="0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noProof="0" dirty="0"/>
                <a:t> </a:t>
              </a:r>
              <a:fld id="{13B55AB4-0D57-4FBE-946B-A81E4A9D2A4C}" type="slidenum">
                <a:rPr lang="en-US" sz="1067" noProof="0" smtClean="0"/>
                <a:pPr lvl="0"/>
                <a:t>93</a:t>
              </a:fld>
              <a:r>
                <a:rPr lang="en-US" sz="1067" noProof="0" dirty="0"/>
                <a:t> </a:t>
              </a:r>
            </a:p>
          </p:txBody>
        </p:sp>
        <p:sp>
          <p:nvSpPr>
            <p:cNvPr id="6" name="Text Placeholder 4">
              <a:extLst>
                <a:ext uri="{FF2B5EF4-FFF2-40B4-BE49-F238E27FC236}">
                  <a16:creationId xmlns:a16="http://schemas.microsoft.com/office/drawing/2014/main" id="{E91A4D5F-44EF-0FDC-0C89-9E27EA18AB97}"/>
                </a:ext>
              </a:extLst>
            </p:cNvPr>
            <p:cNvSpPr txBox="1">
              <a:spLocks/>
            </p:cNvSpPr>
            <p:nvPr/>
          </p:nvSpPr>
          <p:spPr>
            <a:xfrm>
              <a:off x="6019799" y="6522345"/>
              <a:ext cx="76201" cy="3102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600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8134235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C0BEE59A-F45E-4EC4-8B47-CE8F7FA976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260A50A4-35FF-072E-FE37-2AF5DC2E667A}"/>
              </a:ext>
            </a:extLst>
          </p:cNvPr>
          <p:cNvGrpSpPr/>
          <p:nvPr/>
        </p:nvGrpSpPr>
        <p:grpSpPr>
          <a:xfrm>
            <a:off x="5744352" y="6522345"/>
            <a:ext cx="1420192" cy="310254"/>
            <a:chOff x="5744352" y="6522345"/>
            <a:chExt cx="1420192" cy="310254"/>
          </a:xfrm>
        </p:grpSpPr>
        <p:sp>
          <p:nvSpPr>
            <p:cNvPr id="4" name="Text Placeholder 4">
              <a:extLst>
                <a:ext uri="{FF2B5EF4-FFF2-40B4-BE49-F238E27FC236}">
                  <a16:creationId xmlns:a16="http://schemas.microsoft.com/office/drawing/2014/main" id="{373DAC93-C3B5-9364-7B6A-7C8E3C77AFA2}"/>
                </a:ext>
              </a:extLst>
            </p:cNvPr>
            <p:cNvSpPr txBox="1">
              <a:spLocks/>
            </p:cNvSpPr>
            <p:nvPr/>
          </p:nvSpPr>
          <p:spPr>
            <a:xfrm>
              <a:off x="6063875" y="6529069"/>
              <a:ext cx="1100669" cy="28725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CTDOL confidential</a:t>
              </a:r>
            </a:p>
          </p:txBody>
        </p:sp>
        <p:sp>
          <p:nvSpPr>
            <p:cNvPr id="5" name="Rectangle 71">
              <a:extLst>
                <a:ext uri="{FF2B5EF4-FFF2-40B4-BE49-F238E27FC236}">
                  <a16:creationId xmlns:a16="http://schemas.microsoft.com/office/drawing/2014/main" id="{15779C1B-E345-716E-1E95-F1274041BDE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5744352" y="6542471"/>
              <a:ext cx="372284" cy="28180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00" b="1">
                  <a:solidFill>
                    <a:schemeClr val="bg1">
                      <a:lumMod val="50000"/>
                    </a:schemeClr>
                  </a:solidFill>
                  <a:latin typeface="+mj-lt"/>
                  <a:cs typeface="Arial" pitchFamily="34" charset="0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noProof="0" dirty="0"/>
                <a:t> </a:t>
              </a:r>
              <a:fld id="{13B55AB4-0D57-4FBE-946B-A81E4A9D2A4C}" type="slidenum">
                <a:rPr lang="en-US" sz="1067" noProof="0" smtClean="0"/>
                <a:pPr lvl="0"/>
                <a:t>94</a:t>
              </a:fld>
              <a:r>
                <a:rPr lang="en-US" sz="1067" noProof="0" dirty="0"/>
                <a:t> </a:t>
              </a:r>
            </a:p>
          </p:txBody>
        </p:sp>
        <p:sp>
          <p:nvSpPr>
            <p:cNvPr id="6" name="Text Placeholder 4">
              <a:extLst>
                <a:ext uri="{FF2B5EF4-FFF2-40B4-BE49-F238E27FC236}">
                  <a16:creationId xmlns:a16="http://schemas.microsoft.com/office/drawing/2014/main" id="{BF7C15EA-8857-974D-98E4-06DFA4E3426F}"/>
                </a:ext>
              </a:extLst>
            </p:cNvPr>
            <p:cNvSpPr txBox="1">
              <a:spLocks/>
            </p:cNvSpPr>
            <p:nvPr/>
          </p:nvSpPr>
          <p:spPr>
            <a:xfrm>
              <a:off x="6019799" y="6522345"/>
              <a:ext cx="76201" cy="3102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600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16244914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E24C177B-83CF-729B-C48E-766AB711F0B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104" b="709"/>
          <a:stretch/>
        </p:blipFill>
        <p:spPr>
          <a:xfrm>
            <a:off x="1627239" y="2258557"/>
            <a:ext cx="8069026" cy="114464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761EC92-D8DE-B6D3-053F-80E8E92F3EDC}"/>
              </a:ext>
            </a:extLst>
          </p:cNvPr>
          <p:cNvSpPr txBox="1"/>
          <p:nvPr/>
        </p:nvSpPr>
        <p:spPr>
          <a:xfrm>
            <a:off x="1920815" y="238664"/>
            <a:ext cx="6873724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>
                <a:solidFill>
                  <a:srgbClr val="2F5496"/>
                </a:solidFill>
                <a:cs typeface="Calibri"/>
              </a:rPr>
              <a:t>Email </a:t>
            </a:r>
            <a:r>
              <a:rPr lang="en-US" sz="2400" b="1" err="1">
                <a:solidFill>
                  <a:srgbClr val="2F5496"/>
                </a:solidFill>
                <a:cs typeface="Calibri"/>
              </a:rPr>
              <a:t>SignUp</a:t>
            </a:r>
            <a:r>
              <a:rPr lang="en-US" sz="2400" b="1">
                <a:solidFill>
                  <a:srgbClr val="2F5496"/>
                </a:solidFill>
                <a:cs typeface="Calibri"/>
              </a:rPr>
              <a:t> 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6A1335E-D59D-CF3E-98C1-588B2E0FD521}"/>
              </a:ext>
            </a:extLst>
          </p:cNvPr>
          <p:cNvSpPr/>
          <p:nvPr/>
        </p:nvSpPr>
        <p:spPr>
          <a:xfrm>
            <a:off x="7022994" y="794280"/>
            <a:ext cx="3185860" cy="1073665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>
                <a:ea typeface="+mn-lt"/>
                <a:cs typeface="+mn-lt"/>
              </a:rPr>
              <a:t>Email Registration Confirmation </a:t>
            </a:r>
            <a:r>
              <a:rPr lang="en-US" sz="1400">
                <a:ea typeface="+mn-lt"/>
                <a:cs typeface="+mn-lt"/>
              </a:rPr>
              <a:t>screen is displayed.  Email notification information has been saved.</a:t>
            </a:r>
            <a:endParaRPr lang="en-US" sz="1400" b="1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85033398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053DA45-3E96-450C-8604-F9B7955461F2}"/>
              </a:ext>
            </a:extLst>
          </p:cNvPr>
          <p:cNvSpPr txBox="1"/>
          <p:nvPr/>
        </p:nvSpPr>
        <p:spPr>
          <a:xfrm>
            <a:off x="1918940" y="87393"/>
            <a:ext cx="4958080" cy="492443"/>
          </a:xfrm>
          <a:prstGeom prst="rect">
            <a:avLst/>
          </a:prstGeom>
          <a:noFill/>
        </p:spPr>
        <p:txBody>
          <a:bodyPr wrap="square" lIns="121920" tIns="60960" rIns="121920" bIns="60960" rtlCol="0" anchor="t">
            <a:spAutoFit/>
          </a:bodyPr>
          <a:lstStyle/>
          <a:p>
            <a:r>
              <a:rPr lang="en-US" sz="2400" dirty="0">
                <a:ea typeface="+mn-lt"/>
                <a:cs typeface="+mn-lt"/>
              </a:rPr>
              <a:t>Employer User Guide</a:t>
            </a:r>
            <a:endParaRPr lang="en-US" sz="24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4171DB3-2359-484E-96B7-030DAA576D88}"/>
              </a:ext>
            </a:extLst>
          </p:cNvPr>
          <p:cNvSpPr/>
          <p:nvPr/>
        </p:nvSpPr>
        <p:spPr>
          <a:xfrm>
            <a:off x="4547856" y="2949293"/>
            <a:ext cx="5867595" cy="1305673"/>
          </a:xfrm>
          <a:prstGeom prst="rect">
            <a:avLst/>
          </a:prstGeom>
          <a:solidFill>
            <a:srgbClr val="E5954E"/>
          </a:solidFill>
          <a:ln>
            <a:solidFill>
              <a:srgbClr val="E5954E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lIns="121920" tIns="60960" rIns="121920" bIns="60960" rtlCol="0" anchor="ctr"/>
          <a:lstStyle/>
          <a:p>
            <a:pPr algn="ctr"/>
            <a:r>
              <a:rPr lang="en-US" sz="3200" b="1" dirty="0">
                <a:solidFill>
                  <a:schemeClr val="bg1"/>
                </a:solidFill>
                <a:ea typeface="+mn-lt"/>
                <a:cs typeface="+mn-lt"/>
              </a:rPr>
              <a:t>  13. </a:t>
            </a:r>
            <a:r>
              <a:rPr lang="en-US" sz="3200" b="1" dirty="0">
                <a:ea typeface="+mn-lt"/>
                <a:cs typeface="+mn-lt"/>
              </a:rPr>
              <a:t>Audits</a:t>
            </a:r>
            <a:endParaRPr lang="en-US" sz="3200" b="1" dirty="0">
              <a:solidFill>
                <a:schemeClr val="bg1"/>
              </a:solidFill>
              <a:ea typeface="+mn-lt"/>
              <a:cs typeface="+mn-lt"/>
            </a:endParaRPr>
          </a:p>
        </p:txBody>
      </p:sp>
      <p:sp>
        <p:nvSpPr>
          <p:cNvPr id="12" name="Hexagon 11">
            <a:extLst>
              <a:ext uri="{FF2B5EF4-FFF2-40B4-BE49-F238E27FC236}">
                <a16:creationId xmlns:a16="http://schemas.microsoft.com/office/drawing/2014/main" id="{5B88C782-0284-4D88-936E-901A8335D094}"/>
              </a:ext>
            </a:extLst>
          </p:cNvPr>
          <p:cNvSpPr/>
          <p:nvPr/>
        </p:nvSpPr>
        <p:spPr>
          <a:xfrm>
            <a:off x="948394" y="1959179"/>
            <a:ext cx="3599463" cy="3291840"/>
          </a:xfrm>
          <a:prstGeom prst="hexagon">
            <a:avLst/>
          </a:prstGeom>
          <a:solidFill>
            <a:srgbClr val="CC7529"/>
          </a:solidFill>
          <a:ln>
            <a:solidFill>
              <a:srgbClr val="E5954E"/>
            </a:solidFill>
          </a:ln>
          <a:effectLst>
            <a:outerShdw blurRad="50800" dist="50800" dir="2400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3" name="Hexagon 12">
            <a:extLst>
              <a:ext uri="{FF2B5EF4-FFF2-40B4-BE49-F238E27FC236}">
                <a16:creationId xmlns:a16="http://schemas.microsoft.com/office/drawing/2014/main" id="{3A948AA8-7CA1-45D3-921A-42BA9F323648}"/>
              </a:ext>
            </a:extLst>
          </p:cNvPr>
          <p:cNvSpPr/>
          <p:nvPr/>
        </p:nvSpPr>
        <p:spPr>
          <a:xfrm>
            <a:off x="778117" y="1972431"/>
            <a:ext cx="3599463" cy="3243072"/>
          </a:xfrm>
          <a:prstGeom prst="hexagon">
            <a:avLst/>
          </a:prstGeom>
          <a:solidFill>
            <a:srgbClr val="DB8132"/>
          </a:solidFill>
          <a:ln>
            <a:solidFill>
              <a:srgbClr val="E595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4" name="Hexagon 13">
            <a:extLst>
              <a:ext uri="{FF2B5EF4-FFF2-40B4-BE49-F238E27FC236}">
                <a16:creationId xmlns:a16="http://schemas.microsoft.com/office/drawing/2014/main" id="{6ACE4894-1C63-44AC-B16F-D82C00D95489}"/>
              </a:ext>
            </a:extLst>
          </p:cNvPr>
          <p:cNvSpPr/>
          <p:nvPr/>
        </p:nvSpPr>
        <p:spPr>
          <a:xfrm>
            <a:off x="619966" y="1985683"/>
            <a:ext cx="3599463" cy="3243072"/>
          </a:xfrm>
          <a:prstGeom prst="hexagon">
            <a:avLst/>
          </a:prstGeom>
          <a:solidFill>
            <a:srgbClr val="F3F6FB"/>
          </a:solidFill>
          <a:ln w="38100">
            <a:solidFill>
              <a:srgbClr val="E595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v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B80A11E-D796-4A44-9754-771F3D4409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9773" y="2128374"/>
            <a:ext cx="2601252" cy="2601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711155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A1ADD07-CD7A-22A7-A61A-8476EA86849D}"/>
              </a:ext>
            </a:extLst>
          </p:cNvPr>
          <p:cNvSpPr/>
          <p:nvPr/>
        </p:nvSpPr>
        <p:spPr>
          <a:xfrm>
            <a:off x="5630301" y="911321"/>
            <a:ext cx="3208989" cy="748238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>
                <a:cs typeface="Calibri"/>
              </a:rPr>
              <a:t>To complete Audit Questionnaire, select Audit then Enter Audit Questionnaire.</a:t>
            </a:r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40878D6F-D4EA-4793-DC6A-2B1ED5DE96F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41" t="1312" r="247" b="525"/>
          <a:stretch/>
        </p:blipFill>
        <p:spPr>
          <a:xfrm>
            <a:off x="848852" y="1784924"/>
            <a:ext cx="8937536" cy="4164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973019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F80168CE-69ED-9FDC-AC8E-59CEE8D5E2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0261ECA9-0CCB-8E3E-A54F-0068FB53A771}"/>
              </a:ext>
            </a:extLst>
          </p:cNvPr>
          <p:cNvGrpSpPr/>
          <p:nvPr/>
        </p:nvGrpSpPr>
        <p:grpSpPr>
          <a:xfrm>
            <a:off x="5744352" y="6522345"/>
            <a:ext cx="1420192" cy="310254"/>
            <a:chOff x="5744352" y="6522345"/>
            <a:chExt cx="1420192" cy="310254"/>
          </a:xfrm>
        </p:grpSpPr>
        <p:sp>
          <p:nvSpPr>
            <p:cNvPr id="4" name="Text Placeholder 4">
              <a:extLst>
                <a:ext uri="{FF2B5EF4-FFF2-40B4-BE49-F238E27FC236}">
                  <a16:creationId xmlns:a16="http://schemas.microsoft.com/office/drawing/2014/main" id="{A63C458D-9A60-F8EA-A038-DEA9878FB23C}"/>
                </a:ext>
              </a:extLst>
            </p:cNvPr>
            <p:cNvSpPr txBox="1">
              <a:spLocks/>
            </p:cNvSpPr>
            <p:nvPr/>
          </p:nvSpPr>
          <p:spPr>
            <a:xfrm>
              <a:off x="6063875" y="6529069"/>
              <a:ext cx="1100669" cy="28725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CTDOL confidential</a:t>
              </a:r>
            </a:p>
          </p:txBody>
        </p:sp>
        <p:sp>
          <p:nvSpPr>
            <p:cNvPr id="5" name="Rectangle 71">
              <a:extLst>
                <a:ext uri="{FF2B5EF4-FFF2-40B4-BE49-F238E27FC236}">
                  <a16:creationId xmlns:a16="http://schemas.microsoft.com/office/drawing/2014/main" id="{0381B2BD-856C-C9DD-0B57-696B3137E23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5744352" y="6542471"/>
              <a:ext cx="372284" cy="28180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00" b="1">
                  <a:solidFill>
                    <a:schemeClr val="bg1">
                      <a:lumMod val="50000"/>
                    </a:schemeClr>
                  </a:solidFill>
                  <a:latin typeface="+mj-lt"/>
                  <a:cs typeface="Arial" pitchFamily="34" charset="0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noProof="0" dirty="0"/>
                <a:t> </a:t>
              </a:r>
              <a:fld id="{13B55AB4-0D57-4FBE-946B-A81E4A9D2A4C}" type="slidenum">
                <a:rPr lang="en-US" sz="1067" noProof="0" smtClean="0"/>
                <a:pPr lvl="0"/>
                <a:t>98</a:t>
              </a:fld>
              <a:r>
                <a:rPr lang="en-US" sz="1067" noProof="0" dirty="0"/>
                <a:t> </a:t>
              </a:r>
            </a:p>
          </p:txBody>
        </p:sp>
        <p:sp>
          <p:nvSpPr>
            <p:cNvPr id="6" name="Text Placeholder 4">
              <a:extLst>
                <a:ext uri="{FF2B5EF4-FFF2-40B4-BE49-F238E27FC236}">
                  <a16:creationId xmlns:a16="http://schemas.microsoft.com/office/drawing/2014/main" id="{4ECD8DDA-69A7-2A9B-2466-8DB337718E94}"/>
                </a:ext>
              </a:extLst>
            </p:cNvPr>
            <p:cNvSpPr txBox="1">
              <a:spLocks/>
            </p:cNvSpPr>
            <p:nvPr/>
          </p:nvSpPr>
          <p:spPr>
            <a:xfrm>
              <a:off x="6019799" y="6522345"/>
              <a:ext cx="76201" cy="3102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600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97958878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A4246B52-F1C0-7ABF-88AA-63CB1AAB7A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81314789-4A04-6A8D-C7B9-1CD4976A8C25}"/>
              </a:ext>
            </a:extLst>
          </p:cNvPr>
          <p:cNvGrpSpPr/>
          <p:nvPr/>
        </p:nvGrpSpPr>
        <p:grpSpPr>
          <a:xfrm>
            <a:off x="5744352" y="6522345"/>
            <a:ext cx="1420192" cy="310254"/>
            <a:chOff x="5744352" y="6522345"/>
            <a:chExt cx="1420192" cy="310254"/>
          </a:xfrm>
        </p:grpSpPr>
        <p:sp>
          <p:nvSpPr>
            <p:cNvPr id="4" name="Text Placeholder 4">
              <a:extLst>
                <a:ext uri="{FF2B5EF4-FFF2-40B4-BE49-F238E27FC236}">
                  <a16:creationId xmlns:a16="http://schemas.microsoft.com/office/drawing/2014/main" id="{7C9A0066-66AF-6D8C-639D-ECF5D09639D0}"/>
                </a:ext>
              </a:extLst>
            </p:cNvPr>
            <p:cNvSpPr txBox="1">
              <a:spLocks/>
            </p:cNvSpPr>
            <p:nvPr/>
          </p:nvSpPr>
          <p:spPr>
            <a:xfrm>
              <a:off x="6063875" y="6529069"/>
              <a:ext cx="1100669" cy="28725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CTDOL confidential</a:t>
              </a:r>
            </a:p>
          </p:txBody>
        </p:sp>
        <p:sp>
          <p:nvSpPr>
            <p:cNvPr id="5" name="Rectangle 71">
              <a:extLst>
                <a:ext uri="{FF2B5EF4-FFF2-40B4-BE49-F238E27FC236}">
                  <a16:creationId xmlns:a16="http://schemas.microsoft.com/office/drawing/2014/main" id="{1BFE6C17-E30F-1F79-1051-0F05117FFB4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5744352" y="6542471"/>
              <a:ext cx="372284" cy="28180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00" b="1">
                  <a:solidFill>
                    <a:schemeClr val="bg1">
                      <a:lumMod val="50000"/>
                    </a:schemeClr>
                  </a:solidFill>
                  <a:latin typeface="+mj-lt"/>
                  <a:cs typeface="Arial" pitchFamily="34" charset="0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067" noProof="0" dirty="0"/>
                <a:t> </a:t>
              </a:r>
              <a:fld id="{13B55AB4-0D57-4FBE-946B-A81E4A9D2A4C}" type="slidenum">
                <a:rPr lang="en-US" sz="1067" noProof="0" smtClean="0"/>
                <a:pPr lvl="0"/>
                <a:t>99</a:t>
              </a:fld>
              <a:r>
                <a:rPr lang="en-US" sz="1067" noProof="0" dirty="0"/>
                <a:t> </a:t>
              </a:r>
            </a:p>
          </p:txBody>
        </p:sp>
        <p:sp>
          <p:nvSpPr>
            <p:cNvPr id="6" name="Text Placeholder 4">
              <a:extLst>
                <a:ext uri="{FF2B5EF4-FFF2-40B4-BE49-F238E27FC236}">
                  <a16:creationId xmlns:a16="http://schemas.microsoft.com/office/drawing/2014/main" id="{CE724F10-32DD-7096-8195-91B71496CF8C}"/>
                </a:ext>
              </a:extLst>
            </p:cNvPr>
            <p:cNvSpPr txBox="1">
              <a:spLocks/>
            </p:cNvSpPr>
            <p:nvPr/>
          </p:nvSpPr>
          <p:spPr>
            <a:xfrm>
              <a:off x="6019799" y="6522345"/>
              <a:ext cx="76201" cy="3102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>
              <a:defPPr>
                <a:defRPr lang="en-US"/>
              </a:defPPr>
              <a:lvl1pPr defTabSz="914400">
                <a:defRPr sz="800" b="1">
                  <a:solidFill>
                    <a:schemeClr val="tx1">
                      <a:lumMod val="75000"/>
                    </a:schemeClr>
                  </a:solidFill>
                  <a:latin typeface="+mj-lt"/>
                </a:defRPr>
              </a:lvl1pPr>
              <a:lvl2pPr marL="457200" defTabSz="914400">
                <a:defRPr sz="1800"/>
              </a:lvl2pPr>
              <a:lvl3pPr marL="914400" defTabSz="914400">
                <a:defRPr sz="1800"/>
              </a:lvl3pPr>
              <a:lvl4pPr marL="1371600" defTabSz="914400">
                <a:defRPr sz="1800"/>
              </a:lvl4pPr>
              <a:lvl5pPr marL="1828800" defTabSz="914400">
                <a:defRPr sz="1800"/>
              </a:lvl5pPr>
              <a:lvl6pPr marL="2286000" defTabSz="914400">
                <a:defRPr sz="1800"/>
              </a:lvl6pPr>
              <a:lvl7pPr marL="2743200" defTabSz="914400">
                <a:defRPr sz="1800"/>
              </a:lvl7pPr>
              <a:lvl8pPr marL="3200400" defTabSz="914400">
                <a:defRPr sz="1800"/>
              </a:lvl8pPr>
              <a:lvl9pPr marL="3657600" defTabSz="914400">
                <a:defRPr sz="1800"/>
              </a:lvl9pPr>
            </a:lstStyle>
            <a:p>
              <a:pPr lvl="0"/>
              <a:r>
                <a:rPr lang="en-US" sz="1600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46861055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A1F6440E06066459602711D0CF6B953" ma:contentTypeVersion="12" ma:contentTypeDescription="Create a new document." ma:contentTypeScope="" ma:versionID="b037f15573df2de4f3a4c0e59a93de86">
  <xsd:schema xmlns:xsd="http://www.w3.org/2001/XMLSchema" xmlns:xs="http://www.w3.org/2001/XMLSchema" xmlns:p="http://schemas.microsoft.com/office/2006/metadata/properties" xmlns:ns2="538216d9-ff6e-4364-8244-5c22dffbd803" xmlns:ns3="35dffed0-67da-45ba-bdd4-1711cca3276d" targetNamespace="http://schemas.microsoft.com/office/2006/metadata/properties" ma:root="true" ma:fieldsID="a8b230f2c8d8cb5a6214ddc3d564a8af" ns2:_="" ns3:_="">
    <xsd:import namespace="538216d9-ff6e-4364-8244-5c22dffbd803"/>
    <xsd:import namespace="35dffed0-67da-45ba-bdd4-1711cca3276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8216d9-ff6e-4364-8244-5c22dffbd80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69be3ee5-5d72-4a78-bfe6-04ec158992b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dffed0-67da-45ba-bdd4-1711cca3276d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774b68d1-7512-42a1-8f5c-92f53640b93a}" ma:internalName="TaxCatchAll" ma:showField="CatchAllData" ma:web="35dffed0-67da-45ba-bdd4-1711cca327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35dffed0-67da-45ba-bdd4-1711cca3276d">
      <UserInfo>
        <DisplayName>Wardlow, Debra</DisplayName>
        <AccountId>67</AccountId>
        <AccountType/>
      </UserInfo>
      <UserInfo>
        <DisplayName>Williams, Wilbert</DisplayName>
        <AccountId>46</AccountId>
        <AccountType/>
      </UserInfo>
    </SharedWithUsers>
    <TaxCatchAll xmlns="35dffed0-67da-45ba-bdd4-1711cca3276d" xsi:nil="true"/>
    <lcf76f155ced4ddcb4097134ff3c332f xmlns="538216d9-ff6e-4364-8244-5c22dffbd803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CF7BE61-D9E5-4D99-B329-EA2AD6BC095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38216d9-ff6e-4364-8244-5c22dffbd803"/>
    <ds:schemaRef ds:uri="35dffed0-67da-45ba-bdd4-1711cca3276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4B065F3-B3B0-433B-8FA9-5432A15112B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FF05E17-23BB-44C1-938A-2BED608D9BED}">
  <ds:schemaRefs>
    <ds:schemaRef ds:uri="35dffed0-67da-45ba-bdd4-1711cca3276d"/>
    <ds:schemaRef ds:uri="83ecb42a-3556-479a-a2f0-e0cb40fe8e1e"/>
    <ds:schemaRef ds:uri="84acf883-6e23-4b43-9e72-da4e1a2a9310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538216d9-ff6e-4364-8244-5c22dffbd80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196</TotalTime>
  <Words>5684</Words>
  <Application>Microsoft Office PowerPoint</Application>
  <PresentationFormat>Widescreen</PresentationFormat>
  <Paragraphs>1009</Paragraphs>
  <Slides>143</Slides>
  <Notes>60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143</vt:i4>
      </vt:variant>
    </vt:vector>
  </HeadingPairs>
  <TitlesOfParts>
    <vt:vector size="149" baseType="lpstr">
      <vt:lpstr>Arial</vt:lpstr>
      <vt:lpstr>Arial,Sans-Serif</vt:lpstr>
      <vt:lpstr>Calibri</vt:lpstr>
      <vt:lpstr>Calibri Light</vt:lpstr>
      <vt:lpstr>Courier New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Ralitsa Mileva</dc:creator>
  <cp:lastModifiedBy>Lucente, Michael</cp:lastModifiedBy>
  <cp:revision>30</cp:revision>
  <dcterms:created xsi:type="dcterms:W3CDTF">2022-02-16T07:10:42Z</dcterms:created>
  <dcterms:modified xsi:type="dcterms:W3CDTF">2023-07-20T15:35:41Z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0x0101009A1F6440E06066459602711D0CF6B953</vt:lpwstr>
  </property>
  <property fmtid="{D5CDD505-2E9C-101B-9397-08002B2CF9AE}" pid="3" name="ComplianceAssetId">
    <vt:lpwstr/>
  </property>
  <property fmtid="{D5CDD505-2E9C-101B-9397-08002B2CF9AE}" pid="4" name="_ExtendedDescription">
    <vt:lpwstr/>
  </property>
  <property fmtid="{D5CDD505-2E9C-101B-9397-08002B2CF9AE}" pid="5" name="TriggerFlowInfo">
    <vt:lpwstr/>
  </property>
</Properties>
</file>