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6"/>
  </p:notesMasterIdLst>
  <p:sldIdLst>
    <p:sldId id="257" r:id="rId5"/>
    <p:sldId id="370" r:id="rId6"/>
    <p:sldId id="286" r:id="rId7"/>
    <p:sldId id="338" r:id="rId8"/>
    <p:sldId id="288" r:id="rId9"/>
    <p:sldId id="326" r:id="rId10"/>
    <p:sldId id="339" r:id="rId11"/>
    <p:sldId id="340" r:id="rId12"/>
    <p:sldId id="347" r:id="rId13"/>
    <p:sldId id="351" r:id="rId14"/>
    <p:sldId id="352" r:id="rId15"/>
    <p:sldId id="382" r:id="rId16"/>
    <p:sldId id="323" r:id="rId17"/>
    <p:sldId id="353" r:id="rId18"/>
    <p:sldId id="371" r:id="rId19"/>
    <p:sldId id="342" r:id="rId20"/>
    <p:sldId id="261" r:id="rId21"/>
    <p:sldId id="356" r:id="rId22"/>
    <p:sldId id="344" r:id="rId23"/>
    <p:sldId id="346" r:id="rId24"/>
    <p:sldId id="359" r:id="rId25"/>
    <p:sldId id="349" r:id="rId26"/>
    <p:sldId id="355" r:id="rId27"/>
    <p:sldId id="361" r:id="rId28"/>
    <p:sldId id="378" r:id="rId29"/>
    <p:sldId id="379" r:id="rId30"/>
    <p:sldId id="380" r:id="rId31"/>
    <p:sldId id="381" r:id="rId32"/>
    <p:sldId id="265" r:id="rId33"/>
    <p:sldId id="374" r:id="rId34"/>
    <p:sldId id="358" r:id="rId35"/>
    <p:sldId id="377" r:id="rId36"/>
    <p:sldId id="299" r:id="rId37"/>
    <p:sldId id="383" r:id="rId38"/>
    <p:sldId id="363" r:id="rId39"/>
    <p:sldId id="275" r:id="rId40"/>
    <p:sldId id="376" r:id="rId41"/>
    <p:sldId id="278" r:id="rId42"/>
    <p:sldId id="365" r:id="rId43"/>
    <p:sldId id="366" r:id="rId44"/>
    <p:sldId id="367" r:id="rId4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14" d="100"/>
          <a:sy n="114" d="100"/>
        </p:scale>
        <p:origin x="438" y="10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_rels/data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0E218C-FC5D-4DBE-9D64-602C213CD00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1512BCA-4BE5-4117-A0AF-EF01154FE1B5}">
      <dgm:prSet/>
      <dgm:spPr/>
      <dgm:t>
        <a:bodyPr/>
        <a:lstStyle/>
        <a:p>
          <a:r>
            <a:rPr lang="en-US" b="1"/>
            <a:t>Employers with fewer than the number of employees listed on the previous 2 slides.</a:t>
          </a:r>
          <a:endParaRPr lang="en-US">
            <a:highlight>
              <a:srgbClr val="FFFF00"/>
            </a:highlight>
          </a:endParaRPr>
        </a:p>
      </dgm:t>
    </dgm:pt>
    <dgm:pt modelId="{BDFA76FD-480E-4C4E-A333-1FCAC3770351}" type="parTrans" cxnId="{036962B6-BCAE-4C13-B853-565D80E11820}">
      <dgm:prSet/>
      <dgm:spPr/>
      <dgm:t>
        <a:bodyPr/>
        <a:lstStyle/>
        <a:p>
          <a:endParaRPr lang="en-US"/>
        </a:p>
      </dgm:t>
    </dgm:pt>
    <dgm:pt modelId="{F7A77DC5-E374-4C18-BAB2-170341A44C81}" type="sibTrans" cxnId="{036962B6-BCAE-4C13-B853-565D80E11820}">
      <dgm:prSet/>
      <dgm:spPr/>
      <dgm:t>
        <a:bodyPr/>
        <a:lstStyle/>
        <a:p>
          <a:endParaRPr lang="en-US"/>
        </a:p>
      </dgm:t>
    </dgm:pt>
    <dgm:pt modelId="{DF629BD6-2F01-427B-B47D-CA9A5BAB830F}">
      <dgm:prSet custT="1"/>
      <dgm:spPr/>
      <dgm:t>
        <a:bodyPr/>
        <a:lstStyle/>
        <a:p>
          <a:r>
            <a:rPr lang="en-US" sz="1800" b="1"/>
            <a:t>Employers participating in multiemployer health plans, maintained pursuant to one or more collective bargaining agreements between a construction-related tradesperson employee organization(s</a:t>
          </a:r>
          <a:r>
            <a:rPr lang="en-US" sz="1800" b="1" u="none"/>
            <a:t>) and employers. </a:t>
          </a:r>
          <a:endParaRPr lang="en-US" sz="1800" u="none"/>
        </a:p>
      </dgm:t>
    </dgm:pt>
    <dgm:pt modelId="{D308EE04-6AC9-4D79-95FC-3C7389FE19C4}" type="parTrans" cxnId="{53DEED16-CD45-42B0-9249-34ECA63FCB5A}">
      <dgm:prSet/>
      <dgm:spPr/>
      <dgm:t>
        <a:bodyPr/>
        <a:lstStyle/>
        <a:p>
          <a:endParaRPr lang="en-US"/>
        </a:p>
      </dgm:t>
    </dgm:pt>
    <dgm:pt modelId="{20A1239B-E4D8-43BF-941B-3628EF259AA8}" type="sibTrans" cxnId="{53DEED16-CD45-42B0-9249-34ECA63FCB5A}">
      <dgm:prSet/>
      <dgm:spPr/>
      <dgm:t>
        <a:bodyPr/>
        <a:lstStyle/>
        <a:p>
          <a:endParaRPr lang="en-US"/>
        </a:p>
      </dgm:t>
    </dgm:pt>
    <dgm:pt modelId="{4AC19AFA-3F76-4B5C-BBD0-B1AD262729FC}">
      <dgm:prSet/>
      <dgm:spPr/>
      <dgm:t>
        <a:bodyPr/>
        <a:lstStyle/>
        <a:p>
          <a:r>
            <a:rPr lang="en-US" b="1"/>
            <a:t>Self-employed individuals</a:t>
          </a:r>
          <a:r>
            <a:rPr lang="en-US" b="1" u="none"/>
            <a:t>.</a:t>
          </a:r>
          <a:r>
            <a:rPr lang="en-US" b="1"/>
            <a:t>  </a:t>
          </a:r>
          <a:endParaRPr lang="en-US"/>
        </a:p>
      </dgm:t>
    </dgm:pt>
    <dgm:pt modelId="{63325CCF-5358-4457-B9C8-16ABE0729E72}" type="parTrans" cxnId="{DF1790C5-DCC2-49B0-B16A-953659991B32}">
      <dgm:prSet/>
      <dgm:spPr/>
      <dgm:t>
        <a:bodyPr/>
        <a:lstStyle/>
        <a:p>
          <a:endParaRPr lang="en-US"/>
        </a:p>
      </dgm:t>
    </dgm:pt>
    <dgm:pt modelId="{711B1563-D6A9-4D89-B564-BAF73CB17EE9}" type="sibTrans" cxnId="{DF1790C5-DCC2-49B0-B16A-953659991B32}">
      <dgm:prSet/>
      <dgm:spPr/>
      <dgm:t>
        <a:bodyPr/>
        <a:lstStyle/>
        <a:p>
          <a:endParaRPr lang="en-US"/>
        </a:p>
      </dgm:t>
    </dgm:pt>
    <dgm:pt modelId="{93DA6ED4-409B-4D47-AD34-7000D09B1A57}" type="pres">
      <dgm:prSet presAssocID="{B80E218C-FC5D-4DBE-9D64-602C213CD009}" presName="hierChild1" presStyleCnt="0">
        <dgm:presLayoutVars>
          <dgm:chPref val="1"/>
          <dgm:dir/>
          <dgm:animOne val="branch"/>
          <dgm:animLvl val="lvl"/>
          <dgm:resizeHandles/>
        </dgm:presLayoutVars>
      </dgm:prSet>
      <dgm:spPr/>
    </dgm:pt>
    <dgm:pt modelId="{67CB497B-4612-4D0D-AC2C-D50AFE41895A}" type="pres">
      <dgm:prSet presAssocID="{91512BCA-4BE5-4117-A0AF-EF01154FE1B5}" presName="hierRoot1" presStyleCnt="0"/>
      <dgm:spPr/>
    </dgm:pt>
    <dgm:pt modelId="{F359FCA9-3AEF-4159-A1C1-C8EBB483F054}" type="pres">
      <dgm:prSet presAssocID="{91512BCA-4BE5-4117-A0AF-EF01154FE1B5}" presName="composite" presStyleCnt="0"/>
      <dgm:spPr/>
    </dgm:pt>
    <dgm:pt modelId="{7945AC7C-F0F8-454B-BE4E-E71BB18EF29D}" type="pres">
      <dgm:prSet presAssocID="{91512BCA-4BE5-4117-A0AF-EF01154FE1B5}" presName="background" presStyleLbl="node0" presStyleIdx="0" presStyleCnt="3"/>
      <dgm:spPr/>
    </dgm:pt>
    <dgm:pt modelId="{590E39EC-F13E-4639-ADDD-CCF56C22D3F1}" type="pres">
      <dgm:prSet presAssocID="{91512BCA-4BE5-4117-A0AF-EF01154FE1B5}" presName="text" presStyleLbl="fgAcc0" presStyleIdx="0" presStyleCnt="3" custLinFactNeighborX="-546" custLinFactNeighborY="-1719">
        <dgm:presLayoutVars>
          <dgm:chPref val="3"/>
        </dgm:presLayoutVars>
      </dgm:prSet>
      <dgm:spPr/>
    </dgm:pt>
    <dgm:pt modelId="{90FD3FA4-CD4F-4F2C-8384-8829D5875954}" type="pres">
      <dgm:prSet presAssocID="{91512BCA-4BE5-4117-A0AF-EF01154FE1B5}" presName="hierChild2" presStyleCnt="0"/>
      <dgm:spPr/>
    </dgm:pt>
    <dgm:pt modelId="{9D4419F9-5B75-42CE-AF00-BF9D3D30BB0A}" type="pres">
      <dgm:prSet presAssocID="{DF629BD6-2F01-427B-B47D-CA9A5BAB830F}" presName="hierRoot1" presStyleCnt="0"/>
      <dgm:spPr/>
    </dgm:pt>
    <dgm:pt modelId="{A3D38A6A-5B0D-47B2-82C3-B26D3C73EACC}" type="pres">
      <dgm:prSet presAssocID="{DF629BD6-2F01-427B-B47D-CA9A5BAB830F}" presName="composite" presStyleCnt="0"/>
      <dgm:spPr/>
    </dgm:pt>
    <dgm:pt modelId="{522AD99F-B180-4584-A567-BB8534C19D29}" type="pres">
      <dgm:prSet presAssocID="{DF629BD6-2F01-427B-B47D-CA9A5BAB830F}" presName="background" presStyleLbl="node0" presStyleIdx="1" presStyleCnt="3"/>
      <dgm:spPr/>
    </dgm:pt>
    <dgm:pt modelId="{10E6F01D-2C3A-45BB-990E-448D77F83B45}" type="pres">
      <dgm:prSet presAssocID="{DF629BD6-2F01-427B-B47D-CA9A5BAB830F}" presName="text" presStyleLbl="fgAcc0" presStyleIdx="1" presStyleCnt="3">
        <dgm:presLayoutVars>
          <dgm:chPref val="3"/>
        </dgm:presLayoutVars>
      </dgm:prSet>
      <dgm:spPr/>
    </dgm:pt>
    <dgm:pt modelId="{80154C16-2B69-4ECA-B305-3334A2697D8F}" type="pres">
      <dgm:prSet presAssocID="{DF629BD6-2F01-427B-B47D-CA9A5BAB830F}" presName="hierChild2" presStyleCnt="0"/>
      <dgm:spPr/>
    </dgm:pt>
    <dgm:pt modelId="{FF967226-150E-4E0E-809F-8C4C1EE1CD5B}" type="pres">
      <dgm:prSet presAssocID="{4AC19AFA-3F76-4B5C-BBD0-B1AD262729FC}" presName="hierRoot1" presStyleCnt="0"/>
      <dgm:spPr/>
    </dgm:pt>
    <dgm:pt modelId="{FF1646E6-BC31-472D-995D-81EDE89548D5}" type="pres">
      <dgm:prSet presAssocID="{4AC19AFA-3F76-4B5C-BBD0-B1AD262729FC}" presName="composite" presStyleCnt="0"/>
      <dgm:spPr/>
    </dgm:pt>
    <dgm:pt modelId="{AD41FFFE-3046-41E5-A3BB-3356E3C17A4C}" type="pres">
      <dgm:prSet presAssocID="{4AC19AFA-3F76-4B5C-BBD0-B1AD262729FC}" presName="background" presStyleLbl="node0" presStyleIdx="2" presStyleCnt="3"/>
      <dgm:spPr/>
    </dgm:pt>
    <dgm:pt modelId="{990028AE-598D-4F4C-AB90-8C3FA28BB4FF}" type="pres">
      <dgm:prSet presAssocID="{4AC19AFA-3F76-4B5C-BBD0-B1AD262729FC}" presName="text" presStyleLbl="fgAcc0" presStyleIdx="2" presStyleCnt="3">
        <dgm:presLayoutVars>
          <dgm:chPref val="3"/>
        </dgm:presLayoutVars>
      </dgm:prSet>
      <dgm:spPr/>
    </dgm:pt>
    <dgm:pt modelId="{B774292E-B0EC-4BA4-B3A9-F302979D100F}" type="pres">
      <dgm:prSet presAssocID="{4AC19AFA-3F76-4B5C-BBD0-B1AD262729FC}" presName="hierChild2" presStyleCnt="0"/>
      <dgm:spPr/>
    </dgm:pt>
  </dgm:ptLst>
  <dgm:cxnLst>
    <dgm:cxn modelId="{53DEED16-CD45-42B0-9249-34ECA63FCB5A}" srcId="{B80E218C-FC5D-4DBE-9D64-602C213CD009}" destId="{DF629BD6-2F01-427B-B47D-CA9A5BAB830F}" srcOrd="1" destOrd="0" parTransId="{D308EE04-6AC9-4D79-95FC-3C7389FE19C4}" sibTransId="{20A1239B-E4D8-43BF-941B-3628EF259AA8}"/>
    <dgm:cxn modelId="{372B4873-89A3-4829-B07A-5AF65F47C138}" type="presOf" srcId="{DF629BD6-2F01-427B-B47D-CA9A5BAB830F}" destId="{10E6F01D-2C3A-45BB-990E-448D77F83B45}" srcOrd="0" destOrd="0" presId="urn:microsoft.com/office/officeart/2005/8/layout/hierarchy1"/>
    <dgm:cxn modelId="{14094E54-352D-43CE-92CB-838BCAC944ED}" type="presOf" srcId="{91512BCA-4BE5-4117-A0AF-EF01154FE1B5}" destId="{590E39EC-F13E-4639-ADDD-CCF56C22D3F1}" srcOrd="0" destOrd="0" presId="urn:microsoft.com/office/officeart/2005/8/layout/hierarchy1"/>
    <dgm:cxn modelId="{6B11BB94-9101-43C6-9AD3-3D4E9A18E61E}" type="presOf" srcId="{4AC19AFA-3F76-4B5C-BBD0-B1AD262729FC}" destId="{990028AE-598D-4F4C-AB90-8C3FA28BB4FF}" srcOrd="0" destOrd="0" presId="urn:microsoft.com/office/officeart/2005/8/layout/hierarchy1"/>
    <dgm:cxn modelId="{E6539BA4-F6AC-46A3-A942-EB27DFC762D6}" type="presOf" srcId="{B80E218C-FC5D-4DBE-9D64-602C213CD009}" destId="{93DA6ED4-409B-4D47-AD34-7000D09B1A57}" srcOrd="0" destOrd="0" presId="urn:microsoft.com/office/officeart/2005/8/layout/hierarchy1"/>
    <dgm:cxn modelId="{036962B6-BCAE-4C13-B853-565D80E11820}" srcId="{B80E218C-FC5D-4DBE-9D64-602C213CD009}" destId="{91512BCA-4BE5-4117-A0AF-EF01154FE1B5}" srcOrd="0" destOrd="0" parTransId="{BDFA76FD-480E-4C4E-A333-1FCAC3770351}" sibTransId="{F7A77DC5-E374-4C18-BAB2-170341A44C81}"/>
    <dgm:cxn modelId="{DF1790C5-DCC2-49B0-B16A-953659991B32}" srcId="{B80E218C-FC5D-4DBE-9D64-602C213CD009}" destId="{4AC19AFA-3F76-4B5C-BBD0-B1AD262729FC}" srcOrd="2" destOrd="0" parTransId="{63325CCF-5358-4457-B9C8-16ABE0729E72}" sibTransId="{711B1563-D6A9-4D89-B564-BAF73CB17EE9}"/>
    <dgm:cxn modelId="{41CED9BC-5284-4BB2-9C4F-DD6FF8428300}" type="presParOf" srcId="{93DA6ED4-409B-4D47-AD34-7000D09B1A57}" destId="{67CB497B-4612-4D0D-AC2C-D50AFE41895A}" srcOrd="0" destOrd="0" presId="urn:microsoft.com/office/officeart/2005/8/layout/hierarchy1"/>
    <dgm:cxn modelId="{3861B341-49E8-465F-AED1-63628F31FFAE}" type="presParOf" srcId="{67CB497B-4612-4D0D-AC2C-D50AFE41895A}" destId="{F359FCA9-3AEF-4159-A1C1-C8EBB483F054}" srcOrd="0" destOrd="0" presId="urn:microsoft.com/office/officeart/2005/8/layout/hierarchy1"/>
    <dgm:cxn modelId="{A99B26EA-2E69-4C5A-AF56-83FD553F764A}" type="presParOf" srcId="{F359FCA9-3AEF-4159-A1C1-C8EBB483F054}" destId="{7945AC7C-F0F8-454B-BE4E-E71BB18EF29D}" srcOrd="0" destOrd="0" presId="urn:microsoft.com/office/officeart/2005/8/layout/hierarchy1"/>
    <dgm:cxn modelId="{FC095247-4315-44C5-B90A-E77593219158}" type="presParOf" srcId="{F359FCA9-3AEF-4159-A1C1-C8EBB483F054}" destId="{590E39EC-F13E-4639-ADDD-CCF56C22D3F1}" srcOrd="1" destOrd="0" presId="urn:microsoft.com/office/officeart/2005/8/layout/hierarchy1"/>
    <dgm:cxn modelId="{19D0964A-766D-4DCF-ABFE-836D21DFADAF}" type="presParOf" srcId="{67CB497B-4612-4D0D-AC2C-D50AFE41895A}" destId="{90FD3FA4-CD4F-4F2C-8384-8829D5875954}" srcOrd="1" destOrd="0" presId="urn:microsoft.com/office/officeart/2005/8/layout/hierarchy1"/>
    <dgm:cxn modelId="{7896EEAE-4A1D-43C7-B7D4-44D1022B60CF}" type="presParOf" srcId="{93DA6ED4-409B-4D47-AD34-7000D09B1A57}" destId="{9D4419F9-5B75-42CE-AF00-BF9D3D30BB0A}" srcOrd="1" destOrd="0" presId="urn:microsoft.com/office/officeart/2005/8/layout/hierarchy1"/>
    <dgm:cxn modelId="{87C25519-A268-4939-B0AD-37A6DC444262}" type="presParOf" srcId="{9D4419F9-5B75-42CE-AF00-BF9D3D30BB0A}" destId="{A3D38A6A-5B0D-47B2-82C3-B26D3C73EACC}" srcOrd="0" destOrd="0" presId="urn:microsoft.com/office/officeart/2005/8/layout/hierarchy1"/>
    <dgm:cxn modelId="{840FE9F1-98C3-46F4-9A0D-9E80F86D4439}" type="presParOf" srcId="{A3D38A6A-5B0D-47B2-82C3-B26D3C73EACC}" destId="{522AD99F-B180-4584-A567-BB8534C19D29}" srcOrd="0" destOrd="0" presId="urn:microsoft.com/office/officeart/2005/8/layout/hierarchy1"/>
    <dgm:cxn modelId="{70524F40-205A-4A91-9D42-2749327C6AFB}" type="presParOf" srcId="{A3D38A6A-5B0D-47B2-82C3-B26D3C73EACC}" destId="{10E6F01D-2C3A-45BB-990E-448D77F83B45}" srcOrd="1" destOrd="0" presId="urn:microsoft.com/office/officeart/2005/8/layout/hierarchy1"/>
    <dgm:cxn modelId="{F0E1E01E-1AF4-4DAF-BA6B-55C1228D024B}" type="presParOf" srcId="{9D4419F9-5B75-42CE-AF00-BF9D3D30BB0A}" destId="{80154C16-2B69-4ECA-B305-3334A2697D8F}" srcOrd="1" destOrd="0" presId="urn:microsoft.com/office/officeart/2005/8/layout/hierarchy1"/>
    <dgm:cxn modelId="{FB02A433-F863-43F1-ADCE-2E76F6C24AEE}" type="presParOf" srcId="{93DA6ED4-409B-4D47-AD34-7000D09B1A57}" destId="{FF967226-150E-4E0E-809F-8C4C1EE1CD5B}" srcOrd="2" destOrd="0" presId="urn:microsoft.com/office/officeart/2005/8/layout/hierarchy1"/>
    <dgm:cxn modelId="{1C43AD35-DF39-4A82-B3A6-AE6A5B32E6C6}" type="presParOf" srcId="{FF967226-150E-4E0E-809F-8C4C1EE1CD5B}" destId="{FF1646E6-BC31-472D-995D-81EDE89548D5}" srcOrd="0" destOrd="0" presId="urn:microsoft.com/office/officeart/2005/8/layout/hierarchy1"/>
    <dgm:cxn modelId="{DB6363A5-578C-46EF-A6B2-F520DEAAC172}" type="presParOf" srcId="{FF1646E6-BC31-472D-995D-81EDE89548D5}" destId="{AD41FFFE-3046-41E5-A3BB-3356E3C17A4C}" srcOrd="0" destOrd="0" presId="urn:microsoft.com/office/officeart/2005/8/layout/hierarchy1"/>
    <dgm:cxn modelId="{2CA6CEE5-2082-4AF0-9286-952974F94263}" type="presParOf" srcId="{FF1646E6-BC31-472D-995D-81EDE89548D5}" destId="{990028AE-598D-4F4C-AB90-8C3FA28BB4FF}" srcOrd="1" destOrd="0" presId="urn:microsoft.com/office/officeart/2005/8/layout/hierarchy1"/>
    <dgm:cxn modelId="{0084AFA6-0EB2-477E-81D5-973FBC49143A}" type="presParOf" srcId="{FF967226-150E-4E0E-809F-8C4C1EE1CD5B}" destId="{B774292E-B0EC-4BA4-B3A9-F302979D100F}"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2CA013A-E140-4CA3-B44F-293B6275F57E}" type="doc">
      <dgm:prSet loTypeId="urn:microsoft.com/office/officeart/2016/7/layout/RepeatingBendingProcessNew" loCatId="process" qsTypeId="urn:microsoft.com/office/officeart/2005/8/quickstyle/simple4" qsCatId="simple" csTypeId="urn:microsoft.com/office/officeart/2005/8/colors/accent1_2" csCatId="accent1"/>
      <dgm:spPr/>
      <dgm:t>
        <a:bodyPr/>
        <a:lstStyle/>
        <a:p>
          <a:endParaRPr lang="en-US"/>
        </a:p>
      </dgm:t>
    </dgm:pt>
    <dgm:pt modelId="{C35DE413-BF13-43EF-BABE-DC0D45803F25}">
      <dgm:prSet custT="1"/>
      <dgm:spPr/>
      <dgm:t>
        <a:bodyPr/>
        <a:lstStyle/>
        <a:p>
          <a:r>
            <a:rPr lang="en-US" sz="1800" b="1" u="sng"/>
            <a:t>How does an employee file a complaint? What happens during the complaint process</a:t>
          </a:r>
          <a:r>
            <a:rPr lang="en-US" sz="1800" b="1"/>
            <a:t>? </a:t>
          </a:r>
        </a:p>
      </dgm:t>
    </dgm:pt>
    <dgm:pt modelId="{E3C7F315-45A6-4F76-8790-433F6545FA5F}" type="parTrans" cxnId="{C0AB05C6-B0AB-4F84-B64B-21948D603601}">
      <dgm:prSet/>
      <dgm:spPr/>
      <dgm:t>
        <a:bodyPr/>
        <a:lstStyle/>
        <a:p>
          <a:endParaRPr lang="en-US"/>
        </a:p>
      </dgm:t>
    </dgm:pt>
    <dgm:pt modelId="{11F244BE-649D-45BB-81A9-FACB4F4C7A32}" type="sibTrans" cxnId="{C0AB05C6-B0AB-4F84-B64B-21948D603601}">
      <dgm:prSet/>
      <dgm:spPr/>
      <dgm:t>
        <a:bodyPr/>
        <a:lstStyle/>
        <a:p>
          <a:endParaRPr lang="en-US"/>
        </a:p>
      </dgm:t>
    </dgm:pt>
    <dgm:pt modelId="{177BC7E6-9362-499E-8BE1-63C29F9B1545}">
      <dgm:prSet custT="1"/>
      <dgm:spPr/>
      <dgm:t>
        <a:bodyPr/>
        <a:lstStyle/>
        <a:p>
          <a:r>
            <a:rPr lang="en-US" sz="1600" b="1" baseline="0">
              <a:latin typeface="Calibri"/>
              <a:ea typeface="Calibri"/>
              <a:cs typeface="Calibri"/>
            </a:rPr>
            <a:t>Any employee may file a "workplace standards complaint” with CTDOL’s Wage and Workplace Standards Division.  The form is on CTDOL’s website.</a:t>
          </a:r>
        </a:p>
      </dgm:t>
    </dgm:pt>
    <dgm:pt modelId="{D95AF2A5-2494-4391-B581-27CF9FAB2B19}" type="parTrans" cxnId="{D250F43A-A29B-4AFF-8242-CDEA3D4FFC1E}">
      <dgm:prSet/>
      <dgm:spPr/>
      <dgm:t>
        <a:bodyPr/>
        <a:lstStyle/>
        <a:p>
          <a:endParaRPr lang="en-US"/>
        </a:p>
      </dgm:t>
    </dgm:pt>
    <dgm:pt modelId="{ED54324A-674B-4750-BB9B-64266C978271}" type="sibTrans" cxnId="{D250F43A-A29B-4AFF-8242-CDEA3D4FFC1E}">
      <dgm:prSet/>
      <dgm:spPr/>
      <dgm:t>
        <a:bodyPr/>
        <a:lstStyle/>
        <a:p>
          <a:endParaRPr lang="en-US"/>
        </a:p>
      </dgm:t>
    </dgm:pt>
    <dgm:pt modelId="{CD6A4EDE-77ED-41AF-80E0-8BD88C0228C3}">
      <dgm:prSet custT="1"/>
      <dgm:spPr/>
      <dgm:t>
        <a:bodyPr/>
        <a:lstStyle/>
        <a:p>
          <a:r>
            <a:rPr lang="en-US" sz="1600" b="1">
              <a:latin typeface="Calibri"/>
              <a:ea typeface="Calibri"/>
              <a:cs typeface="Calibri"/>
            </a:rPr>
            <a:t>The complaint will be investigated by reviewing the complaint, speaking with the Complainant and Employer, and examining employment records. </a:t>
          </a:r>
        </a:p>
      </dgm:t>
    </dgm:pt>
    <dgm:pt modelId="{1C222554-2D22-4D04-8AD5-1CEB617E405A}" type="parTrans" cxnId="{FF7CC36A-04AA-4D22-A105-88DD6367A797}">
      <dgm:prSet/>
      <dgm:spPr/>
      <dgm:t>
        <a:bodyPr/>
        <a:lstStyle/>
        <a:p>
          <a:endParaRPr lang="en-US"/>
        </a:p>
      </dgm:t>
    </dgm:pt>
    <dgm:pt modelId="{E6D29ABD-8DDF-4AC5-8C42-5349794AFBD8}" type="sibTrans" cxnId="{FF7CC36A-04AA-4D22-A105-88DD6367A797}">
      <dgm:prSet/>
      <dgm:spPr/>
      <dgm:t>
        <a:bodyPr/>
        <a:lstStyle/>
        <a:p>
          <a:endParaRPr lang="en-US"/>
        </a:p>
      </dgm:t>
    </dgm:pt>
    <dgm:pt modelId="{70EC324F-EE2A-4CE1-B162-1715B2A492E7}">
      <dgm:prSet custT="1"/>
      <dgm:spPr/>
      <dgm:t>
        <a:bodyPr/>
        <a:lstStyle/>
        <a:p>
          <a:r>
            <a:rPr lang="en-US" sz="1800" b="1">
              <a:latin typeface="Calibri"/>
              <a:ea typeface="Calibri"/>
              <a:cs typeface="Calibri"/>
            </a:rPr>
            <a:t>As part of the complaint process, CTDOL will engage the parties in mediation to try to resolve the complaint. </a:t>
          </a:r>
        </a:p>
      </dgm:t>
    </dgm:pt>
    <dgm:pt modelId="{AB0EB564-6A5E-4266-B775-C6FE5242B14C}" type="parTrans" cxnId="{D00063B7-51C5-4181-ACAC-4DAC2D470EF1}">
      <dgm:prSet/>
      <dgm:spPr/>
      <dgm:t>
        <a:bodyPr/>
        <a:lstStyle/>
        <a:p>
          <a:endParaRPr lang="en-US"/>
        </a:p>
      </dgm:t>
    </dgm:pt>
    <dgm:pt modelId="{75C83304-A930-4800-800F-0315C55F84EB}" type="sibTrans" cxnId="{D00063B7-51C5-4181-ACAC-4DAC2D470EF1}">
      <dgm:prSet/>
      <dgm:spPr/>
      <dgm:t>
        <a:bodyPr/>
        <a:lstStyle/>
        <a:p>
          <a:endParaRPr lang="en-US"/>
        </a:p>
      </dgm:t>
    </dgm:pt>
    <dgm:pt modelId="{667392E9-7EC4-433A-9C65-65770B580E09}">
      <dgm:prSet custT="1"/>
      <dgm:spPr/>
      <dgm:t>
        <a:bodyPr/>
        <a:lstStyle/>
        <a:p>
          <a:r>
            <a:rPr lang="en-US" sz="1800" b="1">
              <a:latin typeface="Calibri"/>
              <a:ea typeface="Calibri"/>
              <a:cs typeface="Calibri"/>
            </a:rPr>
            <a:t>CTDOL has discretion to determine whether the complaint will go to a hearing. </a:t>
          </a:r>
        </a:p>
      </dgm:t>
    </dgm:pt>
    <dgm:pt modelId="{A7C83EA1-FA75-4C7C-B080-05E04FDCD975}" type="parTrans" cxnId="{CC3C3D12-5021-4601-AA81-4B576A6CB1CA}">
      <dgm:prSet/>
      <dgm:spPr/>
      <dgm:t>
        <a:bodyPr/>
        <a:lstStyle/>
        <a:p>
          <a:endParaRPr lang="en-US"/>
        </a:p>
      </dgm:t>
    </dgm:pt>
    <dgm:pt modelId="{76F26F56-103D-41B5-99F3-13A4703846FF}" type="sibTrans" cxnId="{CC3C3D12-5021-4601-AA81-4B576A6CB1CA}">
      <dgm:prSet/>
      <dgm:spPr/>
      <dgm:t>
        <a:bodyPr/>
        <a:lstStyle/>
        <a:p>
          <a:endParaRPr lang="en-US"/>
        </a:p>
      </dgm:t>
    </dgm:pt>
    <dgm:pt modelId="{ABF33FBB-53EE-4D8F-810A-180759FDCC3A}">
      <dgm:prSet custT="1"/>
      <dgm:spPr/>
      <dgm:t>
        <a:bodyPr/>
        <a:lstStyle/>
        <a:p>
          <a:r>
            <a:rPr lang="en-US" sz="1400" b="1">
              <a:latin typeface="+mn-lt"/>
              <a:ea typeface="Calibri"/>
              <a:cs typeface="Calibri"/>
            </a:rPr>
            <a:t>If a hearing is held, CTDOL will hold a formal administrative hearing pursuant to the Uniform Administrative Procedure Act. The parties may either engage a representative or represent themselves at any stage of the</a:t>
          </a:r>
          <a:r>
            <a:rPr lang="en-US" sz="1400" b="1">
              <a:latin typeface="+mn-lt"/>
            </a:rPr>
            <a:t> complaint process.  </a:t>
          </a:r>
        </a:p>
      </dgm:t>
    </dgm:pt>
    <dgm:pt modelId="{70E8B45F-5CC9-4CFA-8D0C-7052D982C0A7}" type="parTrans" cxnId="{22F9CA18-982B-42C5-A000-D0DF5B984EA8}">
      <dgm:prSet/>
      <dgm:spPr/>
      <dgm:t>
        <a:bodyPr/>
        <a:lstStyle/>
        <a:p>
          <a:endParaRPr lang="en-US"/>
        </a:p>
      </dgm:t>
    </dgm:pt>
    <dgm:pt modelId="{B17C1206-4856-41D7-BD3D-5D92A5FE3752}" type="sibTrans" cxnId="{22F9CA18-982B-42C5-A000-D0DF5B984EA8}">
      <dgm:prSet/>
      <dgm:spPr/>
      <dgm:t>
        <a:bodyPr/>
        <a:lstStyle/>
        <a:p>
          <a:endParaRPr lang="en-US"/>
        </a:p>
      </dgm:t>
    </dgm:pt>
    <dgm:pt modelId="{B9525B04-6FCA-40AE-A217-C27A7B170EC9}" type="pres">
      <dgm:prSet presAssocID="{C2CA013A-E140-4CA3-B44F-293B6275F57E}" presName="Name0" presStyleCnt="0">
        <dgm:presLayoutVars>
          <dgm:dir/>
          <dgm:resizeHandles val="exact"/>
        </dgm:presLayoutVars>
      </dgm:prSet>
      <dgm:spPr/>
    </dgm:pt>
    <dgm:pt modelId="{1BB65A15-6E04-4A4D-996C-21E6830C7AFB}" type="pres">
      <dgm:prSet presAssocID="{C35DE413-BF13-43EF-BABE-DC0D45803F25}" presName="node" presStyleLbl="node1" presStyleIdx="0" presStyleCnt="6">
        <dgm:presLayoutVars>
          <dgm:bulletEnabled val="1"/>
        </dgm:presLayoutVars>
      </dgm:prSet>
      <dgm:spPr/>
    </dgm:pt>
    <dgm:pt modelId="{6BF737AC-3F1C-47AC-A30D-8ABFE886AB51}" type="pres">
      <dgm:prSet presAssocID="{11F244BE-649D-45BB-81A9-FACB4F4C7A32}" presName="sibTrans" presStyleLbl="sibTrans1D1" presStyleIdx="0" presStyleCnt="5"/>
      <dgm:spPr/>
    </dgm:pt>
    <dgm:pt modelId="{5C1C25F1-1783-4526-A17B-2AFE9C118016}" type="pres">
      <dgm:prSet presAssocID="{11F244BE-649D-45BB-81A9-FACB4F4C7A32}" presName="connectorText" presStyleLbl="sibTrans1D1" presStyleIdx="0" presStyleCnt="5"/>
      <dgm:spPr/>
    </dgm:pt>
    <dgm:pt modelId="{70C1B4CE-FE32-4A81-A857-CFFC0B3CC609}" type="pres">
      <dgm:prSet presAssocID="{177BC7E6-9362-499E-8BE1-63C29F9B1545}" presName="node" presStyleLbl="node1" presStyleIdx="1" presStyleCnt="6">
        <dgm:presLayoutVars>
          <dgm:bulletEnabled val="1"/>
        </dgm:presLayoutVars>
      </dgm:prSet>
      <dgm:spPr/>
    </dgm:pt>
    <dgm:pt modelId="{ED012BE4-696B-464C-8B26-39CC5BFD0B29}" type="pres">
      <dgm:prSet presAssocID="{ED54324A-674B-4750-BB9B-64266C978271}" presName="sibTrans" presStyleLbl="sibTrans1D1" presStyleIdx="1" presStyleCnt="5"/>
      <dgm:spPr/>
    </dgm:pt>
    <dgm:pt modelId="{8209AB51-13BD-499A-B23E-8F984CD41EE4}" type="pres">
      <dgm:prSet presAssocID="{ED54324A-674B-4750-BB9B-64266C978271}" presName="connectorText" presStyleLbl="sibTrans1D1" presStyleIdx="1" presStyleCnt="5"/>
      <dgm:spPr/>
    </dgm:pt>
    <dgm:pt modelId="{04BFA6B5-5E18-4643-814A-B891F132232F}" type="pres">
      <dgm:prSet presAssocID="{CD6A4EDE-77ED-41AF-80E0-8BD88C0228C3}" presName="node" presStyleLbl="node1" presStyleIdx="2" presStyleCnt="6">
        <dgm:presLayoutVars>
          <dgm:bulletEnabled val="1"/>
        </dgm:presLayoutVars>
      </dgm:prSet>
      <dgm:spPr/>
    </dgm:pt>
    <dgm:pt modelId="{4E4A3A63-781D-4642-B290-4877A1E43EF8}" type="pres">
      <dgm:prSet presAssocID="{E6D29ABD-8DDF-4AC5-8C42-5349794AFBD8}" presName="sibTrans" presStyleLbl="sibTrans1D1" presStyleIdx="2" presStyleCnt="5"/>
      <dgm:spPr/>
    </dgm:pt>
    <dgm:pt modelId="{894BFDD8-242F-45BA-8652-CE227ACA6606}" type="pres">
      <dgm:prSet presAssocID="{E6D29ABD-8DDF-4AC5-8C42-5349794AFBD8}" presName="connectorText" presStyleLbl="sibTrans1D1" presStyleIdx="2" presStyleCnt="5"/>
      <dgm:spPr/>
    </dgm:pt>
    <dgm:pt modelId="{F4D4C83D-2081-4E8F-A147-149FFBBA69AD}" type="pres">
      <dgm:prSet presAssocID="{70EC324F-EE2A-4CE1-B162-1715B2A492E7}" presName="node" presStyleLbl="node1" presStyleIdx="3" presStyleCnt="6">
        <dgm:presLayoutVars>
          <dgm:bulletEnabled val="1"/>
        </dgm:presLayoutVars>
      </dgm:prSet>
      <dgm:spPr/>
    </dgm:pt>
    <dgm:pt modelId="{E144A3F7-5ACB-4893-B485-7C52E4256005}" type="pres">
      <dgm:prSet presAssocID="{75C83304-A930-4800-800F-0315C55F84EB}" presName="sibTrans" presStyleLbl="sibTrans1D1" presStyleIdx="3" presStyleCnt="5"/>
      <dgm:spPr/>
    </dgm:pt>
    <dgm:pt modelId="{4BD5AE37-B241-4256-A898-B577E4EB1C8D}" type="pres">
      <dgm:prSet presAssocID="{75C83304-A930-4800-800F-0315C55F84EB}" presName="connectorText" presStyleLbl="sibTrans1D1" presStyleIdx="3" presStyleCnt="5"/>
      <dgm:spPr/>
    </dgm:pt>
    <dgm:pt modelId="{5CC547E2-B144-4E5F-B140-4B9984A83311}" type="pres">
      <dgm:prSet presAssocID="{667392E9-7EC4-433A-9C65-65770B580E09}" presName="node" presStyleLbl="node1" presStyleIdx="4" presStyleCnt="6">
        <dgm:presLayoutVars>
          <dgm:bulletEnabled val="1"/>
        </dgm:presLayoutVars>
      </dgm:prSet>
      <dgm:spPr/>
    </dgm:pt>
    <dgm:pt modelId="{05F9C5C4-9F08-4DFB-83C4-998417D43F54}" type="pres">
      <dgm:prSet presAssocID="{76F26F56-103D-41B5-99F3-13A4703846FF}" presName="sibTrans" presStyleLbl="sibTrans1D1" presStyleIdx="4" presStyleCnt="5"/>
      <dgm:spPr/>
    </dgm:pt>
    <dgm:pt modelId="{88A326EA-A6B8-480D-8C7F-A47A088764A4}" type="pres">
      <dgm:prSet presAssocID="{76F26F56-103D-41B5-99F3-13A4703846FF}" presName="connectorText" presStyleLbl="sibTrans1D1" presStyleIdx="4" presStyleCnt="5"/>
      <dgm:spPr/>
    </dgm:pt>
    <dgm:pt modelId="{99C0FB07-7B89-4264-B28E-8A614A878FDB}" type="pres">
      <dgm:prSet presAssocID="{ABF33FBB-53EE-4D8F-810A-180759FDCC3A}" presName="node" presStyleLbl="node1" presStyleIdx="5" presStyleCnt="6">
        <dgm:presLayoutVars>
          <dgm:bulletEnabled val="1"/>
        </dgm:presLayoutVars>
      </dgm:prSet>
      <dgm:spPr/>
    </dgm:pt>
  </dgm:ptLst>
  <dgm:cxnLst>
    <dgm:cxn modelId="{CC3C3D12-5021-4601-AA81-4B576A6CB1CA}" srcId="{C2CA013A-E140-4CA3-B44F-293B6275F57E}" destId="{667392E9-7EC4-433A-9C65-65770B580E09}" srcOrd="4" destOrd="0" parTransId="{A7C83EA1-FA75-4C7C-B080-05E04FDCD975}" sibTransId="{76F26F56-103D-41B5-99F3-13A4703846FF}"/>
    <dgm:cxn modelId="{22F9CA18-982B-42C5-A000-D0DF5B984EA8}" srcId="{C2CA013A-E140-4CA3-B44F-293B6275F57E}" destId="{ABF33FBB-53EE-4D8F-810A-180759FDCC3A}" srcOrd="5" destOrd="0" parTransId="{70E8B45F-5CC9-4CFA-8D0C-7052D982C0A7}" sibTransId="{B17C1206-4856-41D7-BD3D-5D92A5FE3752}"/>
    <dgm:cxn modelId="{8310D335-EE1C-4417-989D-767524C182C1}" type="presOf" srcId="{667392E9-7EC4-433A-9C65-65770B580E09}" destId="{5CC547E2-B144-4E5F-B140-4B9984A83311}" srcOrd="0" destOrd="0" presId="urn:microsoft.com/office/officeart/2016/7/layout/RepeatingBendingProcessNew"/>
    <dgm:cxn modelId="{F7715D38-79F2-42C1-8D5B-2544A1385009}" type="presOf" srcId="{11F244BE-649D-45BB-81A9-FACB4F4C7A32}" destId="{6BF737AC-3F1C-47AC-A30D-8ABFE886AB51}" srcOrd="0" destOrd="0" presId="urn:microsoft.com/office/officeart/2016/7/layout/RepeatingBendingProcessNew"/>
    <dgm:cxn modelId="{D250F43A-A29B-4AFF-8242-CDEA3D4FFC1E}" srcId="{C2CA013A-E140-4CA3-B44F-293B6275F57E}" destId="{177BC7E6-9362-499E-8BE1-63C29F9B1545}" srcOrd="1" destOrd="0" parTransId="{D95AF2A5-2494-4391-B581-27CF9FAB2B19}" sibTransId="{ED54324A-674B-4750-BB9B-64266C978271}"/>
    <dgm:cxn modelId="{D3095F5C-CF8E-4524-8833-B77796D22AB6}" type="presOf" srcId="{C2CA013A-E140-4CA3-B44F-293B6275F57E}" destId="{B9525B04-6FCA-40AE-A217-C27A7B170EC9}" srcOrd="0" destOrd="0" presId="urn:microsoft.com/office/officeart/2016/7/layout/RepeatingBendingProcessNew"/>
    <dgm:cxn modelId="{FA9D0768-B78B-4167-9292-4FE81DF8851D}" type="presOf" srcId="{75C83304-A930-4800-800F-0315C55F84EB}" destId="{4BD5AE37-B241-4256-A898-B577E4EB1C8D}" srcOrd="1" destOrd="0" presId="urn:microsoft.com/office/officeart/2016/7/layout/RepeatingBendingProcessNew"/>
    <dgm:cxn modelId="{FF7CC36A-04AA-4D22-A105-88DD6367A797}" srcId="{C2CA013A-E140-4CA3-B44F-293B6275F57E}" destId="{CD6A4EDE-77ED-41AF-80E0-8BD88C0228C3}" srcOrd="2" destOrd="0" parTransId="{1C222554-2D22-4D04-8AD5-1CEB617E405A}" sibTransId="{E6D29ABD-8DDF-4AC5-8C42-5349794AFBD8}"/>
    <dgm:cxn modelId="{E1259C52-D350-49AF-8EE1-EC13B5D82DBB}" type="presOf" srcId="{76F26F56-103D-41B5-99F3-13A4703846FF}" destId="{88A326EA-A6B8-480D-8C7F-A47A088764A4}" srcOrd="1" destOrd="0" presId="urn:microsoft.com/office/officeart/2016/7/layout/RepeatingBendingProcessNew"/>
    <dgm:cxn modelId="{6F7E2C8C-F9EB-4978-848D-35501D84D47A}" type="presOf" srcId="{CD6A4EDE-77ED-41AF-80E0-8BD88C0228C3}" destId="{04BFA6B5-5E18-4643-814A-B891F132232F}" srcOrd="0" destOrd="0" presId="urn:microsoft.com/office/officeart/2016/7/layout/RepeatingBendingProcessNew"/>
    <dgm:cxn modelId="{B6E6CE98-9A07-4089-97E3-84F06852ED49}" type="presOf" srcId="{76F26F56-103D-41B5-99F3-13A4703846FF}" destId="{05F9C5C4-9F08-4DFB-83C4-998417D43F54}" srcOrd="0" destOrd="0" presId="urn:microsoft.com/office/officeart/2016/7/layout/RepeatingBendingProcessNew"/>
    <dgm:cxn modelId="{95F7FD9A-2AA5-40CB-8849-94C1700F336E}" type="presOf" srcId="{75C83304-A930-4800-800F-0315C55F84EB}" destId="{E144A3F7-5ACB-4893-B485-7C52E4256005}" srcOrd="0" destOrd="0" presId="urn:microsoft.com/office/officeart/2016/7/layout/RepeatingBendingProcessNew"/>
    <dgm:cxn modelId="{8BFF1FAC-B878-4911-8E58-97272DAAEABC}" type="presOf" srcId="{ED54324A-674B-4750-BB9B-64266C978271}" destId="{8209AB51-13BD-499A-B23E-8F984CD41EE4}" srcOrd="1" destOrd="0" presId="urn:microsoft.com/office/officeart/2016/7/layout/RepeatingBendingProcessNew"/>
    <dgm:cxn modelId="{D00063B7-51C5-4181-ACAC-4DAC2D470EF1}" srcId="{C2CA013A-E140-4CA3-B44F-293B6275F57E}" destId="{70EC324F-EE2A-4CE1-B162-1715B2A492E7}" srcOrd="3" destOrd="0" parTransId="{AB0EB564-6A5E-4266-B775-C6FE5242B14C}" sibTransId="{75C83304-A930-4800-800F-0315C55F84EB}"/>
    <dgm:cxn modelId="{161171BB-C663-4313-BC39-B02C4799EBC5}" type="presOf" srcId="{C35DE413-BF13-43EF-BABE-DC0D45803F25}" destId="{1BB65A15-6E04-4A4D-996C-21E6830C7AFB}" srcOrd="0" destOrd="0" presId="urn:microsoft.com/office/officeart/2016/7/layout/RepeatingBendingProcessNew"/>
    <dgm:cxn modelId="{C0AB05C6-B0AB-4F84-B64B-21948D603601}" srcId="{C2CA013A-E140-4CA3-B44F-293B6275F57E}" destId="{C35DE413-BF13-43EF-BABE-DC0D45803F25}" srcOrd="0" destOrd="0" parTransId="{E3C7F315-45A6-4F76-8790-433F6545FA5F}" sibTransId="{11F244BE-649D-45BB-81A9-FACB4F4C7A32}"/>
    <dgm:cxn modelId="{A71E11CC-B0A5-40E2-B2BB-11C3FE219DFD}" type="presOf" srcId="{177BC7E6-9362-499E-8BE1-63C29F9B1545}" destId="{70C1B4CE-FE32-4A81-A857-CFFC0B3CC609}" srcOrd="0" destOrd="0" presId="urn:microsoft.com/office/officeart/2016/7/layout/RepeatingBendingProcessNew"/>
    <dgm:cxn modelId="{A51A7CCE-73DF-4A2B-879F-756C97224159}" type="presOf" srcId="{E6D29ABD-8DDF-4AC5-8C42-5349794AFBD8}" destId="{4E4A3A63-781D-4642-B290-4877A1E43EF8}" srcOrd="0" destOrd="0" presId="urn:microsoft.com/office/officeart/2016/7/layout/RepeatingBendingProcessNew"/>
    <dgm:cxn modelId="{8223DBD3-F4E9-4EDB-96FC-5EB9537E2A66}" type="presOf" srcId="{70EC324F-EE2A-4CE1-B162-1715B2A492E7}" destId="{F4D4C83D-2081-4E8F-A147-149FFBBA69AD}" srcOrd="0" destOrd="0" presId="urn:microsoft.com/office/officeart/2016/7/layout/RepeatingBendingProcessNew"/>
    <dgm:cxn modelId="{AD2219DB-A0EB-468E-857F-B0272DF3A7F6}" type="presOf" srcId="{11F244BE-649D-45BB-81A9-FACB4F4C7A32}" destId="{5C1C25F1-1783-4526-A17B-2AFE9C118016}" srcOrd="1" destOrd="0" presId="urn:microsoft.com/office/officeart/2016/7/layout/RepeatingBendingProcessNew"/>
    <dgm:cxn modelId="{2D04CEF9-18F8-40FD-80C3-9FE67186E5AE}" type="presOf" srcId="{ED54324A-674B-4750-BB9B-64266C978271}" destId="{ED012BE4-696B-464C-8B26-39CC5BFD0B29}" srcOrd="0" destOrd="0" presId="urn:microsoft.com/office/officeart/2016/7/layout/RepeatingBendingProcessNew"/>
    <dgm:cxn modelId="{2FDEBFFC-CCEE-426B-8D34-85637AABAF7E}" type="presOf" srcId="{ABF33FBB-53EE-4D8F-810A-180759FDCC3A}" destId="{99C0FB07-7B89-4264-B28E-8A614A878FDB}" srcOrd="0" destOrd="0" presId="urn:microsoft.com/office/officeart/2016/7/layout/RepeatingBendingProcessNew"/>
    <dgm:cxn modelId="{652FC8FD-9A61-42EC-94AE-22CC819BA4F8}" type="presOf" srcId="{E6D29ABD-8DDF-4AC5-8C42-5349794AFBD8}" destId="{894BFDD8-242F-45BA-8652-CE227ACA6606}" srcOrd="1" destOrd="0" presId="urn:microsoft.com/office/officeart/2016/7/layout/RepeatingBendingProcessNew"/>
    <dgm:cxn modelId="{42FC920D-F21F-4634-97F4-F70355E251B2}" type="presParOf" srcId="{B9525B04-6FCA-40AE-A217-C27A7B170EC9}" destId="{1BB65A15-6E04-4A4D-996C-21E6830C7AFB}" srcOrd="0" destOrd="0" presId="urn:microsoft.com/office/officeart/2016/7/layout/RepeatingBendingProcessNew"/>
    <dgm:cxn modelId="{1B8A5AF2-6102-4D97-838F-6446BD7C3A69}" type="presParOf" srcId="{B9525B04-6FCA-40AE-A217-C27A7B170EC9}" destId="{6BF737AC-3F1C-47AC-A30D-8ABFE886AB51}" srcOrd="1" destOrd="0" presId="urn:microsoft.com/office/officeart/2016/7/layout/RepeatingBendingProcessNew"/>
    <dgm:cxn modelId="{13FF385C-48D2-4570-AC37-9638E98A1B79}" type="presParOf" srcId="{6BF737AC-3F1C-47AC-A30D-8ABFE886AB51}" destId="{5C1C25F1-1783-4526-A17B-2AFE9C118016}" srcOrd="0" destOrd="0" presId="urn:microsoft.com/office/officeart/2016/7/layout/RepeatingBendingProcessNew"/>
    <dgm:cxn modelId="{412A7319-FB73-4805-A9F7-94C36755DC2B}" type="presParOf" srcId="{B9525B04-6FCA-40AE-A217-C27A7B170EC9}" destId="{70C1B4CE-FE32-4A81-A857-CFFC0B3CC609}" srcOrd="2" destOrd="0" presId="urn:microsoft.com/office/officeart/2016/7/layout/RepeatingBendingProcessNew"/>
    <dgm:cxn modelId="{95ECB35F-3E30-4145-9842-1BFECD0CC101}" type="presParOf" srcId="{B9525B04-6FCA-40AE-A217-C27A7B170EC9}" destId="{ED012BE4-696B-464C-8B26-39CC5BFD0B29}" srcOrd="3" destOrd="0" presId="urn:microsoft.com/office/officeart/2016/7/layout/RepeatingBendingProcessNew"/>
    <dgm:cxn modelId="{ADBCEFBC-56E6-4B0F-90C7-D1F045B9ADD1}" type="presParOf" srcId="{ED012BE4-696B-464C-8B26-39CC5BFD0B29}" destId="{8209AB51-13BD-499A-B23E-8F984CD41EE4}" srcOrd="0" destOrd="0" presId="urn:microsoft.com/office/officeart/2016/7/layout/RepeatingBendingProcessNew"/>
    <dgm:cxn modelId="{0C8D1A79-4817-462E-AAD1-7ABDA89AE4C8}" type="presParOf" srcId="{B9525B04-6FCA-40AE-A217-C27A7B170EC9}" destId="{04BFA6B5-5E18-4643-814A-B891F132232F}" srcOrd="4" destOrd="0" presId="urn:microsoft.com/office/officeart/2016/7/layout/RepeatingBendingProcessNew"/>
    <dgm:cxn modelId="{31D3E10E-BFCA-4610-9106-B84AA1ED67F4}" type="presParOf" srcId="{B9525B04-6FCA-40AE-A217-C27A7B170EC9}" destId="{4E4A3A63-781D-4642-B290-4877A1E43EF8}" srcOrd="5" destOrd="0" presId="urn:microsoft.com/office/officeart/2016/7/layout/RepeatingBendingProcessNew"/>
    <dgm:cxn modelId="{116D02B9-45BE-4E3B-AAB5-55DDF9A514CB}" type="presParOf" srcId="{4E4A3A63-781D-4642-B290-4877A1E43EF8}" destId="{894BFDD8-242F-45BA-8652-CE227ACA6606}" srcOrd="0" destOrd="0" presId="urn:microsoft.com/office/officeart/2016/7/layout/RepeatingBendingProcessNew"/>
    <dgm:cxn modelId="{588C7B3B-998F-4E8B-AFD7-0FBF81D0D292}" type="presParOf" srcId="{B9525B04-6FCA-40AE-A217-C27A7B170EC9}" destId="{F4D4C83D-2081-4E8F-A147-149FFBBA69AD}" srcOrd="6" destOrd="0" presId="urn:microsoft.com/office/officeart/2016/7/layout/RepeatingBendingProcessNew"/>
    <dgm:cxn modelId="{9F05FE21-1C2E-4C92-A0D6-01250795B1BD}" type="presParOf" srcId="{B9525B04-6FCA-40AE-A217-C27A7B170EC9}" destId="{E144A3F7-5ACB-4893-B485-7C52E4256005}" srcOrd="7" destOrd="0" presId="urn:microsoft.com/office/officeart/2016/7/layout/RepeatingBendingProcessNew"/>
    <dgm:cxn modelId="{28FD42DA-2B14-4079-86FF-9EF31AC5B45F}" type="presParOf" srcId="{E144A3F7-5ACB-4893-B485-7C52E4256005}" destId="{4BD5AE37-B241-4256-A898-B577E4EB1C8D}" srcOrd="0" destOrd="0" presId="urn:microsoft.com/office/officeart/2016/7/layout/RepeatingBendingProcessNew"/>
    <dgm:cxn modelId="{5DAEFB09-54F0-4442-811F-7CBF201C1C55}" type="presParOf" srcId="{B9525B04-6FCA-40AE-A217-C27A7B170EC9}" destId="{5CC547E2-B144-4E5F-B140-4B9984A83311}" srcOrd="8" destOrd="0" presId="urn:microsoft.com/office/officeart/2016/7/layout/RepeatingBendingProcessNew"/>
    <dgm:cxn modelId="{16ABB0C6-5FA9-40C1-B184-385517891CBC}" type="presParOf" srcId="{B9525B04-6FCA-40AE-A217-C27A7B170EC9}" destId="{05F9C5C4-9F08-4DFB-83C4-998417D43F54}" srcOrd="9" destOrd="0" presId="urn:microsoft.com/office/officeart/2016/7/layout/RepeatingBendingProcessNew"/>
    <dgm:cxn modelId="{9EA3ADA4-B315-41D7-BA85-F923A6BA2CC8}" type="presParOf" srcId="{05F9C5C4-9F08-4DFB-83C4-998417D43F54}" destId="{88A326EA-A6B8-480D-8C7F-A47A088764A4}" srcOrd="0" destOrd="0" presId="urn:microsoft.com/office/officeart/2016/7/layout/RepeatingBendingProcessNew"/>
    <dgm:cxn modelId="{53F11F92-3DA3-4A95-A454-D37EC62F2E03}" type="presParOf" srcId="{B9525B04-6FCA-40AE-A217-C27A7B170EC9}" destId="{99C0FB07-7B89-4264-B28E-8A614A878FDB}" srcOrd="10"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70632C7-5D45-47C3-8805-55B73549AD8A}" type="doc">
      <dgm:prSet loTypeId="urn:microsoft.com/office/officeart/2005/8/layout/vProcess5" loCatId="process" qsTypeId="urn:microsoft.com/office/officeart/2005/8/quickstyle/simple4" qsCatId="simple" csTypeId="urn:microsoft.com/office/officeart/2005/8/colors/colorful5" csCatId="colorful"/>
      <dgm:spPr/>
      <dgm:t>
        <a:bodyPr/>
        <a:lstStyle/>
        <a:p>
          <a:endParaRPr lang="en-US"/>
        </a:p>
      </dgm:t>
    </dgm:pt>
    <dgm:pt modelId="{70501A0E-8605-4429-A354-0869577B4099}">
      <dgm:prSet custT="1"/>
      <dgm:spPr/>
      <dgm:t>
        <a:bodyPr/>
        <a:lstStyle/>
        <a:p>
          <a:r>
            <a:rPr lang="en-US" sz="1800" b="1"/>
            <a:t>After a formal administrative hearing, if the Labor Commissioner finds that the employer, by a preponderance of the evidence, has violated the act, the employer will be liable for civil penalties.  </a:t>
          </a:r>
          <a:endParaRPr lang="en-US" sz="1800"/>
        </a:p>
      </dgm:t>
    </dgm:pt>
    <dgm:pt modelId="{1D4075B0-FFEA-4886-8C1E-94E00023A07B}" type="parTrans" cxnId="{5A96353F-AB87-43AD-9CFB-6E8ACBBAC497}">
      <dgm:prSet/>
      <dgm:spPr/>
      <dgm:t>
        <a:bodyPr/>
        <a:lstStyle/>
        <a:p>
          <a:endParaRPr lang="en-US"/>
        </a:p>
      </dgm:t>
    </dgm:pt>
    <dgm:pt modelId="{5ECA2D65-67CF-4C19-8C5B-5B2F1AA4FE71}" type="sibTrans" cxnId="{5A96353F-AB87-43AD-9CFB-6E8ACBBAC497}">
      <dgm:prSet/>
      <dgm:spPr/>
      <dgm:t>
        <a:bodyPr/>
        <a:lstStyle/>
        <a:p>
          <a:endParaRPr lang="en-US"/>
        </a:p>
      </dgm:t>
    </dgm:pt>
    <dgm:pt modelId="{8E069F61-6886-4438-AF6D-A49B311397A0}">
      <dgm:prSet custT="1"/>
      <dgm:spPr/>
      <dgm:t>
        <a:bodyPr/>
        <a:lstStyle/>
        <a:p>
          <a:r>
            <a:rPr lang="en-US" sz="1800" b="1"/>
            <a:t>Employers found by the Commissioner to be in violation will be liable to CTDOL for a $100 civil penalty per violation.  </a:t>
          </a:r>
          <a:endParaRPr lang="en-US" sz="1800"/>
        </a:p>
      </dgm:t>
    </dgm:pt>
    <dgm:pt modelId="{7535FBB8-1D7A-4C6E-BD55-56E978352955}" type="parTrans" cxnId="{9C666827-5089-466B-B9F8-C252BBA3A25D}">
      <dgm:prSet/>
      <dgm:spPr/>
      <dgm:t>
        <a:bodyPr/>
        <a:lstStyle/>
        <a:p>
          <a:endParaRPr lang="en-US"/>
        </a:p>
      </dgm:t>
    </dgm:pt>
    <dgm:pt modelId="{110926F1-50E0-487E-8BA3-F800F7938748}" type="sibTrans" cxnId="{9C666827-5089-466B-B9F8-C252BBA3A25D}">
      <dgm:prSet/>
      <dgm:spPr/>
      <dgm:t>
        <a:bodyPr/>
        <a:lstStyle/>
        <a:p>
          <a:endParaRPr lang="en-US"/>
        </a:p>
      </dgm:t>
    </dgm:pt>
    <dgm:pt modelId="{4170A5AF-F017-4D0E-B4F8-9078E41F3EAD}">
      <dgm:prSet custT="1"/>
      <dgm:spPr/>
      <dgm:t>
        <a:bodyPr/>
        <a:lstStyle/>
        <a:p>
          <a:r>
            <a:rPr lang="en-US" sz="1800" b="1"/>
            <a:t>The Commissioner can award the employee payment for used sick leave, reinstatement to the employee’s previous position, and payment of back wages.  </a:t>
          </a:r>
          <a:endParaRPr lang="en-US" sz="1800"/>
        </a:p>
      </dgm:t>
    </dgm:pt>
    <dgm:pt modelId="{0A66551E-31B3-4BDB-B6D4-46D6652700D1}" type="parTrans" cxnId="{6CBB586E-0D31-4674-A484-63A815F56F2D}">
      <dgm:prSet/>
      <dgm:spPr/>
      <dgm:t>
        <a:bodyPr/>
        <a:lstStyle/>
        <a:p>
          <a:endParaRPr lang="en-US"/>
        </a:p>
      </dgm:t>
    </dgm:pt>
    <dgm:pt modelId="{5373152D-6AC9-454B-8AE0-7A56C705A432}" type="sibTrans" cxnId="{6CBB586E-0D31-4674-A484-63A815F56F2D}">
      <dgm:prSet/>
      <dgm:spPr/>
      <dgm:t>
        <a:bodyPr/>
        <a:lstStyle/>
        <a:p>
          <a:endParaRPr lang="en-US"/>
        </a:p>
      </dgm:t>
    </dgm:pt>
    <dgm:pt modelId="{E25F89D2-A8DD-43B4-A22F-2F6FE042C4B6}">
      <dgm:prSet custT="1"/>
      <dgm:spPr/>
      <dgm:t>
        <a:bodyPr/>
        <a:lstStyle/>
        <a:p>
          <a:r>
            <a:rPr lang="en-US" sz="2000" b="1"/>
            <a:t>The Commissioner can also reestablish any employee benefits that the employee would have received if a violation had not occurred.  </a:t>
          </a:r>
          <a:endParaRPr lang="en-US" sz="2000"/>
        </a:p>
      </dgm:t>
    </dgm:pt>
    <dgm:pt modelId="{E19ED1BA-8745-4AA0-97B6-D651D9AD1334}" type="parTrans" cxnId="{71451F59-DA79-40F9-BB36-93EB130C253C}">
      <dgm:prSet/>
      <dgm:spPr/>
      <dgm:t>
        <a:bodyPr/>
        <a:lstStyle/>
        <a:p>
          <a:endParaRPr lang="en-US"/>
        </a:p>
      </dgm:t>
    </dgm:pt>
    <dgm:pt modelId="{BAE55A2B-4BCF-4CDE-A58A-3931B6EF28D4}" type="sibTrans" cxnId="{71451F59-DA79-40F9-BB36-93EB130C253C}">
      <dgm:prSet/>
      <dgm:spPr/>
      <dgm:t>
        <a:bodyPr/>
        <a:lstStyle/>
        <a:p>
          <a:endParaRPr lang="en-US"/>
        </a:p>
      </dgm:t>
    </dgm:pt>
    <dgm:pt modelId="{22B10C2B-E636-4017-94D6-4A3B9416B156}">
      <dgm:prSet/>
      <dgm:spPr/>
      <dgm:t>
        <a:bodyPr/>
        <a:lstStyle/>
        <a:p>
          <a:r>
            <a:rPr lang="en-US" b="1"/>
            <a:t>The Commissioner’s decision can be appealed to Superior Court.  There is no private right of action otherwise. </a:t>
          </a:r>
          <a:endParaRPr lang="en-US"/>
        </a:p>
      </dgm:t>
    </dgm:pt>
    <dgm:pt modelId="{055B9365-B05C-4D09-8BC0-11C3B9E97897}" type="parTrans" cxnId="{B43C36EA-2AAF-471F-9485-D21CC80B6F72}">
      <dgm:prSet/>
      <dgm:spPr/>
      <dgm:t>
        <a:bodyPr/>
        <a:lstStyle/>
        <a:p>
          <a:endParaRPr lang="en-US"/>
        </a:p>
      </dgm:t>
    </dgm:pt>
    <dgm:pt modelId="{2AD13407-DA83-40CA-BA3D-347DEDB789E8}" type="sibTrans" cxnId="{B43C36EA-2AAF-471F-9485-D21CC80B6F72}">
      <dgm:prSet/>
      <dgm:spPr/>
      <dgm:t>
        <a:bodyPr/>
        <a:lstStyle/>
        <a:p>
          <a:endParaRPr lang="en-US"/>
        </a:p>
      </dgm:t>
    </dgm:pt>
    <dgm:pt modelId="{F4515A49-8F1E-478A-B928-A61B2E3610C0}" type="pres">
      <dgm:prSet presAssocID="{570632C7-5D45-47C3-8805-55B73549AD8A}" presName="outerComposite" presStyleCnt="0">
        <dgm:presLayoutVars>
          <dgm:chMax val="5"/>
          <dgm:dir/>
          <dgm:resizeHandles val="exact"/>
        </dgm:presLayoutVars>
      </dgm:prSet>
      <dgm:spPr/>
    </dgm:pt>
    <dgm:pt modelId="{0F643123-AEC9-4F3B-8774-66B6F4C6ED41}" type="pres">
      <dgm:prSet presAssocID="{570632C7-5D45-47C3-8805-55B73549AD8A}" presName="dummyMaxCanvas" presStyleCnt="0">
        <dgm:presLayoutVars/>
      </dgm:prSet>
      <dgm:spPr/>
    </dgm:pt>
    <dgm:pt modelId="{B441FB92-2229-47DF-ACD3-9B71D2F970BF}" type="pres">
      <dgm:prSet presAssocID="{570632C7-5D45-47C3-8805-55B73549AD8A}" presName="FiveNodes_1" presStyleLbl="node1" presStyleIdx="0" presStyleCnt="5">
        <dgm:presLayoutVars>
          <dgm:bulletEnabled val="1"/>
        </dgm:presLayoutVars>
      </dgm:prSet>
      <dgm:spPr/>
    </dgm:pt>
    <dgm:pt modelId="{8FB4AA08-D9EE-49C4-9CAC-227E023DB1B9}" type="pres">
      <dgm:prSet presAssocID="{570632C7-5D45-47C3-8805-55B73549AD8A}" presName="FiveNodes_2" presStyleLbl="node1" presStyleIdx="1" presStyleCnt="5">
        <dgm:presLayoutVars>
          <dgm:bulletEnabled val="1"/>
        </dgm:presLayoutVars>
      </dgm:prSet>
      <dgm:spPr/>
    </dgm:pt>
    <dgm:pt modelId="{2624BE16-6C38-4970-83C2-A8523D3B696F}" type="pres">
      <dgm:prSet presAssocID="{570632C7-5D45-47C3-8805-55B73549AD8A}" presName="FiveNodes_3" presStyleLbl="node1" presStyleIdx="2" presStyleCnt="5">
        <dgm:presLayoutVars>
          <dgm:bulletEnabled val="1"/>
        </dgm:presLayoutVars>
      </dgm:prSet>
      <dgm:spPr/>
    </dgm:pt>
    <dgm:pt modelId="{77418E21-AF9F-4C90-8B80-BD69BFF899D1}" type="pres">
      <dgm:prSet presAssocID="{570632C7-5D45-47C3-8805-55B73549AD8A}" presName="FiveNodes_4" presStyleLbl="node1" presStyleIdx="3" presStyleCnt="5">
        <dgm:presLayoutVars>
          <dgm:bulletEnabled val="1"/>
        </dgm:presLayoutVars>
      </dgm:prSet>
      <dgm:spPr/>
    </dgm:pt>
    <dgm:pt modelId="{59411B43-4D9C-4558-9036-D4507AE8A877}" type="pres">
      <dgm:prSet presAssocID="{570632C7-5D45-47C3-8805-55B73549AD8A}" presName="FiveNodes_5" presStyleLbl="node1" presStyleIdx="4" presStyleCnt="5">
        <dgm:presLayoutVars>
          <dgm:bulletEnabled val="1"/>
        </dgm:presLayoutVars>
      </dgm:prSet>
      <dgm:spPr/>
    </dgm:pt>
    <dgm:pt modelId="{16F6D6C8-CD23-426A-B8D8-FD752B77398D}" type="pres">
      <dgm:prSet presAssocID="{570632C7-5D45-47C3-8805-55B73549AD8A}" presName="FiveConn_1-2" presStyleLbl="fgAccFollowNode1" presStyleIdx="0" presStyleCnt="4">
        <dgm:presLayoutVars>
          <dgm:bulletEnabled val="1"/>
        </dgm:presLayoutVars>
      </dgm:prSet>
      <dgm:spPr/>
    </dgm:pt>
    <dgm:pt modelId="{0F55005E-9ED1-454F-90A3-EC7BB87DDA49}" type="pres">
      <dgm:prSet presAssocID="{570632C7-5D45-47C3-8805-55B73549AD8A}" presName="FiveConn_2-3" presStyleLbl="fgAccFollowNode1" presStyleIdx="1" presStyleCnt="4">
        <dgm:presLayoutVars>
          <dgm:bulletEnabled val="1"/>
        </dgm:presLayoutVars>
      </dgm:prSet>
      <dgm:spPr/>
    </dgm:pt>
    <dgm:pt modelId="{02F15744-C389-4204-9613-AFBB859E1AAB}" type="pres">
      <dgm:prSet presAssocID="{570632C7-5D45-47C3-8805-55B73549AD8A}" presName="FiveConn_3-4" presStyleLbl="fgAccFollowNode1" presStyleIdx="2" presStyleCnt="4">
        <dgm:presLayoutVars>
          <dgm:bulletEnabled val="1"/>
        </dgm:presLayoutVars>
      </dgm:prSet>
      <dgm:spPr/>
    </dgm:pt>
    <dgm:pt modelId="{342D323E-CDEB-4052-AD74-000AB5F9AA0A}" type="pres">
      <dgm:prSet presAssocID="{570632C7-5D45-47C3-8805-55B73549AD8A}" presName="FiveConn_4-5" presStyleLbl="fgAccFollowNode1" presStyleIdx="3" presStyleCnt="4">
        <dgm:presLayoutVars>
          <dgm:bulletEnabled val="1"/>
        </dgm:presLayoutVars>
      </dgm:prSet>
      <dgm:spPr/>
    </dgm:pt>
    <dgm:pt modelId="{8AF1DA50-8E7D-483F-A8BF-FF3D7E8590DD}" type="pres">
      <dgm:prSet presAssocID="{570632C7-5D45-47C3-8805-55B73549AD8A}" presName="FiveNodes_1_text" presStyleLbl="node1" presStyleIdx="4" presStyleCnt="5">
        <dgm:presLayoutVars>
          <dgm:bulletEnabled val="1"/>
        </dgm:presLayoutVars>
      </dgm:prSet>
      <dgm:spPr/>
    </dgm:pt>
    <dgm:pt modelId="{C7544B47-36EC-4BAF-8A17-F4EA6E02FC3D}" type="pres">
      <dgm:prSet presAssocID="{570632C7-5D45-47C3-8805-55B73549AD8A}" presName="FiveNodes_2_text" presStyleLbl="node1" presStyleIdx="4" presStyleCnt="5">
        <dgm:presLayoutVars>
          <dgm:bulletEnabled val="1"/>
        </dgm:presLayoutVars>
      </dgm:prSet>
      <dgm:spPr/>
    </dgm:pt>
    <dgm:pt modelId="{52CCB7D0-0A73-4A60-80F0-356BE62D939C}" type="pres">
      <dgm:prSet presAssocID="{570632C7-5D45-47C3-8805-55B73549AD8A}" presName="FiveNodes_3_text" presStyleLbl="node1" presStyleIdx="4" presStyleCnt="5">
        <dgm:presLayoutVars>
          <dgm:bulletEnabled val="1"/>
        </dgm:presLayoutVars>
      </dgm:prSet>
      <dgm:spPr/>
    </dgm:pt>
    <dgm:pt modelId="{68E5D7AF-BF50-43E3-A673-8F04D2A354E2}" type="pres">
      <dgm:prSet presAssocID="{570632C7-5D45-47C3-8805-55B73549AD8A}" presName="FiveNodes_4_text" presStyleLbl="node1" presStyleIdx="4" presStyleCnt="5">
        <dgm:presLayoutVars>
          <dgm:bulletEnabled val="1"/>
        </dgm:presLayoutVars>
      </dgm:prSet>
      <dgm:spPr/>
    </dgm:pt>
    <dgm:pt modelId="{E5A9B362-46D1-4493-AAFC-36361AF4A274}" type="pres">
      <dgm:prSet presAssocID="{570632C7-5D45-47C3-8805-55B73549AD8A}" presName="FiveNodes_5_text" presStyleLbl="node1" presStyleIdx="4" presStyleCnt="5">
        <dgm:presLayoutVars>
          <dgm:bulletEnabled val="1"/>
        </dgm:presLayoutVars>
      </dgm:prSet>
      <dgm:spPr/>
    </dgm:pt>
  </dgm:ptLst>
  <dgm:cxnLst>
    <dgm:cxn modelId="{D196B20F-C5FF-4F17-ABB8-19C2BA7DBA1C}" type="presOf" srcId="{70501A0E-8605-4429-A354-0869577B4099}" destId="{8AF1DA50-8E7D-483F-A8BF-FF3D7E8590DD}" srcOrd="1" destOrd="0" presId="urn:microsoft.com/office/officeart/2005/8/layout/vProcess5"/>
    <dgm:cxn modelId="{EFF11923-1CB7-4D2C-8498-D1BF8D670327}" type="presOf" srcId="{5ECA2D65-67CF-4C19-8C5B-5B2F1AA4FE71}" destId="{16F6D6C8-CD23-426A-B8D8-FD752B77398D}" srcOrd="0" destOrd="0" presId="urn:microsoft.com/office/officeart/2005/8/layout/vProcess5"/>
    <dgm:cxn modelId="{9C666827-5089-466B-B9F8-C252BBA3A25D}" srcId="{570632C7-5D45-47C3-8805-55B73549AD8A}" destId="{8E069F61-6886-4438-AF6D-A49B311397A0}" srcOrd="1" destOrd="0" parTransId="{7535FBB8-1D7A-4C6E-BD55-56E978352955}" sibTransId="{110926F1-50E0-487E-8BA3-F800F7938748}"/>
    <dgm:cxn modelId="{5A96353F-AB87-43AD-9CFB-6E8ACBBAC497}" srcId="{570632C7-5D45-47C3-8805-55B73549AD8A}" destId="{70501A0E-8605-4429-A354-0869577B4099}" srcOrd="0" destOrd="0" parTransId="{1D4075B0-FFEA-4886-8C1E-94E00023A07B}" sibTransId="{5ECA2D65-67CF-4C19-8C5B-5B2F1AA4FE71}"/>
    <dgm:cxn modelId="{0C987F63-E74B-4A8B-A8BC-69C0A729D5C8}" type="presOf" srcId="{4170A5AF-F017-4D0E-B4F8-9078E41F3EAD}" destId="{2624BE16-6C38-4970-83C2-A8523D3B696F}" srcOrd="0" destOrd="0" presId="urn:microsoft.com/office/officeart/2005/8/layout/vProcess5"/>
    <dgm:cxn modelId="{D8512245-E4BA-4AF7-9964-F589318F59FC}" type="presOf" srcId="{E25F89D2-A8DD-43B4-A22F-2F6FE042C4B6}" destId="{68E5D7AF-BF50-43E3-A673-8F04D2A354E2}" srcOrd="1" destOrd="0" presId="urn:microsoft.com/office/officeart/2005/8/layout/vProcess5"/>
    <dgm:cxn modelId="{4FB4A368-03DC-458C-AE84-A570A34724C6}" type="presOf" srcId="{110926F1-50E0-487E-8BA3-F800F7938748}" destId="{0F55005E-9ED1-454F-90A3-EC7BB87DDA49}" srcOrd="0" destOrd="0" presId="urn:microsoft.com/office/officeart/2005/8/layout/vProcess5"/>
    <dgm:cxn modelId="{6AC7E96A-D881-4EA5-B410-00E7ACA3F769}" type="presOf" srcId="{5373152D-6AC9-454B-8AE0-7A56C705A432}" destId="{02F15744-C389-4204-9613-AFBB859E1AAB}" srcOrd="0" destOrd="0" presId="urn:microsoft.com/office/officeart/2005/8/layout/vProcess5"/>
    <dgm:cxn modelId="{6CBB586E-0D31-4674-A484-63A815F56F2D}" srcId="{570632C7-5D45-47C3-8805-55B73549AD8A}" destId="{4170A5AF-F017-4D0E-B4F8-9078E41F3EAD}" srcOrd="2" destOrd="0" parTransId="{0A66551E-31B3-4BDB-B6D4-46D6652700D1}" sibTransId="{5373152D-6AC9-454B-8AE0-7A56C705A432}"/>
    <dgm:cxn modelId="{39C1E974-EB03-433F-A4CA-C22E0C21412F}" type="presOf" srcId="{22B10C2B-E636-4017-94D6-4A3B9416B156}" destId="{59411B43-4D9C-4558-9036-D4507AE8A877}" srcOrd="0" destOrd="0" presId="urn:microsoft.com/office/officeart/2005/8/layout/vProcess5"/>
    <dgm:cxn modelId="{71451F59-DA79-40F9-BB36-93EB130C253C}" srcId="{570632C7-5D45-47C3-8805-55B73549AD8A}" destId="{E25F89D2-A8DD-43B4-A22F-2F6FE042C4B6}" srcOrd="3" destOrd="0" parTransId="{E19ED1BA-8745-4AA0-97B6-D651D9AD1334}" sibTransId="{BAE55A2B-4BCF-4CDE-A58A-3931B6EF28D4}"/>
    <dgm:cxn modelId="{06E0B559-9046-45EC-84F1-3D50C1DC2F76}" type="presOf" srcId="{4170A5AF-F017-4D0E-B4F8-9078E41F3EAD}" destId="{52CCB7D0-0A73-4A60-80F0-356BE62D939C}" srcOrd="1" destOrd="0" presId="urn:microsoft.com/office/officeart/2005/8/layout/vProcess5"/>
    <dgm:cxn modelId="{AD1AA37B-820E-4A69-89FF-F7FE9EAC4699}" type="presOf" srcId="{70501A0E-8605-4429-A354-0869577B4099}" destId="{B441FB92-2229-47DF-ACD3-9B71D2F970BF}" srcOrd="0" destOrd="0" presId="urn:microsoft.com/office/officeart/2005/8/layout/vProcess5"/>
    <dgm:cxn modelId="{D3E5CB7C-CE3C-4AC9-A3AA-1049B966CBD7}" type="presOf" srcId="{BAE55A2B-4BCF-4CDE-A58A-3931B6EF28D4}" destId="{342D323E-CDEB-4052-AD74-000AB5F9AA0A}" srcOrd="0" destOrd="0" presId="urn:microsoft.com/office/officeart/2005/8/layout/vProcess5"/>
    <dgm:cxn modelId="{12FB8092-479C-4BC3-924B-E3C865A18994}" type="presOf" srcId="{8E069F61-6886-4438-AF6D-A49B311397A0}" destId="{8FB4AA08-D9EE-49C4-9CAC-227E023DB1B9}" srcOrd="0" destOrd="0" presId="urn:microsoft.com/office/officeart/2005/8/layout/vProcess5"/>
    <dgm:cxn modelId="{8FE2279E-5C22-4EEA-B329-D536124518FD}" type="presOf" srcId="{22B10C2B-E636-4017-94D6-4A3B9416B156}" destId="{E5A9B362-46D1-4493-AAFC-36361AF4A274}" srcOrd="1" destOrd="0" presId="urn:microsoft.com/office/officeart/2005/8/layout/vProcess5"/>
    <dgm:cxn modelId="{AFF583A4-5982-4E9B-9E21-841944CF3267}" type="presOf" srcId="{E25F89D2-A8DD-43B4-A22F-2F6FE042C4B6}" destId="{77418E21-AF9F-4C90-8B80-BD69BFF899D1}" srcOrd="0" destOrd="0" presId="urn:microsoft.com/office/officeart/2005/8/layout/vProcess5"/>
    <dgm:cxn modelId="{B91A63AD-4ED3-43B5-9149-5DA27E421856}" type="presOf" srcId="{8E069F61-6886-4438-AF6D-A49B311397A0}" destId="{C7544B47-36EC-4BAF-8A17-F4EA6E02FC3D}" srcOrd="1" destOrd="0" presId="urn:microsoft.com/office/officeart/2005/8/layout/vProcess5"/>
    <dgm:cxn modelId="{E13536B8-B86A-4747-A8BA-75539A657851}" type="presOf" srcId="{570632C7-5D45-47C3-8805-55B73549AD8A}" destId="{F4515A49-8F1E-478A-B928-A61B2E3610C0}" srcOrd="0" destOrd="0" presId="urn:microsoft.com/office/officeart/2005/8/layout/vProcess5"/>
    <dgm:cxn modelId="{B43C36EA-2AAF-471F-9485-D21CC80B6F72}" srcId="{570632C7-5D45-47C3-8805-55B73549AD8A}" destId="{22B10C2B-E636-4017-94D6-4A3B9416B156}" srcOrd="4" destOrd="0" parTransId="{055B9365-B05C-4D09-8BC0-11C3B9E97897}" sibTransId="{2AD13407-DA83-40CA-BA3D-347DEDB789E8}"/>
    <dgm:cxn modelId="{1A2A501D-F089-487A-85F5-F59F44295CE6}" type="presParOf" srcId="{F4515A49-8F1E-478A-B928-A61B2E3610C0}" destId="{0F643123-AEC9-4F3B-8774-66B6F4C6ED41}" srcOrd="0" destOrd="0" presId="urn:microsoft.com/office/officeart/2005/8/layout/vProcess5"/>
    <dgm:cxn modelId="{A0EEF1F7-1C69-42ED-BA42-037AA52A1D9F}" type="presParOf" srcId="{F4515A49-8F1E-478A-B928-A61B2E3610C0}" destId="{B441FB92-2229-47DF-ACD3-9B71D2F970BF}" srcOrd="1" destOrd="0" presId="urn:microsoft.com/office/officeart/2005/8/layout/vProcess5"/>
    <dgm:cxn modelId="{4434E0DE-66D5-4066-8D6E-FE4A3D445C78}" type="presParOf" srcId="{F4515A49-8F1E-478A-B928-A61B2E3610C0}" destId="{8FB4AA08-D9EE-49C4-9CAC-227E023DB1B9}" srcOrd="2" destOrd="0" presId="urn:microsoft.com/office/officeart/2005/8/layout/vProcess5"/>
    <dgm:cxn modelId="{DC4AB598-20D8-4DC9-8459-8700F374DC14}" type="presParOf" srcId="{F4515A49-8F1E-478A-B928-A61B2E3610C0}" destId="{2624BE16-6C38-4970-83C2-A8523D3B696F}" srcOrd="3" destOrd="0" presId="urn:microsoft.com/office/officeart/2005/8/layout/vProcess5"/>
    <dgm:cxn modelId="{D39238D0-6A85-4149-8D48-CCA4B4AA6E62}" type="presParOf" srcId="{F4515A49-8F1E-478A-B928-A61B2E3610C0}" destId="{77418E21-AF9F-4C90-8B80-BD69BFF899D1}" srcOrd="4" destOrd="0" presId="urn:microsoft.com/office/officeart/2005/8/layout/vProcess5"/>
    <dgm:cxn modelId="{45831ED6-EEB1-443D-B2DC-11EF2FC79BB5}" type="presParOf" srcId="{F4515A49-8F1E-478A-B928-A61B2E3610C0}" destId="{59411B43-4D9C-4558-9036-D4507AE8A877}" srcOrd="5" destOrd="0" presId="urn:microsoft.com/office/officeart/2005/8/layout/vProcess5"/>
    <dgm:cxn modelId="{FC4B917A-36AE-4E7D-855E-3E32ACDB18A3}" type="presParOf" srcId="{F4515A49-8F1E-478A-B928-A61B2E3610C0}" destId="{16F6D6C8-CD23-426A-B8D8-FD752B77398D}" srcOrd="6" destOrd="0" presId="urn:microsoft.com/office/officeart/2005/8/layout/vProcess5"/>
    <dgm:cxn modelId="{29174A29-255C-4A58-B208-45759A1D4C5F}" type="presParOf" srcId="{F4515A49-8F1E-478A-B928-A61B2E3610C0}" destId="{0F55005E-9ED1-454F-90A3-EC7BB87DDA49}" srcOrd="7" destOrd="0" presId="urn:microsoft.com/office/officeart/2005/8/layout/vProcess5"/>
    <dgm:cxn modelId="{F2F8148F-C440-4B0C-AEC2-C00D693EF511}" type="presParOf" srcId="{F4515A49-8F1E-478A-B928-A61B2E3610C0}" destId="{02F15744-C389-4204-9613-AFBB859E1AAB}" srcOrd="8" destOrd="0" presId="urn:microsoft.com/office/officeart/2005/8/layout/vProcess5"/>
    <dgm:cxn modelId="{EC0E21FE-97A9-4AC2-9A44-18B1C272BFF4}" type="presParOf" srcId="{F4515A49-8F1E-478A-B928-A61B2E3610C0}" destId="{342D323E-CDEB-4052-AD74-000AB5F9AA0A}" srcOrd="9" destOrd="0" presId="urn:microsoft.com/office/officeart/2005/8/layout/vProcess5"/>
    <dgm:cxn modelId="{A14B3CBE-83C1-4226-A951-C8B9D232895A}" type="presParOf" srcId="{F4515A49-8F1E-478A-B928-A61B2E3610C0}" destId="{8AF1DA50-8E7D-483F-A8BF-FF3D7E8590DD}" srcOrd="10" destOrd="0" presId="urn:microsoft.com/office/officeart/2005/8/layout/vProcess5"/>
    <dgm:cxn modelId="{D2798743-2447-4776-80AF-3E8E281BCA03}" type="presParOf" srcId="{F4515A49-8F1E-478A-B928-A61B2E3610C0}" destId="{C7544B47-36EC-4BAF-8A17-F4EA6E02FC3D}" srcOrd="11" destOrd="0" presId="urn:microsoft.com/office/officeart/2005/8/layout/vProcess5"/>
    <dgm:cxn modelId="{3142A335-EC68-4BA4-A075-93DE93102F5B}" type="presParOf" srcId="{F4515A49-8F1E-478A-B928-A61B2E3610C0}" destId="{52CCB7D0-0A73-4A60-80F0-356BE62D939C}" srcOrd="12" destOrd="0" presId="urn:microsoft.com/office/officeart/2005/8/layout/vProcess5"/>
    <dgm:cxn modelId="{1BF0F7E6-75B9-4E89-87E1-6FAAFF932FE6}" type="presParOf" srcId="{F4515A49-8F1E-478A-B928-A61B2E3610C0}" destId="{68E5D7AF-BF50-43E3-A673-8F04D2A354E2}" srcOrd="13" destOrd="0" presId="urn:microsoft.com/office/officeart/2005/8/layout/vProcess5"/>
    <dgm:cxn modelId="{78A34007-B140-44D0-98D7-75F02D3F5575}" type="presParOf" srcId="{F4515A49-8F1E-478A-B928-A61B2E3610C0}" destId="{E5A9B362-46D1-4493-AAFC-36361AF4A274}"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0522F37-92C3-400D-9556-D2E0342FE9AE}"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7AD2CC60-C6FF-4558-9395-91506AD60AC3}">
      <dgm:prSet/>
      <dgm:spPr/>
      <dgm:t>
        <a:bodyPr/>
        <a:lstStyle/>
        <a:p>
          <a:r>
            <a:rPr lang="en-US" b="1">
              <a:latin typeface="Calibri"/>
              <a:ea typeface="Calibri"/>
              <a:cs typeface="Calibri"/>
            </a:rPr>
            <a:t>Legal Division</a:t>
          </a:r>
        </a:p>
      </dgm:t>
    </dgm:pt>
    <dgm:pt modelId="{AACFDB2B-85D3-49FB-9668-DE0F4F01D733}" type="parTrans" cxnId="{965D1AF0-233A-4916-9961-066E5514F56C}">
      <dgm:prSet/>
      <dgm:spPr/>
      <dgm:t>
        <a:bodyPr/>
        <a:lstStyle/>
        <a:p>
          <a:endParaRPr lang="en-US"/>
        </a:p>
      </dgm:t>
    </dgm:pt>
    <dgm:pt modelId="{0370CDC1-3E6A-405B-A9A5-F413C885C906}" type="sibTrans" cxnId="{965D1AF0-233A-4916-9961-066E5514F56C}">
      <dgm:prSet/>
      <dgm:spPr/>
      <dgm:t>
        <a:bodyPr/>
        <a:lstStyle/>
        <a:p>
          <a:endParaRPr lang="en-US"/>
        </a:p>
      </dgm:t>
    </dgm:pt>
    <dgm:pt modelId="{75E58913-60CE-4A5C-A725-64FEF88604AB}">
      <dgm:prSet/>
      <dgm:spPr/>
      <dgm:t>
        <a:bodyPr/>
        <a:lstStyle/>
        <a:p>
          <a:r>
            <a:rPr lang="en-US" b="1">
              <a:latin typeface="Calibri"/>
              <a:ea typeface="Calibri"/>
              <a:cs typeface="Calibri"/>
            </a:rPr>
            <a:t>DOL.legaldivision@ct.gov</a:t>
          </a:r>
        </a:p>
      </dgm:t>
    </dgm:pt>
    <dgm:pt modelId="{F332C453-D8BA-47C6-8FC1-296B43489A15}" type="parTrans" cxnId="{6A9446D4-02D1-49DC-8C45-C5E0B8D55C75}">
      <dgm:prSet/>
      <dgm:spPr/>
      <dgm:t>
        <a:bodyPr/>
        <a:lstStyle/>
        <a:p>
          <a:endParaRPr lang="en-US"/>
        </a:p>
      </dgm:t>
    </dgm:pt>
    <dgm:pt modelId="{84200591-75EC-4292-953C-2CC2D7B46E68}" type="sibTrans" cxnId="{6A9446D4-02D1-49DC-8C45-C5E0B8D55C75}">
      <dgm:prSet/>
      <dgm:spPr/>
      <dgm:t>
        <a:bodyPr/>
        <a:lstStyle/>
        <a:p>
          <a:endParaRPr lang="en-US"/>
        </a:p>
      </dgm:t>
    </dgm:pt>
    <dgm:pt modelId="{6457247A-B469-4D65-AF47-45345F74C44E}">
      <dgm:prSet/>
      <dgm:spPr/>
      <dgm:t>
        <a:bodyPr/>
        <a:lstStyle/>
        <a:p>
          <a:r>
            <a:rPr lang="en-US" b="1">
              <a:latin typeface="Calibri"/>
              <a:ea typeface="Calibri"/>
              <a:cs typeface="Calibri"/>
            </a:rPr>
            <a:t>Wage and Workplace Standards Division</a:t>
          </a:r>
        </a:p>
      </dgm:t>
    </dgm:pt>
    <dgm:pt modelId="{79F2E921-93BC-4506-AF1F-696BE2138FB1}" type="parTrans" cxnId="{448595AA-9BEE-4D93-B234-A52A97FE8D05}">
      <dgm:prSet/>
      <dgm:spPr/>
      <dgm:t>
        <a:bodyPr/>
        <a:lstStyle/>
        <a:p>
          <a:endParaRPr lang="en-US"/>
        </a:p>
      </dgm:t>
    </dgm:pt>
    <dgm:pt modelId="{BA77CE67-870B-4265-905E-EDAD49A70333}" type="sibTrans" cxnId="{448595AA-9BEE-4D93-B234-A52A97FE8D05}">
      <dgm:prSet/>
      <dgm:spPr/>
      <dgm:t>
        <a:bodyPr/>
        <a:lstStyle/>
        <a:p>
          <a:endParaRPr lang="en-US"/>
        </a:p>
      </dgm:t>
    </dgm:pt>
    <dgm:pt modelId="{FF526873-2669-4572-AE01-E52912481A63}">
      <dgm:prSet phldr="0"/>
      <dgm:spPr/>
      <dgm:t>
        <a:bodyPr/>
        <a:lstStyle/>
        <a:p>
          <a:pPr rtl="0"/>
          <a:r>
            <a:rPr lang="en-US" b="1">
              <a:latin typeface="Calibri"/>
              <a:ea typeface="Calibri"/>
              <a:cs typeface="Calibri"/>
            </a:rPr>
            <a:t>(860) 263-6755</a:t>
          </a:r>
        </a:p>
      </dgm:t>
    </dgm:pt>
    <dgm:pt modelId="{9A7B8B35-8FE6-4F4D-8FA9-EA3C26F4599B}" type="parTrans" cxnId="{A1CB4DFA-D5DF-4B11-9867-66BB5BFBBCE8}">
      <dgm:prSet/>
      <dgm:spPr/>
      <dgm:t>
        <a:bodyPr/>
        <a:lstStyle/>
        <a:p>
          <a:endParaRPr lang="en-US"/>
        </a:p>
      </dgm:t>
    </dgm:pt>
    <dgm:pt modelId="{E3D80069-611A-440C-9C7C-05D2CC6DA18F}" type="sibTrans" cxnId="{A1CB4DFA-D5DF-4B11-9867-66BB5BFBBCE8}">
      <dgm:prSet/>
      <dgm:spPr/>
      <dgm:t>
        <a:bodyPr/>
        <a:lstStyle/>
        <a:p>
          <a:endParaRPr lang="en-US"/>
        </a:p>
      </dgm:t>
    </dgm:pt>
    <dgm:pt modelId="{7663A7CB-2ED3-4FE1-ACD9-BCC11A79A0C2}">
      <dgm:prSet phldr="0"/>
      <dgm:spPr/>
      <dgm:t>
        <a:bodyPr/>
        <a:lstStyle/>
        <a:p>
          <a:pPr rtl="0"/>
          <a:r>
            <a:rPr lang="en-US" b="1">
              <a:latin typeface="Calibri"/>
              <a:ea typeface="Calibri"/>
              <a:cs typeface="Calibri"/>
            </a:rPr>
            <a:t>(860) 263-6791</a:t>
          </a:r>
        </a:p>
      </dgm:t>
    </dgm:pt>
    <dgm:pt modelId="{6C47495E-5DE8-448C-8583-80E332736C56}" type="parTrans" cxnId="{F6C538C7-2319-4450-91C0-9265505403F3}">
      <dgm:prSet/>
      <dgm:spPr/>
      <dgm:t>
        <a:bodyPr/>
        <a:lstStyle/>
        <a:p>
          <a:endParaRPr lang="en-US"/>
        </a:p>
      </dgm:t>
    </dgm:pt>
    <dgm:pt modelId="{274F4282-F18B-4DC8-AAE6-A1E34E84E0CD}" type="sibTrans" cxnId="{F6C538C7-2319-4450-91C0-9265505403F3}">
      <dgm:prSet/>
      <dgm:spPr/>
      <dgm:t>
        <a:bodyPr/>
        <a:lstStyle/>
        <a:p>
          <a:endParaRPr lang="en-US"/>
        </a:p>
      </dgm:t>
    </dgm:pt>
    <dgm:pt modelId="{5A238533-8D32-45C0-817F-D724AFC5BDAF}" type="pres">
      <dgm:prSet presAssocID="{90522F37-92C3-400D-9556-D2E0342FE9AE}" presName="Name0" presStyleCnt="0">
        <dgm:presLayoutVars>
          <dgm:dir/>
          <dgm:animLvl val="lvl"/>
          <dgm:resizeHandles val="exact"/>
        </dgm:presLayoutVars>
      </dgm:prSet>
      <dgm:spPr/>
    </dgm:pt>
    <dgm:pt modelId="{16A5DDBB-4DD4-4213-A4CB-18C78D904BFE}" type="pres">
      <dgm:prSet presAssocID="{7AD2CC60-C6FF-4558-9395-91506AD60AC3}" presName="composite" presStyleCnt="0"/>
      <dgm:spPr/>
    </dgm:pt>
    <dgm:pt modelId="{C548BA3F-F36D-4F77-A82A-825A5E94ED7F}" type="pres">
      <dgm:prSet presAssocID="{7AD2CC60-C6FF-4558-9395-91506AD60AC3}" presName="parTx" presStyleLbl="alignNode1" presStyleIdx="0" presStyleCnt="2">
        <dgm:presLayoutVars>
          <dgm:chMax val="0"/>
          <dgm:chPref val="0"/>
          <dgm:bulletEnabled val="1"/>
        </dgm:presLayoutVars>
      </dgm:prSet>
      <dgm:spPr/>
    </dgm:pt>
    <dgm:pt modelId="{55949875-B387-4FF2-A051-12B7DC8374AF}" type="pres">
      <dgm:prSet presAssocID="{7AD2CC60-C6FF-4558-9395-91506AD60AC3}" presName="desTx" presStyleLbl="alignAccFollowNode1" presStyleIdx="0" presStyleCnt="2">
        <dgm:presLayoutVars>
          <dgm:bulletEnabled val="1"/>
        </dgm:presLayoutVars>
      </dgm:prSet>
      <dgm:spPr/>
    </dgm:pt>
    <dgm:pt modelId="{D438FBD3-3D32-4013-8BBC-E2AA1FF476DC}" type="pres">
      <dgm:prSet presAssocID="{0370CDC1-3E6A-405B-A9A5-F413C885C906}" presName="space" presStyleCnt="0"/>
      <dgm:spPr/>
    </dgm:pt>
    <dgm:pt modelId="{5C14A1A1-F0DC-4E05-91C6-E472784AA86B}" type="pres">
      <dgm:prSet presAssocID="{6457247A-B469-4D65-AF47-45345F74C44E}" presName="composite" presStyleCnt="0"/>
      <dgm:spPr/>
    </dgm:pt>
    <dgm:pt modelId="{A469C8AC-31BE-40D2-8660-8EBC3F6DDB16}" type="pres">
      <dgm:prSet presAssocID="{6457247A-B469-4D65-AF47-45345F74C44E}" presName="parTx" presStyleLbl="alignNode1" presStyleIdx="1" presStyleCnt="2">
        <dgm:presLayoutVars>
          <dgm:chMax val="0"/>
          <dgm:chPref val="0"/>
          <dgm:bulletEnabled val="1"/>
        </dgm:presLayoutVars>
      </dgm:prSet>
      <dgm:spPr/>
    </dgm:pt>
    <dgm:pt modelId="{E6009679-25FA-4A3D-8FA0-FE2F18BD682B}" type="pres">
      <dgm:prSet presAssocID="{6457247A-B469-4D65-AF47-45345F74C44E}" presName="desTx" presStyleLbl="alignAccFollowNode1" presStyleIdx="1" presStyleCnt="2">
        <dgm:presLayoutVars>
          <dgm:bulletEnabled val="1"/>
        </dgm:presLayoutVars>
      </dgm:prSet>
      <dgm:spPr/>
    </dgm:pt>
  </dgm:ptLst>
  <dgm:cxnLst>
    <dgm:cxn modelId="{EA1D0813-484B-4D9F-81F0-23640DCDB31F}" type="presOf" srcId="{6457247A-B469-4D65-AF47-45345F74C44E}" destId="{A469C8AC-31BE-40D2-8660-8EBC3F6DDB16}" srcOrd="0" destOrd="0" presId="urn:microsoft.com/office/officeart/2005/8/layout/hList1"/>
    <dgm:cxn modelId="{9BFED062-A6E8-4656-AB4A-314488A86EDF}" type="presOf" srcId="{7663A7CB-2ED3-4FE1-ACD9-BCC11A79A0C2}" destId="{E6009679-25FA-4A3D-8FA0-FE2F18BD682B}" srcOrd="0" destOrd="0" presId="urn:microsoft.com/office/officeart/2005/8/layout/hList1"/>
    <dgm:cxn modelId="{7B60436F-C879-4632-BD5F-50C7FE39887B}" type="presOf" srcId="{FF526873-2669-4572-AE01-E52912481A63}" destId="{55949875-B387-4FF2-A051-12B7DC8374AF}" srcOrd="0" destOrd="1" presId="urn:microsoft.com/office/officeart/2005/8/layout/hList1"/>
    <dgm:cxn modelId="{F6E62C56-568B-42DB-ABEF-26C6D881B872}" type="presOf" srcId="{75E58913-60CE-4A5C-A725-64FEF88604AB}" destId="{55949875-B387-4FF2-A051-12B7DC8374AF}" srcOrd="0" destOrd="0" presId="urn:microsoft.com/office/officeart/2005/8/layout/hList1"/>
    <dgm:cxn modelId="{0801A485-5BB5-4021-943B-D10230F21ACF}" type="presOf" srcId="{90522F37-92C3-400D-9556-D2E0342FE9AE}" destId="{5A238533-8D32-45C0-817F-D724AFC5BDAF}" srcOrd="0" destOrd="0" presId="urn:microsoft.com/office/officeart/2005/8/layout/hList1"/>
    <dgm:cxn modelId="{448595AA-9BEE-4D93-B234-A52A97FE8D05}" srcId="{90522F37-92C3-400D-9556-D2E0342FE9AE}" destId="{6457247A-B469-4D65-AF47-45345F74C44E}" srcOrd="1" destOrd="0" parTransId="{79F2E921-93BC-4506-AF1F-696BE2138FB1}" sibTransId="{BA77CE67-870B-4265-905E-EDAD49A70333}"/>
    <dgm:cxn modelId="{F6C538C7-2319-4450-91C0-9265505403F3}" srcId="{6457247A-B469-4D65-AF47-45345F74C44E}" destId="{7663A7CB-2ED3-4FE1-ACD9-BCC11A79A0C2}" srcOrd="0" destOrd="0" parTransId="{6C47495E-5DE8-448C-8583-80E332736C56}" sibTransId="{274F4282-F18B-4DC8-AAE6-A1E34E84E0CD}"/>
    <dgm:cxn modelId="{B1D8E9C8-7B68-41D0-B37F-F72333DA3969}" type="presOf" srcId="{7AD2CC60-C6FF-4558-9395-91506AD60AC3}" destId="{C548BA3F-F36D-4F77-A82A-825A5E94ED7F}" srcOrd="0" destOrd="0" presId="urn:microsoft.com/office/officeart/2005/8/layout/hList1"/>
    <dgm:cxn modelId="{6A9446D4-02D1-49DC-8C45-C5E0B8D55C75}" srcId="{7AD2CC60-C6FF-4558-9395-91506AD60AC3}" destId="{75E58913-60CE-4A5C-A725-64FEF88604AB}" srcOrd="0" destOrd="0" parTransId="{F332C453-D8BA-47C6-8FC1-296B43489A15}" sibTransId="{84200591-75EC-4292-953C-2CC2D7B46E68}"/>
    <dgm:cxn modelId="{965D1AF0-233A-4916-9961-066E5514F56C}" srcId="{90522F37-92C3-400D-9556-D2E0342FE9AE}" destId="{7AD2CC60-C6FF-4558-9395-91506AD60AC3}" srcOrd="0" destOrd="0" parTransId="{AACFDB2B-85D3-49FB-9668-DE0F4F01D733}" sibTransId="{0370CDC1-3E6A-405B-A9A5-F413C885C906}"/>
    <dgm:cxn modelId="{A1CB4DFA-D5DF-4B11-9867-66BB5BFBBCE8}" srcId="{7AD2CC60-C6FF-4558-9395-91506AD60AC3}" destId="{FF526873-2669-4572-AE01-E52912481A63}" srcOrd="1" destOrd="0" parTransId="{9A7B8B35-8FE6-4F4D-8FA9-EA3C26F4599B}" sibTransId="{E3D80069-611A-440C-9C7C-05D2CC6DA18F}"/>
    <dgm:cxn modelId="{A25BD2E1-FC13-46C7-8534-8C27E331F72D}" type="presParOf" srcId="{5A238533-8D32-45C0-817F-D724AFC5BDAF}" destId="{16A5DDBB-4DD4-4213-A4CB-18C78D904BFE}" srcOrd="0" destOrd="0" presId="urn:microsoft.com/office/officeart/2005/8/layout/hList1"/>
    <dgm:cxn modelId="{FEA62D34-11CC-4338-9B41-202FD5E8ECF2}" type="presParOf" srcId="{16A5DDBB-4DD4-4213-A4CB-18C78D904BFE}" destId="{C548BA3F-F36D-4F77-A82A-825A5E94ED7F}" srcOrd="0" destOrd="0" presId="urn:microsoft.com/office/officeart/2005/8/layout/hList1"/>
    <dgm:cxn modelId="{F1A086CD-84FE-444E-8916-54306F0674D0}" type="presParOf" srcId="{16A5DDBB-4DD4-4213-A4CB-18C78D904BFE}" destId="{55949875-B387-4FF2-A051-12B7DC8374AF}" srcOrd="1" destOrd="0" presId="urn:microsoft.com/office/officeart/2005/8/layout/hList1"/>
    <dgm:cxn modelId="{825D5747-4707-48B1-9456-4A733F6CA615}" type="presParOf" srcId="{5A238533-8D32-45C0-817F-D724AFC5BDAF}" destId="{D438FBD3-3D32-4013-8BBC-E2AA1FF476DC}" srcOrd="1" destOrd="0" presId="urn:microsoft.com/office/officeart/2005/8/layout/hList1"/>
    <dgm:cxn modelId="{C29B2F40-1B52-4FC9-B5ED-DC923E0508AA}" type="presParOf" srcId="{5A238533-8D32-45C0-817F-D724AFC5BDAF}" destId="{5C14A1A1-F0DC-4E05-91C6-E472784AA86B}" srcOrd="2" destOrd="0" presId="urn:microsoft.com/office/officeart/2005/8/layout/hList1"/>
    <dgm:cxn modelId="{B554FEA3-E593-4120-8D42-81C3EA3BFE85}" type="presParOf" srcId="{5C14A1A1-F0DC-4E05-91C6-E472784AA86B}" destId="{A469C8AC-31BE-40D2-8660-8EBC3F6DDB16}" srcOrd="0" destOrd="0" presId="urn:microsoft.com/office/officeart/2005/8/layout/hList1"/>
    <dgm:cxn modelId="{4FDF3820-03DC-4A02-AB92-00DC7615D216}" type="presParOf" srcId="{5C14A1A1-F0DC-4E05-91C6-E472784AA86B}" destId="{E6009679-25FA-4A3D-8FA0-FE2F18BD682B}"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865E88-4B8E-4F25-B134-1DF58ED053F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A155C7E-670B-4449-84D4-8F0049292E4F}">
      <dgm:prSet custT="1"/>
      <dgm:spPr/>
      <dgm:t>
        <a:bodyPr/>
        <a:lstStyle/>
        <a:p>
          <a:pPr>
            <a:lnSpc>
              <a:spcPct val="100000"/>
            </a:lnSpc>
          </a:pPr>
          <a:r>
            <a:rPr lang="en-US" sz="2800" b="1" dirty="0"/>
            <a:t>Employees who are exempt from overtime are presumed to work 40 hours </a:t>
          </a:r>
          <a:r>
            <a:rPr lang="en-US" sz="2800" b="1" u="none" dirty="0"/>
            <a:t>per week but </a:t>
          </a:r>
          <a:r>
            <a:rPr lang="en-US" sz="2800" b="1" dirty="0"/>
            <a:t>will not accrue paid sick leave for any hours worked over 40 hours</a:t>
          </a:r>
          <a:r>
            <a:rPr lang="en-US" sz="2800" b="1" dirty="0">
              <a:latin typeface="Calibri"/>
              <a:ea typeface="Calibri"/>
              <a:cs typeface="Calibri"/>
            </a:rPr>
            <a:t> per week</a:t>
          </a:r>
          <a:r>
            <a:rPr lang="en-US" sz="2800" b="0" dirty="0"/>
            <a:t>.</a:t>
          </a:r>
          <a:r>
            <a:rPr lang="en-US" sz="2200" dirty="0"/>
            <a:t>  </a:t>
          </a:r>
          <a:endParaRPr lang="en-US" sz="2200" b="1" dirty="0">
            <a:latin typeface="Calibri Light" panose="020F0302020204030204"/>
          </a:endParaRPr>
        </a:p>
      </dgm:t>
    </dgm:pt>
    <dgm:pt modelId="{BBC1CC2E-ACB2-4381-956E-F22F043EA1C5}" type="parTrans" cxnId="{0821CB2D-4993-4CCD-8414-CC3BC1EDB131}">
      <dgm:prSet/>
      <dgm:spPr/>
      <dgm:t>
        <a:bodyPr/>
        <a:lstStyle/>
        <a:p>
          <a:endParaRPr lang="en-US"/>
        </a:p>
      </dgm:t>
    </dgm:pt>
    <dgm:pt modelId="{E607D45A-3456-4968-A185-48A4C589DD3A}" type="sibTrans" cxnId="{0821CB2D-4993-4CCD-8414-CC3BC1EDB131}">
      <dgm:prSet/>
      <dgm:spPr/>
      <dgm:t>
        <a:bodyPr/>
        <a:lstStyle/>
        <a:p>
          <a:endParaRPr lang="en-US"/>
        </a:p>
      </dgm:t>
    </dgm:pt>
    <dgm:pt modelId="{35D0AD0D-1464-42FF-BB37-97AE0BE74A01}">
      <dgm:prSet custT="1"/>
      <dgm:spPr/>
      <dgm:t>
        <a:bodyPr/>
        <a:lstStyle/>
        <a:p>
          <a:pPr>
            <a:lnSpc>
              <a:spcPct val="100000"/>
            </a:lnSpc>
          </a:pPr>
          <a:r>
            <a:rPr lang="en-US" sz="2800" b="1" dirty="0"/>
            <a:t>Employees who are exempt from overtime and whose normal work week is less than 40 hours will accrue paid sick leave for the number of hours normally worked. </a:t>
          </a:r>
        </a:p>
      </dgm:t>
    </dgm:pt>
    <dgm:pt modelId="{2D1FB080-CA0B-40DC-B493-AE4F54669414}" type="parTrans" cxnId="{42AD4F4C-5B86-447B-9E8B-81A382AD955B}">
      <dgm:prSet/>
      <dgm:spPr/>
      <dgm:t>
        <a:bodyPr/>
        <a:lstStyle/>
        <a:p>
          <a:endParaRPr lang="en-US"/>
        </a:p>
      </dgm:t>
    </dgm:pt>
    <dgm:pt modelId="{F2710C65-6108-45BF-9D32-C1B11EE69364}" type="sibTrans" cxnId="{42AD4F4C-5B86-447B-9E8B-81A382AD955B}">
      <dgm:prSet/>
      <dgm:spPr/>
      <dgm:t>
        <a:bodyPr/>
        <a:lstStyle/>
        <a:p>
          <a:endParaRPr lang="en-US"/>
        </a:p>
      </dgm:t>
    </dgm:pt>
    <dgm:pt modelId="{AFC81A4E-F863-46D2-8805-F4DFBD842721}" type="pres">
      <dgm:prSet presAssocID="{27865E88-4B8E-4F25-B134-1DF58ED053FB}" presName="root" presStyleCnt="0">
        <dgm:presLayoutVars>
          <dgm:dir/>
          <dgm:resizeHandles val="exact"/>
        </dgm:presLayoutVars>
      </dgm:prSet>
      <dgm:spPr/>
    </dgm:pt>
    <dgm:pt modelId="{D1C0983B-C658-4F10-BFDA-B02414CF5E51}" type="pres">
      <dgm:prSet presAssocID="{CA155C7E-670B-4449-84D4-8F0049292E4F}" presName="compNode" presStyleCnt="0"/>
      <dgm:spPr/>
    </dgm:pt>
    <dgm:pt modelId="{B3D6973C-40E6-40FD-957E-B27D4DE81FE3}" type="pres">
      <dgm:prSet presAssocID="{CA155C7E-670B-4449-84D4-8F0049292E4F}" presName="bgRect" presStyleLbl="bgShp" presStyleIdx="0" presStyleCnt="2"/>
      <dgm:spPr/>
    </dgm:pt>
    <dgm:pt modelId="{333E957C-F834-4BA7-9F66-236A1CFB6DB2}" type="pres">
      <dgm:prSet presAssocID="{CA155C7E-670B-4449-84D4-8F0049292E4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1C5E8F4D-E7AD-4115-A605-8E25109282F4}" type="pres">
      <dgm:prSet presAssocID="{CA155C7E-670B-4449-84D4-8F0049292E4F}" presName="spaceRect" presStyleCnt="0"/>
      <dgm:spPr/>
    </dgm:pt>
    <dgm:pt modelId="{ED470724-F041-4BC4-8B59-8D4CA273128F}" type="pres">
      <dgm:prSet presAssocID="{CA155C7E-670B-4449-84D4-8F0049292E4F}" presName="parTx" presStyleLbl="revTx" presStyleIdx="0" presStyleCnt="2">
        <dgm:presLayoutVars>
          <dgm:chMax val="0"/>
          <dgm:chPref val="0"/>
        </dgm:presLayoutVars>
      </dgm:prSet>
      <dgm:spPr/>
    </dgm:pt>
    <dgm:pt modelId="{BAB38ED0-7272-4AD1-9BFA-11DC9BEA12E8}" type="pres">
      <dgm:prSet presAssocID="{E607D45A-3456-4968-A185-48A4C589DD3A}" presName="sibTrans" presStyleCnt="0"/>
      <dgm:spPr/>
    </dgm:pt>
    <dgm:pt modelId="{AEF28150-DED8-472F-A9B7-A4D3067FD6BD}" type="pres">
      <dgm:prSet presAssocID="{35D0AD0D-1464-42FF-BB37-97AE0BE74A01}" presName="compNode" presStyleCnt="0"/>
      <dgm:spPr/>
    </dgm:pt>
    <dgm:pt modelId="{58709930-C166-42F3-AA47-F298279DC262}" type="pres">
      <dgm:prSet presAssocID="{35D0AD0D-1464-42FF-BB37-97AE0BE74A01}" presName="bgRect" presStyleLbl="bgShp" presStyleIdx="1" presStyleCnt="2"/>
      <dgm:spPr/>
    </dgm:pt>
    <dgm:pt modelId="{6838CC55-482D-4BAD-A46E-1C78B8A00013}" type="pres">
      <dgm:prSet presAssocID="{35D0AD0D-1464-42FF-BB37-97AE0BE74A0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ock"/>
        </a:ext>
      </dgm:extLst>
    </dgm:pt>
    <dgm:pt modelId="{D975D007-6DA3-497A-A99D-2568F6DD54CC}" type="pres">
      <dgm:prSet presAssocID="{35D0AD0D-1464-42FF-BB37-97AE0BE74A01}" presName="spaceRect" presStyleCnt="0"/>
      <dgm:spPr/>
    </dgm:pt>
    <dgm:pt modelId="{B260CE39-B516-4B96-B597-740666F5BA72}" type="pres">
      <dgm:prSet presAssocID="{35D0AD0D-1464-42FF-BB37-97AE0BE74A01}" presName="parTx" presStyleLbl="revTx" presStyleIdx="1" presStyleCnt="2">
        <dgm:presLayoutVars>
          <dgm:chMax val="0"/>
          <dgm:chPref val="0"/>
        </dgm:presLayoutVars>
      </dgm:prSet>
      <dgm:spPr/>
    </dgm:pt>
  </dgm:ptLst>
  <dgm:cxnLst>
    <dgm:cxn modelId="{BE2DB401-753F-4F05-8A2A-9F2BF02E8F5D}" type="presOf" srcId="{35D0AD0D-1464-42FF-BB37-97AE0BE74A01}" destId="{B260CE39-B516-4B96-B597-740666F5BA72}" srcOrd="0" destOrd="0" presId="urn:microsoft.com/office/officeart/2018/2/layout/IconVerticalSolidList"/>
    <dgm:cxn modelId="{0821CB2D-4993-4CCD-8414-CC3BC1EDB131}" srcId="{27865E88-4B8E-4F25-B134-1DF58ED053FB}" destId="{CA155C7E-670B-4449-84D4-8F0049292E4F}" srcOrd="0" destOrd="0" parTransId="{BBC1CC2E-ACB2-4381-956E-F22F043EA1C5}" sibTransId="{E607D45A-3456-4968-A185-48A4C589DD3A}"/>
    <dgm:cxn modelId="{42AD4F4C-5B86-447B-9E8B-81A382AD955B}" srcId="{27865E88-4B8E-4F25-B134-1DF58ED053FB}" destId="{35D0AD0D-1464-42FF-BB37-97AE0BE74A01}" srcOrd="1" destOrd="0" parTransId="{2D1FB080-CA0B-40DC-B493-AE4F54669414}" sibTransId="{F2710C65-6108-45BF-9D32-C1B11EE69364}"/>
    <dgm:cxn modelId="{AE3BD39D-7690-48B2-89E2-7C6DA9C43DB0}" type="presOf" srcId="{CA155C7E-670B-4449-84D4-8F0049292E4F}" destId="{ED470724-F041-4BC4-8B59-8D4CA273128F}" srcOrd="0" destOrd="0" presId="urn:microsoft.com/office/officeart/2018/2/layout/IconVerticalSolidList"/>
    <dgm:cxn modelId="{297DF1ED-8522-49C4-9826-5909777BC053}" type="presOf" srcId="{27865E88-4B8E-4F25-B134-1DF58ED053FB}" destId="{AFC81A4E-F863-46D2-8805-F4DFBD842721}" srcOrd="0" destOrd="0" presId="urn:microsoft.com/office/officeart/2018/2/layout/IconVerticalSolidList"/>
    <dgm:cxn modelId="{083065EB-6F73-4E17-916D-8C6C27E51ACA}" type="presParOf" srcId="{AFC81A4E-F863-46D2-8805-F4DFBD842721}" destId="{D1C0983B-C658-4F10-BFDA-B02414CF5E51}" srcOrd="0" destOrd="0" presId="urn:microsoft.com/office/officeart/2018/2/layout/IconVerticalSolidList"/>
    <dgm:cxn modelId="{98FBDA55-FFB9-4177-9D65-680FEBED0C4B}" type="presParOf" srcId="{D1C0983B-C658-4F10-BFDA-B02414CF5E51}" destId="{B3D6973C-40E6-40FD-957E-B27D4DE81FE3}" srcOrd="0" destOrd="0" presId="urn:microsoft.com/office/officeart/2018/2/layout/IconVerticalSolidList"/>
    <dgm:cxn modelId="{583B4936-1C09-4095-8B7F-2288D43481B3}" type="presParOf" srcId="{D1C0983B-C658-4F10-BFDA-B02414CF5E51}" destId="{333E957C-F834-4BA7-9F66-236A1CFB6DB2}" srcOrd="1" destOrd="0" presId="urn:microsoft.com/office/officeart/2018/2/layout/IconVerticalSolidList"/>
    <dgm:cxn modelId="{5535499C-5A54-4114-B595-B08C64E11995}" type="presParOf" srcId="{D1C0983B-C658-4F10-BFDA-B02414CF5E51}" destId="{1C5E8F4D-E7AD-4115-A605-8E25109282F4}" srcOrd="2" destOrd="0" presId="urn:microsoft.com/office/officeart/2018/2/layout/IconVerticalSolidList"/>
    <dgm:cxn modelId="{37D9E3A7-21BF-43B8-BF3C-3C4DD655EBE6}" type="presParOf" srcId="{D1C0983B-C658-4F10-BFDA-B02414CF5E51}" destId="{ED470724-F041-4BC4-8B59-8D4CA273128F}" srcOrd="3" destOrd="0" presId="urn:microsoft.com/office/officeart/2018/2/layout/IconVerticalSolidList"/>
    <dgm:cxn modelId="{BFFB07C4-E407-4F31-AE97-A606A335EFD2}" type="presParOf" srcId="{AFC81A4E-F863-46D2-8805-F4DFBD842721}" destId="{BAB38ED0-7272-4AD1-9BFA-11DC9BEA12E8}" srcOrd="1" destOrd="0" presId="urn:microsoft.com/office/officeart/2018/2/layout/IconVerticalSolidList"/>
    <dgm:cxn modelId="{509DED96-B5B8-4B9B-8C41-ECD0D2511D57}" type="presParOf" srcId="{AFC81A4E-F863-46D2-8805-F4DFBD842721}" destId="{AEF28150-DED8-472F-A9B7-A4D3067FD6BD}" srcOrd="2" destOrd="0" presId="urn:microsoft.com/office/officeart/2018/2/layout/IconVerticalSolidList"/>
    <dgm:cxn modelId="{D106B1DB-6734-4540-B0F8-7AF432EB84C5}" type="presParOf" srcId="{AEF28150-DED8-472F-A9B7-A4D3067FD6BD}" destId="{58709930-C166-42F3-AA47-F298279DC262}" srcOrd="0" destOrd="0" presId="urn:microsoft.com/office/officeart/2018/2/layout/IconVerticalSolidList"/>
    <dgm:cxn modelId="{8A194B6B-0DC3-4DE5-BA06-46898847D9EE}" type="presParOf" srcId="{AEF28150-DED8-472F-A9B7-A4D3067FD6BD}" destId="{6838CC55-482D-4BAD-A46E-1C78B8A00013}" srcOrd="1" destOrd="0" presId="urn:microsoft.com/office/officeart/2018/2/layout/IconVerticalSolidList"/>
    <dgm:cxn modelId="{528DC58C-A7DA-47D8-A599-FA645D80E290}" type="presParOf" srcId="{AEF28150-DED8-472F-A9B7-A4D3067FD6BD}" destId="{D975D007-6DA3-497A-A99D-2568F6DD54CC}" srcOrd="2" destOrd="0" presId="urn:microsoft.com/office/officeart/2018/2/layout/IconVerticalSolidList"/>
    <dgm:cxn modelId="{E9C6B802-79CB-470F-965A-F987B9415270}" type="presParOf" srcId="{AEF28150-DED8-472F-A9B7-A4D3067FD6BD}" destId="{B260CE39-B516-4B96-B597-740666F5BA7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03DAAB2-9246-445E-BDD2-B9F82F4EFE1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805422E-B00E-492C-B6EB-3A91EF449F0E}">
      <dgm:prSet/>
      <dgm:spPr/>
      <dgm:t>
        <a:bodyPr/>
        <a:lstStyle/>
        <a:p>
          <a:r>
            <a:rPr lang="en-US"/>
            <a:t>Employees are entitled to accrue and use a maximum of 40 hours of paid sick leave per year and employers are not obligated to provide more. </a:t>
          </a:r>
        </a:p>
      </dgm:t>
    </dgm:pt>
    <dgm:pt modelId="{57E7288C-A9EC-4701-9BC2-9B48B694A535}" type="parTrans" cxnId="{918EA0E3-166F-439D-AC6F-CF673321941F}">
      <dgm:prSet/>
      <dgm:spPr/>
      <dgm:t>
        <a:bodyPr/>
        <a:lstStyle/>
        <a:p>
          <a:endParaRPr lang="en-US"/>
        </a:p>
      </dgm:t>
    </dgm:pt>
    <dgm:pt modelId="{DD7BE657-91CC-426C-9A31-365360E69D43}" type="sibTrans" cxnId="{918EA0E3-166F-439D-AC6F-CF673321941F}">
      <dgm:prSet/>
      <dgm:spPr/>
      <dgm:t>
        <a:bodyPr/>
        <a:lstStyle/>
        <a:p>
          <a:endParaRPr lang="en-US"/>
        </a:p>
      </dgm:t>
    </dgm:pt>
    <dgm:pt modelId="{B846E524-67D0-4CE8-ADA6-9106CFE90AF3}">
      <dgm:prSet/>
      <dgm:spPr/>
      <dgm:t>
        <a:bodyPr/>
        <a:lstStyle/>
        <a:p>
          <a:r>
            <a:rPr lang="en-US"/>
            <a:t>Employers </a:t>
          </a:r>
          <a:r>
            <a:rPr lang="en-US" u="sng"/>
            <a:t>may</a:t>
          </a:r>
          <a:r>
            <a:rPr lang="en-US"/>
            <a:t> also provide options for any accrued hours that the employee does not use during the year to be paid out at the end of the year. </a:t>
          </a:r>
        </a:p>
      </dgm:t>
    </dgm:pt>
    <dgm:pt modelId="{E25C1998-CB5C-43D9-83E2-5F5118BC3F7E}" type="parTrans" cxnId="{EAB4C2E6-4618-4BF9-A0D3-4616A0687CAB}">
      <dgm:prSet/>
      <dgm:spPr/>
      <dgm:t>
        <a:bodyPr/>
        <a:lstStyle/>
        <a:p>
          <a:endParaRPr lang="en-US"/>
        </a:p>
      </dgm:t>
    </dgm:pt>
    <dgm:pt modelId="{C45DCCF4-4113-49E6-88A1-DDD2085BB4F8}" type="sibTrans" cxnId="{EAB4C2E6-4618-4BF9-A0D3-4616A0687CAB}">
      <dgm:prSet/>
      <dgm:spPr/>
      <dgm:t>
        <a:bodyPr/>
        <a:lstStyle/>
        <a:p>
          <a:endParaRPr lang="en-US"/>
        </a:p>
      </dgm:t>
    </dgm:pt>
    <dgm:pt modelId="{ED945C03-7F89-4E88-957E-C0281C8BB65A}">
      <dgm:prSet/>
      <dgm:spPr/>
      <dgm:t>
        <a:bodyPr/>
        <a:lstStyle/>
        <a:p>
          <a:r>
            <a:rPr lang="en-US"/>
            <a:t>In lieu of carry over, employers may front load the amount of paid sick leave that the employee would be entitled to at the beginning of the new year.  </a:t>
          </a:r>
        </a:p>
      </dgm:t>
    </dgm:pt>
    <dgm:pt modelId="{06D8D9DD-496B-44C1-8762-EC4B0399D802}" type="parTrans" cxnId="{6C05B9A8-74EE-4116-AA7A-FD16FB0D0D96}">
      <dgm:prSet/>
      <dgm:spPr/>
      <dgm:t>
        <a:bodyPr/>
        <a:lstStyle/>
        <a:p>
          <a:endParaRPr lang="en-US"/>
        </a:p>
      </dgm:t>
    </dgm:pt>
    <dgm:pt modelId="{E1C65914-8031-47B5-A749-B1CAC2077F32}" type="sibTrans" cxnId="{6C05B9A8-74EE-4116-AA7A-FD16FB0D0D96}">
      <dgm:prSet/>
      <dgm:spPr/>
      <dgm:t>
        <a:bodyPr/>
        <a:lstStyle/>
        <a:p>
          <a:endParaRPr lang="en-US"/>
        </a:p>
      </dgm:t>
    </dgm:pt>
    <dgm:pt modelId="{472377A1-C1F6-4F71-86D6-17390BA6B702}">
      <dgm:prSet/>
      <dgm:spPr/>
      <dgm:t>
        <a:bodyPr/>
        <a:lstStyle/>
        <a:p>
          <a:r>
            <a:rPr lang="en-US" b="0" i="0"/>
            <a:t>Any hours accrued in the </a:t>
          </a:r>
          <a:r>
            <a:rPr lang="en-US" b="0" i="0" u="sng"/>
            <a:t>current year</a:t>
          </a:r>
          <a:r>
            <a:rPr lang="en-US" b="0" i="0"/>
            <a:t> that are unused can be carried over into the next year.</a:t>
          </a:r>
          <a:endParaRPr lang="en-US"/>
        </a:p>
      </dgm:t>
    </dgm:pt>
    <dgm:pt modelId="{82B3B2F2-9856-49C8-92CF-1253BB9A9D21}" type="parTrans" cxnId="{896012EA-B644-4EB3-A800-ACC1C1F3BE22}">
      <dgm:prSet/>
      <dgm:spPr/>
      <dgm:t>
        <a:bodyPr/>
        <a:lstStyle/>
        <a:p>
          <a:endParaRPr lang="en-US"/>
        </a:p>
      </dgm:t>
    </dgm:pt>
    <dgm:pt modelId="{B408DDF2-4B5B-4CA8-97CE-43CEBBEB2C86}" type="sibTrans" cxnId="{896012EA-B644-4EB3-A800-ACC1C1F3BE22}">
      <dgm:prSet/>
      <dgm:spPr/>
      <dgm:t>
        <a:bodyPr/>
        <a:lstStyle/>
        <a:p>
          <a:endParaRPr lang="en-US"/>
        </a:p>
      </dgm:t>
    </dgm:pt>
    <dgm:pt modelId="{39247CB0-59DF-4F8B-B3C2-2FE143557391}" type="pres">
      <dgm:prSet presAssocID="{B03DAAB2-9246-445E-BDD2-B9F82F4EFE1F}" presName="linear" presStyleCnt="0">
        <dgm:presLayoutVars>
          <dgm:animLvl val="lvl"/>
          <dgm:resizeHandles val="exact"/>
        </dgm:presLayoutVars>
      </dgm:prSet>
      <dgm:spPr/>
    </dgm:pt>
    <dgm:pt modelId="{3232333B-1C88-4213-B240-C799DD6B3319}" type="pres">
      <dgm:prSet presAssocID="{3805422E-B00E-492C-B6EB-3A91EF449F0E}" presName="parentText" presStyleLbl="node1" presStyleIdx="0" presStyleCnt="4">
        <dgm:presLayoutVars>
          <dgm:chMax val="0"/>
          <dgm:bulletEnabled val="1"/>
        </dgm:presLayoutVars>
      </dgm:prSet>
      <dgm:spPr/>
    </dgm:pt>
    <dgm:pt modelId="{E32457F7-959D-4C48-885C-CC040BCC8211}" type="pres">
      <dgm:prSet presAssocID="{DD7BE657-91CC-426C-9A31-365360E69D43}" presName="spacer" presStyleCnt="0"/>
      <dgm:spPr/>
    </dgm:pt>
    <dgm:pt modelId="{45CA64F7-9232-4565-8E1B-90DD890A823D}" type="pres">
      <dgm:prSet presAssocID="{472377A1-C1F6-4F71-86D6-17390BA6B702}" presName="parentText" presStyleLbl="node1" presStyleIdx="1" presStyleCnt="4">
        <dgm:presLayoutVars>
          <dgm:chMax val="0"/>
          <dgm:bulletEnabled val="1"/>
        </dgm:presLayoutVars>
      </dgm:prSet>
      <dgm:spPr/>
    </dgm:pt>
    <dgm:pt modelId="{04749A3B-F103-42D4-8C17-529FBB7A3EF8}" type="pres">
      <dgm:prSet presAssocID="{B408DDF2-4B5B-4CA8-97CE-43CEBBEB2C86}" presName="spacer" presStyleCnt="0"/>
      <dgm:spPr/>
    </dgm:pt>
    <dgm:pt modelId="{324A315B-CD13-4F52-9E68-244E2A791A64}" type="pres">
      <dgm:prSet presAssocID="{B846E524-67D0-4CE8-ADA6-9106CFE90AF3}" presName="parentText" presStyleLbl="node1" presStyleIdx="2" presStyleCnt="4">
        <dgm:presLayoutVars>
          <dgm:chMax val="0"/>
          <dgm:bulletEnabled val="1"/>
        </dgm:presLayoutVars>
      </dgm:prSet>
      <dgm:spPr/>
    </dgm:pt>
    <dgm:pt modelId="{D0C70198-10FB-40EC-914E-9A8AC4AF7052}" type="pres">
      <dgm:prSet presAssocID="{C45DCCF4-4113-49E6-88A1-DDD2085BB4F8}" presName="spacer" presStyleCnt="0"/>
      <dgm:spPr/>
    </dgm:pt>
    <dgm:pt modelId="{D93C845F-58FA-4A67-B2E9-1FEE7F1D6D21}" type="pres">
      <dgm:prSet presAssocID="{ED945C03-7F89-4E88-957E-C0281C8BB65A}" presName="parentText" presStyleLbl="node1" presStyleIdx="3" presStyleCnt="4">
        <dgm:presLayoutVars>
          <dgm:chMax val="0"/>
          <dgm:bulletEnabled val="1"/>
        </dgm:presLayoutVars>
      </dgm:prSet>
      <dgm:spPr/>
    </dgm:pt>
  </dgm:ptLst>
  <dgm:cxnLst>
    <dgm:cxn modelId="{9943150A-D84A-44B1-A88E-FF371580B3D0}" type="presOf" srcId="{B846E524-67D0-4CE8-ADA6-9106CFE90AF3}" destId="{324A315B-CD13-4F52-9E68-244E2A791A64}" srcOrd="0" destOrd="0" presId="urn:microsoft.com/office/officeart/2005/8/layout/vList2"/>
    <dgm:cxn modelId="{C845A811-DE6F-40DC-A985-83F48C8CB21C}" type="presOf" srcId="{ED945C03-7F89-4E88-957E-C0281C8BB65A}" destId="{D93C845F-58FA-4A67-B2E9-1FEE7F1D6D21}" srcOrd="0" destOrd="0" presId="urn:microsoft.com/office/officeart/2005/8/layout/vList2"/>
    <dgm:cxn modelId="{529F7A81-2506-497A-83F4-298412C2493C}" type="presOf" srcId="{B03DAAB2-9246-445E-BDD2-B9F82F4EFE1F}" destId="{39247CB0-59DF-4F8B-B3C2-2FE143557391}" srcOrd="0" destOrd="0" presId="urn:microsoft.com/office/officeart/2005/8/layout/vList2"/>
    <dgm:cxn modelId="{CF23138A-040D-4C8E-AD75-9C54B3FC0701}" type="presOf" srcId="{472377A1-C1F6-4F71-86D6-17390BA6B702}" destId="{45CA64F7-9232-4565-8E1B-90DD890A823D}" srcOrd="0" destOrd="0" presId="urn:microsoft.com/office/officeart/2005/8/layout/vList2"/>
    <dgm:cxn modelId="{6C05B9A8-74EE-4116-AA7A-FD16FB0D0D96}" srcId="{B03DAAB2-9246-445E-BDD2-B9F82F4EFE1F}" destId="{ED945C03-7F89-4E88-957E-C0281C8BB65A}" srcOrd="3" destOrd="0" parTransId="{06D8D9DD-496B-44C1-8762-EC4B0399D802}" sibTransId="{E1C65914-8031-47B5-A749-B1CAC2077F32}"/>
    <dgm:cxn modelId="{9DF760E1-273E-4C83-AA29-9A3AB06797A6}" type="presOf" srcId="{3805422E-B00E-492C-B6EB-3A91EF449F0E}" destId="{3232333B-1C88-4213-B240-C799DD6B3319}" srcOrd="0" destOrd="0" presId="urn:microsoft.com/office/officeart/2005/8/layout/vList2"/>
    <dgm:cxn modelId="{918EA0E3-166F-439D-AC6F-CF673321941F}" srcId="{B03DAAB2-9246-445E-BDD2-B9F82F4EFE1F}" destId="{3805422E-B00E-492C-B6EB-3A91EF449F0E}" srcOrd="0" destOrd="0" parTransId="{57E7288C-A9EC-4701-9BC2-9B48B694A535}" sibTransId="{DD7BE657-91CC-426C-9A31-365360E69D43}"/>
    <dgm:cxn modelId="{EAB4C2E6-4618-4BF9-A0D3-4616A0687CAB}" srcId="{B03DAAB2-9246-445E-BDD2-B9F82F4EFE1F}" destId="{B846E524-67D0-4CE8-ADA6-9106CFE90AF3}" srcOrd="2" destOrd="0" parTransId="{E25C1998-CB5C-43D9-83E2-5F5118BC3F7E}" sibTransId="{C45DCCF4-4113-49E6-88A1-DDD2085BB4F8}"/>
    <dgm:cxn modelId="{896012EA-B644-4EB3-A800-ACC1C1F3BE22}" srcId="{B03DAAB2-9246-445E-BDD2-B9F82F4EFE1F}" destId="{472377A1-C1F6-4F71-86D6-17390BA6B702}" srcOrd="1" destOrd="0" parTransId="{82B3B2F2-9856-49C8-92CF-1253BB9A9D21}" sibTransId="{B408DDF2-4B5B-4CA8-97CE-43CEBBEB2C86}"/>
    <dgm:cxn modelId="{6CFB0AD7-9887-45C0-A74B-59743A9850E3}" type="presParOf" srcId="{39247CB0-59DF-4F8B-B3C2-2FE143557391}" destId="{3232333B-1C88-4213-B240-C799DD6B3319}" srcOrd="0" destOrd="0" presId="urn:microsoft.com/office/officeart/2005/8/layout/vList2"/>
    <dgm:cxn modelId="{6B83EDC7-F2D5-488E-BBD1-C5CD739229E6}" type="presParOf" srcId="{39247CB0-59DF-4F8B-B3C2-2FE143557391}" destId="{E32457F7-959D-4C48-885C-CC040BCC8211}" srcOrd="1" destOrd="0" presId="urn:microsoft.com/office/officeart/2005/8/layout/vList2"/>
    <dgm:cxn modelId="{46A66085-779E-44F3-8F95-CE6736CDD546}" type="presParOf" srcId="{39247CB0-59DF-4F8B-B3C2-2FE143557391}" destId="{45CA64F7-9232-4565-8E1B-90DD890A823D}" srcOrd="2" destOrd="0" presId="urn:microsoft.com/office/officeart/2005/8/layout/vList2"/>
    <dgm:cxn modelId="{890614AF-1649-4C6A-995D-8696D616740B}" type="presParOf" srcId="{39247CB0-59DF-4F8B-B3C2-2FE143557391}" destId="{04749A3B-F103-42D4-8C17-529FBB7A3EF8}" srcOrd="3" destOrd="0" presId="urn:microsoft.com/office/officeart/2005/8/layout/vList2"/>
    <dgm:cxn modelId="{6F8DE541-1B16-4C81-BC44-57BB9D2D7AE9}" type="presParOf" srcId="{39247CB0-59DF-4F8B-B3C2-2FE143557391}" destId="{324A315B-CD13-4F52-9E68-244E2A791A64}" srcOrd="4" destOrd="0" presId="urn:microsoft.com/office/officeart/2005/8/layout/vList2"/>
    <dgm:cxn modelId="{06888B39-C120-4487-82AD-ABB97881EF51}" type="presParOf" srcId="{39247CB0-59DF-4F8B-B3C2-2FE143557391}" destId="{D0C70198-10FB-40EC-914E-9A8AC4AF7052}" srcOrd="5" destOrd="0" presId="urn:microsoft.com/office/officeart/2005/8/layout/vList2"/>
    <dgm:cxn modelId="{22AE4F36-6AE4-4B50-945B-06E939DBD916}" type="presParOf" srcId="{39247CB0-59DF-4F8B-B3C2-2FE143557391}" destId="{D93C845F-58FA-4A67-B2E9-1FEE7F1D6D21}"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3DAAB2-9246-445E-BDD2-B9F82F4EFE1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805422E-B00E-492C-B6EB-3A91EF449F0E}">
      <dgm:prSet/>
      <dgm:spPr/>
      <dgm:t>
        <a:bodyPr/>
        <a:lstStyle/>
        <a:p>
          <a:r>
            <a:rPr lang="en-US" b="1" i="0" dirty="0">
              <a:solidFill>
                <a:schemeClr val="bg1"/>
              </a:solidFill>
              <a:effectLst/>
              <a:latin typeface="Calibri" panose="020F0502020204030204" pitchFamily="34" charset="0"/>
            </a:rPr>
            <a:t>Employers who allow for more than 40 hours of paid sick leave may limit the use of the additional hours over 40. </a:t>
          </a:r>
          <a:endParaRPr lang="en-US" b="1" dirty="0">
            <a:solidFill>
              <a:schemeClr val="bg1"/>
            </a:solidFill>
          </a:endParaRPr>
        </a:p>
      </dgm:t>
    </dgm:pt>
    <dgm:pt modelId="{57E7288C-A9EC-4701-9BC2-9B48B694A535}" type="parTrans" cxnId="{918EA0E3-166F-439D-AC6F-CF673321941F}">
      <dgm:prSet/>
      <dgm:spPr/>
      <dgm:t>
        <a:bodyPr/>
        <a:lstStyle/>
        <a:p>
          <a:endParaRPr lang="en-US"/>
        </a:p>
      </dgm:t>
    </dgm:pt>
    <dgm:pt modelId="{DD7BE657-91CC-426C-9A31-365360E69D43}" type="sibTrans" cxnId="{918EA0E3-166F-439D-AC6F-CF673321941F}">
      <dgm:prSet/>
      <dgm:spPr/>
      <dgm:t>
        <a:bodyPr/>
        <a:lstStyle/>
        <a:p>
          <a:endParaRPr lang="en-US"/>
        </a:p>
      </dgm:t>
    </dgm:pt>
    <dgm:pt modelId="{334E7EDE-F86B-4F75-9F6A-68BF691EBF45}">
      <dgm:prSet/>
      <dgm:spPr/>
      <dgm:t>
        <a:bodyPr/>
        <a:lstStyle/>
        <a:p>
          <a:r>
            <a:rPr lang="en-US" b="1" i="0" dirty="0">
              <a:solidFill>
                <a:schemeClr val="bg1"/>
              </a:solidFill>
              <a:effectLst/>
              <a:latin typeface="Calibri" panose="020F0502020204030204" pitchFamily="34" charset="0"/>
            </a:rPr>
            <a:t>Employers may apply their normal attendance and time off policy applied to those hours used over 40. </a:t>
          </a:r>
          <a:endParaRPr lang="en-US" b="1" dirty="0">
            <a:solidFill>
              <a:schemeClr val="bg1"/>
            </a:solidFill>
          </a:endParaRPr>
        </a:p>
      </dgm:t>
    </dgm:pt>
    <dgm:pt modelId="{B7014C68-585D-4C68-A7B8-8E1A42A71027}" type="parTrans" cxnId="{2B9B7A5B-541C-48C1-8F81-842E6ECA410D}">
      <dgm:prSet/>
      <dgm:spPr/>
      <dgm:t>
        <a:bodyPr/>
        <a:lstStyle/>
        <a:p>
          <a:endParaRPr lang="en-US"/>
        </a:p>
      </dgm:t>
    </dgm:pt>
    <dgm:pt modelId="{0F90FBFE-D86B-4E3C-99A2-0E1606470D46}" type="sibTrans" cxnId="{2B9B7A5B-541C-48C1-8F81-842E6ECA410D}">
      <dgm:prSet/>
      <dgm:spPr/>
      <dgm:t>
        <a:bodyPr/>
        <a:lstStyle/>
        <a:p>
          <a:endParaRPr lang="en-US"/>
        </a:p>
      </dgm:t>
    </dgm:pt>
    <dgm:pt modelId="{40154D7E-CCD6-428A-A0E8-231D2C170AB1}">
      <dgm:prSet/>
      <dgm:spPr/>
      <dgm:t>
        <a:bodyPr/>
        <a:lstStyle/>
        <a:p>
          <a:r>
            <a:rPr lang="en-US" b="1" i="0">
              <a:solidFill>
                <a:schemeClr val="bg1"/>
              </a:solidFill>
              <a:effectLst/>
              <a:latin typeface="Calibri" panose="020F0502020204030204" pitchFamily="34" charset="0"/>
            </a:rPr>
            <a:t>Employers may require documentation before permitting the use of any hours over 40. </a:t>
          </a:r>
          <a:endParaRPr lang="en-US" b="1">
            <a:solidFill>
              <a:schemeClr val="bg1"/>
            </a:solidFill>
          </a:endParaRPr>
        </a:p>
      </dgm:t>
    </dgm:pt>
    <dgm:pt modelId="{4058CCDE-0F7A-4EE3-AD10-4C5919117666}" type="parTrans" cxnId="{8D874D4F-AE57-4C2C-80C7-7966C9885F6A}">
      <dgm:prSet/>
      <dgm:spPr/>
      <dgm:t>
        <a:bodyPr/>
        <a:lstStyle/>
        <a:p>
          <a:endParaRPr lang="en-US"/>
        </a:p>
      </dgm:t>
    </dgm:pt>
    <dgm:pt modelId="{86566595-0C86-45F5-8EFD-6D53616BB823}" type="sibTrans" cxnId="{8D874D4F-AE57-4C2C-80C7-7966C9885F6A}">
      <dgm:prSet/>
      <dgm:spPr/>
      <dgm:t>
        <a:bodyPr/>
        <a:lstStyle/>
        <a:p>
          <a:endParaRPr lang="en-US"/>
        </a:p>
      </dgm:t>
    </dgm:pt>
    <dgm:pt modelId="{39247CB0-59DF-4F8B-B3C2-2FE143557391}" type="pres">
      <dgm:prSet presAssocID="{B03DAAB2-9246-445E-BDD2-B9F82F4EFE1F}" presName="linear" presStyleCnt="0">
        <dgm:presLayoutVars>
          <dgm:animLvl val="lvl"/>
          <dgm:resizeHandles val="exact"/>
        </dgm:presLayoutVars>
      </dgm:prSet>
      <dgm:spPr/>
    </dgm:pt>
    <dgm:pt modelId="{3232333B-1C88-4213-B240-C799DD6B3319}" type="pres">
      <dgm:prSet presAssocID="{3805422E-B00E-492C-B6EB-3A91EF449F0E}" presName="parentText" presStyleLbl="node1" presStyleIdx="0" presStyleCnt="3">
        <dgm:presLayoutVars>
          <dgm:chMax val="0"/>
          <dgm:bulletEnabled val="1"/>
        </dgm:presLayoutVars>
      </dgm:prSet>
      <dgm:spPr/>
    </dgm:pt>
    <dgm:pt modelId="{E32457F7-959D-4C48-885C-CC040BCC8211}" type="pres">
      <dgm:prSet presAssocID="{DD7BE657-91CC-426C-9A31-365360E69D43}" presName="spacer" presStyleCnt="0"/>
      <dgm:spPr/>
    </dgm:pt>
    <dgm:pt modelId="{5799948C-D9AB-45D5-9951-D6547CFDC7FF}" type="pres">
      <dgm:prSet presAssocID="{334E7EDE-F86B-4F75-9F6A-68BF691EBF45}" presName="parentText" presStyleLbl="node1" presStyleIdx="1" presStyleCnt="3">
        <dgm:presLayoutVars>
          <dgm:chMax val="0"/>
          <dgm:bulletEnabled val="1"/>
        </dgm:presLayoutVars>
      </dgm:prSet>
      <dgm:spPr/>
    </dgm:pt>
    <dgm:pt modelId="{84D0A93E-AD06-4F4F-83E3-5B63AFD96490}" type="pres">
      <dgm:prSet presAssocID="{0F90FBFE-D86B-4E3C-99A2-0E1606470D46}" presName="spacer" presStyleCnt="0"/>
      <dgm:spPr/>
    </dgm:pt>
    <dgm:pt modelId="{47914AA7-060B-46E3-AA64-D53E57B3CA57}" type="pres">
      <dgm:prSet presAssocID="{40154D7E-CCD6-428A-A0E8-231D2C170AB1}" presName="parentText" presStyleLbl="node1" presStyleIdx="2" presStyleCnt="3">
        <dgm:presLayoutVars>
          <dgm:chMax val="0"/>
          <dgm:bulletEnabled val="1"/>
        </dgm:presLayoutVars>
      </dgm:prSet>
      <dgm:spPr/>
    </dgm:pt>
  </dgm:ptLst>
  <dgm:cxnLst>
    <dgm:cxn modelId="{1AD3260A-D5CF-4325-8E39-BE17FA0BF77D}" type="presOf" srcId="{334E7EDE-F86B-4F75-9F6A-68BF691EBF45}" destId="{5799948C-D9AB-45D5-9951-D6547CFDC7FF}" srcOrd="0" destOrd="0" presId="urn:microsoft.com/office/officeart/2005/8/layout/vList2"/>
    <dgm:cxn modelId="{2BA5441E-1528-4132-9050-447DAE8033FC}" type="presOf" srcId="{40154D7E-CCD6-428A-A0E8-231D2C170AB1}" destId="{47914AA7-060B-46E3-AA64-D53E57B3CA57}" srcOrd="0" destOrd="0" presId="urn:microsoft.com/office/officeart/2005/8/layout/vList2"/>
    <dgm:cxn modelId="{2B9B7A5B-541C-48C1-8F81-842E6ECA410D}" srcId="{B03DAAB2-9246-445E-BDD2-B9F82F4EFE1F}" destId="{334E7EDE-F86B-4F75-9F6A-68BF691EBF45}" srcOrd="1" destOrd="0" parTransId="{B7014C68-585D-4C68-A7B8-8E1A42A71027}" sibTransId="{0F90FBFE-D86B-4E3C-99A2-0E1606470D46}"/>
    <dgm:cxn modelId="{8D874D4F-AE57-4C2C-80C7-7966C9885F6A}" srcId="{B03DAAB2-9246-445E-BDD2-B9F82F4EFE1F}" destId="{40154D7E-CCD6-428A-A0E8-231D2C170AB1}" srcOrd="2" destOrd="0" parTransId="{4058CCDE-0F7A-4EE3-AD10-4C5919117666}" sibTransId="{86566595-0C86-45F5-8EFD-6D53616BB823}"/>
    <dgm:cxn modelId="{529F7A81-2506-497A-83F4-298412C2493C}" type="presOf" srcId="{B03DAAB2-9246-445E-BDD2-B9F82F4EFE1F}" destId="{39247CB0-59DF-4F8B-B3C2-2FE143557391}" srcOrd="0" destOrd="0" presId="urn:microsoft.com/office/officeart/2005/8/layout/vList2"/>
    <dgm:cxn modelId="{9DF760E1-273E-4C83-AA29-9A3AB06797A6}" type="presOf" srcId="{3805422E-B00E-492C-B6EB-3A91EF449F0E}" destId="{3232333B-1C88-4213-B240-C799DD6B3319}" srcOrd="0" destOrd="0" presId="urn:microsoft.com/office/officeart/2005/8/layout/vList2"/>
    <dgm:cxn modelId="{918EA0E3-166F-439D-AC6F-CF673321941F}" srcId="{B03DAAB2-9246-445E-BDD2-B9F82F4EFE1F}" destId="{3805422E-B00E-492C-B6EB-3A91EF449F0E}" srcOrd="0" destOrd="0" parTransId="{57E7288C-A9EC-4701-9BC2-9B48B694A535}" sibTransId="{DD7BE657-91CC-426C-9A31-365360E69D43}"/>
    <dgm:cxn modelId="{6CFB0AD7-9887-45C0-A74B-59743A9850E3}" type="presParOf" srcId="{39247CB0-59DF-4F8B-B3C2-2FE143557391}" destId="{3232333B-1C88-4213-B240-C799DD6B3319}" srcOrd="0" destOrd="0" presId="urn:microsoft.com/office/officeart/2005/8/layout/vList2"/>
    <dgm:cxn modelId="{6B83EDC7-F2D5-488E-BBD1-C5CD739229E6}" type="presParOf" srcId="{39247CB0-59DF-4F8B-B3C2-2FE143557391}" destId="{E32457F7-959D-4C48-885C-CC040BCC8211}" srcOrd="1" destOrd="0" presId="urn:microsoft.com/office/officeart/2005/8/layout/vList2"/>
    <dgm:cxn modelId="{1342074D-561F-4F81-A18D-573CBFBDC750}" type="presParOf" srcId="{39247CB0-59DF-4F8B-B3C2-2FE143557391}" destId="{5799948C-D9AB-45D5-9951-D6547CFDC7FF}" srcOrd="2" destOrd="0" presId="urn:microsoft.com/office/officeart/2005/8/layout/vList2"/>
    <dgm:cxn modelId="{0DF9E2F0-DA0E-4593-9AD7-7640D408A169}" type="presParOf" srcId="{39247CB0-59DF-4F8B-B3C2-2FE143557391}" destId="{84D0A93E-AD06-4F4F-83E3-5B63AFD96490}" srcOrd="3" destOrd="0" presId="urn:microsoft.com/office/officeart/2005/8/layout/vList2"/>
    <dgm:cxn modelId="{9B3FE528-5521-4AB9-B0FB-12D9A14D1D48}" type="presParOf" srcId="{39247CB0-59DF-4F8B-B3C2-2FE143557391}" destId="{47914AA7-060B-46E3-AA64-D53E57B3CA5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103A44-983B-4D92-8FF2-EC78ED35C63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578938CF-DE91-4E69-ACDF-51175EE56BC0}">
      <dgm:prSet/>
      <dgm:spPr/>
      <dgm:t>
        <a:bodyPr/>
        <a:lstStyle/>
        <a:p>
          <a:r>
            <a:rPr lang="en-US" b="1"/>
            <a:t>You retain and may use all paid sick leave that was accrued or received under the previous employer, similar to a successor-in-interest. </a:t>
          </a:r>
          <a:endParaRPr lang="en-US"/>
        </a:p>
      </dgm:t>
    </dgm:pt>
    <dgm:pt modelId="{CE8691BA-D263-4BCD-9328-EB9CC844A000}" type="parTrans" cxnId="{CC55ED41-9592-4F1D-B9DB-C20A7B3AA5FB}">
      <dgm:prSet/>
      <dgm:spPr/>
      <dgm:t>
        <a:bodyPr/>
        <a:lstStyle/>
        <a:p>
          <a:endParaRPr lang="en-US"/>
        </a:p>
      </dgm:t>
    </dgm:pt>
    <dgm:pt modelId="{1161CFDB-5CA2-463F-9A13-E01DF1A2C35B}" type="sibTrans" cxnId="{CC55ED41-9592-4F1D-B9DB-C20A7B3AA5FB}">
      <dgm:prSet/>
      <dgm:spPr/>
      <dgm:t>
        <a:bodyPr/>
        <a:lstStyle/>
        <a:p>
          <a:endParaRPr lang="en-US"/>
        </a:p>
      </dgm:t>
    </dgm:pt>
    <dgm:pt modelId="{AC4C018A-06B5-4AD2-9904-5413F4F06ECC}" type="pres">
      <dgm:prSet presAssocID="{3F103A44-983B-4D92-8FF2-EC78ED35C63B}" presName="linear" presStyleCnt="0">
        <dgm:presLayoutVars>
          <dgm:animLvl val="lvl"/>
          <dgm:resizeHandles val="exact"/>
        </dgm:presLayoutVars>
      </dgm:prSet>
      <dgm:spPr/>
    </dgm:pt>
    <dgm:pt modelId="{1489FA08-D6A4-4BA7-97F1-BAE478B3AC31}" type="pres">
      <dgm:prSet presAssocID="{578938CF-DE91-4E69-ACDF-51175EE56BC0}" presName="parentText" presStyleLbl="node1" presStyleIdx="0" presStyleCnt="1">
        <dgm:presLayoutVars>
          <dgm:chMax val="0"/>
          <dgm:bulletEnabled val="1"/>
        </dgm:presLayoutVars>
      </dgm:prSet>
      <dgm:spPr/>
    </dgm:pt>
  </dgm:ptLst>
  <dgm:cxnLst>
    <dgm:cxn modelId="{A1B29C09-D0E9-4991-ADF5-39C307FE5043}" type="presOf" srcId="{3F103A44-983B-4D92-8FF2-EC78ED35C63B}" destId="{AC4C018A-06B5-4AD2-9904-5413F4F06ECC}" srcOrd="0" destOrd="0" presId="urn:microsoft.com/office/officeart/2005/8/layout/vList2"/>
    <dgm:cxn modelId="{CC55ED41-9592-4F1D-B9DB-C20A7B3AA5FB}" srcId="{3F103A44-983B-4D92-8FF2-EC78ED35C63B}" destId="{578938CF-DE91-4E69-ACDF-51175EE56BC0}" srcOrd="0" destOrd="0" parTransId="{CE8691BA-D263-4BCD-9328-EB9CC844A000}" sibTransId="{1161CFDB-5CA2-463F-9A13-E01DF1A2C35B}"/>
    <dgm:cxn modelId="{A198F5B6-1B97-45B0-A984-194D6E254979}" type="presOf" srcId="{578938CF-DE91-4E69-ACDF-51175EE56BC0}" destId="{1489FA08-D6A4-4BA7-97F1-BAE478B3AC31}" srcOrd="0" destOrd="0" presId="urn:microsoft.com/office/officeart/2005/8/layout/vList2"/>
    <dgm:cxn modelId="{BE30613E-B161-4004-97DE-7E301D817689}" type="presParOf" srcId="{AC4C018A-06B5-4AD2-9904-5413F4F06ECC}" destId="{1489FA08-D6A4-4BA7-97F1-BAE478B3AC3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F103A44-983B-4D92-8FF2-EC78ED35C63B}"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78938CF-DE91-4E69-ACDF-51175EE56BC0}">
      <dgm:prSet custT="1"/>
      <dgm:spPr/>
      <dgm:t>
        <a:bodyPr/>
        <a:lstStyle/>
        <a:p>
          <a:r>
            <a:rPr lang="en-US" altLang="en-US" sz="4400" b="1"/>
            <a:t>You retain and may use all paid sick leave that was accrued or received at the previous division, branch, or site in CT. </a:t>
          </a:r>
          <a:endParaRPr lang="en-US" sz="4400"/>
        </a:p>
      </dgm:t>
    </dgm:pt>
    <dgm:pt modelId="{CE8691BA-D263-4BCD-9328-EB9CC844A000}" type="parTrans" cxnId="{CC55ED41-9592-4F1D-B9DB-C20A7B3AA5FB}">
      <dgm:prSet/>
      <dgm:spPr/>
      <dgm:t>
        <a:bodyPr/>
        <a:lstStyle/>
        <a:p>
          <a:endParaRPr lang="en-US"/>
        </a:p>
      </dgm:t>
    </dgm:pt>
    <dgm:pt modelId="{1161CFDB-5CA2-463F-9A13-E01DF1A2C35B}" type="sibTrans" cxnId="{CC55ED41-9592-4F1D-B9DB-C20A7B3AA5FB}">
      <dgm:prSet/>
      <dgm:spPr/>
      <dgm:t>
        <a:bodyPr/>
        <a:lstStyle/>
        <a:p>
          <a:endParaRPr lang="en-US"/>
        </a:p>
      </dgm:t>
    </dgm:pt>
    <dgm:pt modelId="{AC4C018A-06B5-4AD2-9904-5413F4F06ECC}" type="pres">
      <dgm:prSet presAssocID="{3F103A44-983B-4D92-8FF2-EC78ED35C63B}" presName="linear" presStyleCnt="0">
        <dgm:presLayoutVars>
          <dgm:animLvl val="lvl"/>
          <dgm:resizeHandles val="exact"/>
        </dgm:presLayoutVars>
      </dgm:prSet>
      <dgm:spPr/>
    </dgm:pt>
    <dgm:pt modelId="{1489FA08-D6A4-4BA7-97F1-BAE478B3AC31}" type="pres">
      <dgm:prSet presAssocID="{578938CF-DE91-4E69-ACDF-51175EE56BC0}" presName="parentText" presStyleLbl="node1" presStyleIdx="0" presStyleCnt="1">
        <dgm:presLayoutVars>
          <dgm:chMax val="0"/>
          <dgm:bulletEnabled val="1"/>
        </dgm:presLayoutVars>
      </dgm:prSet>
      <dgm:spPr/>
    </dgm:pt>
  </dgm:ptLst>
  <dgm:cxnLst>
    <dgm:cxn modelId="{A1B29C09-D0E9-4991-ADF5-39C307FE5043}" type="presOf" srcId="{3F103A44-983B-4D92-8FF2-EC78ED35C63B}" destId="{AC4C018A-06B5-4AD2-9904-5413F4F06ECC}" srcOrd="0" destOrd="0" presId="urn:microsoft.com/office/officeart/2005/8/layout/vList2"/>
    <dgm:cxn modelId="{CC55ED41-9592-4F1D-B9DB-C20A7B3AA5FB}" srcId="{3F103A44-983B-4D92-8FF2-EC78ED35C63B}" destId="{578938CF-DE91-4E69-ACDF-51175EE56BC0}" srcOrd="0" destOrd="0" parTransId="{CE8691BA-D263-4BCD-9328-EB9CC844A000}" sibTransId="{1161CFDB-5CA2-463F-9A13-E01DF1A2C35B}"/>
    <dgm:cxn modelId="{A198F5B6-1B97-45B0-A984-194D6E254979}" type="presOf" srcId="{578938CF-DE91-4E69-ACDF-51175EE56BC0}" destId="{1489FA08-D6A4-4BA7-97F1-BAE478B3AC31}" srcOrd="0" destOrd="0" presId="urn:microsoft.com/office/officeart/2005/8/layout/vList2"/>
    <dgm:cxn modelId="{BE30613E-B161-4004-97DE-7E301D817689}" type="presParOf" srcId="{AC4C018A-06B5-4AD2-9904-5413F4F06ECC}" destId="{1489FA08-D6A4-4BA7-97F1-BAE478B3AC3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9F837E0-A5E6-41AB-880F-A1101AF3BEA2}"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E8DCDB1F-DC2E-4A3C-9E6C-78D94A392E4D}">
      <dgm:prSet/>
      <dgm:spPr/>
      <dgm:t>
        <a:bodyPr/>
        <a:lstStyle/>
        <a:p>
          <a:r>
            <a:rPr lang="en-US" b="1"/>
            <a:t>No. Employers are prohibited from requiring employees to find replacements before allowing them to use their accrued paid sick leave. </a:t>
          </a:r>
          <a:endParaRPr lang="en-US"/>
        </a:p>
      </dgm:t>
    </dgm:pt>
    <dgm:pt modelId="{1641BA41-765C-47FA-B4E8-A146DAFF5088}" type="parTrans" cxnId="{A8FAE71D-F4A1-4FBB-9687-8A8ACE77DC19}">
      <dgm:prSet/>
      <dgm:spPr/>
      <dgm:t>
        <a:bodyPr/>
        <a:lstStyle/>
        <a:p>
          <a:endParaRPr lang="en-US"/>
        </a:p>
      </dgm:t>
    </dgm:pt>
    <dgm:pt modelId="{CB1691D9-550C-4824-8C87-566749F02EEA}" type="sibTrans" cxnId="{A8FAE71D-F4A1-4FBB-9687-8A8ACE77DC19}">
      <dgm:prSet/>
      <dgm:spPr/>
      <dgm:t>
        <a:bodyPr/>
        <a:lstStyle/>
        <a:p>
          <a:endParaRPr lang="en-US"/>
        </a:p>
      </dgm:t>
    </dgm:pt>
    <dgm:pt modelId="{F45335DE-6D4C-4995-B19F-3AD4E188EA37}" type="pres">
      <dgm:prSet presAssocID="{C9F837E0-A5E6-41AB-880F-A1101AF3BEA2}" presName="hierChild1" presStyleCnt="0">
        <dgm:presLayoutVars>
          <dgm:chPref val="1"/>
          <dgm:dir/>
          <dgm:animOne val="branch"/>
          <dgm:animLvl val="lvl"/>
          <dgm:resizeHandles/>
        </dgm:presLayoutVars>
      </dgm:prSet>
      <dgm:spPr/>
    </dgm:pt>
    <dgm:pt modelId="{6AC90868-F591-4B42-B004-E25F1E8A7804}" type="pres">
      <dgm:prSet presAssocID="{E8DCDB1F-DC2E-4A3C-9E6C-78D94A392E4D}" presName="hierRoot1" presStyleCnt="0"/>
      <dgm:spPr/>
    </dgm:pt>
    <dgm:pt modelId="{EF2E9CF1-2B6B-4C44-86D3-7BA67C486877}" type="pres">
      <dgm:prSet presAssocID="{E8DCDB1F-DC2E-4A3C-9E6C-78D94A392E4D}" presName="composite" presStyleCnt="0"/>
      <dgm:spPr/>
    </dgm:pt>
    <dgm:pt modelId="{9B740AFB-91A3-479F-A4A1-82DC2A50686C}" type="pres">
      <dgm:prSet presAssocID="{E8DCDB1F-DC2E-4A3C-9E6C-78D94A392E4D}" presName="background" presStyleLbl="node0" presStyleIdx="0" presStyleCnt="1"/>
      <dgm:spPr/>
    </dgm:pt>
    <dgm:pt modelId="{2FA565CE-163B-4200-84A7-8C3794FA4DA8}" type="pres">
      <dgm:prSet presAssocID="{E8DCDB1F-DC2E-4A3C-9E6C-78D94A392E4D}" presName="text" presStyleLbl="fgAcc0" presStyleIdx="0" presStyleCnt="1">
        <dgm:presLayoutVars>
          <dgm:chPref val="3"/>
        </dgm:presLayoutVars>
      </dgm:prSet>
      <dgm:spPr/>
    </dgm:pt>
    <dgm:pt modelId="{E8166B6B-7123-4781-B863-8AB6EA906604}" type="pres">
      <dgm:prSet presAssocID="{E8DCDB1F-DC2E-4A3C-9E6C-78D94A392E4D}" presName="hierChild2" presStyleCnt="0"/>
      <dgm:spPr/>
    </dgm:pt>
  </dgm:ptLst>
  <dgm:cxnLst>
    <dgm:cxn modelId="{A8FAE71D-F4A1-4FBB-9687-8A8ACE77DC19}" srcId="{C9F837E0-A5E6-41AB-880F-A1101AF3BEA2}" destId="{E8DCDB1F-DC2E-4A3C-9E6C-78D94A392E4D}" srcOrd="0" destOrd="0" parTransId="{1641BA41-765C-47FA-B4E8-A146DAFF5088}" sibTransId="{CB1691D9-550C-4824-8C87-566749F02EEA}"/>
    <dgm:cxn modelId="{A2B26D61-2C0C-4BF6-9523-C45C82E76D1E}" type="presOf" srcId="{E8DCDB1F-DC2E-4A3C-9E6C-78D94A392E4D}" destId="{2FA565CE-163B-4200-84A7-8C3794FA4DA8}" srcOrd="0" destOrd="0" presId="urn:microsoft.com/office/officeart/2005/8/layout/hierarchy1"/>
    <dgm:cxn modelId="{75C2A787-884A-49E3-9B5B-8184D6DA981A}" type="presOf" srcId="{C9F837E0-A5E6-41AB-880F-A1101AF3BEA2}" destId="{F45335DE-6D4C-4995-B19F-3AD4E188EA37}" srcOrd="0" destOrd="0" presId="urn:microsoft.com/office/officeart/2005/8/layout/hierarchy1"/>
    <dgm:cxn modelId="{9EEA062A-2395-4F3F-9795-346EC7155A02}" type="presParOf" srcId="{F45335DE-6D4C-4995-B19F-3AD4E188EA37}" destId="{6AC90868-F591-4B42-B004-E25F1E8A7804}" srcOrd="0" destOrd="0" presId="urn:microsoft.com/office/officeart/2005/8/layout/hierarchy1"/>
    <dgm:cxn modelId="{BEC2B94A-5E53-41E1-A0F9-520141625205}" type="presParOf" srcId="{6AC90868-F591-4B42-B004-E25F1E8A7804}" destId="{EF2E9CF1-2B6B-4C44-86D3-7BA67C486877}" srcOrd="0" destOrd="0" presId="urn:microsoft.com/office/officeart/2005/8/layout/hierarchy1"/>
    <dgm:cxn modelId="{2616028D-1BDC-4523-8B90-43F617111EC8}" type="presParOf" srcId="{EF2E9CF1-2B6B-4C44-86D3-7BA67C486877}" destId="{9B740AFB-91A3-479F-A4A1-82DC2A50686C}" srcOrd="0" destOrd="0" presId="urn:microsoft.com/office/officeart/2005/8/layout/hierarchy1"/>
    <dgm:cxn modelId="{AF030A57-A2FC-42B8-966C-056431063DFB}" type="presParOf" srcId="{EF2E9CF1-2B6B-4C44-86D3-7BA67C486877}" destId="{2FA565CE-163B-4200-84A7-8C3794FA4DA8}" srcOrd="1" destOrd="0" presId="urn:microsoft.com/office/officeart/2005/8/layout/hierarchy1"/>
    <dgm:cxn modelId="{0C58BC0D-193E-44E1-89DB-2FF2681658D6}" type="presParOf" srcId="{6AC90868-F591-4B42-B004-E25F1E8A7804}" destId="{E8166B6B-7123-4781-B863-8AB6EA90660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D0A8218-502F-4A49-A3D2-CFC59C05C63E}" type="doc">
      <dgm:prSet loTypeId="urn:microsoft.com/office/officeart/2005/8/layout/hierarchy1" loCatId="hierarchy" qsTypeId="urn:microsoft.com/office/officeart/2005/8/quickstyle/simple1" qsCatId="simple" csTypeId="urn:microsoft.com/office/officeart/2005/8/colors/colorful1" csCatId="colorful"/>
      <dgm:spPr/>
      <dgm:t>
        <a:bodyPr/>
        <a:lstStyle/>
        <a:p>
          <a:endParaRPr lang="en-US"/>
        </a:p>
      </dgm:t>
    </dgm:pt>
    <dgm:pt modelId="{8C8E8A46-3B03-4B84-B1A8-6FB120B32A2E}">
      <dgm:prSet/>
      <dgm:spPr/>
      <dgm:t>
        <a:bodyPr/>
        <a:lstStyle/>
        <a:p>
          <a:r>
            <a:rPr lang="en-US" b="1" i="0"/>
            <a:t>The changes cannot diminish the rights already granted in a bargaining agreement. </a:t>
          </a:r>
          <a:endParaRPr lang="en-US" b="1"/>
        </a:p>
      </dgm:t>
    </dgm:pt>
    <dgm:pt modelId="{F292C43C-8951-44ED-92C9-99A262354AA0}" type="parTrans" cxnId="{C119787D-9CE0-40C7-B8C8-0D75B880C2E7}">
      <dgm:prSet/>
      <dgm:spPr/>
      <dgm:t>
        <a:bodyPr/>
        <a:lstStyle/>
        <a:p>
          <a:endParaRPr lang="en-US"/>
        </a:p>
      </dgm:t>
    </dgm:pt>
    <dgm:pt modelId="{82DA1AE0-1A30-465E-A542-8A273DE75DF0}" type="sibTrans" cxnId="{C119787D-9CE0-40C7-B8C8-0D75B880C2E7}">
      <dgm:prSet/>
      <dgm:spPr/>
      <dgm:t>
        <a:bodyPr/>
        <a:lstStyle/>
        <a:p>
          <a:endParaRPr lang="en-US"/>
        </a:p>
      </dgm:t>
    </dgm:pt>
    <dgm:pt modelId="{FE8C95C2-CBD3-4AC9-AABD-42FAC9BDB768}">
      <dgm:prSet/>
      <dgm:spPr/>
      <dgm:t>
        <a:bodyPr/>
        <a:lstStyle/>
        <a:p>
          <a:r>
            <a:rPr lang="en-US" b="1" i="0"/>
            <a:t>The changes cannot override terms of any collective bargaining agreement effective January 1, 2012, or July 1, 2012, pursuant to chapter 319pp. </a:t>
          </a:r>
          <a:endParaRPr lang="en-US" b="1"/>
        </a:p>
      </dgm:t>
    </dgm:pt>
    <dgm:pt modelId="{B327951F-9E98-41F8-9CC1-878D4A64F8D2}" type="parTrans" cxnId="{7B9F41E3-496A-4871-B77B-1C86C6824674}">
      <dgm:prSet/>
      <dgm:spPr/>
      <dgm:t>
        <a:bodyPr/>
        <a:lstStyle/>
        <a:p>
          <a:endParaRPr lang="en-US"/>
        </a:p>
      </dgm:t>
    </dgm:pt>
    <dgm:pt modelId="{531AC4DE-A0BB-4249-9122-B6F33C1B102E}" type="sibTrans" cxnId="{7B9F41E3-496A-4871-B77B-1C86C6824674}">
      <dgm:prSet/>
      <dgm:spPr/>
      <dgm:t>
        <a:bodyPr/>
        <a:lstStyle/>
        <a:p>
          <a:endParaRPr lang="en-US"/>
        </a:p>
      </dgm:t>
    </dgm:pt>
    <dgm:pt modelId="{C5FA1D3C-62FF-4A90-95DF-0889A705501D}" type="pres">
      <dgm:prSet presAssocID="{9D0A8218-502F-4A49-A3D2-CFC59C05C63E}" presName="hierChild1" presStyleCnt="0">
        <dgm:presLayoutVars>
          <dgm:chPref val="1"/>
          <dgm:dir/>
          <dgm:animOne val="branch"/>
          <dgm:animLvl val="lvl"/>
          <dgm:resizeHandles/>
        </dgm:presLayoutVars>
      </dgm:prSet>
      <dgm:spPr/>
    </dgm:pt>
    <dgm:pt modelId="{2179EBFC-0193-49DD-A136-BCEB8DD1517D}" type="pres">
      <dgm:prSet presAssocID="{8C8E8A46-3B03-4B84-B1A8-6FB120B32A2E}" presName="hierRoot1" presStyleCnt="0"/>
      <dgm:spPr/>
    </dgm:pt>
    <dgm:pt modelId="{6F239EE0-D193-42FC-8DBC-E8F8D892DDC3}" type="pres">
      <dgm:prSet presAssocID="{8C8E8A46-3B03-4B84-B1A8-6FB120B32A2E}" presName="composite" presStyleCnt="0"/>
      <dgm:spPr/>
    </dgm:pt>
    <dgm:pt modelId="{41073189-29ED-4542-9E49-A1D8F41717AA}" type="pres">
      <dgm:prSet presAssocID="{8C8E8A46-3B03-4B84-B1A8-6FB120B32A2E}" presName="background" presStyleLbl="node0" presStyleIdx="0" presStyleCnt="2"/>
      <dgm:spPr/>
    </dgm:pt>
    <dgm:pt modelId="{61AF7C9E-2DDD-4E79-9752-8DEBA28E517E}" type="pres">
      <dgm:prSet presAssocID="{8C8E8A46-3B03-4B84-B1A8-6FB120B32A2E}" presName="text" presStyleLbl="fgAcc0" presStyleIdx="0" presStyleCnt="2">
        <dgm:presLayoutVars>
          <dgm:chPref val="3"/>
        </dgm:presLayoutVars>
      </dgm:prSet>
      <dgm:spPr/>
    </dgm:pt>
    <dgm:pt modelId="{8E1F9ADC-776E-4391-8EEA-1F41AA97EA0A}" type="pres">
      <dgm:prSet presAssocID="{8C8E8A46-3B03-4B84-B1A8-6FB120B32A2E}" presName="hierChild2" presStyleCnt="0"/>
      <dgm:spPr/>
    </dgm:pt>
    <dgm:pt modelId="{1547A808-7819-4BFD-BC1A-F2088F7AAF46}" type="pres">
      <dgm:prSet presAssocID="{FE8C95C2-CBD3-4AC9-AABD-42FAC9BDB768}" presName="hierRoot1" presStyleCnt="0"/>
      <dgm:spPr/>
    </dgm:pt>
    <dgm:pt modelId="{1DE9AC93-3545-438E-A55B-6FAA63032382}" type="pres">
      <dgm:prSet presAssocID="{FE8C95C2-CBD3-4AC9-AABD-42FAC9BDB768}" presName="composite" presStyleCnt="0"/>
      <dgm:spPr/>
    </dgm:pt>
    <dgm:pt modelId="{09FB6368-7047-4CE9-9E3E-5C22B59FF47D}" type="pres">
      <dgm:prSet presAssocID="{FE8C95C2-CBD3-4AC9-AABD-42FAC9BDB768}" presName="background" presStyleLbl="node0" presStyleIdx="1" presStyleCnt="2"/>
      <dgm:spPr/>
    </dgm:pt>
    <dgm:pt modelId="{33647867-88A7-43ED-80B9-9D86CB4AF7B4}" type="pres">
      <dgm:prSet presAssocID="{FE8C95C2-CBD3-4AC9-AABD-42FAC9BDB768}" presName="text" presStyleLbl="fgAcc0" presStyleIdx="1" presStyleCnt="2">
        <dgm:presLayoutVars>
          <dgm:chPref val="3"/>
        </dgm:presLayoutVars>
      </dgm:prSet>
      <dgm:spPr/>
    </dgm:pt>
    <dgm:pt modelId="{CEB93F21-615D-4D3C-9EF6-2A23FBFA00AF}" type="pres">
      <dgm:prSet presAssocID="{FE8C95C2-CBD3-4AC9-AABD-42FAC9BDB768}" presName="hierChild2" presStyleCnt="0"/>
      <dgm:spPr/>
    </dgm:pt>
  </dgm:ptLst>
  <dgm:cxnLst>
    <dgm:cxn modelId="{3C5DB645-61F9-4258-B756-5F067DBCBB27}" type="presOf" srcId="{8C8E8A46-3B03-4B84-B1A8-6FB120B32A2E}" destId="{61AF7C9E-2DDD-4E79-9752-8DEBA28E517E}" srcOrd="0" destOrd="0" presId="urn:microsoft.com/office/officeart/2005/8/layout/hierarchy1"/>
    <dgm:cxn modelId="{C119787D-9CE0-40C7-B8C8-0D75B880C2E7}" srcId="{9D0A8218-502F-4A49-A3D2-CFC59C05C63E}" destId="{8C8E8A46-3B03-4B84-B1A8-6FB120B32A2E}" srcOrd="0" destOrd="0" parTransId="{F292C43C-8951-44ED-92C9-99A262354AA0}" sibTransId="{82DA1AE0-1A30-465E-A542-8A273DE75DF0}"/>
    <dgm:cxn modelId="{F1E609B3-66BB-4BEA-99F9-A5883E2D76A6}" type="presOf" srcId="{9D0A8218-502F-4A49-A3D2-CFC59C05C63E}" destId="{C5FA1D3C-62FF-4A90-95DF-0889A705501D}" srcOrd="0" destOrd="0" presId="urn:microsoft.com/office/officeart/2005/8/layout/hierarchy1"/>
    <dgm:cxn modelId="{A87F02CF-18D9-4552-B55E-8D5C920470DD}" type="presOf" srcId="{FE8C95C2-CBD3-4AC9-AABD-42FAC9BDB768}" destId="{33647867-88A7-43ED-80B9-9D86CB4AF7B4}" srcOrd="0" destOrd="0" presId="urn:microsoft.com/office/officeart/2005/8/layout/hierarchy1"/>
    <dgm:cxn modelId="{7B9F41E3-496A-4871-B77B-1C86C6824674}" srcId="{9D0A8218-502F-4A49-A3D2-CFC59C05C63E}" destId="{FE8C95C2-CBD3-4AC9-AABD-42FAC9BDB768}" srcOrd="1" destOrd="0" parTransId="{B327951F-9E98-41F8-9CC1-878D4A64F8D2}" sibTransId="{531AC4DE-A0BB-4249-9122-B6F33C1B102E}"/>
    <dgm:cxn modelId="{016342C9-64CC-4993-9AFC-DAFFC5519370}" type="presParOf" srcId="{C5FA1D3C-62FF-4A90-95DF-0889A705501D}" destId="{2179EBFC-0193-49DD-A136-BCEB8DD1517D}" srcOrd="0" destOrd="0" presId="urn:microsoft.com/office/officeart/2005/8/layout/hierarchy1"/>
    <dgm:cxn modelId="{5FA8D363-A821-4289-B31F-7C1A139E6E71}" type="presParOf" srcId="{2179EBFC-0193-49DD-A136-BCEB8DD1517D}" destId="{6F239EE0-D193-42FC-8DBC-E8F8D892DDC3}" srcOrd="0" destOrd="0" presId="urn:microsoft.com/office/officeart/2005/8/layout/hierarchy1"/>
    <dgm:cxn modelId="{40C8BB44-40D3-42BF-A42D-97154C5D9635}" type="presParOf" srcId="{6F239EE0-D193-42FC-8DBC-E8F8D892DDC3}" destId="{41073189-29ED-4542-9E49-A1D8F41717AA}" srcOrd="0" destOrd="0" presId="urn:microsoft.com/office/officeart/2005/8/layout/hierarchy1"/>
    <dgm:cxn modelId="{EB654490-5FED-4AA7-B765-A30430E18EE9}" type="presParOf" srcId="{6F239EE0-D193-42FC-8DBC-E8F8D892DDC3}" destId="{61AF7C9E-2DDD-4E79-9752-8DEBA28E517E}" srcOrd="1" destOrd="0" presId="urn:microsoft.com/office/officeart/2005/8/layout/hierarchy1"/>
    <dgm:cxn modelId="{72F3D09F-E010-4DA7-B644-63930FCC152C}" type="presParOf" srcId="{2179EBFC-0193-49DD-A136-BCEB8DD1517D}" destId="{8E1F9ADC-776E-4391-8EEA-1F41AA97EA0A}" srcOrd="1" destOrd="0" presId="urn:microsoft.com/office/officeart/2005/8/layout/hierarchy1"/>
    <dgm:cxn modelId="{D7DF4652-4881-40B6-9D69-1CB01DB9607D}" type="presParOf" srcId="{C5FA1D3C-62FF-4A90-95DF-0889A705501D}" destId="{1547A808-7819-4BFD-BC1A-F2088F7AAF46}" srcOrd="1" destOrd="0" presId="urn:microsoft.com/office/officeart/2005/8/layout/hierarchy1"/>
    <dgm:cxn modelId="{FBBCB842-E217-4FCE-85FB-EED5ED0026C0}" type="presParOf" srcId="{1547A808-7819-4BFD-BC1A-F2088F7AAF46}" destId="{1DE9AC93-3545-438E-A55B-6FAA63032382}" srcOrd="0" destOrd="0" presId="urn:microsoft.com/office/officeart/2005/8/layout/hierarchy1"/>
    <dgm:cxn modelId="{C84EECC1-6205-4E75-94A3-7CACFF859E2B}" type="presParOf" srcId="{1DE9AC93-3545-438E-A55B-6FAA63032382}" destId="{09FB6368-7047-4CE9-9E3E-5C22B59FF47D}" srcOrd="0" destOrd="0" presId="urn:microsoft.com/office/officeart/2005/8/layout/hierarchy1"/>
    <dgm:cxn modelId="{114BA6E5-AB2C-4FE1-B03D-1216767B9B3B}" type="presParOf" srcId="{1DE9AC93-3545-438E-A55B-6FAA63032382}" destId="{33647867-88A7-43ED-80B9-9D86CB4AF7B4}" srcOrd="1" destOrd="0" presId="urn:microsoft.com/office/officeart/2005/8/layout/hierarchy1"/>
    <dgm:cxn modelId="{76FD8C7E-8ED7-4075-A666-449479FB2A3C}" type="presParOf" srcId="{1547A808-7819-4BFD-BC1A-F2088F7AAF46}" destId="{CEB93F21-615D-4D3C-9EF6-2A23FBFA00AF}"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3578204-1177-4BD6-AAB7-9F6D87FCFF0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8FD32A3-1069-469E-AA25-46BEC2EDE1F9}">
      <dgm:prSet/>
      <dgm:spPr/>
      <dgm:t>
        <a:bodyPr/>
        <a:lstStyle/>
        <a:p>
          <a:r>
            <a:rPr lang="en-US" b="1"/>
            <a:t>Employers must track and keep records of hours worked and paid sick leave accrued and used, for every employee, as part of its normal record-keeping obligations. </a:t>
          </a:r>
        </a:p>
      </dgm:t>
    </dgm:pt>
    <dgm:pt modelId="{73CBB989-336D-4CE8-B1C5-9DCDB88C1DDB}" type="parTrans" cxnId="{4E65796D-64CA-4EAC-8486-1CD88C462D8D}">
      <dgm:prSet/>
      <dgm:spPr/>
      <dgm:t>
        <a:bodyPr/>
        <a:lstStyle/>
        <a:p>
          <a:endParaRPr lang="en-US"/>
        </a:p>
      </dgm:t>
    </dgm:pt>
    <dgm:pt modelId="{439B7353-11CE-431F-9577-46204CA0BFAC}" type="sibTrans" cxnId="{4E65796D-64CA-4EAC-8486-1CD88C462D8D}">
      <dgm:prSet/>
      <dgm:spPr/>
      <dgm:t>
        <a:bodyPr/>
        <a:lstStyle/>
        <a:p>
          <a:endParaRPr lang="en-US"/>
        </a:p>
      </dgm:t>
    </dgm:pt>
    <dgm:pt modelId="{D093C410-BF4A-425F-8DF0-4CDFCC1774F4}">
      <dgm:prSet/>
      <dgm:spPr/>
      <dgm:t>
        <a:bodyPr/>
        <a:lstStyle/>
        <a:p>
          <a:r>
            <a:rPr lang="en-US" b="1"/>
            <a:t>This can be done electronically but only with each employee’s consent.  Records must be conveniently, securely, and privately accessible to and printable by the employee. </a:t>
          </a:r>
        </a:p>
      </dgm:t>
    </dgm:pt>
    <dgm:pt modelId="{B70B9891-076D-4B4E-B713-29425C11EA01}" type="parTrans" cxnId="{AA0E8DCE-3267-4A4F-803B-E69F33F429AD}">
      <dgm:prSet/>
      <dgm:spPr/>
      <dgm:t>
        <a:bodyPr/>
        <a:lstStyle/>
        <a:p>
          <a:endParaRPr lang="en-US"/>
        </a:p>
      </dgm:t>
    </dgm:pt>
    <dgm:pt modelId="{892E005F-EBE8-4504-B970-2A6F57A930F1}" type="sibTrans" cxnId="{AA0E8DCE-3267-4A4F-803B-E69F33F429AD}">
      <dgm:prSet/>
      <dgm:spPr/>
      <dgm:t>
        <a:bodyPr/>
        <a:lstStyle/>
        <a:p>
          <a:endParaRPr lang="en-US"/>
        </a:p>
      </dgm:t>
    </dgm:pt>
    <dgm:pt modelId="{C9FF63E9-EDC5-439B-8A25-BBB5EB43739D}">
      <dgm:prSet/>
      <dgm:spPr/>
      <dgm:t>
        <a:bodyPr/>
        <a:lstStyle/>
        <a:p>
          <a:r>
            <a:rPr lang="en-US" b="1"/>
            <a:t>These records must be kept for at least </a:t>
          </a:r>
          <a:r>
            <a:rPr lang="en-US" b="1" u="sng"/>
            <a:t>3 years</a:t>
          </a:r>
          <a:r>
            <a:rPr lang="en-US" b="1" u="none"/>
            <a:t>.  </a:t>
          </a:r>
        </a:p>
      </dgm:t>
    </dgm:pt>
    <dgm:pt modelId="{E0ECC535-216F-4FBF-B73B-6535980D2E31}" type="parTrans" cxnId="{F7322868-A730-4AD7-8538-E5E394F4D6BF}">
      <dgm:prSet/>
      <dgm:spPr/>
      <dgm:t>
        <a:bodyPr/>
        <a:lstStyle/>
        <a:p>
          <a:endParaRPr lang="en-US"/>
        </a:p>
      </dgm:t>
    </dgm:pt>
    <dgm:pt modelId="{FF6108DE-4A33-432B-9C73-C046B40C509B}" type="sibTrans" cxnId="{F7322868-A730-4AD7-8538-E5E394F4D6BF}">
      <dgm:prSet/>
      <dgm:spPr/>
      <dgm:t>
        <a:bodyPr/>
        <a:lstStyle/>
        <a:p>
          <a:endParaRPr lang="en-US"/>
        </a:p>
      </dgm:t>
    </dgm:pt>
    <dgm:pt modelId="{8224106D-6779-449A-9527-CB7BD454BB91}">
      <dgm:prSet/>
      <dgm:spPr/>
      <dgm:t>
        <a:bodyPr/>
        <a:lstStyle/>
        <a:p>
          <a:r>
            <a:rPr lang="en-US" b="1"/>
            <a:t>Employers must give CTDOL access to those records for monitoring and compliance.  </a:t>
          </a:r>
        </a:p>
      </dgm:t>
    </dgm:pt>
    <dgm:pt modelId="{41992CEA-026A-4A61-82FF-FEB63B7217C8}" type="parTrans" cxnId="{69948047-33DE-4DAD-BE2D-5C93BA54923A}">
      <dgm:prSet/>
      <dgm:spPr/>
      <dgm:t>
        <a:bodyPr/>
        <a:lstStyle/>
        <a:p>
          <a:endParaRPr lang="en-US"/>
        </a:p>
      </dgm:t>
    </dgm:pt>
    <dgm:pt modelId="{54025F2C-069E-462F-A140-B4F42F986585}" type="sibTrans" cxnId="{69948047-33DE-4DAD-BE2D-5C93BA54923A}">
      <dgm:prSet/>
      <dgm:spPr/>
      <dgm:t>
        <a:bodyPr/>
        <a:lstStyle/>
        <a:p>
          <a:endParaRPr lang="en-US"/>
        </a:p>
      </dgm:t>
    </dgm:pt>
    <dgm:pt modelId="{DD2D63AF-2373-415B-9C19-B306FAD21982}">
      <dgm:prSet/>
      <dgm:spPr/>
      <dgm:t>
        <a:bodyPr/>
        <a:lstStyle/>
        <a:p>
          <a:r>
            <a:rPr lang="en-US" b="1"/>
            <a:t>Failure to maintain and provide reasonable access to these records is a violation of law and may result in a $100 civil penalty per violation. </a:t>
          </a:r>
        </a:p>
      </dgm:t>
    </dgm:pt>
    <dgm:pt modelId="{CB6FE923-BB52-4307-8E66-BC3538A9720A}" type="parTrans" cxnId="{42A4601D-3E28-48E9-A1F3-E877154FEE61}">
      <dgm:prSet/>
      <dgm:spPr/>
      <dgm:t>
        <a:bodyPr/>
        <a:lstStyle/>
        <a:p>
          <a:endParaRPr lang="en-US"/>
        </a:p>
      </dgm:t>
    </dgm:pt>
    <dgm:pt modelId="{64C1AEE0-556C-4F08-B936-81E4C88C562C}" type="sibTrans" cxnId="{42A4601D-3E28-48E9-A1F3-E877154FEE61}">
      <dgm:prSet/>
      <dgm:spPr/>
      <dgm:t>
        <a:bodyPr/>
        <a:lstStyle/>
        <a:p>
          <a:endParaRPr lang="en-US"/>
        </a:p>
      </dgm:t>
    </dgm:pt>
    <dgm:pt modelId="{E9D3C1CC-2D1F-4913-8EDD-EDD6B281C8D2}" type="pres">
      <dgm:prSet presAssocID="{F3578204-1177-4BD6-AAB7-9F6D87FCFF0B}" presName="linear" presStyleCnt="0">
        <dgm:presLayoutVars>
          <dgm:animLvl val="lvl"/>
          <dgm:resizeHandles val="exact"/>
        </dgm:presLayoutVars>
      </dgm:prSet>
      <dgm:spPr/>
    </dgm:pt>
    <dgm:pt modelId="{2A9C03C6-E5F4-4778-8FDE-29F42718E005}" type="pres">
      <dgm:prSet presAssocID="{68FD32A3-1069-469E-AA25-46BEC2EDE1F9}" presName="parentText" presStyleLbl="node1" presStyleIdx="0" presStyleCnt="5">
        <dgm:presLayoutVars>
          <dgm:chMax val="0"/>
          <dgm:bulletEnabled val="1"/>
        </dgm:presLayoutVars>
      </dgm:prSet>
      <dgm:spPr/>
    </dgm:pt>
    <dgm:pt modelId="{CC5BA255-0F6F-4159-863E-9B5DC651FDEF}" type="pres">
      <dgm:prSet presAssocID="{439B7353-11CE-431F-9577-46204CA0BFAC}" presName="spacer" presStyleCnt="0"/>
      <dgm:spPr/>
    </dgm:pt>
    <dgm:pt modelId="{0DBC892D-2277-41F4-A3BF-86EB4A613339}" type="pres">
      <dgm:prSet presAssocID="{D093C410-BF4A-425F-8DF0-4CDFCC1774F4}" presName="parentText" presStyleLbl="node1" presStyleIdx="1" presStyleCnt="5">
        <dgm:presLayoutVars>
          <dgm:chMax val="0"/>
          <dgm:bulletEnabled val="1"/>
        </dgm:presLayoutVars>
      </dgm:prSet>
      <dgm:spPr/>
    </dgm:pt>
    <dgm:pt modelId="{42BC896E-3ADD-46F9-AF71-F333EA60D53A}" type="pres">
      <dgm:prSet presAssocID="{892E005F-EBE8-4504-B970-2A6F57A930F1}" presName="spacer" presStyleCnt="0"/>
      <dgm:spPr/>
    </dgm:pt>
    <dgm:pt modelId="{C522A37B-6C1A-4881-9D48-A1FC7F53E51F}" type="pres">
      <dgm:prSet presAssocID="{C9FF63E9-EDC5-439B-8A25-BBB5EB43739D}" presName="parentText" presStyleLbl="node1" presStyleIdx="2" presStyleCnt="5">
        <dgm:presLayoutVars>
          <dgm:chMax val="0"/>
          <dgm:bulletEnabled val="1"/>
        </dgm:presLayoutVars>
      </dgm:prSet>
      <dgm:spPr/>
    </dgm:pt>
    <dgm:pt modelId="{15609D5B-C766-4F4A-9163-16C8A226DC3C}" type="pres">
      <dgm:prSet presAssocID="{FF6108DE-4A33-432B-9C73-C046B40C509B}" presName="spacer" presStyleCnt="0"/>
      <dgm:spPr/>
    </dgm:pt>
    <dgm:pt modelId="{0F27C59A-E19C-4BD8-8E05-2E90E9FDDFA2}" type="pres">
      <dgm:prSet presAssocID="{8224106D-6779-449A-9527-CB7BD454BB91}" presName="parentText" presStyleLbl="node1" presStyleIdx="3" presStyleCnt="5">
        <dgm:presLayoutVars>
          <dgm:chMax val="0"/>
          <dgm:bulletEnabled val="1"/>
        </dgm:presLayoutVars>
      </dgm:prSet>
      <dgm:spPr/>
    </dgm:pt>
    <dgm:pt modelId="{1FB6C098-E77A-4254-9224-86AFB5C06979}" type="pres">
      <dgm:prSet presAssocID="{54025F2C-069E-462F-A140-B4F42F986585}" presName="spacer" presStyleCnt="0"/>
      <dgm:spPr/>
    </dgm:pt>
    <dgm:pt modelId="{C26AFC93-B5F6-4237-B907-C6102871FC2F}" type="pres">
      <dgm:prSet presAssocID="{DD2D63AF-2373-415B-9C19-B306FAD21982}" presName="parentText" presStyleLbl="node1" presStyleIdx="4" presStyleCnt="5">
        <dgm:presLayoutVars>
          <dgm:chMax val="0"/>
          <dgm:bulletEnabled val="1"/>
        </dgm:presLayoutVars>
      </dgm:prSet>
      <dgm:spPr/>
    </dgm:pt>
  </dgm:ptLst>
  <dgm:cxnLst>
    <dgm:cxn modelId="{8367B606-60B7-4459-B9B5-A85CDA4E98EF}" type="presOf" srcId="{68FD32A3-1069-469E-AA25-46BEC2EDE1F9}" destId="{2A9C03C6-E5F4-4778-8FDE-29F42718E005}" srcOrd="0" destOrd="0" presId="urn:microsoft.com/office/officeart/2005/8/layout/vList2"/>
    <dgm:cxn modelId="{42A4601D-3E28-48E9-A1F3-E877154FEE61}" srcId="{F3578204-1177-4BD6-AAB7-9F6D87FCFF0B}" destId="{DD2D63AF-2373-415B-9C19-B306FAD21982}" srcOrd="4" destOrd="0" parTransId="{CB6FE923-BB52-4307-8E66-BC3538A9720A}" sibTransId="{64C1AEE0-556C-4F08-B936-81E4C88C562C}"/>
    <dgm:cxn modelId="{46061E21-E239-4354-AC4D-C508B617BDC3}" type="presOf" srcId="{D093C410-BF4A-425F-8DF0-4CDFCC1774F4}" destId="{0DBC892D-2277-41F4-A3BF-86EB4A613339}" srcOrd="0" destOrd="0" presId="urn:microsoft.com/office/officeart/2005/8/layout/vList2"/>
    <dgm:cxn modelId="{34F4BA40-867A-4533-B55F-7C44658D5B9D}" type="presOf" srcId="{DD2D63AF-2373-415B-9C19-B306FAD21982}" destId="{C26AFC93-B5F6-4237-B907-C6102871FC2F}" srcOrd="0" destOrd="0" presId="urn:microsoft.com/office/officeart/2005/8/layout/vList2"/>
    <dgm:cxn modelId="{69948047-33DE-4DAD-BE2D-5C93BA54923A}" srcId="{F3578204-1177-4BD6-AAB7-9F6D87FCFF0B}" destId="{8224106D-6779-449A-9527-CB7BD454BB91}" srcOrd="3" destOrd="0" parTransId="{41992CEA-026A-4A61-82FF-FEB63B7217C8}" sibTransId="{54025F2C-069E-462F-A140-B4F42F986585}"/>
    <dgm:cxn modelId="{F7322868-A730-4AD7-8538-E5E394F4D6BF}" srcId="{F3578204-1177-4BD6-AAB7-9F6D87FCFF0B}" destId="{C9FF63E9-EDC5-439B-8A25-BBB5EB43739D}" srcOrd="2" destOrd="0" parTransId="{E0ECC535-216F-4FBF-B73B-6535980D2E31}" sibTransId="{FF6108DE-4A33-432B-9C73-C046B40C509B}"/>
    <dgm:cxn modelId="{4E65796D-64CA-4EAC-8486-1CD88C462D8D}" srcId="{F3578204-1177-4BD6-AAB7-9F6D87FCFF0B}" destId="{68FD32A3-1069-469E-AA25-46BEC2EDE1F9}" srcOrd="0" destOrd="0" parTransId="{73CBB989-336D-4CE8-B1C5-9DCDB88C1DDB}" sibTransId="{439B7353-11CE-431F-9577-46204CA0BFAC}"/>
    <dgm:cxn modelId="{DDA89487-5E6F-40F9-986B-D22115A4B23D}" type="presOf" srcId="{F3578204-1177-4BD6-AAB7-9F6D87FCFF0B}" destId="{E9D3C1CC-2D1F-4913-8EDD-EDD6B281C8D2}" srcOrd="0" destOrd="0" presId="urn:microsoft.com/office/officeart/2005/8/layout/vList2"/>
    <dgm:cxn modelId="{8B3B7BB3-7F96-4EFB-A624-02FBD19FED86}" type="presOf" srcId="{C9FF63E9-EDC5-439B-8A25-BBB5EB43739D}" destId="{C522A37B-6C1A-4881-9D48-A1FC7F53E51F}" srcOrd="0" destOrd="0" presId="urn:microsoft.com/office/officeart/2005/8/layout/vList2"/>
    <dgm:cxn modelId="{AA0E8DCE-3267-4A4F-803B-E69F33F429AD}" srcId="{F3578204-1177-4BD6-AAB7-9F6D87FCFF0B}" destId="{D093C410-BF4A-425F-8DF0-4CDFCC1774F4}" srcOrd="1" destOrd="0" parTransId="{B70B9891-076D-4B4E-B713-29425C11EA01}" sibTransId="{892E005F-EBE8-4504-B970-2A6F57A930F1}"/>
    <dgm:cxn modelId="{56BA1EFF-9302-435C-BBA7-B3F982D952D8}" type="presOf" srcId="{8224106D-6779-449A-9527-CB7BD454BB91}" destId="{0F27C59A-E19C-4BD8-8E05-2E90E9FDDFA2}" srcOrd="0" destOrd="0" presId="urn:microsoft.com/office/officeart/2005/8/layout/vList2"/>
    <dgm:cxn modelId="{636A0DED-BE72-4EC8-9E41-087DCD04BF21}" type="presParOf" srcId="{E9D3C1CC-2D1F-4913-8EDD-EDD6B281C8D2}" destId="{2A9C03C6-E5F4-4778-8FDE-29F42718E005}" srcOrd="0" destOrd="0" presId="urn:microsoft.com/office/officeart/2005/8/layout/vList2"/>
    <dgm:cxn modelId="{4A72C709-8764-4F13-81E0-4FD128331AF7}" type="presParOf" srcId="{E9D3C1CC-2D1F-4913-8EDD-EDD6B281C8D2}" destId="{CC5BA255-0F6F-4159-863E-9B5DC651FDEF}" srcOrd="1" destOrd="0" presId="urn:microsoft.com/office/officeart/2005/8/layout/vList2"/>
    <dgm:cxn modelId="{D497933D-3F13-4086-B3BF-6142FFC755B9}" type="presParOf" srcId="{E9D3C1CC-2D1F-4913-8EDD-EDD6B281C8D2}" destId="{0DBC892D-2277-41F4-A3BF-86EB4A613339}" srcOrd="2" destOrd="0" presId="urn:microsoft.com/office/officeart/2005/8/layout/vList2"/>
    <dgm:cxn modelId="{69F417B0-133F-431E-AC67-1B8D7C7F6056}" type="presParOf" srcId="{E9D3C1CC-2D1F-4913-8EDD-EDD6B281C8D2}" destId="{42BC896E-3ADD-46F9-AF71-F333EA60D53A}" srcOrd="3" destOrd="0" presId="urn:microsoft.com/office/officeart/2005/8/layout/vList2"/>
    <dgm:cxn modelId="{3F236A09-D972-49E0-A9A0-5BD31FD577E5}" type="presParOf" srcId="{E9D3C1CC-2D1F-4913-8EDD-EDD6B281C8D2}" destId="{C522A37B-6C1A-4881-9D48-A1FC7F53E51F}" srcOrd="4" destOrd="0" presId="urn:microsoft.com/office/officeart/2005/8/layout/vList2"/>
    <dgm:cxn modelId="{6B7E32AC-6E3A-42A8-ADC1-EF3110A399BF}" type="presParOf" srcId="{E9D3C1CC-2D1F-4913-8EDD-EDD6B281C8D2}" destId="{15609D5B-C766-4F4A-9163-16C8A226DC3C}" srcOrd="5" destOrd="0" presId="urn:microsoft.com/office/officeart/2005/8/layout/vList2"/>
    <dgm:cxn modelId="{6E742942-42A6-4FDE-B565-562D3BDEFB04}" type="presParOf" srcId="{E9D3C1CC-2D1F-4913-8EDD-EDD6B281C8D2}" destId="{0F27C59A-E19C-4BD8-8E05-2E90E9FDDFA2}" srcOrd="6" destOrd="0" presId="urn:microsoft.com/office/officeart/2005/8/layout/vList2"/>
    <dgm:cxn modelId="{A0598027-1A28-405E-9CA7-668FFCE06A01}" type="presParOf" srcId="{E9D3C1CC-2D1F-4913-8EDD-EDD6B281C8D2}" destId="{1FB6C098-E77A-4254-9224-86AFB5C06979}" srcOrd="7" destOrd="0" presId="urn:microsoft.com/office/officeart/2005/8/layout/vList2"/>
    <dgm:cxn modelId="{A28135EB-EEFF-420E-A8F9-BD39F54EC71C}" type="presParOf" srcId="{E9D3C1CC-2D1F-4913-8EDD-EDD6B281C8D2}" destId="{C26AFC93-B5F6-4237-B907-C6102871FC2F}"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45AC7C-F0F8-454B-BE4E-E71BB18EF29D}">
      <dsp:nvSpPr>
        <dsp:cNvPr id="0" name=""/>
        <dsp:cNvSpPr/>
      </dsp:nvSpPr>
      <dsp:spPr>
        <a:xfrm>
          <a:off x="-17767" y="784682"/>
          <a:ext cx="3254150" cy="20663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0E39EC-F13E-4639-ADDD-CCF56C22D3F1}">
      <dsp:nvSpPr>
        <dsp:cNvPr id="0" name=""/>
        <dsp:cNvSpPr/>
      </dsp:nvSpPr>
      <dsp:spPr>
        <a:xfrm>
          <a:off x="343804" y="1128175"/>
          <a:ext cx="3254150" cy="206638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a:t>Employers with fewer than the number of employees listed on the previous 2 slides.</a:t>
          </a:r>
          <a:endParaRPr lang="en-US" sz="2500" kern="1200">
            <a:highlight>
              <a:srgbClr val="FFFF00"/>
            </a:highlight>
          </a:endParaRPr>
        </a:p>
      </dsp:txBody>
      <dsp:txXfrm>
        <a:off x="404326" y="1188697"/>
        <a:ext cx="3133106" cy="1945341"/>
      </dsp:txXfrm>
    </dsp:sp>
    <dsp:sp modelId="{522AD99F-B180-4584-A567-BB8534C19D29}">
      <dsp:nvSpPr>
        <dsp:cNvPr id="0" name=""/>
        <dsp:cNvSpPr/>
      </dsp:nvSpPr>
      <dsp:spPr>
        <a:xfrm>
          <a:off x="3977295" y="820203"/>
          <a:ext cx="3254150" cy="20663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E6F01D-2C3A-45BB-990E-448D77F83B45}">
      <dsp:nvSpPr>
        <dsp:cNvPr id="0" name=""/>
        <dsp:cNvSpPr/>
      </dsp:nvSpPr>
      <dsp:spPr>
        <a:xfrm>
          <a:off x="4338867" y="1163696"/>
          <a:ext cx="3254150" cy="206638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t>Employers participating in multiemployer health plans, maintained pursuant to one or more collective bargaining agreements between a construction-related tradesperson employee organization(s</a:t>
          </a:r>
          <a:r>
            <a:rPr lang="en-US" sz="1800" b="1" u="none" kern="1200"/>
            <a:t>) and employers. </a:t>
          </a:r>
          <a:endParaRPr lang="en-US" sz="1800" u="none" kern="1200"/>
        </a:p>
      </dsp:txBody>
      <dsp:txXfrm>
        <a:off x="4399389" y="1224218"/>
        <a:ext cx="3133106" cy="1945341"/>
      </dsp:txXfrm>
    </dsp:sp>
    <dsp:sp modelId="{AD41FFFE-3046-41E5-A3BB-3356E3C17A4C}">
      <dsp:nvSpPr>
        <dsp:cNvPr id="0" name=""/>
        <dsp:cNvSpPr/>
      </dsp:nvSpPr>
      <dsp:spPr>
        <a:xfrm>
          <a:off x="7954590" y="820203"/>
          <a:ext cx="3254150" cy="20663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0028AE-598D-4F4C-AB90-8C3FA28BB4FF}">
      <dsp:nvSpPr>
        <dsp:cNvPr id="0" name=""/>
        <dsp:cNvSpPr/>
      </dsp:nvSpPr>
      <dsp:spPr>
        <a:xfrm>
          <a:off x="8316163" y="1163696"/>
          <a:ext cx="3254150" cy="206638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a:t>Self-employed individuals</a:t>
          </a:r>
          <a:r>
            <a:rPr lang="en-US" sz="2500" b="1" u="none" kern="1200"/>
            <a:t>.</a:t>
          </a:r>
          <a:r>
            <a:rPr lang="en-US" sz="2500" b="1" kern="1200"/>
            <a:t>  </a:t>
          </a:r>
          <a:endParaRPr lang="en-US" sz="2500" kern="1200"/>
        </a:p>
      </dsp:txBody>
      <dsp:txXfrm>
        <a:off x="8376685" y="1224218"/>
        <a:ext cx="3133106" cy="194534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F737AC-3F1C-47AC-A30D-8ABFE886AB51}">
      <dsp:nvSpPr>
        <dsp:cNvPr id="0" name=""/>
        <dsp:cNvSpPr/>
      </dsp:nvSpPr>
      <dsp:spPr>
        <a:xfrm>
          <a:off x="3042955" y="871848"/>
          <a:ext cx="666660" cy="91440"/>
        </a:xfrm>
        <a:custGeom>
          <a:avLst/>
          <a:gdLst/>
          <a:ahLst/>
          <a:cxnLst/>
          <a:rect l="0" t="0" r="0" b="0"/>
          <a:pathLst>
            <a:path>
              <a:moveTo>
                <a:pt x="0" y="45720"/>
              </a:moveTo>
              <a:lnTo>
                <a:pt x="66666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8854" y="914078"/>
        <a:ext cx="34863" cy="6979"/>
      </dsp:txXfrm>
    </dsp:sp>
    <dsp:sp modelId="{1BB65A15-6E04-4A4D-996C-21E6830C7AFB}">
      <dsp:nvSpPr>
        <dsp:cNvPr id="0" name=""/>
        <dsp:cNvSpPr/>
      </dsp:nvSpPr>
      <dsp:spPr>
        <a:xfrm>
          <a:off x="13187" y="8098"/>
          <a:ext cx="3031567" cy="181894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49" tIns="155929" rIns="148549" bIns="155929" numCol="1" spcCol="1270" anchor="ctr" anchorCtr="0">
          <a:noAutofit/>
        </a:bodyPr>
        <a:lstStyle/>
        <a:p>
          <a:pPr marL="0" lvl="0" indent="0" algn="ctr" defTabSz="800100">
            <a:lnSpc>
              <a:spcPct val="90000"/>
            </a:lnSpc>
            <a:spcBef>
              <a:spcPct val="0"/>
            </a:spcBef>
            <a:spcAft>
              <a:spcPct val="35000"/>
            </a:spcAft>
            <a:buNone/>
          </a:pPr>
          <a:r>
            <a:rPr lang="en-US" sz="1800" b="1" u="sng" kern="1200"/>
            <a:t>How does an employee file a complaint? What happens during the complaint process</a:t>
          </a:r>
          <a:r>
            <a:rPr lang="en-US" sz="1800" b="1" kern="1200"/>
            <a:t>? </a:t>
          </a:r>
        </a:p>
      </dsp:txBody>
      <dsp:txXfrm>
        <a:off x="13187" y="8098"/>
        <a:ext cx="3031567" cy="1818940"/>
      </dsp:txXfrm>
    </dsp:sp>
    <dsp:sp modelId="{ED012BE4-696B-464C-8B26-39CC5BFD0B29}">
      <dsp:nvSpPr>
        <dsp:cNvPr id="0" name=""/>
        <dsp:cNvSpPr/>
      </dsp:nvSpPr>
      <dsp:spPr>
        <a:xfrm>
          <a:off x="6771783" y="871848"/>
          <a:ext cx="666660" cy="91440"/>
        </a:xfrm>
        <a:custGeom>
          <a:avLst/>
          <a:gdLst/>
          <a:ahLst/>
          <a:cxnLst/>
          <a:rect l="0" t="0" r="0" b="0"/>
          <a:pathLst>
            <a:path>
              <a:moveTo>
                <a:pt x="0" y="45720"/>
              </a:moveTo>
              <a:lnTo>
                <a:pt x="66666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7682" y="914078"/>
        <a:ext cx="34863" cy="6979"/>
      </dsp:txXfrm>
    </dsp:sp>
    <dsp:sp modelId="{70C1B4CE-FE32-4A81-A857-CFFC0B3CC609}">
      <dsp:nvSpPr>
        <dsp:cNvPr id="0" name=""/>
        <dsp:cNvSpPr/>
      </dsp:nvSpPr>
      <dsp:spPr>
        <a:xfrm>
          <a:off x="3742016" y="8098"/>
          <a:ext cx="3031567" cy="181894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49" tIns="155929" rIns="148549" bIns="155929" numCol="1" spcCol="1270" anchor="ctr" anchorCtr="0">
          <a:noAutofit/>
        </a:bodyPr>
        <a:lstStyle/>
        <a:p>
          <a:pPr marL="0" lvl="0" indent="0" algn="ctr" defTabSz="711200">
            <a:lnSpc>
              <a:spcPct val="90000"/>
            </a:lnSpc>
            <a:spcBef>
              <a:spcPct val="0"/>
            </a:spcBef>
            <a:spcAft>
              <a:spcPct val="35000"/>
            </a:spcAft>
            <a:buNone/>
          </a:pPr>
          <a:r>
            <a:rPr lang="en-US" sz="1600" b="1" kern="1200" baseline="0">
              <a:latin typeface="Calibri"/>
              <a:ea typeface="Calibri"/>
              <a:cs typeface="Calibri"/>
            </a:rPr>
            <a:t>Any employee may file a "workplace standards complaint” with CTDOL’s Wage and Workplace Standards Division.  The form is on CTDOL’s website.</a:t>
          </a:r>
        </a:p>
      </dsp:txBody>
      <dsp:txXfrm>
        <a:off x="3742016" y="8098"/>
        <a:ext cx="3031567" cy="1818940"/>
      </dsp:txXfrm>
    </dsp:sp>
    <dsp:sp modelId="{4E4A3A63-781D-4642-B290-4877A1E43EF8}">
      <dsp:nvSpPr>
        <dsp:cNvPr id="0" name=""/>
        <dsp:cNvSpPr/>
      </dsp:nvSpPr>
      <dsp:spPr>
        <a:xfrm>
          <a:off x="1528971" y="1825238"/>
          <a:ext cx="7457656" cy="666660"/>
        </a:xfrm>
        <a:custGeom>
          <a:avLst/>
          <a:gdLst/>
          <a:ahLst/>
          <a:cxnLst/>
          <a:rect l="0" t="0" r="0" b="0"/>
          <a:pathLst>
            <a:path>
              <a:moveTo>
                <a:pt x="7457656" y="0"/>
              </a:moveTo>
              <a:lnTo>
                <a:pt x="7457656" y="350430"/>
              </a:lnTo>
              <a:lnTo>
                <a:pt x="0" y="350430"/>
              </a:lnTo>
              <a:lnTo>
                <a:pt x="0" y="66666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0545" y="2155079"/>
        <a:ext cx="374509" cy="6979"/>
      </dsp:txXfrm>
    </dsp:sp>
    <dsp:sp modelId="{04BFA6B5-5E18-4643-814A-B891F132232F}">
      <dsp:nvSpPr>
        <dsp:cNvPr id="0" name=""/>
        <dsp:cNvSpPr/>
      </dsp:nvSpPr>
      <dsp:spPr>
        <a:xfrm>
          <a:off x="7470844" y="8098"/>
          <a:ext cx="3031567" cy="181894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49" tIns="155929" rIns="148549" bIns="155929" numCol="1" spcCol="1270" anchor="ctr" anchorCtr="0">
          <a:noAutofit/>
        </a:bodyPr>
        <a:lstStyle/>
        <a:p>
          <a:pPr marL="0" lvl="0" indent="0" algn="ctr" defTabSz="711200">
            <a:lnSpc>
              <a:spcPct val="90000"/>
            </a:lnSpc>
            <a:spcBef>
              <a:spcPct val="0"/>
            </a:spcBef>
            <a:spcAft>
              <a:spcPct val="35000"/>
            </a:spcAft>
            <a:buNone/>
          </a:pPr>
          <a:r>
            <a:rPr lang="en-US" sz="1600" b="1" kern="1200">
              <a:latin typeface="Calibri"/>
              <a:ea typeface="Calibri"/>
              <a:cs typeface="Calibri"/>
            </a:rPr>
            <a:t>The complaint will be investigated by reviewing the complaint, speaking with the Complainant and Employer, and examining employment records. </a:t>
          </a:r>
        </a:p>
      </dsp:txBody>
      <dsp:txXfrm>
        <a:off x="7470844" y="8098"/>
        <a:ext cx="3031567" cy="1818940"/>
      </dsp:txXfrm>
    </dsp:sp>
    <dsp:sp modelId="{E144A3F7-5ACB-4893-B485-7C52E4256005}">
      <dsp:nvSpPr>
        <dsp:cNvPr id="0" name=""/>
        <dsp:cNvSpPr/>
      </dsp:nvSpPr>
      <dsp:spPr>
        <a:xfrm>
          <a:off x="3042955" y="3388049"/>
          <a:ext cx="666660" cy="91440"/>
        </a:xfrm>
        <a:custGeom>
          <a:avLst/>
          <a:gdLst/>
          <a:ahLst/>
          <a:cxnLst/>
          <a:rect l="0" t="0" r="0" b="0"/>
          <a:pathLst>
            <a:path>
              <a:moveTo>
                <a:pt x="0" y="45720"/>
              </a:moveTo>
              <a:lnTo>
                <a:pt x="66666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8854" y="3430279"/>
        <a:ext cx="34863" cy="6979"/>
      </dsp:txXfrm>
    </dsp:sp>
    <dsp:sp modelId="{F4D4C83D-2081-4E8F-A147-149FFBBA69AD}">
      <dsp:nvSpPr>
        <dsp:cNvPr id="0" name=""/>
        <dsp:cNvSpPr/>
      </dsp:nvSpPr>
      <dsp:spPr>
        <a:xfrm>
          <a:off x="13187" y="2524299"/>
          <a:ext cx="3031567" cy="181894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49" tIns="155929" rIns="148549" bIns="155929" numCol="1" spcCol="1270" anchor="ctr" anchorCtr="0">
          <a:noAutofit/>
        </a:bodyPr>
        <a:lstStyle/>
        <a:p>
          <a:pPr marL="0" lvl="0" indent="0" algn="ctr" defTabSz="800100">
            <a:lnSpc>
              <a:spcPct val="90000"/>
            </a:lnSpc>
            <a:spcBef>
              <a:spcPct val="0"/>
            </a:spcBef>
            <a:spcAft>
              <a:spcPct val="35000"/>
            </a:spcAft>
            <a:buNone/>
          </a:pPr>
          <a:r>
            <a:rPr lang="en-US" sz="1800" b="1" kern="1200">
              <a:latin typeface="Calibri"/>
              <a:ea typeface="Calibri"/>
              <a:cs typeface="Calibri"/>
            </a:rPr>
            <a:t>As part of the complaint process, CTDOL will engage the parties in mediation to try to resolve the complaint. </a:t>
          </a:r>
        </a:p>
      </dsp:txBody>
      <dsp:txXfrm>
        <a:off x="13187" y="2524299"/>
        <a:ext cx="3031567" cy="1818940"/>
      </dsp:txXfrm>
    </dsp:sp>
    <dsp:sp modelId="{05F9C5C4-9F08-4DFB-83C4-998417D43F54}">
      <dsp:nvSpPr>
        <dsp:cNvPr id="0" name=""/>
        <dsp:cNvSpPr/>
      </dsp:nvSpPr>
      <dsp:spPr>
        <a:xfrm>
          <a:off x="6771783" y="3388049"/>
          <a:ext cx="666660" cy="91440"/>
        </a:xfrm>
        <a:custGeom>
          <a:avLst/>
          <a:gdLst/>
          <a:ahLst/>
          <a:cxnLst/>
          <a:rect l="0" t="0" r="0" b="0"/>
          <a:pathLst>
            <a:path>
              <a:moveTo>
                <a:pt x="0" y="45720"/>
              </a:moveTo>
              <a:lnTo>
                <a:pt x="66666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7682" y="3430279"/>
        <a:ext cx="34863" cy="6979"/>
      </dsp:txXfrm>
    </dsp:sp>
    <dsp:sp modelId="{5CC547E2-B144-4E5F-B140-4B9984A83311}">
      <dsp:nvSpPr>
        <dsp:cNvPr id="0" name=""/>
        <dsp:cNvSpPr/>
      </dsp:nvSpPr>
      <dsp:spPr>
        <a:xfrm>
          <a:off x="3742016" y="2524299"/>
          <a:ext cx="3031567" cy="181894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49" tIns="155929" rIns="148549" bIns="155929" numCol="1" spcCol="1270" anchor="ctr" anchorCtr="0">
          <a:noAutofit/>
        </a:bodyPr>
        <a:lstStyle/>
        <a:p>
          <a:pPr marL="0" lvl="0" indent="0" algn="ctr" defTabSz="800100">
            <a:lnSpc>
              <a:spcPct val="90000"/>
            </a:lnSpc>
            <a:spcBef>
              <a:spcPct val="0"/>
            </a:spcBef>
            <a:spcAft>
              <a:spcPct val="35000"/>
            </a:spcAft>
            <a:buNone/>
          </a:pPr>
          <a:r>
            <a:rPr lang="en-US" sz="1800" b="1" kern="1200">
              <a:latin typeface="Calibri"/>
              <a:ea typeface="Calibri"/>
              <a:cs typeface="Calibri"/>
            </a:rPr>
            <a:t>CTDOL has discretion to determine whether the complaint will go to a hearing. </a:t>
          </a:r>
        </a:p>
      </dsp:txBody>
      <dsp:txXfrm>
        <a:off x="3742016" y="2524299"/>
        <a:ext cx="3031567" cy="1818940"/>
      </dsp:txXfrm>
    </dsp:sp>
    <dsp:sp modelId="{99C0FB07-7B89-4264-B28E-8A614A878FDB}">
      <dsp:nvSpPr>
        <dsp:cNvPr id="0" name=""/>
        <dsp:cNvSpPr/>
      </dsp:nvSpPr>
      <dsp:spPr>
        <a:xfrm>
          <a:off x="7470844" y="2524299"/>
          <a:ext cx="3031567" cy="181894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49" tIns="155929" rIns="148549" bIns="155929" numCol="1" spcCol="1270" anchor="ctr" anchorCtr="0">
          <a:noAutofit/>
        </a:bodyPr>
        <a:lstStyle/>
        <a:p>
          <a:pPr marL="0" lvl="0" indent="0" algn="ctr" defTabSz="622300">
            <a:lnSpc>
              <a:spcPct val="90000"/>
            </a:lnSpc>
            <a:spcBef>
              <a:spcPct val="0"/>
            </a:spcBef>
            <a:spcAft>
              <a:spcPct val="35000"/>
            </a:spcAft>
            <a:buNone/>
          </a:pPr>
          <a:r>
            <a:rPr lang="en-US" sz="1400" b="1" kern="1200">
              <a:latin typeface="+mn-lt"/>
              <a:ea typeface="Calibri"/>
              <a:cs typeface="Calibri"/>
            </a:rPr>
            <a:t>If a hearing is held, CTDOL will hold a formal administrative hearing pursuant to the Uniform Administrative Procedure Act. The parties may either engage a representative or represent themselves at any stage of the</a:t>
          </a:r>
          <a:r>
            <a:rPr lang="en-US" sz="1400" b="1" kern="1200">
              <a:latin typeface="+mn-lt"/>
            </a:rPr>
            <a:t> complaint process.  </a:t>
          </a:r>
        </a:p>
      </dsp:txBody>
      <dsp:txXfrm>
        <a:off x="7470844" y="2524299"/>
        <a:ext cx="3031567" cy="181894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41FB92-2229-47DF-ACD3-9B71D2F970BF}">
      <dsp:nvSpPr>
        <dsp:cNvPr id="0" name=""/>
        <dsp:cNvSpPr/>
      </dsp:nvSpPr>
      <dsp:spPr>
        <a:xfrm>
          <a:off x="0" y="0"/>
          <a:ext cx="8097012" cy="783240"/>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After a formal administrative hearing, if the Labor Commissioner finds that the employer, by a preponderance of the evidence, has violated the act, the employer will be liable for civil penalties.  </a:t>
          </a:r>
          <a:endParaRPr lang="en-US" sz="1800" kern="1200"/>
        </a:p>
      </dsp:txBody>
      <dsp:txXfrm>
        <a:off x="22940" y="22940"/>
        <a:ext cx="7160195" cy="737360"/>
      </dsp:txXfrm>
    </dsp:sp>
    <dsp:sp modelId="{8FB4AA08-D9EE-49C4-9CAC-227E023DB1B9}">
      <dsp:nvSpPr>
        <dsp:cNvPr id="0" name=""/>
        <dsp:cNvSpPr/>
      </dsp:nvSpPr>
      <dsp:spPr>
        <a:xfrm>
          <a:off x="604647" y="892024"/>
          <a:ext cx="8097012" cy="783240"/>
        </a:xfrm>
        <a:prstGeom prst="roundRect">
          <a:avLst>
            <a:gd name="adj" fmla="val 10000"/>
          </a:avLst>
        </a:prstGeom>
        <a:gradFill rotWithShape="0">
          <a:gsLst>
            <a:gs pos="0">
              <a:schemeClr val="accent5">
                <a:hueOff val="1502676"/>
                <a:satOff val="-6595"/>
                <a:lumOff val="1961"/>
                <a:alphaOff val="0"/>
                <a:satMod val="103000"/>
                <a:lumMod val="102000"/>
                <a:tint val="94000"/>
              </a:schemeClr>
            </a:gs>
            <a:gs pos="50000">
              <a:schemeClr val="accent5">
                <a:hueOff val="1502676"/>
                <a:satOff val="-6595"/>
                <a:lumOff val="1961"/>
                <a:alphaOff val="0"/>
                <a:satMod val="110000"/>
                <a:lumMod val="100000"/>
                <a:shade val="100000"/>
              </a:schemeClr>
            </a:gs>
            <a:gs pos="100000">
              <a:schemeClr val="accent5">
                <a:hueOff val="1502676"/>
                <a:satOff val="-6595"/>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Employers found by the Commissioner to be in violation will be liable to CTDOL for a $100 civil penalty per violation.  </a:t>
          </a:r>
          <a:endParaRPr lang="en-US" sz="1800" kern="1200"/>
        </a:p>
      </dsp:txBody>
      <dsp:txXfrm>
        <a:off x="627587" y="914964"/>
        <a:ext cx="6937378" cy="737360"/>
      </dsp:txXfrm>
    </dsp:sp>
    <dsp:sp modelId="{2624BE16-6C38-4970-83C2-A8523D3B696F}">
      <dsp:nvSpPr>
        <dsp:cNvPr id="0" name=""/>
        <dsp:cNvSpPr/>
      </dsp:nvSpPr>
      <dsp:spPr>
        <a:xfrm>
          <a:off x="1209293" y="1784048"/>
          <a:ext cx="8097012" cy="783240"/>
        </a:xfrm>
        <a:prstGeom prst="roundRect">
          <a:avLst>
            <a:gd name="adj" fmla="val 10000"/>
          </a:avLst>
        </a:prstGeom>
        <a:gradFill rotWithShape="0">
          <a:gsLst>
            <a:gs pos="0">
              <a:schemeClr val="accent5">
                <a:hueOff val="3005351"/>
                <a:satOff val="-13190"/>
                <a:lumOff val="3921"/>
                <a:alphaOff val="0"/>
                <a:satMod val="103000"/>
                <a:lumMod val="102000"/>
                <a:tint val="94000"/>
              </a:schemeClr>
            </a:gs>
            <a:gs pos="50000">
              <a:schemeClr val="accent5">
                <a:hueOff val="3005351"/>
                <a:satOff val="-13190"/>
                <a:lumOff val="3921"/>
                <a:alphaOff val="0"/>
                <a:satMod val="110000"/>
                <a:lumMod val="100000"/>
                <a:shade val="100000"/>
              </a:schemeClr>
            </a:gs>
            <a:gs pos="100000">
              <a:schemeClr val="accent5">
                <a:hueOff val="3005351"/>
                <a:satOff val="-13190"/>
                <a:lumOff val="392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The Commissioner can award the employee payment for used sick leave, reinstatement to the employee’s previous position, and payment of back wages.  </a:t>
          </a:r>
          <a:endParaRPr lang="en-US" sz="1800" kern="1200"/>
        </a:p>
      </dsp:txBody>
      <dsp:txXfrm>
        <a:off x="1232233" y="1806988"/>
        <a:ext cx="6937378" cy="737360"/>
      </dsp:txXfrm>
    </dsp:sp>
    <dsp:sp modelId="{77418E21-AF9F-4C90-8B80-BD69BFF899D1}">
      <dsp:nvSpPr>
        <dsp:cNvPr id="0" name=""/>
        <dsp:cNvSpPr/>
      </dsp:nvSpPr>
      <dsp:spPr>
        <a:xfrm>
          <a:off x="1813940" y="2676072"/>
          <a:ext cx="8097012" cy="783240"/>
        </a:xfrm>
        <a:prstGeom prst="roundRect">
          <a:avLst>
            <a:gd name="adj" fmla="val 10000"/>
          </a:avLst>
        </a:prstGeom>
        <a:gradFill rotWithShape="0">
          <a:gsLst>
            <a:gs pos="0">
              <a:schemeClr val="accent5">
                <a:hueOff val="4508027"/>
                <a:satOff val="-19785"/>
                <a:lumOff val="5882"/>
                <a:alphaOff val="0"/>
                <a:satMod val="103000"/>
                <a:lumMod val="102000"/>
                <a:tint val="94000"/>
              </a:schemeClr>
            </a:gs>
            <a:gs pos="50000">
              <a:schemeClr val="accent5">
                <a:hueOff val="4508027"/>
                <a:satOff val="-19785"/>
                <a:lumOff val="5882"/>
                <a:alphaOff val="0"/>
                <a:satMod val="110000"/>
                <a:lumMod val="100000"/>
                <a:shade val="100000"/>
              </a:schemeClr>
            </a:gs>
            <a:gs pos="100000">
              <a:schemeClr val="accent5">
                <a:hueOff val="4508027"/>
                <a:satOff val="-19785"/>
                <a:lumOff val="588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The Commissioner can also reestablish any employee benefits that the employee would have received if a violation had not occurred.  </a:t>
          </a:r>
          <a:endParaRPr lang="en-US" sz="2000" kern="1200"/>
        </a:p>
      </dsp:txBody>
      <dsp:txXfrm>
        <a:off x="1836880" y="2699012"/>
        <a:ext cx="6937378" cy="737360"/>
      </dsp:txXfrm>
    </dsp:sp>
    <dsp:sp modelId="{59411B43-4D9C-4558-9036-D4507AE8A877}">
      <dsp:nvSpPr>
        <dsp:cNvPr id="0" name=""/>
        <dsp:cNvSpPr/>
      </dsp:nvSpPr>
      <dsp:spPr>
        <a:xfrm>
          <a:off x="2418587" y="3568097"/>
          <a:ext cx="8097012" cy="783240"/>
        </a:xfrm>
        <a:prstGeom prst="roundRect">
          <a:avLst>
            <a:gd name="adj" fmla="val 10000"/>
          </a:avLst>
        </a:prstGeom>
        <a:gradFill rotWithShape="0">
          <a:gsLst>
            <a:gs pos="0">
              <a:schemeClr val="accent5">
                <a:hueOff val="6010703"/>
                <a:satOff val="-26380"/>
                <a:lumOff val="7843"/>
                <a:alphaOff val="0"/>
                <a:satMod val="103000"/>
                <a:lumMod val="102000"/>
                <a:tint val="94000"/>
              </a:schemeClr>
            </a:gs>
            <a:gs pos="50000">
              <a:schemeClr val="accent5">
                <a:hueOff val="6010703"/>
                <a:satOff val="-26380"/>
                <a:lumOff val="7843"/>
                <a:alphaOff val="0"/>
                <a:satMod val="110000"/>
                <a:lumMod val="100000"/>
                <a:shade val="100000"/>
              </a:schemeClr>
            </a:gs>
            <a:gs pos="100000">
              <a:schemeClr val="accent5">
                <a:hueOff val="6010703"/>
                <a:satOff val="-26380"/>
                <a:lumOff val="784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The Commissioner’s decision can be appealed to Superior Court.  There is no private right of action otherwise. </a:t>
          </a:r>
          <a:endParaRPr lang="en-US" sz="2000" kern="1200"/>
        </a:p>
      </dsp:txBody>
      <dsp:txXfrm>
        <a:off x="2441527" y="3591037"/>
        <a:ext cx="6937378" cy="737360"/>
      </dsp:txXfrm>
    </dsp:sp>
    <dsp:sp modelId="{16F6D6C8-CD23-426A-B8D8-FD752B77398D}">
      <dsp:nvSpPr>
        <dsp:cNvPr id="0" name=""/>
        <dsp:cNvSpPr/>
      </dsp:nvSpPr>
      <dsp:spPr>
        <a:xfrm>
          <a:off x="7587905" y="572200"/>
          <a:ext cx="509106" cy="509106"/>
        </a:xfrm>
        <a:prstGeom prst="downArrow">
          <a:avLst>
            <a:gd name="adj1" fmla="val 55000"/>
            <a:gd name="adj2" fmla="val 45000"/>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7702454" y="572200"/>
        <a:ext cx="280008" cy="383102"/>
      </dsp:txXfrm>
    </dsp:sp>
    <dsp:sp modelId="{0F55005E-9ED1-454F-90A3-EC7BB87DDA49}">
      <dsp:nvSpPr>
        <dsp:cNvPr id="0" name=""/>
        <dsp:cNvSpPr/>
      </dsp:nvSpPr>
      <dsp:spPr>
        <a:xfrm>
          <a:off x="8192552" y="1464225"/>
          <a:ext cx="509106" cy="509106"/>
        </a:xfrm>
        <a:prstGeom prst="downArrow">
          <a:avLst>
            <a:gd name="adj1" fmla="val 55000"/>
            <a:gd name="adj2" fmla="val 45000"/>
          </a:avLst>
        </a:prstGeom>
        <a:solidFill>
          <a:schemeClr val="accent5">
            <a:tint val="40000"/>
            <a:alpha val="90000"/>
            <a:hueOff val="1942688"/>
            <a:satOff val="-6081"/>
            <a:lumOff val="403"/>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307101" y="1464225"/>
        <a:ext cx="280008" cy="383102"/>
      </dsp:txXfrm>
    </dsp:sp>
    <dsp:sp modelId="{02F15744-C389-4204-9613-AFBB859E1AAB}">
      <dsp:nvSpPr>
        <dsp:cNvPr id="0" name=""/>
        <dsp:cNvSpPr/>
      </dsp:nvSpPr>
      <dsp:spPr>
        <a:xfrm>
          <a:off x="8797199" y="2343195"/>
          <a:ext cx="509106" cy="509106"/>
        </a:xfrm>
        <a:prstGeom prst="downArrow">
          <a:avLst>
            <a:gd name="adj1" fmla="val 55000"/>
            <a:gd name="adj2" fmla="val 45000"/>
          </a:avLst>
        </a:prstGeom>
        <a:solidFill>
          <a:schemeClr val="accent5">
            <a:tint val="40000"/>
            <a:alpha val="90000"/>
            <a:hueOff val="3885376"/>
            <a:satOff val="-12163"/>
            <a:lumOff val="806"/>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911748" y="2343195"/>
        <a:ext cx="280008" cy="383102"/>
      </dsp:txXfrm>
    </dsp:sp>
    <dsp:sp modelId="{342D323E-CDEB-4052-AD74-000AB5F9AA0A}">
      <dsp:nvSpPr>
        <dsp:cNvPr id="0" name=""/>
        <dsp:cNvSpPr/>
      </dsp:nvSpPr>
      <dsp:spPr>
        <a:xfrm>
          <a:off x="9401846" y="3243922"/>
          <a:ext cx="509106" cy="509106"/>
        </a:xfrm>
        <a:prstGeom prst="downArrow">
          <a:avLst>
            <a:gd name="adj1" fmla="val 55000"/>
            <a:gd name="adj2" fmla="val 45000"/>
          </a:avLst>
        </a:prstGeom>
        <a:solidFill>
          <a:schemeClr val="accent5">
            <a:tint val="40000"/>
            <a:alpha val="90000"/>
            <a:hueOff val="5828064"/>
            <a:satOff val="-18244"/>
            <a:lumOff val="1209"/>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9516395" y="3243922"/>
        <a:ext cx="280008" cy="38310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48BA3F-F36D-4F77-A82A-825A5E94ED7F}">
      <dsp:nvSpPr>
        <dsp:cNvPr id="0" name=""/>
        <dsp:cNvSpPr/>
      </dsp:nvSpPr>
      <dsp:spPr>
        <a:xfrm>
          <a:off x="51" y="713286"/>
          <a:ext cx="4913783" cy="1563245"/>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en-US" sz="3100" b="1" kern="1200">
              <a:latin typeface="Calibri"/>
              <a:ea typeface="Calibri"/>
              <a:cs typeface="Calibri"/>
            </a:rPr>
            <a:t>Legal Division</a:t>
          </a:r>
        </a:p>
      </dsp:txBody>
      <dsp:txXfrm>
        <a:off x="51" y="713286"/>
        <a:ext cx="4913783" cy="1563245"/>
      </dsp:txXfrm>
    </dsp:sp>
    <dsp:sp modelId="{55949875-B387-4FF2-A051-12B7DC8374AF}">
      <dsp:nvSpPr>
        <dsp:cNvPr id="0" name=""/>
        <dsp:cNvSpPr/>
      </dsp:nvSpPr>
      <dsp:spPr>
        <a:xfrm>
          <a:off x="51" y="2276531"/>
          <a:ext cx="4913783" cy="136152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a:lnSpc>
              <a:spcPct val="90000"/>
            </a:lnSpc>
            <a:spcBef>
              <a:spcPct val="0"/>
            </a:spcBef>
            <a:spcAft>
              <a:spcPct val="15000"/>
            </a:spcAft>
            <a:buChar char="•"/>
          </a:pPr>
          <a:r>
            <a:rPr lang="en-US" sz="3100" b="1" kern="1200">
              <a:latin typeface="Calibri"/>
              <a:ea typeface="Calibri"/>
              <a:cs typeface="Calibri"/>
            </a:rPr>
            <a:t>DOL.legaldivision@ct.gov</a:t>
          </a:r>
        </a:p>
        <a:p>
          <a:pPr marL="285750" lvl="1" indent="-285750" algn="l" defTabSz="1377950" rtl="0">
            <a:lnSpc>
              <a:spcPct val="90000"/>
            </a:lnSpc>
            <a:spcBef>
              <a:spcPct val="0"/>
            </a:spcBef>
            <a:spcAft>
              <a:spcPct val="15000"/>
            </a:spcAft>
            <a:buChar char="•"/>
          </a:pPr>
          <a:r>
            <a:rPr lang="en-US" sz="3100" b="1" kern="1200">
              <a:latin typeface="Calibri"/>
              <a:ea typeface="Calibri"/>
              <a:cs typeface="Calibri"/>
            </a:rPr>
            <a:t>(860) 263-6755</a:t>
          </a:r>
        </a:p>
      </dsp:txBody>
      <dsp:txXfrm>
        <a:off x="51" y="2276531"/>
        <a:ext cx="4913783" cy="1361520"/>
      </dsp:txXfrm>
    </dsp:sp>
    <dsp:sp modelId="{A469C8AC-31BE-40D2-8660-8EBC3F6DDB16}">
      <dsp:nvSpPr>
        <dsp:cNvPr id="0" name=""/>
        <dsp:cNvSpPr/>
      </dsp:nvSpPr>
      <dsp:spPr>
        <a:xfrm>
          <a:off x="5601764" y="713286"/>
          <a:ext cx="4913783" cy="1563245"/>
        </a:xfrm>
        <a:prstGeom prst="rect">
          <a:avLst/>
        </a:prstGeom>
        <a:solidFill>
          <a:schemeClr val="accent2">
            <a:hueOff val="113439"/>
            <a:satOff val="13039"/>
            <a:lumOff val="-10393"/>
            <a:alphaOff val="0"/>
          </a:schemeClr>
        </a:solidFill>
        <a:ln w="12700" cap="flat" cmpd="sng" algn="ctr">
          <a:solidFill>
            <a:schemeClr val="accent2">
              <a:hueOff val="113439"/>
              <a:satOff val="13039"/>
              <a:lumOff val="-103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en-US" sz="3100" b="1" kern="1200">
              <a:latin typeface="Calibri"/>
              <a:ea typeface="Calibri"/>
              <a:cs typeface="Calibri"/>
            </a:rPr>
            <a:t>Wage and Workplace Standards Division</a:t>
          </a:r>
        </a:p>
      </dsp:txBody>
      <dsp:txXfrm>
        <a:off x="5601764" y="713286"/>
        <a:ext cx="4913783" cy="1563245"/>
      </dsp:txXfrm>
    </dsp:sp>
    <dsp:sp modelId="{E6009679-25FA-4A3D-8FA0-FE2F18BD682B}">
      <dsp:nvSpPr>
        <dsp:cNvPr id="0" name=""/>
        <dsp:cNvSpPr/>
      </dsp:nvSpPr>
      <dsp:spPr>
        <a:xfrm>
          <a:off x="5601764" y="2276531"/>
          <a:ext cx="4913783" cy="1361520"/>
        </a:xfrm>
        <a:prstGeom prst="rect">
          <a:avLst/>
        </a:prstGeom>
        <a:solidFill>
          <a:schemeClr val="accent2">
            <a:tint val="40000"/>
            <a:alpha val="90000"/>
            <a:hueOff val="429303"/>
            <a:satOff val="7928"/>
            <a:lumOff val="-885"/>
            <a:alphaOff val="0"/>
          </a:schemeClr>
        </a:solidFill>
        <a:ln w="12700" cap="flat" cmpd="sng" algn="ctr">
          <a:solidFill>
            <a:schemeClr val="accent2">
              <a:tint val="40000"/>
              <a:alpha val="90000"/>
              <a:hueOff val="429303"/>
              <a:satOff val="7928"/>
              <a:lumOff val="-8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rtl="0">
            <a:lnSpc>
              <a:spcPct val="90000"/>
            </a:lnSpc>
            <a:spcBef>
              <a:spcPct val="0"/>
            </a:spcBef>
            <a:spcAft>
              <a:spcPct val="15000"/>
            </a:spcAft>
            <a:buChar char="•"/>
          </a:pPr>
          <a:r>
            <a:rPr lang="en-US" sz="3100" b="1" kern="1200">
              <a:latin typeface="Calibri"/>
              <a:ea typeface="Calibri"/>
              <a:cs typeface="Calibri"/>
            </a:rPr>
            <a:t>(860) 263-6791</a:t>
          </a:r>
        </a:p>
      </dsp:txBody>
      <dsp:txXfrm>
        <a:off x="5601764" y="2276531"/>
        <a:ext cx="4913783" cy="13615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D6973C-40E6-40FD-957E-B27D4DE81FE3}">
      <dsp:nvSpPr>
        <dsp:cNvPr id="0" name=""/>
        <dsp:cNvSpPr/>
      </dsp:nvSpPr>
      <dsp:spPr>
        <a:xfrm>
          <a:off x="0" y="161950"/>
          <a:ext cx="10725150" cy="168178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3E957C-F834-4BA7-9F66-236A1CFB6DB2}">
      <dsp:nvSpPr>
        <dsp:cNvPr id="0" name=""/>
        <dsp:cNvSpPr/>
      </dsp:nvSpPr>
      <dsp:spPr>
        <a:xfrm>
          <a:off x="508741" y="540352"/>
          <a:ext cx="924983" cy="9249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470724-F041-4BC4-8B59-8D4CA273128F}">
      <dsp:nvSpPr>
        <dsp:cNvPr id="0" name=""/>
        <dsp:cNvSpPr/>
      </dsp:nvSpPr>
      <dsp:spPr>
        <a:xfrm>
          <a:off x="1942466" y="161950"/>
          <a:ext cx="8782683" cy="168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89" tIns="177989" rIns="177989" bIns="177989" numCol="1" spcCol="1270" anchor="ctr" anchorCtr="0">
          <a:noAutofit/>
        </a:bodyPr>
        <a:lstStyle/>
        <a:p>
          <a:pPr marL="0" lvl="0" indent="0" algn="l" defTabSz="1244600">
            <a:lnSpc>
              <a:spcPct val="100000"/>
            </a:lnSpc>
            <a:spcBef>
              <a:spcPct val="0"/>
            </a:spcBef>
            <a:spcAft>
              <a:spcPct val="35000"/>
            </a:spcAft>
            <a:buNone/>
          </a:pPr>
          <a:r>
            <a:rPr lang="en-US" sz="2800" b="1" kern="1200" dirty="0"/>
            <a:t>Employees who are exempt from overtime are presumed to work 40 hours </a:t>
          </a:r>
          <a:r>
            <a:rPr lang="en-US" sz="2800" b="1" u="none" kern="1200" dirty="0"/>
            <a:t>per week but </a:t>
          </a:r>
          <a:r>
            <a:rPr lang="en-US" sz="2800" b="1" kern="1200" dirty="0"/>
            <a:t>will not accrue paid sick leave for any hours worked over 40 hours</a:t>
          </a:r>
          <a:r>
            <a:rPr lang="en-US" sz="2800" b="1" kern="1200" dirty="0">
              <a:latin typeface="Calibri"/>
              <a:ea typeface="Calibri"/>
              <a:cs typeface="Calibri"/>
            </a:rPr>
            <a:t> per week</a:t>
          </a:r>
          <a:r>
            <a:rPr lang="en-US" sz="2800" b="0" kern="1200" dirty="0"/>
            <a:t>.</a:t>
          </a:r>
          <a:r>
            <a:rPr lang="en-US" sz="2200" kern="1200" dirty="0"/>
            <a:t>  </a:t>
          </a:r>
          <a:endParaRPr lang="en-US" sz="2200" b="1" kern="1200" dirty="0">
            <a:latin typeface="Calibri Light" panose="020F0302020204030204"/>
          </a:endParaRPr>
        </a:p>
      </dsp:txBody>
      <dsp:txXfrm>
        <a:off x="1942466" y="161950"/>
        <a:ext cx="8782683" cy="1681789"/>
      </dsp:txXfrm>
    </dsp:sp>
    <dsp:sp modelId="{58709930-C166-42F3-AA47-F298279DC262}">
      <dsp:nvSpPr>
        <dsp:cNvPr id="0" name=""/>
        <dsp:cNvSpPr/>
      </dsp:nvSpPr>
      <dsp:spPr>
        <a:xfrm>
          <a:off x="0" y="2142723"/>
          <a:ext cx="10725150" cy="168178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38CC55-482D-4BAD-A46E-1C78B8A00013}">
      <dsp:nvSpPr>
        <dsp:cNvPr id="0" name=""/>
        <dsp:cNvSpPr/>
      </dsp:nvSpPr>
      <dsp:spPr>
        <a:xfrm>
          <a:off x="508741" y="2521126"/>
          <a:ext cx="924983" cy="9249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60CE39-B516-4B96-B597-740666F5BA72}">
      <dsp:nvSpPr>
        <dsp:cNvPr id="0" name=""/>
        <dsp:cNvSpPr/>
      </dsp:nvSpPr>
      <dsp:spPr>
        <a:xfrm>
          <a:off x="1942466" y="2142723"/>
          <a:ext cx="8782683" cy="168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89" tIns="177989" rIns="177989" bIns="177989" numCol="1" spcCol="1270" anchor="ctr" anchorCtr="0">
          <a:noAutofit/>
        </a:bodyPr>
        <a:lstStyle/>
        <a:p>
          <a:pPr marL="0" lvl="0" indent="0" algn="l" defTabSz="1244600">
            <a:lnSpc>
              <a:spcPct val="100000"/>
            </a:lnSpc>
            <a:spcBef>
              <a:spcPct val="0"/>
            </a:spcBef>
            <a:spcAft>
              <a:spcPct val="35000"/>
            </a:spcAft>
            <a:buNone/>
          </a:pPr>
          <a:r>
            <a:rPr lang="en-US" sz="2800" b="1" kern="1200" dirty="0"/>
            <a:t>Employees who are exempt from overtime and whose normal work week is less than 40 hours will accrue paid sick leave for the number of hours normally worked. </a:t>
          </a:r>
        </a:p>
      </dsp:txBody>
      <dsp:txXfrm>
        <a:off x="1942466" y="2142723"/>
        <a:ext cx="8782683" cy="16817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32333B-1C88-4213-B240-C799DD6B3319}">
      <dsp:nvSpPr>
        <dsp:cNvPr id="0" name=""/>
        <dsp:cNvSpPr/>
      </dsp:nvSpPr>
      <dsp:spPr>
        <a:xfrm>
          <a:off x="0" y="13484"/>
          <a:ext cx="6253721" cy="12097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Employees are entitled to accrue and use a maximum of 40 hours of paid sick leave per year and employers are not obligated to provide more. </a:t>
          </a:r>
        </a:p>
      </dsp:txBody>
      <dsp:txXfrm>
        <a:off x="59057" y="72541"/>
        <a:ext cx="6135607" cy="1091666"/>
      </dsp:txXfrm>
    </dsp:sp>
    <dsp:sp modelId="{45CA64F7-9232-4565-8E1B-90DD890A823D}">
      <dsp:nvSpPr>
        <dsp:cNvPr id="0" name=""/>
        <dsp:cNvSpPr/>
      </dsp:nvSpPr>
      <dsp:spPr>
        <a:xfrm>
          <a:off x="0" y="1286624"/>
          <a:ext cx="6253721" cy="1209780"/>
        </a:xfrm>
        <a:prstGeom prst="roundRect">
          <a:avLst/>
        </a:prstGeom>
        <a:solidFill>
          <a:schemeClr val="accent2">
            <a:hueOff val="37813"/>
            <a:satOff val="4346"/>
            <a:lumOff val="-34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i="0" kern="1200"/>
            <a:t>Any hours accrued in the </a:t>
          </a:r>
          <a:r>
            <a:rPr lang="en-US" sz="2200" b="0" i="0" u="sng" kern="1200"/>
            <a:t>current year</a:t>
          </a:r>
          <a:r>
            <a:rPr lang="en-US" sz="2200" b="0" i="0" kern="1200"/>
            <a:t> that are unused can be carried over into the next year.</a:t>
          </a:r>
          <a:endParaRPr lang="en-US" sz="2200" kern="1200"/>
        </a:p>
      </dsp:txBody>
      <dsp:txXfrm>
        <a:off x="59057" y="1345681"/>
        <a:ext cx="6135607" cy="1091666"/>
      </dsp:txXfrm>
    </dsp:sp>
    <dsp:sp modelId="{324A315B-CD13-4F52-9E68-244E2A791A64}">
      <dsp:nvSpPr>
        <dsp:cNvPr id="0" name=""/>
        <dsp:cNvSpPr/>
      </dsp:nvSpPr>
      <dsp:spPr>
        <a:xfrm>
          <a:off x="0" y="2559765"/>
          <a:ext cx="6253721" cy="1209780"/>
        </a:xfrm>
        <a:prstGeom prst="roundRect">
          <a:avLst/>
        </a:prstGeom>
        <a:solidFill>
          <a:schemeClr val="accent2">
            <a:hueOff val="75626"/>
            <a:satOff val="8693"/>
            <a:lumOff val="-69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Employers </a:t>
          </a:r>
          <a:r>
            <a:rPr lang="en-US" sz="2200" u="sng" kern="1200"/>
            <a:t>may</a:t>
          </a:r>
          <a:r>
            <a:rPr lang="en-US" sz="2200" kern="1200"/>
            <a:t> also provide options for any accrued hours that the employee does not use during the year to be paid out at the end of the year. </a:t>
          </a:r>
        </a:p>
      </dsp:txBody>
      <dsp:txXfrm>
        <a:off x="59057" y="2618822"/>
        <a:ext cx="6135607" cy="1091666"/>
      </dsp:txXfrm>
    </dsp:sp>
    <dsp:sp modelId="{D93C845F-58FA-4A67-B2E9-1FEE7F1D6D21}">
      <dsp:nvSpPr>
        <dsp:cNvPr id="0" name=""/>
        <dsp:cNvSpPr/>
      </dsp:nvSpPr>
      <dsp:spPr>
        <a:xfrm>
          <a:off x="0" y="3832905"/>
          <a:ext cx="6253721" cy="1209780"/>
        </a:xfrm>
        <a:prstGeom prst="roundRect">
          <a:avLst/>
        </a:prstGeom>
        <a:solidFill>
          <a:schemeClr val="accent2">
            <a:hueOff val="113439"/>
            <a:satOff val="13039"/>
            <a:lumOff val="-103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In lieu of carry over, employers may front load the amount of paid sick leave that the employee would be entitled to at the beginning of the new year.  </a:t>
          </a:r>
        </a:p>
      </dsp:txBody>
      <dsp:txXfrm>
        <a:off x="59057" y="3891962"/>
        <a:ext cx="6135607" cy="10916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32333B-1C88-4213-B240-C799DD6B3319}">
      <dsp:nvSpPr>
        <dsp:cNvPr id="0" name=""/>
        <dsp:cNvSpPr/>
      </dsp:nvSpPr>
      <dsp:spPr>
        <a:xfrm>
          <a:off x="0" y="137864"/>
          <a:ext cx="6253721" cy="153971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i="0" kern="1200" dirty="0">
              <a:solidFill>
                <a:schemeClr val="bg1"/>
              </a:solidFill>
              <a:effectLst/>
              <a:latin typeface="Calibri" panose="020F0502020204030204" pitchFamily="34" charset="0"/>
            </a:rPr>
            <a:t>Employers who allow for more than 40 hours of paid sick leave may limit the use of the additional hours over 40. </a:t>
          </a:r>
          <a:endParaRPr lang="en-US" sz="2800" b="1" kern="1200" dirty="0">
            <a:solidFill>
              <a:schemeClr val="bg1"/>
            </a:solidFill>
          </a:endParaRPr>
        </a:p>
      </dsp:txBody>
      <dsp:txXfrm>
        <a:off x="75163" y="213027"/>
        <a:ext cx="6103395" cy="1389393"/>
      </dsp:txXfrm>
    </dsp:sp>
    <dsp:sp modelId="{5799948C-D9AB-45D5-9951-D6547CFDC7FF}">
      <dsp:nvSpPr>
        <dsp:cNvPr id="0" name=""/>
        <dsp:cNvSpPr/>
      </dsp:nvSpPr>
      <dsp:spPr>
        <a:xfrm>
          <a:off x="0" y="1758225"/>
          <a:ext cx="6253721" cy="1539719"/>
        </a:xfrm>
        <a:prstGeom prst="roundRect">
          <a:avLst/>
        </a:prstGeom>
        <a:solidFill>
          <a:schemeClr val="accent2">
            <a:hueOff val="56720"/>
            <a:satOff val="6519"/>
            <a:lumOff val="-5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i="0" kern="1200" dirty="0">
              <a:solidFill>
                <a:schemeClr val="bg1"/>
              </a:solidFill>
              <a:effectLst/>
              <a:latin typeface="Calibri" panose="020F0502020204030204" pitchFamily="34" charset="0"/>
            </a:rPr>
            <a:t>Employers may apply their normal attendance and time off policy applied to those hours used over 40. </a:t>
          </a:r>
          <a:endParaRPr lang="en-US" sz="2800" b="1" kern="1200" dirty="0">
            <a:solidFill>
              <a:schemeClr val="bg1"/>
            </a:solidFill>
          </a:endParaRPr>
        </a:p>
      </dsp:txBody>
      <dsp:txXfrm>
        <a:off x="75163" y="1833388"/>
        <a:ext cx="6103395" cy="1389393"/>
      </dsp:txXfrm>
    </dsp:sp>
    <dsp:sp modelId="{47914AA7-060B-46E3-AA64-D53E57B3CA57}">
      <dsp:nvSpPr>
        <dsp:cNvPr id="0" name=""/>
        <dsp:cNvSpPr/>
      </dsp:nvSpPr>
      <dsp:spPr>
        <a:xfrm>
          <a:off x="0" y="3378585"/>
          <a:ext cx="6253721" cy="1539719"/>
        </a:xfrm>
        <a:prstGeom prst="roundRect">
          <a:avLst/>
        </a:prstGeom>
        <a:solidFill>
          <a:schemeClr val="accent2">
            <a:hueOff val="113439"/>
            <a:satOff val="13039"/>
            <a:lumOff val="-103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i="0" kern="1200">
              <a:solidFill>
                <a:schemeClr val="bg1"/>
              </a:solidFill>
              <a:effectLst/>
              <a:latin typeface="Calibri" panose="020F0502020204030204" pitchFamily="34" charset="0"/>
            </a:rPr>
            <a:t>Employers may require documentation before permitting the use of any hours over 40. </a:t>
          </a:r>
          <a:endParaRPr lang="en-US" sz="2800" b="1" kern="1200">
            <a:solidFill>
              <a:schemeClr val="bg1"/>
            </a:solidFill>
          </a:endParaRPr>
        </a:p>
      </dsp:txBody>
      <dsp:txXfrm>
        <a:off x="75163" y="3453748"/>
        <a:ext cx="6103395" cy="13893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89FA08-D6A4-4BA7-97F1-BAE478B3AC31}">
      <dsp:nvSpPr>
        <dsp:cNvPr id="0" name=""/>
        <dsp:cNvSpPr/>
      </dsp:nvSpPr>
      <dsp:spPr>
        <a:xfrm>
          <a:off x="0" y="314445"/>
          <a:ext cx="6253721" cy="44272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b="1" kern="1200"/>
            <a:t>You retain and may use all paid sick leave that was accrued or received under the previous employer, similar to a successor-in-interest. </a:t>
          </a:r>
          <a:endParaRPr lang="en-US" sz="4300" kern="1200"/>
        </a:p>
      </dsp:txBody>
      <dsp:txXfrm>
        <a:off x="216122" y="530567"/>
        <a:ext cx="5821477" cy="39950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89FA08-D6A4-4BA7-97F1-BAE478B3AC31}">
      <dsp:nvSpPr>
        <dsp:cNvPr id="0" name=""/>
        <dsp:cNvSpPr/>
      </dsp:nvSpPr>
      <dsp:spPr>
        <a:xfrm>
          <a:off x="0" y="284609"/>
          <a:ext cx="6253721" cy="44869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altLang="en-US" sz="4400" b="1" kern="1200"/>
            <a:t>You retain and may use all paid sick leave that was accrued or received at the previous division, branch, or site in CT. </a:t>
          </a:r>
          <a:endParaRPr lang="en-US" sz="4400" kern="1200"/>
        </a:p>
      </dsp:txBody>
      <dsp:txXfrm>
        <a:off x="219035" y="503644"/>
        <a:ext cx="5815651" cy="40488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740AFB-91A3-479F-A4A1-82DC2A50686C}">
      <dsp:nvSpPr>
        <dsp:cNvPr id="0" name=""/>
        <dsp:cNvSpPr/>
      </dsp:nvSpPr>
      <dsp:spPr>
        <a:xfrm>
          <a:off x="2125712" y="3200"/>
          <a:ext cx="5637758" cy="35799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A565CE-163B-4200-84A7-8C3794FA4DA8}">
      <dsp:nvSpPr>
        <dsp:cNvPr id="0" name=""/>
        <dsp:cNvSpPr/>
      </dsp:nvSpPr>
      <dsp:spPr>
        <a:xfrm>
          <a:off x="2752129" y="598297"/>
          <a:ext cx="5637758" cy="357997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t>No. Employers are prohibited from requiring employees to find replacements before allowing them to use their accrued paid sick leave. </a:t>
          </a:r>
          <a:endParaRPr lang="en-US" sz="3600" kern="1200"/>
        </a:p>
      </dsp:txBody>
      <dsp:txXfrm>
        <a:off x="2856983" y="703151"/>
        <a:ext cx="5428050" cy="337026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073189-29ED-4542-9E49-A1D8F41717AA}">
      <dsp:nvSpPr>
        <dsp:cNvPr id="0" name=""/>
        <dsp:cNvSpPr/>
      </dsp:nvSpPr>
      <dsp:spPr>
        <a:xfrm>
          <a:off x="1142" y="712737"/>
          <a:ext cx="4008781" cy="25455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AF7C9E-2DDD-4E79-9752-8DEBA28E517E}">
      <dsp:nvSpPr>
        <dsp:cNvPr id="0" name=""/>
        <dsp:cNvSpPr/>
      </dsp:nvSpPr>
      <dsp:spPr>
        <a:xfrm>
          <a:off x="446562" y="1135886"/>
          <a:ext cx="4008781" cy="254557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0" kern="1200"/>
            <a:t>The changes cannot diminish the rights already granted in a bargaining agreement. </a:t>
          </a:r>
          <a:endParaRPr lang="en-US" sz="2400" b="1" kern="1200"/>
        </a:p>
      </dsp:txBody>
      <dsp:txXfrm>
        <a:off x="521119" y="1210443"/>
        <a:ext cx="3859667" cy="2396462"/>
      </dsp:txXfrm>
    </dsp:sp>
    <dsp:sp modelId="{09FB6368-7047-4CE9-9E3E-5C22B59FF47D}">
      <dsp:nvSpPr>
        <dsp:cNvPr id="0" name=""/>
        <dsp:cNvSpPr/>
      </dsp:nvSpPr>
      <dsp:spPr>
        <a:xfrm>
          <a:off x="4900763" y="712737"/>
          <a:ext cx="4008781" cy="25455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647867-88A7-43ED-80B9-9D86CB4AF7B4}">
      <dsp:nvSpPr>
        <dsp:cNvPr id="0" name=""/>
        <dsp:cNvSpPr/>
      </dsp:nvSpPr>
      <dsp:spPr>
        <a:xfrm>
          <a:off x="5346183" y="1135886"/>
          <a:ext cx="4008781" cy="254557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0" kern="1200"/>
            <a:t>The changes cannot override terms of any collective bargaining agreement effective January 1, 2012, or July 1, 2012, pursuant to chapter 319pp. </a:t>
          </a:r>
          <a:endParaRPr lang="en-US" sz="2400" b="1" kern="1200"/>
        </a:p>
      </dsp:txBody>
      <dsp:txXfrm>
        <a:off x="5420740" y="1210443"/>
        <a:ext cx="3859667" cy="23964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9C03C6-E5F4-4778-8FDE-29F42718E005}">
      <dsp:nvSpPr>
        <dsp:cNvPr id="0" name=""/>
        <dsp:cNvSpPr/>
      </dsp:nvSpPr>
      <dsp:spPr>
        <a:xfrm>
          <a:off x="0" y="251096"/>
          <a:ext cx="10728158" cy="914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Employers must track and keep records of hours worked and paid sick leave accrued and used, for every employee, as part of its normal record-keeping obligations. </a:t>
          </a:r>
        </a:p>
      </dsp:txBody>
      <dsp:txXfrm>
        <a:off x="44664" y="295760"/>
        <a:ext cx="10638830" cy="825612"/>
      </dsp:txXfrm>
    </dsp:sp>
    <dsp:sp modelId="{0DBC892D-2277-41F4-A3BF-86EB4A613339}">
      <dsp:nvSpPr>
        <dsp:cNvPr id="0" name=""/>
        <dsp:cNvSpPr/>
      </dsp:nvSpPr>
      <dsp:spPr>
        <a:xfrm>
          <a:off x="0" y="1232276"/>
          <a:ext cx="10728158" cy="914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This can be done electronically but only with each employee’s consent.  Records must be conveniently, securely, and privately accessible to and printable by the employee. </a:t>
          </a:r>
        </a:p>
      </dsp:txBody>
      <dsp:txXfrm>
        <a:off x="44664" y="1276940"/>
        <a:ext cx="10638830" cy="825612"/>
      </dsp:txXfrm>
    </dsp:sp>
    <dsp:sp modelId="{C522A37B-6C1A-4881-9D48-A1FC7F53E51F}">
      <dsp:nvSpPr>
        <dsp:cNvPr id="0" name=""/>
        <dsp:cNvSpPr/>
      </dsp:nvSpPr>
      <dsp:spPr>
        <a:xfrm>
          <a:off x="0" y="2213457"/>
          <a:ext cx="10728158" cy="914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These records must be kept for at least </a:t>
          </a:r>
          <a:r>
            <a:rPr lang="en-US" sz="2300" b="1" u="sng" kern="1200"/>
            <a:t>3 years</a:t>
          </a:r>
          <a:r>
            <a:rPr lang="en-US" sz="2300" b="1" u="none" kern="1200"/>
            <a:t>.  </a:t>
          </a:r>
        </a:p>
      </dsp:txBody>
      <dsp:txXfrm>
        <a:off x="44664" y="2258121"/>
        <a:ext cx="10638830" cy="825612"/>
      </dsp:txXfrm>
    </dsp:sp>
    <dsp:sp modelId="{0F27C59A-E19C-4BD8-8E05-2E90E9FDDFA2}">
      <dsp:nvSpPr>
        <dsp:cNvPr id="0" name=""/>
        <dsp:cNvSpPr/>
      </dsp:nvSpPr>
      <dsp:spPr>
        <a:xfrm>
          <a:off x="0" y="3194637"/>
          <a:ext cx="10728158" cy="914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Employers must give CTDOL access to those records for monitoring and compliance.  </a:t>
          </a:r>
        </a:p>
      </dsp:txBody>
      <dsp:txXfrm>
        <a:off x="44664" y="3239301"/>
        <a:ext cx="10638830" cy="825612"/>
      </dsp:txXfrm>
    </dsp:sp>
    <dsp:sp modelId="{C26AFC93-B5F6-4237-B907-C6102871FC2F}">
      <dsp:nvSpPr>
        <dsp:cNvPr id="0" name=""/>
        <dsp:cNvSpPr/>
      </dsp:nvSpPr>
      <dsp:spPr>
        <a:xfrm>
          <a:off x="0" y="4175817"/>
          <a:ext cx="10728158" cy="914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Failure to maintain and provide reasonable access to these records is a violation of law and may result in a $100 civil penalty per violation. </a:t>
          </a:r>
        </a:p>
      </dsp:txBody>
      <dsp:txXfrm>
        <a:off x="44664" y="4220481"/>
        <a:ext cx="10638830" cy="82561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09BA0A4-2B6E-4DF4-BC60-53F835E6E5AE}" type="datetimeFigureOut">
              <a:rPr lang="en-US" smtClean="0"/>
              <a:t>11/19/2024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364C81C-D2CF-4BCB-B320-61D71990B4C9}" type="slidenum">
              <a:rPr lang="en-US" smtClean="0"/>
              <a:t>‹#›</a:t>
            </a:fld>
            <a:endParaRPr lang="en-US"/>
          </a:p>
        </p:txBody>
      </p:sp>
    </p:spTree>
    <p:extLst>
      <p:ext uri="{BB962C8B-B14F-4D97-AF65-F5344CB8AC3E}">
        <p14:creationId xmlns:p14="http://schemas.microsoft.com/office/powerpoint/2010/main" val="1901538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64C81C-D2CF-4BCB-B320-61D71990B4C9}" type="slidenum">
              <a:rPr lang="en-US" smtClean="0"/>
              <a:t>1</a:t>
            </a:fld>
            <a:endParaRPr lang="en-US"/>
          </a:p>
        </p:txBody>
      </p:sp>
    </p:spTree>
    <p:extLst>
      <p:ext uri="{BB962C8B-B14F-4D97-AF65-F5344CB8AC3E}">
        <p14:creationId xmlns:p14="http://schemas.microsoft.com/office/powerpoint/2010/main" val="3140198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Many of these have definitions that I will address.</a:t>
            </a:r>
          </a:p>
        </p:txBody>
      </p:sp>
      <p:sp>
        <p:nvSpPr>
          <p:cNvPr id="4" name="Slide Number Placeholder 3"/>
          <p:cNvSpPr>
            <a:spLocks noGrp="1"/>
          </p:cNvSpPr>
          <p:nvPr>
            <p:ph type="sldNum" sz="quarter" idx="5"/>
          </p:nvPr>
        </p:nvSpPr>
        <p:spPr/>
        <p:txBody>
          <a:bodyPr/>
          <a:lstStyle/>
          <a:p>
            <a:pPr defTabSz="465887">
              <a:defRPr/>
            </a:pPr>
            <a:fld id="{8364C81C-D2CF-4BCB-B320-61D71990B4C9}" type="slidenum">
              <a:rPr lang="en-US">
                <a:solidFill>
                  <a:prstClr val="black"/>
                </a:solidFill>
                <a:latin typeface="Calibri" panose="020F0502020204030204"/>
              </a:rPr>
              <a:pPr defTabSz="465887">
                <a:defRPr/>
              </a:pPr>
              <a:t>10</a:t>
            </a:fld>
            <a:endParaRPr lang="en-US">
              <a:solidFill>
                <a:prstClr val="black"/>
              </a:solidFill>
              <a:latin typeface="Calibri" panose="020F0502020204030204"/>
            </a:endParaRPr>
          </a:p>
        </p:txBody>
      </p:sp>
    </p:spTree>
    <p:extLst>
      <p:ext uri="{BB962C8B-B14F-4D97-AF65-F5344CB8AC3E}">
        <p14:creationId xmlns:p14="http://schemas.microsoft.com/office/powerpoint/2010/main" val="2840965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65887">
              <a:defRPr/>
            </a:pPr>
            <a:fld id="{8364C81C-D2CF-4BCB-B320-61D71990B4C9}" type="slidenum">
              <a:rPr lang="en-US">
                <a:solidFill>
                  <a:prstClr val="black"/>
                </a:solidFill>
                <a:latin typeface="Calibri" panose="020F0502020204030204"/>
              </a:rPr>
              <a:pPr defTabSz="465887">
                <a:defRPr/>
              </a:pPr>
              <a:t>11</a:t>
            </a:fld>
            <a:endParaRPr lang="en-US">
              <a:solidFill>
                <a:prstClr val="black"/>
              </a:solidFill>
              <a:latin typeface="Calibri" panose="020F0502020204030204"/>
            </a:endParaRPr>
          </a:p>
        </p:txBody>
      </p:sp>
    </p:spTree>
    <p:extLst>
      <p:ext uri="{BB962C8B-B14F-4D97-AF65-F5344CB8AC3E}">
        <p14:creationId xmlns:p14="http://schemas.microsoft.com/office/powerpoint/2010/main" val="3876915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2400" b="1"/>
              <a:t>Employers may take disciplinary action against employees who use paid sick leave for purposes other than those described in the law. </a:t>
            </a:r>
            <a:endParaRPr lang="en-US" altLang="en-US" sz="2400" b="1">
              <a:latin typeface="Segoe UI" panose="020B0502040204020203" pitchFamily="34" charset="0"/>
            </a:endParaRPr>
          </a:p>
          <a:p>
            <a:endParaRPr lang="en-US"/>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8364C81C-D2CF-4BCB-B320-61D71990B4C9}" type="slidenum">
              <a:rPr lang="en-US" smtClean="0"/>
              <a:t>12</a:t>
            </a:fld>
            <a:endParaRPr lang="en-US"/>
          </a:p>
        </p:txBody>
      </p:sp>
    </p:spTree>
    <p:extLst>
      <p:ext uri="{BB962C8B-B14F-4D97-AF65-F5344CB8AC3E}">
        <p14:creationId xmlns:p14="http://schemas.microsoft.com/office/powerpoint/2010/main" val="2782056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465887">
              <a:defRPr/>
            </a:pPr>
            <a:fld id="{8364C81C-D2CF-4BCB-B320-61D71990B4C9}" type="slidenum">
              <a:rPr lang="en-US">
                <a:solidFill>
                  <a:prstClr val="black"/>
                </a:solidFill>
                <a:latin typeface="Calibri" panose="020F0502020204030204"/>
              </a:rPr>
              <a:pPr defTabSz="465887">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1322569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Explain family member in CTFMLA.  Not one complaint</a:t>
            </a:r>
          </a:p>
        </p:txBody>
      </p:sp>
      <p:sp>
        <p:nvSpPr>
          <p:cNvPr id="4" name="Slide Number Placeholder 3"/>
          <p:cNvSpPr>
            <a:spLocks noGrp="1"/>
          </p:cNvSpPr>
          <p:nvPr>
            <p:ph type="sldNum" sz="quarter" idx="5"/>
          </p:nvPr>
        </p:nvSpPr>
        <p:spPr/>
        <p:txBody>
          <a:bodyPr/>
          <a:lstStyle/>
          <a:p>
            <a:pPr defTabSz="465887">
              <a:defRPr/>
            </a:pPr>
            <a:fld id="{8364C81C-D2CF-4BCB-B320-61D71990B4C9}" type="slidenum">
              <a:rPr lang="en-US">
                <a:solidFill>
                  <a:prstClr val="black"/>
                </a:solidFill>
                <a:latin typeface="Calibri" panose="020F0502020204030204"/>
              </a:rPr>
              <a:pPr defTabSz="465887">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32195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In-laws</a:t>
            </a:r>
          </a:p>
        </p:txBody>
      </p:sp>
      <p:sp>
        <p:nvSpPr>
          <p:cNvPr id="4" name="Slide Number Placeholder 3"/>
          <p:cNvSpPr>
            <a:spLocks noGrp="1"/>
          </p:cNvSpPr>
          <p:nvPr>
            <p:ph type="sldNum" sz="quarter" idx="5"/>
          </p:nvPr>
        </p:nvSpPr>
        <p:spPr/>
        <p:txBody>
          <a:bodyPr/>
          <a:lstStyle/>
          <a:p>
            <a:pPr defTabSz="465887">
              <a:defRPr/>
            </a:pPr>
            <a:fld id="{8364C81C-D2CF-4BCB-B320-61D71990B4C9}" type="slidenum">
              <a:rPr lang="en-US">
                <a:solidFill>
                  <a:prstClr val="black"/>
                </a:solidFill>
                <a:latin typeface="Calibri" panose="020F0502020204030204"/>
              </a:rPr>
              <a:pPr defTabSz="465887">
                <a:defRPr/>
              </a:pPr>
              <a:t>15</a:t>
            </a:fld>
            <a:endParaRPr lang="en-US">
              <a:solidFill>
                <a:prstClr val="black"/>
              </a:solidFill>
              <a:latin typeface="Calibri" panose="020F0502020204030204"/>
            </a:endParaRPr>
          </a:p>
        </p:txBody>
      </p:sp>
    </p:spTree>
    <p:extLst>
      <p:ext uri="{BB962C8B-B14F-4D97-AF65-F5344CB8AC3E}">
        <p14:creationId xmlns:p14="http://schemas.microsoft.com/office/powerpoint/2010/main" val="42841912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64C81C-D2CF-4BCB-B320-61D71990B4C9}" type="slidenum">
              <a:rPr lang="en-US" smtClean="0"/>
              <a:t>16</a:t>
            </a:fld>
            <a:endParaRPr lang="en-US"/>
          </a:p>
        </p:txBody>
      </p:sp>
    </p:spTree>
    <p:extLst>
      <p:ext uri="{BB962C8B-B14F-4D97-AF65-F5344CB8AC3E}">
        <p14:creationId xmlns:p14="http://schemas.microsoft.com/office/powerpoint/2010/main" val="4279034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a typeface="Calibri"/>
                <a:cs typeface="Calibri"/>
              </a:rPr>
              <a:t>If the employer would like to start their benefit year on July 1 (maybe to correspond with a fiscal year), they would need to begin accruals on January 1, 2025, but they could restart their year on July 1st.  Also, look at your payroll that includes 1/1, if you don’t have the requisite number of employees, you are not subject to the PSL law until you check again on 1/1 of the following year.  Example, 1/1/25 24 employees.  Not subject.  If you find that on 3/1 of 2025, that you have 26 employees, you are still not covered until you check the following year.   </a:t>
            </a:r>
          </a:p>
          <a:p>
            <a:r>
              <a:rPr lang="en-US" b="1" dirty="0">
                <a:ea typeface="Calibri"/>
                <a:cs typeface="Calibri"/>
              </a:rPr>
              <a:t>hat if employer uses July 1 for all benefits?  The law begins on 1/1.  Must start accrual for those already employed.  Carry over is still applicable.</a:t>
            </a:r>
          </a:p>
          <a:p>
            <a:endParaRPr lang="en-US" b="1" dirty="0">
              <a:ea typeface="Calibri"/>
              <a:cs typeface="Calibri"/>
            </a:endParaRPr>
          </a:p>
        </p:txBody>
      </p:sp>
      <p:sp>
        <p:nvSpPr>
          <p:cNvPr id="4" name="Slide Number Placeholder 3"/>
          <p:cNvSpPr>
            <a:spLocks noGrp="1"/>
          </p:cNvSpPr>
          <p:nvPr>
            <p:ph type="sldNum" sz="quarter" idx="5"/>
          </p:nvPr>
        </p:nvSpPr>
        <p:spPr/>
        <p:txBody>
          <a:bodyPr/>
          <a:lstStyle/>
          <a:p>
            <a:fld id="{8364C81C-D2CF-4BCB-B320-61D71990B4C9}" type="slidenum">
              <a:rPr lang="en-US" smtClean="0"/>
              <a:t>17</a:t>
            </a:fld>
            <a:endParaRPr lang="en-US"/>
          </a:p>
        </p:txBody>
      </p:sp>
    </p:spTree>
    <p:extLst>
      <p:ext uri="{BB962C8B-B14F-4D97-AF65-F5344CB8AC3E}">
        <p14:creationId xmlns:p14="http://schemas.microsoft.com/office/powerpoint/2010/main" val="4086683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64C81C-D2CF-4BCB-B320-61D71990B4C9}" type="slidenum">
              <a:rPr lang="en-US" smtClean="0"/>
              <a:t>18</a:t>
            </a:fld>
            <a:endParaRPr lang="en-US"/>
          </a:p>
        </p:txBody>
      </p:sp>
    </p:spTree>
    <p:extLst>
      <p:ext uri="{BB962C8B-B14F-4D97-AF65-F5344CB8AC3E}">
        <p14:creationId xmlns:p14="http://schemas.microsoft.com/office/powerpoint/2010/main" val="7092252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17.14 </a:t>
            </a:r>
            <a:r>
              <a:rPr lang="en-US" b="1">
                <a:ea typeface="Calibri"/>
                <a:cs typeface="Calibri"/>
              </a:rPr>
              <a:t>weeks – calendar days</a:t>
            </a:r>
          </a:p>
        </p:txBody>
      </p:sp>
      <p:sp>
        <p:nvSpPr>
          <p:cNvPr id="4" name="Slide Number Placeholder 3"/>
          <p:cNvSpPr>
            <a:spLocks noGrp="1"/>
          </p:cNvSpPr>
          <p:nvPr>
            <p:ph type="sldNum" sz="quarter" idx="5"/>
          </p:nvPr>
        </p:nvSpPr>
        <p:spPr/>
        <p:txBody>
          <a:bodyPr/>
          <a:lstStyle/>
          <a:p>
            <a:fld id="{8364C81C-D2CF-4BCB-B320-61D71990B4C9}" type="slidenum">
              <a:rPr lang="en-US" smtClean="0"/>
              <a:t>19</a:t>
            </a:fld>
            <a:endParaRPr lang="en-US"/>
          </a:p>
        </p:txBody>
      </p:sp>
    </p:spTree>
    <p:extLst>
      <p:ext uri="{BB962C8B-B14F-4D97-AF65-F5344CB8AC3E}">
        <p14:creationId xmlns:p14="http://schemas.microsoft.com/office/powerpoint/2010/main" val="520996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tx1">
                    <a:lumMod val="95000"/>
                    <a:lumOff val="5000"/>
                  </a:schemeClr>
                </a:solidFill>
              </a:rPr>
              <a:t>Welcome  Delighted we have a big crowd and was so nice seeing familiar names on the roster.  PSL is within the jurisdiction of CTDOL and it falls specifically within the WWSD.  I will discuss the complaint process later in the webinar.  FAQs, Notice to employees, poster online WWSD.   Other topics will have you riveted to your seats. </a:t>
            </a:r>
          </a:p>
        </p:txBody>
      </p:sp>
      <p:sp>
        <p:nvSpPr>
          <p:cNvPr id="4" name="Slide Number Placeholder 3"/>
          <p:cNvSpPr>
            <a:spLocks noGrp="1"/>
          </p:cNvSpPr>
          <p:nvPr>
            <p:ph type="sldNum" sz="quarter" idx="5"/>
          </p:nvPr>
        </p:nvSpPr>
        <p:spPr/>
        <p:txBody>
          <a:bodyPr/>
          <a:lstStyle/>
          <a:p>
            <a:fld id="{8364C81C-D2CF-4BCB-B320-61D71990B4C9}" type="slidenum">
              <a:rPr lang="en-US" smtClean="0"/>
              <a:t>2</a:t>
            </a:fld>
            <a:endParaRPr lang="en-US"/>
          </a:p>
        </p:txBody>
      </p:sp>
    </p:spTree>
    <p:extLst>
      <p:ext uri="{BB962C8B-B14F-4D97-AF65-F5344CB8AC3E}">
        <p14:creationId xmlns:p14="http://schemas.microsoft.com/office/powerpoint/2010/main" val="36353191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64C81C-D2CF-4BCB-B320-61D71990B4C9}" type="slidenum">
              <a:rPr lang="en-US" smtClean="0"/>
              <a:t>20</a:t>
            </a:fld>
            <a:endParaRPr lang="en-US"/>
          </a:p>
        </p:txBody>
      </p:sp>
    </p:spTree>
    <p:extLst>
      <p:ext uri="{BB962C8B-B14F-4D97-AF65-F5344CB8AC3E}">
        <p14:creationId xmlns:p14="http://schemas.microsoft.com/office/powerpoint/2010/main" val="21792134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t>I have accrued 40 hours of </a:t>
            </a:r>
            <a:r>
              <a:rPr lang="en-US" sz="1400" b="1" dirty="0" err="1"/>
              <a:t>ps</a:t>
            </a:r>
            <a:r>
              <a:rPr lang="en-US" sz="1400" b="1" dirty="0"/>
              <a:t> time.  I use 30.  End of 2025, I carry over 10 accrued but unused sick days.  I start accruing again in 2026.  I use 20 hours of sick time in 2026 – 10 hours of which are from 2025, the previous year.  In 2026, I carried over the 10 and still accrued 40 hours.  Because I used 10 hours from 2025 and 10 hours from 2026, I can carry over 30 hours from 2026.  Let’s say I carried over the 10 hours from 2025 and did not use any sick time in 2026 – I accrued 40 in 2026 and had the 10 from 2025.  what can I carry over into 2027?  Only 40 from 2026.  The 10 from 2025 dropped off at the end of 2026.</a:t>
            </a:r>
          </a:p>
        </p:txBody>
      </p:sp>
      <p:sp>
        <p:nvSpPr>
          <p:cNvPr id="4" name="Slide Number Placeholder 3"/>
          <p:cNvSpPr>
            <a:spLocks noGrp="1"/>
          </p:cNvSpPr>
          <p:nvPr>
            <p:ph type="sldNum" sz="quarter" idx="5"/>
          </p:nvPr>
        </p:nvSpPr>
        <p:spPr/>
        <p:txBody>
          <a:bodyPr/>
          <a:lstStyle/>
          <a:p>
            <a:fld id="{8364C81C-D2CF-4BCB-B320-61D71990B4C9}" type="slidenum">
              <a:rPr lang="en-US" smtClean="0"/>
              <a:t>21</a:t>
            </a:fld>
            <a:endParaRPr lang="en-US"/>
          </a:p>
        </p:txBody>
      </p:sp>
    </p:spTree>
    <p:extLst>
      <p:ext uri="{BB962C8B-B14F-4D97-AF65-F5344CB8AC3E}">
        <p14:creationId xmlns:p14="http://schemas.microsoft.com/office/powerpoint/2010/main" val="2982295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64C81C-D2CF-4BCB-B320-61D71990B4C9}" type="slidenum">
              <a:rPr lang="en-US" smtClean="0"/>
              <a:t>22</a:t>
            </a:fld>
            <a:endParaRPr lang="en-US"/>
          </a:p>
        </p:txBody>
      </p:sp>
    </p:spTree>
    <p:extLst>
      <p:ext uri="{BB962C8B-B14F-4D97-AF65-F5344CB8AC3E}">
        <p14:creationId xmlns:p14="http://schemas.microsoft.com/office/powerpoint/2010/main" val="16264142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19"/>
              </a:spcBef>
            </a:pPr>
            <a:r>
              <a:rPr lang="en-US" b="1" dirty="0"/>
              <a:t>Employers still have a right to know whether an employee is working that day and may have a policy requesting that employees provide advance notice</a:t>
            </a:r>
            <a:r>
              <a:rPr lang="en-US" b="1"/>
              <a:t>. </a:t>
            </a:r>
            <a:endParaRPr lang="en-US"/>
          </a:p>
          <a:p>
            <a:pPr>
              <a:lnSpc>
                <a:spcPct val="90000"/>
              </a:lnSpc>
              <a:spcBef>
                <a:spcPts val="1019"/>
              </a:spcBef>
            </a:pPr>
            <a:r>
              <a:rPr lang="en-US" b="1"/>
              <a:t>However, if the employee does not follow the employer’s policy for providing advanced notice, they cannot enforce that part of the policy.</a:t>
            </a:r>
            <a:endParaRPr lang="en-US">
              <a:ea typeface="Calibri" panose="020F0502020204030204"/>
              <a:cs typeface="Calibri" panose="020F0502020204030204"/>
            </a:endParaRPr>
          </a:p>
          <a:p>
            <a:pPr>
              <a:lnSpc>
                <a:spcPct val="90000"/>
              </a:lnSpc>
              <a:spcBef>
                <a:spcPts val="1019"/>
              </a:spcBef>
            </a:pPr>
            <a:endParaRPr lang="en-US" b="1" dirty="0">
              <a:ea typeface="Calibri"/>
              <a:cs typeface="Calibri"/>
            </a:endParaRPr>
          </a:p>
          <a:p>
            <a:pPr>
              <a:lnSpc>
                <a:spcPct val="90000"/>
              </a:lnSpc>
              <a:spcBef>
                <a:spcPts val="1019"/>
              </a:spcBef>
            </a:pPr>
            <a:r>
              <a:rPr lang="en-US" b="1" dirty="0">
                <a:ea typeface="Calibri"/>
                <a:cs typeface="Calibri"/>
              </a:rPr>
              <a:t>Notice on the day of the absence – as soon as practicable</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364C81C-D2CF-4BCB-B320-61D71990B4C9}" type="slidenum">
              <a:rPr lang="en-US" smtClean="0"/>
              <a:t>23</a:t>
            </a:fld>
            <a:endParaRPr lang="en-US"/>
          </a:p>
        </p:txBody>
      </p:sp>
    </p:spTree>
    <p:extLst>
      <p:ext uri="{BB962C8B-B14F-4D97-AF65-F5344CB8AC3E}">
        <p14:creationId xmlns:p14="http://schemas.microsoft.com/office/powerpoint/2010/main" val="20706555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64C81C-D2CF-4BCB-B320-61D71990B4C9}" type="slidenum">
              <a:rPr lang="en-US" smtClean="0"/>
              <a:t>24</a:t>
            </a:fld>
            <a:endParaRPr lang="en-US"/>
          </a:p>
        </p:txBody>
      </p:sp>
    </p:spTree>
    <p:extLst>
      <p:ext uri="{BB962C8B-B14F-4D97-AF65-F5344CB8AC3E}">
        <p14:creationId xmlns:p14="http://schemas.microsoft.com/office/powerpoint/2010/main" val="9083334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64C81C-D2CF-4BCB-B320-61D71990B4C9}" type="slidenum">
              <a:rPr lang="en-US" smtClean="0"/>
              <a:t>25</a:t>
            </a:fld>
            <a:endParaRPr lang="en-US"/>
          </a:p>
        </p:txBody>
      </p:sp>
    </p:spTree>
    <p:extLst>
      <p:ext uri="{BB962C8B-B14F-4D97-AF65-F5344CB8AC3E}">
        <p14:creationId xmlns:p14="http://schemas.microsoft.com/office/powerpoint/2010/main" val="42073699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64C81C-D2CF-4BCB-B320-61D71990B4C9}" type="slidenum">
              <a:rPr lang="en-US" smtClean="0"/>
              <a:t>26</a:t>
            </a:fld>
            <a:endParaRPr lang="en-US"/>
          </a:p>
        </p:txBody>
      </p:sp>
    </p:spTree>
    <p:extLst>
      <p:ext uri="{BB962C8B-B14F-4D97-AF65-F5344CB8AC3E}">
        <p14:creationId xmlns:p14="http://schemas.microsoft.com/office/powerpoint/2010/main" val="2917383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Loses accrual but not whatever they have worked towards 120 calendar days.  I quit in October.  Employer hires me back in January.  I have my 120 calendar days but not any hours I have accrued.  </a:t>
            </a:r>
            <a:endParaRPr lang="en-US" dirty="0"/>
          </a:p>
        </p:txBody>
      </p:sp>
      <p:sp>
        <p:nvSpPr>
          <p:cNvPr id="4" name="Slide Number Placeholder 3"/>
          <p:cNvSpPr>
            <a:spLocks noGrp="1"/>
          </p:cNvSpPr>
          <p:nvPr>
            <p:ph type="sldNum" sz="quarter" idx="5"/>
          </p:nvPr>
        </p:nvSpPr>
        <p:spPr/>
        <p:txBody>
          <a:bodyPr/>
          <a:lstStyle/>
          <a:p>
            <a:fld id="{8364C81C-D2CF-4BCB-B320-61D71990B4C9}" type="slidenum">
              <a:rPr lang="en-US" smtClean="0"/>
              <a:t>27</a:t>
            </a:fld>
            <a:endParaRPr lang="en-US"/>
          </a:p>
        </p:txBody>
      </p:sp>
    </p:spTree>
    <p:extLst>
      <p:ext uri="{BB962C8B-B14F-4D97-AF65-F5344CB8AC3E}">
        <p14:creationId xmlns:p14="http://schemas.microsoft.com/office/powerpoint/2010/main" val="23080580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2400" b="1"/>
              <a:t>No employer is obligated to pay out accrued paid sick leave upon termination of employment, unless the employer’s policy, employment contract, or collective bargaining agreement provides that it will be paid out. </a:t>
            </a:r>
            <a:endParaRPr lang="en-US" altLang="en-US" sz="2400" b="1">
              <a:latin typeface="Segoe UI" panose="020B0502040204020203" pitchFamily="34" charset="0"/>
              <a:cs typeface="Segoe UI"/>
            </a:endParaRPr>
          </a:p>
          <a:p>
            <a:endParaRPr lang="en-US" b="1">
              <a:ea typeface="Calibri"/>
              <a:cs typeface="Calibri"/>
            </a:endParaRPr>
          </a:p>
          <a:p>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8364C81C-D2CF-4BCB-B320-61D71990B4C9}" type="slidenum">
              <a:rPr lang="en-US" smtClean="0"/>
              <a:t>28</a:t>
            </a:fld>
            <a:endParaRPr lang="en-US"/>
          </a:p>
        </p:txBody>
      </p:sp>
    </p:spTree>
    <p:extLst>
      <p:ext uri="{BB962C8B-B14F-4D97-AF65-F5344CB8AC3E}">
        <p14:creationId xmlns:p14="http://schemas.microsoft.com/office/powerpoint/2010/main" val="25474717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Employer provides 3 weeks of PTO.  That is more generous than the PSL law.  May be used for anything including sick time.  They have to be permitted to use 40 hours of paid sick without any penalty.  May want to track that.  2 weeks in Aruba, 1 sick day.  Although they have used 80 hours of PTO on vacation and 8 hours for a sick day, until they reach their full 3 weeks of PTO, they may still take sick time.  There are 32 hours remaining of their 3 weeks of PTO during which they could use it for sick days.       </a:t>
            </a:r>
            <a:endParaRPr lang="en-US" dirty="0"/>
          </a:p>
        </p:txBody>
      </p:sp>
      <p:sp>
        <p:nvSpPr>
          <p:cNvPr id="4" name="Slide Number Placeholder 3"/>
          <p:cNvSpPr>
            <a:spLocks noGrp="1"/>
          </p:cNvSpPr>
          <p:nvPr>
            <p:ph type="sldNum" sz="quarter" idx="5"/>
          </p:nvPr>
        </p:nvSpPr>
        <p:spPr/>
        <p:txBody>
          <a:bodyPr/>
          <a:lstStyle/>
          <a:p>
            <a:fld id="{8364C81C-D2CF-4BCB-B320-61D71990B4C9}" type="slidenum">
              <a:rPr lang="en-US" smtClean="0"/>
              <a:t>29</a:t>
            </a:fld>
            <a:endParaRPr lang="en-US"/>
          </a:p>
        </p:txBody>
      </p:sp>
    </p:spTree>
    <p:extLst>
      <p:ext uri="{BB962C8B-B14F-4D97-AF65-F5344CB8AC3E}">
        <p14:creationId xmlns:p14="http://schemas.microsoft.com/office/powerpoint/2010/main" val="1744543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solidFill>
                  <a:schemeClr val="tx1">
                    <a:lumMod val="95000"/>
                    <a:lumOff val="5000"/>
                  </a:schemeClr>
                </a:solidFill>
              </a:rPr>
              <a:t>50 or more right now 2026 and 27</a:t>
            </a:r>
          </a:p>
        </p:txBody>
      </p:sp>
      <p:sp>
        <p:nvSpPr>
          <p:cNvPr id="4" name="Slide Number Placeholder 3"/>
          <p:cNvSpPr>
            <a:spLocks noGrp="1"/>
          </p:cNvSpPr>
          <p:nvPr>
            <p:ph type="sldNum" sz="quarter" idx="5"/>
          </p:nvPr>
        </p:nvSpPr>
        <p:spPr/>
        <p:txBody>
          <a:bodyPr/>
          <a:lstStyle/>
          <a:p>
            <a:fld id="{8364C81C-D2CF-4BCB-B320-61D71990B4C9}" type="slidenum">
              <a:rPr lang="en-US" smtClean="0"/>
              <a:t>3</a:t>
            </a:fld>
            <a:endParaRPr lang="en-US"/>
          </a:p>
        </p:txBody>
      </p:sp>
    </p:spTree>
    <p:extLst>
      <p:ext uri="{BB962C8B-B14F-4D97-AF65-F5344CB8AC3E}">
        <p14:creationId xmlns:p14="http://schemas.microsoft.com/office/powerpoint/2010/main" val="41039376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64C81C-D2CF-4BCB-B320-61D71990B4C9}" type="slidenum">
              <a:rPr lang="en-US" smtClean="0"/>
              <a:t>30</a:t>
            </a:fld>
            <a:endParaRPr lang="en-US"/>
          </a:p>
        </p:txBody>
      </p:sp>
    </p:spTree>
    <p:extLst>
      <p:ext uri="{BB962C8B-B14F-4D97-AF65-F5344CB8AC3E}">
        <p14:creationId xmlns:p14="http://schemas.microsoft.com/office/powerpoint/2010/main" val="13825025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64C81C-D2CF-4BCB-B320-61D71990B4C9}" type="slidenum">
              <a:rPr lang="en-US" smtClean="0"/>
              <a:t>31</a:t>
            </a:fld>
            <a:endParaRPr lang="en-US"/>
          </a:p>
        </p:txBody>
      </p:sp>
    </p:spTree>
    <p:extLst>
      <p:ext uri="{BB962C8B-B14F-4D97-AF65-F5344CB8AC3E}">
        <p14:creationId xmlns:p14="http://schemas.microsoft.com/office/powerpoint/2010/main" val="33006932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64C81C-D2CF-4BCB-B320-61D71990B4C9}" type="slidenum">
              <a:rPr lang="en-US" smtClean="0"/>
              <a:t>32</a:t>
            </a:fld>
            <a:endParaRPr lang="en-US"/>
          </a:p>
        </p:txBody>
      </p:sp>
    </p:spTree>
    <p:extLst>
      <p:ext uri="{BB962C8B-B14F-4D97-AF65-F5344CB8AC3E}">
        <p14:creationId xmlns:p14="http://schemas.microsoft.com/office/powerpoint/2010/main" val="34542234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64C81C-D2CF-4BCB-B320-61D71990B4C9}" type="slidenum">
              <a:rPr lang="en-US" smtClean="0"/>
              <a:t>33</a:t>
            </a:fld>
            <a:endParaRPr lang="en-US"/>
          </a:p>
        </p:txBody>
      </p:sp>
    </p:spTree>
    <p:extLst>
      <p:ext uri="{BB962C8B-B14F-4D97-AF65-F5344CB8AC3E}">
        <p14:creationId xmlns:p14="http://schemas.microsoft.com/office/powerpoint/2010/main" val="12237912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8364C81C-D2CF-4BCB-B320-61D71990B4C9}" type="slidenum">
              <a:rPr lang="en-US" smtClean="0"/>
              <a:t>34</a:t>
            </a:fld>
            <a:endParaRPr lang="en-US"/>
          </a:p>
        </p:txBody>
      </p:sp>
    </p:spTree>
    <p:extLst>
      <p:ext uri="{BB962C8B-B14F-4D97-AF65-F5344CB8AC3E}">
        <p14:creationId xmlns:p14="http://schemas.microsoft.com/office/powerpoint/2010/main" val="41057143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64C81C-D2CF-4BCB-B320-61D71990B4C9}" type="slidenum">
              <a:rPr lang="en-US" smtClean="0"/>
              <a:t>35</a:t>
            </a:fld>
            <a:endParaRPr lang="en-US"/>
          </a:p>
        </p:txBody>
      </p:sp>
    </p:spTree>
    <p:extLst>
      <p:ext uri="{BB962C8B-B14F-4D97-AF65-F5344CB8AC3E}">
        <p14:creationId xmlns:p14="http://schemas.microsoft.com/office/powerpoint/2010/main" val="7276020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Collective bargaining for family childcare providers and personal care attendants</a:t>
            </a:r>
          </a:p>
          <a:p>
            <a:r>
              <a:rPr lang="en-US" b="1" dirty="0">
                <a:ea typeface="Calibri"/>
                <a:cs typeface="Calibri"/>
              </a:rPr>
              <a:t>Unless these collective bargaining agreements have been renegotiated since these dates.</a:t>
            </a:r>
          </a:p>
        </p:txBody>
      </p:sp>
      <p:sp>
        <p:nvSpPr>
          <p:cNvPr id="4" name="Slide Number Placeholder 3"/>
          <p:cNvSpPr>
            <a:spLocks noGrp="1"/>
          </p:cNvSpPr>
          <p:nvPr>
            <p:ph type="sldNum" sz="quarter" idx="5"/>
          </p:nvPr>
        </p:nvSpPr>
        <p:spPr/>
        <p:txBody>
          <a:bodyPr/>
          <a:lstStyle/>
          <a:p>
            <a:fld id="{8364C81C-D2CF-4BCB-B320-61D71990B4C9}" type="slidenum">
              <a:rPr lang="en-US" smtClean="0"/>
              <a:t>36</a:t>
            </a:fld>
            <a:endParaRPr lang="en-US"/>
          </a:p>
        </p:txBody>
      </p:sp>
    </p:spTree>
    <p:extLst>
      <p:ext uri="{BB962C8B-B14F-4D97-AF65-F5344CB8AC3E}">
        <p14:creationId xmlns:p14="http://schemas.microsoft.com/office/powerpoint/2010/main" val="14074053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64C81C-D2CF-4BCB-B320-61D71990B4C9}" type="slidenum">
              <a:rPr lang="en-US" smtClean="0"/>
              <a:t>37</a:t>
            </a:fld>
            <a:endParaRPr lang="en-US"/>
          </a:p>
        </p:txBody>
      </p:sp>
    </p:spTree>
    <p:extLst>
      <p:ext uri="{BB962C8B-B14F-4D97-AF65-F5344CB8AC3E}">
        <p14:creationId xmlns:p14="http://schemas.microsoft.com/office/powerpoint/2010/main" val="38084344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A written warning may not constitute retaliation.   Case law</a:t>
            </a:r>
          </a:p>
        </p:txBody>
      </p:sp>
      <p:sp>
        <p:nvSpPr>
          <p:cNvPr id="4" name="Slide Number Placeholder 3"/>
          <p:cNvSpPr>
            <a:spLocks noGrp="1"/>
          </p:cNvSpPr>
          <p:nvPr>
            <p:ph type="sldNum" sz="quarter" idx="5"/>
          </p:nvPr>
        </p:nvSpPr>
        <p:spPr/>
        <p:txBody>
          <a:bodyPr/>
          <a:lstStyle/>
          <a:p>
            <a:fld id="{8364C81C-D2CF-4BCB-B320-61D71990B4C9}" type="slidenum">
              <a:rPr lang="en-US" smtClean="0"/>
              <a:t>38</a:t>
            </a:fld>
            <a:endParaRPr lang="en-US"/>
          </a:p>
        </p:txBody>
      </p:sp>
    </p:spTree>
    <p:extLst>
      <p:ext uri="{BB962C8B-B14F-4D97-AF65-F5344CB8AC3E}">
        <p14:creationId xmlns:p14="http://schemas.microsoft.com/office/powerpoint/2010/main" val="17926343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64C81C-D2CF-4BCB-B320-61D71990B4C9}" type="slidenum">
              <a:rPr lang="en-US" smtClean="0"/>
              <a:t>39</a:t>
            </a:fld>
            <a:endParaRPr lang="en-US"/>
          </a:p>
        </p:txBody>
      </p:sp>
    </p:spTree>
    <p:extLst>
      <p:ext uri="{BB962C8B-B14F-4D97-AF65-F5344CB8AC3E}">
        <p14:creationId xmlns:p14="http://schemas.microsoft.com/office/powerpoint/2010/main" val="2132146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ea typeface="Calibri"/>
                <a:cs typeface="Calibri"/>
              </a:rPr>
              <a:t>When we talk about accrual I will get into more detail about the year period.  Are there any exempt </a:t>
            </a:r>
            <a:r>
              <a:rPr lang="en-US" sz="1400" b="1" dirty="0" err="1">
                <a:ea typeface="Calibri"/>
                <a:cs typeface="Calibri"/>
              </a:rPr>
              <a:t>ers</a:t>
            </a:r>
            <a:r>
              <a:rPr lang="en-US" sz="1400" b="1" dirty="0">
                <a:ea typeface="Calibri"/>
                <a:cs typeface="Calibri"/>
              </a:rPr>
              <a:t>?</a:t>
            </a:r>
          </a:p>
        </p:txBody>
      </p:sp>
      <p:sp>
        <p:nvSpPr>
          <p:cNvPr id="4" name="Slide Number Placeholder 3"/>
          <p:cNvSpPr>
            <a:spLocks noGrp="1"/>
          </p:cNvSpPr>
          <p:nvPr>
            <p:ph type="sldNum" sz="quarter" idx="5"/>
          </p:nvPr>
        </p:nvSpPr>
        <p:spPr/>
        <p:txBody>
          <a:bodyPr/>
          <a:lstStyle/>
          <a:p>
            <a:fld id="{8364C81C-D2CF-4BCB-B320-61D71990B4C9}" type="slidenum">
              <a:rPr lang="en-US" smtClean="0"/>
              <a:t>4</a:t>
            </a:fld>
            <a:endParaRPr lang="en-US"/>
          </a:p>
        </p:txBody>
      </p:sp>
    </p:spTree>
    <p:extLst>
      <p:ext uri="{BB962C8B-B14F-4D97-AF65-F5344CB8AC3E}">
        <p14:creationId xmlns:p14="http://schemas.microsoft.com/office/powerpoint/2010/main" val="5438749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64C81C-D2CF-4BCB-B320-61D71990B4C9}" type="slidenum">
              <a:rPr lang="en-US" smtClean="0"/>
              <a:t>40</a:t>
            </a:fld>
            <a:endParaRPr lang="en-US"/>
          </a:p>
        </p:txBody>
      </p:sp>
    </p:spTree>
    <p:extLst>
      <p:ext uri="{BB962C8B-B14F-4D97-AF65-F5344CB8AC3E}">
        <p14:creationId xmlns:p14="http://schemas.microsoft.com/office/powerpoint/2010/main" val="13014903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64C81C-D2CF-4BCB-B320-61D71990B4C9}" type="slidenum">
              <a:rPr lang="en-US" smtClean="0"/>
              <a:t>41</a:t>
            </a:fld>
            <a:endParaRPr lang="en-US"/>
          </a:p>
        </p:txBody>
      </p:sp>
    </p:spTree>
    <p:extLst>
      <p:ext uri="{BB962C8B-B14F-4D97-AF65-F5344CB8AC3E}">
        <p14:creationId xmlns:p14="http://schemas.microsoft.com/office/powerpoint/2010/main" val="2411427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t>Employers with 11 or more are exempt until 1/1/26 same with employers with 1 or more -2027</a:t>
            </a:r>
          </a:p>
        </p:txBody>
      </p:sp>
      <p:sp>
        <p:nvSpPr>
          <p:cNvPr id="4" name="Slide Number Placeholder 3"/>
          <p:cNvSpPr>
            <a:spLocks noGrp="1"/>
          </p:cNvSpPr>
          <p:nvPr>
            <p:ph type="sldNum" sz="quarter" idx="5"/>
          </p:nvPr>
        </p:nvSpPr>
        <p:spPr/>
        <p:txBody>
          <a:bodyPr/>
          <a:lstStyle/>
          <a:p>
            <a:fld id="{8364C81C-D2CF-4BCB-B320-61D71990B4C9}" type="slidenum">
              <a:rPr lang="en-US" smtClean="0"/>
              <a:t>5</a:t>
            </a:fld>
            <a:endParaRPr lang="en-US"/>
          </a:p>
        </p:txBody>
      </p:sp>
    </p:spTree>
    <p:extLst>
      <p:ext uri="{BB962C8B-B14F-4D97-AF65-F5344CB8AC3E}">
        <p14:creationId xmlns:p14="http://schemas.microsoft.com/office/powerpoint/2010/main" val="2051840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t>But seasonal employees may be covered if certain circumstances arise</a:t>
            </a:r>
          </a:p>
        </p:txBody>
      </p:sp>
      <p:sp>
        <p:nvSpPr>
          <p:cNvPr id="4" name="Slide Number Placeholder 3"/>
          <p:cNvSpPr>
            <a:spLocks noGrp="1"/>
          </p:cNvSpPr>
          <p:nvPr>
            <p:ph type="sldNum" sz="quarter" idx="5"/>
          </p:nvPr>
        </p:nvSpPr>
        <p:spPr/>
        <p:txBody>
          <a:bodyPr/>
          <a:lstStyle/>
          <a:p>
            <a:fld id="{8364C81C-D2CF-4BCB-B320-61D71990B4C9}" type="slidenum">
              <a:rPr lang="en-US" smtClean="0"/>
              <a:t>6</a:t>
            </a:fld>
            <a:endParaRPr lang="en-US"/>
          </a:p>
        </p:txBody>
      </p:sp>
    </p:spTree>
    <p:extLst>
      <p:ext uri="{BB962C8B-B14F-4D97-AF65-F5344CB8AC3E}">
        <p14:creationId xmlns:p14="http://schemas.microsoft.com/office/powerpoint/2010/main" val="565836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Example</a:t>
            </a:r>
          </a:p>
        </p:txBody>
      </p:sp>
      <p:sp>
        <p:nvSpPr>
          <p:cNvPr id="4" name="Slide Number Placeholder 3"/>
          <p:cNvSpPr>
            <a:spLocks noGrp="1"/>
          </p:cNvSpPr>
          <p:nvPr>
            <p:ph type="sldNum" sz="quarter" idx="5"/>
          </p:nvPr>
        </p:nvSpPr>
        <p:spPr/>
        <p:txBody>
          <a:bodyPr/>
          <a:lstStyle/>
          <a:p>
            <a:fld id="{8364C81C-D2CF-4BCB-B320-61D71990B4C9}" type="slidenum">
              <a:rPr lang="en-US" smtClean="0"/>
              <a:t>7</a:t>
            </a:fld>
            <a:endParaRPr lang="en-US"/>
          </a:p>
        </p:txBody>
      </p:sp>
    </p:spTree>
    <p:extLst>
      <p:ext uri="{BB962C8B-B14F-4D97-AF65-F5344CB8AC3E}">
        <p14:creationId xmlns:p14="http://schemas.microsoft.com/office/powerpoint/2010/main" val="1371697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Important to see that this is 120 work-days.  You will see later why that is important.</a:t>
            </a:r>
          </a:p>
        </p:txBody>
      </p:sp>
      <p:sp>
        <p:nvSpPr>
          <p:cNvPr id="4" name="Slide Number Placeholder 3"/>
          <p:cNvSpPr>
            <a:spLocks noGrp="1"/>
          </p:cNvSpPr>
          <p:nvPr>
            <p:ph type="sldNum" sz="quarter" idx="5"/>
          </p:nvPr>
        </p:nvSpPr>
        <p:spPr/>
        <p:txBody>
          <a:bodyPr/>
          <a:lstStyle/>
          <a:p>
            <a:fld id="{8364C81C-D2CF-4BCB-B320-61D71990B4C9}" type="slidenum">
              <a:rPr lang="en-US" smtClean="0"/>
              <a:t>8</a:t>
            </a:fld>
            <a:endParaRPr lang="en-US"/>
          </a:p>
        </p:txBody>
      </p:sp>
    </p:spTree>
    <p:extLst>
      <p:ext uri="{BB962C8B-B14F-4D97-AF65-F5344CB8AC3E}">
        <p14:creationId xmlns:p14="http://schemas.microsoft.com/office/powerpoint/2010/main" val="3743621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t>Best Practice</a:t>
            </a:r>
          </a:p>
          <a:p>
            <a:r>
              <a:rPr lang="en-US" sz="2400" b="1" dirty="0"/>
              <a:t>Keep track but you may not want the employee to see it because they might think they have the right to use it </a:t>
            </a:r>
          </a:p>
        </p:txBody>
      </p:sp>
      <p:sp>
        <p:nvSpPr>
          <p:cNvPr id="4" name="Slide Number Placeholder 3"/>
          <p:cNvSpPr>
            <a:spLocks noGrp="1"/>
          </p:cNvSpPr>
          <p:nvPr>
            <p:ph type="sldNum" sz="quarter" idx="5"/>
          </p:nvPr>
        </p:nvSpPr>
        <p:spPr/>
        <p:txBody>
          <a:bodyPr/>
          <a:lstStyle/>
          <a:p>
            <a:fld id="{8364C81C-D2CF-4BCB-B320-61D71990B4C9}" type="slidenum">
              <a:rPr lang="en-US" smtClean="0"/>
              <a:t>9</a:t>
            </a:fld>
            <a:endParaRPr lang="en-US"/>
          </a:p>
        </p:txBody>
      </p:sp>
    </p:spTree>
    <p:extLst>
      <p:ext uri="{BB962C8B-B14F-4D97-AF65-F5344CB8AC3E}">
        <p14:creationId xmlns:p14="http://schemas.microsoft.com/office/powerpoint/2010/main" val="310240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54B0586-B39B-488E-BFC3-D14B1D9900A3}"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E0D938-4EB6-4C41-B4E7-874B1E01BA9A}" type="slidenum">
              <a:rPr lang="en-US" smtClean="0"/>
              <a:t>‹#›</a:t>
            </a:fld>
            <a:endParaRPr lang="en-US"/>
          </a:p>
        </p:txBody>
      </p:sp>
    </p:spTree>
    <p:extLst>
      <p:ext uri="{BB962C8B-B14F-4D97-AF65-F5344CB8AC3E}">
        <p14:creationId xmlns:p14="http://schemas.microsoft.com/office/powerpoint/2010/main" val="26432782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4B0586-B39B-488E-BFC3-D14B1D9900A3}"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E0D938-4EB6-4C41-B4E7-874B1E01BA9A}" type="slidenum">
              <a:rPr lang="en-US" smtClean="0"/>
              <a:t>‹#›</a:t>
            </a:fld>
            <a:endParaRPr lang="en-US"/>
          </a:p>
        </p:txBody>
      </p:sp>
    </p:spTree>
    <p:extLst>
      <p:ext uri="{BB962C8B-B14F-4D97-AF65-F5344CB8AC3E}">
        <p14:creationId xmlns:p14="http://schemas.microsoft.com/office/powerpoint/2010/main" val="16899830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4B0586-B39B-488E-BFC3-D14B1D9900A3}"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E0D938-4EB6-4C41-B4E7-874B1E01BA9A}" type="slidenum">
              <a:rPr lang="en-US" smtClean="0"/>
              <a:t>‹#›</a:t>
            </a:fld>
            <a:endParaRPr lang="en-US"/>
          </a:p>
        </p:txBody>
      </p:sp>
    </p:spTree>
    <p:extLst>
      <p:ext uri="{BB962C8B-B14F-4D97-AF65-F5344CB8AC3E}">
        <p14:creationId xmlns:p14="http://schemas.microsoft.com/office/powerpoint/2010/main" val="20785757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4B0586-B39B-488E-BFC3-D14B1D9900A3}"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E0D938-4EB6-4C41-B4E7-874B1E01BA9A}" type="slidenum">
              <a:rPr lang="en-US" smtClean="0"/>
              <a:t>‹#›</a:t>
            </a:fld>
            <a:endParaRPr lang="en-US"/>
          </a:p>
        </p:txBody>
      </p:sp>
    </p:spTree>
    <p:extLst>
      <p:ext uri="{BB962C8B-B14F-4D97-AF65-F5344CB8AC3E}">
        <p14:creationId xmlns:p14="http://schemas.microsoft.com/office/powerpoint/2010/main" val="27508717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4B0586-B39B-488E-BFC3-D14B1D9900A3}"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E0D938-4EB6-4C41-B4E7-874B1E01BA9A}" type="slidenum">
              <a:rPr lang="en-US" smtClean="0"/>
              <a:t>‹#›</a:t>
            </a:fld>
            <a:endParaRPr lang="en-US"/>
          </a:p>
        </p:txBody>
      </p:sp>
    </p:spTree>
    <p:extLst>
      <p:ext uri="{BB962C8B-B14F-4D97-AF65-F5344CB8AC3E}">
        <p14:creationId xmlns:p14="http://schemas.microsoft.com/office/powerpoint/2010/main" val="13700528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54B0586-B39B-488E-BFC3-D14B1D9900A3}" type="datetimeFigureOut">
              <a:rPr lang="en-US" smtClean="0"/>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E0D938-4EB6-4C41-B4E7-874B1E01BA9A}" type="slidenum">
              <a:rPr lang="en-US" smtClean="0"/>
              <a:t>‹#›</a:t>
            </a:fld>
            <a:endParaRPr lang="en-US"/>
          </a:p>
        </p:txBody>
      </p:sp>
    </p:spTree>
    <p:extLst>
      <p:ext uri="{BB962C8B-B14F-4D97-AF65-F5344CB8AC3E}">
        <p14:creationId xmlns:p14="http://schemas.microsoft.com/office/powerpoint/2010/main" val="4703187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54B0586-B39B-488E-BFC3-D14B1D9900A3}" type="datetimeFigureOut">
              <a:rPr lang="en-US" smtClean="0"/>
              <a:t>11/19/2024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E0D938-4EB6-4C41-B4E7-874B1E01BA9A}" type="slidenum">
              <a:rPr lang="en-US" smtClean="0"/>
              <a:t>‹#›</a:t>
            </a:fld>
            <a:endParaRPr lang="en-US"/>
          </a:p>
        </p:txBody>
      </p:sp>
    </p:spTree>
    <p:extLst>
      <p:ext uri="{BB962C8B-B14F-4D97-AF65-F5344CB8AC3E}">
        <p14:creationId xmlns:p14="http://schemas.microsoft.com/office/powerpoint/2010/main" val="32508158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54B0586-B39B-488E-BFC3-D14B1D9900A3}" type="datetimeFigureOut">
              <a:rPr lang="en-US" smtClean="0"/>
              <a:t>11/19/2024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E0D938-4EB6-4C41-B4E7-874B1E01BA9A}" type="slidenum">
              <a:rPr lang="en-US" smtClean="0"/>
              <a:t>‹#›</a:t>
            </a:fld>
            <a:endParaRPr lang="en-US"/>
          </a:p>
        </p:txBody>
      </p:sp>
    </p:spTree>
    <p:extLst>
      <p:ext uri="{BB962C8B-B14F-4D97-AF65-F5344CB8AC3E}">
        <p14:creationId xmlns:p14="http://schemas.microsoft.com/office/powerpoint/2010/main" val="2929848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4B0586-B39B-488E-BFC3-D14B1D9900A3}" type="datetimeFigureOut">
              <a:rPr lang="en-US" smtClean="0"/>
              <a:t>11/19/2024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E0D938-4EB6-4C41-B4E7-874B1E01BA9A}" type="slidenum">
              <a:rPr lang="en-US" smtClean="0"/>
              <a:t>‹#›</a:t>
            </a:fld>
            <a:endParaRPr lang="en-US"/>
          </a:p>
        </p:txBody>
      </p:sp>
    </p:spTree>
    <p:extLst>
      <p:ext uri="{BB962C8B-B14F-4D97-AF65-F5344CB8AC3E}">
        <p14:creationId xmlns:p14="http://schemas.microsoft.com/office/powerpoint/2010/main" val="33037052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4B0586-B39B-488E-BFC3-D14B1D9900A3}" type="datetimeFigureOut">
              <a:rPr lang="en-US" smtClean="0"/>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E0D938-4EB6-4C41-B4E7-874B1E01BA9A}" type="slidenum">
              <a:rPr lang="en-US" smtClean="0"/>
              <a:t>‹#›</a:t>
            </a:fld>
            <a:endParaRPr lang="en-US"/>
          </a:p>
        </p:txBody>
      </p:sp>
    </p:spTree>
    <p:extLst>
      <p:ext uri="{BB962C8B-B14F-4D97-AF65-F5344CB8AC3E}">
        <p14:creationId xmlns:p14="http://schemas.microsoft.com/office/powerpoint/2010/main" val="23442565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4B0586-B39B-488E-BFC3-D14B1D9900A3}" type="datetimeFigureOut">
              <a:rPr lang="en-US" smtClean="0"/>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E0D938-4EB6-4C41-B4E7-874B1E01BA9A}" type="slidenum">
              <a:rPr lang="en-US" smtClean="0"/>
              <a:t>‹#›</a:t>
            </a:fld>
            <a:endParaRPr lang="en-US"/>
          </a:p>
        </p:txBody>
      </p:sp>
    </p:spTree>
    <p:extLst>
      <p:ext uri="{BB962C8B-B14F-4D97-AF65-F5344CB8AC3E}">
        <p14:creationId xmlns:p14="http://schemas.microsoft.com/office/powerpoint/2010/main" val="1492072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4B0586-B39B-488E-BFC3-D14B1D9900A3}" type="datetimeFigureOut">
              <a:rPr lang="en-US" smtClean="0"/>
              <a:t>11/19/2024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E0D938-4EB6-4C41-B4E7-874B1E01BA9A}" type="slidenum">
              <a:rPr lang="en-US" smtClean="0"/>
              <a:t>‹#›</a:t>
            </a:fld>
            <a:endParaRPr lang="en-US"/>
          </a:p>
        </p:txBody>
      </p:sp>
    </p:spTree>
    <p:extLst>
      <p:ext uri="{BB962C8B-B14F-4D97-AF65-F5344CB8AC3E}">
        <p14:creationId xmlns:p14="http://schemas.microsoft.com/office/powerpoint/2010/main" val="21242244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1.jpeg"/><Relationship Id="rId7" Type="http://schemas.openxmlformats.org/officeDocument/2006/relationships/diagramColors" Target="../diagrams/colors10.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2.jpeg"/><Relationship Id="rId7" Type="http://schemas.openxmlformats.org/officeDocument/2006/relationships/diagramColors" Target="../diagrams/colors11.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41.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13.jpeg"/><Relationship Id="rId7" Type="http://schemas.openxmlformats.org/officeDocument/2006/relationships/diagramColors" Target="../diagrams/colors12.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10" Type="http://schemas.openxmlformats.org/officeDocument/2006/relationships/image" Target="../media/image14.emf"/><Relationship Id="rId4" Type="http://schemas.openxmlformats.org/officeDocument/2006/relationships/diagramData" Target="../diagrams/data12.xml"/><Relationship Id="rId9" Type="http://schemas.openxmlformats.org/officeDocument/2006/relationships/package" Target="../embeddings/Microsoft_Word_Document1.docx"/></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79" name="Rectangle 5164">
            <a:extLst>
              <a:ext uri="{FF2B5EF4-FFF2-40B4-BE49-F238E27FC236}">
                <a16:creationId xmlns:a16="http://schemas.microsoft.com/office/drawing/2014/main" id="{B3623F37-A8C4-480F-BCB1-CF9E49F0C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0" name="Rectangle 5166">
            <a:extLst>
              <a:ext uri="{FF2B5EF4-FFF2-40B4-BE49-F238E27FC236}">
                <a16:creationId xmlns:a16="http://schemas.microsoft.com/office/drawing/2014/main" id="{FEA3E6C2-0820-41EE-816A-5D9A9CB330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32712" cy="6857997"/>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Rectangle 2">
            <a:extLst>
              <a:ext uri="{FF2B5EF4-FFF2-40B4-BE49-F238E27FC236}">
                <a16:creationId xmlns:a16="http://schemas.microsoft.com/office/drawing/2014/main" id="{F8B51467-ACFB-1686-435E-28A729E96477}"/>
              </a:ext>
            </a:extLst>
          </p:cNvPr>
          <p:cNvSpPr>
            <a:spLocks noGrp="1" noChangeArrowheads="1"/>
          </p:cNvSpPr>
          <p:nvPr>
            <p:ph type="ctrTitle"/>
          </p:nvPr>
        </p:nvSpPr>
        <p:spPr>
          <a:xfrm>
            <a:off x="731521" y="1170431"/>
            <a:ext cx="4875904" cy="5138923"/>
          </a:xfrm>
        </p:spPr>
        <p:txBody>
          <a:bodyPr vert="horz" lIns="91440" tIns="45720" rIns="91440" bIns="45720" rtlCol="0" anchor="ctr">
            <a:normAutofit/>
          </a:bodyPr>
          <a:lstStyle/>
          <a:p>
            <a:pPr algn="l"/>
            <a:r>
              <a:rPr lang="en-US" altLang="en-US" sz="5000" b="1" kern="1200" dirty="0">
                <a:solidFill>
                  <a:schemeClr val="tx2"/>
                </a:solidFill>
                <a:latin typeface="+mn-lt"/>
                <a:ea typeface="+mj-ea"/>
                <a:cs typeface="+mj-cs"/>
              </a:rPr>
              <a:t>Connecticut's New Paid Sick Leave Law: Everything CT Businesses Need to Know</a:t>
            </a:r>
            <a:br>
              <a:rPr lang="en-US" altLang="en-US" sz="5000" b="1" kern="1200" dirty="0">
                <a:solidFill>
                  <a:schemeClr val="tx2"/>
                </a:solidFill>
                <a:latin typeface="+mj-lt"/>
                <a:ea typeface="+mj-ea"/>
                <a:cs typeface="+mj-cs"/>
              </a:rPr>
            </a:br>
            <a:endParaRPr lang="en-US" altLang="en-US" sz="5000" kern="1200" dirty="0">
              <a:solidFill>
                <a:schemeClr val="tx2"/>
              </a:solidFill>
              <a:latin typeface="+mj-lt"/>
              <a:ea typeface="+mj-ea"/>
              <a:cs typeface="+mj-cs"/>
            </a:endParaRPr>
          </a:p>
        </p:txBody>
      </p:sp>
      <p:cxnSp>
        <p:nvCxnSpPr>
          <p:cNvPr id="5181" name="Straight Connector 5168">
            <a:extLst>
              <a:ext uri="{FF2B5EF4-FFF2-40B4-BE49-F238E27FC236}">
                <a16:creationId xmlns:a16="http://schemas.microsoft.com/office/drawing/2014/main" id="{A2CF87F1-3B54-482D-A798-9F4A99449E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5124" name="Rectangle 7">
            <a:extLst>
              <a:ext uri="{FF2B5EF4-FFF2-40B4-BE49-F238E27FC236}">
                <a16:creationId xmlns:a16="http://schemas.microsoft.com/office/drawing/2014/main" id="{AAC57D42-0BB6-F8A0-7C0B-2DEF91B805D9}"/>
              </a:ext>
            </a:extLst>
          </p:cNvPr>
          <p:cNvSpPr>
            <a:spLocks noGrp="1" noChangeArrowheads="1"/>
          </p:cNvSpPr>
          <p:nvPr>
            <p:ph type="sldNum" sz="quarter" idx="12"/>
          </p:nvPr>
        </p:nvSpPr>
        <p:spPr bwMode="auto">
          <a:xfrm>
            <a:off x="0" y="0"/>
            <a:ext cx="777240" cy="73152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defTabSz="914400" fontAlgn="base">
              <a:spcBef>
                <a:spcPct val="0"/>
              </a:spcBef>
              <a:spcAft>
                <a:spcPts val="600"/>
              </a:spcAft>
            </a:pPr>
            <a:fld id="{6A78CCBA-0D28-4D23-AF6B-08980CF8B606}" type="slidenum">
              <a:rPr lang="en-US" altLang="en-US" sz="2200" b="1">
                <a:solidFill>
                  <a:schemeClr val="tx2"/>
                </a:solidFill>
                <a:latin typeface="+mn-lt"/>
              </a:rPr>
              <a:pPr defTabSz="914400" fontAlgn="base">
                <a:spcBef>
                  <a:spcPct val="0"/>
                </a:spcBef>
                <a:spcAft>
                  <a:spcPts val="600"/>
                </a:spcAft>
              </a:pPr>
              <a:t>1</a:t>
            </a:fld>
            <a:endParaRPr lang="en-US" altLang="en-US" sz="2200" b="1">
              <a:solidFill>
                <a:schemeClr val="tx2"/>
              </a:solidFill>
              <a:latin typeface="+mn-lt"/>
            </a:endParaRPr>
          </a:p>
        </p:txBody>
      </p:sp>
      <p:sp>
        <p:nvSpPr>
          <p:cNvPr id="5123" name="Rectangle 3">
            <a:extLst>
              <a:ext uri="{FF2B5EF4-FFF2-40B4-BE49-F238E27FC236}">
                <a16:creationId xmlns:a16="http://schemas.microsoft.com/office/drawing/2014/main" id="{5E2456FF-FA6F-766C-6EAE-4FFF5C228C34}"/>
              </a:ext>
            </a:extLst>
          </p:cNvPr>
          <p:cNvSpPr>
            <a:spLocks noGrp="1" noChangeArrowheads="1"/>
          </p:cNvSpPr>
          <p:nvPr>
            <p:ph type="subTitle" idx="1"/>
          </p:nvPr>
        </p:nvSpPr>
        <p:spPr bwMode="auto">
          <a:xfrm>
            <a:off x="6555441" y="1170432"/>
            <a:ext cx="5002187" cy="5138920"/>
          </a:xfrm>
        </p:spPr>
        <p:txBody>
          <a:bodyPr vert="horz" lIns="91440" tIns="45720" rIns="91440" bIns="45720" numCol="1" rtlCol="0" anchor="ctr" anchorCtr="0" compatLnSpc="1">
            <a:prstTxWarp prst="textNoShape">
              <a:avLst/>
            </a:prstTxWarp>
            <a:normAutofit/>
          </a:bodyPr>
          <a:lstStyle/>
          <a:p>
            <a:pPr indent="-228600" algn="l">
              <a:buFont typeface="Arial" panose="020B0604020202020204" pitchFamily="34" charset="0"/>
              <a:buChar char="•"/>
            </a:pPr>
            <a:r>
              <a:rPr lang="en-US" altLang="en-US" b="1" dirty="0">
                <a:solidFill>
                  <a:schemeClr val="tx2"/>
                </a:solidFill>
              </a:rPr>
              <a:t>Department of Labor</a:t>
            </a:r>
          </a:p>
          <a:p>
            <a:pPr indent="-228600" algn="l">
              <a:buFont typeface="Arial" panose="020B0604020202020204" pitchFamily="34" charset="0"/>
              <a:buChar char="•"/>
            </a:pPr>
            <a:r>
              <a:rPr lang="en-US" altLang="en-US" b="1" dirty="0">
                <a:solidFill>
                  <a:schemeClr val="tx2"/>
                </a:solidFill>
              </a:rPr>
              <a:t>Legal Division</a:t>
            </a:r>
          </a:p>
          <a:p>
            <a:pPr indent="-228600" algn="l">
              <a:buFont typeface="Arial" panose="020B0604020202020204" pitchFamily="34" charset="0"/>
              <a:buChar char="•"/>
            </a:pPr>
            <a:r>
              <a:rPr lang="en-US" altLang="en-US" b="1" dirty="0">
                <a:solidFill>
                  <a:schemeClr val="tx2"/>
                </a:solidFill>
              </a:rPr>
              <a:t>Attorney Heidi Lane</a:t>
            </a:r>
          </a:p>
          <a:p>
            <a:pPr indent="-228600" algn="l">
              <a:buFont typeface="Arial" panose="020B0604020202020204" pitchFamily="34" charset="0"/>
              <a:buChar char="•"/>
            </a:pPr>
            <a:r>
              <a:rPr lang="en-US" altLang="en-US" b="1" dirty="0">
                <a:solidFill>
                  <a:schemeClr val="tx2"/>
                </a:solidFill>
              </a:rPr>
              <a:t>September 12, 2024</a:t>
            </a:r>
          </a:p>
          <a:p>
            <a:pPr algn="l"/>
            <a:r>
              <a:rPr lang="en-US" altLang="en-US" sz="1800" b="1" dirty="0">
                <a:solidFill>
                  <a:schemeClr val="tx2"/>
                </a:solidFill>
              </a:rPr>
              <a:t>	</a:t>
            </a:r>
          </a:p>
          <a:p>
            <a:pPr indent="-228600" algn="l">
              <a:buFont typeface="Arial" panose="020B0604020202020204" pitchFamily="34" charset="0"/>
              <a:buChar char="•"/>
            </a:pPr>
            <a:endParaRPr lang="en-US" altLang="en-US" sz="1800" b="1" dirty="0">
              <a:solidFill>
                <a:schemeClr val="tx2"/>
              </a:solidFill>
            </a:endParaRPr>
          </a:p>
          <a:p>
            <a:pPr marL="285750" indent="-285750" algn="l">
              <a:buFont typeface="Arial" panose="020B0604020202020204" pitchFamily="34" charset="0"/>
              <a:buChar char="•"/>
            </a:pPr>
            <a:r>
              <a:rPr lang="en-US" altLang="en-US" sz="1800" b="1" dirty="0">
                <a:solidFill>
                  <a:schemeClr val="bg2">
                    <a:lumMod val="50000"/>
                  </a:schemeClr>
                </a:solidFill>
              </a:rPr>
              <a:t>Hosted by CTDOL’s Business Engagement Unit</a:t>
            </a:r>
          </a:p>
          <a:p>
            <a:pPr indent="-228600" algn="l">
              <a:buFont typeface="Arial" panose="020B0604020202020204" pitchFamily="34" charset="0"/>
              <a:buChar char="•"/>
            </a:pPr>
            <a:endParaRPr lang="en-US" altLang="en-US" sz="1800" b="1" dirty="0">
              <a:solidFill>
                <a:schemeClr val="tx2"/>
              </a:solidFill>
            </a:endParaRPr>
          </a:p>
          <a:p>
            <a:pPr indent="-228600" algn="l">
              <a:buFont typeface="Arial" panose="020B0604020202020204" pitchFamily="34" charset="0"/>
              <a:buChar char="•"/>
            </a:pPr>
            <a:endParaRPr lang="en-US" altLang="en-US" sz="1800" b="1" dirty="0">
              <a:solidFill>
                <a:schemeClr val="tx2"/>
              </a:solidFill>
            </a:endParaRPr>
          </a:p>
        </p:txBody>
      </p:sp>
      <p:cxnSp>
        <p:nvCxnSpPr>
          <p:cNvPr id="5182" name="Straight Connector 5170">
            <a:extLst>
              <a:ext uri="{FF2B5EF4-FFF2-40B4-BE49-F238E27FC236}">
                <a16:creationId xmlns:a16="http://schemas.microsoft.com/office/drawing/2014/main" id="{C3994C9B-C550-4E20-89C5-83F12CB5A9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5183" name="Group 5172">
            <a:extLst>
              <a:ext uri="{FF2B5EF4-FFF2-40B4-BE49-F238E27FC236}">
                <a16:creationId xmlns:a16="http://schemas.microsoft.com/office/drawing/2014/main" id="{B16AE491-4898-437E-9E32-86A2F19209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5174" name="Straight Connector 5173">
              <a:extLst>
                <a:ext uri="{FF2B5EF4-FFF2-40B4-BE49-F238E27FC236}">
                  <a16:creationId xmlns:a16="http://schemas.microsoft.com/office/drawing/2014/main" id="{17F55C76-861C-49BA-925A-099CA01184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184" name="Straight Connector 5174">
              <a:extLst>
                <a:ext uri="{FF2B5EF4-FFF2-40B4-BE49-F238E27FC236}">
                  <a16:creationId xmlns:a16="http://schemas.microsoft.com/office/drawing/2014/main" id="{9494BE9A-C1C3-41FE-B2E9-6DBE5EBA2E3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graphicFrame>
        <p:nvGraphicFramePr>
          <p:cNvPr id="2" name="Object 1">
            <a:extLst>
              <a:ext uri="{FF2B5EF4-FFF2-40B4-BE49-F238E27FC236}">
                <a16:creationId xmlns:a16="http://schemas.microsoft.com/office/drawing/2014/main" id="{D6FECFFF-6B7B-23A4-AA9F-8FAFA5AAF649}"/>
              </a:ext>
            </a:extLst>
          </p:cNvPr>
          <p:cNvGraphicFramePr>
            <a:graphicFrameLocks noChangeAspect="1"/>
          </p:cNvGraphicFramePr>
          <p:nvPr>
            <p:extLst>
              <p:ext uri="{D42A27DB-BD31-4B8C-83A1-F6EECF244321}">
                <p14:modId xmlns:p14="http://schemas.microsoft.com/office/powerpoint/2010/main" val="3424647300"/>
              </p:ext>
            </p:extLst>
          </p:nvPr>
        </p:nvGraphicFramePr>
        <p:xfrm>
          <a:off x="6727372" y="5230863"/>
          <a:ext cx="6102546" cy="1108738"/>
        </p:xfrm>
        <a:graphic>
          <a:graphicData uri="http://schemas.openxmlformats.org/presentationml/2006/ole">
            <mc:AlternateContent xmlns:mc="http://schemas.openxmlformats.org/markup-compatibility/2006">
              <mc:Choice xmlns:v="urn:schemas-microsoft-com:vml" Requires="v">
                <p:oleObj name="Document" r:id="rId3" imgW="5956042" imgH="487680" progId="Word.Document.12">
                  <p:embed/>
                </p:oleObj>
              </mc:Choice>
              <mc:Fallback>
                <p:oleObj name="Document" r:id="rId3" imgW="5956042" imgH="487680" progId="Word.Document.12">
                  <p:embed/>
                  <p:pic>
                    <p:nvPicPr>
                      <p:cNvPr id="2" name="Object 1">
                        <a:extLst>
                          <a:ext uri="{FF2B5EF4-FFF2-40B4-BE49-F238E27FC236}">
                            <a16:creationId xmlns:a16="http://schemas.microsoft.com/office/drawing/2014/main" id="{D6FECFFF-6B7B-23A4-AA9F-8FAFA5AAF649}"/>
                          </a:ext>
                        </a:extLst>
                      </p:cNvPr>
                      <p:cNvPicPr/>
                      <p:nvPr/>
                    </p:nvPicPr>
                    <p:blipFill>
                      <a:blip r:embed="rId4"/>
                      <a:stretch>
                        <a:fillRect/>
                      </a:stretch>
                    </p:blipFill>
                    <p:spPr>
                      <a:xfrm>
                        <a:off x="6727372" y="5230863"/>
                        <a:ext cx="6102546" cy="1108738"/>
                      </a:xfrm>
                      <a:prstGeom prst="rect">
                        <a:avLst/>
                      </a:prstGeom>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87D42FD-619B-074B-C035-7E3689252501}"/>
              </a:ext>
            </a:extLst>
          </p:cNvPr>
          <p:cNvSpPr>
            <a:spLocks noGrp="1"/>
          </p:cNvSpPr>
          <p:nvPr>
            <p:ph type="title"/>
          </p:nvPr>
        </p:nvSpPr>
        <p:spPr>
          <a:xfrm>
            <a:off x="686834" y="1153572"/>
            <a:ext cx="3200400" cy="4461163"/>
          </a:xfrm>
        </p:spPr>
        <p:txBody>
          <a:bodyPr rtlCol="0">
            <a:normAutofit/>
          </a:bodyPr>
          <a:lstStyle/>
          <a:p>
            <a:pPr>
              <a:defRPr/>
            </a:pPr>
            <a:r>
              <a:rPr lang="en-US" sz="4800" b="1">
                <a:solidFill>
                  <a:srgbClr val="FFFFFF"/>
                </a:solidFill>
                <a:latin typeface="+mn-lt"/>
              </a:rPr>
              <a:t>REASONS FOR LEAVE</a:t>
            </a:r>
          </a:p>
        </p:txBody>
      </p:sp>
      <p:sp>
        <p:nvSpPr>
          <p:cNvPr id="37" name="Arc 3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794C074-3375-1B8C-5CBD-AF0E9F47B4DB}"/>
              </a:ext>
            </a:extLst>
          </p:cNvPr>
          <p:cNvSpPr>
            <a:spLocks noGrp="1"/>
          </p:cNvSpPr>
          <p:nvPr>
            <p:ph idx="1"/>
          </p:nvPr>
        </p:nvSpPr>
        <p:spPr>
          <a:xfrm>
            <a:off x="4571484" y="636190"/>
            <a:ext cx="6906491" cy="5585619"/>
          </a:xfrm>
        </p:spPr>
        <p:txBody>
          <a:bodyPr vert="horz" lIns="91440" tIns="45720" rIns="91440" bIns="45720" rtlCol="0" anchor="ctr">
            <a:noAutofit/>
          </a:bodyPr>
          <a:lstStyle/>
          <a:p>
            <a:pPr>
              <a:defRPr/>
            </a:pPr>
            <a:r>
              <a:rPr lang="en-US" sz="2200" b="1" dirty="0">
                <a:cs typeface="Calibri"/>
              </a:rPr>
              <a:t>The employee or their family member is ill, injured or suffering from a health condition. </a:t>
            </a:r>
            <a:endParaRPr lang="en-US" sz="2200" b="1" dirty="0">
              <a:ea typeface="Calibri"/>
              <a:cs typeface="Calibri"/>
            </a:endParaRPr>
          </a:p>
          <a:p>
            <a:pPr>
              <a:defRPr/>
            </a:pPr>
            <a:r>
              <a:rPr lang="en-US" sz="2200" b="1" dirty="0">
                <a:cs typeface="Calibri"/>
              </a:rPr>
              <a:t>The employee or their family member is obtaining a medical diagnosis or treatment of a mental or physical illness or injury. </a:t>
            </a:r>
            <a:endParaRPr lang="en-US" sz="2200" b="1" dirty="0">
              <a:ea typeface="Calibri"/>
              <a:cs typeface="Calibri"/>
            </a:endParaRPr>
          </a:p>
          <a:p>
            <a:pPr>
              <a:defRPr/>
            </a:pPr>
            <a:r>
              <a:rPr lang="en-US" sz="2200" b="1" dirty="0">
                <a:cs typeface="Calibri"/>
              </a:rPr>
              <a:t>The employee or their family member is seeking preventative medical care for either mental or physical health. </a:t>
            </a:r>
            <a:endParaRPr lang="en-US" sz="2200" b="1" dirty="0">
              <a:ea typeface="Calibri"/>
              <a:cs typeface="Calibri"/>
            </a:endParaRPr>
          </a:p>
          <a:p>
            <a:pPr>
              <a:defRPr/>
            </a:pPr>
            <a:r>
              <a:rPr lang="en-US" sz="2200" b="1" dirty="0">
                <a:cs typeface="Calibri"/>
              </a:rPr>
              <a:t>A mental health wellness day. </a:t>
            </a:r>
            <a:endParaRPr lang="en-US" sz="2200" b="1" dirty="0">
              <a:ea typeface="Calibri"/>
              <a:cs typeface="Calibri"/>
            </a:endParaRPr>
          </a:p>
          <a:p>
            <a:pPr>
              <a:defRPr/>
            </a:pPr>
            <a:r>
              <a:rPr lang="en-US" sz="2200" b="1" dirty="0">
                <a:cs typeface="Calibri"/>
              </a:rPr>
              <a:t>Either the employer’s place of business or a family member’s school or place of care closes by order of a public </a:t>
            </a:r>
            <a:r>
              <a:rPr lang="en-US" sz="2200" b="1">
                <a:cs typeface="Calibri"/>
              </a:rPr>
              <a:t>official due </a:t>
            </a:r>
            <a:r>
              <a:rPr lang="en-US" sz="2200" b="1" dirty="0">
                <a:cs typeface="Calibri"/>
              </a:rPr>
              <a:t>to a public health emergency. </a:t>
            </a:r>
            <a:endParaRPr lang="en-US" sz="2200" b="1" dirty="0">
              <a:ea typeface="Calibri"/>
              <a:cs typeface="Calibri"/>
            </a:endParaRPr>
          </a:p>
          <a:p>
            <a:pPr>
              <a:defRPr/>
            </a:pPr>
            <a:r>
              <a:rPr lang="en-US" sz="2200" b="1" dirty="0">
                <a:cs typeface="Calibri"/>
              </a:rPr>
              <a:t>A health authority, the employer of the employee or the employee’s family member, or a health care provider determines that the employee or employee’s family member poses a risk to the health of others because of exposure to a communicable disease.  </a:t>
            </a:r>
            <a:endParaRPr lang="en-US" sz="2200" b="1" dirty="0">
              <a:ea typeface="Calibri"/>
              <a:cs typeface="Calibri"/>
            </a:endParaRPr>
          </a:p>
          <a:p>
            <a:pPr>
              <a:defRPr/>
            </a:pPr>
            <a:endParaRPr lang="en-US" sz="2000" dirty="0"/>
          </a:p>
        </p:txBody>
      </p:sp>
      <p:sp>
        <p:nvSpPr>
          <p:cNvPr id="4" name="Slide Number Placeholder 3">
            <a:extLst>
              <a:ext uri="{FF2B5EF4-FFF2-40B4-BE49-F238E27FC236}">
                <a16:creationId xmlns:a16="http://schemas.microsoft.com/office/drawing/2014/main" id="{9BFB7A4C-47D8-02C4-25E6-FDC2A2DF4EEF}"/>
              </a:ext>
            </a:extLst>
          </p:cNvPr>
          <p:cNvSpPr>
            <a:spLocks noGrp="1"/>
          </p:cNvSpPr>
          <p:nvPr>
            <p:ph type="sldNum" sz="quarter" idx="12"/>
          </p:nvPr>
        </p:nvSpPr>
        <p:spPr>
          <a:xfrm>
            <a:off x="9541564" y="6356350"/>
            <a:ext cx="1812235"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80FA0D8A-C05F-4A37-9E3E-E41DE6FB3F60}"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10</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45208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547" name="Rectangle 2254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549" name="Freeform: Shape 2254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530" name="Title 1">
            <a:extLst>
              <a:ext uri="{FF2B5EF4-FFF2-40B4-BE49-F238E27FC236}">
                <a16:creationId xmlns:a16="http://schemas.microsoft.com/office/drawing/2014/main" id="{C969770C-9282-730D-59F5-4A0DD8DBA5F5}"/>
              </a:ext>
            </a:extLst>
          </p:cNvPr>
          <p:cNvSpPr>
            <a:spLocks noGrp="1" noChangeArrowheads="1"/>
          </p:cNvSpPr>
          <p:nvPr>
            <p:ph type="title"/>
          </p:nvPr>
        </p:nvSpPr>
        <p:spPr>
          <a:xfrm>
            <a:off x="686834" y="1153572"/>
            <a:ext cx="3200400" cy="4461163"/>
          </a:xfrm>
        </p:spPr>
        <p:txBody>
          <a:bodyPr>
            <a:normAutofit/>
          </a:bodyPr>
          <a:lstStyle/>
          <a:p>
            <a:r>
              <a:rPr lang="en-US" altLang="en-US" sz="4800" b="1">
                <a:solidFill>
                  <a:srgbClr val="FFFFFF"/>
                </a:solidFill>
                <a:latin typeface="+mn-lt"/>
              </a:rPr>
              <a:t>REASONS FOR LEAVE</a:t>
            </a:r>
          </a:p>
        </p:txBody>
      </p:sp>
      <p:sp>
        <p:nvSpPr>
          <p:cNvPr id="22551" name="Arc 2255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31" name="Content Placeholder 2">
            <a:extLst>
              <a:ext uri="{FF2B5EF4-FFF2-40B4-BE49-F238E27FC236}">
                <a16:creationId xmlns:a16="http://schemas.microsoft.com/office/drawing/2014/main" id="{AA79B811-21DC-397E-9591-27EB4BE9F9D1}"/>
              </a:ext>
            </a:extLst>
          </p:cNvPr>
          <p:cNvSpPr>
            <a:spLocks noGrp="1" noChangeArrowheads="1"/>
          </p:cNvSpPr>
          <p:nvPr>
            <p:ph idx="1"/>
          </p:nvPr>
        </p:nvSpPr>
        <p:spPr bwMode="auto">
          <a:xfrm>
            <a:off x="4447308" y="591344"/>
            <a:ext cx="6906491" cy="5765006"/>
          </a:xfrm>
        </p:spPr>
        <p:txBody>
          <a:bodyPr numCol="1" anchor="ctr" anchorCtr="0" compatLnSpc="1">
            <a:prstTxWarp prst="textNoShape">
              <a:avLst/>
            </a:prstTxWarp>
            <a:normAutofit/>
          </a:bodyPr>
          <a:lstStyle/>
          <a:p>
            <a:r>
              <a:rPr lang="en-US" altLang="en-US" sz="2000" b="1" dirty="0"/>
              <a:t>If the employee or their family member is a victim of family violence or sexual assault and time off is needed for the following:  </a:t>
            </a:r>
          </a:p>
          <a:p>
            <a:pPr lvl="1"/>
            <a:r>
              <a:rPr lang="en-US" altLang="en-US" sz="2000" b="1" dirty="0"/>
              <a:t>Medical care; </a:t>
            </a:r>
            <a:endParaRPr lang="en-US" altLang="en-US" sz="2000" b="1" dirty="0">
              <a:ea typeface="Calibri"/>
              <a:cs typeface="Calibri"/>
            </a:endParaRPr>
          </a:p>
          <a:p>
            <a:pPr lvl="1"/>
            <a:r>
              <a:rPr lang="en-US" altLang="en-US" sz="2000" b="1" dirty="0"/>
              <a:t>Counseling (psychological or other); </a:t>
            </a:r>
            <a:endParaRPr lang="en-US" altLang="en-US" sz="2000" b="1" dirty="0">
              <a:ea typeface="Calibri"/>
              <a:cs typeface="Calibri"/>
            </a:endParaRPr>
          </a:p>
          <a:p>
            <a:pPr lvl="1"/>
            <a:r>
              <a:rPr lang="en-US" altLang="en-US" sz="2000" b="1" dirty="0"/>
              <a:t>Obtaining services from a victim services organization; </a:t>
            </a:r>
            <a:endParaRPr lang="en-US" altLang="en-US" sz="2000" b="1" dirty="0">
              <a:ea typeface="Calibri"/>
              <a:cs typeface="Calibri"/>
            </a:endParaRPr>
          </a:p>
          <a:p>
            <a:pPr lvl="1"/>
            <a:r>
              <a:rPr lang="en-US" altLang="en-US" sz="2000" b="1" dirty="0"/>
              <a:t>Relocating; or </a:t>
            </a:r>
            <a:endParaRPr lang="en-US" altLang="en-US" sz="2000" b="1" dirty="0">
              <a:ea typeface="Calibri"/>
              <a:cs typeface="Calibri"/>
            </a:endParaRPr>
          </a:p>
          <a:p>
            <a:pPr lvl="1"/>
            <a:r>
              <a:rPr lang="en-US" altLang="en-US" sz="2000" b="1" dirty="0"/>
              <a:t>Participating in civil or criminal proceedings. </a:t>
            </a:r>
          </a:p>
          <a:p>
            <a:pPr marL="0" indent="0">
              <a:buNone/>
            </a:pPr>
            <a:endParaRPr lang="en-US" altLang="en-US" sz="2000" b="1" dirty="0"/>
          </a:p>
          <a:p>
            <a:r>
              <a:rPr lang="en-US" altLang="en-US" sz="2000" b="1" dirty="0"/>
              <a:t>Note: the need for leave due to family violence is similar to the leave provided in Connecticut General Statutes § 31-51ss, which provides 12 days of unpaid leave for victims of family violence. However, the 12 unpaid days are in addition to any other leave under § 31-51ss, so employers are prohibited from requiring the employee to use those days concurrently with the paid sick leave. </a:t>
            </a:r>
            <a:endParaRPr lang="en-US" altLang="en-US" sz="2000" b="1" dirty="0">
              <a:ea typeface="Calibri"/>
              <a:cs typeface="Calibri"/>
            </a:endParaRPr>
          </a:p>
          <a:p>
            <a:endParaRPr lang="en-US" altLang="en-US" sz="2000" dirty="0"/>
          </a:p>
        </p:txBody>
      </p:sp>
      <p:sp>
        <p:nvSpPr>
          <p:cNvPr id="4" name="Slide Number Placeholder 3">
            <a:extLst>
              <a:ext uri="{FF2B5EF4-FFF2-40B4-BE49-F238E27FC236}">
                <a16:creationId xmlns:a16="http://schemas.microsoft.com/office/drawing/2014/main" id="{795F8656-A342-EEF7-9010-704A36F14062}"/>
              </a:ext>
            </a:extLst>
          </p:cNvPr>
          <p:cNvSpPr>
            <a:spLocks noGrp="1"/>
          </p:cNvSpPr>
          <p:nvPr>
            <p:ph type="sldNum" sz="quarter" idx="12"/>
          </p:nvPr>
        </p:nvSpPr>
        <p:spPr>
          <a:xfrm>
            <a:off x="9541564" y="6356350"/>
            <a:ext cx="1812235"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6E8026E6-8E92-4D6B-A8D9-91041D6A075C}" type="slidenum">
              <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11</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55266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C1E61382-ED97-EE45-B4CB-07E17109A151}"/>
              </a:ext>
            </a:extLst>
          </p:cNvPr>
          <p:cNvSpPr>
            <a:spLocks noGrp="1" noChangeArrowheads="1"/>
          </p:cNvSpPr>
          <p:nvPr>
            <p:ph type="title"/>
          </p:nvPr>
        </p:nvSpPr>
        <p:spPr>
          <a:xfrm>
            <a:off x="4553733" y="471947"/>
            <a:ext cx="7085817" cy="2860285"/>
          </a:xfrm>
        </p:spPr>
        <p:txBody>
          <a:bodyPr anchor="b">
            <a:normAutofit/>
          </a:bodyPr>
          <a:lstStyle/>
          <a:p>
            <a:r>
              <a:rPr lang="en-US" altLang="en-US" sz="3200" b="1" dirty="0">
                <a:latin typeface="Calibri" panose="020F0502020204030204" pitchFamily="34" charset="0"/>
                <a:cs typeface="Calibri" panose="020F0502020204030204" pitchFamily="34" charset="0"/>
              </a:rPr>
              <a:t>Can an employer take disciplinary action against an employee who utilizes paid sick leave for a purpose other than those permitted under the law?</a:t>
            </a:r>
            <a:r>
              <a:rPr lang="en-US" altLang="en-US" sz="3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br>
              <a:rPr lang="en-US" altLang="en-US" sz="2200" dirty="0">
                <a:latin typeface="Aptos" pitchFamily="34" charset="0"/>
              </a:rPr>
            </a:br>
            <a:r>
              <a:rPr lang="en-US" altLang="en-US" sz="2200" dirty="0"/>
              <a:t> </a:t>
            </a:r>
            <a:br>
              <a:rPr lang="en-US" altLang="en-US" sz="2200" dirty="0"/>
            </a:br>
            <a:br>
              <a:rPr lang="en-US" altLang="en-US" sz="2200" dirty="0">
                <a:latin typeface="Segoe UI" panose="020B0502040204020203" pitchFamily="34" charset="0"/>
              </a:rPr>
            </a:br>
            <a:endParaRPr lang="en-US" altLang="en-US" sz="2200" dirty="0"/>
          </a:p>
        </p:txBody>
      </p:sp>
      <p:pic>
        <p:nvPicPr>
          <p:cNvPr id="20485" name="Picture 20484" descr="Pen placed on top of a signature line">
            <a:extLst>
              <a:ext uri="{FF2B5EF4-FFF2-40B4-BE49-F238E27FC236}">
                <a16:creationId xmlns:a16="http://schemas.microsoft.com/office/drawing/2014/main" id="{4ABDA6C2-6CAB-BE5D-78D6-B599F98DC4DF}"/>
              </a:ext>
            </a:extLst>
          </p:cNvPr>
          <p:cNvPicPr>
            <a:picLocks noChangeAspect="1"/>
          </p:cNvPicPr>
          <p:nvPr/>
        </p:nvPicPr>
        <p:blipFill>
          <a:blip r:embed="rId3"/>
          <a:srcRect l="54524" r="4630" b="-1"/>
          <a:stretch/>
        </p:blipFill>
        <p:spPr>
          <a:xfrm>
            <a:off x="1" y="10"/>
            <a:ext cx="4196496" cy="6857990"/>
          </a:xfrm>
          <a:prstGeom prst="rect">
            <a:avLst/>
          </a:prstGeom>
          <a:effectLst/>
        </p:spPr>
      </p:pic>
      <p:sp>
        <p:nvSpPr>
          <p:cNvPr id="20483" name="Content Placeholder 2">
            <a:extLst>
              <a:ext uri="{FF2B5EF4-FFF2-40B4-BE49-F238E27FC236}">
                <a16:creationId xmlns:a16="http://schemas.microsoft.com/office/drawing/2014/main" id="{D95720EA-836C-706D-A220-45DF29F3CFDC}"/>
              </a:ext>
            </a:extLst>
          </p:cNvPr>
          <p:cNvSpPr>
            <a:spLocks noGrp="1" noChangeArrowheads="1"/>
          </p:cNvSpPr>
          <p:nvPr>
            <p:ph idx="1"/>
          </p:nvPr>
        </p:nvSpPr>
        <p:spPr bwMode="auto">
          <a:xfrm>
            <a:off x="4555261" y="3697357"/>
            <a:ext cx="6798539" cy="2658993"/>
          </a:xfrm>
        </p:spPr>
        <p:txBody>
          <a:bodyPr numCol="1" anchorCtr="0" compatLnSpc="1">
            <a:prstTxWarp prst="textNoShape">
              <a:avLst/>
            </a:prstTxWarp>
            <a:normAutofit/>
          </a:bodyPr>
          <a:lstStyle/>
          <a:p>
            <a:r>
              <a:rPr lang="en-US" altLang="en-US" b="1" dirty="0"/>
              <a:t>Yes</a:t>
            </a:r>
            <a:endParaRPr lang="en-US" altLang="en-US" sz="2000" dirty="0"/>
          </a:p>
        </p:txBody>
      </p:sp>
      <p:sp>
        <p:nvSpPr>
          <p:cNvPr id="4" name="Slide Number Placeholder 3">
            <a:extLst>
              <a:ext uri="{FF2B5EF4-FFF2-40B4-BE49-F238E27FC236}">
                <a16:creationId xmlns:a16="http://schemas.microsoft.com/office/drawing/2014/main" id="{3842F74E-3465-8E92-1791-0B941B1ACAE3}"/>
              </a:ext>
            </a:extLst>
          </p:cNvPr>
          <p:cNvSpPr>
            <a:spLocks noGrp="1"/>
          </p:cNvSpPr>
          <p:nvPr>
            <p:ph type="sldNum" sz="quarter" idx="12"/>
          </p:nvPr>
        </p:nvSpPr>
        <p:spPr>
          <a:xfrm>
            <a:off x="9193686" y="6356350"/>
            <a:ext cx="2160114" cy="365125"/>
          </a:xfrm>
        </p:spPr>
        <p:txBody>
          <a:bodyPr>
            <a:normAutofit/>
          </a:bodyPr>
          <a:lstStyle/>
          <a:p>
            <a:pPr>
              <a:spcAft>
                <a:spcPts val="600"/>
              </a:spcAft>
              <a:defRPr/>
            </a:pPr>
            <a:fld id="{5A893CC1-097C-47CD-972E-00511BEC67F0}" type="slidenum">
              <a:rPr lang="en-US" altLang="en-US"/>
              <a:pPr>
                <a:spcAft>
                  <a:spcPts val="600"/>
                </a:spcAft>
                <a:defRPr/>
              </a:pPr>
              <a:t>12</a:t>
            </a:fld>
            <a:endParaRPr lang="en-US" altLang="en-US"/>
          </a:p>
        </p:txBody>
      </p:sp>
    </p:spTree>
    <p:extLst>
      <p:ext uri="{BB962C8B-B14F-4D97-AF65-F5344CB8AC3E}">
        <p14:creationId xmlns:p14="http://schemas.microsoft.com/office/powerpoint/2010/main" val="1009882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825" name="Rectangle 3482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827" name="Freeform: Shape 3482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554" name="Rectangle 2">
            <a:extLst>
              <a:ext uri="{FF2B5EF4-FFF2-40B4-BE49-F238E27FC236}">
                <a16:creationId xmlns:a16="http://schemas.microsoft.com/office/drawing/2014/main" id="{56EFABF0-2047-026F-F733-300D9CF91B28}"/>
              </a:ext>
            </a:extLst>
          </p:cNvPr>
          <p:cNvSpPr>
            <a:spLocks noGrp="1" noChangeArrowheads="1"/>
          </p:cNvSpPr>
          <p:nvPr>
            <p:ph type="title"/>
          </p:nvPr>
        </p:nvSpPr>
        <p:spPr>
          <a:xfrm>
            <a:off x="208547" y="1153572"/>
            <a:ext cx="4167271" cy="4461163"/>
          </a:xfrm>
        </p:spPr>
        <p:txBody>
          <a:bodyPr>
            <a:normAutofit/>
          </a:bodyPr>
          <a:lstStyle/>
          <a:p>
            <a:r>
              <a:rPr lang="en-US" altLang="en-US" sz="5400" b="1">
                <a:solidFill>
                  <a:srgbClr val="FFFFFF"/>
                </a:solidFill>
                <a:latin typeface="+mn-lt"/>
              </a:rPr>
              <a:t>DEFINITIONS</a:t>
            </a:r>
          </a:p>
        </p:txBody>
      </p:sp>
      <p:sp>
        <p:nvSpPr>
          <p:cNvPr id="34829" name="Arc 3482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20" name="Rectangle 3">
            <a:extLst>
              <a:ext uri="{FF2B5EF4-FFF2-40B4-BE49-F238E27FC236}">
                <a16:creationId xmlns:a16="http://schemas.microsoft.com/office/drawing/2014/main" id="{BE1A02BE-6E65-BD7D-8649-1F8D6F91EDE8}"/>
              </a:ext>
            </a:extLst>
          </p:cNvPr>
          <p:cNvSpPr>
            <a:spLocks noGrp="1" noChangeArrowheads="1"/>
          </p:cNvSpPr>
          <p:nvPr>
            <p:ph idx="1"/>
          </p:nvPr>
        </p:nvSpPr>
        <p:spPr>
          <a:xfrm>
            <a:off x="4447308" y="591344"/>
            <a:ext cx="6906491" cy="5585619"/>
          </a:xfrm>
        </p:spPr>
        <p:txBody>
          <a:bodyPr anchor="ctr">
            <a:normAutofit/>
          </a:bodyPr>
          <a:lstStyle/>
          <a:p>
            <a:pPr>
              <a:defRPr/>
            </a:pPr>
            <a:r>
              <a:rPr lang="en-US" sz="3200" b="1" u="sng"/>
              <a:t>Mental health wellness day</a:t>
            </a:r>
            <a:r>
              <a:rPr lang="en-US" sz="3200" b="1"/>
              <a:t>: a day during which an employee attends to their emotional and psychological well-being in lieu of attending a regularly scheduled shift</a:t>
            </a:r>
            <a:endParaRPr lang="en-US" sz="3200" b="1">
              <a:ea typeface="Calibri"/>
              <a:cs typeface="Calibri"/>
            </a:endParaRPr>
          </a:p>
          <a:p>
            <a:pPr lvl="1">
              <a:defRPr/>
            </a:pPr>
            <a:endParaRPr lang="en-US" sz="3200" b="1">
              <a:latin typeface="Calibri"/>
              <a:ea typeface="Calibri"/>
              <a:cs typeface="Calibri"/>
            </a:endParaRPr>
          </a:p>
        </p:txBody>
      </p:sp>
      <p:sp>
        <p:nvSpPr>
          <p:cNvPr id="23556" name="Slide Number Placeholder 5">
            <a:extLst>
              <a:ext uri="{FF2B5EF4-FFF2-40B4-BE49-F238E27FC236}">
                <a16:creationId xmlns:a16="http://schemas.microsoft.com/office/drawing/2014/main" id="{C1B199C0-B81D-191D-3E48-A79ED24BC9D2}"/>
              </a:ext>
            </a:extLst>
          </p:cNvPr>
          <p:cNvSpPr>
            <a:spLocks noGrp="1"/>
          </p:cNvSpPr>
          <p:nvPr>
            <p:ph type="sldNum" sz="quarter" idx="12"/>
          </p:nvPr>
        </p:nvSpPr>
        <p:spPr bwMode="auto">
          <a:xfrm>
            <a:off x="9541564" y="6356350"/>
            <a:ext cx="1812235"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numCol="1"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ts val="600"/>
              </a:spcAft>
              <a:buClrTx/>
              <a:buSzTx/>
              <a:buFontTx/>
              <a:buNone/>
              <a:tabLst/>
              <a:defRPr/>
            </a:pPr>
            <a:fld id="{6E66A2A1-06F8-44D1-881B-BA753D87BFDE}"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ts val="60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126973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584" name="Rectangle 24583">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586" name="Freeform: Shape 24585">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578" name="Title 1">
            <a:extLst>
              <a:ext uri="{FF2B5EF4-FFF2-40B4-BE49-F238E27FC236}">
                <a16:creationId xmlns:a16="http://schemas.microsoft.com/office/drawing/2014/main" id="{B1B7A4A7-DA21-A0FE-6B29-C8BAB8268218}"/>
              </a:ext>
            </a:extLst>
          </p:cNvPr>
          <p:cNvSpPr>
            <a:spLocks noGrp="1" noChangeArrowheads="1"/>
          </p:cNvSpPr>
          <p:nvPr>
            <p:ph type="title"/>
          </p:nvPr>
        </p:nvSpPr>
        <p:spPr>
          <a:xfrm>
            <a:off x="166602" y="1153572"/>
            <a:ext cx="4167271" cy="4461163"/>
          </a:xfrm>
        </p:spPr>
        <p:txBody>
          <a:bodyPr>
            <a:normAutofit/>
          </a:bodyPr>
          <a:lstStyle/>
          <a:p>
            <a:r>
              <a:rPr lang="en-US" altLang="en-US" sz="5400" b="1">
                <a:solidFill>
                  <a:srgbClr val="FFFFFF"/>
                </a:solidFill>
                <a:latin typeface="Calibri" panose="020F0502020204030204" pitchFamily="34" charset="0"/>
                <a:cs typeface="Calibri" panose="020F0502020204030204" pitchFamily="34" charset="0"/>
              </a:rPr>
              <a:t>DEFINITIONS</a:t>
            </a:r>
          </a:p>
        </p:txBody>
      </p:sp>
      <p:sp>
        <p:nvSpPr>
          <p:cNvPr id="24588" name="Arc 2458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79" name="Content Placeholder 2">
            <a:extLst>
              <a:ext uri="{FF2B5EF4-FFF2-40B4-BE49-F238E27FC236}">
                <a16:creationId xmlns:a16="http://schemas.microsoft.com/office/drawing/2014/main" id="{D66631DA-10B1-5BC0-FD97-501ABD5DD445}"/>
              </a:ext>
            </a:extLst>
          </p:cNvPr>
          <p:cNvSpPr>
            <a:spLocks noGrp="1" noChangeArrowheads="1"/>
          </p:cNvSpPr>
          <p:nvPr>
            <p:ph idx="1"/>
          </p:nvPr>
        </p:nvSpPr>
        <p:spPr bwMode="auto">
          <a:xfrm>
            <a:off x="4447308" y="328613"/>
            <a:ext cx="6906491" cy="6219824"/>
          </a:xfrm>
        </p:spPr>
        <p:txBody>
          <a:bodyPr numCol="1" anchor="ctr" anchorCtr="0" compatLnSpc="1">
            <a:prstTxWarp prst="textNoShape">
              <a:avLst/>
            </a:prstTxWarp>
            <a:normAutofit/>
          </a:bodyPr>
          <a:lstStyle/>
          <a:p>
            <a:r>
              <a:rPr lang="en-US" altLang="en-US" sz="2400" b="1" u="sng" dirty="0">
                <a:latin typeface="Calibri" panose="020F0502020204030204" pitchFamily="34" charset="0"/>
                <a:cs typeface="Calibri" panose="020F0502020204030204" pitchFamily="34" charset="0"/>
              </a:rPr>
              <a:t>Family member</a:t>
            </a:r>
            <a:r>
              <a:rPr lang="en-US" altLang="en-US" sz="2400" b="1" dirty="0">
                <a:latin typeface="Calibri" panose="020F0502020204030204" pitchFamily="34" charset="0"/>
                <a:cs typeface="Calibri" panose="020F0502020204030204" pitchFamily="34" charset="0"/>
              </a:rPr>
              <a:t>: a spouse, sibling, child, grandparent, grandchild, or parent of an employee, or an individual who is related to the employee by blood or by an affinity whose close association the employee can show to be equivalent to those family relationships. </a:t>
            </a:r>
          </a:p>
          <a:p>
            <a:r>
              <a:rPr lang="en-US" altLang="en-US" sz="2400" b="1" u="sng" dirty="0">
                <a:latin typeface="Calibri" panose="020F0502020204030204" pitchFamily="34" charset="0"/>
                <a:cs typeface="Calibri" panose="020F0502020204030204" pitchFamily="34" charset="0"/>
              </a:rPr>
              <a:t>Child</a:t>
            </a:r>
            <a:r>
              <a:rPr lang="en-US" altLang="en-US" sz="2400" b="1" dirty="0">
                <a:latin typeface="Calibri" panose="020F0502020204030204" pitchFamily="34" charset="0"/>
                <a:cs typeface="Calibri" panose="020F0502020204030204" pitchFamily="34" charset="0"/>
              </a:rPr>
              <a:t>: a biological, adopted, or foster child, stepchild, or legal ward of an employee who is standing in loco parentis, or an individual to whom the employee stood in loco parentis when that individual was a child. The child can be of any age. </a:t>
            </a:r>
          </a:p>
          <a:p>
            <a:r>
              <a:rPr lang="en-US" altLang="en-US" sz="2400" b="1" u="sng" dirty="0">
                <a:latin typeface="Calibri" panose="020F0502020204030204" pitchFamily="34" charset="0"/>
                <a:cs typeface="Calibri" panose="020F0502020204030204" pitchFamily="34" charset="0"/>
              </a:rPr>
              <a:t>Grandchild</a:t>
            </a:r>
            <a:r>
              <a:rPr lang="en-US" altLang="en-US" sz="2400" b="1" dirty="0">
                <a:latin typeface="Calibri" panose="020F0502020204030204" pitchFamily="34" charset="0"/>
                <a:cs typeface="Calibri" panose="020F0502020204030204" pitchFamily="34" charset="0"/>
              </a:rPr>
              <a:t>: related to a person by blood, marriage, adoption, or foster care, by a child of the grandparent. </a:t>
            </a:r>
          </a:p>
          <a:p>
            <a:endParaRPr lang="en-US" altLang="en-US" sz="2400" dirty="0"/>
          </a:p>
        </p:txBody>
      </p:sp>
      <p:sp>
        <p:nvSpPr>
          <p:cNvPr id="4" name="Slide Number Placeholder 3">
            <a:extLst>
              <a:ext uri="{FF2B5EF4-FFF2-40B4-BE49-F238E27FC236}">
                <a16:creationId xmlns:a16="http://schemas.microsoft.com/office/drawing/2014/main" id="{D85D324F-A414-C80C-0401-94B22FF54707}"/>
              </a:ext>
            </a:extLst>
          </p:cNvPr>
          <p:cNvSpPr>
            <a:spLocks noGrp="1"/>
          </p:cNvSpPr>
          <p:nvPr>
            <p:ph type="sldNum" sz="quarter" idx="12"/>
          </p:nvPr>
        </p:nvSpPr>
        <p:spPr>
          <a:xfrm>
            <a:off x="9541564" y="6356350"/>
            <a:ext cx="1812235"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5E90967F-EC22-4B55-887D-21670B0AA60A}" type="slidenum">
              <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14</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75922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8" name="Rectangle 2560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0" name="Freeform: Shape 2560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02" name="Title 1">
            <a:extLst>
              <a:ext uri="{FF2B5EF4-FFF2-40B4-BE49-F238E27FC236}">
                <a16:creationId xmlns:a16="http://schemas.microsoft.com/office/drawing/2014/main" id="{C433BC9B-F81E-CA6C-E5AF-25A596D6ED5D}"/>
              </a:ext>
            </a:extLst>
          </p:cNvPr>
          <p:cNvSpPr>
            <a:spLocks noGrp="1" noChangeArrowheads="1"/>
          </p:cNvSpPr>
          <p:nvPr>
            <p:ph type="title"/>
          </p:nvPr>
        </p:nvSpPr>
        <p:spPr>
          <a:xfrm>
            <a:off x="123825" y="1153572"/>
            <a:ext cx="4346181" cy="4461163"/>
          </a:xfrm>
        </p:spPr>
        <p:txBody>
          <a:bodyPr>
            <a:normAutofit/>
          </a:bodyPr>
          <a:lstStyle/>
          <a:p>
            <a:r>
              <a:rPr lang="en-US" altLang="en-US" sz="5400" b="1">
                <a:solidFill>
                  <a:srgbClr val="FFFFFF"/>
                </a:solidFill>
                <a:latin typeface="Calibri" panose="020F0502020204030204" pitchFamily="34" charset="0"/>
                <a:cs typeface="Calibri" panose="020F0502020204030204" pitchFamily="34" charset="0"/>
              </a:rPr>
              <a:t>DEFINITIONS</a:t>
            </a:r>
          </a:p>
        </p:txBody>
      </p:sp>
      <p:sp>
        <p:nvSpPr>
          <p:cNvPr id="25612" name="Arc 256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03" name="Content Placeholder 2">
            <a:extLst>
              <a:ext uri="{FF2B5EF4-FFF2-40B4-BE49-F238E27FC236}">
                <a16:creationId xmlns:a16="http://schemas.microsoft.com/office/drawing/2014/main" id="{EE858A78-F056-37FF-E4C3-B257B0BD1FE0}"/>
              </a:ext>
            </a:extLst>
          </p:cNvPr>
          <p:cNvSpPr>
            <a:spLocks noGrp="1" noChangeArrowheads="1"/>
          </p:cNvSpPr>
          <p:nvPr>
            <p:ph idx="1"/>
          </p:nvPr>
        </p:nvSpPr>
        <p:spPr bwMode="auto">
          <a:xfrm>
            <a:off x="4598675" y="269208"/>
            <a:ext cx="6906491" cy="6174121"/>
          </a:xfrm>
        </p:spPr>
        <p:txBody>
          <a:bodyPr numCol="1" anchor="ctr" anchorCtr="0" compatLnSpc="1">
            <a:prstTxWarp prst="textNoShape">
              <a:avLst/>
            </a:prstTxWarp>
            <a:normAutofit fontScale="92500" lnSpcReduction="10000"/>
          </a:bodyPr>
          <a:lstStyle/>
          <a:p>
            <a:endParaRPr lang="en-US" altLang="en-US" sz="2200" b="1" u="sng">
              <a:latin typeface="Aptos" pitchFamily="34" charset="0"/>
            </a:endParaRPr>
          </a:p>
          <a:p>
            <a:r>
              <a:rPr lang="en-US" altLang="en-US" b="1" u="sng"/>
              <a:t>Parent</a:t>
            </a:r>
            <a:r>
              <a:rPr lang="en-US" altLang="en-US" b="1"/>
              <a:t>: a biological, foster, or adoptive parent, stepparent, parent-in-law, or legal guardian of an employee or the employee’s spouse. A parent can also be an individual who is now standing (or has previously stood) in loco parentis to an employee.</a:t>
            </a:r>
          </a:p>
          <a:p>
            <a:pPr lvl="1"/>
            <a:r>
              <a:rPr lang="en-US" altLang="en-US" b="1"/>
              <a:t> </a:t>
            </a:r>
            <a:r>
              <a:rPr lang="en-US" altLang="en-US" b="1" u="sng"/>
              <a:t>In loco parentis</a:t>
            </a:r>
            <a:r>
              <a:rPr lang="en-US" altLang="en-US" b="1"/>
              <a:t>:  “standing in the place of the parent.” </a:t>
            </a:r>
          </a:p>
          <a:p>
            <a:r>
              <a:rPr lang="en-US" altLang="en-US" b="1" u="sng"/>
              <a:t>Sibling</a:t>
            </a:r>
            <a:r>
              <a:rPr lang="en-US" altLang="en-US" b="1"/>
              <a:t>: a brother or sister related to the employee by blood, marriage, adoption, or foster care placement. </a:t>
            </a:r>
          </a:p>
          <a:p>
            <a:r>
              <a:rPr lang="en-US" altLang="en-US" b="1" u="sng"/>
              <a:t>Spouse</a:t>
            </a:r>
            <a:r>
              <a:rPr lang="en-US" altLang="en-US" b="1"/>
              <a:t>: a person who is legally married to an employee under the laws of any state, or a domestic partner of an employee registered under the laws of any state or political subdivision. </a:t>
            </a:r>
          </a:p>
          <a:p>
            <a:endParaRPr lang="en-US" altLang="en-US" sz="2200">
              <a:latin typeface="Aptos" pitchFamily="34" charset="0"/>
            </a:endParaRPr>
          </a:p>
          <a:p>
            <a:endParaRPr lang="en-US" altLang="en-US" sz="2200"/>
          </a:p>
        </p:txBody>
      </p:sp>
      <p:sp>
        <p:nvSpPr>
          <p:cNvPr id="4" name="Slide Number Placeholder 3">
            <a:extLst>
              <a:ext uri="{FF2B5EF4-FFF2-40B4-BE49-F238E27FC236}">
                <a16:creationId xmlns:a16="http://schemas.microsoft.com/office/drawing/2014/main" id="{FF28B077-D480-5F74-C62D-B6ECBEFAB7E0}"/>
              </a:ext>
            </a:extLst>
          </p:cNvPr>
          <p:cNvSpPr>
            <a:spLocks noGrp="1"/>
          </p:cNvSpPr>
          <p:nvPr>
            <p:ph type="sldNum" sz="quarter" idx="12"/>
          </p:nvPr>
        </p:nvSpPr>
        <p:spPr>
          <a:xfrm>
            <a:off x="9541564" y="6356350"/>
            <a:ext cx="1812235"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D01044D3-42C3-457E-87B3-CD376DE49AD8}" type="slidenum">
              <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15</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5178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44" name="Rectangle 14343">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346" name="Group 14345">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4347" name="Rectangle 14346">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48" name="Rectangle 14347">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49" name="Rectangle 14348">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351" name="Rectangle 14350">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38" name="Title 1">
            <a:extLst>
              <a:ext uri="{FF2B5EF4-FFF2-40B4-BE49-F238E27FC236}">
                <a16:creationId xmlns:a16="http://schemas.microsoft.com/office/drawing/2014/main" id="{E3CF2503-D68B-EDB8-8534-4CF50B54E39F}"/>
              </a:ext>
            </a:extLst>
          </p:cNvPr>
          <p:cNvSpPr>
            <a:spLocks noGrp="1" noChangeArrowheads="1"/>
          </p:cNvSpPr>
          <p:nvPr>
            <p:ph type="title"/>
          </p:nvPr>
        </p:nvSpPr>
        <p:spPr>
          <a:xfrm>
            <a:off x="1043631" y="809898"/>
            <a:ext cx="9942716" cy="1554480"/>
          </a:xfrm>
        </p:spPr>
        <p:txBody>
          <a:bodyPr anchor="ctr">
            <a:normAutofit/>
          </a:bodyPr>
          <a:lstStyle/>
          <a:p>
            <a:r>
              <a:rPr lang="en-US" altLang="en-US" sz="8000" b="1">
                <a:latin typeface="Calibri" panose="020F0502020204030204" pitchFamily="34" charset="0"/>
                <a:cs typeface="Calibri" panose="020F0502020204030204" pitchFamily="34" charset="0"/>
              </a:rPr>
              <a:t>ACCRUAL</a:t>
            </a:r>
          </a:p>
        </p:txBody>
      </p:sp>
      <p:sp>
        <p:nvSpPr>
          <p:cNvPr id="14339" name="Content Placeholder 2">
            <a:extLst>
              <a:ext uri="{FF2B5EF4-FFF2-40B4-BE49-F238E27FC236}">
                <a16:creationId xmlns:a16="http://schemas.microsoft.com/office/drawing/2014/main" id="{9335AAA6-DD67-B9A6-4FD5-DD375641891C}"/>
              </a:ext>
            </a:extLst>
          </p:cNvPr>
          <p:cNvSpPr>
            <a:spLocks noGrp="1" noChangeArrowheads="1"/>
          </p:cNvSpPr>
          <p:nvPr>
            <p:ph idx="1"/>
          </p:nvPr>
        </p:nvSpPr>
        <p:spPr bwMode="auto">
          <a:xfrm>
            <a:off x="1043631" y="2560322"/>
            <a:ext cx="9941319" cy="3124658"/>
          </a:xfrm>
        </p:spPr>
        <p:txBody>
          <a:bodyPr numCol="1" anchor="ctr" anchorCtr="0" compatLnSpc="1">
            <a:prstTxWarp prst="textNoShape">
              <a:avLst/>
            </a:prstTxWarp>
            <a:normAutofit/>
          </a:bodyPr>
          <a:lstStyle/>
          <a:p>
            <a:endParaRPr lang="en-US" altLang="en-US">
              <a:latin typeface="Aptos" pitchFamily="34" charset="0"/>
            </a:endParaRPr>
          </a:p>
          <a:p>
            <a:r>
              <a:rPr lang="en-US" altLang="en-US" b="1">
                <a:cs typeface="Calibri" panose="020F0502020204030204" pitchFamily="34" charset="0"/>
              </a:rPr>
              <a:t>Accrual begins on January 1, 2025, unless the employee was hired after that date.  </a:t>
            </a:r>
          </a:p>
          <a:p>
            <a:r>
              <a:rPr lang="en-US" altLang="en-US" b="1">
                <a:cs typeface="Calibri" panose="020F0502020204030204" pitchFamily="34" charset="0"/>
              </a:rPr>
              <a:t>If hired after January 1, 2025, the employee’s paid sick time begins to accrue on the employee’s first date of employment.</a:t>
            </a:r>
          </a:p>
          <a:p>
            <a:pPr lvl="1"/>
            <a:r>
              <a:rPr lang="en-US" altLang="en-US" sz="2800" b="1">
                <a:cs typeface="Calibri"/>
              </a:rPr>
              <a:t>This is the same timeline (January 1) for the employers who are phased in on January 1, 2026, and January 1, 2027.    </a:t>
            </a:r>
            <a:endParaRPr lang="en-US" altLang="en-US" sz="2800" b="1">
              <a:ea typeface="Calibri"/>
              <a:cs typeface="Calibri"/>
            </a:endParaRPr>
          </a:p>
          <a:p>
            <a:endParaRPr lang="en-US" altLang="en-US" sz="2400"/>
          </a:p>
        </p:txBody>
      </p:sp>
      <p:cxnSp>
        <p:nvCxnSpPr>
          <p:cNvPr id="14353" name="Straight Connector 14352">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DBABEF2D-54F3-21BE-90CB-7F9C331458D0}"/>
              </a:ext>
            </a:extLst>
          </p:cNvPr>
          <p:cNvSpPr>
            <a:spLocks noGrp="1"/>
          </p:cNvSpPr>
          <p:nvPr>
            <p:ph type="sldNum" sz="quarter" idx="12"/>
          </p:nvPr>
        </p:nvSpPr>
        <p:spPr>
          <a:xfrm>
            <a:off x="8610600" y="6492240"/>
            <a:ext cx="2743200" cy="365125"/>
          </a:xfrm>
        </p:spPr>
        <p:txBody>
          <a:bodyPr>
            <a:normAutofit/>
          </a:bodyPr>
          <a:lstStyle/>
          <a:p>
            <a:pPr>
              <a:spcAft>
                <a:spcPts val="600"/>
              </a:spcAft>
              <a:defRPr/>
            </a:pPr>
            <a:fld id="{5C806ECB-44BE-4533-8E9E-B50E9452E3D0}" type="slidenum">
              <a:rPr lang="en-US" altLang="en-US"/>
              <a:pPr>
                <a:spcAft>
                  <a:spcPts val="600"/>
                </a:spcAft>
                <a:defRPr/>
              </a:pPr>
              <a:t>16</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39" name="Rectangle 18438">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441" name="Group 1844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8442" name="Rectangle 1844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3" name="Rectangle 1844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4" name="Rectangle 1844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446" name="Rectangle 1844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4" name="Rectangle 2">
            <a:extLst>
              <a:ext uri="{FF2B5EF4-FFF2-40B4-BE49-F238E27FC236}">
                <a16:creationId xmlns:a16="http://schemas.microsoft.com/office/drawing/2014/main" id="{F838A7AA-532A-74F6-82BF-45AC2E21C2B2}"/>
              </a:ext>
            </a:extLst>
          </p:cNvPr>
          <p:cNvSpPr>
            <a:spLocks noGrp="1" noChangeArrowheads="1"/>
          </p:cNvSpPr>
          <p:nvPr>
            <p:ph type="title"/>
          </p:nvPr>
        </p:nvSpPr>
        <p:spPr>
          <a:xfrm>
            <a:off x="1043631" y="809898"/>
            <a:ext cx="9942716" cy="1554480"/>
          </a:xfrm>
        </p:spPr>
        <p:txBody>
          <a:bodyPr rtlCol="0" anchor="ctr">
            <a:normAutofit/>
          </a:bodyPr>
          <a:lstStyle/>
          <a:p>
            <a:pPr>
              <a:defRPr/>
            </a:pPr>
            <a:r>
              <a:rPr lang="en-US" altLang="en-US" sz="8000" b="1">
                <a:latin typeface="+mn-lt"/>
              </a:rPr>
              <a:t>ACCRUAL</a:t>
            </a:r>
          </a:p>
        </p:txBody>
      </p:sp>
      <p:sp>
        <p:nvSpPr>
          <p:cNvPr id="17412" name="Rectangle 3">
            <a:extLst>
              <a:ext uri="{FF2B5EF4-FFF2-40B4-BE49-F238E27FC236}">
                <a16:creationId xmlns:a16="http://schemas.microsoft.com/office/drawing/2014/main" id="{873AD53D-3589-9CCF-2991-BD1596B14FB2}"/>
              </a:ext>
            </a:extLst>
          </p:cNvPr>
          <p:cNvSpPr>
            <a:spLocks noGrp="1" noChangeArrowheads="1"/>
          </p:cNvSpPr>
          <p:nvPr>
            <p:ph idx="1"/>
          </p:nvPr>
        </p:nvSpPr>
        <p:spPr>
          <a:xfrm>
            <a:off x="751936" y="2968924"/>
            <a:ext cx="10220034" cy="3516388"/>
          </a:xfrm>
        </p:spPr>
        <p:txBody>
          <a:bodyPr anchor="ctr">
            <a:normAutofit fontScale="92500" lnSpcReduction="10000"/>
          </a:bodyPr>
          <a:lstStyle/>
          <a:p>
            <a:pPr>
              <a:defRPr/>
            </a:pPr>
            <a:r>
              <a:rPr lang="en-US" sz="3000" b="1" dirty="0">
                <a:cs typeface="Calibri"/>
              </a:rPr>
              <a:t>Each employer shall provide paid sick leave annually, which accrues:</a:t>
            </a:r>
          </a:p>
          <a:p>
            <a:pPr lvl="1">
              <a:defRPr/>
            </a:pPr>
            <a:r>
              <a:rPr lang="en-US" sz="3000" b="1" dirty="0">
                <a:cs typeface="Calibri"/>
              </a:rPr>
              <a:t>at a rate of </a:t>
            </a:r>
            <a:r>
              <a:rPr lang="en-US" sz="3000" b="1" u="sng" dirty="0">
                <a:cs typeface="Calibri"/>
              </a:rPr>
              <a:t>1 hour</a:t>
            </a:r>
            <a:r>
              <a:rPr lang="en-US" sz="3000" b="1" dirty="0">
                <a:cs typeface="Calibri"/>
              </a:rPr>
              <a:t> of paid sick leave for every </a:t>
            </a:r>
            <a:r>
              <a:rPr lang="en-US" sz="3000" b="1" u="sng" dirty="0">
                <a:cs typeface="Calibri"/>
              </a:rPr>
              <a:t>30 hours</a:t>
            </a:r>
            <a:r>
              <a:rPr lang="en-US" sz="3000" b="1" dirty="0">
                <a:cs typeface="Calibri"/>
              </a:rPr>
              <a:t> worked by the employee, and</a:t>
            </a:r>
            <a:endParaRPr lang="en-US" sz="3000" b="1" dirty="0">
              <a:ea typeface="Calibri"/>
              <a:cs typeface="Calibri"/>
            </a:endParaRPr>
          </a:p>
          <a:p>
            <a:pPr lvl="1">
              <a:defRPr/>
            </a:pPr>
            <a:r>
              <a:rPr lang="en-US" sz="3000" b="1" dirty="0">
                <a:cs typeface="Calibri"/>
              </a:rPr>
              <a:t>must be hours actually worked and does not include any paid </a:t>
            </a:r>
            <a:r>
              <a:rPr lang="en-US" sz="3000" b="1">
                <a:cs typeface="Calibri"/>
              </a:rPr>
              <a:t>or unpaid time off</a:t>
            </a:r>
            <a:r>
              <a:rPr lang="en-US" sz="3000" dirty="0"/>
              <a:t> </a:t>
            </a:r>
            <a:endParaRPr lang="en-US" sz="3000" dirty="0">
              <a:ea typeface="Calibri"/>
              <a:cs typeface="Calibri"/>
            </a:endParaRPr>
          </a:p>
          <a:p>
            <a:pPr lvl="1">
              <a:defRPr/>
            </a:pPr>
            <a:endParaRPr lang="en-US" sz="2600"/>
          </a:p>
          <a:p>
            <a:pPr lvl="1">
              <a:defRPr/>
            </a:pPr>
            <a:r>
              <a:rPr lang="en-US" altLang="en-US" sz="3300" b="1" dirty="0">
                <a:cs typeface="Calibri"/>
              </a:rPr>
              <a:t>“</a:t>
            </a:r>
            <a:r>
              <a:rPr lang="en-US" altLang="en-US" sz="3300" b="1" u="sng" dirty="0">
                <a:cs typeface="Calibri"/>
              </a:rPr>
              <a:t>Year</a:t>
            </a:r>
            <a:r>
              <a:rPr lang="en-US" altLang="en-US" sz="3300" b="1" dirty="0">
                <a:cs typeface="Calibri"/>
              </a:rPr>
              <a:t>” – means any 365-day period used by the employer to calculate employee benefits</a:t>
            </a:r>
            <a:endParaRPr lang="en-US" altLang="en-US" sz="3300" b="1" dirty="0">
              <a:ea typeface="Calibri"/>
              <a:cs typeface="Calibri"/>
            </a:endParaRPr>
          </a:p>
          <a:p>
            <a:pPr lvl="1">
              <a:defRPr/>
            </a:pPr>
            <a:endParaRPr lang="en-US">
              <a:latin typeface="Aptos" panose="020B0004020202020204" pitchFamily="34" charset="0"/>
            </a:endParaRPr>
          </a:p>
          <a:p>
            <a:pPr lvl="1">
              <a:defRPr/>
            </a:pPr>
            <a:endParaRPr lang="en-US" b="1">
              <a:cs typeface="Calibri" panose="020F0502020204030204" pitchFamily="34" charset="0"/>
            </a:endParaRPr>
          </a:p>
          <a:p>
            <a:pPr lvl="1">
              <a:defRPr/>
            </a:pPr>
            <a:endParaRPr lang="en-US" b="1">
              <a:cs typeface="Calibri" panose="020F0502020204030204" pitchFamily="34" charset="0"/>
            </a:endParaRPr>
          </a:p>
        </p:txBody>
      </p:sp>
      <p:cxnSp>
        <p:nvCxnSpPr>
          <p:cNvPr id="18448" name="Straight Connector 1844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5364" name="Slide Number Placeholder 5">
            <a:extLst>
              <a:ext uri="{FF2B5EF4-FFF2-40B4-BE49-F238E27FC236}">
                <a16:creationId xmlns:a16="http://schemas.microsoft.com/office/drawing/2014/main" id="{60E93D24-A71E-0832-988A-68B425AAE9F8}"/>
              </a:ext>
            </a:extLst>
          </p:cNvPr>
          <p:cNvSpPr>
            <a:spLocks noGrp="1"/>
          </p:cNvSpPr>
          <p:nvPr>
            <p:ph type="sldNum" sz="quarter" idx="12"/>
          </p:nvPr>
        </p:nvSpPr>
        <p:spPr bwMode="auto">
          <a:xfrm>
            <a:off x="8610600" y="6492240"/>
            <a:ext cx="27432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numCol="1"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ts val="600"/>
              </a:spcAft>
            </a:pPr>
            <a:fld id="{EB150BE7-D24A-4747-BD70-6E29B6FF4A90}" type="slidenum">
              <a:rPr lang="en-US" altLang="en-US">
                <a:latin typeface="Arial" panose="020B0604020202020204" pitchFamily="34" charset="0"/>
              </a:rPr>
              <a:pPr fontAlgn="base">
                <a:spcBef>
                  <a:spcPct val="0"/>
                </a:spcBef>
                <a:spcAft>
                  <a:spcPts val="600"/>
                </a:spcAft>
              </a:pPr>
              <a:t>17</a:t>
            </a:fld>
            <a:endParaRPr lang="en-US" altLang="en-US">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920" name="Rectangle 3891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14" name="Title 1">
            <a:extLst>
              <a:ext uri="{FF2B5EF4-FFF2-40B4-BE49-F238E27FC236}">
                <a16:creationId xmlns:a16="http://schemas.microsoft.com/office/drawing/2014/main" id="{2D3564CC-E4A0-1B91-9FC4-37ACB1D8241A}"/>
              </a:ext>
            </a:extLst>
          </p:cNvPr>
          <p:cNvSpPr>
            <a:spLocks noGrp="1" noChangeArrowheads="1"/>
          </p:cNvSpPr>
          <p:nvPr>
            <p:ph type="title"/>
          </p:nvPr>
        </p:nvSpPr>
        <p:spPr>
          <a:xfrm>
            <a:off x="726948" y="601384"/>
            <a:ext cx="10506456" cy="2210253"/>
          </a:xfrm>
        </p:spPr>
        <p:txBody>
          <a:bodyPr anchor="b">
            <a:noAutofit/>
          </a:bodyPr>
          <a:lstStyle/>
          <a:p>
            <a:r>
              <a:rPr lang="en-US" altLang="en-US" sz="6600" b="1" dirty="0">
                <a:latin typeface="+mn-lt"/>
              </a:rPr>
              <a:t>ACCRUAL</a:t>
            </a:r>
            <a:br>
              <a:rPr lang="en-US" altLang="en-US" sz="5400" b="1" dirty="0">
                <a:latin typeface="+mn-lt"/>
              </a:rPr>
            </a:br>
            <a:br>
              <a:rPr lang="en-US" altLang="en-US" sz="4800" b="1" dirty="0">
                <a:latin typeface="+mn-lt"/>
              </a:rPr>
            </a:br>
            <a:endParaRPr lang="en-US" altLang="en-US" sz="4800" b="1" dirty="0">
              <a:latin typeface="+mn-lt"/>
            </a:endParaRPr>
          </a:p>
        </p:txBody>
      </p:sp>
      <p:sp>
        <p:nvSpPr>
          <p:cNvPr id="38922" name="Rectangle 3892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8924" name="Rectangle 3892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Slide Number Placeholder 3">
            <a:extLst>
              <a:ext uri="{FF2B5EF4-FFF2-40B4-BE49-F238E27FC236}">
                <a16:creationId xmlns:a16="http://schemas.microsoft.com/office/drawing/2014/main" id="{AA0EEF36-A493-3BB3-4A36-0B7665F20C12}"/>
              </a:ext>
            </a:extLst>
          </p:cNvPr>
          <p:cNvSpPr>
            <a:spLocks noGrp="1"/>
          </p:cNvSpPr>
          <p:nvPr>
            <p:ph type="sldNum" sz="quarter" idx="12"/>
          </p:nvPr>
        </p:nvSpPr>
        <p:spPr>
          <a:xfrm>
            <a:off x="8873254" y="6356350"/>
            <a:ext cx="2477498" cy="365125"/>
          </a:xfrm>
        </p:spPr>
        <p:txBody>
          <a:bodyPr>
            <a:normAutofit/>
          </a:bodyPr>
          <a:lstStyle/>
          <a:p>
            <a:pPr>
              <a:spcAft>
                <a:spcPts val="600"/>
              </a:spcAft>
              <a:defRPr/>
            </a:pPr>
            <a:fld id="{BB4AEFF3-4BFB-4113-9B6C-94111ADD0189}" type="slidenum">
              <a:rPr lang="en-US" altLang="en-US">
                <a:solidFill>
                  <a:schemeClr val="tx1">
                    <a:lumMod val="50000"/>
                    <a:lumOff val="50000"/>
                  </a:schemeClr>
                </a:solidFill>
              </a:rPr>
              <a:pPr>
                <a:spcAft>
                  <a:spcPts val="600"/>
                </a:spcAft>
                <a:defRPr/>
              </a:pPr>
              <a:t>18</a:t>
            </a:fld>
            <a:endParaRPr lang="en-US" altLang="en-US">
              <a:solidFill>
                <a:schemeClr val="tx1">
                  <a:lumMod val="50000"/>
                  <a:lumOff val="50000"/>
                </a:schemeClr>
              </a:solidFill>
            </a:endParaRPr>
          </a:p>
        </p:txBody>
      </p:sp>
      <p:graphicFrame>
        <p:nvGraphicFramePr>
          <p:cNvPr id="38916" name="Content Placeholder 2">
            <a:extLst>
              <a:ext uri="{FF2B5EF4-FFF2-40B4-BE49-F238E27FC236}">
                <a16:creationId xmlns:a16="http://schemas.microsoft.com/office/drawing/2014/main" id="{4EC4D1F2-4E47-4B6E-A34D-244E205894CE}"/>
              </a:ext>
            </a:extLst>
          </p:cNvPr>
          <p:cNvGraphicFramePr>
            <a:graphicFrameLocks noGrp="1"/>
          </p:cNvGraphicFramePr>
          <p:nvPr>
            <p:ph idx="1"/>
            <p:extLst>
              <p:ext uri="{D42A27DB-BD31-4B8C-83A1-F6EECF244321}">
                <p14:modId xmlns:p14="http://schemas.microsoft.com/office/powerpoint/2010/main" val="3830925240"/>
              </p:ext>
            </p:extLst>
          </p:nvPr>
        </p:nvGraphicFramePr>
        <p:xfrm>
          <a:off x="838200" y="2519873"/>
          <a:ext cx="10725150" cy="3986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974779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6" name="Rectangle 17415">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A4FD9A-B4B0-F6EF-F37F-26D6F416E80C}"/>
              </a:ext>
            </a:extLst>
          </p:cNvPr>
          <p:cNvSpPr>
            <a:spLocks noGrp="1"/>
          </p:cNvSpPr>
          <p:nvPr>
            <p:ph type="title"/>
          </p:nvPr>
        </p:nvSpPr>
        <p:spPr>
          <a:xfrm>
            <a:off x="808638" y="386930"/>
            <a:ext cx="9236700" cy="1188950"/>
          </a:xfrm>
        </p:spPr>
        <p:txBody>
          <a:bodyPr rtlCol="0" anchor="b">
            <a:normAutofit/>
          </a:bodyPr>
          <a:lstStyle/>
          <a:p>
            <a:pPr>
              <a:defRPr/>
            </a:pPr>
            <a:r>
              <a:rPr lang="en-US" sz="8000" b="1">
                <a:latin typeface="+mn-lt"/>
              </a:rPr>
              <a:t>USAGE</a:t>
            </a:r>
          </a:p>
        </p:txBody>
      </p:sp>
      <p:grpSp>
        <p:nvGrpSpPr>
          <p:cNvPr id="17418" name="Group 17417">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7419" name="Rectangle 17418">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20" name="Rectangle 17419">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422" name="Rectangle 17421">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1" name="Content Placeholder 2">
            <a:extLst>
              <a:ext uri="{FF2B5EF4-FFF2-40B4-BE49-F238E27FC236}">
                <a16:creationId xmlns:a16="http://schemas.microsoft.com/office/drawing/2014/main" id="{D700BB30-27BC-C347-6C1D-F59D76EE8691}"/>
              </a:ext>
            </a:extLst>
          </p:cNvPr>
          <p:cNvSpPr>
            <a:spLocks noGrp="1" noChangeArrowheads="1"/>
          </p:cNvSpPr>
          <p:nvPr>
            <p:ph idx="1"/>
          </p:nvPr>
        </p:nvSpPr>
        <p:spPr bwMode="auto">
          <a:xfrm>
            <a:off x="808638" y="1857529"/>
            <a:ext cx="10143668" cy="3781081"/>
          </a:xfrm>
        </p:spPr>
        <p:txBody>
          <a:bodyPr numCol="1" anchor="ctr" anchorCtr="0" compatLnSpc="1">
            <a:prstTxWarp prst="textNoShape">
              <a:avLst/>
            </a:prstTxWarp>
            <a:normAutofit/>
          </a:bodyPr>
          <a:lstStyle/>
          <a:p>
            <a:endParaRPr lang="en-US" altLang="en-US" sz="2400">
              <a:latin typeface="Aptos" pitchFamily="34" charset="0"/>
            </a:endParaRPr>
          </a:p>
          <a:p>
            <a:endParaRPr lang="en-US" altLang="en-US" sz="2400">
              <a:latin typeface="Aptos" pitchFamily="34" charset="0"/>
            </a:endParaRPr>
          </a:p>
          <a:p>
            <a:r>
              <a:rPr lang="en-US" altLang="en-US" sz="3200" b="1">
                <a:cs typeface="Calibri" panose="020F0502020204030204" pitchFamily="34" charset="0"/>
              </a:rPr>
              <a:t>An employee may begin to use accrued hours 120 </a:t>
            </a:r>
            <a:r>
              <a:rPr lang="en-US" altLang="en-US" sz="3200" b="1" u="sng">
                <a:cs typeface="Calibri" panose="020F0502020204030204" pitchFamily="34" charset="0"/>
              </a:rPr>
              <a:t>calendar</a:t>
            </a:r>
            <a:r>
              <a:rPr lang="en-US" altLang="en-US" sz="3200" b="1">
                <a:cs typeface="Calibri" panose="020F0502020204030204" pitchFamily="34" charset="0"/>
              </a:rPr>
              <a:t> days after their date of hire. </a:t>
            </a:r>
          </a:p>
          <a:p>
            <a:r>
              <a:rPr lang="en-US" altLang="en-US" sz="3200" b="1">
                <a:cs typeface="Calibri" panose="020F0502020204030204" pitchFamily="34" charset="0"/>
              </a:rPr>
              <a:t>This is a one-time requirement. Once met, it never needs to be met again for the same employer or an employer that is a successor in interest. </a:t>
            </a:r>
          </a:p>
          <a:p>
            <a:endParaRPr lang="en-US" altLang="en-US" sz="2400"/>
          </a:p>
        </p:txBody>
      </p:sp>
      <p:sp>
        <p:nvSpPr>
          <p:cNvPr id="4" name="Slide Number Placeholder 3">
            <a:extLst>
              <a:ext uri="{FF2B5EF4-FFF2-40B4-BE49-F238E27FC236}">
                <a16:creationId xmlns:a16="http://schemas.microsoft.com/office/drawing/2014/main" id="{D36FBA60-A129-5685-D1AF-218B1006FC9F}"/>
              </a:ext>
            </a:extLst>
          </p:cNvPr>
          <p:cNvSpPr>
            <a:spLocks noGrp="1"/>
          </p:cNvSpPr>
          <p:nvPr>
            <p:ph type="sldNum" sz="quarter" idx="12"/>
          </p:nvPr>
        </p:nvSpPr>
        <p:spPr>
          <a:xfrm>
            <a:off x="8610600" y="6492240"/>
            <a:ext cx="2743200" cy="365125"/>
          </a:xfrm>
        </p:spPr>
        <p:txBody>
          <a:bodyPr>
            <a:normAutofit/>
          </a:bodyPr>
          <a:lstStyle/>
          <a:p>
            <a:pPr>
              <a:spcAft>
                <a:spcPts val="600"/>
              </a:spcAft>
              <a:defRPr/>
            </a:pPr>
            <a:fld id="{822AF300-FB3C-4577-8C9F-E2C971EA48D3}" type="slidenum">
              <a:rPr lang="en-US" altLang="en-US" smtClean="0"/>
              <a:pPr>
                <a:spcAft>
                  <a:spcPts val="600"/>
                </a:spcAft>
                <a:defRPr/>
              </a:pPr>
              <a:t>19</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19">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21">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6F24F50-CC7F-B11B-76D3-66D638879C52}"/>
              </a:ext>
            </a:extLst>
          </p:cNvPr>
          <p:cNvSpPr>
            <a:spLocks noGrp="1"/>
          </p:cNvSpPr>
          <p:nvPr>
            <p:ph type="title"/>
          </p:nvPr>
        </p:nvSpPr>
        <p:spPr>
          <a:xfrm>
            <a:off x="838200" y="713312"/>
            <a:ext cx="4038600" cy="5431376"/>
          </a:xfrm>
        </p:spPr>
        <p:txBody>
          <a:bodyPr rtlCol="0">
            <a:normAutofit/>
          </a:bodyPr>
          <a:lstStyle/>
          <a:p>
            <a:pPr>
              <a:defRPr/>
            </a:pPr>
            <a:r>
              <a:rPr lang="en-US" b="1">
                <a:latin typeface="+mn-lt"/>
              </a:rPr>
              <a:t>AGENDA</a:t>
            </a:r>
          </a:p>
        </p:txBody>
      </p:sp>
      <p:sp>
        <p:nvSpPr>
          <p:cNvPr id="3" name="Content Placeholder 2">
            <a:extLst>
              <a:ext uri="{FF2B5EF4-FFF2-40B4-BE49-F238E27FC236}">
                <a16:creationId xmlns:a16="http://schemas.microsoft.com/office/drawing/2014/main" id="{D8E61708-7D65-0201-7268-887D31A44E8A}"/>
              </a:ext>
            </a:extLst>
          </p:cNvPr>
          <p:cNvSpPr>
            <a:spLocks noGrp="1"/>
          </p:cNvSpPr>
          <p:nvPr>
            <p:ph idx="1"/>
          </p:nvPr>
        </p:nvSpPr>
        <p:spPr>
          <a:xfrm>
            <a:off x="5600700" y="228601"/>
            <a:ext cx="6019800" cy="6492874"/>
          </a:xfrm>
        </p:spPr>
        <p:txBody>
          <a:bodyPr anchor="ctr">
            <a:normAutofit/>
          </a:bodyPr>
          <a:lstStyle/>
          <a:p>
            <a:pPr>
              <a:spcBef>
                <a:spcPts val="0"/>
              </a:spcBef>
              <a:buFont typeface="Wingdings" panose="05000000000000000000" pitchFamily="2" charset="2"/>
              <a:buChar char="§"/>
              <a:defRPr/>
            </a:pPr>
            <a:r>
              <a:rPr lang="en-US" sz="2000" b="1">
                <a:ea typeface="Times New Roman" panose="02020603050405020304" pitchFamily="18" charset="0"/>
              </a:rPr>
              <a:t>Who is a covered employer on Jan 1</a:t>
            </a:r>
            <a:r>
              <a:rPr lang="en-US" sz="2000" b="1" baseline="30000">
                <a:ea typeface="Times New Roman" panose="02020603050405020304" pitchFamily="18" charset="0"/>
              </a:rPr>
              <a:t>st</a:t>
            </a:r>
            <a:r>
              <a:rPr lang="en-US" sz="2000" b="1">
                <a:ea typeface="Times New Roman" panose="02020603050405020304" pitchFamily="18" charset="0"/>
              </a:rPr>
              <a:t>, 2025, and who will be a covered employer in the coming years?</a:t>
            </a:r>
            <a:endParaRPr lang="en-US" sz="2000" b="1">
              <a:ea typeface="Calibri" panose="020F0502020204030204" pitchFamily="34" charset="0"/>
            </a:endParaRPr>
          </a:p>
          <a:p>
            <a:pPr>
              <a:spcBef>
                <a:spcPts val="0"/>
              </a:spcBef>
              <a:buFont typeface="Wingdings" panose="05000000000000000000" pitchFamily="2" charset="2"/>
              <a:buChar char="§"/>
              <a:defRPr/>
            </a:pPr>
            <a:r>
              <a:rPr lang="en-US" sz="2000" b="1">
                <a:ea typeface="Times New Roman" panose="02020603050405020304" pitchFamily="18" charset="0"/>
              </a:rPr>
              <a:t>Are any employers exempt?</a:t>
            </a:r>
            <a:endParaRPr lang="en-US" sz="2000" b="1">
              <a:ea typeface="Calibri" panose="020F0502020204030204" pitchFamily="34" charset="0"/>
            </a:endParaRPr>
          </a:p>
          <a:p>
            <a:pPr>
              <a:spcBef>
                <a:spcPts val="0"/>
              </a:spcBef>
              <a:buFont typeface="Wingdings" panose="05000000000000000000" pitchFamily="2" charset="2"/>
              <a:buChar char="§"/>
              <a:defRPr/>
            </a:pPr>
            <a:r>
              <a:rPr lang="en-US" sz="2000" b="1">
                <a:ea typeface="Times New Roman" panose="02020603050405020304" pitchFamily="18" charset="0"/>
              </a:rPr>
              <a:t>What employees are covered and are there any exempt employees?</a:t>
            </a:r>
            <a:endParaRPr lang="en-US" sz="2000" b="1">
              <a:ea typeface="Calibri" panose="020F0502020204030204" pitchFamily="34" charset="0"/>
            </a:endParaRPr>
          </a:p>
          <a:p>
            <a:pPr>
              <a:spcBef>
                <a:spcPts val="0"/>
              </a:spcBef>
              <a:buFont typeface="Wingdings" panose="05000000000000000000" pitchFamily="2" charset="2"/>
              <a:buChar char="§"/>
              <a:defRPr/>
            </a:pPr>
            <a:r>
              <a:rPr lang="en-US" sz="2000" b="1">
                <a:ea typeface="Times New Roman" panose="02020603050405020304" pitchFamily="18" charset="0"/>
              </a:rPr>
              <a:t>Which employees are considered “seasonal”?</a:t>
            </a:r>
            <a:endParaRPr lang="en-US" sz="2000" b="1">
              <a:ea typeface="Calibri" panose="020F0502020204030204" pitchFamily="34" charset="0"/>
            </a:endParaRPr>
          </a:p>
          <a:p>
            <a:pPr>
              <a:spcBef>
                <a:spcPts val="0"/>
              </a:spcBef>
              <a:buFont typeface="Wingdings" panose="05000000000000000000" pitchFamily="2" charset="2"/>
              <a:buChar char="§"/>
              <a:defRPr/>
            </a:pPr>
            <a:r>
              <a:rPr lang="en-US" sz="2000" b="1">
                <a:ea typeface="Times New Roman" panose="02020603050405020304" pitchFamily="18" charset="0"/>
              </a:rPr>
              <a:t>What are the reasons for which paid sick leave may be taken?  </a:t>
            </a:r>
            <a:endParaRPr lang="en-US" sz="2000" b="1">
              <a:ea typeface="Calibri" panose="020F0502020204030204" pitchFamily="34" charset="0"/>
            </a:endParaRPr>
          </a:p>
          <a:p>
            <a:pPr>
              <a:spcBef>
                <a:spcPts val="0"/>
              </a:spcBef>
              <a:buFont typeface="Wingdings" panose="05000000000000000000" pitchFamily="2" charset="2"/>
              <a:buChar char="§"/>
              <a:defRPr/>
            </a:pPr>
            <a:r>
              <a:rPr lang="en-US" sz="2000" b="1">
                <a:ea typeface="Times New Roman" panose="02020603050405020304" pitchFamily="18" charset="0"/>
              </a:rPr>
              <a:t>Who is a family member?</a:t>
            </a:r>
            <a:endParaRPr lang="en-US" sz="2000" b="1">
              <a:ea typeface="Calibri" panose="020F0502020204030204" pitchFamily="34" charset="0"/>
            </a:endParaRPr>
          </a:p>
          <a:p>
            <a:pPr>
              <a:spcBef>
                <a:spcPts val="0"/>
              </a:spcBef>
              <a:buFont typeface="Wingdings" panose="05000000000000000000" pitchFamily="2" charset="2"/>
              <a:buChar char="§"/>
              <a:defRPr/>
            </a:pPr>
            <a:r>
              <a:rPr lang="en-US" sz="2000" b="1">
                <a:ea typeface="Times New Roman" panose="02020603050405020304" pitchFamily="18" charset="0"/>
              </a:rPr>
              <a:t>How is sick leave accrued?</a:t>
            </a:r>
            <a:endParaRPr lang="en-US" sz="2000" b="1">
              <a:ea typeface="Calibri" panose="020F0502020204030204" pitchFamily="34" charset="0"/>
            </a:endParaRPr>
          </a:p>
          <a:p>
            <a:pPr>
              <a:spcBef>
                <a:spcPts val="0"/>
              </a:spcBef>
              <a:buFont typeface="Wingdings" panose="05000000000000000000" pitchFamily="2" charset="2"/>
              <a:buChar char="§"/>
              <a:defRPr/>
            </a:pPr>
            <a:r>
              <a:rPr lang="en-US" sz="2000" b="1">
                <a:ea typeface="Times New Roman" panose="02020603050405020304" pitchFamily="18" charset="0"/>
              </a:rPr>
              <a:t>How much paid sick leave may be accrued in a year? </a:t>
            </a:r>
            <a:endParaRPr lang="en-US" sz="2000" b="1">
              <a:ea typeface="Calibri" panose="020F0502020204030204" pitchFamily="34" charset="0"/>
            </a:endParaRPr>
          </a:p>
          <a:p>
            <a:pPr>
              <a:spcBef>
                <a:spcPts val="0"/>
              </a:spcBef>
              <a:buFont typeface="Wingdings" panose="05000000000000000000" pitchFamily="2" charset="2"/>
              <a:buChar char="§"/>
              <a:defRPr/>
            </a:pPr>
            <a:r>
              <a:rPr lang="en-US" sz="2000" b="1">
                <a:ea typeface="Times New Roman" panose="02020603050405020304" pitchFamily="18" charset="0"/>
              </a:rPr>
              <a:t>What are the notice requirements for both the employer and the employee?</a:t>
            </a:r>
            <a:endParaRPr lang="en-US" sz="2000" b="1">
              <a:ea typeface="Calibri" panose="020F0502020204030204" pitchFamily="34" charset="0"/>
            </a:endParaRPr>
          </a:p>
          <a:p>
            <a:pPr>
              <a:spcBef>
                <a:spcPts val="0"/>
              </a:spcBef>
              <a:buFont typeface="Wingdings" panose="05000000000000000000" pitchFamily="2" charset="2"/>
              <a:buChar char="§"/>
              <a:defRPr/>
            </a:pPr>
            <a:r>
              <a:rPr lang="en-US" sz="2000" b="1">
                <a:ea typeface="Times New Roman" panose="02020603050405020304" pitchFamily="18" charset="0"/>
              </a:rPr>
              <a:t>What documentation may the employer require?</a:t>
            </a:r>
            <a:endParaRPr lang="en-US" sz="2000" b="1">
              <a:ea typeface="Calibri" panose="020F0502020204030204" pitchFamily="34" charset="0"/>
            </a:endParaRPr>
          </a:p>
          <a:p>
            <a:pPr>
              <a:defRPr/>
            </a:pPr>
            <a:endParaRPr lang="en-US" sz="2000"/>
          </a:p>
        </p:txBody>
      </p:sp>
      <p:graphicFrame>
        <p:nvGraphicFramePr>
          <p:cNvPr id="6" name="Object 5">
            <a:extLst>
              <a:ext uri="{FF2B5EF4-FFF2-40B4-BE49-F238E27FC236}">
                <a16:creationId xmlns:a16="http://schemas.microsoft.com/office/drawing/2014/main" id="{3C23D0C1-F554-16FE-1B30-3AAF339627D7}"/>
              </a:ext>
            </a:extLst>
          </p:cNvPr>
          <p:cNvGraphicFramePr>
            <a:graphicFrameLocks noChangeAspect="1"/>
          </p:cNvGraphicFramePr>
          <p:nvPr>
            <p:extLst>
              <p:ext uri="{D42A27DB-BD31-4B8C-83A1-F6EECF244321}">
                <p14:modId xmlns:p14="http://schemas.microsoft.com/office/powerpoint/2010/main" val="2183527887"/>
              </p:ext>
            </p:extLst>
          </p:nvPr>
        </p:nvGraphicFramePr>
        <p:xfrm>
          <a:off x="7574046" y="6208522"/>
          <a:ext cx="5956300" cy="811737"/>
        </p:xfrm>
        <a:graphic>
          <a:graphicData uri="http://schemas.openxmlformats.org/presentationml/2006/ole">
            <mc:AlternateContent xmlns:mc="http://schemas.openxmlformats.org/markup-compatibility/2006">
              <mc:Choice xmlns:v="urn:schemas-microsoft-com:vml" Requires="v">
                <p:oleObj name="Document" r:id="rId3" imgW="5956042" imgH="487680" progId="Word.Document.12">
                  <p:embed/>
                </p:oleObj>
              </mc:Choice>
              <mc:Fallback>
                <p:oleObj name="Document" r:id="rId3" imgW="5956042" imgH="487680" progId="Word.Document.12">
                  <p:embed/>
                  <p:pic>
                    <p:nvPicPr>
                      <p:cNvPr id="6" name="Object 5">
                        <a:extLst>
                          <a:ext uri="{FF2B5EF4-FFF2-40B4-BE49-F238E27FC236}">
                            <a16:creationId xmlns:a16="http://schemas.microsoft.com/office/drawing/2014/main" id="{3C23D0C1-F554-16FE-1B30-3AAF339627D7}"/>
                          </a:ext>
                        </a:extLst>
                      </p:cNvPr>
                      <p:cNvPicPr/>
                      <p:nvPr/>
                    </p:nvPicPr>
                    <p:blipFill>
                      <a:blip r:embed="rId4"/>
                      <a:stretch>
                        <a:fillRect/>
                      </a:stretch>
                    </p:blipFill>
                    <p:spPr>
                      <a:xfrm>
                        <a:off x="7574046" y="6208522"/>
                        <a:ext cx="5956300" cy="811737"/>
                      </a:xfrm>
                      <a:prstGeom prst="rect">
                        <a:avLst/>
                      </a:prstGeom>
                    </p:spPr>
                  </p:pic>
                </p:oleObj>
              </mc:Fallback>
            </mc:AlternateContent>
          </a:graphicData>
        </a:graphic>
      </p:graphicFrame>
      <p:sp>
        <p:nvSpPr>
          <p:cNvPr id="7" name="Slide Number Placeholder 6">
            <a:extLst>
              <a:ext uri="{FF2B5EF4-FFF2-40B4-BE49-F238E27FC236}">
                <a16:creationId xmlns:a16="http://schemas.microsoft.com/office/drawing/2014/main" id="{42253C13-1FB4-4932-ACC8-89DF452839F8}"/>
              </a:ext>
            </a:extLst>
          </p:cNvPr>
          <p:cNvSpPr>
            <a:spLocks noGrp="1"/>
          </p:cNvSpPr>
          <p:nvPr>
            <p:ph type="sldNum" sz="quarter" idx="12"/>
          </p:nvPr>
        </p:nvSpPr>
        <p:spPr/>
        <p:txBody>
          <a:bodyPr/>
          <a:lstStyle/>
          <a:p>
            <a:fld id="{A3E0D938-4EB6-4C41-B4E7-874B1E01BA9A}" type="slidenum">
              <a:rPr lang="en-US" smtClean="0"/>
              <a:t>2</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40" name="Rectangle 1843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2" name="Oval 1844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4" name="Title 1">
            <a:extLst>
              <a:ext uri="{FF2B5EF4-FFF2-40B4-BE49-F238E27FC236}">
                <a16:creationId xmlns:a16="http://schemas.microsoft.com/office/drawing/2014/main" id="{9F045681-18C5-899B-B59B-BD6F6185E002}"/>
              </a:ext>
            </a:extLst>
          </p:cNvPr>
          <p:cNvSpPr>
            <a:spLocks noGrp="1" noChangeArrowheads="1"/>
          </p:cNvSpPr>
          <p:nvPr>
            <p:ph type="title"/>
          </p:nvPr>
        </p:nvSpPr>
        <p:spPr>
          <a:xfrm>
            <a:off x="910049" y="1396686"/>
            <a:ext cx="4084738" cy="4064628"/>
          </a:xfrm>
        </p:spPr>
        <p:txBody>
          <a:bodyPr>
            <a:normAutofit/>
          </a:bodyPr>
          <a:lstStyle/>
          <a:p>
            <a:r>
              <a:rPr lang="en-US" altLang="en-US" sz="6000" b="1">
                <a:solidFill>
                  <a:srgbClr val="FFFFFF"/>
                </a:solidFill>
                <a:latin typeface="Calibri" panose="020F0502020204030204" pitchFamily="34" charset="0"/>
                <a:cs typeface="Calibri" panose="020F0502020204030204" pitchFamily="34" charset="0"/>
              </a:rPr>
              <a:t>USAGE</a:t>
            </a:r>
          </a:p>
        </p:txBody>
      </p:sp>
      <p:sp>
        <p:nvSpPr>
          <p:cNvPr id="18444" name="Arc 1844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8446" name="Oval 1844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435" name="Content Placeholder 2">
            <a:extLst>
              <a:ext uri="{FF2B5EF4-FFF2-40B4-BE49-F238E27FC236}">
                <a16:creationId xmlns:a16="http://schemas.microsoft.com/office/drawing/2014/main" id="{11B0E66C-1208-3FFE-FBC7-64286F4BE98F}"/>
              </a:ext>
            </a:extLst>
          </p:cNvPr>
          <p:cNvSpPr>
            <a:spLocks noGrp="1" noChangeArrowheads="1"/>
          </p:cNvSpPr>
          <p:nvPr>
            <p:ph idx="1"/>
          </p:nvPr>
        </p:nvSpPr>
        <p:spPr bwMode="auto">
          <a:xfrm>
            <a:off x="5370153" y="1526033"/>
            <a:ext cx="5536397" cy="3935281"/>
          </a:xfrm>
        </p:spPr>
        <p:txBody>
          <a:bodyPr numCol="1" anchorCtr="0" compatLnSpc="1">
            <a:prstTxWarp prst="textNoShape">
              <a:avLst/>
            </a:prstTxWarp>
            <a:normAutofit/>
          </a:bodyPr>
          <a:lstStyle/>
          <a:p>
            <a:endParaRPr lang="en-US" altLang="en-US">
              <a:latin typeface="Segoe UI" panose="020B0502040204020203" pitchFamily="34" charset="0"/>
            </a:endParaRPr>
          </a:p>
          <a:p>
            <a:r>
              <a:rPr lang="en-US" altLang="en-US" b="1">
                <a:cs typeface="Calibri" panose="020F0502020204030204" pitchFamily="34" charset="0"/>
              </a:rPr>
              <a:t>Employers are required to allow employees to use accrued paid sick leave in </a:t>
            </a:r>
            <a:r>
              <a:rPr lang="en-US" altLang="en-US" b="1" u="sng">
                <a:cs typeface="Calibri" panose="020F0502020204030204" pitchFamily="34" charset="0"/>
              </a:rPr>
              <a:t>1 hour increments </a:t>
            </a:r>
            <a:r>
              <a:rPr lang="en-US" altLang="en-US" b="1">
                <a:cs typeface="Calibri" panose="020F0502020204030204" pitchFamily="34" charset="0"/>
              </a:rPr>
              <a:t>regardless of the employer’s time-keeping system. Employees are not entitled to use the paid sick leave in lesser increments, unless allowed by the employer. </a:t>
            </a:r>
          </a:p>
          <a:p>
            <a:endParaRPr lang="en-US" altLang="en-US"/>
          </a:p>
        </p:txBody>
      </p:sp>
      <p:sp>
        <p:nvSpPr>
          <p:cNvPr id="4" name="Slide Number Placeholder 3">
            <a:extLst>
              <a:ext uri="{FF2B5EF4-FFF2-40B4-BE49-F238E27FC236}">
                <a16:creationId xmlns:a16="http://schemas.microsoft.com/office/drawing/2014/main" id="{8455ADCA-2FF0-FACC-6CC5-A73189403377}"/>
              </a:ext>
            </a:extLst>
          </p:cNvPr>
          <p:cNvSpPr>
            <a:spLocks noGrp="1"/>
          </p:cNvSpPr>
          <p:nvPr>
            <p:ph type="sldNum" sz="quarter" idx="12"/>
          </p:nvPr>
        </p:nvSpPr>
        <p:spPr>
          <a:xfrm>
            <a:off x="8610600" y="6356350"/>
            <a:ext cx="2743200" cy="365125"/>
          </a:xfrm>
        </p:spPr>
        <p:txBody>
          <a:bodyPr>
            <a:normAutofit/>
          </a:bodyPr>
          <a:lstStyle/>
          <a:p>
            <a:pPr>
              <a:spcAft>
                <a:spcPts val="600"/>
              </a:spcAft>
              <a:defRPr/>
            </a:pPr>
            <a:fld id="{2B2EEFBE-31A4-479A-9CDB-76AC264312C3}" type="slidenum">
              <a:rPr lang="en-US" altLang="en-US"/>
              <a:pPr>
                <a:spcAft>
                  <a:spcPts val="600"/>
                </a:spcAft>
                <a:defRPr/>
              </a:pPr>
              <a:t>20</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1753" name="Rectangle 31752">
            <a:extLst>
              <a:ext uri="{FF2B5EF4-FFF2-40B4-BE49-F238E27FC236}">
                <a16:creationId xmlns:a16="http://schemas.microsoft.com/office/drawing/2014/main" id="{A3EFF7B1-6CB7-47D1-AD37-B870CA2B21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55" name="Rectangle 31754">
            <a:extLst>
              <a:ext uri="{FF2B5EF4-FFF2-40B4-BE49-F238E27FC236}">
                <a16:creationId xmlns:a16="http://schemas.microsoft.com/office/drawing/2014/main" id="{7FA2962B-21B6-4689-A95D-A8FF6ADE4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757" name="Group 31756">
            <a:extLst>
              <a:ext uri="{FF2B5EF4-FFF2-40B4-BE49-F238E27FC236}">
                <a16:creationId xmlns:a16="http://schemas.microsoft.com/office/drawing/2014/main" id="{A745280D-ED36-41FE-8EB1-CE597C99CF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17348" y="774914"/>
            <a:ext cx="304800" cy="429768"/>
            <a:chOff x="215328" y="-46937"/>
            <a:chExt cx="304800" cy="2773841"/>
          </a:xfrm>
        </p:grpSpPr>
        <p:cxnSp>
          <p:nvCxnSpPr>
            <p:cNvPr id="31758" name="Straight Connector 31757">
              <a:extLst>
                <a:ext uri="{FF2B5EF4-FFF2-40B4-BE49-F238E27FC236}">
                  <a16:creationId xmlns:a16="http://schemas.microsoft.com/office/drawing/2014/main" id="{3D26CEB3-5AE4-4088-AD63-396DB50F28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759" name="Straight Connector 31758">
              <a:extLst>
                <a:ext uri="{FF2B5EF4-FFF2-40B4-BE49-F238E27FC236}">
                  <a16:creationId xmlns:a16="http://schemas.microsoft.com/office/drawing/2014/main" id="{4AA9279A-AD34-474C-834E-6BF658144A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760" name="Straight Connector 31759">
              <a:extLst>
                <a:ext uri="{FF2B5EF4-FFF2-40B4-BE49-F238E27FC236}">
                  <a16:creationId xmlns:a16="http://schemas.microsoft.com/office/drawing/2014/main" id="{B3589559-7D9A-4ECD-90BB-A5565E2DAE7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761" name="Straight Connector 31760">
              <a:extLst>
                <a:ext uri="{FF2B5EF4-FFF2-40B4-BE49-F238E27FC236}">
                  <a16:creationId xmlns:a16="http://schemas.microsoft.com/office/drawing/2014/main" id="{701B1A71-DCEA-4EB2-8133-98A2CD6F09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31763" name="Group 31762">
            <a:extLst>
              <a:ext uri="{FF2B5EF4-FFF2-40B4-BE49-F238E27FC236}">
                <a16:creationId xmlns:a16="http://schemas.microsoft.com/office/drawing/2014/main" id="{80E95A5C-1E97-41C3-9DEC-245FF6DEBF1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31764" name="Oval 31763">
              <a:extLst>
                <a:ext uri="{FF2B5EF4-FFF2-40B4-BE49-F238E27FC236}">
                  <a16:creationId xmlns:a16="http://schemas.microsoft.com/office/drawing/2014/main" id="{8D3C3374-C720-4FCD-B6CD-AEF1D1A6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65" name="Oval 31764">
              <a:extLst>
                <a:ext uri="{FF2B5EF4-FFF2-40B4-BE49-F238E27FC236}">
                  <a16:creationId xmlns:a16="http://schemas.microsoft.com/office/drawing/2014/main" id="{7639E2EF-4D23-4EA3-B29E-D6362FF72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66" name="Oval 31765">
              <a:extLst>
                <a:ext uri="{FF2B5EF4-FFF2-40B4-BE49-F238E27FC236}">
                  <a16:creationId xmlns:a16="http://schemas.microsoft.com/office/drawing/2014/main" id="{730820A4-6CEA-4BF7-8DE4-F5B2D2EB23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67" name="Oval 31766">
              <a:extLst>
                <a:ext uri="{FF2B5EF4-FFF2-40B4-BE49-F238E27FC236}">
                  <a16:creationId xmlns:a16="http://schemas.microsoft.com/office/drawing/2014/main" id="{F320E002-8AED-4D4F-A104-0585FFFB9A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68" name="Oval 31767">
              <a:extLst>
                <a:ext uri="{FF2B5EF4-FFF2-40B4-BE49-F238E27FC236}">
                  <a16:creationId xmlns:a16="http://schemas.microsoft.com/office/drawing/2014/main" id="{6A0BF3F3-3A09-42CE-9483-114BD01DD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69" name="Oval 31768">
              <a:extLst>
                <a:ext uri="{FF2B5EF4-FFF2-40B4-BE49-F238E27FC236}">
                  <a16:creationId xmlns:a16="http://schemas.microsoft.com/office/drawing/2014/main" id="{B233BD5C-DFC7-4EB7-B348-7C9B5B8D0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771" name="Rectangle 31770">
            <a:extLst>
              <a:ext uri="{FF2B5EF4-FFF2-40B4-BE49-F238E27FC236}">
                <a16:creationId xmlns:a16="http://schemas.microsoft.com/office/drawing/2014/main" id="{A00D2CE1-35C1-46E6-BD59-CEE668BD90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773" name="Group 31772">
            <a:extLst>
              <a:ext uri="{FF2B5EF4-FFF2-40B4-BE49-F238E27FC236}">
                <a16:creationId xmlns:a16="http://schemas.microsoft.com/office/drawing/2014/main" id="{A58DCE86-9AE1-46D1-96D6-04B8B3EDF6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31774" name="Straight Connector 31773">
              <a:extLst>
                <a:ext uri="{FF2B5EF4-FFF2-40B4-BE49-F238E27FC236}">
                  <a16:creationId xmlns:a16="http://schemas.microsoft.com/office/drawing/2014/main" id="{89B74739-D423-4F25-A976-0A6CD86D17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775" name="Straight Connector 31774">
              <a:extLst>
                <a:ext uri="{FF2B5EF4-FFF2-40B4-BE49-F238E27FC236}">
                  <a16:creationId xmlns:a16="http://schemas.microsoft.com/office/drawing/2014/main" id="{6018E700-FF08-42AA-9237-24E7A74AD3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776" name="Straight Connector 31775">
              <a:extLst>
                <a:ext uri="{FF2B5EF4-FFF2-40B4-BE49-F238E27FC236}">
                  <a16:creationId xmlns:a16="http://schemas.microsoft.com/office/drawing/2014/main" id="{46B3488A-8A55-403E-B9C9-75AFA0CF53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777" name="Straight Connector 31776">
              <a:extLst>
                <a:ext uri="{FF2B5EF4-FFF2-40B4-BE49-F238E27FC236}">
                  <a16:creationId xmlns:a16="http://schemas.microsoft.com/office/drawing/2014/main" id="{15089B9D-BA8D-4A64-B95F-33940D9D686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1779" name="Rectangle 31778">
            <a:extLst>
              <a:ext uri="{FF2B5EF4-FFF2-40B4-BE49-F238E27FC236}">
                <a16:creationId xmlns:a16="http://schemas.microsoft.com/office/drawing/2014/main" id="{E18403B7-F2C7-4C07-8522-21C319109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781" name="Group 31780">
            <a:extLst>
              <a:ext uri="{FF2B5EF4-FFF2-40B4-BE49-F238E27FC236}">
                <a16:creationId xmlns:a16="http://schemas.microsoft.com/office/drawing/2014/main" id="{23B58CC6-A99E-43AF-A467-256F19287F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31782" name="Straight Connector 31781">
              <a:extLst>
                <a:ext uri="{FF2B5EF4-FFF2-40B4-BE49-F238E27FC236}">
                  <a16:creationId xmlns:a16="http://schemas.microsoft.com/office/drawing/2014/main" id="{8FE97852-3A18-4317-B17E-8C45174F96F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783" name="Straight Connector 31782">
              <a:extLst>
                <a:ext uri="{FF2B5EF4-FFF2-40B4-BE49-F238E27FC236}">
                  <a16:creationId xmlns:a16="http://schemas.microsoft.com/office/drawing/2014/main" id="{F9D0BC6E-6D0B-4589-B1BF-372BAA3839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784" name="Straight Connector 31783">
              <a:extLst>
                <a:ext uri="{FF2B5EF4-FFF2-40B4-BE49-F238E27FC236}">
                  <a16:creationId xmlns:a16="http://schemas.microsoft.com/office/drawing/2014/main" id="{530B892E-E062-4B0A-B79E-E55D36EC9AE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785" name="Straight Connector 31784">
              <a:extLst>
                <a:ext uri="{FF2B5EF4-FFF2-40B4-BE49-F238E27FC236}">
                  <a16:creationId xmlns:a16="http://schemas.microsoft.com/office/drawing/2014/main" id="{8D1A4DF9-C28A-4C0A-B273-702F0C4880F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1746" name="Title 1">
            <a:extLst>
              <a:ext uri="{FF2B5EF4-FFF2-40B4-BE49-F238E27FC236}">
                <a16:creationId xmlns:a16="http://schemas.microsoft.com/office/drawing/2014/main" id="{BDD6AB81-E2B9-2F5F-6D27-7D09D070EEA5}"/>
              </a:ext>
            </a:extLst>
          </p:cNvPr>
          <p:cNvSpPr>
            <a:spLocks noGrp="1" noChangeArrowheads="1"/>
          </p:cNvSpPr>
          <p:nvPr>
            <p:ph type="title"/>
          </p:nvPr>
        </p:nvSpPr>
        <p:spPr>
          <a:xfrm>
            <a:off x="630936" y="495992"/>
            <a:ext cx="4195140" cy="5638831"/>
          </a:xfrm>
          <a:noFill/>
        </p:spPr>
        <p:txBody>
          <a:bodyPr anchor="ctr">
            <a:normAutofit/>
          </a:bodyPr>
          <a:lstStyle/>
          <a:p>
            <a:pPr>
              <a:defRPr/>
            </a:pPr>
            <a:r>
              <a:rPr lang="en-US" sz="4800" b="1">
                <a:latin typeface="+mn-lt"/>
              </a:rPr>
              <a:t>CARRY OVER:</a:t>
            </a:r>
            <a:br>
              <a:rPr lang="en-US" sz="4800" b="1">
                <a:latin typeface="+mn-lt"/>
              </a:rPr>
            </a:br>
            <a:r>
              <a:rPr lang="en-US" sz="4800" b="1">
                <a:latin typeface="+mn-lt"/>
              </a:rPr>
              <a:t>What happens if an employee does not use all of their 40 accrued hours in one year? </a:t>
            </a:r>
            <a:endParaRPr lang="en-US" altLang="en-US" sz="4800"/>
          </a:p>
        </p:txBody>
      </p:sp>
      <p:sp>
        <p:nvSpPr>
          <p:cNvPr id="4" name="Slide Number Placeholder 3">
            <a:extLst>
              <a:ext uri="{FF2B5EF4-FFF2-40B4-BE49-F238E27FC236}">
                <a16:creationId xmlns:a16="http://schemas.microsoft.com/office/drawing/2014/main" id="{6D0B913E-2AEB-3258-C7B9-683D486D7322}"/>
              </a:ext>
            </a:extLst>
          </p:cNvPr>
          <p:cNvSpPr>
            <a:spLocks noGrp="1"/>
          </p:cNvSpPr>
          <p:nvPr>
            <p:ph type="sldNum" sz="quarter" idx="12"/>
          </p:nvPr>
        </p:nvSpPr>
        <p:spPr>
          <a:xfrm>
            <a:off x="0" y="6309360"/>
            <a:ext cx="640080" cy="548640"/>
          </a:xfrm>
        </p:spPr>
        <p:txBody>
          <a:bodyPr>
            <a:normAutofit/>
          </a:bodyPr>
          <a:lstStyle/>
          <a:p>
            <a:pPr algn="ctr">
              <a:spcAft>
                <a:spcPts val="600"/>
              </a:spcAft>
              <a:defRPr/>
            </a:pPr>
            <a:fld id="{2F12CA02-A6BC-4371-BC7A-81B1BD7C8D4D}" type="slidenum">
              <a:rPr lang="en-US" altLang="en-US">
                <a:solidFill>
                  <a:schemeClr val="tx1"/>
                </a:solidFill>
              </a:rPr>
              <a:pPr algn="ctr">
                <a:spcAft>
                  <a:spcPts val="600"/>
                </a:spcAft>
                <a:defRPr/>
              </a:pPr>
              <a:t>21</a:t>
            </a:fld>
            <a:endParaRPr lang="en-US" altLang="en-US">
              <a:solidFill>
                <a:schemeClr val="tx1"/>
              </a:solidFill>
            </a:endParaRPr>
          </a:p>
        </p:txBody>
      </p:sp>
      <p:graphicFrame>
        <p:nvGraphicFramePr>
          <p:cNvPr id="31748" name="Content Placeholder 2">
            <a:extLst>
              <a:ext uri="{FF2B5EF4-FFF2-40B4-BE49-F238E27FC236}">
                <a16:creationId xmlns:a16="http://schemas.microsoft.com/office/drawing/2014/main" id="{97E2554A-3C20-1F71-941A-48A762D0CF5D}"/>
              </a:ext>
            </a:extLst>
          </p:cNvPr>
          <p:cNvGraphicFramePr>
            <a:graphicFrameLocks noGrp="1"/>
          </p:cNvGraphicFramePr>
          <p:nvPr>
            <p:ph idx="1"/>
            <p:extLst>
              <p:ext uri="{D42A27DB-BD31-4B8C-83A1-F6EECF244321}">
                <p14:modId xmlns:p14="http://schemas.microsoft.com/office/powerpoint/2010/main" val="3301822063"/>
              </p:ext>
            </p:extLst>
          </p:nvPr>
        </p:nvGraphicFramePr>
        <p:xfrm>
          <a:off x="4915947" y="866585"/>
          <a:ext cx="6253722" cy="5056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36258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D343E-62A0-9D1A-821F-6E95A3B529ED}"/>
              </a:ext>
            </a:extLst>
          </p:cNvPr>
          <p:cNvSpPr>
            <a:spLocks noGrp="1"/>
          </p:cNvSpPr>
          <p:nvPr>
            <p:ph type="title"/>
          </p:nvPr>
        </p:nvSpPr>
        <p:spPr>
          <a:xfrm>
            <a:off x="5895975" y="634947"/>
            <a:ext cx="5838825" cy="1261484"/>
          </a:xfrm>
        </p:spPr>
        <p:txBody>
          <a:bodyPr rtlCol="0">
            <a:normAutofit/>
          </a:bodyPr>
          <a:lstStyle/>
          <a:p>
            <a:pPr>
              <a:defRPr/>
            </a:pPr>
            <a:r>
              <a:rPr lang="en-US" sz="5400" b="1">
                <a:latin typeface="+mn-lt"/>
              </a:rPr>
              <a:t>DOCUMENTATION?</a:t>
            </a:r>
            <a:r>
              <a:rPr lang="en-US" b="1">
                <a:latin typeface="+mn-lt"/>
              </a:rPr>
              <a:t> </a:t>
            </a:r>
          </a:p>
        </p:txBody>
      </p:sp>
      <p:pic>
        <p:nvPicPr>
          <p:cNvPr id="8" name="Graphic 7" descr="No sign">
            <a:extLst>
              <a:ext uri="{FF2B5EF4-FFF2-40B4-BE49-F238E27FC236}">
                <a16:creationId xmlns:a16="http://schemas.microsoft.com/office/drawing/2014/main" id="{982B669C-5438-75A8-8164-362743612CA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132" y="645106"/>
            <a:ext cx="5247747" cy="5247747"/>
          </a:xfrm>
          <a:prstGeom prst="rect">
            <a:avLst/>
          </a:prstGeom>
        </p:spPr>
      </p:pic>
      <p:sp>
        <p:nvSpPr>
          <p:cNvPr id="3" name="Content Placeholder 2">
            <a:extLst>
              <a:ext uri="{FF2B5EF4-FFF2-40B4-BE49-F238E27FC236}">
                <a16:creationId xmlns:a16="http://schemas.microsoft.com/office/drawing/2014/main" id="{B8F79D0E-2F28-8E79-28C5-ADE145F05971}"/>
              </a:ext>
            </a:extLst>
          </p:cNvPr>
          <p:cNvSpPr>
            <a:spLocks noGrp="1"/>
          </p:cNvSpPr>
          <p:nvPr>
            <p:ph idx="1"/>
          </p:nvPr>
        </p:nvSpPr>
        <p:spPr>
          <a:xfrm>
            <a:off x="5895975" y="2198914"/>
            <a:ext cx="5772150" cy="3832918"/>
          </a:xfrm>
        </p:spPr>
        <p:txBody>
          <a:bodyPr vert="horz" lIns="91440" tIns="45720" rIns="91440" bIns="45720" rtlCol="0" anchor="t">
            <a:normAutofit/>
          </a:bodyPr>
          <a:lstStyle/>
          <a:p>
            <a:pPr>
              <a:buFont typeface="Calibri" panose="020F0502020204030204" pitchFamily="34" charset="0"/>
              <a:buChar char="•"/>
              <a:defRPr/>
            </a:pPr>
            <a:r>
              <a:rPr lang="en-US" sz="3600" b="1" dirty="0"/>
              <a:t>Employers are prohibited from requiring employees to provide any documentation showing that their leave is being taken for a permitted purpose under the law.  </a:t>
            </a:r>
          </a:p>
          <a:p>
            <a:pPr>
              <a:buFont typeface="Calibri" panose="020F0502020204030204" pitchFamily="34" charset="0"/>
              <a:buChar char="•"/>
              <a:defRPr/>
            </a:pPr>
            <a:endParaRPr lang="en-US" sz="3600" b="1"/>
          </a:p>
          <a:p>
            <a:pPr>
              <a:buFont typeface="Calibri" panose="020F0502020204030204" pitchFamily="34" charset="0"/>
              <a:buChar char="•"/>
              <a:defRPr/>
            </a:pPr>
            <a:endParaRPr lang="en-US"/>
          </a:p>
        </p:txBody>
      </p:sp>
      <p:sp>
        <p:nvSpPr>
          <p:cNvPr id="4" name="Slide Number Placeholder 3">
            <a:extLst>
              <a:ext uri="{FF2B5EF4-FFF2-40B4-BE49-F238E27FC236}">
                <a16:creationId xmlns:a16="http://schemas.microsoft.com/office/drawing/2014/main" id="{2D17B3A0-96DF-240F-E039-61BC5A453526}"/>
              </a:ext>
            </a:extLst>
          </p:cNvPr>
          <p:cNvSpPr>
            <a:spLocks noGrp="1"/>
          </p:cNvSpPr>
          <p:nvPr>
            <p:ph type="sldNum" sz="quarter" idx="12"/>
          </p:nvPr>
        </p:nvSpPr>
        <p:spPr>
          <a:xfrm>
            <a:off x="9900458" y="6459785"/>
            <a:ext cx="1312025" cy="365125"/>
          </a:xfrm>
        </p:spPr>
        <p:txBody>
          <a:bodyPr>
            <a:normAutofit/>
          </a:bodyPr>
          <a:lstStyle/>
          <a:p>
            <a:pPr>
              <a:spcAft>
                <a:spcPts val="600"/>
              </a:spcAft>
              <a:defRPr/>
            </a:pPr>
            <a:fld id="{B94D0C01-24EA-49C1-A789-86724163303F}" type="slidenum">
              <a:rPr lang="en-US" altLang="en-US"/>
              <a:pPr>
                <a:spcAft>
                  <a:spcPts val="600"/>
                </a:spcAft>
                <a:defRPr/>
              </a:pPr>
              <a:t>22</a:t>
            </a:fld>
            <a:endParaRPr lang="en-US" altLang="en-US"/>
          </a:p>
        </p:txBody>
      </p:sp>
    </p:spTree>
    <p:extLst>
      <p:ext uri="{BB962C8B-B14F-4D97-AF65-F5344CB8AC3E}">
        <p14:creationId xmlns:p14="http://schemas.microsoft.com/office/powerpoint/2010/main" val="13521429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56" name="Rectangle 27655">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58" name="Rectangle: Rounded Corners 27657">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50" name="Title 1">
            <a:extLst>
              <a:ext uri="{FF2B5EF4-FFF2-40B4-BE49-F238E27FC236}">
                <a16:creationId xmlns:a16="http://schemas.microsoft.com/office/drawing/2014/main" id="{A4D930F6-3975-FB6B-2018-C645703FF772}"/>
              </a:ext>
            </a:extLst>
          </p:cNvPr>
          <p:cNvSpPr>
            <a:spLocks noGrp="1" noChangeArrowheads="1"/>
          </p:cNvSpPr>
          <p:nvPr>
            <p:ph type="title"/>
          </p:nvPr>
        </p:nvSpPr>
        <p:spPr>
          <a:xfrm>
            <a:off x="956826" y="1112969"/>
            <a:ext cx="3937298" cy="4166010"/>
          </a:xfrm>
        </p:spPr>
        <p:txBody>
          <a:bodyPr>
            <a:normAutofit/>
          </a:bodyPr>
          <a:lstStyle/>
          <a:p>
            <a:r>
              <a:rPr lang="en-US" altLang="en-US" sz="6000" b="1">
                <a:solidFill>
                  <a:srgbClr val="FFFFFF"/>
                </a:solidFill>
                <a:latin typeface="+mn-lt"/>
              </a:rPr>
              <a:t>EMPLOYEE NOTICE?  </a:t>
            </a:r>
          </a:p>
        </p:txBody>
      </p:sp>
      <p:sp>
        <p:nvSpPr>
          <p:cNvPr id="27660" name="Freeform: Shape 27659">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662" name="Freeform: Shape 27661">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7664" name="Freeform: Shape 27663">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651" name="Content Placeholder 2">
            <a:extLst>
              <a:ext uri="{FF2B5EF4-FFF2-40B4-BE49-F238E27FC236}">
                <a16:creationId xmlns:a16="http://schemas.microsoft.com/office/drawing/2014/main" id="{BD272F88-74A1-ED59-57D3-BAC053A776F0}"/>
              </a:ext>
            </a:extLst>
          </p:cNvPr>
          <p:cNvSpPr>
            <a:spLocks noGrp="1" noChangeArrowheads="1"/>
          </p:cNvSpPr>
          <p:nvPr>
            <p:ph idx="1"/>
          </p:nvPr>
        </p:nvSpPr>
        <p:spPr bwMode="auto">
          <a:xfrm>
            <a:off x="6096000" y="820879"/>
            <a:ext cx="5257799" cy="5398945"/>
          </a:xfrm>
        </p:spPr>
        <p:txBody>
          <a:bodyPr numCol="1" anchor="t" anchorCtr="0" compatLnSpc="1">
            <a:prstTxWarp prst="textNoShape">
              <a:avLst/>
            </a:prstTxWarp>
            <a:normAutofit/>
          </a:bodyPr>
          <a:lstStyle/>
          <a:p>
            <a:endParaRPr lang="en-US" altLang="en-US">
              <a:latin typeface="Segoe UI" panose="020B0502040204020203" pitchFamily="34" charset="0"/>
            </a:endParaRPr>
          </a:p>
          <a:p>
            <a:r>
              <a:rPr lang="en-US" altLang="en-US" sz="4000" b="1"/>
              <a:t>The law does not require the employee to provide their employer advance notice of their need to use paid sick leave. </a:t>
            </a:r>
          </a:p>
          <a:p>
            <a:endParaRPr lang="en-US" altLang="en-US" sz="4000" b="1"/>
          </a:p>
          <a:p>
            <a:pPr marL="0" indent="0">
              <a:buNone/>
            </a:pPr>
            <a:endParaRPr lang="en-US" altLang="en-US" sz="4000" b="1"/>
          </a:p>
          <a:p>
            <a:endParaRPr lang="en-US" altLang="en-US"/>
          </a:p>
        </p:txBody>
      </p:sp>
      <p:sp>
        <p:nvSpPr>
          <p:cNvPr id="27666" name="Freeform: Shape 27665">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7668" name="Freeform: Shape 27667">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7670" name="Freeform: Shape 27669">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Slide Number Placeholder 3">
            <a:extLst>
              <a:ext uri="{FF2B5EF4-FFF2-40B4-BE49-F238E27FC236}">
                <a16:creationId xmlns:a16="http://schemas.microsoft.com/office/drawing/2014/main" id="{4CC48D04-F63F-02FC-C187-224C6C1E85FE}"/>
              </a:ext>
            </a:extLst>
          </p:cNvPr>
          <p:cNvSpPr>
            <a:spLocks noGrp="1"/>
          </p:cNvSpPr>
          <p:nvPr>
            <p:ph type="sldNum" sz="quarter" idx="12"/>
          </p:nvPr>
        </p:nvSpPr>
        <p:spPr>
          <a:xfrm>
            <a:off x="10506330" y="6356350"/>
            <a:ext cx="847470" cy="365125"/>
          </a:xfrm>
        </p:spPr>
        <p:txBody>
          <a:bodyPr>
            <a:normAutofit/>
          </a:bodyPr>
          <a:lstStyle/>
          <a:p>
            <a:pPr>
              <a:spcAft>
                <a:spcPts val="600"/>
              </a:spcAft>
              <a:defRPr/>
            </a:pPr>
            <a:fld id="{B03FD79B-270F-4CB9-A2A7-03FB73CC2C5A}" type="slidenum">
              <a:rPr lang="en-US" altLang="en-US"/>
              <a:pPr>
                <a:spcAft>
                  <a:spcPts val="600"/>
                </a:spcAft>
                <a:defRPr/>
              </a:pPr>
              <a:t>23</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679" name="Rectangle 28678">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81" name="Rectangle: Rounded Corners 28680">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4" name="Title 1">
            <a:extLst>
              <a:ext uri="{FF2B5EF4-FFF2-40B4-BE49-F238E27FC236}">
                <a16:creationId xmlns:a16="http://schemas.microsoft.com/office/drawing/2014/main" id="{A85CED93-B56D-3B44-CA09-1D4BA73CA534}"/>
              </a:ext>
            </a:extLst>
          </p:cNvPr>
          <p:cNvSpPr>
            <a:spLocks noGrp="1" noChangeArrowheads="1"/>
          </p:cNvSpPr>
          <p:nvPr>
            <p:ph type="title"/>
          </p:nvPr>
        </p:nvSpPr>
        <p:spPr>
          <a:xfrm>
            <a:off x="956826" y="1112969"/>
            <a:ext cx="3937298" cy="4166010"/>
          </a:xfrm>
        </p:spPr>
        <p:txBody>
          <a:bodyPr>
            <a:normAutofit/>
          </a:bodyPr>
          <a:lstStyle/>
          <a:p>
            <a:r>
              <a:rPr lang="en-US" altLang="en-US" sz="6000" b="1">
                <a:solidFill>
                  <a:srgbClr val="FFFFFF"/>
                </a:solidFill>
                <a:latin typeface="+mn-lt"/>
              </a:rPr>
              <a:t>EMPLOYER NOTICE</a:t>
            </a:r>
          </a:p>
        </p:txBody>
      </p:sp>
      <p:sp>
        <p:nvSpPr>
          <p:cNvPr id="28683" name="Freeform: Shape 28682">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685" name="Freeform: Shape 28684">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8687" name="Freeform: Shape 28686">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F551AD6B-A49E-38C5-4825-3F864EB03E29}"/>
              </a:ext>
            </a:extLst>
          </p:cNvPr>
          <p:cNvSpPr>
            <a:spLocks noGrp="1"/>
          </p:cNvSpPr>
          <p:nvPr>
            <p:ph idx="1"/>
          </p:nvPr>
        </p:nvSpPr>
        <p:spPr>
          <a:xfrm>
            <a:off x="5825069" y="466724"/>
            <a:ext cx="5836402" cy="6391275"/>
          </a:xfrm>
        </p:spPr>
        <p:txBody>
          <a:bodyPr anchor="t">
            <a:normAutofit fontScale="77500" lnSpcReduction="20000"/>
          </a:bodyPr>
          <a:lstStyle/>
          <a:p>
            <a:pPr marL="0" indent="0">
              <a:buNone/>
              <a:defRPr/>
            </a:pPr>
            <a:r>
              <a:rPr lang="en-US" sz="3600" b="1" dirty="0"/>
              <a:t>Employers must: </a:t>
            </a:r>
          </a:p>
          <a:p>
            <a:pPr>
              <a:defRPr/>
            </a:pPr>
            <a:r>
              <a:rPr lang="en-US" sz="3600" b="1" dirty="0"/>
              <a:t>Display posters in English and Spanish, in conspicuous and accessible areas, </a:t>
            </a:r>
            <a:r>
              <a:rPr lang="en-US" sz="3600" b="1" u="sng" dirty="0"/>
              <a:t>and</a:t>
            </a:r>
            <a:r>
              <a:rPr lang="en-US" sz="3600" b="1" dirty="0"/>
              <a:t> </a:t>
            </a:r>
            <a:endParaRPr lang="en-US" sz="3600" b="1" dirty="0">
              <a:ea typeface="Calibri"/>
              <a:cs typeface="Calibri"/>
            </a:endParaRPr>
          </a:p>
          <a:p>
            <a:pPr>
              <a:defRPr/>
            </a:pPr>
            <a:r>
              <a:rPr lang="en-US" sz="3600" b="1" dirty="0"/>
              <a:t>Provide written notice to each employee no later than either January 1, 2025, or the employee’s first day of employment, whichever is later. </a:t>
            </a:r>
          </a:p>
          <a:p>
            <a:pPr lvl="1">
              <a:defRPr/>
            </a:pPr>
            <a:endParaRPr lang="en-US" sz="1000" b="1" dirty="0"/>
          </a:p>
          <a:p>
            <a:pPr>
              <a:defRPr/>
            </a:pPr>
            <a:r>
              <a:rPr lang="en-US" sz="3600" b="1" dirty="0"/>
              <a:t>Employers with remote employees must either send the posters via e-mail to each remote employee or publish the posters on a digital platform that is known by and accessible to all employees.</a:t>
            </a:r>
          </a:p>
          <a:p>
            <a:pPr lvl="1">
              <a:defRPr/>
            </a:pPr>
            <a:endParaRPr lang="en-US" sz="1000" b="1" dirty="0"/>
          </a:p>
          <a:p>
            <a:pPr marL="457200" lvl="1" indent="0">
              <a:buNone/>
              <a:defRPr/>
            </a:pPr>
            <a:r>
              <a:rPr lang="en-US" sz="3600" b="1" dirty="0"/>
              <a:t>Posters and sample notice will be on our website </a:t>
            </a:r>
            <a:r>
              <a:rPr lang="en-US" sz="3100" b="1" dirty="0"/>
              <a:t> </a:t>
            </a:r>
          </a:p>
          <a:p>
            <a:pPr>
              <a:defRPr/>
            </a:pPr>
            <a:endParaRPr lang="en-US" sz="2000" dirty="0"/>
          </a:p>
        </p:txBody>
      </p:sp>
      <p:sp>
        <p:nvSpPr>
          <p:cNvPr id="28689" name="Freeform: Shape 28688">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8691" name="Freeform: Shape 28690">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8693" name="Freeform: Shape 28692">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Slide Number Placeholder 3">
            <a:extLst>
              <a:ext uri="{FF2B5EF4-FFF2-40B4-BE49-F238E27FC236}">
                <a16:creationId xmlns:a16="http://schemas.microsoft.com/office/drawing/2014/main" id="{6EEEB7A8-31B5-A707-92B2-4A861FAF8398}"/>
              </a:ext>
            </a:extLst>
          </p:cNvPr>
          <p:cNvSpPr>
            <a:spLocks noGrp="1"/>
          </p:cNvSpPr>
          <p:nvPr>
            <p:ph type="sldNum" sz="quarter" idx="12"/>
          </p:nvPr>
        </p:nvSpPr>
        <p:spPr>
          <a:xfrm>
            <a:off x="10506330" y="6356350"/>
            <a:ext cx="847470" cy="365125"/>
          </a:xfrm>
        </p:spPr>
        <p:txBody>
          <a:bodyPr>
            <a:normAutofit/>
          </a:bodyPr>
          <a:lstStyle/>
          <a:p>
            <a:pPr>
              <a:spcAft>
                <a:spcPts val="600"/>
              </a:spcAft>
              <a:defRPr/>
            </a:pPr>
            <a:fld id="{532F61B6-92B5-4B2F-AC39-1163D0B6C22B}" type="slidenum">
              <a:rPr lang="en-US" altLang="en-US"/>
              <a:pPr>
                <a:spcAft>
                  <a:spcPts val="600"/>
                </a:spcAft>
                <a:defRPr/>
              </a:pPr>
              <a:t>24</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2BF6C76F-B0CB-140D-DAF1-0751F5BB040C}"/>
              </a:ext>
            </a:extLst>
          </p:cNvPr>
          <p:cNvSpPr>
            <a:spLocks noGrp="1" noChangeArrowheads="1"/>
          </p:cNvSpPr>
          <p:nvPr>
            <p:ph type="title"/>
          </p:nvPr>
        </p:nvSpPr>
        <p:spPr>
          <a:xfrm>
            <a:off x="804672" y="131730"/>
            <a:ext cx="4977976" cy="1889576"/>
          </a:xfrm>
        </p:spPr>
        <p:txBody>
          <a:bodyPr>
            <a:normAutofit/>
          </a:bodyPr>
          <a:lstStyle/>
          <a:p>
            <a:r>
              <a:rPr lang="en-US" altLang="en-US" sz="6000" b="1" dirty="0">
                <a:latin typeface="+mn-lt"/>
              </a:rPr>
              <a:t>PAY RATE</a:t>
            </a:r>
          </a:p>
        </p:txBody>
      </p:sp>
      <p:sp>
        <p:nvSpPr>
          <p:cNvPr id="35843" name="Rectangle 3">
            <a:extLst>
              <a:ext uri="{FF2B5EF4-FFF2-40B4-BE49-F238E27FC236}">
                <a16:creationId xmlns:a16="http://schemas.microsoft.com/office/drawing/2014/main" id="{A427F558-BD27-17F2-63AC-2557DCEC019C}"/>
              </a:ext>
            </a:extLst>
          </p:cNvPr>
          <p:cNvSpPr>
            <a:spLocks noGrp="1" noChangeArrowheads="1"/>
          </p:cNvSpPr>
          <p:nvPr>
            <p:ph idx="1"/>
          </p:nvPr>
        </p:nvSpPr>
        <p:spPr bwMode="auto">
          <a:xfrm>
            <a:off x="628650" y="1362075"/>
            <a:ext cx="7181850" cy="5267325"/>
          </a:xfrm>
        </p:spPr>
        <p:txBody>
          <a:bodyPr numCol="1" anchor="ctr" anchorCtr="0" compatLnSpc="1">
            <a:prstTxWarp prst="textNoShape">
              <a:avLst/>
            </a:prstTxWarp>
            <a:noAutofit/>
          </a:bodyPr>
          <a:lstStyle/>
          <a:p>
            <a:r>
              <a:rPr lang="en-US" altLang="en-US" sz="2400" b="1" dirty="0">
                <a:cs typeface="Calibri"/>
              </a:rPr>
              <a:t>Employer must pay the employee for paid sick leave at a pay rate equal to the greater of either:</a:t>
            </a:r>
            <a:endParaRPr lang="en-US" altLang="en-US" sz="2400" b="1" dirty="0">
              <a:ea typeface="Calibri"/>
              <a:cs typeface="Calibri"/>
            </a:endParaRPr>
          </a:p>
          <a:p>
            <a:pPr lvl="1"/>
            <a:r>
              <a:rPr lang="en-US" altLang="en-US" b="1" dirty="0">
                <a:cs typeface="Calibri"/>
              </a:rPr>
              <a:t>the normal hourly wage for that employee, or </a:t>
            </a:r>
            <a:endParaRPr lang="en-US" altLang="en-US" b="1" dirty="0">
              <a:ea typeface="Calibri"/>
              <a:cs typeface="Calibri"/>
            </a:endParaRPr>
          </a:p>
          <a:p>
            <a:pPr lvl="1"/>
            <a:r>
              <a:rPr lang="en-US" altLang="en-US" b="1" dirty="0">
                <a:cs typeface="Calibri"/>
              </a:rPr>
              <a:t>the minimum fair wage rate under CGS §31-58 in effect for the pay period during which the employee used paid sick leave.</a:t>
            </a:r>
            <a:endParaRPr lang="en-US" altLang="en-US" b="1" dirty="0">
              <a:ea typeface="Calibri"/>
              <a:cs typeface="Calibri"/>
            </a:endParaRPr>
          </a:p>
          <a:p>
            <a:pPr lvl="1"/>
            <a:r>
              <a:rPr lang="en-US" altLang="en-US" b="1" dirty="0">
                <a:cs typeface="Calibri"/>
              </a:rPr>
              <a:t>For any employee whose hourly wage varies depending on the work performed, the "normal hourly wage" is the average hourly wage of the employee in the pay period prior to the one in which the employee used paid sick leave.</a:t>
            </a:r>
            <a:endParaRPr lang="en-US" altLang="en-US" b="1" dirty="0">
              <a:ea typeface="Calibri"/>
              <a:cs typeface="Calibri"/>
            </a:endParaRPr>
          </a:p>
        </p:txBody>
      </p:sp>
      <p:pic>
        <p:nvPicPr>
          <p:cNvPr id="35848" name="Graphic 35847" descr="Money">
            <a:extLst>
              <a:ext uri="{FF2B5EF4-FFF2-40B4-BE49-F238E27FC236}">
                <a16:creationId xmlns:a16="http://schemas.microsoft.com/office/drawing/2014/main" id="{91F4F6EA-797A-8978-F886-13F02A7DE91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21726" y="1629089"/>
            <a:ext cx="3620021" cy="3620021"/>
          </a:xfrm>
          <a:prstGeom prst="rect">
            <a:avLst/>
          </a:prstGeom>
        </p:spPr>
      </p:pic>
      <p:sp>
        <p:nvSpPr>
          <p:cNvPr id="35844" name="Slide Number Placeholder 5">
            <a:extLst>
              <a:ext uri="{FF2B5EF4-FFF2-40B4-BE49-F238E27FC236}">
                <a16:creationId xmlns:a16="http://schemas.microsoft.com/office/drawing/2014/main" id="{FD9E6F1F-95B8-0D21-8B94-CE6D66CE4686}"/>
              </a:ext>
            </a:extLst>
          </p:cNvPr>
          <p:cNvSpPr>
            <a:spLocks noGrp="1"/>
          </p:cNvSpPr>
          <p:nvPr>
            <p:ph type="sldNum" sz="quarter" idx="12"/>
          </p:nvPr>
        </p:nvSpPr>
        <p:spPr bwMode="auto">
          <a:xfrm>
            <a:off x="8610600" y="6356350"/>
            <a:ext cx="27432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numCol="1"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ts val="600"/>
              </a:spcAft>
            </a:pPr>
            <a:fld id="{6F68543A-09DA-4A67-BF25-6255BF13B7CA}" type="slidenum">
              <a:rPr lang="en-US" altLang="en-US">
                <a:latin typeface="Arial" panose="020B0604020202020204" pitchFamily="34" charset="0"/>
              </a:rPr>
              <a:pPr fontAlgn="base">
                <a:spcBef>
                  <a:spcPct val="0"/>
                </a:spcBef>
                <a:spcAft>
                  <a:spcPts val="600"/>
                </a:spcAft>
              </a:pPr>
              <a:t>25</a:t>
            </a:fld>
            <a:endParaRPr lang="en-US" altLang="en-US">
              <a:latin typeface="Arial" panose="020B0604020202020204" pitchFamily="34" charset="0"/>
            </a:endParaRPr>
          </a:p>
        </p:txBody>
      </p:sp>
    </p:spTree>
    <p:extLst>
      <p:ext uri="{BB962C8B-B14F-4D97-AF65-F5344CB8AC3E}">
        <p14:creationId xmlns:p14="http://schemas.microsoft.com/office/powerpoint/2010/main" val="9746328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5560D680-E067-C756-02B5-E7E055AFDC24}"/>
              </a:ext>
            </a:extLst>
          </p:cNvPr>
          <p:cNvSpPr>
            <a:spLocks noGrp="1" noChangeArrowheads="1"/>
          </p:cNvSpPr>
          <p:nvPr>
            <p:ph type="title"/>
          </p:nvPr>
        </p:nvSpPr>
        <p:spPr>
          <a:xfrm>
            <a:off x="804672" y="802955"/>
            <a:ext cx="4977976" cy="1454051"/>
          </a:xfrm>
        </p:spPr>
        <p:txBody>
          <a:bodyPr>
            <a:normAutofit/>
          </a:bodyPr>
          <a:lstStyle/>
          <a:p>
            <a:r>
              <a:rPr lang="en-US" altLang="en-US" sz="6000" b="1" dirty="0">
                <a:latin typeface="+mn-lt"/>
              </a:rPr>
              <a:t>PAY RATE</a:t>
            </a:r>
          </a:p>
        </p:txBody>
      </p:sp>
      <p:sp>
        <p:nvSpPr>
          <p:cNvPr id="29700" name="Rectangle 3">
            <a:extLst>
              <a:ext uri="{FF2B5EF4-FFF2-40B4-BE49-F238E27FC236}">
                <a16:creationId xmlns:a16="http://schemas.microsoft.com/office/drawing/2014/main" id="{7E81FF4B-8CAE-35AD-D196-9FE649541402}"/>
              </a:ext>
            </a:extLst>
          </p:cNvPr>
          <p:cNvSpPr>
            <a:spLocks noGrp="1" noChangeArrowheads="1"/>
          </p:cNvSpPr>
          <p:nvPr>
            <p:ph idx="1"/>
          </p:nvPr>
        </p:nvSpPr>
        <p:spPr>
          <a:xfrm>
            <a:off x="804671" y="2257006"/>
            <a:ext cx="6843903" cy="3803965"/>
          </a:xfrm>
        </p:spPr>
        <p:txBody>
          <a:bodyPr anchor="ctr">
            <a:noAutofit/>
          </a:bodyPr>
          <a:lstStyle/>
          <a:p>
            <a:pPr>
              <a:defRPr/>
            </a:pPr>
            <a:r>
              <a:rPr lang="en-US" b="1" dirty="0"/>
              <a:t>Employees who earn tip credit – because hourly rate is lower than minimum wage, must be paid minimum wage for any paid sick leave hours used.</a:t>
            </a:r>
            <a:endParaRPr lang="en-US" b="1" dirty="0">
              <a:ea typeface="Calibri"/>
              <a:cs typeface="Calibri"/>
            </a:endParaRPr>
          </a:p>
          <a:p>
            <a:pPr>
              <a:defRPr/>
            </a:pPr>
            <a:endParaRPr lang="en-US" b="1" dirty="0">
              <a:ea typeface="Calibri"/>
              <a:cs typeface="Calibri"/>
            </a:endParaRPr>
          </a:p>
          <a:p>
            <a:pPr>
              <a:defRPr/>
            </a:pPr>
            <a:r>
              <a:rPr lang="en-US" b="1" dirty="0"/>
              <a:t>Overtime and commissions not part of “normal hourly wage.”</a:t>
            </a:r>
            <a:endParaRPr lang="en-US" b="1" dirty="0">
              <a:ea typeface="Calibri"/>
              <a:cs typeface="Calibri"/>
            </a:endParaRPr>
          </a:p>
          <a:p>
            <a:pPr>
              <a:defRPr/>
            </a:pPr>
            <a:endParaRPr lang="en-US" sz="2400" b="1">
              <a:solidFill>
                <a:schemeClr val="tx2"/>
              </a:solidFill>
            </a:endParaRPr>
          </a:p>
        </p:txBody>
      </p:sp>
      <p:pic>
        <p:nvPicPr>
          <p:cNvPr id="2" name="Graphic 1" descr="Money">
            <a:extLst>
              <a:ext uri="{FF2B5EF4-FFF2-40B4-BE49-F238E27FC236}">
                <a16:creationId xmlns:a16="http://schemas.microsoft.com/office/drawing/2014/main" id="{AF551019-B636-7C0E-CF62-0F9906429A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21726" y="1629089"/>
            <a:ext cx="3620021" cy="3620021"/>
          </a:xfrm>
          <a:prstGeom prst="rect">
            <a:avLst/>
          </a:prstGeom>
        </p:spPr>
      </p:pic>
      <p:sp>
        <p:nvSpPr>
          <p:cNvPr id="36868" name="Slide Number Placeholder 5">
            <a:extLst>
              <a:ext uri="{FF2B5EF4-FFF2-40B4-BE49-F238E27FC236}">
                <a16:creationId xmlns:a16="http://schemas.microsoft.com/office/drawing/2014/main" id="{62697CD9-6F39-7206-5A55-81E8C5070018}"/>
              </a:ext>
            </a:extLst>
          </p:cNvPr>
          <p:cNvSpPr>
            <a:spLocks noGrp="1"/>
          </p:cNvSpPr>
          <p:nvPr>
            <p:ph type="sldNum" sz="quarter" idx="12"/>
          </p:nvPr>
        </p:nvSpPr>
        <p:spPr bwMode="auto">
          <a:xfrm>
            <a:off x="8610600" y="6356350"/>
            <a:ext cx="27432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numCol="1"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ts val="600"/>
              </a:spcAft>
            </a:pPr>
            <a:fld id="{2675A60D-6755-4D5C-855E-79C9034478A4}" type="slidenum">
              <a:rPr lang="en-US" altLang="en-US">
                <a:latin typeface="Arial" panose="020B0604020202020204" pitchFamily="34" charset="0"/>
              </a:rPr>
              <a:pPr fontAlgn="base">
                <a:spcBef>
                  <a:spcPct val="0"/>
                </a:spcBef>
                <a:spcAft>
                  <a:spcPts val="600"/>
                </a:spcAft>
              </a:pPr>
              <a:t>26</a:t>
            </a:fld>
            <a:endParaRPr lang="en-US" altLang="en-US">
              <a:latin typeface="Arial" panose="020B0604020202020204" pitchFamily="34" charset="0"/>
            </a:endParaRPr>
          </a:p>
        </p:txBody>
      </p:sp>
    </p:spTree>
    <p:extLst>
      <p:ext uri="{BB962C8B-B14F-4D97-AF65-F5344CB8AC3E}">
        <p14:creationId xmlns:p14="http://schemas.microsoft.com/office/powerpoint/2010/main" val="2582803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980" name="Rectangle 4097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2" name="Freeform: Shape 4098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62" name="Rectangle 2">
            <a:extLst>
              <a:ext uri="{FF2B5EF4-FFF2-40B4-BE49-F238E27FC236}">
                <a16:creationId xmlns:a16="http://schemas.microsoft.com/office/drawing/2014/main" id="{96CDDF5F-1FEF-4464-36C7-7AEA0F06E34A}"/>
              </a:ext>
            </a:extLst>
          </p:cNvPr>
          <p:cNvSpPr>
            <a:spLocks noGrp="1" noChangeArrowheads="1"/>
          </p:cNvSpPr>
          <p:nvPr>
            <p:ph type="title"/>
          </p:nvPr>
        </p:nvSpPr>
        <p:spPr>
          <a:xfrm>
            <a:off x="686834" y="1153572"/>
            <a:ext cx="3200400" cy="4461163"/>
          </a:xfrm>
        </p:spPr>
        <p:txBody>
          <a:bodyPr>
            <a:normAutofit/>
          </a:bodyPr>
          <a:lstStyle/>
          <a:p>
            <a:r>
              <a:rPr lang="en-US" altLang="en-US" b="1" dirty="0">
                <a:solidFill>
                  <a:srgbClr val="FFFFFF"/>
                </a:solidFill>
                <a:latin typeface="+mn-lt"/>
              </a:rPr>
              <a:t>BREAK IN SERVICE</a:t>
            </a:r>
          </a:p>
        </p:txBody>
      </p:sp>
      <p:sp>
        <p:nvSpPr>
          <p:cNvPr id="40984" name="Arc 4098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580" name="Rectangle 3">
            <a:extLst>
              <a:ext uri="{FF2B5EF4-FFF2-40B4-BE49-F238E27FC236}">
                <a16:creationId xmlns:a16="http://schemas.microsoft.com/office/drawing/2014/main" id="{2AEBFC17-5C90-8EEC-2A5C-3AD3E8B70777}"/>
              </a:ext>
            </a:extLst>
          </p:cNvPr>
          <p:cNvSpPr>
            <a:spLocks noGrp="1" noChangeArrowheads="1"/>
          </p:cNvSpPr>
          <p:nvPr>
            <p:ph idx="1"/>
          </p:nvPr>
        </p:nvSpPr>
        <p:spPr>
          <a:xfrm>
            <a:off x="4447308" y="591344"/>
            <a:ext cx="6906491" cy="5585619"/>
          </a:xfrm>
        </p:spPr>
        <p:txBody>
          <a:bodyPr vert="horz" lIns="91440" tIns="45720" rIns="91440" bIns="45720" rtlCol="0" anchor="ctr">
            <a:normAutofit/>
          </a:bodyPr>
          <a:lstStyle/>
          <a:p>
            <a:pPr>
              <a:defRPr/>
            </a:pPr>
            <a:r>
              <a:rPr lang="en-US" b="1" dirty="0">
                <a:cs typeface="Calibri"/>
              </a:rPr>
              <a:t>Any termination of an employee’s employment, whether voluntary or involuntary, shall be considered a break in service. </a:t>
            </a:r>
            <a:endParaRPr lang="en-US" b="1" dirty="0">
              <a:ea typeface="Calibri"/>
              <a:cs typeface="Calibri"/>
            </a:endParaRPr>
          </a:p>
          <a:p>
            <a:pPr>
              <a:defRPr/>
            </a:pPr>
            <a:r>
              <a:rPr lang="en-US" b="1" dirty="0">
                <a:cs typeface="Calibri"/>
              </a:rPr>
              <a:t>If worker is subsequently rehired by the employer following a break in service, the employee:</a:t>
            </a:r>
            <a:endParaRPr lang="en-US" b="1" dirty="0">
              <a:ea typeface="Calibri"/>
              <a:cs typeface="Calibri"/>
            </a:endParaRPr>
          </a:p>
          <a:p>
            <a:pPr lvl="1">
              <a:defRPr/>
            </a:pPr>
            <a:r>
              <a:rPr lang="en-US" b="1" dirty="0">
                <a:cs typeface="Calibri"/>
              </a:rPr>
              <a:t>loses all paid sick leave accrued prior to the break</a:t>
            </a:r>
            <a:endParaRPr lang="en-US" b="1" dirty="0">
              <a:ea typeface="Calibri"/>
              <a:cs typeface="Calibri"/>
            </a:endParaRPr>
          </a:p>
          <a:p>
            <a:pPr lvl="1">
              <a:defRPr/>
            </a:pPr>
            <a:r>
              <a:rPr lang="en-US" b="1" dirty="0">
                <a:cs typeface="Calibri"/>
              </a:rPr>
              <a:t>retains the calendar days worked towards the 120 calendar days requirement, and</a:t>
            </a:r>
            <a:endParaRPr lang="en-US" b="1" dirty="0">
              <a:ea typeface="Calibri"/>
              <a:cs typeface="Calibri"/>
            </a:endParaRPr>
          </a:p>
          <a:p>
            <a:pPr lvl="1">
              <a:defRPr/>
            </a:pPr>
            <a:r>
              <a:rPr lang="en-US" b="1" dirty="0">
                <a:cs typeface="Calibri"/>
              </a:rPr>
              <a:t>begins to accrue sick leave upon rehire</a:t>
            </a:r>
            <a:endParaRPr lang="en-US" b="1" dirty="0">
              <a:ea typeface="Calibri"/>
              <a:cs typeface="Calibri"/>
            </a:endParaRPr>
          </a:p>
          <a:p>
            <a:pPr lvl="1">
              <a:defRPr/>
            </a:pPr>
            <a:endParaRPr lang="en-US" b="1" dirty="0">
              <a:latin typeface="+mj-lt"/>
            </a:endParaRPr>
          </a:p>
        </p:txBody>
      </p:sp>
      <p:sp>
        <p:nvSpPr>
          <p:cNvPr id="40964" name="Slide Number Placeholder 5">
            <a:extLst>
              <a:ext uri="{FF2B5EF4-FFF2-40B4-BE49-F238E27FC236}">
                <a16:creationId xmlns:a16="http://schemas.microsoft.com/office/drawing/2014/main" id="{F8A4F8EB-B0ED-2F57-C585-C2E4A2F71392}"/>
              </a:ext>
            </a:extLst>
          </p:cNvPr>
          <p:cNvSpPr>
            <a:spLocks noGrp="1"/>
          </p:cNvSpPr>
          <p:nvPr>
            <p:ph type="sldNum" sz="quarter" idx="12"/>
          </p:nvPr>
        </p:nvSpPr>
        <p:spPr bwMode="auto">
          <a:xfrm>
            <a:off x="9541564" y="6356350"/>
            <a:ext cx="1812235"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numCol="1"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ts val="600"/>
              </a:spcAft>
            </a:pPr>
            <a:fld id="{C9613855-FABB-46B1-B0F1-3852F0B8ED08}" type="slidenum">
              <a:rPr lang="en-US" altLang="en-US" smtClean="0">
                <a:latin typeface="Arial" panose="020B0604020202020204" pitchFamily="34" charset="0"/>
              </a:rPr>
              <a:pPr fontAlgn="base">
                <a:spcBef>
                  <a:spcPct val="0"/>
                </a:spcBef>
                <a:spcAft>
                  <a:spcPts val="600"/>
                </a:spcAft>
              </a:pPr>
              <a:t>27</a:t>
            </a:fld>
            <a:endParaRPr lang="en-US" altLang="en-US">
              <a:latin typeface="Arial" panose="020B0604020202020204" pitchFamily="34" charset="0"/>
            </a:endParaRPr>
          </a:p>
        </p:txBody>
      </p:sp>
    </p:spTree>
    <p:extLst>
      <p:ext uri="{BB962C8B-B14F-4D97-AF65-F5344CB8AC3E}">
        <p14:creationId xmlns:p14="http://schemas.microsoft.com/office/powerpoint/2010/main" val="32174300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Content Placeholder 2">
            <a:extLst>
              <a:ext uri="{FF2B5EF4-FFF2-40B4-BE49-F238E27FC236}">
                <a16:creationId xmlns:a16="http://schemas.microsoft.com/office/drawing/2014/main" id="{6ECB8B3D-3A0B-8FC4-6942-D67947EA6B79}"/>
              </a:ext>
            </a:extLst>
          </p:cNvPr>
          <p:cNvSpPr>
            <a:spLocks noGrp="1" noChangeArrowheads="1"/>
          </p:cNvSpPr>
          <p:nvPr>
            <p:ph idx="1"/>
          </p:nvPr>
        </p:nvSpPr>
        <p:spPr bwMode="auto">
          <a:xfrm>
            <a:off x="712855" y="715617"/>
            <a:ext cx="6002110" cy="2994992"/>
          </a:xfrm>
        </p:spPr>
        <p:txBody>
          <a:bodyPr vert="horz" lIns="91440" tIns="45720" rIns="91440" bIns="45720" numCol="1" rtlCol="0" anchor="t" anchorCtr="0" compatLnSpc="1">
            <a:prstTxWarp prst="textNoShape">
              <a:avLst/>
            </a:prstTxWarp>
            <a:normAutofit fontScale="92500" lnSpcReduction="10000"/>
          </a:bodyPr>
          <a:lstStyle/>
          <a:p>
            <a:pPr marL="0" indent="0">
              <a:buNone/>
            </a:pPr>
            <a:r>
              <a:rPr lang="en-US" altLang="en-US" sz="3600" b="1" dirty="0">
                <a:latin typeface="Calibri" panose="020F0502020204030204" pitchFamily="34" charset="0"/>
                <a:cs typeface="Calibri" panose="020F0502020204030204" pitchFamily="34" charset="0"/>
              </a:rPr>
              <a:t>I’ve been terminated. Am I entitled to pay out of my accrued sick leave?</a:t>
            </a:r>
            <a:r>
              <a:rPr lang="en-US" altLang="en-US" sz="3600" dirty="0">
                <a:latin typeface="Calibri" panose="020F0502020204030204" pitchFamily="34" charset="0"/>
                <a:cs typeface="Calibri" panose="020F0502020204030204" pitchFamily="34" charset="0"/>
              </a:rPr>
              <a:t> </a:t>
            </a:r>
          </a:p>
          <a:p>
            <a:endParaRPr lang="en-US" altLang="en-US" sz="2000" dirty="0"/>
          </a:p>
          <a:p>
            <a:endParaRPr lang="en-US" altLang="en-US" sz="2000" dirty="0"/>
          </a:p>
          <a:p>
            <a:endParaRPr lang="en-US" altLang="en-US" sz="2000" dirty="0"/>
          </a:p>
          <a:p>
            <a:r>
              <a:rPr lang="en-US" altLang="en-US" sz="3200" b="1" dirty="0"/>
              <a:t>No unless….</a:t>
            </a:r>
          </a:p>
        </p:txBody>
      </p:sp>
      <p:pic>
        <p:nvPicPr>
          <p:cNvPr id="2" name="Picture 1" descr="Pen placed on top of a signature line">
            <a:extLst>
              <a:ext uri="{FF2B5EF4-FFF2-40B4-BE49-F238E27FC236}">
                <a16:creationId xmlns:a16="http://schemas.microsoft.com/office/drawing/2014/main" id="{A0C226D5-391B-7858-2E87-D46701C3169C}"/>
              </a:ext>
            </a:extLst>
          </p:cNvPr>
          <p:cNvPicPr>
            <a:picLocks noChangeAspect="1"/>
          </p:cNvPicPr>
          <p:nvPr/>
        </p:nvPicPr>
        <p:blipFill>
          <a:blip r:embed="rId3"/>
          <a:srcRect l="50582" r="824" b="-1"/>
          <a:stretch/>
        </p:blipFill>
        <p:spPr>
          <a:xfrm>
            <a:off x="7199440" y="10"/>
            <a:ext cx="4992560" cy="6857990"/>
          </a:xfrm>
          <a:prstGeom prst="rect">
            <a:avLst/>
          </a:prstGeom>
          <a:effectLst/>
        </p:spPr>
      </p:pic>
      <p:sp>
        <p:nvSpPr>
          <p:cNvPr id="4" name="Slide Number Placeholder 3">
            <a:extLst>
              <a:ext uri="{FF2B5EF4-FFF2-40B4-BE49-F238E27FC236}">
                <a16:creationId xmlns:a16="http://schemas.microsoft.com/office/drawing/2014/main" id="{63AA919F-D460-13D9-AE76-D297E0F3BC8A}"/>
              </a:ext>
            </a:extLst>
          </p:cNvPr>
          <p:cNvSpPr>
            <a:spLocks noGrp="1"/>
          </p:cNvSpPr>
          <p:nvPr>
            <p:ph type="sldNum" sz="quarter" idx="12"/>
          </p:nvPr>
        </p:nvSpPr>
        <p:spPr>
          <a:xfrm>
            <a:off x="8610600" y="6356350"/>
            <a:ext cx="2743200" cy="365125"/>
          </a:xfrm>
        </p:spPr>
        <p:txBody>
          <a:bodyPr>
            <a:normAutofit/>
          </a:bodyPr>
          <a:lstStyle/>
          <a:p>
            <a:pPr>
              <a:spcAft>
                <a:spcPts val="600"/>
              </a:spcAft>
              <a:defRPr/>
            </a:pPr>
            <a:fld id="{4324DA39-DDEB-4870-92E5-FCC3045FBC13}" type="slidenum">
              <a:rPr lang="en-US" altLang="en-US">
                <a:solidFill>
                  <a:srgbClr val="FFFFFF"/>
                </a:solidFill>
              </a:rPr>
              <a:pPr>
                <a:spcAft>
                  <a:spcPts val="600"/>
                </a:spcAft>
                <a:defRPr/>
              </a:pPr>
              <a:t>28</a:t>
            </a:fld>
            <a:endParaRPr lang="en-US" altLang="en-US">
              <a:solidFill>
                <a:srgbClr val="FFFFFF"/>
              </a:solidFill>
            </a:endParaRPr>
          </a:p>
        </p:txBody>
      </p:sp>
    </p:spTree>
    <p:extLst>
      <p:ext uri="{BB962C8B-B14F-4D97-AF65-F5344CB8AC3E}">
        <p14:creationId xmlns:p14="http://schemas.microsoft.com/office/powerpoint/2010/main" val="29312095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137" name="Rectangle 4813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39" name="Freeform: Shape 4813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30" name="Rectangle 2">
            <a:extLst>
              <a:ext uri="{FF2B5EF4-FFF2-40B4-BE49-F238E27FC236}">
                <a16:creationId xmlns:a16="http://schemas.microsoft.com/office/drawing/2014/main" id="{B5D379E5-7B29-F81F-80BB-7767824CC5E8}"/>
              </a:ext>
            </a:extLst>
          </p:cNvPr>
          <p:cNvSpPr>
            <a:spLocks noGrp="1" noChangeArrowheads="1"/>
          </p:cNvSpPr>
          <p:nvPr>
            <p:ph type="title"/>
          </p:nvPr>
        </p:nvSpPr>
        <p:spPr>
          <a:xfrm>
            <a:off x="686834" y="1153572"/>
            <a:ext cx="3200400" cy="4461163"/>
          </a:xfrm>
        </p:spPr>
        <p:txBody>
          <a:bodyPr>
            <a:normAutofit/>
          </a:bodyPr>
          <a:lstStyle/>
          <a:p>
            <a:r>
              <a:rPr lang="en-US" altLang="en-US" sz="4100" b="1">
                <a:solidFill>
                  <a:srgbClr val="FFFFFF"/>
                </a:solidFill>
                <a:latin typeface="+mn-lt"/>
              </a:rPr>
              <a:t>COMPLIANCE</a:t>
            </a:r>
          </a:p>
        </p:txBody>
      </p:sp>
      <p:sp>
        <p:nvSpPr>
          <p:cNvPr id="48141" name="Arc 4814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628" name="Rectangle 3">
            <a:extLst>
              <a:ext uri="{FF2B5EF4-FFF2-40B4-BE49-F238E27FC236}">
                <a16:creationId xmlns:a16="http://schemas.microsoft.com/office/drawing/2014/main" id="{89BD7FC3-2DFA-9AB9-97C7-047B67BD5AB2}"/>
              </a:ext>
            </a:extLst>
          </p:cNvPr>
          <p:cNvSpPr>
            <a:spLocks noGrp="1" noChangeArrowheads="1"/>
          </p:cNvSpPr>
          <p:nvPr>
            <p:ph idx="1"/>
          </p:nvPr>
        </p:nvSpPr>
        <p:spPr>
          <a:xfrm>
            <a:off x="4447308" y="591344"/>
            <a:ext cx="6906491" cy="5585619"/>
          </a:xfrm>
        </p:spPr>
        <p:txBody>
          <a:bodyPr anchor="ctr">
            <a:normAutofit/>
          </a:bodyPr>
          <a:lstStyle/>
          <a:p>
            <a:pPr>
              <a:defRPr/>
            </a:pPr>
            <a:r>
              <a:rPr lang="en-US" b="1"/>
              <a:t>Employer is in compliance with the law if the employer offers any other paid leave, or combination of other paid leave, that:</a:t>
            </a:r>
          </a:p>
          <a:p>
            <a:pPr lvl="1">
              <a:defRPr/>
            </a:pPr>
            <a:r>
              <a:rPr lang="en-US" b="1"/>
              <a:t>may be used for the reasons defined in the law, and</a:t>
            </a:r>
          </a:p>
          <a:p>
            <a:pPr lvl="1">
              <a:defRPr/>
            </a:pPr>
            <a:r>
              <a:rPr lang="en-US" b="1"/>
              <a:t>is accrued in total at a rate equal to or greater than the rate of 1 hour per every 30 hours worked, for a total of 40 hours per year. </a:t>
            </a:r>
          </a:p>
          <a:p>
            <a:pPr>
              <a:defRPr/>
            </a:pPr>
            <a:r>
              <a:rPr lang="en-US" b="1"/>
              <a:t>“</a:t>
            </a:r>
            <a:r>
              <a:rPr lang="en-US" b="1" u="sng"/>
              <a:t>Other paid leave</a:t>
            </a:r>
            <a:r>
              <a:rPr lang="en-US" b="1"/>
              <a:t>" - may include, but not be limited to, paid vacation, personal days or paid time off.</a:t>
            </a:r>
          </a:p>
        </p:txBody>
      </p:sp>
      <p:sp>
        <p:nvSpPr>
          <p:cNvPr id="48132" name="Slide Number Placeholder 5">
            <a:extLst>
              <a:ext uri="{FF2B5EF4-FFF2-40B4-BE49-F238E27FC236}">
                <a16:creationId xmlns:a16="http://schemas.microsoft.com/office/drawing/2014/main" id="{BD733C51-674D-2984-6127-AF5264BD1DB7}"/>
              </a:ext>
            </a:extLst>
          </p:cNvPr>
          <p:cNvSpPr>
            <a:spLocks noGrp="1"/>
          </p:cNvSpPr>
          <p:nvPr>
            <p:ph type="sldNum" sz="quarter" idx="12"/>
          </p:nvPr>
        </p:nvSpPr>
        <p:spPr bwMode="auto">
          <a:xfrm>
            <a:off x="9541564" y="6356350"/>
            <a:ext cx="1812235"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numCol="1"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ts val="600"/>
              </a:spcAft>
            </a:pPr>
            <a:fld id="{5BB44FE6-D19E-48BE-ADA9-809C9738E188}" type="slidenum">
              <a:rPr lang="en-US" altLang="en-US">
                <a:latin typeface="Arial" panose="020B0604020202020204" pitchFamily="34" charset="0"/>
              </a:rPr>
              <a:pPr fontAlgn="base">
                <a:spcBef>
                  <a:spcPct val="0"/>
                </a:spcBef>
                <a:spcAft>
                  <a:spcPts val="600"/>
                </a:spcAft>
              </a:pPr>
              <a:t>29</a:t>
            </a:fld>
            <a:endParaRPr lang="en-US" altLang="en-US">
              <a:latin typeface="Arial" panose="020B0604020202020204" pitchFamily="34" charset="0"/>
            </a:endParaRPr>
          </a:p>
        </p:txBody>
      </p:sp>
    </p:spTree>
    <p:extLst>
      <p:ext uri="{BB962C8B-B14F-4D97-AF65-F5344CB8AC3E}">
        <p14:creationId xmlns:p14="http://schemas.microsoft.com/office/powerpoint/2010/main" val="6357573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6" name="Rectangle 7185">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8" name="Oval 7187">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Rectangle 2">
            <a:extLst>
              <a:ext uri="{FF2B5EF4-FFF2-40B4-BE49-F238E27FC236}">
                <a16:creationId xmlns:a16="http://schemas.microsoft.com/office/drawing/2014/main" id="{1B3DE17B-9467-4C98-E34C-B1A7126C221C}"/>
              </a:ext>
            </a:extLst>
          </p:cNvPr>
          <p:cNvSpPr>
            <a:spLocks noGrp="1" noChangeArrowheads="1"/>
          </p:cNvSpPr>
          <p:nvPr>
            <p:ph type="title"/>
          </p:nvPr>
        </p:nvSpPr>
        <p:spPr>
          <a:xfrm>
            <a:off x="1171074" y="1396686"/>
            <a:ext cx="3240506" cy="4064628"/>
          </a:xfrm>
        </p:spPr>
        <p:txBody>
          <a:bodyPr>
            <a:normAutofit/>
          </a:bodyPr>
          <a:lstStyle/>
          <a:p>
            <a:r>
              <a:rPr lang="en-US" altLang="en-US" b="1">
                <a:solidFill>
                  <a:srgbClr val="FFFFFF"/>
                </a:solidFill>
                <a:latin typeface="Calibri" panose="020F0502020204030204" pitchFamily="34" charset="0"/>
                <a:cs typeface="Calibri" panose="020F0502020204030204" pitchFamily="34" charset="0"/>
              </a:rPr>
              <a:t>COVERED EMPLOYERS</a:t>
            </a:r>
          </a:p>
        </p:txBody>
      </p:sp>
      <p:sp>
        <p:nvSpPr>
          <p:cNvPr id="7190" name="Arc 7189">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192" name="Oval 7191">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147" name="Rectangle 3">
            <a:extLst>
              <a:ext uri="{FF2B5EF4-FFF2-40B4-BE49-F238E27FC236}">
                <a16:creationId xmlns:a16="http://schemas.microsoft.com/office/drawing/2014/main" id="{4473B87A-F4A0-3352-BC9C-23DBB8015467}"/>
              </a:ext>
            </a:extLst>
          </p:cNvPr>
          <p:cNvSpPr>
            <a:spLocks noGrp="1" noChangeArrowheads="1"/>
          </p:cNvSpPr>
          <p:nvPr>
            <p:ph idx="1"/>
          </p:nvPr>
        </p:nvSpPr>
        <p:spPr>
          <a:xfrm>
            <a:off x="5370153" y="1526033"/>
            <a:ext cx="5536397" cy="3935281"/>
          </a:xfrm>
        </p:spPr>
        <p:txBody>
          <a:bodyPr>
            <a:normAutofit lnSpcReduction="10000"/>
          </a:bodyPr>
          <a:lstStyle/>
          <a:p>
            <a:pPr>
              <a:defRPr/>
            </a:pPr>
            <a:r>
              <a:rPr lang="en-US" altLang="en-US" b="1" dirty="0"/>
              <a:t>"</a:t>
            </a:r>
            <a:r>
              <a:rPr lang="en-US" altLang="en-US" b="1" u="sng" dirty="0"/>
              <a:t>Employer</a:t>
            </a:r>
            <a:r>
              <a:rPr lang="en-US" altLang="en-US" b="1" dirty="0"/>
              <a:t>" - means any person, firm, business, educational institution, nonprofit agency, corporation, limited liability company or other entity, including municipalities and the state</a:t>
            </a:r>
          </a:p>
          <a:p>
            <a:pPr marL="0" indent="0">
              <a:buNone/>
              <a:defRPr/>
            </a:pPr>
            <a:endParaRPr lang="en-US" altLang="en-US" b="1" dirty="0"/>
          </a:p>
          <a:p>
            <a:pPr lvl="1">
              <a:defRPr/>
            </a:pPr>
            <a:r>
              <a:rPr lang="en-US" sz="2800" b="1" u="sng" dirty="0">
                <a:latin typeface="Calibri" panose="020F0502020204030204" pitchFamily="34" charset="0"/>
                <a:cs typeface="Calibri" panose="020F0502020204030204" pitchFamily="34" charset="0"/>
              </a:rPr>
              <a:t>January 1, 2025</a:t>
            </a:r>
            <a:r>
              <a:rPr lang="en-US" sz="2800" b="1" dirty="0">
                <a:latin typeface="Calibri" panose="020F0502020204030204" pitchFamily="34" charset="0"/>
                <a:cs typeface="Calibri" panose="020F0502020204030204" pitchFamily="34" charset="0"/>
              </a:rPr>
              <a:t> – employers with 25 or more full-time and part-time employees in CT</a:t>
            </a:r>
            <a:r>
              <a:rPr lang="en-US" sz="2800" b="1" dirty="0">
                <a:latin typeface="Aptos" panose="020B0004020202020204" pitchFamily="34" charset="0"/>
              </a:rPr>
              <a:t> </a:t>
            </a:r>
            <a:endParaRPr lang="en-US" altLang="en-US" sz="2800" b="1" dirty="0"/>
          </a:p>
        </p:txBody>
      </p:sp>
      <p:sp>
        <p:nvSpPr>
          <p:cNvPr id="7172" name="Slide Number Placeholder 5">
            <a:extLst>
              <a:ext uri="{FF2B5EF4-FFF2-40B4-BE49-F238E27FC236}">
                <a16:creationId xmlns:a16="http://schemas.microsoft.com/office/drawing/2014/main" id="{110A6E7E-A32A-AD73-5B99-443A54B32F93}"/>
              </a:ext>
            </a:extLst>
          </p:cNvPr>
          <p:cNvSpPr>
            <a:spLocks noGrp="1"/>
          </p:cNvSpPr>
          <p:nvPr>
            <p:ph type="sldNum" sz="quarter" idx="12"/>
          </p:nvPr>
        </p:nvSpPr>
        <p:spPr bwMode="auto">
          <a:xfrm>
            <a:off x="8610600" y="6356350"/>
            <a:ext cx="27432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numCol="1"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ts val="600"/>
              </a:spcAft>
            </a:pPr>
            <a:fld id="{A8A79295-5D22-4D52-A013-2EB7E8DD2C6E}" type="slidenum">
              <a:rPr lang="en-US" altLang="en-US">
                <a:latin typeface="Arial" panose="020B0604020202020204" pitchFamily="34" charset="0"/>
              </a:rPr>
              <a:pPr fontAlgn="base">
                <a:spcBef>
                  <a:spcPct val="0"/>
                </a:spcBef>
                <a:spcAft>
                  <a:spcPts val="600"/>
                </a:spcAft>
              </a:pPr>
              <a:t>3</a:t>
            </a:fld>
            <a:endParaRPr lang="en-US" altLang="en-US">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BDD6AB81-E2B9-2F5F-6D27-7D09D070EEA5}"/>
              </a:ext>
            </a:extLst>
          </p:cNvPr>
          <p:cNvSpPr>
            <a:spLocks noGrp="1" noChangeArrowheads="1"/>
          </p:cNvSpPr>
          <p:nvPr>
            <p:ph type="title"/>
          </p:nvPr>
        </p:nvSpPr>
        <p:spPr>
          <a:xfrm>
            <a:off x="630936" y="495992"/>
            <a:ext cx="4195140" cy="5638831"/>
          </a:xfrm>
          <a:noFill/>
        </p:spPr>
        <p:txBody>
          <a:bodyPr anchor="ctr">
            <a:normAutofit/>
          </a:bodyPr>
          <a:lstStyle/>
          <a:p>
            <a:pPr>
              <a:defRPr/>
            </a:pPr>
            <a:r>
              <a:rPr lang="en-US" sz="4000" b="1" i="0">
                <a:solidFill>
                  <a:srgbClr val="000000"/>
                </a:solidFill>
                <a:effectLst/>
                <a:latin typeface="Calibri" panose="020F0502020204030204" pitchFamily="34" charset="0"/>
              </a:rPr>
              <a:t>What if our paid time off plan allows employees to accrue more than 40 hours of paid sick leave per year?</a:t>
            </a:r>
            <a:r>
              <a:rPr lang="en-US" sz="4800" b="0" i="0">
                <a:solidFill>
                  <a:srgbClr val="000000"/>
                </a:solidFill>
                <a:effectLst/>
                <a:latin typeface="Calibri" panose="020F0502020204030204" pitchFamily="34" charset="0"/>
              </a:rPr>
              <a:t> </a:t>
            </a:r>
            <a:br>
              <a:rPr lang="en-US" sz="4800" b="0" i="0">
                <a:solidFill>
                  <a:srgbClr val="000000"/>
                </a:solidFill>
                <a:effectLst/>
                <a:latin typeface="Calibri" panose="020F0502020204030204" pitchFamily="34" charset="0"/>
              </a:rPr>
            </a:br>
            <a:r>
              <a:rPr lang="en-US" sz="4800" b="1">
                <a:latin typeface="+mn-lt"/>
              </a:rPr>
              <a:t> </a:t>
            </a:r>
            <a:endParaRPr lang="en-US" altLang="en-US" sz="4800"/>
          </a:p>
        </p:txBody>
      </p:sp>
      <p:sp>
        <p:nvSpPr>
          <p:cNvPr id="4" name="Slide Number Placeholder 3">
            <a:extLst>
              <a:ext uri="{FF2B5EF4-FFF2-40B4-BE49-F238E27FC236}">
                <a16:creationId xmlns:a16="http://schemas.microsoft.com/office/drawing/2014/main" id="{6D0B913E-2AEB-3258-C7B9-683D486D7322}"/>
              </a:ext>
            </a:extLst>
          </p:cNvPr>
          <p:cNvSpPr>
            <a:spLocks noGrp="1"/>
          </p:cNvSpPr>
          <p:nvPr>
            <p:ph type="sldNum" sz="quarter" idx="12"/>
          </p:nvPr>
        </p:nvSpPr>
        <p:spPr>
          <a:xfrm>
            <a:off x="0" y="6309360"/>
            <a:ext cx="640080" cy="548640"/>
          </a:xfrm>
        </p:spPr>
        <p:txBody>
          <a:bodyPr>
            <a:normAutofit/>
          </a:bodyPr>
          <a:lstStyle/>
          <a:p>
            <a:pPr algn="ctr">
              <a:spcAft>
                <a:spcPts val="600"/>
              </a:spcAft>
              <a:defRPr/>
            </a:pPr>
            <a:fld id="{2F12CA02-A6BC-4371-BC7A-81B1BD7C8D4D}" type="slidenum">
              <a:rPr lang="en-US" altLang="en-US">
                <a:solidFill>
                  <a:schemeClr val="tx1"/>
                </a:solidFill>
              </a:rPr>
              <a:pPr algn="ctr">
                <a:spcAft>
                  <a:spcPts val="600"/>
                </a:spcAft>
                <a:defRPr/>
              </a:pPr>
              <a:t>30</a:t>
            </a:fld>
            <a:endParaRPr lang="en-US" altLang="en-US">
              <a:solidFill>
                <a:schemeClr val="tx1"/>
              </a:solidFill>
            </a:endParaRPr>
          </a:p>
        </p:txBody>
      </p:sp>
      <p:graphicFrame>
        <p:nvGraphicFramePr>
          <p:cNvPr id="31748" name="Content Placeholder 2">
            <a:extLst>
              <a:ext uri="{FF2B5EF4-FFF2-40B4-BE49-F238E27FC236}">
                <a16:creationId xmlns:a16="http://schemas.microsoft.com/office/drawing/2014/main" id="{97E2554A-3C20-1F71-941A-48A762D0CF5D}"/>
              </a:ext>
            </a:extLst>
          </p:cNvPr>
          <p:cNvGraphicFramePr>
            <a:graphicFrameLocks noGrp="1"/>
          </p:cNvGraphicFramePr>
          <p:nvPr>
            <p:ph idx="1"/>
            <p:extLst>
              <p:ext uri="{D42A27DB-BD31-4B8C-83A1-F6EECF244321}">
                <p14:modId xmlns:p14="http://schemas.microsoft.com/office/powerpoint/2010/main" val="1261155851"/>
              </p:ext>
            </p:extLst>
          </p:nvPr>
        </p:nvGraphicFramePr>
        <p:xfrm>
          <a:off x="4915947" y="866585"/>
          <a:ext cx="6253722" cy="5056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0168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1748"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CBD3A7D8-5174-C107-8075-BCD939167CC9}"/>
              </a:ext>
            </a:extLst>
          </p:cNvPr>
          <p:cNvSpPr>
            <a:spLocks noGrp="1" noChangeArrowheads="1"/>
          </p:cNvSpPr>
          <p:nvPr>
            <p:ph type="title"/>
          </p:nvPr>
        </p:nvSpPr>
        <p:spPr>
          <a:xfrm>
            <a:off x="630936" y="495992"/>
            <a:ext cx="4195140" cy="5638831"/>
          </a:xfrm>
          <a:noFill/>
        </p:spPr>
        <p:txBody>
          <a:bodyPr anchor="ctr">
            <a:normAutofit/>
          </a:bodyPr>
          <a:lstStyle/>
          <a:p>
            <a:r>
              <a:rPr lang="en-US" altLang="en-US" sz="3700" b="1">
                <a:latin typeface="Calibri" panose="020F0502020204030204" pitchFamily="34" charset="0"/>
                <a:cs typeface="Calibri" panose="020F0502020204030204" pitchFamily="34" charset="0"/>
              </a:rPr>
              <a:t>My employer was bought out by a new company and I am remaining employed with the new company. What happens to my accrued sick leave? </a:t>
            </a:r>
            <a:br>
              <a:rPr lang="en-US" altLang="en-US" sz="3700" b="1">
                <a:latin typeface="Calibri" panose="020F0502020204030204" pitchFamily="34" charset="0"/>
                <a:cs typeface="Calibri" panose="020F0502020204030204" pitchFamily="34" charset="0"/>
              </a:rPr>
            </a:br>
            <a:endParaRPr lang="en-US" altLang="en-US" sz="3700" b="1">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C3DA22F-58DD-9A92-E4DC-A401333B663D}"/>
              </a:ext>
            </a:extLst>
          </p:cNvPr>
          <p:cNvSpPr>
            <a:spLocks noGrp="1"/>
          </p:cNvSpPr>
          <p:nvPr>
            <p:ph type="sldNum" sz="quarter" idx="12"/>
          </p:nvPr>
        </p:nvSpPr>
        <p:spPr>
          <a:xfrm>
            <a:off x="0" y="6309360"/>
            <a:ext cx="640080" cy="548640"/>
          </a:xfrm>
        </p:spPr>
        <p:txBody>
          <a:bodyPr>
            <a:normAutofit/>
          </a:bodyPr>
          <a:lstStyle/>
          <a:p>
            <a:pPr algn="ctr">
              <a:spcAft>
                <a:spcPts val="600"/>
              </a:spcAft>
              <a:defRPr/>
            </a:pPr>
            <a:fld id="{8F317957-DCAC-4FA0-85EE-00B6BAB4B201}" type="slidenum">
              <a:rPr lang="en-US" altLang="en-US">
                <a:solidFill>
                  <a:schemeClr val="tx1"/>
                </a:solidFill>
              </a:rPr>
              <a:pPr algn="ctr">
                <a:spcAft>
                  <a:spcPts val="600"/>
                </a:spcAft>
                <a:defRPr/>
              </a:pPr>
              <a:t>31</a:t>
            </a:fld>
            <a:endParaRPr lang="en-US" altLang="en-US">
              <a:solidFill>
                <a:schemeClr val="tx1"/>
              </a:solidFill>
            </a:endParaRPr>
          </a:p>
        </p:txBody>
      </p:sp>
      <p:graphicFrame>
        <p:nvGraphicFramePr>
          <p:cNvPr id="30725" name="Content Placeholder 2">
            <a:extLst>
              <a:ext uri="{FF2B5EF4-FFF2-40B4-BE49-F238E27FC236}">
                <a16:creationId xmlns:a16="http://schemas.microsoft.com/office/drawing/2014/main" id="{0A9ED8C6-949E-207E-1291-CF9F5D70A22C}"/>
              </a:ext>
            </a:extLst>
          </p:cNvPr>
          <p:cNvGraphicFramePr>
            <a:graphicFrameLocks noGrp="1"/>
          </p:cNvGraphicFramePr>
          <p:nvPr>
            <p:ph idx="1"/>
          </p:nvPr>
        </p:nvGraphicFramePr>
        <p:xfrm>
          <a:off x="4915947" y="866585"/>
          <a:ext cx="6253722" cy="5056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95316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0725"/>
                                        </p:tgtEl>
                                        <p:attrNameLst>
                                          <p:attrName>style.visibility</p:attrName>
                                        </p:attrNameLst>
                                      </p:cBhvr>
                                      <p:to>
                                        <p:strVal val="visible"/>
                                      </p:to>
                                    </p:set>
                                    <p:animEffect transition="in" filter="wipe(down)">
                                      <p:cBhvr>
                                        <p:cTn id="7" dur="500"/>
                                        <p:tgtEl>
                                          <p:spTgt spid="307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0725" grpId="0">
        <p:bldAsOne/>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CBD3A7D8-5174-C107-8075-BCD939167CC9}"/>
              </a:ext>
            </a:extLst>
          </p:cNvPr>
          <p:cNvSpPr>
            <a:spLocks noGrp="1" noChangeArrowheads="1"/>
          </p:cNvSpPr>
          <p:nvPr>
            <p:ph type="title"/>
          </p:nvPr>
        </p:nvSpPr>
        <p:spPr>
          <a:xfrm>
            <a:off x="381000" y="571500"/>
            <a:ext cx="4445076" cy="5563324"/>
          </a:xfrm>
          <a:noFill/>
        </p:spPr>
        <p:txBody>
          <a:bodyPr anchor="ctr">
            <a:normAutofit/>
          </a:bodyPr>
          <a:lstStyle/>
          <a:p>
            <a:r>
              <a:rPr lang="en-US" altLang="en-US" sz="4000" b="1">
                <a:latin typeface="+mn-lt"/>
              </a:rPr>
              <a:t>I was transferred to a new division, entity or job site, but I’m still under the same employer. What happens to my accrued sick leave? </a:t>
            </a:r>
            <a:r>
              <a:rPr lang="en-US" altLang="en-US" sz="3700" b="1">
                <a:latin typeface="Calibri" panose="020F0502020204030204" pitchFamily="34" charset="0"/>
                <a:cs typeface="Calibri" panose="020F0502020204030204" pitchFamily="34" charset="0"/>
              </a:rPr>
              <a:t> </a:t>
            </a:r>
            <a:br>
              <a:rPr lang="en-US" altLang="en-US" sz="3700" b="1">
                <a:latin typeface="Calibri" panose="020F0502020204030204" pitchFamily="34" charset="0"/>
                <a:cs typeface="Calibri" panose="020F0502020204030204" pitchFamily="34" charset="0"/>
              </a:rPr>
            </a:br>
            <a:endParaRPr lang="en-US" altLang="en-US" sz="3700" b="1">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C3DA22F-58DD-9A92-E4DC-A401333B663D}"/>
              </a:ext>
            </a:extLst>
          </p:cNvPr>
          <p:cNvSpPr>
            <a:spLocks noGrp="1"/>
          </p:cNvSpPr>
          <p:nvPr>
            <p:ph type="sldNum" sz="quarter" idx="12"/>
          </p:nvPr>
        </p:nvSpPr>
        <p:spPr>
          <a:xfrm>
            <a:off x="0" y="6309360"/>
            <a:ext cx="640080" cy="548640"/>
          </a:xfrm>
        </p:spPr>
        <p:txBody>
          <a:bodyPr>
            <a:normAutofit/>
          </a:bodyPr>
          <a:lstStyle/>
          <a:p>
            <a:pPr algn="ctr">
              <a:spcAft>
                <a:spcPts val="600"/>
              </a:spcAft>
              <a:defRPr/>
            </a:pPr>
            <a:fld id="{8F317957-DCAC-4FA0-85EE-00B6BAB4B201}" type="slidenum">
              <a:rPr lang="en-US" altLang="en-US">
                <a:solidFill>
                  <a:schemeClr val="tx1"/>
                </a:solidFill>
              </a:rPr>
              <a:pPr algn="ctr">
                <a:spcAft>
                  <a:spcPts val="600"/>
                </a:spcAft>
                <a:defRPr/>
              </a:pPr>
              <a:t>32</a:t>
            </a:fld>
            <a:endParaRPr lang="en-US" altLang="en-US">
              <a:solidFill>
                <a:schemeClr val="tx1"/>
              </a:solidFill>
            </a:endParaRPr>
          </a:p>
        </p:txBody>
      </p:sp>
      <p:graphicFrame>
        <p:nvGraphicFramePr>
          <p:cNvPr id="30725" name="Content Placeholder 2">
            <a:extLst>
              <a:ext uri="{FF2B5EF4-FFF2-40B4-BE49-F238E27FC236}">
                <a16:creationId xmlns:a16="http://schemas.microsoft.com/office/drawing/2014/main" id="{0A9ED8C6-949E-207E-1291-CF9F5D70A22C}"/>
              </a:ext>
            </a:extLst>
          </p:cNvPr>
          <p:cNvGraphicFramePr>
            <a:graphicFrameLocks noGrp="1"/>
          </p:cNvGraphicFramePr>
          <p:nvPr>
            <p:ph idx="1"/>
            <p:extLst>
              <p:ext uri="{D42A27DB-BD31-4B8C-83A1-F6EECF244321}">
                <p14:modId xmlns:p14="http://schemas.microsoft.com/office/powerpoint/2010/main" val="2911505541"/>
              </p:ext>
            </p:extLst>
          </p:nvPr>
        </p:nvGraphicFramePr>
        <p:xfrm>
          <a:off x="4915947" y="866585"/>
          <a:ext cx="6253722" cy="5056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16330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0725"/>
                                        </p:tgtEl>
                                        <p:attrNameLst>
                                          <p:attrName>style.visibility</p:attrName>
                                        </p:attrNameLst>
                                      </p:cBhvr>
                                      <p:to>
                                        <p:strVal val="visible"/>
                                      </p:to>
                                    </p:set>
                                    <p:animEffect transition="in" filter="wipe(down)">
                                      <p:cBhvr>
                                        <p:cTn id="7" dur="500"/>
                                        <p:tgtEl>
                                          <p:spTgt spid="307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0725" grpId="0">
        <p:bldAsOne/>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09" name="Rectangle 5120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211" name="Rectangle 512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13" name="Rectangle 512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15" name="Rectangle 512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17" name="Rectangle 512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19" name="Freeform: Shape 512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221" name="Rectangle 512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02" name="Rectangle 2">
            <a:extLst>
              <a:ext uri="{FF2B5EF4-FFF2-40B4-BE49-F238E27FC236}">
                <a16:creationId xmlns:a16="http://schemas.microsoft.com/office/drawing/2014/main" id="{26BCA14E-B08C-B907-39F3-DD3469028FD3}"/>
              </a:ext>
            </a:extLst>
          </p:cNvPr>
          <p:cNvSpPr>
            <a:spLocks noGrp="1" noChangeArrowheads="1"/>
          </p:cNvSpPr>
          <p:nvPr>
            <p:ph type="title"/>
          </p:nvPr>
        </p:nvSpPr>
        <p:spPr>
          <a:xfrm>
            <a:off x="321568" y="2694834"/>
            <a:ext cx="3459857" cy="905616"/>
          </a:xfrm>
        </p:spPr>
        <p:txBody>
          <a:bodyPr anchor="b">
            <a:normAutofit/>
          </a:bodyPr>
          <a:lstStyle/>
          <a:p>
            <a:pPr algn="r"/>
            <a:r>
              <a:rPr lang="en-US" altLang="en-US" sz="5400" b="1">
                <a:solidFill>
                  <a:srgbClr val="FFFFFF"/>
                </a:solidFill>
                <a:latin typeface="+mn-lt"/>
              </a:rPr>
              <a:t>DONATION</a:t>
            </a:r>
          </a:p>
        </p:txBody>
      </p:sp>
      <p:sp>
        <p:nvSpPr>
          <p:cNvPr id="45060" name="Rectangle 3">
            <a:extLst>
              <a:ext uri="{FF2B5EF4-FFF2-40B4-BE49-F238E27FC236}">
                <a16:creationId xmlns:a16="http://schemas.microsoft.com/office/drawing/2014/main" id="{7071D7CC-2ED1-8256-F5AB-217063F36A57}"/>
              </a:ext>
            </a:extLst>
          </p:cNvPr>
          <p:cNvSpPr>
            <a:spLocks noGrp="1" noChangeArrowheads="1"/>
          </p:cNvSpPr>
          <p:nvPr>
            <p:ph idx="1"/>
          </p:nvPr>
        </p:nvSpPr>
        <p:spPr>
          <a:xfrm>
            <a:off x="4810259" y="649480"/>
            <a:ext cx="6555347" cy="5546047"/>
          </a:xfrm>
        </p:spPr>
        <p:txBody>
          <a:bodyPr anchor="ctr">
            <a:normAutofit/>
          </a:bodyPr>
          <a:lstStyle/>
          <a:p>
            <a:pPr>
              <a:defRPr/>
            </a:pPr>
            <a:r>
              <a:rPr lang="en-US" sz="3200" b="1"/>
              <a:t>An employer may voluntarily establish a paid sick leave donation policy</a:t>
            </a:r>
          </a:p>
          <a:p>
            <a:pPr>
              <a:defRPr/>
            </a:pPr>
            <a:endParaRPr lang="en-US" sz="3200" b="1"/>
          </a:p>
          <a:p>
            <a:pPr lvl="1">
              <a:defRPr/>
            </a:pPr>
            <a:r>
              <a:rPr lang="en-US" sz="3200" b="1"/>
              <a:t>An employee donating paid sick leave no longer has that donated paid sick leave available for his or her own use</a:t>
            </a:r>
          </a:p>
        </p:txBody>
      </p:sp>
      <p:sp>
        <p:nvSpPr>
          <p:cNvPr id="51204" name="Slide Number Placeholder 5">
            <a:extLst>
              <a:ext uri="{FF2B5EF4-FFF2-40B4-BE49-F238E27FC236}">
                <a16:creationId xmlns:a16="http://schemas.microsoft.com/office/drawing/2014/main" id="{1D262D52-BCF3-1CA1-4785-691D1326C399}"/>
              </a:ext>
            </a:extLst>
          </p:cNvPr>
          <p:cNvSpPr>
            <a:spLocks noGrp="1"/>
          </p:cNvSpPr>
          <p:nvPr>
            <p:ph type="sldNum" sz="quarter" idx="12"/>
          </p:nvPr>
        </p:nvSpPr>
        <p:spPr bwMode="auto">
          <a:xfrm>
            <a:off x="11704320" y="6455664"/>
            <a:ext cx="448056"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numCol="1"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ts val="600"/>
              </a:spcAft>
            </a:pPr>
            <a:fld id="{6AE2F649-5937-4303-8DA8-AFF4ED875ECF}" type="slidenum">
              <a:rPr lang="en-US" altLang="en-US" sz="1100">
                <a:solidFill>
                  <a:schemeClr val="tx1">
                    <a:lumMod val="50000"/>
                    <a:lumOff val="50000"/>
                  </a:schemeClr>
                </a:solidFill>
                <a:latin typeface="Arial" panose="020B0604020202020204" pitchFamily="34" charset="0"/>
              </a:rPr>
              <a:pPr fontAlgn="base">
                <a:spcBef>
                  <a:spcPct val="0"/>
                </a:spcBef>
                <a:spcAft>
                  <a:spcPts val="600"/>
                </a:spcAft>
              </a:pPr>
              <a:t>33</a:t>
            </a:fld>
            <a:endParaRPr lang="en-US" altLang="en-US" sz="1100">
              <a:solidFill>
                <a:schemeClr val="tx1">
                  <a:lumMod val="50000"/>
                  <a:lumOff val="50000"/>
                </a:schemeClr>
              </a:solidFill>
              <a:latin typeface="Arial" panose="020B0604020202020204" pitchFamily="34" charset="0"/>
            </a:endParaRPr>
          </a:p>
        </p:txBody>
      </p:sp>
    </p:spTree>
    <p:extLst>
      <p:ext uri="{BB962C8B-B14F-4D97-AF65-F5344CB8AC3E}">
        <p14:creationId xmlns:p14="http://schemas.microsoft.com/office/powerpoint/2010/main" val="23191343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800" name="Rectangle 3379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Pen placed on top of a signature line">
            <a:extLst>
              <a:ext uri="{FF2B5EF4-FFF2-40B4-BE49-F238E27FC236}">
                <a16:creationId xmlns:a16="http://schemas.microsoft.com/office/drawing/2014/main" id="{E850D1B4-459C-B5EA-08FF-78783E2EE5E0}"/>
              </a:ext>
            </a:extLst>
          </p:cNvPr>
          <p:cNvPicPr>
            <a:picLocks noChangeAspect="1"/>
          </p:cNvPicPr>
          <p:nvPr/>
        </p:nvPicPr>
        <p:blipFill>
          <a:blip r:embed="rId3"/>
          <a:srcRect l="23298" b="9091"/>
          <a:stretch/>
        </p:blipFill>
        <p:spPr>
          <a:xfrm>
            <a:off x="4092353" y="10"/>
            <a:ext cx="8099646" cy="6857990"/>
          </a:xfrm>
          <a:prstGeom prst="rect">
            <a:avLst/>
          </a:prstGeom>
        </p:spPr>
      </p:pic>
      <p:sp>
        <p:nvSpPr>
          <p:cNvPr id="33802" name="Rectangle 3380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94" name="Title 1">
            <a:extLst>
              <a:ext uri="{FF2B5EF4-FFF2-40B4-BE49-F238E27FC236}">
                <a16:creationId xmlns:a16="http://schemas.microsoft.com/office/drawing/2014/main" id="{CDC91A5C-3196-52FA-283F-D1878D183FCE}"/>
              </a:ext>
            </a:extLst>
          </p:cNvPr>
          <p:cNvSpPr>
            <a:spLocks noGrp="1" noChangeArrowheads="1"/>
          </p:cNvSpPr>
          <p:nvPr>
            <p:ph type="title"/>
          </p:nvPr>
        </p:nvSpPr>
        <p:spPr>
          <a:xfrm>
            <a:off x="477980" y="1571547"/>
            <a:ext cx="6437170" cy="2231692"/>
          </a:xfrm>
        </p:spPr>
        <p:txBody>
          <a:bodyPr vert="horz" lIns="91440" tIns="45720" rIns="91440" bIns="45720" rtlCol="0" anchor="b">
            <a:normAutofit/>
          </a:bodyPr>
          <a:lstStyle/>
          <a:p>
            <a:r>
              <a:rPr lang="en-US" sz="3000" b="1">
                <a:latin typeface="+mn-lt"/>
              </a:rPr>
              <a:t>Can an employee choose to work additional hours or shifts during the same or following time period instead of using paid sick leave? </a:t>
            </a:r>
            <a:br>
              <a:rPr lang="en-US" sz="3000" b="1">
                <a:latin typeface="+mn-lt"/>
              </a:rPr>
            </a:br>
            <a:endParaRPr lang="en-US" altLang="en-US" sz="3000" b="1">
              <a:latin typeface="+mn-lt"/>
            </a:endParaRPr>
          </a:p>
        </p:txBody>
      </p:sp>
      <p:sp>
        <p:nvSpPr>
          <p:cNvPr id="33795" name="Content Placeholder 2">
            <a:extLst>
              <a:ext uri="{FF2B5EF4-FFF2-40B4-BE49-F238E27FC236}">
                <a16:creationId xmlns:a16="http://schemas.microsoft.com/office/drawing/2014/main" id="{E8B2A2A3-B212-EA38-6DE6-02A75E83F1B4}"/>
              </a:ext>
            </a:extLst>
          </p:cNvPr>
          <p:cNvSpPr>
            <a:spLocks noGrp="1" noChangeArrowheads="1"/>
          </p:cNvSpPr>
          <p:nvPr>
            <p:ph idx="1"/>
          </p:nvPr>
        </p:nvSpPr>
        <p:spPr bwMode="auto">
          <a:xfrm>
            <a:off x="477980" y="4872922"/>
            <a:ext cx="4023359" cy="1208141"/>
          </a:xfrm>
        </p:spPr>
        <p:txBody>
          <a:bodyPr vert="horz" lIns="91440" tIns="45720" rIns="91440" bIns="45720" numCol="1" rtlCol="0" anchor="t" anchorCtr="0" compatLnSpc="1">
            <a:prstTxWarp prst="textNoShape">
              <a:avLst/>
            </a:prstTxWarp>
            <a:normAutofit/>
          </a:bodyPr>
          <a:lstStyle/>
          <a:p>
            <a:pPr marL="0" indent="0">
              <a:buNone/>
            </a:pPr>
            <a:r>
              <a:rPr lang="en-US" b="1"/>
              <a:t>Yes, with employer’s permission.</a:t>
            </a:r>
            <a:endParaRPr lang="en-US" altLang="en-US" b="1"/>
          </a:p>
        </p:txBody>
      </p:sp>
      <p:sp>
        <p:nvSpPr>
          <p:cNvPr id="33804" name="Rectangle 3380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3806" name="Rectangle 3380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C3CB2C7-0431-E9EA-4393-E33DCACA4ACF}"/>
              </a:ext>
            </a:extLst>
          </p:cNvPr>
          <p:cNvSpPr>
            <a:spLocks noGrp="1"/>
          </p:cNvSpPr>
          <p:nvPr>
            <p:ph type="sldNum" sz="quarter" idx="12"/>
          </p:nvPr>
        </p:nvSpPr>
        <p:spPr>
          <a:xfrm>
            <a:off x="8970819" y="6356350"/>
            <a:ext cx="2743200" cy="365125"/>
          </a:xfrm>
        </p:spPr>
        <p:txBody>
          <a:bodyPr vert="horz" lIns="91440" tIns="45720" rIns="91440" bIns="45720" rtlCol="0" anchor="ctr">
            <a:normAutofit/>
          </a:bodyPr>
          <a:lstStyle/>
          <a:p>
            <a:pPr defTabSz="914400">
              <a:spcAft>
                <a:spcPts val="600"/>
              </a:spcAft>
              <a:defRPr/>
            </a:pPr>
            <a:fld id="{7EED970D-0F80-453B-9C92-6C37AACDE40C}" type="slidenum">
              <a:rPr lang="en-US" altLang="en-US">
                <a:solidFill>
                  <a:schemeClr val="bg1"/>
                </a:solidFill>
                <a:latin typeface="Calibri" panose="020F0502020204030204"/>
              </a:rPr>
              <a:pPr defTabSz="914400">
                <a:spcAft>
                  <a:spcPts val="600"/>
                </a:spcAft>
                <a:defRPr/>
              </a:pPr>
              <a:t>34</a:t>
            </a:fld>
            <a:endParaRPr lang="en-US" altLang="en-US">
              <a:solidFill>
                <a:schemeClr val="bg1"/>
              </a:solidFill>
              <a:latin typeface="Calibri" panose="020F0502020204030204"/>
            </a:endParaRPr>
          </a:p>
        </p:txBody>
      </p:sp>
    </p:spTree>
    <p:extLst>
      <p:ext uri="{BB962C8B-B14F-4D97-AF65-F5344CB8AC3E}">
        <p14:creationId xmlns:p14="http://schemas.microsoft.com/office/powerpoint/2010/main" val="37230906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3794"/>
                                        </p:tgtEl>
                                        <p:attrNameLst>
                                          <p:attrName>style.visibility</p:attrName>
                                        </p:attrNameLst>
                                      </p:cBhvr>
                                      <p:to>
                                        <p:strVal val="visible"/>
                                      </p:to>
                                    </p:set>
                                    <p:animEffect transition="in" filter="fade">
                                      <p:cBhvr>
                                        <p:cTn id="7" dur="700"/>
                                        <p:tgtEl>
                                          <p:spTgt spid="3379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3795">
                                            <p:txEl>
                                              <p:pRg st="0" end="0"/>
                                            </p:txEl>
                                          </p:spTgt>
                                        </p:tgtEl>
                                        <p:attrNameLst>
                                          <p:attrName>style.visibility</p:attrName>
                                        </p:attrNameLst>
                                      </p:cBhvr>
                                      <p:to>
                                        <p:strVal val="visible"/>
                                      </p:to>
                                    </p:set>
                                    <p:animEffect transition="in" filter="barn(inVertical)">
                                      <p:cBhvr>
                                        <p:cTn id="12" dur="500"/>
                                        <p:tgtEl>
                                          <p:spTgt spid="337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3D73A59B-5246-8422-4B5A-2E9D6C203851}"/>
              </a:ext>
            </a:extLst>
          </p:cNvPr>
          <p:cNvSpPr>
            <a:spLocks noGrp="1" noChangeArrowheads="1"/>
          </p:cNvSpPr>
          <p:nvPr>
            <p:ph type="title"/>
          </p:nvPr>
        </p:nvSpPr>
        <p:spPr>
          <a:xfrm>
            <a:off x="838200" y="365125"/>
            <a:ext cx="10515600" cy="1692275"/>
          </a:xfrm>
        </p:spPr>
        <p:txBody>
          <a:bodyPr>
            <a:noAutofit/>
          </a:bodyPr>
          <a:lstStyle/>
          <a:p>
            <a:r>
              <a:rPr lang="en-US" sz="3600" b="1">
                <a:solidFill>
                  <a:srgbClr val="000000"/>
                </a:solidFill>
                <a:latin typeface="+mn-lt"/>
              </a:rPr>
              <a:t>Can an employer require employees to find a replacement to work their scheduled hours before they can use their accrued paid sick days?</a:t>
            </a:r>
            <a:r>
              <a:rPr lang="en-US" sz="3600">
                <a:solidFill>
                  <a:srgbClr val="000000"/>
                </a:solidFill>
                <a:latin typeface="+mn-lt"/>
              </a:rPr>
              <a:t> </a:t>
            </a:r>
            <a:endParaRPr lang="en-US" altLang="en-US" sz="3600">
              <a:latin typeface="+mn-lt"/>
            </a:endParaRPr>
          </a:p>
        </p:txBody>
      </p:sp>
      <p:graphicFrame>
        <p:nvGraphicFramePr>
          <p:cNvPr id="34820" name="Content Placeholder 2">
            <a:extLst>
              <a:ext uri="{FF2B5EF4-FFF2-40B4-BE49-F238E27FC236}">
                <a16:creationId xmlns:a16="http://schemas.microsoft.com/office/drawing/2014/main" id="{7D7A2B80-8FA5-63DF-5906-7E86A17BCC40}"/>
              </a:ext>
            </a:extLst>
          </p:cNvPr>
          <p:cNvGraphicFramePr>
            <a:graphicFrameLocks noGrp="1"/>
          </p:cNvGraphicFramePr>
          <p:nvPr>
            <p:ph idx="1"/>
          </p:nvPr>
        </p:nvGraphicFramePr>
        <p:xfrm>
          <a:off x="838200" y="2539999"/>
          <a:ext cx="10515600" cy="4181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AFEEFCC-5B5F-5435-955A-02BBDE6B0E59}"/>
              </a:ext>
            </a:extLst>
          </p:cNvPr>
          <p:cNvSpPr>
            <a:spLocks noGrp="1"/>
          </p:cNvSpPr>
          <p:nvPr>
            <p:ph type="sldNum" sz="quarter" idx="12"/>
          </p:nvPr>
        </p:nvSpPr>
        <p:spPr/>
        <p:txBody>
          <a:bodyPr/>
          <a:lstStyle/>
          <a:p>
            <a:pPr>
              <a:defRPr/>
            </a:pPr>
            <a:fld id="{72B67223-6BB1-40F3-A6D2-93614D976715}" type="slidenum">
              <a:rPr lang="en-US" altLang="en-US"/>
              <a:pPr>
                <a:defRPr/>
              </a:pPr>
              <a:t>35</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820"/>
                                        </p:tgtEl>
                                        <p:attrNameLst>
                                          <p:attrName>style.visibility</p:attrName>
                                        </p:attrNameLst>
                                      </p:cBhvr>
                                      <p:to>
                                        <p:strVal val="visible"/>
                                      </p:to>
                                    </p:set>
                                    <p:animEffect transition="in" filter="fade">
                                      <p:cBhvr>
                                        <p:cTn id="7" dur="1000"/>
                                        <p:tgtEl>
                                          <p:spTgt spid="34820"/>
                                        </p:tgtEl>
                                      </p:cBhvr>
                                    </p:animEffect>
                                    <p:anim calcmode="lin" valueType="num">
                                      <p:cBhvr>
                                        <p:cTn id="8" dur="1000" fill="hold"/>
                                        <p:tgtEl>
                                          <p:spTgt spid="34820"/>
                                        </p:tgtEl>
                                        <p:attrNameLst>
                                          <p:attrName>ppt_x</p:attrName>
                                        </p:attrNameLst>
                                      </p:cBhvr>
                                      <p:tavLst>
                                        <p:tav tm="0">
                                          <p:val>
                                            <p:strVal val="#ppt_x"/>
                                          </p:val>
                                        </p:tav>
                                        <p:tav tm="100000">
                                          <p:val>
                                            <p:strVal val="#ppt_x"/>
                                          </p:val>
                                        </p:tav>
                                      </p:tavLst>
                                    </p:anim>
                                    <p:anim calcmode="lin" valueType="num">
                                      <p:cBhvr>
                                        <p:cTn id="9" dur="1000" fill="hold"/>
                                        <p:tgtEl>
                                          <p:spTgt spid="348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4820" grpId="0">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162" name="Rectangle 49161">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54" name="Rectangle 2">
            <a:extLst>
              <a:ext uri="{FF2B5EF4-FFF2-40B4-BE49-F238E27FC236}">
                <a16:creationId xmlns:a16="http://schemas.microsoft.com/office/drawing/2014/main" id="{CBA837D5-90F6-CC75-20EE-47FC3D191C1C}"/>
              </a:ext>
            </a:extLst>
          </p:cNvPr>
          <p:cNvSpPr>
            <a:spLocks noGrp="1" noChangeArrowheads="1"/>
          </p:cNvSpPr>
          <p:nvPr>
            <p:ph type="title"/>
          </p:nvPr>
        </p:nvSpPr>
        <p:spPr>
          <a:xfrm>
            <a:off x="800100" y="381935"/>
            <a:ext cx="9934575" cy="1307165"/>
          </a:xfrm>
        </p:spPr>
        <p:txBody>
          <a:bodyPr anchor="t">
            <a:normAutofit/>
          </a:bodyPr>
          <a:lstStyle/>
          <a:p>
            <a:r>
              <a:rPr lang="en-US" altLang="en-US" b="1">
                <a:latin typeface="+mn-lt"/>
              </a:rPr>
              <a:t>EFFECT OF LAW ON COLLECTIVE BARGAINING AGREEMENT</a:t>
            </a:r>
          </a:p>
        </p:txBody>
      </p:sp>
      <p:grpSp>
        <p:nvGrpSpPr>
          <p:cNvPr id="49164" name="Group 49163">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4200" y="554152"/>
            <a:ext cx="574177" cy="1075866"/>
            <a:chOff x="10994200" y="554152"/>
            <a:chExt cx="574177" cy="1075866"/>
          </a:xfrm>
        </p:grpSpPr>
        <p:sp>
          <p:nvSpPr>
            <p:cNvPr id="4916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4916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49167"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grpSp>
      <p:cxnSp>
        <p:nvCxnSpPr>
          <p:cNvPr id="49169" name="Straight Connector 49168">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
        <p:nvSpPr>
          <p:cNvPr id="49156" name="Slide Number Placeholder 5">
            <a:extLst>
              <a:ext uri="{FF2B5EF4-FFF2-40B4-BE49-F238E27FC236}">
                <a16:creationId xmlns:a16="http://schemas.microsoft.com/office/drawing/2014/main" id="{1F6A78B4-58A3-EC5E-33A5-993E40358063}"/>
              </a:ext>
            </a:extLst>
          </p:cNvPr>
          <p:cNvSpPr>
            <a:spLocks noGrp="1"/>
          </p:cNvSpPr>
          <p:nvPr>
            <p:ph type="sldNum" sz="quarter" idx="12"/>
          </p:nvPr>
        </p:nvSpPr>
        <p:spPr bwMode="auto">
          <a:xfrm>
            <a:off x="8610600" y="6356350"/>
            <a:ext cx="27432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numCol="1"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ts val="600"/>
              </a:spcAft>
            </a:pPr>
            <a:fld id="{D7DFE9E1-FD4C-492D-9E1A-4B25D50A0F2C}" type="slidenum">
              <a:rPr lang="en-US" altLang="en-US">
                <a:solidFill>
                  <a:schemeClr val="tx1">
                    <a:alpha val="60000"/>
                  </a:schemeClr>
                </a:solidFill>
                <a:latin typeface="Arial" panose="020B0604020202020204" pitchFamily="34" charset="0"/>
              </a:rPr>
              <a:pPr fontAlgn="base">
                <a:spcBef>
                  <a:spcPct val="0"/>
                </a:spcBef>
                <a:spcAft>
                  <a:spcPts val="600"/>
                </a:spcAft>
              </a:pPr>
              <a:t>36</a:t>
            </a:fld>
            <a:endParaRPr lang="en-US" altLang="en-US">
              <a:solidFill>
                <a:schemeClr val="tx1">
                  <a:alpha val="60000"/>
                </a:schemeClr>
              </a:solidFill>
              <a:latin typeface="Arial" panose="020B0604020202020204" pitchFamily="34" charset="0"/>
            </a:endParaRPr>
          </a:p>
        </p:txBody>
      </p:sp>
      <p:graphicFrame>
        <p:nvGraphicFramePr>
          <p:cNvPr id="49158" name="Rectangle 3">
            <a:extLst>
              <a:ext uri="{FF2B5EF4-FFF2-40B4-BE49-F238E27FC236}">
                <a16:creationId xmlns:a16="http://schemas.microsoft.com/office/drawing/2014/main" id="{F1E52F2B-C133-2C6D-4035-8C1359029201}"/>
              </a:ext>
            </a:extLst>
          </p:cNvPr>
          <p:cNvGraphicFramePr>
            <a:graphicFrameLocks noGrp="1"/>
          </p:cNvGraphicFramePr>
          <p:nvPr>
            <p:ph idx="1"/>
            <p:extLst>
              <p:ext uri="{D42A27DB-BD31-4B8C-83A1-F6EECF244321}">
                <p14:modId xmlns:p14="http://schemas.microsoft.com/office/powerpoint/2010/main" val="2928250523"/>
              </p:ext>
            </p:extLst>
          </p:nvPr>
        </p:nvGraphicFramePr>
        <p:xfrm>
          <a:off x="1188062" y="1825625"/>
          <a:ext cx="9356107" cy="439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30761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60D3537D-129D-0B51-41BE-BB79BD55808F}"/>
              </a:ext>
            </a:extLst>
          </p:cNvPr>
          <p:cNvSpPr>
            <a:spLocks noGrp="1" noChangeArrowheads="1"/>
          </p:cNvSpPr>
          <p:nvPr>
            <p:ph type="title"/>
          </p:nvPr>
        </p:nvSpPr>
        <p:spPr/>
        <p:txBody>
          <a:bodyPr>
            <a:normAutofit/>
          </a:bodyPr>
          <a:lstStyle/>
          <a:p>
            <a:r>
              <a:rPr lang="en-US" altLang="en-US" sz="5400" b="1">
                <a:latin typeface="+mn-lt"/>
              </a:rPr>
              <a:t>RECORDKEEPING</a:t>
            </a:r>
          </a:p>
        </p:txBody>
      </p:sp>
      <p:graphicFrame>
        <p:nvGraphicFramePr>
          <p:cNvPr id="32772" name="Content Placeholder 2">
            <a:extLst>
              <a:ext uri="{FF2B5EF4-FFF2-40B4-BE49-F238E27FC236}">
                <a16:creationId xmlns:a16="http://schemas.microsoft.com/office/drawing/2014/main" id="{A9C4EF13-6AEE-4DBA-60E0-150EA0D06615}"/>
              </a:ext>
            </a:extLst>
          </p:cNvPr>
          <p:cNvGraphicFramePr>
            <a:graphicFrameLocks noGrp="1"/>
          </p:cNvGraphicFramePr>
          <p:nvPr>
            <p:ph idx="1"/>
          </p:nvPr>
        </p:nvGraphicFramePr>
        <p:xfrm>
          <a:off x="838200" y="1379621"/>
          <a:ext cx="10728158" cy="53418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712C8F9E-EB0B-368D-8548-D0D8D28C14C9}"/>
              </a:ext>
            </a:extLst>
          </p:cNvPr>
          <p:cNvSpPr>
            <a:spLocks noGrp="1"/>
          </p:cNvSpPr>
          <p:nvPr>
            <p:ph type="sldNum" sz="quarter" idx="12"/>
          </p:nvPr>
        </p:nvSpPr>
        <p:spPr/>
        <p:txBody>
          <a:bodyPr/>
          <a:lstStyle/>
          <a:p>
            <a:pPr>
              <a:defRPr/>
            </a:pPr>
            <a:fld id="{645258F1-5A6C-4B82-BF0D-4D16287E9BC1}" type="slidenum">
              <a:rPr lang="en-US" altLang="en-US" smtClean="0"/>
              <a:pPr>
                <a:defRPr/>
              </a:pPr>
              <a:t>37</a:t>
            </a:fld>
            <a:endParaRPr lang="en-US" altLang="en-US"/>
          </a:p>
        </p:txBody>
      </p:sp>
    </p:spTree>
    <p:extLst>
      <p:ext uri="{BB962C8B-B14F-4D97-AF65-F5344CB8AC3E}">
        <p14:creationId xmlns:p14="http://schemas.microsoft.com/office/powerpoint/2010/main" val="39713724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233" name="Rectangle 5223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2235" name="Rectangle 5223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37" name="Rectangle 5223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39" name="Rectangle 5223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41" name="Rectangle 5224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43" name="Freeform: Shape 5224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245" name="Rectangle 5224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26" name="Rectangle 2">
            <a:extLst>
              <a:ext uri="{FF2B5EF4-FFF2-40B4-BE49-F238E27FC236}">
                <a16:creationId xmlns:a16="http://schemas.microsoft.com/office/drawing/2014/main" id="{EC866B73-0E28-18D7-C59B-75D62F174C87}"/>
              </a:ext>
            </a:extLst>
          </p:cNvPr>
          <p:cNvSpPr>
            <a:spLocks noGrp="1" noChangeArrowheads="1"/>
          </p:cNvSpPr>
          <p:nvPr>
            <p:ph type="title"/>
          </p:nvPr>
        </p:nvSpPr>
        <p:spPr>
          <a:xfrm>
            <a:off x="466722" y="586855"/>
            <a:ext cx="3201366" cy="3387497"/>
          </a:xfrm>
        </p:spPr>
        <p:txBody>
          <a:bodyPr anchor="b">
            <a:normAutofit/>
          </a:bodyPr>
          <a:lstStyle/>
          <a:p>
            <a:pPr algn="r"/>
            <a:r>
              <a:rPr lang="en-US" altLang="en-US" sz="4000" b="1">
                <a:solidFill>
                  <a:srgbClr val="FFFFFF"/>
                </a:solidFill>
                <a:latin typeface="+mn-lt"/>
              </a:rPr>
              <a:t>RETALIATION</a:t>
            </a:r>
          </a:p>
        </p:txBody>
      </p:sp>
      <p:sp>
        <p:nvSpPr>
          <p:cNvPr id="46084" name="Rectangle 3">
            <a:extLst>
              <a:ext uri="{FF2B5EF4-FFF2-40B4-BE49-F238E27FC236}">
                <a16:creationId xmlns:a16="http://schemas.microsoft.com/office/drawing/2014/main" id="{B96694D9-E766-7E9E-37F2-574181FB20F4}"/>
              </a:ext>
            </a:extLst>
          </p:cNvPr>
          <p:cNvSpPr>
            <a:spLocks noGrp="1" noChangeArrowheads="1"/>
          </p:cNvSpPr>
          <p:nvPr>
            <p:ph idx="1"/>
          </p:nvPr>
        </p:nvSpPr>
        <p:spPr>
          <a:xfrm>
            <a:off x="4810259" y="649480"/>
            <a:ext cx="6555347" cy="5546047"/>
          </a:xfrm>
        </p:spPr>
        <p:txBody>
          <a:bodyPr anchor="ctr">
            <a:normAutofit/>
          </a:bodyPr>
          <a:lstStyle/>
          <a:p>
            <a:pPr>
              <a:defRPr/>
            </a:pPr>
            <a:r>
              <a:rPr lang="en-US" sz="2400" b="1" dirty="0"/>
              <a:t>No employer shall take retaliatory personnel action or discriminate against an employee because the employee: </a:t>
            </a:r>
            <a:endParaRPr lang="en-US" sz="2400" b="1" dirty="0">
              <a:ea typeface="Calibri"/>
              <a:cs typeface="Calibri"/>
            </a:endParaRPr>
          </a:p>
          <a:p>
            <a:pPr lvl="1">
              <a:defRPr/>
            </a:pPr>
            <a:r>
              <a:rPr lang="en-US" b="1" dirty="0"/>
              <a:t>Requests or uses paid sick leave either in accordance with the law or the employer's own paid sick leave policy, or</a:t>
            </a:r>
            <a:endParaRPr lang="en-US" b="1" dirty="0">
              <a:ea typeface="Calibri"/>
              <a:cs typeface="Calibri"/>
            </a:endParaRPr>
          </a:p>
          <a:p>
            <a:pPr lvl="1">
              <a:defRPr/>
            </a:pPr>
            <a:r>
              <a:rPr lang="en-US" b="1" dirty="0"/>
              <a:t>Files a complaint with CTDOL alleging a violation of the law.</a:t>
            </a:r>
            <a:endParaRPr lang="en-US" b="1" dirty="0">
              <a:ea typeface="Calibri"/>
              <a:cs typeface="Calibri"/>
            </a:endParaRPr>
          </a:p>
          <a:p>
            <a:pPr lvl="1">
              <a:defRPr/>
            </a:pPr>
            <a:r>
              <a:rPr lang="en-US" b="1" dirty="0"/>
              <a:t>"</a:t>
            </a:r>
            <a:r>
              <a:rPr lang="en-US" b="1" u="sng" dirty="0"/>
              <a:t>Retaliatory personnel action</a:t>
            </a:r>
            <a:r>
              <a:rPr lang="en-US" b="1" dirty="0"/>
              <a:t>" - means any termination, suspension, constructive discharge, demotion, unfavorable reassignment, refusal to promote, disciplinary action or other adverse employment action taken by an employer against an employee.</a:t>
            </a:r>
            <a:endParaRPr lang="en-US" b="1" dirty="0">
              <a:ea typeface="Calibri"/>
              <a:cs typeface="Calibri"/>
            </a:endParaRPr>
          </a:p>
        </p:txBody>
      </p:sp>
      <p:sp>
        <p:nvSpPr>
          <p:cNvPr id="52228" name="Slide Number Placeholder 5">
            <a:extLst>
              <a:ext uri="{FF2B5EF4-FFF2-40B4-BE49-F238E27FC236}">
                <a16:creationId xmlns:a16="http://schemas.microsoft.com/office/drawing/2014/main" id="{0C817E20-C654-4AFF-D232-D0070007B757}"/>
              </a:ext>
            </a:extLst>
          </p:cNvPr>
          <p:cNvSpPr>
            <a:spLocks noGrp="1"/>
          </p:cNvSpPr>
          <p:nvPr>
            <p:ph type="sldNum" sz="quarter" idx="12"/>
          </p:nvPr>
        </p:nvSpPr>
        <p:spPr bwMode="auto">
          <a:xfrm>
            <a:off x="11704320" y="6455664"/>
            <a:ext cx="448056"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numCol="1"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ts val="600"/>
              </a:spcAft>
            </a:pPr>
            <a:fld id="{5D0EBD02-DF0B-4B50-B71D-6E4019B9EB9B}" type="slidenum">
              <a:rPr lang="en-US" altLang="en-US" sz="1100">
                <a:solidFill>
                  <a:schemeClr val="tx1">
                    <a:lumMod val="50000"/>
                    <a:lumOff val="50000"/>
                  </a:schemeClr>
                </a:solidFill>
                <a:latin typeface="Arial" panose="020B0604020202020204" pitchFamily="34" charset="0"/>
              </a:rPr>
              <a:pPr fontAlgn="base">
                <a:spcBef>
                  <a:spcPct val="0"/>
                </a:spcBef>
                <a:spcAft>
                  <a:spcPts val="600"/>
                </a:spcAft>
              </a:pPr>
              <a:t>38</a:t>
            </a:fld>
            <a:endParaRPr lang="en-US" altLang="en-US" sz="1100">
              <a:solidFill>
                <a:schemeClr val="tx1">
                  <a:lumMod val="50000"/>
                  <a:lumOff val="50000"/>
                </a:schemeClr>
              </a:solidFill>
              <a:latin typeface="Arial" panose="020B0604020202020204" pitchFamily="34" charset="0"/>
            </a:endParaRPr>
          </a:p>
        </p:txBody>
      </p:sp>
    </p:spTree>
    <p:extLst>
      <p:ext uri="{BB962C8B-B14F-4D97-AF65-F5344CB8AC3E}">
        <p14:creationId xmlns:p14="http://schemas.microsoft.com/office/powerpoint/2010/main" val="37452122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1990" name="Picture 41989">
            <a:extLst>
              <a:ext uri="{FF2B5EF4-FFF2-40B4-BE49-F238E27FC236}">
                <a16:creationId xmlns:a16="http://schemas.microsoft.com/office/drawing/2014/main" id="{82C5E4C2-9688-3882-B9DA-571B39E3C400}"/>
              </a:ext>
            </a:extLst>
          </p:cNvPr>
          <p:cNvPicPr>
            <a:picLocks noChangeAspect="1"/>
          </p:cNvPicPr>
          <p:nvPr/>
        </p:nvPicPr>
        <p:blipFill>
          <a:blip r:embed="rId3">
            <a:duotone>
              <a:schemeClr val="bg2">
                <a:shade val="45000"/>
                <a:satMod val="135000"/>
              </a:schemeClr>
              <a:prstClr val="white"/>
            </a:duotone>
          </a:blip>
          <a:srcRect t="7565" r="9085" b="1520"/>
          <a:stretch/>
        </p:blipFill>
        <p:spPr>
          <a:xfrm>
            <a:off x="20" y="10"/>
            <a:ext cx="12191980" cy="6857990"/>
          </a:xfrm>
          <a:prstGeom prst="rect">
            <a:avLst/>
          </a:prstGeom>
        </p:spPr>
      </p:pic>
      <p:sp>
        <p:nvSpPr>
          <p:cNvPr id="41994" name="Rectangle 41993">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86" name="Title 1">
            <a:extLst>
              <a:ext uri="{FF2B5EF4-FFF2-40B4-BE49-F238E27FC236}">
                <a16:creationId xmlns:a16="http://schemas.microsoft.com/office/drawing/2014/main" id="{5A059C1E-D15E-2248-EF31-DF40867CAA92}"/>
              </a:ext>
            </a:extLst>
          </p:cNvPr>
          <p:cNvSpPr>
            <a:spLocks noGrp="1" noChangeArrowheads="1"/>
          </p:cNvSpPr>
          <p:nvPr>
            <p:ph type="title"/>
          </p:nvPr>
        </p:nvSpPr>
        <p:spPr>
          <a:xfrm>
            <a:off x="838200" y="365125"/>
            <a:ext cx="10515600" cy="1325563"/>
          </a:xfrm>
        </p:spPr>
        <p:txBody>
          <a:bodyPr>
            <a:normAutofit/>
          </a:bodyPr>
          <a:lstStyle/>
          <a:p>
            <a:r>
              <a:rPr lang="en-US" altLang="en-US" sz="4800" b="1">
                <a:latin typeface="+mn-lt"/>
              </a:rPr>
              <a:t>COMPLAINT PROCESS</a:t>
            </a:r>
          </a:p>
        </p:txBody>
      </p:sp>
      <p:sp>
        <p:nvSpPr>
          <p:cNvPr id="4" name="Slide Number Placeholder 3">
            <a:extLst>
              <a:ext uri="{FF2B5EF4-FFF2-40B4-BE49-F238E27FC236}">
                <a16:creationId xmlns:a16="http://schemas.microsoft.com/office/drawing/2014/main" id="{FEBAF80E-4AC9-1974-8868-95E38F7E8A0E}"/>
              </a:ext>
            </a:extLst>
          </p:cNvPr>
          <p:cNvSpPr>
            <a:spLocks noGrp="1"/>
          </p:cNvSpPr>
          <p:nvPr>
            <p:ph type="sldNum" sz="quarter" idx="12"/>
          </p:nvPr>
        </p:nvSpPr>
        <p:spPr>
          <a:xfrm>
            <a:off x="8610600" y="6356350"/>
            <a:ext cx="2743200" cy="365125"/>
          </a:xfrm>
        </p:spPr>
        <p:txBody>
          <a:bodyPr>
            <a:normAutofit/>
          </a:bodyPr>
          <a:lstStyle/>
          <a:p>
            <a:pPr>
              <a:spcAft>
                <a:spcPts val="600"/>
              </a:spcAft>
              <a:defRPr/>
            </a:pPr>
            <a:fld id="{2A3F65A9-C144-4B53-BC0C-9420757DF206}" type="slidenum">
              <a:rPr lang="en-US" altLang="en-US"/>
              <a:pPr>
                <a:spcAft>
                  <a:spcPts val="600"/>
                </a:spcAft>
                <a:defRPr/>
              </a:pPr>
              <a:t>39</a:t>
            </a:fld>
            <a:endParaRPr lang="en-US" altLang="en-US"/>
          </a:p>
        </p:txBody>
      </p:sp>
      <p:graphicFrame>
        <p:nvGraphicFramePr>
          <p:cNvPr id="41989" name="Content Placeholder 2">
            <a:extLst>
              <a:ext uri="{FF2B5EF4-FFF2-40B4-BE49-F238E27FC236}">
                <a16:creationId xmlns:a16="http://schemas.microsoft.com/office/drawing/2014/main" id="{DCBA3E6A-8856-5707-89B3-B5527526E2B3}"/>
              </a:ext>
            </a:extLst>
          </p:cNvPr>
          <p:cNvGraphicFramePr>
            <a:graphicFrameLocks noGrp="1"/>
          </p:cNvGraphicFramePr>
          <p:nvPr>
            <p:ph idx="1"/>
            <p:extLst>
              <p:ext uri="{D42A27DB-BD31-4B8C-83A1-F6EECF244321}">
                <p14:modId xmlns:p14="http://schemas.microsoft.com/office/powerpoint/2010/main" val="280295669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748B62-5E02-21AF-242B-240542BD212C}"/>
              </a:ext>
            </a:extLst>
          </p:cNvPr>
          <p:cNvSpPr>
            <a:spLocks noGrp="1"/>
          </p:cNvSpPr>
          <p:nvPr>
            <p:ph type="title"/>
          </p:nvPr>
        </p:nvSpPr>
        <p:spPr>
          <a:xfrm>
            <a:off x="1171074" y="1396686"/>
            <a:ext cx="3240506" cy="4064628"/>
          </a:xfrm>
        </p:spPr>
        <p:txBody>
          <a:bodyPr rtlCol="0">
            <a:normAutofit/>
          </a:bodyPr>
          <a:lstStyle/>
          <a:p>
            <a:pPr>
              <a:defRPr/>
            </a:pPr>
            <a:r>
              <a:rPr lang="en-US" altLang="en-US" b="1">
                <a:solidFill>
                  <a:srgbClr val="FFFFFF"/>
                </a:solidFill>
                <a:latin typeface="Calibri" panose="020F0502020204030204" pitchFamily="34" charset="0"/>
                <a:cs typeface="Calibri" panose="020F0502020204030204" pitchFamily="34" charset="0"/>
              </a:rPr>
              <a:t>COVERED EMPLOYERS</a:t>
            </a:r>
            <a:endParaRPr lang="en-US" b="1">
              <a:solidFill>
                <a:srgbClr val="FFFFFF"/>
              </a:solidFill>
              <a:latin typeface="+mn-lt"/>
            </a:endParaRPr>
          </a:p>
        </p:txBody>
      </p:sp>
      <p:sp>
        <p:nvSpPr>
          <p:cNvPr id="13" name="Arc 1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BE60660-87E3-1687-EF43-04594F44E322}"/>
              </a:ext>
            </a:extLst>
          </p:cNvPr>
          <p:cNvSpPr>
            <a:spLocks noGrp="1"/>
          </p:cNvSpPr>
          <p:nvPr>
            <p:ph idx="1"/>
          </p:nvPr>
        </p:nvSpPr>
        <p:spPr>
          <a:xfrm>
            <a:off x="5370153" y="1526033"/>
            <a:ext cx="5650773" cy="4455667"/>
          </a:xfrm>
        </p:spPr>
        <p:txBody>
          <a:bodyPr>
            <a:normAutofit/>
          </a:bodyPr>
          <a:lstStyle/>
          <a:p>
            <a:pPr lvl="1">
              <a:defRPr/>
            </a:pPr>
            <a:r>
              <a:rPr lang="en-US" sz="2800" b="1" u="sng" dirty="0"/>
              <a:t>January 1, 2026</a:t>
            </a:r>
            <a:r>
              <a:rPr lang="en-US" sz="2800" b="1" dirty="0"/>
              <a:t> – employers with 11 or more </a:t>
            </a:r>
            <a:r>
              <a:rPr lang="en-US" sz="2800" b="1" dirty="0">
                <a:latin typeface="Aptos" panose="020B0004020202020204" pitchFamily="34" charset="0"/>
              </a:rPr>
              <a:t>full-time and part-time </a:t>
            </a:r>
            <a:r>
              <a:rPr lang="en-US" sz="2800" b="1" dirty="0"/>
              <a:t>employees in CT </a:t>
            </a:r>
          </a:p>
          <a:p>
            <a:pPr marL="457200" lvl="1" indent="0">
              <a:buNone/>
              <a:defRPr/>
            </a:pPr>
            <a:endParaRPr lang="en-US" sz="900" b="1" dirty="0"/>
          </a:p>
          <a:p>
            <a:pPr lvl="1">
              <a:defRPr/>
            </a:pPr>
            <a:r>
              <a:rPr lang="en-US" sz="2800" b="1" u="sng" dirty="0"/>
              <a:t>January 1, 2027</a:t>
            </a:r>
            <a:r>
              <a:rPr lang="en-US" sz="2800" b="1" dirty="0"/>
              <a:t> – employers with 1 or more </a:t>
            </a:r>
            <a:r>
              <a:rPr lang="en-US" sz="2800" b="1" dirty="0">
                <a:latin typeface="Aptos" panose="020B0004020202020204" pitchFamily="34" charset="0"/>
              </a:rPr>
              <a:t>full-time and part-time </a:t>
            </a:r>
            <a:r>
              <a:rPr lang="en-US" sz="2800" b="1" dirty="0"/>
              <a:t>employees in CT </a:t>
            </a:r>
          </a:p>
          <a:p>
            <a:pPr marL="0" indent="0">
              <a:buNone/>
              <a:defRPr/>
            </a:pPr>
            <a:endParaRPr lang="en-US" sz="1050" b="1" dirty="0"/>
          </a:p>
          <a:p>
            <a:pPr>
              <a:defRPr/>
            </a:pPr>
            <a:r>
              <a:rPr lang="en-US" b="1" dirty="0"/>
              <a:t>Number of employees is based on employer’s payroll for the week containing January 1st, annually </a:t>
            </a:r>
          </a:p>
          <a:p>
            <a:pPr>
              <a:defRPr/>
            </a:pPr>
            <a:endParaRPr lang="en-US" dirty="0"/>
          </a:p>
        </p:txBody>
      </p:sp>
      <p:sp>
        <p:nvSpPr>
          <p:cNvPr id="4" name="Slide Number Placeholder 3">
            <a:extLst>
              <a:ext uri="{FF2B5EF4-FFF2-40B4-BE49-F238E27FC236}">
                <a16:creationId xmlns:a16="http://schemas.microsoft.com/office/drawing/2014/main" id="{66E0E501-C792-FEB0-761F-967293D7C400}"/>
              </a:ext>
            </a:extLst>
          </p:cNvPr>
          <p:cNvSpPr>
            <a:spLocks noGrp="1"/>
          </p:cNvSpPr>
          <p:nvPr>
            <p:ph type="sldNum" sz="quarter" idx="12"/>
          </p:nvPr>
        </p:nvSpPr>
        <p:spPr>
          <a:xfrm>
            <a:off x="8610600" y="6356350"/>
            <a:ext cx="2743200" cy="365125"/>
          </a:xfrm>
        </p:spPr>
        <p:txBody>
          <a:bodyPr>
            <a:normAutofit/>
          </a:bodyPr>
          <a:lstStyle/>
          <a:p>
            <a:pPr>
              <a:spcAft>
                <a:spcPts val="600"/>
              </a:spcAft>
              <a:defRPr/>
            </a:pPr>
            <a:fld id="{19FE1788-57BC-4B36-8882-B63E90BE2499}" type="slidenum">
              <a:rPr lang="en-US" altLang="en-US"/>
              <a:pPr>
                <a:spcAft>
                  <a:spcPts val="600"/>
                </a:spcAft>
                <a:defRPr/>
              </a:pPr>
              <a:t>4</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3013" name="Picture 43012">
            <a:extLst>
              <a:ext uri="{FF2B5EF4-FFF2-40B4-BE49-F238E27FC236}">
                <a16:creationId xmlns:a16="http://schemas.microsoft.com/office/drawing/2014/main" id="{88078541-C901-59CE-9C76-4D18EA2A4E23}"/>
              </a:ext>
            </a:extLst>
          </p:cNvPr>
          <p:cNvPicPr>
            <a:picLocks noChangeAspect="1"/>
          </p:cNvPicPr>
          <p:nvPr/>
        </p:nvPicPr>
        <p:blipFill>
          <a:blip r:embed="rId3">
            <a:duotone>
              <a:schemeClr val="bg2">
                <a:shade val="45000"/>
                <a:satMod val="135000"/>
              </a:schemeClr>
              <a:prstClr val="white"/>
            </a:duotone>
          </a:blip>
          <a:srcRect l="9092" t="16884" r="-7" b="-7"/>
          <a:stretch/>
        </p:blipFill>
        <p:spPr>
          <a:xfrm>
            <a:off x="20" y="10"/>
            <a:ext cx="12191980" cy="6857990"/>
          </a:xfrm>
          <a:prstGeom prst="rect">
            <a:avLst/>
          </a:prstGeom>
        </p:spPr>
      </p:pic>
      <p:sp>
        <p:nvSpPr>
          <p:cNvPr id="43017" name="Rectangle 43016">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0" name="Title 1">
            <a:extLst>
              <a:ext uri="{FF2B5EF4-FFF2-40B4-BE49-F238E27FC236}">
                <a16:creationId xmlns:a16="http://schemas.microsoft.com/office/drawing/2014/main" id="{CF338437-0F78-ADFA-FCB5-ADE173080E36}"/>
              </a:ext>
            </a:extLst>
          </p:cNvPr>
          <p:cNvSpPr>
            <a:spLocks noGrp="1" noChangeArrowheads="1"/>
          </p:cNvSpPr>
          <p:nvPr>
            <p:ph type="title"/>
          </p:nvPr>
        </p:nvSpPr>
        <p:spPr>
          <a:xfrm>
            <a:off x="838200" y="365125"/>
            <a:ext cx="10515600" cy="1325563"/>
          </a:xfrm>
        </p:spPr>
        <p:txBody>
          <a:bodyPr>
            <a:normAutofit/>
          </a:bodyPr>
          <a:lstStyle/>
          <a:p>
            <a:r>
              <a:rPr lang="en-US" altLang="en-US" b="1">
                <a:latin typeface="+mn-lt"/>
              </a:rPr>
              <a:t>COMPLAINT PROCESS</a:t>
            </a:r>
            <a:endParaRPr lang="en-US" altLang="en-US"/>
          </a:p>
        </p:txBody>
      </p:sp>
      <p:sp>
        <p:nvSpPr>
          <p:cNvPr id="4" name="Slide Number Placeholder 3">
            <a:extLst>
              <a:ext uri="{FF2B5EF4-FFF2-40B4-BE49-F238E27FC236}">
                <a16:creationId xmlns:a16="http://schemas.microsoft.com/office/drawing/2014/main" id="{AFD1CE45-FE57-083D-A59A-75B72FE1FCAB}"/>
              </a:ext>
            </a:extLst>
          </p:cNvPr>
          <p:cNvSpPr>
            <a:spLocks noGrp="1"/>
          </p:cNvSpPr>
          <p:nvPr>
            <p:ph type="sldNum" sz="quarter" idx="12"/>
          </p:nvPr>
        </p:nvSpPr>
        <p:spPr>
          <a:xfrm>
            <a:off x="8610600" y="6356350"/>
            <a:ext cx="2743200" cy="365125"/>
          </a:xfrm>
        </p:spPr>
        <p:txBody>
          <a:bodyPr>
            <a:normAutofit/>
          </a:bodyPr>
          <a:lstStyle/>
          <a:p>
            <a:pPr>
              <a:spcAft>
                <a:spcPts val="600"/>
              </a:spcAft>
              <a:defRPr/>
            </a:pPr>
            <a:fld id="{C3E48FF0-F335-4BDA-925E-632C1A355986}" type="slidenum">
              <a:rPr lang="en-US" altLang="en-US"/>
              <a:pPr>
                <a:spcAft>
                  <a:spcPts val="600"/>
                </a:spcAft>
                <a:defRPr/>
              </a:pPr>
              <a:t>40</a:t>
            </a:fld>
            <a:endParaRPr lang="en-US" altLang="en-US"/>
          </a:p>
        </p:txBody>
      </p:sp>
      <p:graphicFrame>
        <p:nvGraphicFramePr>
          <p:cNvPr id="43012" name="Content Placeholder 2">
            <a:extLst>
              <a:ext uri="{FF2B5EF4-FFF2-40B4-BE49-F238E27FC236}">
                <a16:creationId xmlns:a16="http://schemas.microsoft.com/office/drawing/2014/main" id="{F1E311AC-1C7A-474C-0938-60ACB9AE73D2}"/>
              </a:ext>
            </a:extLst>
          </p:cNvPr>
          <p:cNvGraphicFramePr>
            <a:graphicFrameLocks noGrp="1"/>
          </p:cNvGraphicFramePr>
          <p:nvPr>
            <p:ph idx="1"/>
            <p:extLst>
              <p:ext uri="{D42A27DB-BD31-4B8C-83A1-F6EECF244321}">
                <p14:modId xmlns:p14="http://schemas.microsoft.com/office/powerpoint/2010/main" val="173200573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4038" name="Picture 44037">
            <a:extLst>
              <a:ext uri="{FF2B5EF4-FFF2-40B4-BE49-F238E27FC236}">
                <a16:creationId xmlns:a16="http://schemas.microsoft.com/office/drawing/2014/main" id="{4550A28B-82F6-D82E-3E26-6436B662C50C}"/>
              </a:ext>
            </a:extLst>
          </p:cNvPr>
          <p:cNvPicPr>
            <a:picLocks noChangeAspect="1"/>
          </p:cNvPicPr>
          <p:nvPr/>
        </p:nvPicPr>
        <p:blipFill>
          <a:blip r:embed="rId3">
            <a:duotone>
              <a:schemeClr val="bg2">
                <a:shade val="45000"/>
                <a:satMod val="135000"/>
              </a:schemeClr>
              <a:prstClr val="white"/>
            </a:duotone>
          </a:blip>
          <a:srcRect t="19736" r="9085" b="3480"/>
          <a:stretch/>
        </p:blipFill>
        <p:spPr>
          <a:xfrm>
            <a:off x="20" y="10"/>
            <a:ext cx="12191980" cy="6857990"/>
          </a:xfrm>
          <a:prstGeom prst="rect">
            <a:avLst/>
          </a:prstGeom>
        </p:spPr>
      </p:pic>
      <p:sp>
        <p:nvSpPr>
          <p:cNvPr id="44042" name="Rectangle 44041">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34" name="Title 1">
            <a:extLst>
              <a:ext uri="{FF2B5EF4-FFF2-40B4-BE49-F238E27FC236}">
                <a16:creationId xmlns:a16="http://schemas.microsoft.com/office/drawing/2014/main" id="{4D64097C-9DEC-9086-ED77-775AB4348D71}"/>
              </a:ext>
            </a:extLst>
          </p:cNvPr>
          <p:cNvSpPr>
            <a:spLocks noGrp="1" noChangeArrowheads="1"/>
          </p:cNvSpPr>
          <p:nvPr>
            <p:ph type="title"/>
          </p:nvPr>
        </p:nvSpPr>
        <p:spPr>
          <a:xfrm>
            <a:off x="838200" y="365125"/>
            <a:ext cx="10515600" cy="1325563"/>
          </a:xfrm>
        </p:spPr>
        <p:txBody>
          <a:bodyPr>
            <a:normAutofit/>
          </a:bodyPr>
          <a:lstStyle/>
          <a:p>
            <a:r>
              <a:rPr lang="en-US" altLang="en-US" sz="4800" b="1">
                <a:latin typeface="Calibri"/>
                <a:ea typeface="Calibri Light"/>
                <a:cs typeface="Calibri Light"/>
              </a:rPr>
              <a:t>CONTACT INFORMATION</a:t>
            </a:r>
            <a:endParaRPr lang="en-US" altLang="en-US" sz="4800" b="1">
              <a:latin typeface="Calibri"/>
            </a:endParaRPr>
          </a:p>
        </p:txBody>
      </p:sp>
      <p:sp>
        <p:nvSpPr>
          <p:cNvPr id="4" name="Slide Number Placeholder 3">
            <a:extLst>
              <a:ext uri="{FF2B5EF4-FFF2-40B4-BE49-F238E27FC236}">
                <a16:creationId xmlns:a16="http://schemas.microsoft.com/office/drawing/2014/main" id="{FE28549B-5260-78FF-B4EA-223924AD54C3}"/>
              </a:ext>
            </a:extLst>
          </p:cNvPr>
          <p:cNvSpPr>
            <a:spLocks noGrp="1"/>
          </p:cNvSpPr>
          <p:nvPr>
            <p:ph type="sldNum" sz="quarter" idx="12"/>
          </p:nvPr>
        </p:nvSpPr>
        <p:spPr>
          <a:xfrm>
            <a:off x="8610600" y="6356350"/>
            <a:ext cx="2743200" cy="365125"/>
          </a:xfrm>
        </p:spPr>
        <p:txBody>
          <a:bodyPr>
            <a:normAutofit/>
          </a:bodyPr>
          <a:lstStyle/>
          <a:p>
            <a:pPr>
              <a:spcAft>
                <a:spcPts val="600"/>
              </a:spcAft>
              <a:defRPr/>
            </a:pPr>
            <a:fld id="{3A6526AE-7065-4239-A819-82CAFB349E58}" type="slidenum">
              <a:rPr lang="en-US" altLang="en-US"/>
              <a:pPr>
                <a:spcAft>
                  <a:spcPts val="600"/>
                </a:spcAft>
                <a:defRPr/>
              </a:pPr>
              <a:t>41</a:t>
            </a:fld>
            <a:endParaRPr lang="en-US" altLang="en-US"/>
          </a:p>
        </p:txBody>
      </p:sp>
      <p:graphicFrame>
        <p:nvGraphicFramePr>
          <p:cNvPr id="44037" name="Content Placeholder 2">
            <a:extLst>
              <a:ext uri="{FF2B5EF4-FFF2-40B4-BE49-F238E27FC236}">
                <a16:creationId xmlns:a16="http://schemas.microsoft.com/office/drawing/2014/main" id="{EDDC5BFF-AC1B-656D-FF53-17ECF3500C15}"/>
              </a:ext>
            </a:extLst>
          </p:cNvPr>
          <p:cNvGraphicFramePr>
            <a:graphicFrameLocks noGrp="1"/>
          </p:cNvGraphicFramePr>
          <p:nvPr>
            <p:ph idx="1"/>
            <p:extLst>
              <p:ext uri="{D42A27DB-BD31-4B8C-83A1-F6EECF244321}">
                <p14:modId xmlns:p14="http://schemas.microsoft.com/office/powerpoint/2010/main" val="641164292"/>
              </p:ext>
            </p:extLst>
          </p:nvPr>
        </p:nvGraphicFramePr>
        <p:xfrm>
          <a:off x="694426" y="155245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1" name="Object 10">
            <a:extLst>
              <a:ext uri="{FF2B5EF4-FFF2-40B4-BE49-F238E27FC236}">
                <a16:creationId xmlns:a16="http://schemas.microsoft.com/office/drawing/2014/main" id="{26F1FEF0-C0E3-C6CB-50C5-3C3D9F523F4A}"/>
              </a:ext>
            </a:extLst>
          </p:cNvPr>
          <p:cNvGraphicFramePr>
            <a:graphicFrameLocks noChangeAspect="1"/>
          </p:cNvGraphicFramePr>
          <p:nvPr>
            <p:extLst>
              <p:ext uri="{D42A27DB-BD31-4B8C-83A1-F6EECF244321}">
                <p14:modId xmlns:p14="http://schemas.microsoft.com/office/powerpoint/2010/main" val="3268832059"/>
              </p:ext>
            </p:extLst>
          </p:nvPr>
        </p:nvGraphicFramePr>
        <p:xfrm>
          <a:off x="694425" y="5904021"/>
          <a:ext cx="5401575" cy="444231"/>
        </p:xfrm>
        <a:graphic>
          <a:graphicData uri="http://schemas.openxmlformats.org/presentationml/2006/ole">
            <mc:AlternateContent xmlns:mc="http://schemas.openxmlformats.org/markup-compatibility/2006">
              <mc:Choice xmlns:v="urn:schemas-microsoft-com:vml" Requires="v">
                <p:oleObj name="Document" r:id="rId9" imgW="5956042" imgH="487680" progId="Word.Document.12">
                  <p:embed/>
                </p:oleObj>
              </mc:Choice>
              <mc:Fallback>
                <p:oleObj name="Document" r:id="rId9" imgW="5956042" imgH="487680" progId="Word.Document.12">
                  <p:embed/>
                  <p:pic>
                    <p:nvPicPr>
                      <p:cNvPr id="11" name="Object 10">
                        <a:extLst>
                          <a:ext uri="{FF2B5EF4-FFF2-40B4-BE49-F238E27FC236}">
                            <a16:creationId xmlns:a16="http://schemas.microsoft.com/office/drawing/2014/main" id="{26F1FEF0-C0E3-C6CB-50C5-3C3D9F523F4A}"/>
                          </a:ext>
                        </a:extLst>
                      </p:cNvPr>
                      <p:cNvPicPr/>
                      <p:nvPr/>
                    </p:nvPicPr>
                    <p:blipFill>
                      <a:blip r:embed="rId10"/>
                      <a:stretch>
                        <a:fillRect/>
                      </a:stretch>
                    </p:blipFill>
                    <p:spPr>
                      <a:xfrm>
                        <a:off x="694425" y="5904021"/>
                        <a:ext cx="5401575" cy="444231"/>
                      </a:xfrm>
                      <a:prstGeom prst="rect">
                        <a:avLst/>
                      </a:prstGeom>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56" name="Rectangle 925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58" name="Rectangle 925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60" name="Rectangle 925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62" name="Rectangle 926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4" name="Rectangle 2">
            <a:extLst>
              <a:ext uri="{FF2B5EF4-FFF2-40B4-BE49-F238E27FC236}">
                <a16:creationId xmlns:a16="http://schemas.microsoft.com/office/drawing/2014/main" id="{FC69CACD-D0BF-3694-FABD-3242765BC744}"/>
              </a:ext>
            </a:extLst>
          </p:cNvPr>
          <p:cNvSpPr>
            <a:spLocks noGrp="1" noChangeArrowheads="1"/>
          </p:cNvSpPr>
          <p:nvPr>
            <p:ph type="title"/>
          </p:nvPr>
        </p:nvSpPr>
        <p:spPr>
          <a:xfrm>
            <a:off x="1383564" y="348865"/>
            <a:ext cx="9718111" cy="1576446"/>
          </a:xfrm>
        </p:spPr>
        <p:txBody>
          <a:bodyPr rtlCol="0" anchor="ctr">
            <a:normAutofit/>
          </a:bodyPr>
          <a:lstStyle/>
          <a:p>
            <a:pPr>
              <a:defRPr/>
            </a:pPr>
            <a:r>
              <a:rPr lang="en-US" altLang="en-US" sz="5400" b="1">
                <a:solidFill>
                  <a:srgbClr val="FFFFFF"/>
                </a:solidFill>
                <a:latin typeface="+mn-lt"/>
              </a:rPr>
              <a:t>EXEMPT EMPLOYERS</a:t>
            </a:r>
          </a:p>
        </p:txBody>
      </p:sp>
      <p:sp>
        <p:nvSpPr>
          <p:cNvPr id="9220" name="Slide Number Placeholder 5">
            <a:extLst>
              <a:ext uri="{FF2B5EF4-FFF2-40B4-BE49-F238E27FC236}">
                <a16:creationId xmlns:a16="http://schemas.microsoft.com/office/drawing/2014/main" id="{A8F27B98-49D9-0E63-D839-AD64F8A7A1B8}"/>
              </a:ext>
            </a:extLst>
          </p:cNvPr>
          <p:cNvSpPr>
            <a:spLocks noGrp="1"/>
          </p:cNvSpPr>
          <p:nvPr>
            <p:ph type="sldNum" sz="quarter" idx="12"/>
          </p:nvPr>
        </p:nvSpPr>
        <p:spPr bwMode="auto">
          <a:xfrm>
            <a:off x="11704320" y="6455664"/>
            <a:ext cx="448056"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numCol="1"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ts val="600"/>
              </a:spcAft>
            </a:pPr>
            <a:fld id="{D519AEBC-7D8D-4F4B-9067-CF38255A8FFE}" type="slidenum">
              <a:rPr lang="en-US" altLang="en-US" sz="1100" smtClean="0">
                <a:solidFill>
                  <a:schemeClr val="tx1">
                    <a:lumMod val="50000"/>
                    <a:lumOff val="50000"/>
                  </a:schemeClr>
                </a:solidFill>
                <a:latin typeface="Arial" panose="020B0604020202020204" pitchFamily="34" charset="0"/>
              </a:rPr>
              <a:pPr fontAlgn="base">
                <a:spcBef>
                  <a:spcPct val="0"/>
                </a:spcBef>
                <a:spcAft>
                  <a:spcPts val="600"/>
                </a:spcAft>
              </a:pPr>
              <a:t>5</a:t>
            </a:fld>
            <a:endParaRPr lang="en-US" altLang="en-US" sz="1100">
              <a:solidFill>
                <a:schemeClr val="tx1">
                  <a:lumMod val="50000"/>
                  <a:lumOff val="50000"/>
                </a:schemeClr>
              </a:solidFill>
              <a:latin typeface="Arial" panose="020B0604020202020204" pitchFamily="34" charset="0"/>
            </a:endParaRPr>
          </a:p>
        </p:txBody>
      </p:sp>
      <p:graphicFrame>
        <p:nvGraphicFramePr>
          <p:cNvPr id="9236" name="Rectangle 3">
            <a:extLst>
              <a:ext uri="{FF2B5EF4-FFF2-40B4-BE49-F238E27FC236}">
                <a16:creationId xmlns:a16="http://schemas.microsoft.com/office/drawing/2014/main" id="{E97536A8-A4F7-9DF4-5C31-E31DAFD47581}"/>
              </a:ext>
            </a:extLst>
          </p:cNvPr>
          <p:cNvGraphicFramePr>
            <a:graphicFrameLocks noGrp="1"/>
          </p:cNvGraphicFramePr>
          <p:nvPr>
            <p:ph idx="1"/>
            <p:extLst>
              <p:ext uri="{D42A27DB-BD31-4B8C-83A1-F6EECF244321}">
                <p14:modId xmlns:p14="http://schemas.microsoft.com/office/powerpoint/2010/main" val="2592639856"/>
              </p:ext>
            </p:extLst>
          </p:nvPr>
        </p:nvGraphicFramePr>
        <p:xfrm>
          <a:off x="358034" y="2430861"/>
          <a:ext cx="11570314" cy="40502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236"/>
                                        </p:tgtEl>
                                        <p:attrNameLst>
                                          <p:attrName>style.visibility</p:attrName>
                                        </p:attrNameLst>
                                      </p:cBhvr>
                                      <p:to>
                                        <p:strVal val="visible"/>
                                      </p:to>
                                    </p:set>
                                    <p:anim calcmode="lin" valueType="num">
                                      <p:cBhvr>
                                        <p:cTn id="7" dur="500" fill="hold"/>
                                        <p:tgtEl>
                                          <p:spTgt spid="9236"/>
                                        </p:tgtEl>
                                        <p:attrNameLst>
                                          <p:attrName>ppt_w</p:attrName>
                                        </p:attrNameLst>
                                      </p:cBhvr>
                                      <p:tavLst>
                                        <p:tav tm="0">
                                          <p:val>
                                            <p:fltVal val="0"/>
                                          </p:val>
                                        </p:tav>
                                        <p:tav tm="100000">
                                          <p:val>
                                            <p:strVal val="#ppt_w"/>
                                          </p:val>
                                        </p:tav>
                                      </p:tavLst>
                                    </p:anim>
                                    <p:anim calcmode="lin" valueType="num">
                                      <p:cBhvr>
                                        <p:cTn id="8" dur="500" fill="hold"/>
                                        <p:tgtEl>
                                          <p:spTgt spid="9236"/>
                                        </p:tgtEl>
                                        <p:attrNameLst>
                                          <p:attrName>ppt_h</p:attrName>
                                        </p:attrNameLst>
                                      </p:cBhvr>
                                      <p:tavLst>
                                        <p:tav tm="0">
                                          <p:val>
                                            <p:fltVal val="0"/>
                                          </p:val>
                                        </p:tav>
                                        <p:tav tm="100000">
                                          <p:val>
                                            <p:strVal val="#ppt_h"/>
                                          </p:val>
                                        </p:tav>
                                      </p:tavLst>
                                    </p:anim>
                                    <p:animEffect transition="in" filter="fade">
                                      <p:cBhvr>
                                        <p:cTn id="9" dur="500"/>
                                        <p:tgtEl>
                                          <p:spTgt spid="9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236"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04" name="Rectangle 16403">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6" name="Rectangle 16405">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8" name="Rectangle 16407">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10" name="Rectangle 16409">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12" name="Rectangle 16411">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14" name="Oval 16413">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2">
            <a:extLst>
              <a:ext uri="{FF2B5EF4-FFF2-40B4-BE49-F238E27FC236}">
                <a16:creationId xmlns:a16="http://schemas.microsoft.com/office/drawing/2014/main" id="{2192A797-4524-DF39-8C2F-4645FC37E02A}"/>
              </a:ext>
            </a:extLst>
          </p:cNvPr>
          <p:cNvSpPr>
            <a:spLocks noGrp="1" noChangeArrowheads="1"/>
          </p:cNvSpPr>
          <p:nvPr>
            <p:ph type="title"/>
          </p:nvPr>
        </p:nvSpPr>
        <p:spPr>
          <a:xfrm>
            <a:off x="826396" y="586855"/>
            <a:ext cx="4230100" cy="3387497"/>
          </a:xfrm>
        </p:spPr>
        <p:txBody>
          <a:bodyPr anchor="b">
            <a:normAutofit fontScale="90000"/>
          </a:bodyPr>
          <a:lstStyle/>
          <a:p>
            <a:pPr algn="r"/>
            <a:br>
              <a:rPr lang="en-US" altLang="en-US" sz="6000" b="1">
                <a:solidFill>
                  <a:srgbClr val="FFFFFF"/>
                </a:solidFill>
                <a:latin typeface="Calibri" panose="020F0502020204030204" pitchFamily="34" charset="0"/>
                <a:cs typeface="Calibri" panose="020F0502020204030204" pitchFamily="34" charset="0"/>
              </a:rPr>
            </a:br>
            <a:r>
              <a:rPr lang="en-US" altLang="en-US" sz="6000" b="1">
                <a:solidFill>
                  <a:srgbClr val="FFFFFF"/>
                </a:solidFill>
                <a:latin typeface="Calibri" panose="020F0502020204030204" pitchFamily="34" charset="0"/>
                <a:cs typeface="Calibri" panose="020F0502020204030204" pitchFamily="34" charset="0"/>
              </a:rPr>
              <a:t>EMPLOYEES EXCLUDED FROM THE LAW</a:t>
            </a:r>
          </a:p>
        </p:txBody>
      </p:sp>
      <p:sp>
        <p:nvSpPr>
          <p:cNvPr id="16388" name="Rectangle 3">
            <a:extLst>
              <a:ext uri="{FF2B5EF4-FFF2-40B4-BE49-F238E27FC236}">
                <a16:creationId xmlns:a16="http://schemas.microsoft.com/office/drawing/2014/main" id="{2DA788BF-6467-CA7F-0C5C-ED359E04A677}"/>
              </a:ext>
            </a:extLst>
          </p:cNvPr>
          <p:cNvSpPr>
            <a:spLocks noGrp="1" noChangeArrowheads="1"/>
          </p:cNvSpPr>
          <p:nvPr>
            <p:ph idx="1"/>
          </p:nvPr>
        </p:nvSpPr>
        <p:spPr>
          <a:xfrm>
            <a:off x="5966540" y="586856"/>
            <a:ext cx="5520610" cy="6009052"/>
          </a:xfrm>
        </p:spPr>
        <p:txBody>
          <a:bodyPr anchor="ctr">
            <a:normAutofit/>
          </a:bodyPr>
          <a:lstStyle/>
          <a:p>
            <a:pPr>
              <a:defRPr/>
            </a:pPr>
            <a:r>
              <a:rPr lang="en-US" sz="2400" b="1"/>
              <a:t>Only the following employees are excluded: </a:t>
            </a:r>
          </a:p>
          <a:p>
            <a:pPr marL="0" indent="0">
              <a:buNone/>
              <a:defRPr/>
            </a:pPr>
            <a:endParaRPr lang="en-US" sz="800" b="1"/>
          </a:p>
          <a:p>
            <a:pPr lvl="1">
              <a:defRPr/>
            </a:pPr>
            <a:r>
              <a:rPr lang="en-US" b="1"/>
              <a:t>Seasonal employees, and</a:t>
            </a:r>
          </a:p>
          <a:p>
            <a:pPr marL="457200" lvl="1" indent="0">
              <a:buNone/>
              <a:defRPr/>
            </a:pPr>
            <a:endParaRPr lang="en-US" sz="800" b="1"/>
          </a:p>
          <a:p>
            <a:pPr lvl="1">
              <a:defRPr/>
            </a:pPr>
            <a:r>
              <a:rPr lang="en-US" b="1"/>
              <a:t>Individuals who are members of construction-related tradesperson employee organizations that are part of a multiemployer health plan maintained pursuant to one or more collective bargaining agreements between a construction-related tradesperson employee organization(s) and employer. </a:t>
            </a:r>
          </a:p>
          <a:p>
            <a:pPr>
              <a:defRPr/>
            </a:pPr>
            <a:endParaRPr lang="en-US" sz="2000" b="1"/>
          </a:p>
          <a:p>
            <a:pPr lvl="1">
              <a:buNone/>
              <a:defRPr/>
            </a:pPr>
            <a:endParaRPr lang="en-US" sz="2000" b="1"/>
          </a:p>
        </p:txBody>
      </p:sp>
      <p:sp>
        <p:nvSpPr>
          <p:cNvPr id="10244" name="Slide Number Placeholder 5">
            <a:extLst>
              <a:ext uri="{FF2B5EF4-FFF2-40B4-BE49-F238E27FC236}">
                <a16:creationId xmlns:a16="http://schemas.microsoft.com/office/drawing/2014/main" id="{5173AC7C-43CF-03BC-7185-C55CF3FEF837}"/>
              </a:ext>
            </a:extLst>
          </p:cNvPr>
          <p:cNvSpPr>
            <a:spLocks noGrp="1"/>
          </p:cNvSpPr>
          <p:nvPr>
            <p:ph type="sldNum" sz="quarter" idx="12"/>
          </p:nvPr>
        </p:nvSpPr>
        <p:spPr bwMode="auto">
          <a:xfrm>
            <a:off x="11704320" y="6455664"/>
            <a:ext cx="448056"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numCol="1"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ts val="600"/>
              </a:spcAft>
            </a:pPr>
            <a:fld id="{AB97F95F-E8B1-4445-88DF-CA879FDA2765}" type="slidenum">
              <a:rPr lang="en-US" altLang="en-US" sz="1100">
                <a:solidFill>
                  <a:schemeClr val="tx1">
                    <a:lumMod val="50000"/>
                    <a:lumOff val="50000"/>
                  </a:schemeClr>
                </a:solidFill>
                <a:latin typeface="Arial" panose="020B0604020202020204" pitchFamily="34" charset="0"/>
              </a:rPr>
              <a:pPr fontAlgn="base">
                <a:spcBef>
                  <a:spcPct val="0"/>
                </a:spcBef>
                <a:spcAft>
                  <a:spcPts val="600"/>
                </a:spcAft>
              </a:pPr>
              <a:t>6</a:t>
            </a:fld>
            <a:endParaRPr lang="en-US" altLang="en-US" sz="1100">
              <a:solidFill>
                <a:schemeClr val="tx1">
                  <a:lumMod val="50000"/>
                  <a:lumOff val="50000"/>
                </a:schemeClr>
              </a:solidFill>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7017FC-51A3-954C-3C4B-7D3CC1591112}"/>
              </a:ext>
            </a:extLst>
          </p:cNvPr>
          <p:cNvSpPr>
            <a:spLocks noGrp="1"/>
          </p:cNvSpPr>
          <p:nvPr>
            <p:ph type="title"/>
          </p:nvPr>
        </p:nvSpPr>
        <p:spPr>
          <a:xfrm>
            <a:off x="1285240" y="1050595"/>
            <a:ext cx="8074815" cy="1618489"/>
          </a:xfrm>
        </p:spPr>
        <p:txBody>
          <a:bodyPr rtlCol="0" anchor="ctr">
            <a:noAutofit/>
          </a:bodyPr>
          <a:lstStyle/>
          <a:p>
            <a:pPr>
              <a:defRPr/>
            </a:pPr>
            <a:r>
              <a:rPr lang="en-US" sz="4800" b="1" cap="all">
                <a:latin typeface="Calibri" panose="020F0502020204030204" pitchFamily="34" charset="0"/>
                <a:cs typeface="Calibri" panose="020F0502020204030204" pitchFamily="34" charset="0"/>
              </a:rPr>
              <a:t>Construction-related tradesperson employee organization</a:t>
            </a:r>
            <a:endParaRPr lang="en-US" sz="4800" cap="all">
              <a:latin typeface="Calibri" panose="020F0502020204030204" pitchFamily="34" charset="0"/>
              <a:cs typeface="Calibri" panose="020F0502020204030204" pitchFamily="34" charset="0"/>
            </a:endParaRPr>
          </a:p>
        </p:txBody>
      </p:sp>
      <p:sp>
        <p:nvSpPr>
          <p:cNvPr id="14" name="Content Placeholder 2">
            <a:extLst>
              <a:ext uri="{FF2B5EF4-FFF2-40B4-BE49-F238E27FC236}">
                <a16:creationId xmlns:a16="http://schemas.microsoft.com/office/drawing/2014/main" id="{F676153D-AC8E-570C-87E9-40237D87C8FD}"/>
              </a:ext>
            </a:extLst>
          </p:cNvPr>
          <p:cNvSpPr>
            <a:spLocks noGrp="1"/>
          </p:cNvSpPr>
          <p:nvPr>
            <p:ph idx="1"/>
          </p:nvPr>
        </p:nvSpPr>
        <p:spPr>
          <a:xfrm>
            <a:off x="1285240" y="2807368"/>
            <a:ext cx="8074815" cy="3423789"/>
          </a:xfrm>
        </p:spPr>
        <p:txBody>
          <a:bodyPr anchor="t">
            <a:normAutofit fontScale="92500"/>
          </a:bodyPr>
          <a:lstStyle/>
          <a:p>
            <a:pPr>
              <a:defRPr/>
            </a:pPr>
            <a:endParaRPr lang="en-US" sz="2000">
              <a:latin typeface="Segoe UI" panose="020B0502040204020203" pitchFamily="34" charset="0"/>
            </a:endParaRPr>
          </a:p>
          <a:p>
            <a:pPr>
              <a:defRPr/>
            </a:pPr>
            <a:r>
              <a:rPr lang="en-US" sz="2600" b="1"/>
              <a:t>This refers to certain construction worker unions and their employers. </a:t>
            </a:r>
          </a:p>
          <a:p>
            <a:pPr>
              <a:defRPr/>
            </a:pPr>
            <a:r>
              <a:rPr lang="en-US" sz="2600" b="1"/>
              <a:t>If you are a construction worker in a union, or an employer of construction workers in one or more unions, consult your collective bargaining agreements. If the contract contains an obligation that a multiemployer health plan be maintained, then the employer and employee covered by that agreement are exempt. </a:t>
            </a:r>
          </a:p>
          <a:p>
            <a:pPr>
              <a:defRPr/>
            </a:pPr>
            <a:endParaRPr lang="en-US" sz="2000" b="1"/>
          </a:p>
          <a:p>
            <a:pPr>
              <a:defRPr/>
            </a:pPr>
            <a:endParaRPr lang="en-US" sz="2000"/>
          </a:p>
        </p:txBody>
      </p:sp>
      <p:sp>
        <p:nvSpPr>
          <p:cNvPr id="4" name="Slide Number Placeholder 3">
            <a:extLst>
              <a:ext uri="{FF2B5EF4-FFF2-40B4-BE49-F238E27FC236}">
                <a16:creationId xmlns:a16="http://schemas.microsoft.com/office/drawing/2014/main" id="{CB5BDE33-41C3-0746-F5BC-53A625DAC8C1}"/>
              </a:ext>
            </a:extLst>
          </p:cNvPr>
          <p:cNvSpPr>
            <a:spLocks noGrp="1"/>
          </p:cNvSpPr>
          <p:nvPr>
            <p:ph type="sldNum" sz="quarter" idx="12"/>
          </p:nvPr>
        </p:nvSpPr>
        <p:spPr>
          <a:xfrm>
            <a:off x="9683496" y="4892040"/>
            <a:ext cx="1673352" cy="1005840"/>
          </a:xfrm>
        </p:spPr>
        <p:txBody>
          <a:bodyPr>
            <a:normAutofit/>
          </a:bodyPr>
          <a:lstStyle/>
          <a:p>
            <a:pPr>
              <a:lnSpc>
                <a:spcPct val="90000"/>
              </a:lnSpc>
              <a:spcAft>
                <a:spcPts val="600"/>
              </a:spcAft>
              <a:defRPr/>
            </a:pPr>
            <a:fld id="{1D82A4A0-55D3-44AA-B403-9B83A1212C2F}" type="slidenum">
              <a:rPr lang="en-US" altLang="en-US" sz="6600">
                <a:solidFill>
                  <a:srgbClr val="FFFFFF"/>
                </a:solidFill>
              </a:rPr>
              <a:pPr>
                <a:lnSpc>
                  <a:spcPct val="90000"/>
                </a:lnSpc>
                <a:spcAft>
                  <a:spcPts val="600"/>
                </a:spcAft>
                <a:defRPr/>
              </a:pPr>
              <a:t>7</a:t>
            </a:fld>
            <a:endParaRPr lang="en-US" altLang="en-US" sz="6600">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6" name="Rectangle 12295">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0" name="Title 1">
            <a:extLst>
              <a:ext uri="{FF2B5EF4-FFF2-40B4-BE49-F238E27FC236}">
                <a16:creationId xmlns:a16="http://schemas.microsoft.com/office/drawing/2014/main" id="{2BA51BD6-FA9D-A163-270C-8225EE57DEFF}"/>
              </a:ext>
            </a:extLst>
          </p:cNvPr>
          <p:cNvSpPr>
            <a:spLocks noGrp="1" noChangeArrowheads="1"/>
          </p:cNvSpPr>
          <p:nvPr>
            <p:ph type="title"/>
          </p:nvPr>
        </p:nvSpPr>
        <p:spPr>
          <a:xfrm>
            <a:off x="645065" y="1463040"/>
            <a:ext cx="3796306" cy="2690949"/>
          </a:xfrm>
        </p:spPr>
        <p:txBody>
          <a:bodyPr anchor="t">
            <a:normAutofit/>
          </a:bodyPr>
          <a:lstStyle/>
          <a:p>
            <a:r>
              <a:rPr lang="en-US" altLang="en-US" sz="6000" b="1">
                <a:latin typeface="Calibri" panose="020F0502020204030204" pitchFamily="34" charset="0"/>
                <a:cs typeface="Calibri" panose="020F0502020204030204" pitchFamily="34" charset="0"/>
              </a:rPr>
              <a:t>SEASONAL</a:t>
            </a:r>
            <a:br>
              <a:rPr lang="en-US" altLang="en-US" sz="6000" b="1">
                <a:latin typeface="Calibri" panose="020F0502020204030204" pitchFamily="34" charset="0"/>
                <a:cs typeface="Calibri" panose="020F0502020204030204" pitchFamily="34" charset="0"/>
              </a:rPr>
            </a:br>
            <a:r>
              <a:rPr lang="en-US" altLang="en-US" sz="6000" b="1">
                <a:latin typeface="Calibri" panose="020F0502020204030204" pitchFamily="34" charset="0"/>
                <a:cs typeface="Calibri" panose="020F0502020204030204" pitchFamily="34" charset="0"/>
              </a:rPr>
              <a:t>EMPLOYEE</a:t>
            </a:r>
            <a:br>
              <a:rPr lang="en-US" altLang="en-US" sz="4800">
                <a:latin typeface="Aptos" pitchFamily="34" charset="0"/>
              </a:rPr>
            </a:br>
            <a:endParaRPr lang="en-US" altLang="en-US" sz="4800"/>
          </a:p>
        </p:txBody>
      </p:sp>
      <p:grpSp>
        <p:nvGrpSpPr>
          <p:cNvPr id="12298" name="Group 12297">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2299" name="Rectangle 12298">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300" name="Straight Connector 12299">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2302" name="Rectangle 12301">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1" name="Content Placeholder 2">
            <a:extLst>
              <a:ext uri="{FF2B5EF4-FFF2-40B4-BE49-F238E27FC236}">
                <a16:creationId xmlns:a16="http://schemas.microsoft.com/office/drawing/2014/main" id="{17C66E57-0F1C-D903-84BC-471FBA668A61}"/>
              </a:ext>
            </a:extLst>
          </p:cNvPr>
          <p:cNvSpPr>
            <a:spLocks noGrp="1" noChangeArrowheads="1"/>
          </p:cNvSpPr>
          <p:nvPr>
            <p:ph idx="1"/>
          </p:nvPr>
        </p:nvSpPr>
        <p:spPr bwMode="auto">
          <a:xfrm>
            <a:off x="5656218" y="1463039"/>
            <a:ext cx="5542387" cy="4300447"/>
          </a:xfrm>
        </p:spPr>
        <p:txBody>
          <a:bodyPr numCol="1" anchor="t" anchorCtr="0" compatLnSpc="1">
            <a:prstTxWarp prst="textNoShape">
              <a:avLst/>
            </a:prstTxWarp>
            <a:normAutofit/>
          </a:bodyPr>
          <a:lstStyle/>
          <a:p>
            <a:endParaRPr lang="en-US" altLang="en-US" sz="2200" dirty="0">
              <a:latin typeface="Segoe UI" panose="020B0502040204020203" pitchFamily="34" charset="0"/>
            </a:endParaRPr>
          </a:p>
          <a:p>
            <a:r>
              <a:rPr lang="en-US" altLang="en-US" sz="3600" b="1" dirty="0">
                <a:cs typeface="Calibri" panose="020F0502020204030204" pitchFamily="34" charset="0"/>
              </a:rPr>
              <a:t>An employee who works 120 days or less in any year  </a:t>
            </a:r>
          </a:p>
          <a:p>
            <a:r>
              <a:rPr lang="en-US" altLang="en-US" sz="3600" b="1" dirty="0">
                <a:cs typeface="Calibri"/>
              </a:rPr>
              <a:t>Work-days and not calendar days</a:t>
            </a:r>
            <a:endParaRPr lang="en-US" altLang="en-US" sz="3600" b="1" dirty="0">
              <a:ea typeface="Calibri"/>
              <a:cs typeface="Calibri"/>
            </a:endParaRPr>
          </a:p>
          <a:p>
            <a:endParaRPr lang="en-US" altLang="en-US" sz="2200" dirty="0"/>
          </a:p>
        </p:txBody>
      </p:sp>
      <p:sp>
        <p:nvSpPr>
          <p:cNvPr id="4" name="Slide Number Placeholder 3">
            <a:extLst>
              <a:ext uri="{FF2B5EF4-FFF2-40B4-BE49-F238E27FC236}">
                <a16:creationId xmlns:a16="http://schemas.microsoft.com/office/drawing/2014/main" id="{CEB9A325-6AAE-91A4-DBB1-000AC92B8C87}"/>
              </a:ext>
            </a:extLst>
          </p:cNvPr>
          <p:cNvSpPr>
            <a:spLocks noGrp="1"/>
          </p:cNvSpPr>
          <p:nvPr>
            <p:ph type="sldNum" sz="quarter" idx="12"/>
          </p:nvPr>
        </p:nvSpPr>
        <p:spPr>
          <a:xfrm>
            <a:off x="8610600" y="6492240"/>
            <a:ext cx="2743200" cy="365125"/>
          </a:xfrm>
        </p:spPr>
        <p:txBody>
          <a:bodyPr>
            <a:normAutofit/>
          </a:bodyPr>
          <a:lstStyle/>
          <a:p>
            <a:pPr>
              <a:spcAft>
                <a:spcPts val="600"/>
              </a:spcAft>
              <a:defRPr/>
            </a:pPr>
            <a:fld id="{2C13EA30-61DC-455C-A532-204D525E2914}" type="slidenum">
              <a:rPr lang="en-US" altLang="en-US"/>
              <a:pPr>
                <a:spcAft>
                  <a:spcPts val="600"/>
                </a:spcAft>
                <a:defRPr/>
              </a:pPr>
              <a:t>8</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19" name="Rectangle 13318">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Title 1">
            <a:extLst>
              <a:ext uri="{FF2B5EF4-FFF2-40B4-BE49-F238E27FC236}">
                <a16:creationId xmlns:a16="http://schemas.microsoft.com/office/drawing/2014/main" id="{FA2EA6D1-2072-3393-B460-6E444D4D5257}"/>
              </a:ext>
            </a:extLst>
          </p:cNvPr>
          <p:cNvSpPr>
            <a:spLocks noGrp="1" noChangeArrowheads="1"/>
          </p:cNvSpPr>
          <p:nvPr>
            <p:ph type="title"/>
          </p:nvPr>
        </p:nvSpPr>
        <p:spPr>
          <a:xfrm>
            <a:off x="645065" y="1463040"/>
            <a:ext cx="3796306" cy="2690949"/>
          </a:xfrm>
        </p:spPr>
        <p:txBody>
          <a:bodyPr anchor="t">
            <a:normAutofit fontScale="90000"/>
          </a:bodyPr>
          <a:lstStyle/>
          <a:p>
            <a:r>
              <a:rPr lang="en-US" altLang="en-US" sz="6000" b="1">
                <a:latin typeface="Calibri" panose="020F0502020204030204" pitchFamily="34" charset="0"/>
                <a:cs typeface="Calibri" panose="020F0502020204030204" pitchFamily="34" charset="0"/>
              </a:rPr>
              <a:t>ISSUE WITH SEASONAL EMPLOYEE</a:t>
            </a:r>
          </a:p>
        </p:txBody>
      </p:sp>
      <p:grpSp>
        <p:nvGrpSpPr>
          <p:cNvPr id="13321" name="Group 13320">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3322" name="Rectangle 1332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323" name="Straight Connector 13322">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3325" name="Rectangle 1332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EE79D57-86A0-8892-2B3E-E497B970CD01}"/>
              </a:ext>
            </a:extLst>
          </p:cNvPr>
          <p:cNvSpPr>
            <a:spLocks noGrp="1"/>
          </p:cNvSpPr>
          <p:nvPr>
            <p:ph idx="1"/>
          </p:nvPr>
        </p:nvSpPr>
        <p:spPr>
          <a:xfrm>
            <a:off x="5718002" y="564086"/>
            <a:ext cx="5542387" cy="5195030"/>
          </a:xfrm>
        </p:spPr>
        <p:txBody>
          <a:bodyPr anchor="t">
            <a:normAutofit fontScale="70000" lnSpcReduction="20000"/>
          </a:bodyPr>
          <a:lstStyle/>
          <a:p>
            <a:pPr>
              <a:defRPr/>
            </a:pPr>
            <a:endParaRPr lang="en-US" sz="2200"/>
          </a:p>
          <a:p>
            <a:pPr>
              <a:defRPr/>
            </a:pPr>
            <a:r>
              <a:rPr lang="en-US" sz="4100" b="1" dirty="0"/>
              <a:t>Employers need to be mindful of the employee who is hired to work less than 120 days in a year and ends up working more than 120 days</a:t>
            </a:r>
            <a:endParaRPr lang="en-US" sz="3700" b="1"/>
          </a:p>
          <a:p>
            <a:pPr lvl="1">
              <a:defRPr/>
            </a:pPr>
            <a:r>
              <a:rPr lang="en-US" sz="3600" b="1" dirty="0"/>
              <a:t>On day 121, that employee would be entitled to what they should have accrued during the previous 120 days and be able to begin using paid sick leave.</a:t>
            </a:r>
            <a:endParaRPr lang="en-US" sz="3600" dirty="0">
              <a:ea typeface="Calibri"/>
              <a:cs typeface="Calibri"/>
            </a:endParaRPr>
          </a:p>
          <a:p>
            <a:pPr>
              <a:defRPr/>
            </a:pPr>
            <a:endParaRPr lang="en-US" sz="4100" b="1"/>
          </a:p>
          <a:p>
            <a:pPr>
              <a:defRPr/>
            </a:pPr>
            <a:r>
              <a:rPr lang="en-US" sz="4100" b="1" dirty="0"/>
              <a:t>Best Practice?</a:t>
            </a:r>
            <a:endParaRPr lang="en-US" sz="4100" b="1" dirty="0">
              <a:ea typeface="Calibri"/>
              <a:cs typeface="Calibri"/>
            </a:endParaRPr>
          </a:p>
          <a:p>
            <a:pPr>
              <a:defRPr/>
            </a:pPr>
            <a:endParaRPr lang="en-US" sz="4100" b="1"/>
          </a:p>
          <a:p>
            <a:pPr marL="0" indent="0">
              <a:buNone/>
              <a:defRPr/>
            </a:pPr>
            <a:r>
              <a:rPr lang="en-US" sz="4100" b="1" dirty="0"/>
              <a:t>   </a:t>
            </a:r>
            <a:endParaRPr lang="en-US" sz="4100" b="1" dirty="0">
              <a:ea typeface="Calibri"/>
              <a:cs typeface="Calibri"/>
            </a:endParaRPr>
          </a:p>
          <a:p>
            <a:pPr>
              <a:defRPr/>
            </a:pPr>
            <a:endParaRPr lang="en-US" sz="2200"/>
          </a:p>
        </p:txBody>
      </p:sp>
      <p:sp>
        <p:nvSpPr>
          <p:cNvPr id="4" name="Slide Number Placeholder 3">
            <a:extLst>
              <a:ext uri="{FF2B5EF4-FFF2-40B4-BE49-F238E27FC236}">
                <a16:creationId xmlns:a16="http://schemas.microsoft.com/office/drawing/2014/main" id="{DDD6159A-A086-EF96-F489-16CF6FEF2E98}"/>
              </a:ext>
            </a:extLst>
          </p:cNvPr>
          <p:cNvSpPr>
            <a:spLocks noGrp="1"/>
          </p:cNvSpPr>
          <p:nvPr>
            <p:ph type="sldNum" sz="quarter" idx="12"/>
          </p:nvPr>
        </p:nvSpPr>
        <p:spPr>
          <a:xfrm>
            <a:off x="8610600" y="6492240"/>
            <a:ext cx="2743200" cy="365125"/>
          </a:xfrm>
        </p:spPr>
        <p:txBody>
          <a:bodyPr>
            <a:normAutofit/>
          </a:bodyPr>
          <a:lstStyle/>
          <a:p>
            <a:pPr>
              <a:spcAft>
                <a:spcPts val="600"/>
              </a:spcAft>
              <a:defRPr/>
            </a:pPr>
            <a:fld id="{A68AA104-205B-419C-951B-BCA208E3942C}" type="slidenum">
              <a:rPr lang="en-US" altLang="en-US"/>
              <a:pPr>
                <a:spcAft>
                  <a:spcPts val="600"/>
                </a:spcAft>
                <a:defRPr/>
              </a:pPr>
              <a:t>9</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119765B3B01747BE4CC66B4B3CB6E7" ma:contentTypeVersion="4" ma:contentTypeDescription="Create a new document." ma:contentTypeScope="" ma:versionID="fce13b49183b0c0c866057afefc5f11b">
  <xsd:schema xmlns:xsd="http://www.w3.org/2001/XMLSchema" xmlns:xs="http://www.w3.org/2001/XMLSchema" xmlns:p="http://schemas.microsoft.com/office/2006/metadata/properties" xmlns:ns2="67e9c5b6-3611-4147-8590-38a8b3ec0227" targetNamespace="http://schemas.microsoft.com/office/2006/metadata/properties" ma:root="true" ma:fieldsID="4f0fadc4fa4d2507d472c3a657587585" ns2:_="">
    <xsd:import namespace="67e9c5b6-3611-4147-8590-38a8b3ec022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e9c5b6-3611-4147-8590-38a8b3ec02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50B2B7F-65BE-4EF8-9EC2-170993258144}">
  <ds:schemaRefs>
    <ds:schemaRef ds:uri="67e9c5b6-3611-4147-8590-38a8b3ec022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36FB55D-301D-4E23-AE7B-64BA52531A0B}">
  <ds:schemaRefs>
    <ds:schemaRef ds:uri="http://schemas.microsoft.com/sharepoint/v3/contenttype/forms"/>
  </ds:schemaRefs>
</ds:datastoreItem>
</file>

<file path=customXml/itemProps3.xml><?xml version="1.0" encoding="utf-8"?>
<ds:datastoreItem xmlns:ds="http://schemas.openxmlformats.org/officeDocument/2006/customXml" ds:itemID="{5CA1680B-6116-438D-AED0-1B35BB4BB14B}">
  <ds:schemaRefs>
    <ds:schemaRef ds:uri="http://purl.org/dc/dcmitype/"/>
    <ds:schemaRef ds:uri="http://purl.org/dc/terms/"/>
    <ds:schemaRef ds:uri="http://schemas.microsoft.com/office/2006/documentManagement/types"/>
    <ds:schemaRef ds:uri="http://www.w3.org/XML/1998/namespace"/>
    <ds:schemaRef ds:uri="67e9c5b6-3611-4147-8590-38a8b3ec0227"/>
    <ds:schemaRef ds:uri="http://purl.org/dc/elements/1.1/"/>
    <ds:schemaRef ds:uri="http://schemas.microsoft.com/office/2006/metadata/properties"/>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1087</TotalTime>
  <Words>3656</Words>
  <Application>Microsoft Office PowerPoint</Application>
  <PresentationFormat>Widescreen</PresentationFormat>
  <Paragraphs>311</Paragraphs>
  <Slides>41</Slides>
  <Notes>41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9" baseType="lpstr">
      <vt:lpstr>Aptos</vt:lpstr>
      <vt:lpstr>Arial</vt:lpstr>
      <vt:lpstr>Calibri</vt:lpstr>
      <vt:lpstr>Calibri Light</vt:lpstr>
      <vt:lpstr>Segoe UI</vt:lpstr>
      <vt:lpstr>Wingdings</vt:lpstr>
      <vt:lpstr>Office Theme</vt:lpstr>
      <vt:lpstr>Document</vt:lpstr>
      <vt:lpstr>Connecticut's New Paid Sick Leave Law: Everything CT Businesses Need to Know </vt:lpstr>
      <vt:lpstr>AGENDA</vt:lpstr>
      <vt:lpstr>COVERED EMPLOYERS</vt:lpstr>
      <vt:lpstr>COVERED EMPLOYERS</vt:lpstr>
      <vt:lpstr>EXEMPT EMPLOYERS</vt:lpstr>
      <vt:lpstr> EMPLOYEES EXCLUDED FROM THE LAW</vt:lpstr>
      <vt:lpstr>Construction-related tradesperson employee organization</vt:lpstr>
      <vt:lpstr>SEASONAL EMPLOYEE </vt:lpstr>
      <vt:lpstr>ISSUE WITH SEASONAL EMPLOYEE</vt:lpstr>
      <vt:lpstr>REASONS FOR LEAVE</vt:lpstr>
      <vt:lpstr>REASONS FOR LEAVE</vt:lpstr>
      <vt:lpstr>Can an employer take disciplinary action against an employee who utilizes paid sick leave for a purpose other than those permitted under the law?     </vt:lpstr>
      <vt:lpstr>DEFINITIONS</vt:lpstr>
      <vt:lpstr>DEFINITIONS</vt:lpstr>
      <vt:lpstr>DEFINITIONS</vt:lpstr>
      <vt:lpstr>ACCRUAL</vt:lpstr>
      <vt:lpstr>ACCRUAL</vt:lpstr>
      <vt:lpstr>ACCRUAL  </vt:lpstr>
      <vt:lpstr>USAGE</vt:lpstr>
      <vt:lpstr>USAGE</vt:lpstr>
      <vt:lpstr>CARRY OVER: What happens if an employee does not use all of their 40 accrued hours in one year? </vt:lpstr>
      <vt:lpstr>DOCUMENTATION? </vt:lpstr>
      <vt:lpstr>EMPLOYEE NOTICE?  </vt:lpstr>
      <vt:lpstr>EMPLOYER NOTICE</vt:lpstr>
      <vt:lpstr>PAY RATE</vt:lpstr>
      <vt:lpstr>PAY RATE</vt:lpstr>
      <vt:lpstr>BREAK IN SERVICE</vt:lpstr>
      <vt:lpstr>PowerPoint Presentation</vt:lpstr>
      <vt:lpstr>COMPLIANCE</vt:lpstr>
      <vt:lpstr>What if our paid time off plan allows employees to accrue more than 40 hours of paid sick leave per year?   </vt:lpstr>
      <vt:lpstr>My employer was bought out by a new company and I am remaining employed with the new company. What happens to my accrued sick leave?  </vt:lpstr>
      <vt:lpstr>I was transferred to a new division, entity or job site, but I’m still under the same employer. What happens to my accrued sick leave?   </vt:lpstr>
      <vt:lpstr>DONATION</vt:lpstr>
      <vt:lpstr>Can an employee choose to work additional hours or shifts during the same or following time period instead of using paid sick leave?  </vt:lpstr>
      <vt:lpstr>Can an employer require employees to find a replacement to work their scheduled hours before they can use their accrued paid sick days? </vt:lpstr>
      <vt:lpstr>EFFECT OF LAW ON COLLECTIVE BARGAINING AGREEMENT</vt:lpstr>
      <vt:lpstr>RECORDKEEPING</vt:lpstr>
      <vt:lpstr>RETALIATION</vt:lpstr>
      <vt:lpstr>COMPLAINT PROCESS</vt:lpstr>
      <vt:lpstr>COMPLAINT PROCESS</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Lane, Heidi</dc:creator>
  <cp:lastModifiedBy>McKitterick, Ellen</cp:lastModifiedBy>
  <cp:revision>40</cp:revision>
  <cp:lastPrinted>2024-09-12T13:01:25Z</cp:lastPrinted>
  <dcterms:created xsi:type="dcterms:W3CDTF">2024-08-14T21:34:54Z</dcterms:created>
  <dcterms:modified xsi:type="dcterms:W3CDTF">2024-11-19T14:31:45Z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0x01010066119765B3B01747BE4CC66B4B3CB6E7</vt:lpwstr>
  </property>
</Properties>
</file>