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674" autoAdjust="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38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2D2E2-B728-4A8C-807B-4B6D1B4467D7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FA6C5-8548-4930-903C-716F213094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159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9DA7-221E-4F48-A8E8-BF934634A74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53DF6-4688-47AF-ACA4-C43E1EDE0060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9DA7-221E-4F48-A8E8-BF934634A74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53DF6-4688-47AF-ACA4-C43E1EDE006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9DA7-221E-4F48-A8E8-BF934634A74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53DF6-4688-47AF-ACA4-C43E1EDE006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9DA7-221E-4F48-A8E8-BF934634A74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53DF6-4688-47AF-ACA4-C43E1EDE006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9DA7-221E-4F48-A8E8-BF934634A74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53DF6-4688-47AF-ACA4-C43E1EDE0060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9DA7-221E-4F48-A8E8-BF934634A74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53DF6-4688-47AF-ACA4-C43E1EDE006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9DA7-221E-4F48-A8E8-BF934634A74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53DF6-4688-47AF-ACA4-C43E1EDE006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9DA7-221E-4F48-A8E8-BF934634A74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53DF6-4688-47AF-ACA4-C43E1EDE006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9DA7-221E-4F48-A8E8-BF934634A74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53DF6-4688-47AF-ACA4-C43E1EDE006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9DA7-221E-4F48-A8E8-BF934634A74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53DF6-4688-47AF-ACA4-C43E1EDE006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9DA7-221E-4F48-A8E8-BF934634A74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F53DF6-4688-47AF-ACA4-C43E1EDE006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079DA7-221E-4F48-A8E8-BF934634A746}" type="datetimeFigureOut">
              <a:rPr lang="en-US" smtClean="0"/>
              <a:t>6/3/2024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F53DF6-4688-47AF-ACA4-C43E1EDE0060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05800" cy="123748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Bernard MT Condensed" pitchFamily="18" charset="0"/>
              </a:rPr>
              <a:t>The Office of Apprenticeship Training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733800"/>
            <a:ext cx="8229600" cy="2590800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228600" y="5181600"/>
            <a:ext cx="8741368" cy="1447800"/>
            <a:chOff x="0" y="4679281"/>
            <a:chExt cx="9133735" cy="1303338"/>
          </a:xfrm>
        </p:grpSpPr>
        <p:grpSp>
          <p:nvGrpSpPr>
            <p:cNvPr id="7" name="Group 1"/>
            <p:cNvGrpSpPr>
              <a:grpSpLocks/>
            </p:cNvGrpSpPr>
            <p:nvPr/>
          </p:nvGrpSpPr>
          <p:grpSpPr bwMode="auto">
            <a:xfrm>
              <a:off x="0" y="4679281"/>
              <a:ext cx="9133735" cy="1303338"/>
              <a:chOff x="56171" y="4808538"/>
              <a:chExt cx="9134875" cy="1303337"/>
            </a:xfrm>
          </p:grpSpPr>
          <p:pic>
            <p:nvPicPr>
              <p:cNvPr id="9" name="Picture 1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098" t="17664" r="5055" b="27635"/>
              <a:stretch>
                <a:fillRect/>
              </a:stretch>
            </p:blipFill>
            <p:spPr bwMode="auto">
              <a:xfrm>
                <a:off x="56171" y="4808538"/>
                <a:ext cx="3515508" cy="13033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8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2" t="9117" r="23558" b="8466"/>
              <a:stretch>
                <a:fillRect/>
              </a:stretch>
            </p:blipFill>
            <p:spPr bwMode="auto">
              <a:xfrm>
                <a:off x="7189667" y="4808538"/>
                <a:ext cx="2001379" cy="13033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36" t="18234" r="3687" b="26781"/>
            <a:stretch>
              <a:fillRect/>
            </a:stretch>
          </p:blipFill>
          <p:spPr bwMode="auto">
            <a:xfrm>
              <a:off x="3515460" y="4679281"/>
              <a:ext cx="3606974" cy="1303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676400"/>
            <a:ext cx="5842000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25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apprenticeship?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>
            <a:normAutofit/>
          </a:bodyPr>
          <a:lstStyle/>
          <a:p>
            <a:r>
              <a:rPr lang="en-US" dirty="0"/>
              <a:t>Earn while you learn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Combination of on-the-job </a:t>
            </a:r>
          </a:p>
          <a:p>
            <a:pPr marL="0" indent="0">
              <a:buNone/>
            </a:pPr>
            <a:r>
              <a:rPr lang="en-US" dirty="0"/>
              <a:t>learning (OJT) and related </a:t>
            </a:r>
          </a:p>
          <a:p>
            <a:pPr marL="0" indent="0">
              <a:buNone/>
            </a:pPr>
            <a:r>
              <a:rPr lang="en-US" dirty="0"/>
              <a:t>instruction (RI)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Minimum of 2,000 hours of OJT </a:t>
            </a:r>
          </a:p>
          <a:p>
            <a:pPr marL="0" indent="0">
              <a:buNone/>
            </a:pPr>
            <a:r>
              <a:rPr lang="en-US" dirty="0"/>
              <a:t>and 144 hours of RI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5" descr="31212017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438400"/>
            <a:ext cx="2978811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24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apprentice?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Employed full-time by a company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Registered with the DOL Office of </a:t>
            </a:r>
          </a:p>
          <a:p>
            <a:pPr marL="0" indent="0">
              <a:buNone/>
            </a:pPr>
            <a:r>
              <a:rPr lang="en-US" dirty="0"/>
              <a:t>Apprenticeship Training (DOL OAT)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Minimum of 16 years of age</a:t>
            </a:r>
          </a:p>
          <a:p>
            <a:endParaRPr lang="en-US" dirty="0"/>
          </a:p>
          <a:p>
            <a:r>
              <a:rPr lang="en-US" dirty="0"/>
              <a:t>Follows an agreed upon work schedule between the company and DOL OAT</a:t>
            </a:r>
          </a:p>
          <a:p>
            <a:endParaRPr lang="en-US" dirty="0"/>
          </a:p>
        </p:txBody>
      </p:sp>
      <p:pic>
        <p:nvPicPr>
          <p:cNvPr id="5" name="Picture 7" descr="Apprenticeship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057400"/>
            <a:ext cx="2245301" cy="317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5169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/>
              <a:t>Apprenticeship is right for your company….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968802"/>
            <a:ext cx="7924800" cy="2537668"/>
          </a:xfrm>
        </p:spPr>
      </p:pic>
    </p:spTree>
    <p:extLst>
      <p:ext uri="{BB962C8B-B14F-4D97-AF65-F5344CB8AC3E}">
        <p14:creationId xmlns:p14="http://schemas.microsoft.com/office/powerpoint/2010/main" val="621638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</p:spPr>
        <p:txBody>
          <a:bodyPr/>
          <a:lstStyle/>
          <a:p>
            <a:r>
              <a:rPr lang="en-US" dirty="0"/>
              <a:t>Registration Packet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5932213"/>
              </p:ext>
            </p:extLst>
          </p:nvPr>
        </p:nvGraphicFramePr>
        <p:xfrm>
          <a:off x="1439862" y="1752600"/>
          <a:ext cx="6705600" cy="2332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1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3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673">
                <a:tc>
                  <a:txBody>
                    <a:bodyPr/>
                    <a:lstStyle/>
                    <a:p>
                      <a:r>
                        <a:rPr lang="en-US" dirty="0"/>
                        <a:t>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73">
                <a:tc>
                  <a:txBody>
                    <a:bodyPr/>
                    <a:lstStyle/>
                    <a:p>
                      <a:r>
                        <a:rPr lang="en-US" dirty="0"/>
                        <a:t>AT-2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Application for Apprenticeship Sponsor</a:t>
                      </a:r>
                      <a:r>
                        <a:rPr lang="en-US" baseline="0" dirty="0"/>
                        <a:t> (company)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73">
                <a:tc>
                  <a:txBody>
                    <a:bodyPr/>
                    <a:lstStyle/>
                    <a:p>
                      <a:r>
                        <a:rPr lang="en-US" dirty="0"/>
                        <a:t>AT-4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Wage Progression Scale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73">
                <a:tc>
                  <a:txBody>
                    <a:bodyPr/>
                    <a:lstStyle/>
                    <a:p>
                      <a:r>
                        <a:rPr lang="en-US" dirty="0"/>
                        <a:t>AT-5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Apprentice</a:t>
                      </a:r>
                      <a:r>
                        <a:rPr lang="en-US" baseline="0" dirty="0"/>
                        <a:t> Registration Agreement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673">
                <a:tc>
                  <a:txBody>
                    <a:bodyPr/>
                    <a:lstStyle/>
                    <a:p>
                      <a:r>
                        <a:rPr lang="en-US" dirty="0"/>
                        <a:t>AT-24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Journeyperson List (skilled employee(s))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6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Registration Invoice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0" t="15498" r="51410" b="10655"/>
          <a:stretch>
            <a:fillRect/>
          </a:stretch>
        </p:blipFill>
        <p:spPr bwMode="auto">
          <a:xfrm>
            <a:off x="609600" y="4489450"/>
            <a:ext cx="1660525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24" t="17093" r="33333" b="9802"/>
          <a:stretch>
            <a:fillRect/>
          </a:stretch>
        </p:blipFill>
        <p:spPr bwMode="auto">
          <a:xfrm>
            <a:off x="2667000" y="4521947"/>
            <a:ext cx="1646237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3" t="22836" r="54997" b="8603"/>
          <a:stretch>
            <a:fillRect/>
          </a:stretch>
        </p:blipFill>
        <p:spPr bwMode="auto">
          <a:xfrm>
            <a:off x="4800600" y="4502150"/>
            <a:ext cx="166370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t="19601" r="44615" b="20911"/>
          <a:stretch>
            <a:fillRect/>
          </a:stretch>
        </p:blipFill>
        <p:spPr bwMode="auto">
          <a:xfrm>
            <a:off x="6858000" y="4517465"/>
            <a:ext cx="1674813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292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Office of Apprenticeship Training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Assure programs provide quality training and produce skilled workers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Provide guidance and support to sponsor companies and registered apprentices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Issue nationally recognized Certificate of Completion</a:t>
            </a:r>
          </a:p>
        </p:txBody>
      </p:sp>
      <p:pic>
        <p:nvPicPr>
          <p:cNvPr id="1026" name="Picture 1" descr="Description: Description: ApprenBanner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678" y="5625548"/>
            <a:ext cx="34385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2904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238</TotalTime>
  <Words>144</Words>
  <Application>Microsoft Office PowerPoint</Application>
  <PresentationFormat>On-screen Show (4:3)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Bernard MT Condensed</vt:lpstr>
      <vt:lpstr>Calibri</vt:lpstr>
      <vt:lpstr>Constantia</vt:lpstr>
      <vt:lpstr>Wingdings 2</vt:lpstr>
      <vt:lpstr>Flow</vt:lpstr>
      <vt:lpstr>The Office of Apprenticeship Training</vt:lpstr>
      <vt:lpstr>What is apprenticeship?</vt:lpstr>
      <vt:lpstr>What is an apprentice?</vt:lpstr>
      <vt:lpstr>Apprenticeship is right for your company….</vt:lpstr>
      <vt:lpstr>Registration Packet</vt:lpstr>
      <vt:lpstr>Office of Apprenticeship Training </vt:lpstr>
    </vt:vector>
  </TitlesOfParts>
  <Company>Deprtment of Labor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Office of Apprenticeship Training</dc:title>
  <dc:creator>Pathammavong, Maricel</dc:creator>
  <cp:lastModifiedBy>Curley, Ronald</cp:lastModifiedBy>
  <cp:revision>19</cp:revision>
  <dcterms:created xsi:type="dcterms:W3CDTF">2016-12-02T17:58:06Z</dcterms:created>
  <dcterms:modified xsi:type="dcterms:W3CDTF">2024-06-03T18:39:46Z</dcterms:modified>
</cp:coreProperties>
</file>