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9" r:id="rId4"/>
  </p:sldMasterIdLst>
  <p:notesMasterIdLst>
    <p:notesMasterId r:id="rId41"/>
  </p:notesMasterIdLst>
  <p:handoutMasterIdLst>
    <p:handoutMasterId r:id="rId42"/>
  </p:handoutMasterIdLst>
  <p:sldIdLst>
    <p:sldId id="278" r:id="rId5"/>
    <p:sldId id="330" r:id="rId6"/>
    <p:sldId id="258" r:id="rId7"/>
    <p:sldId id="257" r:id="rId8"/>
    <p:sldId id="337" r:id="rId9"/>
    <p:sldId id="319" r:id="rId10"/>
    <p:sldId id="267" r:id="rId11"/>
    <p:sldId id="298" r:id="rId12"/>
    <p:sldId id="320" r:id="rId13"/>
    <p:sldId id="268" r:id="rId14"/>
    <p:sldId id="270" r:id="rId15"/>
    <p:sldId id="271" r:id="rId16"/>
    <p:sldId id="297" r:id="rId17"/>
    <p:sldId id="272" r:id="rId18"/>
    <p:sldId id="279" r:id="rId19"/>
    <p:sldId id="349" r:id="rId20"/>
    <p:sldId id="327" r:id="rId21"/>
    <p:sldId id="263" r:id="rId22"/>
    <p:sldId id="347" r:id="rId23"/>
    <p:sldId id="348" r:id="rId24"/>
    <p:sldId id="282" r:id="rId25"/>
    <p:sldId id="265" r:id="rId26"/>
    <p:sldId id="283" r:id="rId27"/>
    <p:sldId id="285" r:id="rId28"/>
    <p:sldId id="284" r:id="rId29"/>
    <p:sldId id="266" r:id="rId30"/>
    <p:sldId id="286" r:id="rId31"/>
    <p:sldId id="312" r:id="rId32"/>
    <p:sldId id="310" r:id="rId33"/>
    <p:sldId id="313" r:id="rId34"/>
    <p:sldId id="274" r:id="rId35"/>
    <p:sldId id="275" r:id="rId36"/>
    <p:sldId id="344" r:id="rId37"/>
    <p:sldId id="346" r:id="rId38"/>
    <p:sldId id="350" r:id="rId39"/>
    <p:sldId id="276" r:id="rId40"/>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399"/>
    <a:srgbClr val="000099"/>
    <a:srgbClr val="6600FF"/>
    <a:srgbClr val="6600CC"/>
    <a:srgbClr val="302367"/>
    <a:srgbClr val="00468C"/>
    <a:srgbClr val="FFEEDD"/>
    <a:srgbClr val="FFD9B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5462" autoAdjust="0"/>
    <p:restoredTop sz="86364" autoAdjust="0"/>
  </p:normalViewPr>
  <p:slideViewPr>
    <p:cSldViewPr>
      <p:cViewPr varScale="1">
        <p:scale>
          <a:sx n="57" d="100"/>
          <a:sy n="57" d="100"/>
        </p:scale>
        <p:origin x="836" y="5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102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handoutMaster" Target="handoutMasters/handoutMaster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4450" name="Rectangle 2">
            <a:extLst>
              <a:ext uri="{FF2B5EF4-FFF2-40B4-BE49-F238E27FC236}">
                <a16:creationId xmlns:a16="http://schemas.microsoft.com/office/drawing/2014/main" id="{04E83DCD-1CDB-00E6-066F-1F8D33312FF1}"/>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atin typeface="Times New Roman" pitchFamily="18" charset="0"/>
              </a:defRPr>
            </a:lvl1pPr>
          </a:lstStyle>
          <a:p>
            <a:pPr>
              <a:defRPr/>
            </a:pPr>
            <a:endParaRPr lang="en-US"/>
          </a:p>
        </p:txBody>
      </p:sp>
      <p:sp>
        <p:nvSpPr>
          <p:cNvPr id="104451" name="Rectangle 3">
            <a:extLst>
              <a:ext uri="{FF2B5EF4-FFF2-40B4-BE49-F238E27FC236}">
                <a16:creationId xmlns:a16="http://schemas.microsoft.com/office/drawing/2014/main" id="{C2DAB414-E72D-C853-B72B-C6433DFD85B0}"/>
              </a:ext>
            </a:extLst>
          </p:cNvPr>
          <p:cNvSpPr>
            <a:spLocks noGrp="1" noChangeArrowheads="1"/>
          </p:cNvSpPr>
          <p:nvPr>
            <p:ph type="dt" sz="quarter"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atin typeface="Times New Roman" pitchFamily="18" charset="0"/>
              </a:defRPr>
            </a:lvl1pPr>
          </a:lstStyle>
          <a:p>
            <a:pPr>
              <a:defRPr/>
            </a:pPr>
            <a:endParaRPr lang="en-US"/>
          </a:p>
        </p:txBody>
      </p:sp>
      <p:sp>
        <p:nvSpPr>
          <p:cNvPr id="104452" name="Rectangle 4">
            <a:extLst>
              <a:ext uri="{FF2B5EF4-FFF2-40B4-BE49-F238E27FC236}">
                <a16:creationId xmlns:a16="http://schemas.microsoft.com/office/drawing/2014/main" id="{B890AA52-2F80-F6B4-0394-29B09D03C49E}"/>
              </a:ext>
            </a:extLst>
          </p:cNvPr>
          <p:cNvSpPr>
            <a:spLocks noGrp="1" noChangeArrowheads="1"/>
          </p:cNvSpPr>
          <p:nvPr>
            <p:ph type="ftr" sz="quarter" idx="2"/>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atin typeface="Times New Roman" pitchFamily="18" charset="0"/>
              </a:defRPr>
            </a:lvl1pPr>
          </a:lstStyle>
          <a:p>
            <a:pPr>
              <a:defRPr/>
            </a:pPr>
            <a:endParaRPr lang="en-US"/>
          </a:p>
        </p:txBody>
      </p:sp>
      <p:sp>
        <p:nvSpPr>
          <p:cNvPr id="104453" name="Rectangle 5">
            <a:extLst>
              <a:ext uri="{FF2B5EF4-FFF2-40B4-BE49-F238E27FC236}">
                <a16:creationId xmlns:a16="http://schemas.microsoft.com/office/drawing/2014/main" id="{579B8CCA-AAAC-0995-4B09-2A8382F95E1F}"/>
              </a:ext>
            </a:extLst>
          </p:cNvPr>
          <p:cNvSpPr>
            <a:spLocks noGrp="1" noChangeArrowheads="1"/>
          </p:cNvSpPr>
          <p:nvPr>
            <p:ph type="sldNum" sz="quarter" idx="3"/>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atin typeface="Times New Roman" panose="02020603050405020304" pitchFamily="18" charset="0"/>
              </a:defRPr>
            </a:lvl1pPr>
          </a:lstStyle>
          <a:p>
            <a:fld id="{781170C8-8B43-4119-93AF-7118E50CAF3F}" type="slidenum">
              <a:rPr lang="en-US" altLang="en-US"/>
              <a:pPr/>
              <a:t>‹#›</a:t>
            </a:fld>
            <a:endParaRPr lang="en-US"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4386" name="Rectangle 2">
            <a:extLst>
              <a:ext uri="{FF2B5EF4-FFF2-40B4-BE49-F238E27FC236}">
                <a16:creationId xmlns:a16="http://schemas.microsoft.com/office/drawing/2014/main" id="{C4E8B25C-5AE5-04A7-BDAB-62EAD2E22FB7}"/>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atin typeface="Times New Roman" pitchFamily="18" charset="0"/>
              </a:defRPr>
            </a:lvl1pPr>
          </a:lstStyle>
          <a:p>
            <a:pPr>
              <a:defRPr/>
            </a:pPr>
            <a:endParaRPr lang="en-US"/>
          </a:p>
        </p:txBody>
      </p:sp>
      <p:sp>
        <p:nvSpPr>
          <p:cNvPr id="144387" name="Rectangle 3">
            <a:extLst>
              <a:ext uri="{FF2B5EF4-FFF2-40B4-BE49-F238E27FC236}">
                <a16:creationId xmlns:a16="http://schemas.microsoft.com/office/drawing/2014/main" id="{BDB34D13-5ABE-9732-092F-3F9401777BE5}"/>
              </a:ext>
            </a:extLst>
          </p:cNvPr>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atin typeface="Times New Roman" pitchFamily="18" charset="0"/>
              </a:defRPr>
            </a:lvl1pPr>
          </a:lstStyle>
          <a:p>
            <a:pPr>
              <a:defRPr/>
            </a:pPr>
            <a:endParaRPr lang="en-US"/>
          </a:p>
        </p:txBody>
      </p:sp>
      <p:sp>
        <p:nvSpPr>
          <p:cNvPr id="38916" name="Rectangle 4">
            <a:extLst>
              <a:ext uri="{FF2B5EF4-FFF2-40B4-BE49-F238E27FC236}">
                <a16:creationId xmlns:a16="http://schemas.microsoft.com/office/drawing/2014/main" id="{B098BE38-780D-0DB8-9FBF-CCB0F614131B}"/>
              </a:ext>
            </a:extLst>
          </p:cNvPr>
          <p:cNvSpPr>
            <a:spLocks noGrp="1"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4389" name="Rectangle 5">
            <a:extLst>
              <a:ext uri="{FF2B5EF4-FFF2-40B4-BE49-F238E27FC236}">
                <a16:creationId xmlns:a16="http://schemas.microsoft.com/office/drawing/2014/main" id="{28FB6DF7-C557-2BB3-58C8-1BF0E023D8CC}"/>
              </a:ext>
            </a:extLst>
          </p:cNvPr>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4390" name="Rectangle 6">
            <a:extLst>
              <a:ext uri="{FF2B5EF4-FFF2-40B4-BE49-F238E27FC236}">
                <a16:creationId xmlns:a16="http://schemas.microsoft.com/office/drawing/2014/main" id="{D734CDD8-2CD8-65F1-8C8A-C1A72820CF88}"/>
              </a:ext>
            </a:extLst>
          </p:cNvPr>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atin typeface="Times New Roman" pitchFamily="18" charset="0"/>
              </a:defRPr>
            </a:lvl1pPr>
          </a:lstStyle>
          <a:p>
            <a:pPr>
              <a:defRPr/>
            </a:pPr>
            <a:endParaRPr lang="en-US"/>
          </a:p>
        </p:txBody>
      </p:sp>
      <p:sp>
        <p:nvSpPr>
          <p:cNvPr id="144391" name="Rectangle 7">
            <a:extLst>
              <a:ext uri="{FF2B5EF4-FFF2-40B4-BE49-F238E27FC236}">
                <a16:creationId xmlns:a16="http://schemas.microsoft.com/office/drawing/2014/main" id="{A82FA19C-AFC3-59A8-87C4-EA79B19F26FC}"/>
              </a:ext>
            </a:extLst>
          </p:cNvPr>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atin typeface="Times New Roman" panose="02020603050405020304" pitchFamily="18" charset="0"/>
              </a:defRPr>
            </a:lvl1pPr>
          </a:lstStyle>
          <a:p>
            <a:fld id="{3981D70C-EEC6-42DE-AB0B-46F1F0297363}"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a:extLst>
              <a:ext uri="{FF2B5EF4-FFF2-40B4-BE49-F238E27FC236}">
                <a16:creationId xmlns:a16="http://schemas.microsoft.com/office/drawing/2014/main" id="{58121957-1F4B-A0E5-1F0B-24178CB3AF1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New Roman" panose="02020603050405020304" pitchFamily="18" charset="0"/>
              </a:defRPr>
            </a:lvl1pPr>
            <a:lvl2pPr marL="742950" indent="-285750" eaLnBrk="0" hangingPunct="0">
              <a:spcBef>
                <a:spcPct val="30000"/>
              </a:spcBef>
              <a:defRPr sz="1200">
                <a:solidFill>
                  <a:schemeClr val="tx1"/>
                </a:solidFill>
                <a:latin typeface="Times New Roman" panose="02020603050405020304" pitchFamily="18" charset="0"/>
              </a:defRPr>
            </a:lvl2pPr>
            <a:lvl3pPr marL="1143000" indent="-228600" eaLnBrk="0" hangingPunct="0">
              <a:spcBef>
                <a:spcPct val="30000"/>
              </a:spcBef>
              <a:defRPr sz="1200">
                <a:solidFill>
                  <a:schemeClr val="tx1"/>
                </a:solidFill>
                <a:latin typeface="Times New Roman" panose="02020603050405020304" pitchFamily="18" charset="0"/>
              </a:defRPr>
            </a:lvl3pPr>
            <a:lvl4pPr marL="1600200" indent="-228600" eaLnBrk="0" hangingPunct="0">
              <a:spcBef>
                <a:spcPct val="30000"/>
              </a:spcBef>
              <a:defRPr sz="1200">
                <a:solidFill>
                  <a:schemeClr val="tx1"/>
                </a:solidFill>
                <a:latin typeface="Times New Roman" panose="02020603050405020304" pitchFamily="18" charset="0"/>
              </a:defRPr>
            </a:lvl4pPr>
            <a:lvl5pPr marL="2057400" indent="-228600" eaLnBrk="0" hangingPunct="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D472F85C-84E5-4163-AF99-3B183705575F}" type="slidenum">
              <a:rPr lang="en-US" altLang="en-US"/>
              <a:pPr>
                <a:spcBef>
                  <a:spcPct val="0"/>
                </a:spcBef>
              </a:pPr>
              <a:t>1</a:t>
            </a:fld>
            <a:endParaRPr lang="en-US" altLang="en-US"/>
          </a:p>
        </p:txBody>
      </p:sp>
      <p:sp>
        <p:nvSpPr>
          <p:cNvPr id="39939" name="Rectangle 1026">
            <a:extLst>
              <a:ext uri="{FF2B5EF4-FFF2-40B4-BE49-F238E27FC236}">
                <a16:creationId xmlns:a16="http://schemas.microsoft.com/office/drawing/2014/main" id="{52BF94F6-ED9D-41DF-E09D-45DE8194874F}"/>
              </a:ext>
            </a:extLst>
          </p:cNvPr>
          <p:cNvSpPr>
            <a:spLocks noGrp="1" noRot="1" noChangeArrowheads="1" noTextEdit="1"/>
          </p:cNvSpPr>
          <p:nvPr>
            <p:ph type="sldImg"/>
          </p:nvPr>
        </p:nvSpPr>
        <p:spPr>
          <a:ln/>
        </p:spPr>
      </p:sp>
      <p:sp>
        <p:nvSpPr>
          <p:cNvPr id="39940" name="Rectangle 1027">
            <a:extLst>
              <a:ext uri="{FF2B5EF4-FFF2-40B4-BE49-F238E27FC236}">
                <a16:creationId xmlns:a16="http://schemas.microsoft.com/office/drawing/2014/main" id="{A202AFD0-A14D-02F5-D5AC-79ABA1A7D2F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a:extLst>
              <a:ext uri="{FF2B5EF4-FFF2-40B4-BE49-F238E27FC236}">
                <a16:creationId xmlns:a16="http://schemas.microsoft.com/office/drawing/2014/main" id="{86EFA6E4-A27E-177A-DFE1-7A225EB8508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New Roman" panose="02020603050405020304" pitchFamily="18" charset="0"/>
              </a:defRPr>
            </a:lvl1pPr>
            <a:lvl2pPr marL="742950" indent="-285750" eaLnBrk="0" hangingPunct="0">
              <a:spcBef>
                <a:spcPct val="30000"/>
              </a:spcBef>
              <a:defRPr sz="1200">
                <a:solidFill>
                  <a:schemeClr val="tx1"/>
                </a:solidFill>
                <a:latin typeface="Times New Roman" panose="02020603050405020304" pitchFamily="18" charset="0"/>
              </a:defRPr>
            </a:lvl2pPr>
            <a:lvl3pPr marL="1143000" indent="-228600" eaLnBrk="0" hangingPunct="0">
              <a:spcBef>
                <a:spcPct val="30000"/>
              </a:spcBef>
              <a:defRPr sz="1200">
                <a:solidFill>
                  <a:schemeClr val="tx1"/>
                </a:solidFill>
                <a:latin typeface="Times New Roman" panose="02020603050405020304" pitchFamily="18" charset="0"/>
              </a:defRPr>
            </a:lvl3pPr>
            <a:lvl4pPr marL="1600200" indent="-228600" eaLnBrk="0" hangingPunct="0">
              <a:spcBef>
                <a:spcPct val="30000"/>
              </a:spcBef>
              <a:defRPr sz="1200">
                <a:solidFill>
                  <a:schemeClr val="tx1"/>
                </a:solidFill>
                <a:latin typeface="Times New Roman" panose="02020603050405020304" pitchFamily="18" charset="0"/>
              </a:defRPr>
            </a:lvl4pPr>
            <a:lvl5pPr marL="2057400" indent="-228600" eaLnBrk="0" hangingPunct="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640C5B2D-1CD0-4487-8730-0ED8DB8A3307}" type="slidenum">
              <a:rPr lang="en-US" altLang="en-US"/>
              <a:pPr>
                <a:spcBef>
                  <a:spcPct val="0"/>
                </a:spcBef>
              </a:pPr>
              <a:t>10</a:t>
            </a:fld>
            <a:endParaRPr lang="en-US" altLang="en-US"/>
          </a:p>
        </p:txBody>
      </p:sp>
      <p:sp>
        <p:nvSpPr>
          <p:cNvPr id="49155" name="Rectangle 2">
            <a:extLst>
              <a:ext uri="{FF2B5EF4-FFF2-40B4-BE49-F238E27FC236}">
                <a16:creationId xmlns:a16="http://schemas.microsoft.com/office/drawing/2014/main" id="{9C39A25A-ADFC-6040-9137-39128C212952}"/>
              </a:ext>
            </a:extLst>
          </p:cNvPr>
          <p:cNvSpPr>
            <a:spLocks noGrp="1" noRot="1" noChangeArrowheads="1" noTextEdit="1"/>
          </p:cNvSpPr>
          <p:nvPr>
            <p:ph type="sldImg"/>
          </p:nvPr>
        </p:nvSpPr>
        <p:spPr>
          <a:ln/>
        </p:spPr>
      </p:sp>
      <p:sp>
        <p:nvSpPr>
          <p:cNvPr id="49156" name="Rectangle 3">
            <a:extLst>
              <a:ext uri="{FF2B5EF4-FFF2-40B4-BE49-F238E27FC236}">
                <a16:creationId xmlns:a16="http://schemas.microsoft.com/office/drawing/2014/main" id="{BBA2F902-7C65-F36A-631A-D64C0C08167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a:extLst>
              <a:ext uri="{FF2B5EF4-FFF2-40B4-BE49-F238E27FC236}">
                <a16:creationId xmlns:a16="http://schemas.microsoft.com/office/drawing/2014/main" id="{1D2FDB30-163F-1368-E57A-1719C59FC6E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New Roman" panose="02020603050405020304" pitchFamily="18" charset="0"/>
              </a:defRPr>
            </a:lvl1pPr>
            <a:lvl2pPr marL="742950" indent="-285750" eaLnBrk="0" hangingPunct="0">
              <a:spcBef>
                <a:spcPct val="30000"/>
              </a:spcBef>
              <a:defRPr sz="1200">
                <a:solidFill>
                  <a:schemeClr val="tx1"/>
                </a:solidFill>
                <a:latin typeface="Times New Roman" panose="02020603050405020304" pitchFamily="18" charset="0"/>
              </a:defRPr>
            </a:lvl2pPr>
            <a:lvl3pPr marL="1143000" indent="-228600" eaLnBrk="0" hangingPunct="0">
              <a:spcBef>
                <a:spcPct val="30000"/>
              </a:spcBef>
              <a:defRPr sz="1200">
                <a:solidFill>
                  <a:schemeClr val="tx1"/>
                </a:solidFill>
                <a:latin typeface="Times New Roman" panose="02020603050405020304" pitchFamily="18" charset="0"/>
              </a:defRPr>
            </a:lvl3pPr>
            <a:lvl4pPr marL="1600200" indent="-228600" eaLnBrk="0" hangingPunct="0">
              <a:spcBef>
                <a:spcPct val="30000"/>
              </a:spcBef>
              <a:defRPr sz="1200">
                <a:solidFill>
                  <a:schemeClr val="tx1"/>
                </a:solidFill>
                <a:latin typeface="Times New Roman" panose="02020603050405020304" pitchFamily="18" charset="0"/>
              </a:defRPr>
            </a:lvl4pPr>
            <a:lvl5pPr marL="2057400" indent="-228600" eaLnBrk="0" hangingPunct="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2AF3828B-7574-4B45-959F-2E9013C5B375}" type="slidenum">
              <a:rPr lang="en-US" altLang="en-US"/>
              <a:pPr>
                <a:spcBef>
                  <a:spcPct val="0"/>
                </a:spcBef>
              </a:pPr>
              <a:t>11</a:t>
            </a:fld>
            <a:endParaRPr lang="en-US" altLang="en-US"/>
          </a:p>
        </p:txBody>
      </p:sp>
      <p:sp>
        <p:nvSpPr>
          <p:cNvPr id="50179" name="Rectangle 2">
            <a:extLst>
              <a:ext uri="{FF2B5EF4-FFF2-40B4-BE49-F238E27FC236}">
                <a16:creationId xmlns:a16="http://schemas.microsoft.com/office/drawing/2014/main" id="{1CBB4141-9E87-2769-FDC8-C100B8ED2D4F}"/>
              </a:ext>
            </a:extLst>
          </p:cNvPr>
          <p:cNvSpPr>
            <a:spLocks noGrp="1" noRot="1" noChangeArrowheads="1" noTextEdit="1"/>
          </p:cNvSpPr>
          <p:nvPr>
            <p:ph type="sldImg"/>
          </p:nvPr>
        </p:nvSpPr>
        <p:spPr>
          <a:ln/>
        </p:spPr>
      </p:sp>
      <p:sp>
        <p:nvSpPr>
          <p:cNvPr id="50180" name="Rectangle 3">
            <a:extLst>
              <a:ext uri="{FF2B5EF4-FFF2-40B4-BE49-F238E27FC236}">
                <a16:creationId xmlns:a16="http://schemas.microsoft.com/office/drawing/2014/main" id="{A9B6EEC8-441F-04B7-1C2C-8A30BA573EE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a:extLst>
              <a:ext uri="{FF2B5EF4-FFF2-40B4-BE49-F238E27FC236}">
                <a16:creationId xmlns:a16="http://schemas.microsoft.com/office/drawing/2014/main" id="{8B8C31B1-8A0E-5DE8-6488-59F254D4B4D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New Roman" panose="02020603050405020304" pitchFamily="18" charset="0"/>
              </a:defRPr>
            </a:lvl1pPr>
            <a:lvl2pPr marL="742950" indent="-285750" eaLnBrk="0" hangingPunct="0">
              <a:spcBef>
                <a:spcPct val="30000"/>
              </a:spcBef>
              <a:defRPr sz="1200">
                <a:solidFill>
                  <a:schemeClr val="tx1"/>
                </a:solidFill>
                <a:latin typeface="Times New Roman" panose="02020603050405020304" pitchFamily="18" charset="0"/>
              </a:defRPr>
            </a:lvl2pPr>
            <a:lvl3pPr marL="1143000" indent="-228600" eaLnBrk="0" hangingPunct="0">
              <a:spcBef>
                <a:spcPct val="30000"/>
              </a:spcBef>
              <a:defRPr sz="1200">
                <a:solidFill>
                  <a:schemeClr val="tx1"/>
                </a:solidFill>
                <a:latin typeface="Times New Roman" panose="02020603050405020304" pitchFamily="18" charset="0"/>
              </a:defRPr>
            </a:lvl3pPr>
            <a:lvl4pPr marL="1600200" indent="-228600" eaLnBrk="0" hangingPunct="0">
              <a:spcBef>
                <a:spcPct val="30000"/>
              </a:spcBef>
              <a:defRPr sz="1200">
                <a:solidFill>
                  <a:schemeClr val="tx1"/>
                </a:solidFill>
                <a:latin typeface="Times New Roman" panose="02020603050405020304" pitchFamily="18" charset="0"/>
              </a:defRPr>
            </a:lvl4pPr>
            <a:lvl5pPr marL="2057400" indent="-228600" eaLnBrk="0" hangingPunct="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07BBFAA4-01C6-49F7-A5BF-A77735CAAFBB}" type="slidenum">
              <a:rPr lang="en-US" altLang="en-US"/>
              <a:pPr>
                <a:spcBef>
                  <a:spcPct val="0"/>
                </a:spcBef>
              </a:pPr>
              <a:t>12</a:t>
            </a:fld>
            <a:endParaRPr lang="en-US" altLang="en-US"/>
          </a:p>
        </p:txBody>
      </p:sp>
      <p:sp>
        <p:nvSpPr>
          <p:cNvPr id="51203" name="Rectangle 2">
            <a:extLst>
              <a:ext uri="{FF2B5EF4-FFF2-40B4-BE49-F238E27FC236}">
                <a16:creationId xmlns:a16="http://schemas.microsoft.com/office/drawing/2014/main" id="{FC2E673E-4542-F4FE-C53B-29CF5B129BDE}"/>
              </a:ext>
            </a:extLst>
          </p:cNvPr>
          <p:cNvSpPr>
            <a:spLocks noGrp="1" noRot="1" noChangeArrowheads="1" noTextEdit="1"/>
          </p:cNvSpPr>
          <p:nvPr>
            <p:ph type="sldImg"/>
          </p:nvPr>
        </p:nvSpPr>
        <p:spPr>
          <a:ln/>
        </p:spPr>
      </p:sp>
      <p:sp>
        <p:nvSpPr>
          <p:cNvPr id="51204" name="Rectangle 3">
            <a:extLst>
              <a:ext uri="{FF2B5EF4-FFF2-40B4-BE49-F238E27FC236}">
                <a16:creationId xmlns:a16="http://schemas.microsoft.com/office/drawing/2014/main" id="{D341AEAF-919B-6132-1201-5C5BF4FC083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a:extLst>
              <a:ext uri="{FF2B5EF4-FFF2-40B4-BE49-F238E27FC236}">
                <a16:creationId xmlns:a16="http://schemas.microsoft.com/office/drawing/2014/main" id="{E2972A39-B7E7-AF6B-1EF8-DAD29E21EE9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New Roman" panose="02020603050405020304" pitchFamily="18" charset="0"/>
              </a:defRPr>
            </a:lvl1pPr>
            <a:lvl2pPr marL="742950" indent="-285750" eaLnBrk="0" hangingPunct="0">
              <a:spcBef>
                <a:spcPct val="30000"/>
              </a:spcBef>
              <a:defRPr sz="1200">
                <a:solidFill>
                  <a:schemeClr val="tx1"/>
                </a:solidFill>
                <a:latin typeface="Times New Roman" panose="02020603050405020304" pitchFamily="18" charset="0"/>
              </a:defRPr>
            </a:lvl2pPr>
            <a:lvl3pPr marL="1143000" indent="-228600" eaLnBrk="0" hangingPunct="0">
              <a:spcBef>
                <a:spcPct val="30000"/>
              </a:spcBef>
              <a:defRPr sz="1200">
                <a:solidFill>
                  <a:schemeClr val="tx1"/>
                </a:solidFill>
                <a:latin typeface="Times New Roman" panose="02020603050405020304" pitchFamily="18" charset="0"/>
              </a:defRPr>
            </a:lvl3pPr>
            <a:lvl4pPr marL="1600200" indent="-228600" eaLnBrk="0" hangingPunct="0">
              <a:spcBef>
                <a:spcPct val="30000"/>
              </a:spcBef>
              <a:defRPr sz="1200">
                <a:solidFill>
                  <a:schemeClr val="tx1"/>
                </a:solidFill>
                <a:latin typeface="Times New Roman" panose="02020603050405020304" pitchFamily="18" charset="0"/>
              </a:defRPr>
            </a:lvl4pPr>
            <a:lvl5pPr marL="2057400" indent="-228600" eaLnBrk="0" hangingPunct="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0E4DC7C9-0F4B-4C48-A1CB-0469BEA67EAE}" type="slidenum">
              <a:rPr lang="en-US" altLang="en-US"/>
              <a:pPr>
                <a:spcBef>
                  <a:spcPct val="0"/>
                </a:spcBef>
              </a:pPr>
              <a:t>13</a:t>
            </a:fld>
            <a:endParaRPr lang="en-US" altLang="en-US"/>
          </a:p>
        </p:txBody>
      </p:sp>
      <p:sp>
        <p:nvSpPr>
          <p:cNvPr id="52227" name="Rectangle 2">
            <a:extLst>
              <a:ext uri="{FF2B5EF4-FFF2-40B4-BE49-F238E27FC236}">
                <a16:creationId xmlns:a16="http://schemas.microsoft.com/office/drawing/2014/main" id="{44307369-18EC-F4EE-9539-D865A48D0035}"/>
              </a:ext>
            </a:extLst>
          </p:cNvPr>
          <p:cNvSpPr>
            <a:spLocks noGrp="1" noRot="1" noChangeArrowheads="1" noTextEdit="1"/>
          </p:cNvSpPr>
          <p:nvPr>
            <p:ph type="sldImg"/>
          </p:nvPr>
        </p:nvSpPr>
        <p:spPr>
          <a:ln/>
        </p:spPr>
      </p:sp>
      <p:sp>
        <p:nvSpPr>
          <p:cNvPr id="52228" name="Rectangle 3">
            <a:extLst>
              <a:ext uri="{FF2B5EF4-FFF2-40B4-BE49-F238E27FC236}">
                <a16:creationId xmlns:a16="http://schemas.microsoft.com/office/drawing/2014/main" id="{351A4B01-F3F3-7E9C-C09B-5FCEE5F8C2A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a:extLst>
              <a:ext uri="{FF2B5EF4-FFF2-40B4-BE49-F238E27FC236}">
                <a16:creationId xmlns:a16="http://schemas.microsoft.com/office/drawing/2014/main" id="{B06DD647-BAF8-6416-7B17-17E0528E39C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New Roman" panose="02020603050405020304" pitchFamily="18" charset="0"/>
              </a:defRPr>
            </a:lvl1pPr>
            <a:lvl2pPr marL="742950" indent="-285750" eaLnBrk="0" hangingPunct="0">
              <a:spcBef>
                <a:spcPct val="30000"/>
              </a:spcBef>
              <a:defRPr sz="1200">
                <a:solidFill>
                  <a:schemeClr val="tx1"/>
                </a:solidFill>
                <a:latin typeface="Times New Roman" panose="02020603050405020304" pitchFamily="18" charset="0"/>
              </a:defRPr>
            </a:lvl2pPr>
            <a:lvl3pPr marL="1143000" indent="-228600" eaLnBrk="0" hangingPunct="0">
              <a:spcBef>
                <a:spcPct val="30000"/>
              </a:spcBef>
              <a:defRPr sz="1200">
                <a:solidFill>
                  <a:schemeClr val="tx1"/>
                </a:solidFill>
                <a:latin typeface="Times New Roman" panose="02020603050405020304" pitchFamily="18" charset="0"/>
              </a:defRPr>
            </a:lvl3pPr>
            <a:lvl4pPr marL="1600200" indent="-228600" eaLnBrk="0" hangingPunct="0">
              <a:spcBef>
                <a:spcPct val="30000"/>
              </a:spcBef>
              <a:defRPr sz="1200">
                <a:solidFill>
                  <a:schemeClr val="tx1"/>
                </a:solidFill>
                <a:latin typeface="Times New Roman" panose="02020603050405020304" pitchFamily="18" charset="0"/>
              </a:defRPr>
            </a:lvl4pPr>
            <a:lvl5pPr marL="2057400" indent="-228600" eaLnBrk="0" hangingPunct="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49BAA42A-5B88-4A7C-A288-A8D5EFECA291}" type="slidenum">
              <a:rPr lang="en-US" altLang="en-US"/>
              <a:pPr>
                <a:spcBef>
                  <a:spcPct val="0"/>
                </a:spcBef>
              </a:pPr>
              <a:t>14</a:t>
            </a:fld>
            <a:endParaRPr lang="en-US" altLang="en-US"/>
          </a:p>
        </p:txBody>
      </p:sp>
      <p:sp>
        <p:nvSpPr>
          <p:cNvPr id="53251" name="Rectangle 2">
            <a:extLst>
              <a:ext uri="{FF2B5EF4-FFF2-40B4-BE49-F238E27FC236}">
                <a16:creationId xmlns:a16="http://schemas.microsoft.com/office/drawing/2014/main" id="{9693DD9C-8F0D-750E-8052-AF6FC9982608}"/>
              </a:ext>
            </a:extLst>
          </p:cNvPr>
          <p:cNvSpPr>
            <a:spLocks noGrp="1" noRot="1" noChangeArrowheads="1" noTextEdit="1"/>
          </p:cNvSpPr>
          <p:nvPr>
            <p:ph type="sldImg"/>
          </p:nvPr>
        </p:nvSpPr>
        <p:spPr>
          <a:ln/>
        </p:spPr>
      </p:sp>
      <p:sp>
        <p:nvSpPr>
          <p:cNvPr id="53252" name="Rectangle 3">
            <a:extLst>
              <a:ext uri="{FF2B5EF4-FFF2-40B4-BE49-F238E27FC236}">
                <a16:creationId xmlns:a16="http://schemas.microsoft.com/office/drawing/2014/main" id="{301F69C1-31E7-23B2-585D-8B992CE68FA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a:extLst>
              <a:ext uri="{FF2B5EF4-FFF2-40B4-BE49-F238E27FC236}">
                <a16:creationId xmlns:a16="http://schemas.microsoft.com/office/drawing/2014/main" id="{415D7933-8F70-970B-84D6-5D9021876B6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New Roman" panose="02020603050405020304" pitchFamily="18" charset="0"/>
              </a:defRPr>
            </a:lvl1pPr>
            <a:lvl2pPr marL="742950" indent="-285750" eaLnBrk="0" hangingPunct="0">
              <a:spcBef>
                <a:spcPct val="30000"/>
              </a:spcBef>
              <a:defRPr sz="1200">
                <a:solidFill>
                  <a:schemeClr val="tx1"/>
                </a:solidFill>
                <a:latin typeface="Times New Roman" panose="02020603050405020304" pitchFamily="18" charset="0"/>
              </a:defRPr>
            </a:lvl2pPr>
            <a:lvl3pPr marL="1143000" indent="-228600" eaLnBrk="0" hangingPunct="0">
              <a:spcBef>
                <a:spcPct val="30000"/>
              </a:spcBef>
              <a:defRPr sz="1200">
                <a:solidFill>
                  <a:schemeClr val="tx1"/>
                </a:solidFill>
                <a:latin typeface="Times New Roman" panose="02020603050405020304" pitchFamily="18" charset="0"/>
              </a:defRPr>
            </a:lvl3pPr>
            <a:lvl4pPr marL="1600200" indent="-228600" eaLnBrk="0" hangingPunct="0">
              <a:spcBef>
                <a:spcPct val="30000"/>
              </a:spcBef>
              <a:defRPr sz="1200">
                <a:solidFill>
                  <a:schemeClr val="tx1"/>
                </a:solidFill>
                <a:latin typeface="Times New Roman" panose="02020603050405020304" pitchFamily="18" charset="0"/>
              </a:defRPr>
            </a:lvl4pPr>
            <a:lvl5pPr marL="2057400" indent="-228600" eaLnBrk="0" hangingPunct="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4C179477-A170-46B7-8BC5-4BCF9065ABAA}" type="slidenum">
              <a:rPr lang="en-US" altLang="en-US"/>
              <a:pPr>
                <a:spcBef>
                  <a:spcPct val="0"/>
                </a:spcBef>
              </a:pPr>
              <a:t>15</a:t>
            </a:fld>
            <a:endParaRPr lang="en-US" altLang="en-US"/>
          </a:p>
        </p:txBody>
      </p:sp>
      <p:sp>
        <p:nvSpPr>
          <p:cNvPr id="54275" name="Rectangle 2">
            <a:extLst>
              <a:ext uri="{FF2B5EF4-FFF2-40B4-BE49-F238E27FC236}">
                <a16:creationId xmlns:a16="http://schemas.microsoft.com/office/drawing/2014/main" id="{AF327741-809D-E740-6D10-9333438797C7}"/>
              </a:ext>
            </a:extLst>
          </p:cNvPr>
          <p:cNvSpPr>
            <a:spLocks noGrp="1" noRot="1" noChangeArrowheads="1" noTextEdit="1"/>
          </p:cNvSpPr>
          <p:nvPr>
            <p:ph type="sldImg"/>
          </p:nvPr>
        </p:nvSpPr>
        <p:spPr>
          <a:ln/>
        </p:spPr>
      </p:sp>
      <p:sp>
        <p:nvSpPr>
          <p:cNvPr id="54276" name="Rectangle 3">
            <a:extLst>
              <a:ext uri="{FF2B5EF4-FFF2-40B4-BE49-F238E27FC236}">
                <a16:creationId xmlns:a16="http://schemas.microsoft.com/office/drawing/2014/main" id="{07CA75F2-7F91-1407-499A-BC446A88C40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a:extLst>
              <a:ext uri="{FF2B5EF4-FFF2-40B4-BE49-F238E27FC236}">
                <a16:creationId xmlns:a16="http://schemas.microsoft.com/office/drawing/2014/main" id="{FEA041A9-C238-C5EB-0C8F-0EBE188769F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New Roman" panose="02020603050405020304" pitchFamily="18" charset="0"/>
              </a:defRPr>
            </a:lvl1pPr>
            <a:lvl2pPr marL="742950" indent="-285750" eaLnBrk="0" hangingPunct="0">
              <a:spcBef>
                <a:spcPct val="30000"/>
              </a:spcBef>
              <a:defRPr sz="1200">
                <a:solidFill>
                  <a:schemeClr val="tx1"/>
                </a:solidFill>
                <a:latin typeface="Times New Roman" panose="02020603050405020304" pitchFamily="18" charset="0"/>
              </a:defRPr>
            </a:lvl2pPr>
            <a:lvl3pPr marL="1143000" indent="-228600" eaLnBrk="0" hangingPunct="0">
              <a:spcBef>
                <a:spcPct val="30000"/>
              </a:spcBef>
              <a:defRPr sz="1200">
                <a:solidFill>
                  <a:schemeClr val="tx1"/>
                </a:solidFill>
                <a:latin typeface="Times New Roman" panose="02020603050405020304" pitchFamily="18" charset="0"/>
              </a:defRPr>
            </a:lvl3pPr>
            <a:lvl4pPr marL="1600200" indent="-228600" eaLnBrk="0" hangingPunct="0">
              <a:spcBef>
                <a:spcPct val="30000"/>
              </a:spcBef>
              <a:defRPr sz="1200">
                <a:solidFill>
                  <a:schemeClr val="tx1"/>
                </a:solidFill>
                <a:latin typeface="Times New Roman" panose="02020603050405020304" pitchFamily="18" charset="0"/>
              </a:defRPr>
            </a:lvl4pPr>
            <a:lvl5pPr marL="2057400" indent="-228600" eaLnBrk="0" hangingPunct="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DB6F2AD0-5E1A-4039-8829-AE113A3555B8}" type="slidenum">
              <a:rPr lang="en-US" altLang="en-US"/>
              <a:pPr>
                <a:spcBef>
                  <a:spcPct val="0"/>
                </a:spcBef>
              </a:pPr>
              <a:t>17</a:t>
            </a:fld>
            <a:endParaRPr lang="en-US" altLang="en-US"/>
          </a:p>
        </p:txBody>
      </p:sp>
      <p:sp>
        <p:nvSpPr>
          <p:cNvPr id="55299" name="Rectangle 2">
            <a:extLst>
              <a:ext uri="{FF2B5EF4-FFF2-40B4-BE49-F238E27FC236}">
                <a16:creationId xmlns:a16="http://schemas.microsoft.com/office/drawing/2014/main" id="{831DB049-860C-C2F5-967F-5799FC4AAF25}"/>
              </a:ext>
            </a:extLst>
          </p:cNvPr>
          <p:cNvSpPr>
            <a:spLocks noGrp="1" noRot="1" noChangeArrowheads="1" noTextEdit="1"/>
          </p:cNvSpPr>
          <p:nvPr>
            <p:ph type="sldImg"/>
          </p:nvPr>
        </p:nvSpPr>
        <p:spPr>
          <a:ln/>
        </p:spPr>
      </p:sp>
      <p:sp>
        <p:nvSpPr>
          <p:cNvPr id="55300" name="Rectangle 3">
            <a:extLst>
              <a:ext uri="{FF2B5EF4-FFF2-40B4-BE49-F238E27FC236}">
                <a16:creationId xmlns:a16="http://schemas.microsoft.com/office/drawing/2014/main" id="{C4F86118-0B85-A857-D813-8549D9E22C7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a:extLst>
              <a:ext uri="{FF2B5EF4-FFF2-40B4-BE49-F238E27FC236}">
                <a16:creationId xmlns:a16="http://schemas.microsoft.com/office/drawing/2014/main" id="{45EFC4BF-14C9-EC73-A766-FD905B7676E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New Roman" panose="02020603050405020304" pitchFamily="18" charset="0"/>
              </a:defRPr>
            </a:lvl1pPr>
            <a:lvl2pPr marL="742950" indent="-285750" eaLnBrk="0" hangingPunct="0">
              <a:spcBef>
                <a:spcPct val="30000"/>
              </a:spcBef>
              <a:defRPr sz="1200">
                <a:solidFill>
                  <a:schemeClr val="tx1"/>
                </a:solidFill>
                <a:latin typeface="Times New Roman" panose="02020603050405020304" pitchFamily="18" charset="0"/>
              </a:defRPr>
            </a:lvl2pPr>
            <a:lvl3pPr marL="1143000" indent="-228600" eaLnBrk="0" hangingPunct="0">
              <a:spcBef>
                <a:spcPct val="30000"/>
              </a:spcBef>
              <a:defRPr sz="1200">
                <a:solidFill>
                  <a:schemeClr val="tx1"/>
                </a:solidFill>
                <a:latin typeface="Times New Roman" panose="02020603050405020304" pitchFamily="18" charset="0"/>
              </a:defRPr>
            </a:lvl3pPr>
            <a:lvl4pPr marL="1600200" indent="-228600" eaLnBrk="0" hangingPunct="0">
              <a:spcBef>
                <a:spcPct val="30000"/>
              </a:spcBef>
              <a:defRPr sz="1200">
                <a:solidFill>
                  <a:schemeClr val="tx1"/>
                </a:solidFill>
                <a:latin typeface="Times New Roman" panose="02020603050405020304" pitchFamily="18" charset="0"/>
              </a:defRPr>
            </a:lvl4pPr>
            <a:lvl5pPr marL="2057400" indent="-228600" eaLnBrk="0" hangingPunct="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3D953DBD-60C1-41C6-A0C8-D1AF839FC453}" type="slidenum">
              <a:rPr lang="en-US" altLang="en-US"/>
              <a:pPr>
                <a:spcBef>
                  <a:spcPct val="0"/>
                </a:spcBef>
              </a:pPr>
              <a:t>18</a:t>
            </a:fld>
            <a:endParaRPr lang="en-US" altLang="en-US"/>
          </a:p>
        </p:txBody>
      </p:sp>
      <p:sp>
        <p:nvSpPr>
          <p:cNvPr id="56323" name="Rectangle 2">
            <a:extLst>
              <a:ext uri="{FF2B5EF4-FFF2-40B4-BE49-F238E27FC236}">
                <a16:creationId xmlns:a16="http://schemas.microsoft.com/office/drawing/2014/main" id="{57D84D47-B3BF-53E0-A000-DC3CB1E70204}"/>
              </a:ext>
            </a:extLst>
          </p:cNvPr>
          <p:cNvSpPr>
            <a:spLocks noGrp="1" noRot="1" noChangeArrowheads="1" noTextEdit="1"/>
          </p:cNvSpPr>
          <p:nvPr>
            <p:ph type="sldImg"/>
          </p:nvPr>
        </p:nvSpPr>
        <p:spPr>
          <a:ln/>
        </p:spPr>
      </p:sp>
      <p:sp>
        <p:nvSpPr>
          <p:cNvPr id="56324" name="Rectangle 3">
            <a:extLst>
              <a:ext uri="{FF2B5EF4-FFF2-40B4-BE49-F238E27FC236}">
                <a16:creationId xmlns:a16="http://schemas.microsoft.com/office/drawing/2014/main" id="{0F185BD3-6A74-7EB4-5812-645E16BB60B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a:extLst>
              <a:ext uri="{FF2B5EF4-FFF2-40B4-BE49-F238E27FC236}">
                <a16:creationId xmlns:a16="http://schemas.microsoft.com/office/drawing/2014/main" id="{8967A75D-B7E4-7774-EE7D-38FA4377068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New Roman" panose="02020603050405020304" pitchFamily="18" charset="0"/>
              </a:defRPr>
            </a:lvl1pPr>
            <a:lvl2pPr marL="742950" indent="-285750" eaLnBrk="0" hangingPunct="0">
              <a:spcBef>
                <a:spcPct val="30000"/>
              </a:spcBef>
              <a:defRPr sz="1200">
                <a:solidFill>
                  <a:schemeClr val="tx1"/>
                </a:solidFill>
                <a:latin typeface="Times New Roman" panose="02020603050405020304" pitchFamily="18" charset="0"/>
              </a:defRPr>
            </a:lvl2pPr>
            <a:lvl3pPr marL="1143000" indent="-228600" eaLnBrk="0" hangingPunct="0">
              <a:spcBef>
                <a:spcPct val="30000"/>
              </a:spcBef>
              <a:defRPr sz="1200">
                <a:solidFill>
                  <a:schemeClr val="tx1"/>
                </a:solidFill>
                <a:latin typeface="Times New Roman" panose="02020603050405020304" pitchFamily="18" charset="0"/>
              </a:defRPr>
            </a:lvl3pPr>
            <a:lvl4pPr marL="1600200" indent="-228600" eaLnBrk="0" hangingPunct="0">
              <a:spcBef>
                <a:spcPct val="30000"/>
              </a:spcBef>
              <a:defRPr sz="1200">
                <a:solidFill>
                  <a:schemeClr val="tx1"/>
                </a:solidFill>
                <a:latin typeface="Times New Roman" panose="02020603050405020304" pitchFamily="18" charset="0"/>
              </a:defRPr>
            </a:lvl4pPr>
            <a:lvl5pPr marL="2057400" indent="-228600" eaLnBrk="0" hangingPunct="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6727A0E1-089F-48CB-BA5A-F894C7137CC1}" type="slidenum">
              <a:rPr lang="en-US" altLang="en-US"/>
              <a:pPr>
                <a:spcBef>
                  <a:spcPct val="0"/>
                </a:spcBef>
              </a:pPr>
              <a:t>19</a:t>
            </a:fld>
            <a:endParaRPr lang="en-US" altLang="en-US"/>
          </a:p>
        </p:txBody>
      </p:sp>
      <p:sp>
        <p:nvSpPr>
          <p:cNvPr id="57347" name="Rectangle 2">
            <a:extLst>
              <a:ext uri="{FF2B5EF4-FFF2-40B4-BE49-F238E27FC236}">
                <a16:creationId xmlns:a16="http://schemas.microsoft.com/office/drawing/2014/main" id="{F7992092-7DC1-92DB-C31C-9242D16ECF8C}"/>
              </a:ext>
            </a:extLst>
          </p:cNvPr>
          <p:cNvSpPr>
            <a:spLocks noGrp="1" noRot="1" noChangeArrowheads="1" noTextEdit="1"/>
          </p:cNvSpPr>
          <p:nvPr>
            <p:ph type="sldImg"/>
          </p:nvPr>
        </p:nvSpPr>
        <p:spPr>
          <a:ln/>
        </p:spPr>
      </p:sp>
      <p:sp>
        <p:nvSpPr>
          <p:cNvPr id="57348" name="Rectangle 3">
            <a:extLst>
              <a:ext uri="{FF2B5EF4-FFF2-40B4-BE49-F238E27FC236}">
                <a16:creationId xmlns:a16="http://schemas.microsoft.com/office/drawing/2014/main" id="{37BFA987-25E1-31DD-B898-8F1811A7356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a:extLst>
              <a:ext uri="{FF2B5EF4-FFF2-40B4-BE49-F238E27FC236}">
                <a16:creationId xmlns:a16="http://schemas.microsoft.com/office/drawing/2014/main" id="{53C199CF-A313-9A04-7AD5-FFF89D4425E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New Roman" panose="02020603050405020304" pitchFamily="18" charset="0"/>
              </a:defRPr>
            </a:lvl1pPr>
            <a:lvl2pPr marL="742950" indent="-285750" eaLnBrk="0" hangingPunct="0">
              <a:spcBef>
                <a:spcPct val="30000"/>
              </a:spcBef>
              <a:defRPr sz="1200">
                <a:solidFill>
                  <a:schemeClr val="tx1"/>
                </a:solidFill>
                <a:latin typeface="Times New Roman" panose="02020603050405020304" pitchFamily="18" charset="0"/>
              </a:defRPr>
            </a:lvl2pPr>
            <a:lvl3pPr marL="1143000" indent="-228600" eaLnBrk="0" hangingPunct="0">
              <a:spcBef>
                <a:spcPct val="30000"/>
              </a:spcBef>
              <a:defRPr sz="1200">
                <a:solidFill>
                  <a:schemeClr val="tx1"/>
                </a:solidFill>
                <a:latin typeface="Times New Roman" panose="02020603050405020304" pitchFamily="18" charset="0"/>
              </a:defRPr>
            </a:lvl3pPr>
            <a:lvl4pPr marL="1600200" indent="-228600" eaLnBrk="0" hangingPunct="0">
              <a:spcBef>
                <a:spcPct val="30000"/>
              </a:spcBef>
              <a:defRPr sz="1200">
                <a:solidFill>
                  <a:schemeClr val="tx1"/>
                </a:solidFill>
                <a:latin typeface="Times New Roman" panose="02020603050405020304" pitchFamily="18" charset="0"/>
              </a:defRPr>
            </a:lvl4pPr>
            <a:lvl5pPr marL="2057400" indent="-228600" eaLnBrk="0" hangingPunct="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ED556F22-D209-4010-BA93-DB8E50B40135}" type="slidenum">
              <a:rPr lang="en-US" altLang="en-US"/>
              <a:pPr>
                <a:spcBef>
                  <a:spcPct val="0"/>
                </a:spcBef>
              </a:pPr>
              <a:t>20</a:t>
            </a:fld>
            <a:endParaRPr lang="en-US" altLang="en-US"/>
          </a:p>
        </p:txBody>
      </p:sp>
      <p:sp>
        <p:nvSpPr>
          <p:cNvPr id="58371" name="Rectangle 2">
            <a:extLst>
              <a:ext uri="{FF2B5EF4-FFF2-40B4-BE49-F238E27FC236}">
                <a16:creationId xmlns:a16="http://schemas.microsoft.com/office/drawing/2014/main" id="{D9D0F726-4C11-5337-225F-6D4CF5FA04A7}"/>
              </a:ext>
            </a:extLst>
          </p:cNvPr>
          <p:cNvSpPr>
            <a:spLocks noGrp="1" noRot="1" noChangeArrowheads="1" noTextEdit="1"/>
          </p:cNvSpPr>
          <p:nvPr>
            <p:ph type="sldImg"/>
          </p:nvPr>
        </p:nvSpPr>
        <p:spPr>
          <a:ln/>
        </p:spPr>
      </p:sp>
      <p:sp>
        <p:nvSpPr>
          <p:cNvPr id="58372" name="Rectangle 3">
            <a:extLst>
              <a:ext uri="{FF2B5EF4-FFF2-40B4-BE49-F238E27FC236}">
                <a16:creationId xmlns:a16="http://schemas.microsoft.com/office/drawing/2014/main" id="{F3A7C05D-4E32-5E15-0D7E-F6D1CA49BC3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a:extLst>
              <a:ext uri="{FF2B5EF4-FFF2-40B4-BE49-F238E27FC236}">
                <a16:creationId xmlns:a16="http://schemas.microsoft.com/office/drawing/2014/main" id="{4C269312-D60C-4425-287C-F47321E8E96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New Roman" panose="02020603050405020304" pitchFamily="18" charset="0"/>
              </a:defRPr>
            </a:lvl1pPr>
            <a:lvl2pPr marL="742950" indent="-285750" eaLnBrk="0" hangingPunct="0">
              <a:spcBef>
                <a:spcPct val="30000"/>
              </a:spcBef>
              <a:defRPr sz="1200">
                <a:solidFill>
                  <a:schemeClr val="tx1"/>
                </a:solidFill>
                <a:latin typeface="Times New Roman" panose="02020603050405020304" pitchFamily="18" charset="0"/>
              </a:defRPr>
            </a:lvl2pPr>
            <a:lvl3pPr marL="1143000" indent="-228600" eaLnBrk="0" hangingPunct="0">
              <a:spcBef>
                <a:spcPct val="30000"/>
              </a:spcBef>
              <a:defRPr sz="1200">
                <a:solidFill>
                  <a:schemeClr val="tx1"/>
                </a:solidFill>
                <a:latin typeface="Times New Roman" panose="02020603050405020304" pitchFamily="18" charset="0"/>
              </a:defRPr>
            </a:lvl3pPr>
            <a:lvl4pPr marL="1600200" indent="-228600" eaLnBrk="0" hangingPunct="0">
              <a:spcBef>
                <a:spcPct val="30000"/>
              </a:spcBef>
              <a:defRPr sz="1200">
                <a:solidFill>
                  <a:schemeClr val="tx1"/>
                </a:solidFill>
                <a:latin typeface="Times New Roman" panose="02020603050405020304" pitchFamily="18" charset="0"/>
              </a:defRPr>
            </a:lvl4pPr>
            <a:lvl5pPr marL="2057400" indent="-228600" eaLnBrk="0" hangingPunct="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D1C63E54-9E30-45A7-B61B-38C22EBF1C22}" type="slidenum">
              <a:rPr lang="en-US" altLang="en-US"/>
              <a:pPr>
                <a:spcBef>
                  <a:spcPct val="0"/>
                </a:spcBef>
              </a:pPr>
              <a:t>2</a:t>
            </a:fld>
            <a:endParaRPr lang="en-US" altLang="en-US"/>
          </a:p>
        </p:txBody>
      </p:sp>
      <p:sp>
        <p:nvSpPr>
          <p:cNvPr id="40963" name="Rectangle 2">
            <a:extLst>
              <a:ext uri="{FF2B5EF4-FFF2-40B4-BE49-F238E27FC236}">
                <a16:creationId xmlns:a16="http://schemas.microsoft.com/office/drawing/2014/main" id="{F3B05942-BA7A-C019-CB5B-B0573BBE4508}"/>
              </a:ext>
            </a:extLst>
          </p:cNvPr>
          <p:cNvSpPr>
            <a:spLocks noGrp="1" noRot="1" noChangeArrowheads="1" noTextEdit="1"/>
          </p:cNvSpPr>
          <p:nvPr>
            <p:ph type="sldImg"/>
          </p:nvPr>
        </p:nvSpPr>
        <p:spPr>
          <a:ln/>
        </p:spPr>
      </p:sp>
      <p:sp>
        <p:nvSpPr>
          <p:cNvPr id="40964" name="Rectangle 3">
            <a:extLst>
              <a:ext uri="{FF2B5EF4-FFF2-40B4-BE49-F238E27FC236}">
                <a16:creationId xmlns:a16="http://schemas.microsoft.com/office/drawing/2014/main" id="{35EF8D75-B5C7-1E89-8FA2-192BCDE4E9C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a:extLst>
              <a:ext uri="{FF2B5EF4-FFF2-40B4-BE49-F238E27FC236}">
                <a16:creationId xmlns:a16="http://schemas.microsoft.com/office/drawing/2014/main" id="{27DF733D-671F-601F-B930-FBDA3A82808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New Roman" panose="02020603050405020304" pitchFamily="18" charset="0"/>
              </a:defRPr>
            </a:lvl1pPr>
            <a:lvl2pPr marL="742950" indent="-285750" eaLnBrk="0" hangingPunct="0">
              <a:spcBef>
                <a:spcPct val="30000"/>
              </a:spcBef>
              <a:defRPr sz="1200">
                <a:solidFill>
                  <a:schemeClr val="tx1"/>
                </a:solidFill>
                <a:latin typeface="Times New Roman" panose="02020603050405020304" pitchFamily="18" charset="0"/>
              </a:defRPr>
            </a:lvl2pPr>
            <a:lvl3pPr marL="1143000" indent="-228600" eaLnBrk="0" hangingPunct="0">
              <a:spcBef>
                <a:spcPct val="30000"/>
              </a:spcBef>
              <a:defRPr sz="1200">
                <a:solidFill>
                  <a:schemeClr val="tx1"/>
                </a:solidFill>
                <a:latin typeface="Times New Roman" panose="02020603050405020304" pitchFamily="18" charset="0"/>
              </a:defRPr>
            </a:lvl3pPr>
            <a:lvl4pPr marL="1600200" indent="-228600" eaLnBrk="0" hangingPunct="0">
              <a:spcBef>
                <a:spcPct val="30000"/>
              </a:spcBef>
              <a:defRPr sz="1200">
                <a:solidFill>
                  <a:schemeClr val="tx1"/>
                </a:solidFill>
                <a:latin typeface="Times New Roman" panose="02020603050405020304" pitchFamily="18" charset="0"/>
              </a:defRPr>
            </a:lvl4pPr>
            <a:lvl5pPr marL="2057400" indent="-228600" eaLnBrk="0" hangingPunct="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F1815D00-43CA-48FF-9B12-D570A7D9CB1D}" type="slidenum">
              <a:rPr lang="en-US" altLang="en-US"/>
              <a:pPr>
                <a:spcBef>
                  <a:spcPct val="0"/>
                </a:spcBef>
              </a:pPr>
              <a:t>21</a:t>
            </a:fld>
            <a:endParaRPr lang="en-US" altLang="en-US"/>
          </a:p>
        </p:txBody>
      </p:sp>
      <p:sp>
        <p:nvSpPr>
          <p:cNvPr id="59395" name="Rectangle 2">
            <a:extLst>
              <a:ext uri="{FF2B5EF4-FFF2-40B4-BE49-F238E27FC236}">
                <a16:creationId xmlns:a16="http://schemas.microsoft.com/office/drawing/2014/main" id="{6E639069-2D43-3895-F9B9-A430682AA51D}"/>
              </a:ext>
            </a:extLst>
          </p:cNvPr>
          <p:cNvSpPr>
            <a:spLocks noGrp="1" noRot="1" noChangeArrowheads="1" noTextEdit="1"/>
          </p:cNvSpPr>
          <p:nvPr>
            <p:ph type="sldImg"/>
          </p:nvPr>
        </p:nvSpPr>
        <p:spPr>
          <a:ln/>
        </p:spPr>
      </p:sp>
      <p:sp>
        <p:nvSpPr>
          <p:cNvPr id="59396" name="Rectangle 3">
            <a:extLst>
              <a:ext uri="{FF2B5EF4-FFF2-40B4-BE49-F238E27FC236}">
                <a16:creationId xmlns:a16="http://schemas.microsoft.com/office/drawing/2014/main" id="{75FC6194-41AA-F26A-2BB2-6E41E7AE899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a:extLst>
              <a:ext uri="{FF2B5EF4-FFF2-40B4-BE49-F238E27FC236}">
                <a16:creationId xmlns:a16="http://schemas.microsoft.com/office/drawing/2014/main" id="{05BF1B6A-0261-B426-5E86-55C43AA4DCA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New Roman" panose="02020603050405020304" pitchFamily="18" charset="0"/>
              </a:defRPr>
            </a:lvl1pPr>
            <a:lvl2pPr marL="742950" indent="-285750" eaLnBrk="0" hangingPunct="0">
              <a:spcBef>
                <a:spcPct val="30000"/>
              </a:spcBef>
              <a:defRPr sz="1200">
                <a:solidFill>
                  <a:schemeClr val="tx1"/>
                </a:solidFill>
                <a:latin typeface="Times New Roman" panose="02020603050405020304" pitchFamily="18" charset="0"/>
              </a:defRPr>
            </a:lvl2pPr>
            <a:lvl3pPr marL="1143000" indent="-228600" eaLnBrk="0" hangingPunct="0">
              <a:spcBef>
                <a:spcPct val="30000"/>
              </a:spcBef>
              <a:defRPr sz="1200">
                <a:solidFill>
                  <a:schemeClr val="tx1"/>
                </a:solidFill>
                <a:latin typeface="Times New Roman" panose="02020603050405020304" pitchFamily="18" charset="0"/>
              </a:defRPr>
            </a:lvl3pPr>
            <a:lvl4pPr marL="1600200" indent="-228600" eaLnBrk="0" hangingPunct="0">
              <a:spcBef>
                <a:spcPct val="30000"/>
              </a:spcBef>
              <a:defRPr sz="1200">
                <a:solidFill>
                  <a:schemeClr val="tx1"/>
                </a:solidFill>
                <a:latin typeface="Times New Roman" panose="02020603050405020304" pitchFamily="18" charset="0"/>
              </a:defRPr>
            </a:lvl4pPr>
            <a:lvl5pPr marL="2057400" indent="-228600" eaLnBrk="0" hangingPunct="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FB8BC8ED-E0DC-47E8-9506-1E9DC752B872}" type="slidenum">
              <a:rPr lang="en-US" altLang="en-US"/>
              <a:pPr>
                <a:spcBef>
                  <a:spcPct val="0"/>
                </a:spcBef>
              </a:pPr>
              <a:t>22</a:t>
            </a:fld>
            <a:endParaRPr lang="en-US" altLang="en-US"/>
          </a:p>
        </p:txBody>
      </p:sp>
      <p:sp>
        <p:nvSpPr>
          <p:cNvPr id="60419" name="Rectangle 2">
            <a:extLst>
              <a:ext uri="{FF2B5EF4-FFF2-40B4-BE49-F238E27FC236}">
                <a16:creationId xmlns:a16="http://schemas.microsoft.com/office/drawing/2014/main" id="{C2F06DC3-4B3A-CA1C-5EA2-1F23FDBAB711}"/>
              </a:ext>
            </a:extLst>
          </p:cNvPr>
          <p:cNvSpPr>
            <a:spLocks noGrp="1" noRot="1" noChangeArrowheads="1" noTextEdit="1"/>
          </p:cNvSpPr>
          <p:nvPr>
            <p:ph type="sldImg"/>
          </p:nvPr>
        </p:nvSpPr>
        <p:spPr>
          <a:ln/>
        </p:spPr>
      </p:sp>
      <p:sp>
        <p:nvSpPr>
          <p:cNvPr id="60420" name="Rectangle 3">
            <a:extLst>
              <a:ext uri="{FF2B5EF4-FFF2-40B4-BE49-F238E27FC236}">
                <a16:creationId xmlns:a16="http://schemas.microsoft.com/office/drawing/2014/main" id="{D74257ED-D626-C349-1C5C-13CF10E2D1A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a:extLst>
              <a:ext uri="{FF2B5EF4-FFF2-40B4-BE49-F238E27FC236}">
                <a16:creationId xmlns:a16="http://schemas.microsoft.com/office/drawing/2014/main" id="{66524E07-D234-77CF-1C28-22833C76DEF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New Roman" panose="02020603050405020304" pitchFamily="18" charset="0"/>
              </a:defRPr>
            </a:lvl1pPr>
            <a:lvl2pPr marL="742950" indent="-285750" eaLnBrk="0" hangingPunct="0">
              <a:spcBef>
                <a:spcPct val="30000"/>
              </a:spcBef>
              <a:defRPr sz="1200">
                <a:solidFill>
                  <a:schemeClr val="tx1"/>
                </a:solidFill>
                <a:latin typeface="Times New Roman" panose="02020603050405020304" pitchFamily="18" charset="0"/>
              </a:defRPr>
            </a:lvl2pPr>
            <a:lvl3pPr marL="1143000" indent="-228600" eaLnBrk="0" hangingPunct="0">
              <a:spcBef>
                <a:spcPct val="30000"/>
              </a:spcBef>
              <a:defRPr sz="1200">
                <a:solidFill>
                  <a:schemeClr val="tx1"/>
                </a:solidFill>
                <a:latin typeface="Times New Roman" panose="02020603050405020304" pitchFamily="18" charset="0"/>
              </a:defRPr>
            </a:lvl3pPr>
            <a:lvl4pPr marL="1600200" indent="-228600" eaLnBrk="0" hangingPunct="0">
              <a:spcBef>
                <a:spcPct val="30000"/>
              </a:spcBef>
              <a:defRPr sz="1200">
                <a:solidFill>
                  <a:schemeClr val="tx1"/>
                </a:solidFill>
                <a:latin typeface="Times New Roman" panose="02020603050405020304" pitchFamily="18" charset="0"/>
              </a:defRPr>
            </a:lvl4pPr>
            <a:lvl5pPr marL="2057400" indent="-228600" eaLnBrk="0" hangingPunct="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47D984B6-B34A-44D1-A043-AADBADA22923}" type="slidenum">
              <a:rPr lang="en-US" altLang="en-US"/>
              <a:pPr>
                <a:spcBef>
                  <a:spcPct val="0"/>
                </a:spcBef>
              </a:pPr>
              <a:t>23</a:t>
            </a:fld>
            <a:endParaRPr lang="en-US" altLang="en-US"/>
          </a:p>
        </p:txBody>
      </p:sp>
      <p:sp>
        <p:nvSpPr>
          <p:cNvPr id="61443" name="Rectangle 2">
            <a:extLst>
              <a:ext uri="{FF2B5EF4-FFF2-40B4-BE49-F238E27FC236}">
                <a16:creationId xmlns:a16="http://schemas.microsoft.com/office/drawing/2014/main" id="{91B398DD-C9D0-25FA-100D-90A6D54C3FEB}"/>
              </a:ext>
            </a:extLst>
          </p:cNvPr>
          <p:cNvSpPr>
            <a:spLocks noGrp="1" noRot="1" noChangeArrowheads="1" noTextEdit="1"/>
          </p:cNvSpPr>
          <p:nvPr>
            <p:ph type="sldImg"/>
          </p:nvPr>
        </p:nvSpPr>
        <p:spPr>
          <a:ln/>
        </p:spPr>
      </p:sp>
      <p:sp>
        <p:nvSpPr>
          <p:cNvPr id="61444" name="Rectangle 3">
            <a:extLst>
              <a:ext uri="{FF2B5EF4-FFF2-40B4-BE49-F238E27FC236}">
                <a16:creationId xmlns:a16="http://schemas.microsoft.com/office/drawing/2014/main" id="{539503A1-3560-4314-C1F1-28145290F76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a:extLst>
              <a:ext uri="{FF2B5EF4-FFF2-40B4-BE49-F238E27FC236}">
                <a16:creationId xmlns:a16="http://schemas.microsoft.com/office/drawing/2014/main" id="{39FDA8D9-5A2D-52B9-4DC5-E529D3BBDFC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New Roman" panose="02020603050405020304" pitchFamily="18" charset="0"/>
              </a:defRPr>
            </a:lvl1pPr>
            <a:lvl2pPr marL="742950" indent="-285750" eaLnBrk="0" hangingPunct="0">
              <a:spcBef>
                <a:spcPct val="30000"/>
              </a:spcBef>
              <a:defRPr sz="1200">
                <a:solidFill>
                  <a:schemeClr val="tx1"/>
                </a:solidFill>
                <a:latin typeface="Times New Roman" panose="02020603050405020304" pitchFamily="18" charset="0"/>
              </a:defRPr>
            </a:lvl2pPr>
            <a:lvl3pPr marL="1143000" indent="-228600" eaLnBrk="0" hangingPunct="0">
              <a:spcBef>
                <a:spcPct val="30000"/>
              </a:spcBef>
              <a:defRPr sz="1200">
                <a:solidFill>
                  <a:schemeClr val="tx1"/>
                </a:solidFill>
                <a:latin typeface="Times New Roman" panose="02020603050405020304" pitchFamily="18" charset="0"/>
              </a:defRPr>
            </a:lvl3pPr>
            <a:lvl4pPr marL="1600200" indent="-228600" eaLnBrk="0" hangingPunct="0">
              <a:spcBef>
                <a:spcPct val="30000"/>
              </a:spcBef>
              <a:defRPr sz="1200">
                <a:solidFill>
                  <a:schemeClr val="tx1"/>
                </a:solidFill>
                <a:latin typeface="Times New Roman" panose="02020603050405020304" pitchFamily="18" charset="0"/>
              </a:defRPr>
            </a:lvl4pPr>
            <a:lvl5pPr marL="2057400" indent="-228600" eaLnBrk="0" hangingPunct="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EE13B6DA-C3F5-44D1-B604-BCDE7D89DAEB}" type="slidenum">
              <a:rPr lang="en-US" altLang="en-US"/>
              <a:pPr>
                <a:spcBef>
                  <a:spcPct val="0"/>
                </a:spcBef>
              </a:pPr>
              <a:t>24</a:t>
            </a:fld>
            <a:endParaRPr lang="en-US" altLang="en-US"/>
          </a:p>
        </p:txBody>
      </p:sp>
      <p:sp>
        <p:nvSpPr>
          <p:cNvPr id="62467" name="Rectangle 2">
            <a:extLst>
              <a:ext uri="{FF2B5EF4-FFF2-40B4-BE49-F238E27FC236}">
                <a16:creationId xmlns:a16="http://schemas.microsoft.com/office/drawing/2014/main" id="{CADE3DF7-8F45-CCB2-1EFF-6D4B26F4F419}"/>
              </a:ext>
            </a:extLst>
          </p:cNvPr>
          <p:cNvSpPr>
            <a:spLocks noGrp="1" noRot="1" noChangeArrowheads="1" noTextEdit="1"/>
          </p:cNvSpPr>
          <p:nvPr>
            <p:ph type="sldImg"/>
          </p:nvPr>
        </p:nvSpPr>
        <p:spPr>
          <a:ln/>
        </p:spPr>
      </p:sp>
      <p:sp>
        <p:nvSpPr>
          <p:cNvPr id="62468" name="Rectangle 3">
            <a:extLst>
              <a:ext uri="{FF2B5EF4-FFF2-40B4-BE49-F238E27FC236}">
                <a16:creationId xmlns:a16="http://schemas.microsoft.com/office/drawing/2014/main" id="{709BD4B8-D932-1420-AAB6-E6113F6CB33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a:extLst>
              <a:ext uri="{FF2B5EF4-FFF2-40B4-BE49-F238E27FC236}">
                <a16:creationId xmlns:a16="http://schemas.microsoft.com/office/drawing/2014/main" id="{A6068432-5A94-305A-F81D-44285A12C82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New Roman" panose="02020603050405020304" pitchFamily="18" charset="0"/>
              </a:defRPr>
            </a:lvl1pPr>
            <a:lvl2pPr marL="742950" indent="-285750" eaLnBrk="0" hangingPunct="0">
              <a:spcBef>
                <a:spcPct val="30000"/>
              </a:spcBef>
              <a:defRPr sz="1200">
                <a:solidFill>
                  <a:schemeClr val="tx1"/>
                </a:solidFill>
                <a:latin typeface="Times New Roman" panose="02020603050405020304" pitchFamily="18" charset="0"/>
              </a:defRPr>
            </a:lvl2pPr>
            <a:lvl3pPr marL="1143000" indent="-228600" eaLnBrk="0" hangingPunct="0">
              <a:spcBef>
                <a:spcPct val="30000"/>
              </a:spcBef>
              <a:defRPr sz="1200">
                <a:solidFill>
                  <a:schemeClr val="tx1"/>
                </a:solidFill>
                <a:latin typeface="Times New Roman" panose="02020603050405020304" pitchFamily="18" charset="0"/>
              </a:defRPr>
            </a:lvl3pPr>
            <a:lvl4pPr marL="1600200" indent="-228600" eaLnBrk="0" hangingPunct="0">
              <a:spcBef>
                <a:spcPct val="30000"/>
              </a:spcBef>
              <a:defRPr sz="1200">
                <a:solidFill>
                  <a:schemeClr val="tx1"/>
                </a:solidFill>
                <a:latin typeface="Times New Roman" panose="02020603050405020304" pitchFamily="18" charset="0"/>
              </a:defRPr>
            </a:lvl4pPr>
            <a:lvl5pPr marL="2057400" indent="-228600" eaLnBrk="0" hangingPunct="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6D4E4CB6-E309-4213-BD69-28966A76ECCE}" type="slidenum">
              <a:rPr lang="en-US" altLang="en-US"/>
              <a:pPr>
                <a:spcBef>
                  <a:spcPct val="0"/>
                </a:spcBef>
              </a:pPr>
              <a:t>25</a:t>
            </a:fld>
            <a:endParaRPr lang="en-US" altLang="en-US"/>
          </a:p>
        </p:txBody>
      </p:sp>
      <p:sp>
        <p:nvSpPr>
          <p:cNvPr id="63491" name="Rectangle 2">
            <a:extLst>
              <a:ext uri="{FF2B5EF4-FFF2-40B4-BE49-F238E27FC236}">
                <a16:creationId xmlns:a16="http://schemas.microsoft.com/office/drawing/2014/main" id="{9BA9F01E-5149-6B58-D963-03F92DCF62BD}"/>
              </a:ext>
            </a:extLst>
          </p:cNvPr>
          <p:cNvSpPr>
            <a:spLocks noGrp="1" noRot="1" noChangeArrowheads="1" noTextEdit="1"/>
          </p:cNvSpPr>
          <p:nvPr>
            <p:ph type="sldImg"/>
          </p:nvPr>
        </p:nvSpPr>
        <p:spPr>
          <a:ln/>
        </p:spPr>
      </p:sp>
      <p:sp>
        <p:nvSpPr>
          <p:cNvPr id="63492" name="Rectangle 3">
            <a:extLst>
              <a:ext uri="{FF2B5EF4-FFF2-40B4-BE49-F238E27FC236}">
                <a16:creationId xmlns:a16="http://schemas.microsoft.com/office/drawing/2014/main" id="{8DFE3033-DAD2-24C6-D6AB-B597F80B4D9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a:extLst>
              <a:ext uri="{FF2B5EF4-FFF2-40B4-BE49-F238E27FC236}">
                <a16:creationId xmlns:a16="http://schemas.microsoft.com/office/drawing/2014/main" id="{59CCCFF1-CCC3-622D-6D3F-09B2A0ED17C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New Roman" panose="02020603050405020304" pitchFamily="18" charset="0"/>
              </a:defRPr>
            </a:lvl1pPr>
            <a:lvl2pPr marL="742950" indent="-285750" eaLnBrk="0" hangingPunct="0">
              <a:spcBef>
                <a:spcPct val="30000"/>
              </a:spcBef>
              <a:defRPr sz="1200">
                <a:solidFill>
                  <a:schemeClr val="tx1"/>
                </a:solidFill>
                <a:latin typeface="Times New Roman" panose="02020603050405020304" pitchFamily="18" charset="0"/>
              </a:defRPr>
            </a:lvl2pPr>
            <a:lvl3pPr marL="1143000" indent="-228600" eaLnBrk="0" hangingPunct="0">
              <a:spcBef>
                <a:spcPct val="30000"/>
              </a:spcBef>
              <a:defRPr sz="1200">
                <a:solidFill>
                  <a:schemeClr val="tx1"/>
                </a:solidFill>
                <a:latin typeface="Times New Roman" panose="02020603050405020304" pitchFamily="18" charset="0"/>
              </a:defRPr>
            </a:lvl3pPr>
            <a:lvl4pPr marL="1600200" indent="-228600" eaLnBrk="0" hangingPunct="0">
              <a:spcBef>
                <a:spcPct val="30000"/>
              </a:spcBef>
              <a:defRPr sz="1200">
                <a:solidFill>
                  <a:schemeClr val="tx1"/>
                </a:solidFill>
                <a:latin typeface="Times New Roman" panose="02020603050405020304" pitchFamily="18" charset="0"/>
              </a:defRPr>
            </a:lvl4pPr>
            <a:lvl5pPr marL="2057400" indent="-228600" eaLnBrk="0" hangingPunct="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36044C8B-9F72-4F84-9800-82D1737DD950}" type="slidenum">
              <a:rPr lang="en-US" altLang="en-US"/>
              <a:pPr>
                <a:spcBef>
                  <a:spcPct val="0"/>
                </a:spcBef>
              </a:pPr>
              <a:t>26</a:t>
            </a:fld>
            <a:endParaRPr lang="en-US" altLang="en-US"/>
          </a:p>
        </p:txBody>
      </p:sp>
      <p:sp>
        <p:nvSpPr>
          <p:cNvPr id="64515" name="Rectangle 2">
            <a:extLst>
              <a:ext uri="{FF2B5EF4-FFF2-40B4-BE49-F238E27FC236}">
                <a16:creationId xmlns:a16="http://schemas.microsoft.com/office/drawing/2014/main" id="{6B8F91C7-B641-F265-CA35-7F9DA04E2A38}"/>
              </a:ext>
            </a:extLst>
          </p:cNvPr>
          <p:cNvSpPr>
            <a:spLocks noGrp="1" noRot="1" noChangeArrowheads="1" noTextEdit="1"/>
          </p:cNvSpPr>
          <p:nvPr>
            <p:ph type="sldImg"/>
          </p:nvPr>
        </p:nvSpPr>
        <p:spPr>
          <a:ln/>
        </p:spPr>
      </p:sp>
      <p:sp>
        <p:nvSpPr>
          <p:cNvPr id="64516" name="Rectangle 3">
            <a:extLst>
              <a:ext uri="{FF2B5EF4-FFF2-40B4-BE49-F238E27FC236}">
                <a16:creationId xmlns:a16="http://schemas.microsoft.com/office/drawing/2014/main" id="{C093ADFE-8A23-2D13-950F-B9BFADFE755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a:extLst>
              <a:ext uri="{FF2B5EF4-FFF2-40B4-BE49-F238E27FC236}">
                <a16:creationId xmlns:a16="http://schemas.microsoft.com/office/drawing/2014/main" id="{62043E2E-CB12-B82B-6123-7E77CAA4660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New Roman" panose="02020603050405020304" pitchFamily="18" charset="0"/>
              </a:defRPr>
            </a:lvl1pPr>
            <a:lvl2pPr marL="742950" indent="-285750" eaLnBrk="0" hangingPunct="0">
              <a:spcBef>
                <a:spcPct val="30000"/>
              </a:spcBef>
              <a:defRPr sz="1200">
                <a:solidFill>
                  <a:schemeClr val="tx1"/>
                </a:solidFill>
                <a:latin typeface="Times New Roman" panose="02020603050405020304" pitchFamily="18" charset="0"/>
              </a:defRPr>
            </a:lvl2pPr>
            <a:lvl3pPr marL="1143000" indent="-228600" eaLnBrk="0" hangingPunct="0">
              <a:spcBef>
                <a:spcPct val="30000"/>
              </a:spcBef>
              <a:defRPr sz="1200">
                <a:solidFill>
                  <a:schemeClr val="tx1"/>
                </a:solidFill>
                <a:latin typeface="Times New Roman" panose="02020603050405020304" pitchFamily="18" charset="0"/>
              </a:defRPr>
            </a:lvl3pPr>
            <a:lvl4pPr marL="1600200" indent="-228600" eaLnBrk="0" hangingPunct="0">
              <a:spcBef>
                <a:spcPct val="30000"/>
              </a:spcBef>
              <a:defRPr sz="1200">
                <a:solidFill>
                  <a:schemeClr val="tx1"/>
                </a:solidFill>
                <a:latin typeface="Times New Roman" panose="02020603050405020304" pitchFamily="18" charset="0"/>
              </a:defRPr>
            </a:lvl4pPr>
            <a:lvl5pPr marL="2057400" indent="-228600" eaLnBrk="0" hangingPunct="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56C66073-4527-428B-8533-C43CDE52186A}" type="slidenum">
              <a:rPr lang="en-US" altLang="en-US"/>
              <a:pPr>
                <a:spcBef>
                  <a:spcPct val="0"/>
                </a:spcBef>
              </a:pPr>
              <a:t>27</a:t>
            </a:fld>
            <a:endParaRPr lang="en-US" altLang="en-US"/>
          </a:p>
        </p:txBody>
      </p:sp>
      <p:sp>
        <p:nvSpPr>
          <p:cNvPr id="65539" name="Rectangle 2">
            <a:extLst>
              <a:ext uri="{FF2B5EF4-FFF2-40B4-BE49-F238E27FC236}">
                <a16:creationId xmlns:a16="http://schemas.microsoft.com/office/drawing/2014/main" id="{2269661A-A77B-FFFA-2959-8C33686226B0}"/>
              </a:ext>
            </a:extLst>
          </p:cNvPr>
          <p:cNvSpPr>
            <a:spLocks noGrp="1" noRot="1" noChangeArrowheads="1" noTextEdit="1"/>
          </p:cNvSpPr>
          <p:nvPr>
            <p:ph type="sldImg"/>
          </p:nvPr>
        </p:nvSpPr>
        <p:spPr>
          <a:ln/>
        </p:spPr>
      </p:sp>
      <p:sp>
        <p:nvSpPr>
          <p:cNvPr id="65540" name="Rectangle 3">
            <a:extLst>
              <a:ext uri="{FF2B5EF4-FFF2-40B4-BE49-F238E27FC236}">
                <a16:creationId xmlns:a16="http://schemas.microsoft.com/office/drawing/2014/main" id="{4A29254A-7DDC-C995-A5FE-665EA45D8B8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a:extLst>
              <a:ext uri="{FF2B5EF4-FFF2-40B4-BE49-F238E27FC236}">
                <a16:creationId xmlns:a16="http://schemas.microsoft.com/office/drawing/2014/main" id="{A3C33CAF-5E1A-AD6B-4352-6E57B045BD3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New Roman" panose="02020603050405020304" pitchFamily="18" charset="0"/>
              </a:defRPr>
            </a:lvl1pPr>
            <a:lvl2pPr marL="742950" indent="-285750" eaLnBrk="0" hangingPunct="0">
              <a:spcBef>
                <a:spcPct val="30000"/>
              </a:spcBef>
              <a:defRPr sz="1200">
                <a:solidFill>
                  <a:schemeClr val="tx1"/>
                </a:solidFill>
                <a:latin typeface="Times New Roman" panose="02020603050405020304" pitchFamily="18" charset="0"/>
              </a:defRPr>
            </a:lvl2pPr>
            <a:lvl3pPr marL="1143000" indent="-228600" eaLnBrk="0" hangingPunct="0">
              <a:spcBef>
                <a:spcPct val="30000"/>
              </a:spcBef>
              <a:defRPr sz="1200">
                <a:solidFill>
                  <a:schemeClr val="tx1"/>
                </a:solidFill>
                <a:latin typeface="Times New Roman" panose="02020603050405020304" pitchFamily="18" charset="0"/>
              </a:defRPr>
            </a:lvl3pPr>
            <a:lvl4pPr marL="1600200" indent="-228600" eaLnBrk="0" hangingPunct="0">
              <a:spcBef>
                <a:spcPct val="30000"/>
              </a:spcBef>
              <a:defRPr sz="1200">
                <a:solidFill>
                  <a:schemeClr val="tx1"/>
                </a:solidFill>
                <a:latin typeface="Times New Roman" panose="02020603050405020304" pitchFamily="18" charset="0"/>
              </a:defRPr>
            </a:lvl4pPr>
            <a:lvl5pPr marL="2057400" indent="-228600" eaLnBrk="0" hangingPunct="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C1550D20-B398-4354-8C47-2B8B93CC4FAB}" type="slidenum">
              <a:rPr lang="en-US" altLang="en-US"/>
              <a:pPr>
                <a:spcBef>
                  <a:spcPct val="0"/>
                </a:spcBef>
              </a:pPr>
              <a:t>28</a:t>
            </a:fld>
            <a:endParaRPr lang="en-US" altLang="en-US"/>
          </a:p>
        </p:txBody>
      </p:sp>
      <p:sp>
        <p:nvSpPr>
          <p:cNvPr id="66563" name="Rectangle 2">
            <a:extLst>
              <a:ext uri="{FF2B5EF4-FFF2-40B4-BE49-F238E27FC236}">
                <a16:creationId xmlns:a16="http://schemas.microsoft.com/office/drawing/2014/main" id="{641862B1-AD71-F387-7D52-E65B118B3F40}"/>
              </a:ext>
            </a:extLst>
          </p:cNvPr>
          <p:cNvSpPr>
            <a:spLocks noGrp="1" noRot="1" noChangeArrowheads="1" noTextEdit="1"/>
          </p:cNvSpPr>
          <p:nvPr>
            <p:ph type="sldImg"/>
          </p:nvPr>
        </p:nvSpPr>
        <p:spPr>
          <a:ln/>
        </p:spPr>
      </p:sp>
      <p:sp>
        <p:nvSpPr>
          <p:cNvPr id="66564" name="Rectangle 3">
            <a:extLst>
              <a:ext uri="{FF2B5EF4-FFF2-40B4-BE49-F238E27FC236}">
                <a16:creationId xmlns:a16="http://schemas.microsoft.com/office/drawing/2014/main" id="{CDD6A7BF-B78F-EA35-575A-7E152590FDC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a:extLst>
              <a:ext uri="{FF2B5EF4-FFF2-40B4-BE49-F238E27FC236}">
                <a16:creationId xmlns:a16="http://schemas.microsoft.com/office/drawing/2014/main" id="{2779EEA4-CD8A-38AC-95A6-3290D6E262B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New Roman" panose="02020603050405020304" pitchFamily="18" charset="0"/>
              </a:defRPr>
            </a:lvl1pPr>
            <a:lvl2pPr marL="742950" indent="-285750" eaLnBrk="0" hangingPunct="0">
              <a:spcBef>
                <a:spcPct val="30000"/>
              </a:spcBef>
              <a:defRPr sz="1200">
                <a:solidFill>
                  <a:schemeClr val="tx1"/>
                </a:solidFill>
                <a:latin typeface="Times New Roman" panose="02020603050405020304" pitchFamily="18" charset="0"/>
              </a:defRPr>
            </a:lvl2pPr>
            <a:lvl3pPr marL="1143000" indent="-228600" eaLnBrk="0" hangingPunct="0">
              <a:spcBef>
                <a:spcPct val="30000"/>
              </a:spcBef>
              <a:defRPr sz="1200">
                <a:solidFill>
                  <a:schemeClr val="tx1"/>
                </a:solidFill>
                <a:latin typeface="Times New Roman" panose="02020603050405020304" pitchFamily="18" charset="0"/>
              </a:defRPr>
            </a:lvl3pPr>
            <a:lvl4pPr marL="1600200" indent="-228600" eaLnBrk="0" hangingPunct="0">
              <a:spcBef>
                <a:spcPct val="30000"/>
              </a:spcBef>
              <a:defRPr sz="1200">
                <a:solidFill>
                  <a:schemeClr val="tx1"/>
                </a:solidFill>
                <a:latin typeface="Times New Roman" panose="02020603050405020304" pitchFamily="18" charset="0"/>
              </a:defRPr>
            </a:lvl4pPr>
            <a:lvl5pPr marL="2057400" indent="-228600" eaLnBrk="0" hangingPunct="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C44ABC31-D87D-4A14-B3CB-544F92A5D366}" type="slidenum">
              <a:rPr lang="en-US" altLang="en-US"/>
              <a:pPr>
                <a:spcBef>
                  <a:spcPct val="0"/>
                </a:spcBef>
              </a:pPr>
              <a:t>29</a:t>
            </a:fld>
            <a:endParaRPr lang="en-US" altLang="en-US"/>
          </a:p>
        </p:txBody>
      </p:sp>
      <p:sp>
        <p:nvSpPr>
          <p:cNvPr id="67587" name="Rectangle 2">
            <a:extLst>
              <a:ext uri="{FF2B5EF4-FFF2-40B4-BE49-F238E27FC236}">
                <a16:creationId xmlns:a16="http://schemas.microsoft.com/office/drawing/2014/main" id="{D0BA2602-A04A-5977-1E1A-598BBB68C1CF}"/>
              </a:ext>
            </a:extLst>
          </p:cNvPr>
          <p:cNvSpPr>
            <a:spLocks noGrp="1" noRot="1" noChangeArrowheads="1" noTextEdit="1"/>
          </p:cNvSpPr>
          <p:nvPr>
            <p:ph type="sldImg"/>
          </p:nvPr>
        </p:nvSpPr>
        <p:spPr>
          <a:ln/>
        </p:spPr>
      </p:sp>
      <p:sp>
        <p:nvSpPr>
          <p:cNvPr id="67588" name="Rectangle 3">
            <a:extLst>
              <a:ext uri="{FF2B5EF4-FFF2-40B4-BE49-F238E27FC236}">
                <a16:creationId xmlns:a16="http://schemas.microsoft.com/office/drawing/2014/main" id="{AEF8DE63-C790-4891-FB6C-F6BA8497809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a:extLst>
              <a:ext uri="{FF2B5EF4-FFF2-40B4-BE49-F238E27FC236}">
                <a16:creationId xmlns:a16="http://schemas.microsoft.com/office/drawing/2014/main" id="{4891ADE5-A2FF-E2F5-D5D7-99B8E2425F4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New Roman" panose="02020603050405020304" pitchFamily="18" charset="0"/>
              </a:defRPr>
            </a:lvl1pPr>
            <a:lvl2pPr marL="742950" indent="-285750" eaLnBrk="0" hangingPunct="0">
              <a:spcBef>
                <a:spcPct val="30000"/>
              </a:spcBef>
              <a:defRPr sz="1200">
                <a:solidFill>
                  <a:schemeClr val="tx1"/>
                </a:solidFill>
                <a:latin typeface="Times New Roman" panose="02020603050405020304" pitchFamily="18" charset="0"/>
              </a:defRPr>
            </a:lvl2pPr>
            <a:lvl3pPr marL="1143000" indent="-228600" eaLnBrk="0" hangingPunct="0">
              <a:spcBef>
                <a:spcPct val="30000"/>
              </a:spcBef>
              <a:defRPr sz="1200">
                <a:solidFill>
                  <a:schemeClr val="tx1"/>
                </a:solidFill>
                <a:latin typeface="Times New Roman" panose="02020603050405020304" pitchFamily="18" charset="0"/>
              </a:defRPr>
            </a:lvl3pPr>
            <a:lvl4pPr marL="1600200" indent="-228600" eaLnBrk="0" hangingPunct="0">
              <a:spcBef>
                <a:spcPct val="30000"/>
              </a:spcBef>
              <a:defRPr sz="1200">
                <a:solidFill>
                  <a:schemeClr val="tx1"/>
                </a:solidFill>
                <a:latin typeface="Times New Roman" panose="02020603050405020304" pitchFamily="18" charset="0"/>
              </a:defRPr>
            </a:lvl4pPr>
            <a:lvl5pPr marL="2057400" indent="-228600" eaLnBrk="0" hangingPunct="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5D201273-EC10-4D95-9460-E109F3FDF32C}" type="slidenum">
              <a:rPr lang="en-US" altLang="en-US"/>
              <a:pPr>
                <a:spcBef>
                  <a:spcPct val="0"/>
                </a:spcBef>
              </a:pPr>
              <a:t>30</a:t>
            </a:fld>
            <a:endParaRPr lang="en-US" altLang="en-US"/>
          </a:p>
        </p:txBody>
      </p:sp>
      <p:sp>
        <p:nvSpPr>
          <p:cNvPr id="68611" name="Rectangle 2">
            <a:extLst>
              <a:ext uri="{FF2B5EF4-FFF2-40B4-BE49-F238E27FC236}">
                <a16:creationId xmlns:a16="http://schemas.microsoft.com/office/drawing/2014/main" id="{FDF1EE20-37F8-B35A-25DB-4655AD7292F6}"/>
              </a:ext>
            </a:extLst>
          </p:cNvPr>
          <p:cNvSpPr>
            <a:spLocks noGrp="1" noRot="1" noChangeArrowheads="1" noTextEdit="1"/>
          </p:cNvSpPr>
          <p:nvPr>
            <p:ph type="sldImg"/>
          </p:nvPr>
        </p:nvSpPr>
        <p:spPr>
          <a:ln/>
        </p:spPr>
      </p:sp>
      <p:sp>
        <p:nvSpPr>
          <p:cNvPr id="68612" name="Rectangle 3">
            <a:extLst>
              <a:ext uri="{FF2B5EF4-FFF2-40B4-BE49-F238E27FC236}">
                <a16:creationId xmlns:a16="http://schemas.microsoft.com/office/drawing/2014/main" id="{5A906C0A-093C-7DA6-D639-3B07D3843E6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s-ES" altLang="en-US"/>
              <a:t>Que </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a:extLst>
              <a:ext uri="{FF2B5EF4-FFF2-40B4-BE49-F238E27FC236}">
                <a16:creationId xmlns:a16="http://schemas.microsoft.com/office/drawing/2014/main" id="{63C7E056-549E-A827-9C1D-A87E0E86A04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New Roman" panose="02020603050405020304" pitchFamily="18" charset="0"/>
              </a:defRPr>
            </a:lvl1pPr>
            <a:lvl2pPr marL="742950" indent="-285750" eaLnBrk="0" hangingPunct="0">
              <a:spcBef>
                <a:spcPct val="30000"/>
              </a:spcBef>
              <a:defRPr sz="1200">
                <a:solidFill>
                  <a:schemeClr val="tx1"/>
                </a:solidFill>
                <a:latin typeface="Times New Roman" panose="02020603050405020304" pitchFamily="18" charset="0"/>
              </a:defRPr>
            </a:lvl2pPr>
            <a:lvl3pPr marL="1143000" indent="-228600" eaLnBrk="0" hangingPunct="0">
              <a:spcBef>
                <a:spcPct val="30000"/>
              </a:spcBef>
              <a:defRPr sz="1200">
                <a:solidFill>
                  <a:schemeClr val="tx1"/>
                </a:solidFill>
                <a:latin typeface="Times New Roman" panose="02020603050405020304" pitchFamily="18" charset="0"/>
              </a:defRPr>
            </a:lvl3pPr>
            <a:lvl4pPr marL="1600200" indent="-228600" eaLnBrk="0" hangingPunct="0">
              <a:spcBef>
                <a:spcPct val="30000"/>
              </a:spcBef>
              <a:defRPr sz="1200">
                <a:solidFill>
                  <a:schemeClr val="tx1"/>
                </a:solidFill>
                <a:latin typeface="Times New Roman" panose="02020603050405020304" pitchFamily="18" charset="0"/>
              </a:defRPr>
            </a:lvl4pPr>
            <a:lvl5pPr marL="2057400" indent="-228600" eaLnBrk="0" hangingPunct="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D0079D7B-871C-424A-B806-FEB1215BC00A}" type="slidenum">
              <a:rPr lang="en-US" altLang="en-US"/>
              <a:pPr>
                <a:spcBef>
                  <a:spcPct val="0"/>
                </a:spcBef>
              </a:pPr>
              <a:t>3</a:t>
            </a:fld>
            <a:endParaRPr lang="en-US" altLang="en-US"/>
          </a:p>
        </p:txBody>
      </p:sp>
      <p:sp>
        <p:nvSpPr>
          <p:cNvPr id="41987" name="Rectangle 2">
            <a:extLst>
              <a:ext uri="{FF2B5EF4-FFF2-40B4-BE49-F238E27FC236}">
                <a16:creationId xmlns:a16="http://schemas.microsoft.com/office/drawing/2014/main" id="{AA3885D3-B653-36CC-A3D5-0821624394C0}"/>
              </a:ext>
            </a:extLst>
          </p:cNvPr>
          <p:cNvSpPr>
            <a:spLocks noGrp="1" noRot="1" noChangeArrowheads="1" noTextEdit="1"/>
          </p:cNvSpPr>
          <p:nvPr>
            <p:ph type="sldImg"/>
          </p:nvPr>
        </p:nvSpPr>
        <p:spPr>
          <a:ln/>
        </p:spPr>
      </p:sp>
      <p:sp>
        <p:nvSpPr>
          <p:cNvPr id="41988" name="Rectangle 3">
            <a:extLst>
              <a:ext uri="{FF2B5EF4-FFF2-40B4-BE49-F238E27FC236}">
                <a16:creationId xmlns:a16="http://schemas.microsoft.com/office/drawing/2014/main" id="{C84C549D-31F2-FE67-2C5E-EA8CD3FB307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a:extLst>
              <a:ext uri="{FF2B5EF4-FFF2-40B4-BE49-F238E27FC236}">
                <a16:creationId xmlns:a16="http://schemas.microsoft.com/office/drawing/2014/main" id="{B9C86966-BADB-FBFF-E9FE-F72A3C4C9BF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New Roman" panose="02020603050405020304" pitchFamily="18" charset="0"/>
              </a:defRPr>
            </a:lvl1pPr>
            <a:lvl2pPr marL="742950" indent="-285750" eaLnBrk="0" hangingPunct="0">
              <a:spcBef>
                <a:spcPct val="30000"/>
              </a:spcBef>
              <a:defRPr sz="1200">
                <a:solidFill>
                  <a:schemeClr val="tx1"/>
                </a:solidFill>
                <a:latin typeface="Times New Roman" panose="02020603050405020304" pitchFamily="18" charset="0"/>
              </a:defRPr>
            </a:lvl2pPr>
            <a:lvl3pPr marL="1143000" indent="-228600" eaLnBrk="0" hangingPunct="0">
              <a:spcBef>
                <a:spcPct val="30000"/>
              </a:spcBef>
              <a:defRPr sz="1200">
                <a:solidFill>
                  <a:schemeClr val="tx1"/>
                </a:solidFill>
                <a:latin typeface="Times New Roman" panose="02020603050405020304" pitchFamily="18" charset="0"/>
              </a:defRPr>
            </a:lvl3pPr>
            <a:lvl4pPr marL="1600200" indent="-228600" eaLnBrk="0" hangingPunct="0">
              <a:spcBef>
                <a:spcPct val="30000"/>
              </a:spcBef>
              <a:defRPr sz="1200">
                <a:solidFill>
                  <a:schemeClr val="tx1"/>
                </a:solidFill>
                <a:latin typeface="Times New Roman" panose="02020603050405020304" pitchFamily="18" charset="0"/>
              </a:defRPr>
            </a:lvl4pPr>
            <a:lvl5pPr marL="2057400" indent="-228600" eaLnBrk="0" hangingPunct="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733EBE77-EC0B-45BA-A5B9-09E3C57635F0}" type="slidenum">
              <a:rPr lang="en-US" altLang="en-US"/>
              <a:pPr>
                <a:spcBef>
                  <a:spcPct val="0"/>
                </a:spcBef>
              </a:pPr>
              <a:t>31</a:t>
            </a:fld>
            <a:endParaRPr lang="en-US" altLang="en-US"/>
          </a:p>
        </p:txBody>
      </p:sp>
      <p:sp>
        <p:nvSpPr>
          <p:cNvPr id="69635" name="Rectangle 2">
            <a:extLst>
              <a:ext uri="{FF2B5EF4-FFF2-40B4-BE49-F238E27FC236}">
                <a16:creationId xmlns:a16="http://schemas.microsoft.com/office/drawing/2014/main" id="{814855A6-C6AC-A14E-84AD-F29C43DED07E}"/>
              </a:ext>
            </a:extLst>
          </p:cNvPr>
          <p:cNvSpPr>
            <a:spLocks noGrp="1" noRot="1" noChangeArrowheads="1" noTextEdit="1"/>
          </p:cNvSpPr>
          <p:nvPr>
            <p:ph type="sldImg"/>
          </p:nvPr>
        </p:nvSpPr>
        <p:spPr>
          <a:ln/>
        </p:spPr>
      </p:sp>
      <p:sp>
        <p:nvSpPr>
          <p:cNvPr id="69636" name="Rectangle 3">
            <a:extLst>
              <a:ext uri="{FF2B5EF4-FFF2-40B4-BE49-F238E27FC236}">
                <a16:creationId xmlns:a16="http://schemas.microsoft.com/office/drawing/2014/main" id="{A44662B5-8E28-B22B-0E62-BF7C8F1698B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a:extLst>
              <a:ext uri="{FF2B5EF4-FFF2-40B4-BE49-F238E27FC236}">
                <a16:creationId xmlns:a16="http://schemas.microsoft.com/office/drawing/2014/main" id="{A72030E8-6B42-2C98-35AF-266164B6D78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New Roman" panose="02020603050405020304" pitchFamily="18" charset="0"/>
              </a:defRPr>
            </a:lvl1pPr>
            <a:lvl2pPr marL="742950" indent="-285750" eaLnBrk="0" hangingPunct="0">
              <a:spcBef>
                <a:spcPct val="30000"/>
              </a:spcBef>
              <a:defRPr sz="1200">
                <a:solidFill>
                  <a:schemeClr val="tx1"/>
                </a:solidFill>
                <a:latin typeface="Times New Roman" panose="02020603050405020304" pitchFamily="18" charset="0"/>
              </a:defRPr>
            </a:lvl2pPr>
            <a:lvl3pPr marL="1143000" indent="-228600" eaLnBrk="0" hangingPunct="0">
              <a:spcBef>
                <a:spcPct val="30000"/>
              </a:spcBef>
              <a:defRPr sz="1200">
                <a:solidFill>
                  <a:schemeClr val="tx1"/>
                </a:solidFill>
                <a:latin typeface="Times New Roman" panose="02020603050405020304" pitchFamily="18" charset="0"/>
              </a:defRPr>
            </a:lvl3pPr>
            <a:lvl4pPr marL="1600200" indent="-228600" eaLnBrk="0" hangingPunct="0">
              <a:spcBef>
                <a:spcPct val="30000"/>
              </a:spcBef>
              <a:defRPr sz="1200">
                <a:solidFill>
                  <a:schemeClr val="tx1"/>
                </a:solidFill>
                <a:latin typeface="Times New Roman" panose="02020603050405020304" pitchFamily="18" charset="0"/>
              </a:defRPr>
            </a:lvl4pPr>
            <a:lvl5pPr marL="2057400" indent="-228600" eaLnBrk="0" hangingPunct="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D96BCBD8-EAA2-465B-8C4F-CE65AA0B11F4}" type="slidenum">
              <a:rPr lang="en-US" altLang="en-US"/>
              <a:pPr>
                <a:spcBef>
                  <a:spcPct val="0"/>
                </a:spcBef>
              </a:pPr>
              <a:t>32</a:t>
            </a:fld>
            <a:endParaRPr lang="en-US" altLang="en-US"/>
          </a:p>
        </p:txBody>
      </p:sp>
      <p:sp>
        <p:nvSpPr>
          <p:cNvPr id="70659" name="Rectangle 2">
            <a:extLst>
              <a:ext uri="{FF2B5EF4-FFF2-40B4-BE49-F238E27FC236}">
                <a16:creationId xmlns:a16="http://schemas.microsoft.com/office/drawing/2014/main" id="{23CB8D2F-4071-EBDF-5C77-E05DB7C18748}"/>
              </a:ext>
            </a:extLst>
          </p:cNvPr>
          <p:cNvSpPr>
            <a:spLocks noGrp="1" noRot="1" noChangeArrowheads="1" noTextEdit="1"/>
          </p:cNvSpPr>
          <p:nvPr>
            <p:ph type="sldImg"/>
          </p:nvPr>
        </p:nvSpPr>
        <p:spPr>
          <a:ln/>
        </p:spPr>
      </p:sp>
      <p:sp>
        <p:nvSpPr>
          <p:cNvPr id="70660" name="Rectangle 3">
            <a:extLst>
              <a:ext uri="{FF2B5EF4-FFF2-40B4-BE49-F238E27FC236}">
                <a16:creationId xmlns:a16="http://schemas.microsoft.com/office/drawing/2014/main" id="{5DC45A19-109F-95D7-478E-31265BC626F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a:extLst>
              <a:ext uri="{FF2B5EF4-FFF2-40B4-BE49-F238E27FC236}">
                <a16:creationId xmlns:a16="http://schemas.microsoft.com/office/drawing/2014/main" id="{636899E2-583F-7659-DCD4-8156AB1E073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New Roman" panose="02020603050405020304" pitchFamily="18" charset="0"/>
              </a:defRPr>
            </a:lvl1pPr>
            <a:lvl2pPr marL="742950" indent="-285750" eaLnBrk="0" hangingPunct="0">
              <a:spcBef>
                <a:spcPct val="30000"/>
              </a:spcBef>
              <a:defRPr sz="1200">
                <a:solidFill>
                  <a:schemeClr val="tx1"/>
                </a:solidFill>
                <a:latin typeface="Times New Roman" panose="02020603050405020304" pitchFamily="18" charset="0"/>
              </a:defRPr>
            </a:lvl2pPr>
            <a:lvl3pPr marL="1143000" indent="-228600" eaLnBrk="0" hangingPunct="0">
              <a:spcBef>
                <a:spcPct val="30000"/>
              </a:spcBef>
              <a:defRPr sz="1200">
                <a:solidFill>
                  <a:schemeClr val="tx1"/>
                </a:solidFill>
                <a:latin typeface="Times New Roman" panose="02020603050405020304" pitchFamily="18" charset="0"/>
              </a:defRPr>
            </a:lvl3pPr>
            <a:lvl4pPr marL="1600200" indent="-228600" eaLnBrk="0" hangingPunct="0">
              <a:spcBef>
                <a:spcPct val="30000"/>
              </a:spcBef>
              <a:defRPr sz="1200">
                <a:solidFill>
                  <a:schemeClr val="tx1"/>
                </a:solidFill>
                <a:latin typeface="Times New Roman" panose="02020603050405020304" pitchFamily="18" charset="0"/>
              </a:defRPr>
            </a:lvl4pPr>
            <a:lvl5pPr marL="2057400" indent="-228600" eaLnBrk="0" hangingPunct="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EE3E9A77-8FAD-490E-BA8A-59A6E8DD2CB3}" type="slidenum">
              <a:rPr lang="en-US" altLang="en-US"/>
              <a:pPr>
                <a:spcBef>
                  <a:spcPct val="0"/>
                </a:spcBef>
              </a:pPr>
              <a:t>33</a:t>
            </a:fld>
            <a:endParaRPr lang="en-US" altLang="en-US"/>
          </a:p>
        </p:txBody>
      </p:sp>
      <p:sp>
        <p:nvSpPr>
          <p:cNvPr id="71683" name="Rectangle 2">
            <a:extLst>
              <a:ext uri="{FF2B5EF4-FFF2-40B4-BE49-F238E27FC236}">
                <a16:creationId xmlns:a16="http://schemas.microsoft.com/office/drawing/2014/main" id="{D057DB81-79D5-9664-2D9D-0B6C25D8C56B}"/>
              </a:ext>
            </a:extLst>
          </p:cNvPr>
          <p:cNvSpPr>
            <a:spLocks noGrp="1" noRot="1" noChangeArrowheads="1" noTextEdit="1"/>
          </p:cNvSpPr>
          <p:nvPr>
            <p:ph type="sldImg"/>
          </p:nvPr>
        </p:nvSpPr>
        <p:spPr>
          <a:ln/>
        </p:spPr>
      </p:sp>
      <p:sp>
        <p:nvSpPr>
          <p:cNvPr id="71684" name="Rectangle 3">
            <a:extLst>
              <a:ext uri="{FF2B5EF4-FFF2-40B4-BE49-F238E27FC236}">
                <a16:creationId xmlns:a16="http://schemas.microsoft.com/office/drawing/2014/main" id="{4C54AE82-FAD6-4199-DBFD-496A3186BAC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a:extLst>
              <a:ext uri="{FF2B5EF4-FFF2-40B4-BE49-F238E27FC236}">
                <a16:creationId xmlns:a16="http://schemas.microsoft.com/office/drawing/2014/main" id="{73340C54-B9A5-E6E2-A50D-B0B88DF566A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New Roman" panose="02020603050405020304" pitchFamily="18" charset="0"/>
              </a:defRPr>
            </a:lvl1pPr>
            <a:lvl2pPr marL="742950" indent="-285750" eaLnBrk="0" hangingPunct="0">
              <a:spcBef>
                <a:spcPct val="30000"/>
              </a:spcBef>
              <a:defRPr sz="1200">
                <a:solidFill>
                  <a:schemeClr val="tx1"/>
                </a:solidFill>
                <a:latin typeface="Times New Roman" panose="02020603050405020304" pitchFamily="18" charset="0"/>
              </a:defRPr>
            </a:lvl2pPr>
            <a:lvl3pPr marL="1143000" indent="-228600" eaLnBrk="0" hangingPunct="0">
              <a:spcBef>
                <a:spcPct val="30000"/>
              </a:spcBef>
              <a:defRPr sz="1200">
                <a:solidFill>
                  <a:schemeClr val="tx1"/>
                </a:solidFill>
                <a:latin typeface="Times New Roman" panose="02020603050405020304" pitchFamily="18" charset="0"/>
              </a:defRPr>
            </a:lvl3pPr>
            <a:lvl4pPr marL="1600200" indent="-228600" eaLnBrk="0" hangingPunct="0">
              <a:spcBef>
                <a:spcPct val="30000"/>
              </a:spcBef>
              <a:defRPr sz="1200">
                <a:solidFill>
                  <a:schemeClr val="tx1"/>
                </a:solidFill>
                <a:latin typeface="Times New Roman" panose="02020603050405020304" pitchFamily="18" charset="0"/>
              </a:defRPr>
            </a:lvl4pPr>
            <a:lvl5pPr marL="2057400" indent="-228600" eaLnBrk="0" hangingPunct="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74EF5FB9-D075-45D8-AD50-9A78050A0D12}" type="slidenum">
              <a:rPr lang="en-US" altLang="en-US"/>
              <a:pPr>
                <a:spcBef>
                  <a:spcPct val="0"/>
                </a:spcBef>
              </a:pPr>
              <a:t>34</a:t>
            </a:fld>
            <a:endParaRPr lang="en-US" altLang="en-US"/>
          </a:p>
        </p:txBody>
      </p:sp>
      <p:sp>
        <p:nvSpPr>
          <p:cNvPr id="72707" name="Rectangle 2">
            <a:extLst>
              <a:ext uri="{FF2B5EF4-FFF2-40B4-BE49-F238E27FC236}">
                <a16:creationId xmlns:a16="http://schemas.microsoft.com/office/drawing/2014/main" id="{CB12CEEA-CF98-4E1B-D519-5DC49A769785}"/>
              </a:ext>
            </a:extLst>
          </p:cNvPr>
          <p:cNvSpPr>
            <a:spLocks noGrp="1" noRot="1" noChangeArrowheads="1" noTextEdit="1"/>
          </p:cNvSpPr>
          <p:nvPr>
            <p:ph type="sldImg"/>
          </p:nvPr>
        </p:nvSpPr>
        <p:spPr>
          <a:ln/>
        </p:spPr>
      </p:sp>
      <p:sp>
        <p:nvSpPr>
          <p:cNvPr id="72708" name="Rectangle 3">
            <a:extLst>
              <a:ext uri="{FF2B5EF4-FFF2-40B4-BE49-F238E27FC236}">
                <a16:creationId xmlns:a16="http://schemas.microsoft.com/office/drawing/2014/main" id="{284985D1-A079-63B5-3C60-F4030BEAF37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 alt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a:extLst>
              <a:ext uri="{FF2B5EF4-FFF2-40B4-BE49-F238E27FC236}">
                <a16:creationId xmlns:a16="http://schemas.microsoft.com/office/drawing/2014/main" id="{A48AB9ED-8132-D179-D844-4E89AC3FC1E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New Roman" panose="02020603050405020304" pitchFamily="18" charset="0"/>
              </a:defRPr>
            </a:lvl1pPr>
            <a:lvl2pPr marL="742950" indent="-285750" eaLnBrk="0" hangingPunct="0">
              <a:spcBef>
                <a:spcPct val="30000"/>
              </a:spcBef>
              <a:defRPr sz="1200">
                <a:solidFill>
                  <a:schemeClr val="tx1"/>
                </a:solidFill>
                <a:latin typeface="Times New Roman" panose="02020603050405020304" pitchFamily="18" charset="0"/>
              </a:defRPr>
            </a:lvl2pPr>
            <a:lvl3pPr marL="1143000" indent="-228600" eaLnBrk="0" hangingPunct="0">
              <a:spcBef>
                <a:spcPct val="30000"/>
              </a:spcBef>
              <a:defRPr sz="1200">
                <a:solidFill>
                  <a:schemeClr val="tx1"/>
                </a:solidFill>
                <a:latin typeface="Times New Roman" panose="02020603050405020304" pitchFamily="18" charset="0"/>
              </a:defRPr>
            </a:lvl3pPr>
            <a:lvl4pPr marL="1600200" indent="-228600" eaLnBrk="0" hangingPunct="0">
              <a:spcBef>
                <a:spcPct val="30000"/>
              </a:spcBef>
              <a:defRPr sz="1200">
                <a:solidFill>
                  <a:schemeClr val="tx1"/>
                </a:solidFill>
                <a:latin typeface="Times New Roman" panose="02020603050405020304" pitchFamily="18" charset="0"/>
              </a:defRPr>
            </a:lvl4pPr>
            <a:lvl5pPr marL="2057400" indent="-228600" eaLnBrk="0" hangingPunct="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FA233AD4-7812-4BFF-A780-91C554CAA08C}" type="slidenum">
              <a:rPr lang="en-US" altLang="en-US"/>
              <a:pPr>
                <a:spcBef>
                  <a:spcPct val="0"/>
                </a:spcBef>
              </a:pPr>
              <a:t>36</a:t>
            </a:fld>
            <a:endParaRPr lang="en-US" altLang="en-US"/>
          </a:p>
        </p:txBody>
      </p:sp>
      <p:sp>
        <p:nvSpPr>
          <p:cNvPr id="73731" name="Rectangle 2">
            <a:extLst>
              <a:ext uri="{FF2B5EF4-FFF2-40B4-BE49-F238E27FC236}">
                <a16:creationId xmlns:a16="http://schemas.microsoft.com/office/drawing/2014/main" id="{4D67E8F1-FE39-75CD-D14A-50ADA1D5D592}"/>
              </a:ext>
            </a:extLst>
          </p:cNvPr>
          <p:cNvSpPr>
            <a:spLocks noGrp="1" noRot="1" noChangeArrowheads="1" noTextEdit="1"/>
          </p:cNvSpPr>
          <p:nvPr>
            <p:ph type="sldImg"/>
          </p:nvPr>
        </p:nvSpPr>
        <p:spPr>
          <a:ln/>
        </p:spPr>
      </p:sp>
      <p:sp>
        <p:nvSpPr>
          <p:cNvPr id="73732" name="Rectangle 3">
            <a:extLst>
              <a:ext uri="{FF2B5EF4-FFF2-40B4-BE49-F238E27FC236}">
                <a16:creationId xmlns:a16="http://schemas.microsoft.com/office/drawing/2014/main" id="{45AF0FC7-17E2-23FB-4E2C-AF3B8F61469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a:extLst>
              <a:ext uri="{FF2B5EF4-FFF2-40B4-BE49-F238E27FC236}">
                <a16:creationId xmlns:a16="http://schemas.microsoft.com/office/drawing/2014/main" id="{C8696475-05F7-95C2-CD52-A5847BEBAD0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New Roman" panose="02020603050405020304" pitchFamily="18" charset="0"/>
              </a:defRPr>
            </a:lvl1pPr>
            <a:lvl2pPr marL="742950" indent="-285750" eaLnBrk="0" hangingPunct="0">
              <a:spcBef>
                <a:spcPct val="30000"/>
              </a:spcBef>
              <a:defRPr sz="1200">
                <a:solidFill>
                  <a:schemeClr val="tx1"/>
                </a:solidFill>
                <a:latin typeface="Times New Roman" panose="02020603050405020304" pitchFamily="18" charset="0"/>
              </a:defRPr>
            </a:lvl2pPr>
            <a:lvl3pPr marL="1143000" indent="-228600" eaLnBrk="0" hangingPunct="0">
              <a:spcBef>
                <a:spcPct val="30000"/>
              </a:spcBef>
              <a:defRPr sz="1200">
                <a:solidFill>
                  <a:schemeClr val="tx1"/>
                </a:solidFill>
                <a:latin typeface="Times New Roman" panose="02020603050405020304" pitchFamily="18" charset="0"/>
              </a:defRPr>
            </a:lvl3pPr>
            <a:lvl4pPr marL="1600200" indent="-228600" eaLnBrk="0" hangingPunct="0">
              <a:spcBef>
                <a:spcPct val="30000"/>
              </a:spcBef>
              <a:defRPr sz="1200">
                <a:solidFill>
                  <a:schemeClr val="tx1"/>
                </a:solidFill>
                <a:latin typeface="Times New Roman" panose="02020603050405020304" pitchFamily="18" charset="0"/>
              </a:defRPr>
            </a:lvl4pPr>
            <a:lvl5pPr marL="2057400" indent="-228600" eaLnBrk="0" hangingPunct="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30CF0756-A46E-40F0-9C2D-A35970473C56}" type="slidenum">
              <a:rPr lang="en-US" altLang="en-US"/>
              <a:pPr>
                <a:spcBef>
                  <a:spcPct val="0"/>
                </a:spcBef>
              </a:pPr>
              <a:t>4</a:t>
            </a:fld>
            <a:endParaRPr lang="en-US" altLang="en-US"/>
          </a:p>
        </p:txBody>
      </p:sp>
      <p:sp>
        <p:nvSpPr>
          <p:cNvPr id="43011" name="Rectangle 2">
            <a:extLst>
              <a:ext uri="{FF2B5EF4-FFF2-40B4-BE49-F238E27FC236}">
                <a16:creationId xmlns:a16="http://schemas.microsoft.com/office/drawing/2014/main" id="{4BBF6B9E-2BF5-2200-BE97-D15F4ECA649A}"/>
              </a:ext>
            </a:extLst>
          </p:cNvPr>
          <p:cNvSpPr>
            <a:spLocks noGrp="1" noRot="1" noChangeArrowheads="1" noTextEdit="1"/>
          </p:cNvSpPr>
          <p:nvPr>
            <p:ph type="sldImg"/>
          </p:nvPr>
        </p:nvSpPr>
        <p:spPr>
          <a:ln/>
        </p:spPr>
      </p:sp>
      <p:sp>
        <p:nvSpPr>
          <p:cNvPr id="43012" name="Rectangle 3">
            <a:extLst>
              <a:ext uri="{FF2B5EF4-FFF2-40B4-BE49-F238E27FC236}">
                <a16:creationId xmlns:a16="http://schemas.microsoft.com/office/drawing/2014/main" id="{0B320368-2CF1-D3DF-99A1-6A262CF5B01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a:extLst>
              <a:ext uri="{FF2B5EF4-FFF2-40B4-BE49-F238E27FC236}">
                <a16:creationId xmlns:a16="http://schemas.microsoft.com/office/drawing/2014/main" id="{7D087473-7653-7B92-89E5-5BB668E4670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New Roman" panose="02020603050405020304" pitchFamily="18" charset="0"/>
              </a:defRPr>
            </a:lvl1pPr>
            <a:lvl2pPr marL="742950" indent="-285750" eaLnBrk="0" hangingPunct="0">
              <a:spcBef>
                <a:spcPct val="30000"/>
              </a:spcBef>
              <a:defRPr sz="1200">
                <a:solidFill>
                  <a:schemeClr val="tx1"/>
                </a:solidFill>
                <a:latin typeface="Times New Roman" panose="02020603050405020304" pitchFamily="18" charset="0"/>
              </a:defRPr>
            </a:lvl2pPr>
            <a:lvl3pPr marL="1143000" indent="-228600" eaLnBrk="0" hangingPunct="0">
              <a:spcBef>
                <a:spcPct val="30000"/>
              </a:spcBef>
              <a:defRPr sz="1200">
                <a:solidFill>
                  <a:schemeClr val="tx1"/>
                </a:solidFill>
                <a:latin typeface="Times New Roman" panose="02020603050405020304" pitchFamily="18" charset="0"/>
              </a:defRPr>
            </a:lvl3pPr>
            <a:lvl4pPr marL="1600200" indent="-228600" eaLnBrk="0" hangingPunct="0">
              <a:spcBef>
                <a:spcPct val="30000"/>
              </a:spcBef>
              <a:defRPr sz="1200">
                <a:solidFill>
                  <a:schemeClr val="tx1"/>
                </a:solidFill>
                <a:latin typeface="Times New Roman" panose="02020603050405020304" pitchFamily="18" charset="0"/>
              </a:defRPr>
            </a:lvl4pPr>
            <a:lvl5pPr marL="2057400" indent="-228600" eaLnBrk="0" hangingPunct="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A348F0EE-A17B-419F-900B-5D501BA0AE6F}" type="slidenum">
              <a:rPr lang="en-US" altLang="en-US"/>
              <a:pPr>
                <a:spcBef>
                  <a:spcPct val="0"/>
                </a:spcBef>
              </a:pPr>
              <a:t>5</a:t>
            </a:fld>
            <a:endParaRPr lang="en-US" altLang="en-US"/>
          </a:p>
        </p:txBody>
      </p:sp>
      <p:sp>
        <p:nvSpPr>
          <p:cNvPr id="44035" name="Rectangle 2">
            <a:extLst>
              <a:ext uri="{FF2B5EF4-FFF2-40B4-BE49-F238E27FC236}">
                <a16:creationId xmlns:a16="http://schemas.microsoft.com/office/drawing/2014/main" id="{2D948107-9129-9C32-17CA-B9887A9B32CE}"/>
              </a:ext>
            </a:extLst>
          </p:cNvPr>
          <p:cNvSpPr>
            <a:spLocks noGrp="1" noRot="1" noChangeArrowheads="1" noTextEdit="1"/>
          </p:cNvSpPr>
          <p:nvPr>
            <p:ph type="sldImg"/>
          </p:nvPr>
        </p:nvSpPr>
        <p:spPr>
          <a:ln/>
        </p:spPr>
      </p:sp>
      <p:sp>
        <p:nvSpPr>
          <p:cNvPr id="44036" name="Rectangle 3">
            <a:extLst>
              <a:ext uri="{FF2B5EF4-FFF2-40B4-BE49-F238E27FC236}">
                <a16:creationId xmlns:a16="http://schemas.microsoft.com/office/drawing/2014/main" id="{3DE79AEB-00DF-8454-E05A-9801F54B97F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a:extLst>
              <a:ext uri="{FF2B5EF4-FFF2-40B4-BE49-F238E27FC236}">
                <a16:creationId xmlns:a16="http://schemas.microsoft.com/office/drawing/2014/main" id="{E8C09709-5D49-728D-5846-6F0CDDEB2F3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New Roman" panose="02020603050405020304" pitchFamily="18" charset="0"/>
              </a:defRPr>
            </a:lvl1pPr>
            <a:lvl2pPr marL="742950" indent="-285750" eaLnBrk="0" hangingPunct="0">
              <a:spcBef>
                <a:spcPct val="30000"/>
              </a:spcBef>
              <a:defRPr sz="1200">
                <a:solidFill>
                  <a:schemeClr val="tx1"/>
                </a:solidFill>
                <a:latin typeface="Times New Roman" panose="02020603050405020304" pitchFamily="18" charset="0"/>
              </a:defRPr>
            </a:lvl2pPr>
            <a:lvl3pPr marL="1143000" indent="-228600" eaLnBrk="0" hangingPunct="0">
              <a:spcBef>
                <a:spcPct val="30000"/>
              </a:spcBef>
              <a:defRPr sz="1200">
                <a:solidFill>
                  <a:schemeClr val="tx1"/>
                </a:solidFill>
                <a:latin typeface="Times New Roman" panose="02020603050405020304" pitchFamily="18" charset="0"/>
              </a:defRPr>
            </a:lvl3pPr>
            <a:lvl4pPr marL="1600200" indent="-228600" eaLnBrk="0" hangingPunct="0">
              <a:spcBef>
                <a:spcPct val="30000"/>
              </a:spcBef>
              <a:defRPr sz="1200">
                <a:solidFill>
                  <a:schemeClr val="tx1"/>
                </a:solidFill>
                <a:latin typeface="Times New Roman" panose="02020603050405020304" pitchFamily="18" charset="0"/>
              </a:defRPr>
            </a:lvl4pPr>
            <a:lvl5pPr marL="2057400" indent="-228600" eaLnBrk="0" hangingPunct="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AF4DA0B1-DBAD-4742-9C05-2537811F35B5}" type="slidenum">
              <a:rPr lang="en-US" altLang="en-US"/>
              <a:pPr>
                <a:spcBef>
                  <a:spcPct val="0"/>
                </a:spcBef>
              </a:pPr>
              <a:t>6</a:t>
            </a:fld>
            <a:endParaRPr lang="en-US" altLang="en-US"/>
          </a:p>
        </p:txBody>
      </p:sp>
      <p:sp>
        <p:nvSpPr>
          <p:cNvPr id="45059" name="Rectangle 2">
            <a:extLst>
              <a:ext uri="{FF2B5EF4-FFF2-40B4-BE49-F238E27FC236}">
                <a16:creationId xmlns:a16="http://schemas.microsoft.com/office/drawing/2014/main" id="{FC3EDBBA-46F5-D104-F54D-5DB66A90525C}"/>
              </a:ext>
            </a:extLst>
          </p:cNvPr>
          <p:cNvSpPr>
            <a:spLocks noGrp="1" noRot="1" noChangeArrowheads="1" noTextEdit="1"/>
          </p:cNvSpPr>
          <p:nvPr>
            <p:ph type="sldImg"/>
          </p:nvPr>
        </p:nvSpPr>
        <p:spPr>
          <a:ln/>
        </p:spPr>
      </p:sp>
      <p:sp>
        <p:nvSpPr>
          <p:cNvPr id="45060" name="Rectangle 3">
            <a:extLst>
              <a:ext uri="{FF2B5EF4-FFF2-40B4-BE49-F238E27FC236}">
                <a16:creationId xmlns:a16="http://schemas.microsoft.com/office/drawing/2014/main" id="{C9D86381-2221-A138-A0B5-A5C9A1850D1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a:extLst>
              <a:ext uri="{FF2B5EF4-FFF2-40B4-BE49-F238E27FC236}">
                <a16:creationId xmlns:a16="http://schemas.microsoft.com/office/drawing/2014/main" id="{AA1D8524-02FB-D100-E95C-60D9E473DE6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New Roman" panose="02020603050405020304" pitchFamily="18" charset="0"/>
              </a:defRPr>
            </a:lvl1pPr>
            <a:lvl2pPr marL="742950" indent="-285750" eaLnBrk="0" hangingPunct="0">
              <a:spcBef>
                <a:spcPct val="30000"/>
              </a:spcBef>
              <a:defRPr sz="1200">
                <a:solidFill>
                  <a:schemeClr val="tx1"/>
                </a:solidFill>
                <a:latin typeface="Times New Roman" panose="02020603050405020304" pitchFamily="18" charset="0"/>
              </a:defRPr>
            </a:lvl2pPr>
            <a:lvl3pPr marL="1143000" indent="-228600" eaLnBrk="0" hangingPunct="0">
              <a:spcBef>
                <a:spcPct val="30000"/>
              </a:spcBef>
              <a:defRPr sz="1200">
                <a:solidFill>
                  <a:schemeClr val="tx1"/>
                </a:solidFill>
                <a:latin typeface="Times New Roman" panose="02020603050405020304" pitchFamily="18" charset="0"/>
              </a:defRPr>
            </a:lvl3pPr>
            <a:lvl4pPr marL="1600200" indent="-228600" eaLnBrk="0" hangingPunct="0">
              <a:spcBef>
                <a:spcPct val="30000"/>
              </a:spcBef>
              <a:defRPr sz="1200">
                <a:solidFill>
                  <a:schemeClr val="tx1"/>
                </a:solidFill>
                <a:latin typeface="Times New Roman" panose="02020603050405020304" pitchFamily="18" charset="0"/>
              </a:defRPr>
            </a:lvl4pPr>
            <a:lvl5pPr marL="2057400" indent="-228600" eaLnBrk="0" hangingPunct="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A0421EE4-C51A-4398-8F00-4CC09A688AAC}" type="slidenum">
              <a:rPr lang="en-US" altLang="en-US"/>
              <a:pPr>
                <a:spcBef>
                  <a:spcPct val="0"/>
                </a:spcBef>
              </a:pPr>
              <a:t>7</a:t>
            </a:fld>
            <a:endParaRPr lang="en-US" altLang="en-US"/>
          </a:p>
        </p:txBody>
      </p:sp>
      <p:sp>
        <p:nvSpPr>
          <p:cNvPr id="46083" name="Rectangle 2">
            <a:extLst>
              <a:ext uri="{FF2B5EF4-FFF2-40B4-BE49-F238E27FC236}">
                <a16:creationId xmlns:a16="http://schemas.microsoft.com/office/drawing/2014/main" id="{7A79C4CA-6F4E-7F63-5E63-C72D09CC8CE4}"/>
              </a:ext>
            </a:extLst>
          </p:cNvPr>
          <p:cNvSpPr>
            <a:spLocks noGrp="1" noRot="1" noChangeArrowheads="1" noTextEdit="1"/>
          </p:cNvSpPr>
          <p:nvPr>
            <p:ph type="sldImg"/>
          </p:nvPr>
        </p:nvSpPr>
        <p:spPr>
          <a:ln/>
        </p:spPr>
      </p:sp>
      <p:sp>
        <p:nvSpPr>
          <p:cNvPr id="46084" name="Rectangle 3">
            <a:extLst>
              <a:ext uri="{FF2B5EF4-FFF2-40B4-BE49-F238E27FC236}">
                <a16:creationId xmlns:a16="http://schemas.microsoft.com/office/drawing/2014/main" id="{1F57E32F-6FDB-7F14-A8C0-DA3C58CCB18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a:extLst>
              <a:ext uri="{FF2B5EF4-FFF2-40B4-BE49-F238E27FC236}">
                <a16:creationId xmlns:a16="http://schemas.microsoft.com/office/drawing/2014/main" id="{90FAC7A9-76DF-F510-A054-AD7AE5C83DE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New Roman" panose="02020603050405020304" pitchFamily="18" charset="0"/>
              </a:defRPr>
            </a:lvl1pPr>
            <a:lvl2pPr marL="742950" indent="-285750" eaLnBrk="0" hangingPunct="0">
              <a:spcBef>
                <a:spcPct val="30000"/>
              </a:spcBef>
              <a:defRPr sz="1200">
                <a:solidFill>
                  <a:schemeClr val="tx1"/>
                </a:solidFill>
                <a:latin typeface="Times New Roman" panose="02020603050405020304" pitchFamily="18" charset="0"/>
              </a:defRPr>
            </a:lvl2pPr>
            <a:lvl3pPr marL="1143000" indent="-228600" eaLnBrk="0" hangingPunct="0">
              <a:spcBef>
                <a:spcPct val="30000"/>
              </a:spcBef>
              <a:defRPr sz="1200">
                <a:solidFill>
                  <a:schemeClr val="tx1"/>
                </a:solidFill>
                <a:latin typeface="Times New Roman" panose="02020603050405020304" pitchFamily="18" charset="0"/>
              </a:defRPr>
            </a:lvl3pPr>
            <a:lvl4pPr marL="1600200" indent="-228600" eaLnBrk="0" hangingPunct="0">
              <a:spcBef>
                <a:spcPct val="30000"/>
              </a:spcBef>
              <a:defRPr sz="1200">
                <a:solidFill>
                  <a:schemeClr val="tx1"/>
                </a:solidFill>
                <a:latin typeface="Times New Roman" panose="02020603050405020304" pitchFamily="18" charset="0"/>
              </a:defRPr>
            </a:lvl4pPr>
            <a:lvl5pPr marL="2057400" indent="-228600" eaLnBrk="0" hangingPunct="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BFB72657-DF65-4259-B532-A4E23A41A9E6}" type="slidenum">
              <a:rPr lang="en-US" altLang="en-US"/>
              <a:pPr>
                <a:spcBef>
                  <a:spcPct val="0"/>
                </a:spcBef>
              </a:pPr>
              <a:t>8</a:t>
            </a:fld>
            <a:endParaRPr lang="en-US" altLang="en-US"/>
          </a:p>
        </p:txBody>
      </p:sp>
      <p:sp>
        <p:nvSpPr>
          <p:cNvPr id="47107" name="Rectangle 2">
            <a:extLst>
              <a:ext uri="{FF2B5EF4-FFF2-40B4-BE49-F238E27FC236}">
                <a16:creationId xmlns:a16="http://schemas.microsoft.com/office/drawing/2014/main" id="{1CADA8B2-6727-AEBA-FFAD-1B769E862E1A}"/>
              </a:ext>
            </a:extLst>
          </p:cNvPr>
          <p:cNvSpPr>
            <a:spLocks noGrp="1" noRot="1" noChangeArrowheads="1" noTextEdit="1"/>
          </p:cNvSpPr>
          <p:nvPr>
            <p:ph type="sldImg"/>
          </p:nvPr>
        </p:nvSpPr>
        <p:spPr>
          <a:ln/>
        </p:spPr>
      </p:sp>
      <p:sp>
        <p:nvSpPr>
          <p:cNvPr id="47108" name="Rectangle 3">
            <a:extLst>
              <a:ext uri="{FF2B5EF4-FFF2-40B4-BE49-F238E27FC236}">
                <a16:creationId xmlns:a16="http://schemas.microsoft.com/office/drawing/2014/main" id="{729A4463-03E7-374E-C7A4-7B9B8D5436B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a:extLst>
              <a:ext uri="{FF2B5EF4-FFF2-40B4-BE49-F238E27FC236}">
                <a16:creationId xmlns:a16="http://schemas.microsoft.com/office/drawing/2014/main" id="{DD2285E1-B539-45D7-4DE9-C3182044BDA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New Roman" panose="02020603050405020304" pitchFamily="18" charset="0"/>
              </a:defRPr>
            </a:lvl1pPr>
            <a:lvl2pPr marL="742950" indent="-285750" eaLnBrk="0" hangingPunct="0">
              <a:spcBef>
                <a:spcPct val="30000"/>
              </a:spcBef>
              <a:defRPr sz="1200">
                <a:solidFill>
                  <a:schemeClr val="tx1"/>
                </a:solidFill>
                <a:latin typeface="Times New Roman" panose="02020603050405020304" pitchFamily="18" charset="0"/>
              </a:defRPr>
            </a:lvl2pPr>
            <a:lvl3pPr marL="1143000" indent="-228600" eaLnBrk="0" hangingPunct="0">
              <a:spcBef>
                <a:spcPct val="30000"/>
              </a:spcBef>
              <a:defRPr sz="1200">
                <a:solidFill>
                  <a:schemeClr val="tx1"/>
                </a:solidFill>
                <a:latin typeface="Times New Roman" panose="02020603050405020304" pitchFamily="18" charset="0"/>
              </a:defRPr>
            </a:lvl3pPr>
            <a:lvl4pPr marL="1600200" indent="-228600" eaLnBrk="0" hangingPunct="0">
              <a:spcBef>
                <a:spcPct val="30000"/>
              </a:spcBef>
              <a:defRPr sz="1200">
                <a:solidFill>
                  <a:schemeClr val="tx1"/>
                </a:solidFill>
                <a:latin typeface="Times New Roman" panose="02020603050405020304" pitchFamily="18" charset="0"/>
              </a:defRPr>
            </a:lvl4pPr>
            <a:lvl5pPr marL="2057400" indent="-228600" eaLnBrk="0" hangingPunct="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9ECBABF0-106C-4AC6-87F3-CB561F1822FA}" type="slidenum">
              <a:rPr lang="en-US" altLang="en-US"/>
              <a:pPr>
                <a:spcBef>
                  <a:spcPct val="0"/>
                </a:spcBef>
              </a:pPr>
              <a:t>9</a:t>
            </a:fld>
            <a:endParaRPr lang="en-US" altLang="en-US"/>
          </a:p>
        </p:txBody>
      </p:sp>
      <p:sp>
        <p:nvSpPr>
          <p:cNvPr id="48131" name="Rectangle 2">
            <a:extLst>
              <a:ext uri="{FF2B5EF4-FFF2-40B4-BE49-F238E27FC236}">
                <a16:creationId xmlns:a16="http://schemas.microsoft.com/office/drawing/2014/main" id="{7F42F543-6633-2990-4681-5C1FB5E8E546}"/>
              </a:ext>
            </a:extLst>
          </p:cNvPr>
          <p:cNvSpPr>
            <a:spLocks noGrp="1" noRot="1" noChangeArrowheads="1" noTextEdit="1"/>
          </p:cNvSpPr>
          <p:nvPr>
            <p:ph type="sldImg"/>
          </p:nvPr>
        </p:nvSpPr>
        <p:spPr>
          <a:ln/>
        </p:spPr>
      </p:sp>
      <p:sp>
        <p:nvSpPr>
          <p:cNvPr id="48132" name="Rectangle 3">
            <a:extLst>
              <a:ext uri="{FF2B5EF4-FFF2-40B4-BE49-F238E27FC236}">
                <a16:creationId xmlns:a16="http://schemas.microsoft.com/office/drawing/2014/main" id="{CDC43BF4-D29B-BFE7-6EF9-543C6ED60F9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19B4EB2A-791E-F18B-9E4D-2394AC188075}"/>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BBFBEF3C-56AC-C374-63F0-35AFD5AFF1E1}"/>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2EEF17FD-492B-3D85-4E87-905808576FC6}"/>
              </a:ext>
            </a:extLst>
          </p:cNvPr>
          <p:cNvSpPr>
            <a:spLocks noGrp="1" noChangeArrowheads="1"/>
          </p:cNvSpPr>
          <p:nvPr>
            <p:ph type="sldNum" sz="quarter" idx="12"/>
          </p:nvPr>
        </p:nvSpPr>
        <p:spPr>
          <a:ln/>
        </p:spPr>
        <p:txBody>
          <a:bodyPr/>
          <a:lstStyle>
            <a:lvl1pPr>
              <a:defRPr/>
            </a:lvl1pPr>
          </a:lstStyle>
          <a:p>
            <a:fld id="{4ED77DBC-8FAD-4962-B4E8-C9F8DD973B54}" type="slidenum">
              <a:rPr lang="en-US" altLang="en-US"/>
              <a:pPr/>
              <a:t>‹#›</a:t>
            </a:fld>
            <a:endParaRPr lang="en-US" altLang="en-US"/>
          </a:p>
        </p:txBody>
      </p:sp>
    </p:spTree>
    <p:extLst>
      <p:ext uri="{BB962C8B-B14F-4D97-AF65-F5344CB8AC3E}">
        <p14:creationId xmlns:p14="http://schemas.microsoft.com/office/powerpoint/2010/main" val="1295754464"/>
      </p:ext>
    </p:extLst>
  </p:cSld>
  <p:clrMapOvr>
    <a:masterClrMapping/>
  </p:clrMapOvr>
  <p:transition>
    <p:random/>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3E99976D-F297-0653-951D-FA4EBB9DBEF3}"/>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C49EAEFF-0030-DAAC-CFC4-E802C55F8BD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E414C26B-CC07-44B2-5C95-5062A7FB3729}"/>
              </a:ext>
            </a:extLst>
          </p:cNvPr>
          <p:cNvSpPr>
            <a:spLocks noGrp="1" noChangeArrowheads="1"/>
          </p:cNvSpPr>
          <p:nvPr>
            <p:ph type="sldNum" sz="quarter" idx="12"/>
          </p:nvPr>
        </p:nvSpPr>
        <p:spPr>
          <a:ln/>
        </p:spPr>
        <p:txBody>
          <a:bodyPr/>
          <a:lstStyle>
            <a:lvl1pPr>
              <a:defRPr/>
            </a:lvl1pPr>
          </a:lstStyle>
          <a:p>
            <a:fld id="{80FB74A3-621F-41B8-9A79-5DC8CEC70850}" type="slidenum">
              <a:rPr lang="en-US" altLang="en-US"/>
              <a:pPr/>
              <a:t>‹#›</a:t>
            </a:fld>
            <a:endParaRPr lang="en-US" altLang="en-US"/>
          </a:p>
        </p:txBody>
      </p:sp>
    </p:spTree>
    <p:extLst>
      <p:ext uri="{BB962C8B-B14F-4D97-AF65-F5344CB8AC3E}">
        <p14:creationId xmlns:p14="http://schemas.microsoft.com/office/powerpoint/2010/main" val="2426738031"/>
      </p:ext>
    </p:extLst>
  </p:cSld>
  <p:clrMapOvr>
    <a:masterClrMapping/>
  </p:clrMapOvr>
  <p:transition>
    <p:random/>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76287CC8-4144-F506-7AF4-0569D70D9861}"/>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172C2984-C708-06C2-5AB0-B14595AB5BC1}"/>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832A37DA-8DBA-5FBE-BB53-5A3F73E0D131}"/>
              </a:ext>
            </a:extLst>
          </p:cNvPr>
          <p:cNvSpPr>
            <a:spLocks noGrp="1" noChangeArrowheads="1"/>
          </p:cNvSpPr>
          <p:nvPr>
            <p:ph type="sldNum" sz="quarter" idx="12"/>
          </p:nvPr>
        </p:nvSpPr>
        <p:spPr>
          <a:ln/>
        </p:spPr>
        <p:txBody>
          <a:bodyPr/>
          <a:lstStyle>
            <a:lvl1pPr>
              <a:defRPr/>
            </a:lvl1pPr>
          </a:lstStyle>
          <a:p>
            <a:fld id="{F9262ECB-1089-4B82-89B4-2E2B95646369}" type="slidenum">
              <a:rPr lang="en-US" altLang="en-US"/>
              <a:pPr/>
              <a:t>‹#›</a:t>
            </a:fld>
            <a:endParaRPr lang="en-US" altLang="en-US"/>
          </a:p>
        </p:txBody>
      </p:sp>
    </p:spTree>
    <p:extLst>
      <p:ext uri="{BB962C8B-B14F-4D97-AF65-F5344CB8AC3E}">
        <p14:creationId xmlns:p14="http://schemas.microsoft.com/office/powerpoint/2010/main" val="3343464659"/>
      </p:ext>
    </p:extLst>
  </p:cSld>
  <p:clrMapOvr>
    <a:masterClrMapping/>
  </p:clrMapOvr>
  <p:transition>
    <p:random/>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ClipArt Placeholder 2"/>
          <p:cNvSpPr>
            <a:spLocks noGrp="1"/>
          </p:cNvSpPr>
          <p:nvPr>
            <p:ph type="clipArt" sz="half" idx="1"/>
          </p:nvPr>
        </p:nvSpPr>
        <p:spPr>
          <a:xfrm>
            <a:off x="457200" y="1600200"/>
            <a:ext cx="4038600" cy="4525963"/>
          </a:xfrm>
        </p:spPr>
        <p:txBody>
          <a:bodyPr/>
          <a:lstStyle/>
          <a:p>
            <a:pPr lvl="0"/>
            <a:endParaRPr lang="en-US" noProof="0"/>
          </a:p>
        </p:txBody>
      </p:sp>
      <p:sp>
        <p:nvSpPr>
          <p:cNvPr id="4" name="Text Placeholder 3"/>
          <p:cNvSpPr>
            <a:spLocks noGrp="1"/>
          </p:cNvSpPr>
          <p:nvPr>
            <p:ph type="body" sz="half" idx="2"/>
          </p:nvPr>
        </p:nvSpPr>
        <p:spPr>
          <a:xfrm>
            <a:off x="4648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15F0A851-37CA-296E-7C55-17C9919E69D5}"/>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FD191F14-13C9-9A79-AF0D-F40ECC9C682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F2BDDC7F-A3E1-0BF0-64C2-6A38595B0F5B}"/>
              </a:ext>
            </a:extLst>
          </p:cNvPr>
          <p:cNvSpPr>
            <a:spLocks noGrp="1" noChangeArrowheads="1"/>
          </p:cNvSpPr>
          <p:nvPr>
            <p:ph type="sldNum" sz="quarter" idx="12"/>
          </p:nvPr>
        </p:nvSpPr>
        <p:spPr>
          <a:ln/>
        </p:spPr>
        <p:txBody>
          <a:bodyPr/>
          <a:lstStyle>
            <a:lvl1pPr>
              <a:defRPr/>
            </a:lvl1pPr>
          </a:lstStyle>
          <a:p>
            <a:fld id="{FC068A93-2821-466C-A285-0C1FE34F84B9}" type="slidenum">
              <a:rPr lang="en-US" altLang="en-US"/>
              <a:pPr/>
              <a:t>‹#›</a:t>
            </a:fld>
            <a:endParaRPr lang="en-US" altLang="en-US"/>
          </a:p>
        </p:txBody>
      </p:sp>
    </p:spTree>
    <p:extLst>
      <p:ext uri="{BB962C8B-B14F-4D97-AF65-F5344CB8AC3E}">
        <p14:creationId xmlns:p14="http://schemas.microsoft.com/office/powerpoint/2010/main" val="3013687784"/>
      </p:ext>
    </p:extLst>
  </p:cSld>
  <p:clrMapOvr>
    <a:masterClrMapping/>
  </p:clrMapOvr>
  <p:transition>
    <p:random/>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Text Placeholder 2"/>
          <p:cNvSpPr>
            <a:spLocks noGrp="1"/>
          </p:cNvSpPr>
          <p:nvPr>
            <p:ph type="body"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4648200" y="1600200"/>
            <a:ext cx="4038600" cy="4525963"/>
          </a:xfrm>
        </p:spPr>
        <p:txBody>
          <a:bodyPr/>
          <a:lstStyle/>
          <a:p>
            <a:pPr lvl="0"/>
            <a:endParaRPr lang="en-US" noProof="0"/>
          </a:p>
        </p:txBody>
      </p:sp>
      <p:sp>
        <p:nvSpPr>
          <p:cNvPr id="5" name="Rectangle 4">
            <a:extLst>
              <a:ext uri="{FF2B5EF4-FFF2-40B4-BE49-F238E27FC236}">
                <a16:creationId xmlns:a16="http://schemas.microsoft.com/office/drawing/2014/main" id="{6498ED03-FAD4-FCF1-6D79-12A046DCB6EF}"/>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B48B6AD4-DB93-3009-CC01-66295189FD19}"/>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66447A35-9922-F6CA-5165-93D90237ACA4}"/>
              </a:ext>
            </a:extLst>
          </p:cNvPr>
          <p:cNvSpPr>
            <a:spLocks noGrp="1" noChangeArrowheads="1"/>
          </p:cNvSpPr>
          <p:nvPr>
            <p:ph type="sldNum" sz="quarter" idx="12"/>
          </p:nvPr>
        </p:nvSpPr>
        <p:spPr>
          <a:ln/>
        </p:spPr>
        <p:txBody>
          <a:bodyPr/>
          <a:lstStyle>
            <a:lvl1pPr>
              <a:defRPr/>
            </a:lvl1pPr>
          </a:lstStyle>
          <a:p>
            <a:fld id="{46485E2B-3E43-4FB2-A5B3-DF5FB8EDF21C}" type="slidenum">
              <a:rPr lang="en-US" altLang="en-US"/>
              <a:pPr/>
              <a:t>‹#›</a:t>
            </a:fld>
            <a:endParaRPr lang="en-US" altLang="en-US"/>
          </a:p>
        </p:txBody>
      </p:sp>
    </p:spTree>
    <p:extLst>
      <p:ext uri="{BB962C8B-B14F-4D97-AF65-F5344CB8AC3E}">
        <p14:creationId xmlns:p14="http://schemas.microsoft.com/office/powerpoint/2010/main" val="3422231801"/>
      </p:ext>
    </p:extLst>
  </p:cSld>
  <p:clrMapOvr>
    <a:masterClrMapping/>
  </p:clrMapOvr>
  <p:transition>
    <p:random/>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OverTx" preserve="1">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Content Placeholder 2"/>
          <p:cNvSpPr>
            <a:spLocks noGrp="1"/>
          </p:cNvSpPr>
          <p:nvPr>
            <p:ph sz="half" idx="1"/>
          </p:nvPr>
        </p:nvSpPr>
        <p:spPr>
          <a:xfrm>
            <a:off x="457200" y="1600200"/>
            <a:ext cx="8229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3938588"/>
            <a:ext cx="8229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8041E79F-A73D-EC5C-38CC-D6C219CA6279}"/>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09DF72FE-F290-B5ED-7993-5F707F9F588C}"/>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23F04866-D3B0-AAF0-CB6E-B07856BDA155}"/>
              </a:ext>
            </a:extLst>
          </p:cNvPr>
          <p:cNvSpPr>
            <a:spLocks noGrp="1" noChangeArrowheads="1"/>
          </p:cNvSpPr>
          <p:nvPr>
            <p:ph type="sldNum" sz="quarter" idx="12"/>
          </p:nvPr>
        </p:nvSpPr>
        <p:spPr>
          <a:ln/>
        </p:spPr>
        <p:txBody>
          <a:bodyPr/>
          <a:lstStyle>
            <a:lvl1pPr>
              <a:defRPr/>
            </a:lvl1pPr>
          </a:lstStyle>
          <a:p>
            <a:fld id="{D5456506-9D1B-4FFF-8CEE-F4C49EA58F22}" type="slidenum">
              <a:rPr lang="en-US" altLang="en-US"/>
              <a:pPr/>
              <a:t>‹#›</a:t>
            </a:fld>
            <a:endParaRPr lang="en-US" altLang="en-US"/>
          </a:p>
        </p:txBody>
      </p:sp>
    </p:spTree>
    <p:extLst>
      <p:ext uri="{BB962C8B-B14F-4D97-AF65-F5344CB8AC3E}">
        <p14:creationId xmlns:p14="http://schemas.microsoft.com/office/powerpoint/2010/main" val="1949050"/>
      </p:ext>
    </p:extLst>
  </p:cSld>
  <p:clrMapOvr>
    <a:masterClrMapping/>
  </p:clrMapOvr>
  <p:transition>
    <p:rand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B5ECFC47-9532-D38E-6C12-ECDC55D87755}"/>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1BE0E918-DD28-8E0B-2CB7-879AF4BE53E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044973CE-7FCC-E9D7-8C84-BDF8D0509833}"/>
              </a:ext>
            </a:extLst>
          </p:cNvPr>
          <p:cNvSpPr>
            <a:spLocks noGrp="1" noChangeArrowheads="1"/>
          </p:cNvSpPr>
          <p:nvPr>
            <p:ph type="sldNum" sz="quarter" idx="12"/>
          </p:nvPr>
        </p:nvSpPr>
        <p:spPr>
          <a:ln/>
        </p:spPr>
        <p:txBody>
          <a:bodyPr/>
          <a:lstStyle>
            <a:lvl1pPr>
              <a:defRPr/>
            </a:lvl1pPr>
          </a:lstStyle>
          <a:p>
            <a:fld id="{D481732C-DB9B-48F4-8110-8A75B730F776}" type="slidenum">
              <a:rPr lang="en-US" altLang="en-US"/>
              <a:pPr/>
              <a:t>‹#›</a:t>
            </a:fld>
            <a:endParaRPr lang="en-US" altLang="en-US"/>
          </a:p>
        </p:txBody>
      </p:sp>
    </p:spTree>
    <p:extLst>
      <p:ext uri="{BB962C8B-B14F-4D97-AF65-F5344CB8AC3E}">
        <p14:creationId xmlns:p14="http://schemas.microsoft.com/office/powerpoint/2010/main" val="4193596691"/>
      </p:ext>
    </p:extLst>
  </p:cSld>
  <p:clrMapOvr>
    <a:masterClrMapping/>
  </p:clrMapOvr>
  <p:transition>
    <p:rand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277A72E6-B630-E008-7CCE-9F3EA4C68F58}"/>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83CB5EB6-9724-C75F-5924-CC0EF7001DC2}"/>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2123B6D3-0C65-F366-80FA-C4DA461E44BE}"/>
              </a:ext>
            </a:extLst>
          </p:cNvPr>
          <p:cNvSpPr>
            <a:spLocks noGrp="1" noChangeArrowheads="1"/>
          </p:cNvSpPr>
          <p:nvPr>
            <p:ph type="sldNum" sz="quarter" idx="12"/>
          </p:nvPr>
        </p:nvSpPr>
        <p:spPr>
          <a:ln/>
        </p:spPr>
        <p:txBody>
          <a:bodyPr/>
          <a:lstStyle>
            <a:lvl1pPr>
              <a:defRPr/>
            </a:lvl1pPr>
          </a:lstStyle>
          <a:p>
            <a:fld id="{300E9347-F68E-489D-959C-6ED6534DA580}" type="slidenum">
              <a:rPr lang="en-US" altLang="en-US"/>
              <a:pPr/>
              <a:t>‹#›</a:t>
            </a:fld>
            <a:endParaRPr lang="en-US" altLang="en-US"/>
          </a:p>
        </p:txBody>
      </p:sp>
    </p:spTree>
    <p:extLst>
      <p:ext uri="{BB962C8B-B14F-4D97-AF65-F5344CB8AC3E}">
        <p14:creationId xmlns:p14="http://schemas.microsoft.com/office/powerpoint/2010/main" val="2673455127"/>
      </p:ext>
    </p:extLst>
  </p:cSld>
  <p:clrMapOvr>
    <a:masterClrMapping/>
  </p:clrMapOvr>
  <p:transition>
    <p:rand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98F1F278-60D1-5F2C-5A95-CA560A1F2740}"/>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8743A6A6-15B0-9208-B751-66A24804662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56EAEED2-23CE-394B-4E11-9046D89E80D7}"/>
              </a:ext>
            </a:extLst>
          </p:cNvPr>
          <p:cNvSpPr>
            <a:spLocks noGrp="1" noChangeArrowheads="1"/>
          </p:cNvSpPr>
          <p:nvPr>
            <p:ph type="sldNum" sz="quarter" idx="12"/>
          </p:nvPr>
        </p:nvSpPr>
        <p:spPr>
          <a:ln/>
        </p:spPr>
        <p:txBody>
          <a:bodyPr/>
          <a:lstStyle>
            <a:lvl1pPr>
              <a:defRPr/>
            </a:lvl1pPr>
          </a:lstStyle>
          <a:p>
            <a:fld id="{E3ACF13B-2A08-46B4-AAB2-7D7F6ACABD9F}" type="slidenum">
              <a:rPr lang="en-US" altLang="en-US"/>
              <a:pPr/>
              <a:t>‹#›</a:t>
            </a:fld>
            <a:endParaRPr lang="en-US" altLang="en-US"/>
          </a:p>
        </p:txBody>
      </p:sp>
    </p:spTree>
    <p:extLst>
      <p:ext uri="{BB962C8B-B14F-4D97-AF65-F5344CB8AC3E}">
        <p14:creationId xmlns:p14="http://schemas.microsoft.com/office/powerpoint/2010/main" val="1573008476"/>
      </p:ext>
    </p:extLst>
  </p:cSld>
  <p:clrMapOvr>
    <a:masterClrMapping/>
  </p:clrMapOvr>
  <p:transition>
    <p:rand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A575F2D4-6E1C-8DC6-1B19-B24DCFCECA9C}"/>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id="{F6C0AAA3-1823-C5F0-BE23-E7FCDE2CC9CF}"/>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6">
            <a:extLst>
              <a:ext uri="{FF2B5EF4-FFF2-40B4-BE49-F238E27FC236}">
                <a16:creationId xmlns:a16="http://schemas.microsoft.com/office/drawing/2014/main" id="{84D58CD7-AB27-A189-3CBE-115F98474925}"/>
              </a:ext>
            </a:extLst>
          </p:cNvPr>
          <p:cNvSpPr>
            <a:spLocks noGrp="1" noChangeArrowheads="1"/>
          </p:cNvSpPr>
          <p:nvPr>
            <p:ph type="sldNum" sz="quarter" idx="12"/>
          </p:nvPr>
        </p:nvSpPr>
        <p:spPr>
          <a:ln/>
        </p:spPr>
        <p:txBody>
          <a:bodyPr/>
          <a:lstStyle>
            <a:lvl1pPr>
              <a:defRPr/>
            </a:lvl1pPr>
          </a:lstStyle>
          <a:p>
            <a:fld id="{C97E11A0-992E-4CA9-AD43-778C0BB79A28}" type="slidenum">
              <a:rPr lang="en-US" altLang="en-US"/>
              <a:pPr/>
              <a:t>‹#›</a:t>
            </a:fld>
            <a:endParaRPr lang="en-US" altLang="en-US"/>
          </a:p>
        </p:txBody>
      </p:sp>
    </p:spTree>
    <p:extLst>
      <p:ext uri="{BB962C8B-B14F-4D97-AF65-F5344CB8AC3E}">
        <p14:creationId xmlns:p14="http://schemas.microsoft.com/office/powerpoint/2010/main" val="2262091196"/>
      </p:ext>
    </p:extLst>
  </p:cSld>
  <p:clrMapOvr>
    <a:masterClrMapping/>
  </p:clrMapOvr>
  <p:transition>
    <p:rand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3ECC5271-DC83-01D9-F264-9924F2409721}"/>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AA9FEF68-8C30-FD78-B261-0A6C4F807B90}"/>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8260D51F-C939-C688-9361-353FF0FA42F2}"/>
              </a:ext>
            </a:extLst>
          </p:cNvPr>
          <p:cNvSpPr>
            <a:spLocks noGrp="1" noChangeArrowheads="1"/>
          </p:cNvSpPr>
          <p:nvPr>
            <p:ph type="sldNum" sz="quarter" idx="12"/>
          </p:nvPr>
        </p:nvSpPr>
        <p:spPr>
          <a:ln/>
        </p:spPr>
        <p:txBody>
          <a:bodyPr/>
          <a:lstStyle>
            <a:lvl1pPr>
              <a:defRPr/>
            </a:lvl1pPr>
          </a:lstStyle>
          <a:p>
            <a:fld id="{00B9F82A-91F2-4529-B8BE-55B30FCD48DE}" type="slidenum">
              <a:rPr lang="en-US" altLang="en-US"/>
              <a:pPr/>
              <a:t>‹#›</a:t>
            </a:fld>
            <a:endParaRPr lang="en-US" altLang="en-US"/>
          </a:p>
        </p:txBody>
      </p:sp>
    </p:spTree>
    <p:extLst>
      <p:ext uri="{BB962C8B-B14F-4D97-AF65-F5344CB8AC3E}">
        <p14:creationId xmlns:p14="http://schemas.microsoft.com/office/powerpoint/2010/main" val="2622891828"/>
      </p:ext>
    </p:extLst>
  </p:cSld>
  <p:clrMapOvr>
    <a:masterClrMapping/>
  </p:clrMapOvr>
  <p:transition>
    <p:rand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28C81C44-C1A9-0297-0EB3-3ADEAA15A111}"/>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id="{197AB70C-6FA3-E4DE-BA7C-8908DB8C53A8}"/>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6">
            <a:extLst>
              <a:ext uri="{FF2B5EF4-FFF2-40B4-BE49-F238E27FC236}">
                <a16:creationId xmlns:a16="http://schemas.microsoft.com/office/drawing/2014/main" id="{4C0A003A-9131-3228-95EC-675F8349AC7E}"/>
              </a:ext>
            </a:extLst>
          </p:cNvPr>
          <p:cNvSpPr>
            <a:spLocks noGrp="1" noChangeArrowheads="1"/>
          </p:cNvSpPr>
          <p:nvPr>
            <p:ph type="sldNum" sz="quarter" idx="12"/>
          </p:nvPr>
        </p:nvSpPr>
        <p:spPr>
          <a:ln/>
        </p:spPr>
        <p:txBody>
          <a:bodyPr/>
          <a:lstStyle>
            <a:lvl1pPr>
              <a:defRPr/>
            </a:lvl1pPr>
          </a:lstStyle>
          <a:p>
            <a:fld id="{AC98A2ED-6E02-42C9-8493-D6EA653F1190}" type="slidenum">
              <a:rPr lang="en-US" altLang="en-US"/>
              <a:pPr/>
              <a:t>‹#›</a:t>
            </a:fld>
            <a:endParaRPr lang="en-US" altLang="en-US"/>
          </a:p>
        </p:txBody>
      </p:sp>
    </p:spTree>
    <p:extLst>
      <p:ext uri="{BB962C8B-B14F-4D97-AF65-F5344CB8AC3E}">
        <p14:creationId xmlns:p14="http://schemas.microsoft.com/office/powerpoint/2010/main" val="204485234"/>
      </p:ext>
    </p:extLst>
  </p:cSld>
  <p:clrMapOvr>
    <a:masterClrMapping/>
  </p:clrMapOvr>
  <p:transition>
    <p:random/>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33EE22E7-4C0E-9069-E047-AD5F5A375238}"/>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E84878FD-4419-505F-9CB0-62199326C052}"/>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B630CA9F-492C-9D45-6CE4-999110411AC3}"/>
              </a:ext>
            </a:extLst>
          </p:cNvPr>
          <p:cNvSpPr>
            <a:spLocks noGrp="1" noChangeArrowheads="1"/>
          </p:cNvSpPr>
          <p:nvPr>
            <p:ph type="sldNum" sz="quarter" idx="12"/>
          </p:nvPr>
        </p:nvSpPr>
        <p:spPr>
          <a:ln/>
        </p:spPr>
        <p:txBody>
          <a:bodyPr/>
          <a:lstStyle>
            <a:lvl1pPr>
              <a:defRPr/>
            </a:lvl1pPr>
          </a:lstStyle>
          <a:p>
            <a:fld id="{677C9654-95F4-47AE-8D67-9FBDF559D774}" type="slidenum">
              <a:rPr lang="en-US" altLang="en-US"/>
              <a:pPr/>
              <a:t>‹#›</a:t>
            </a:fld>
            <a:endParaRPr lang="en-US" altLang="en-US"/>
          </a:p>
        </p:txBody>
      </p:sp>
    </p:spTree>
    <p:extLst>
      <p:ext uri="{BB962C8B-B14F-4D97-AF65-F5344CB8AC3E}">
        <p14:creationId xmlns:p14="http://schemas.microsoft.com/office/powerpoint/2010/main" val="1193045381"/>
      </p:ext>
    </p:extLst>
  </p:cSld>
  <p:clrMapOvr>
    <a:masterClrMapping/>
  </p:clrMapOvr>
  <p:transition>
    <p:random/>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C238738C-5678-58ED-F10A-CB0B851261C6}"/>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58C282A9-DEA9-43EE-2FEA-EA36DCF88627}"/>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217FCA72-7DEB-6C3D-53CC-2F93EFCA6C7F}"/>
              </a:ext>
            </a:extLst>
          </p:cNvPr>
          <p:cNvSpPr>
            <a:spLocks noGrp="1" noChangeArrowheads="1"/>
          </p:cNvSpPr>
          <p:nvPr>
            <p:ph type="sldNum" sz="quarter" idx="12"/>
          </p:nvPr>
        </p:nvSpPr>
        <p:spPr>
          <a:ln/>
        </p:spPr>
        <p:txBody>
          <a:bodyPr/>
          <a:lstStyle>
            <a:lvl1pPr>
              <a:defRPr/>
            </a:lvl1pPr>
          </a:lstStyle>
          <a:p>
            <a:fld id="{0EBF1AEF-EDDF-49EC-8D8A-D736B3DCD80F}" type="slidenum">
              <a:rPr lang="en-US" altLang="en-US"/>
              <a:pPr/>
              <a:t>‹#›</a:t>
            </a:fld>
            <a:endParaRPr lang="en-US" altLang="en-US"/>
          </a:p>
        </p:txBody>
      </p:sp>
    </p:spTree>
    <p:extLst>
      <p:ext uri="{BB962C8B-B14F-4D97-AF65-F5344CB8AC3E}">
        <p14:creationId xmlns:p14="http://schemas.microsoft.com/office/powerpoint/2010/main" val="928259272"/>
      </p:ext>
    </p:extLst>
  </p:cSld>
  <p:clrMapOvr>
    <a:masterClrMapping/>
  </p:clrMapOvr>
  <p:transition>
    <p:random/>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E6E59C21-8D44-FD96-8E3C-D5E4092EEDB3}"/>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D1F617A7-53C5-44EB-1856-37344D252D3B}"/>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50532" name="Rectangle 4">
            <a:extLst>
              <a:ext uri="{FF2B5EF4-FFF2-40B4-BE49-F238E27FC236}">
                <a16:creationId xmlns:a16="http://schemas.microsoft.com/office/drawing/2014/main" id="{796A55DF-200B-ADF4-AA6D-83ECA633AA88}"/>
              </a:ext>
            </a:extLst>
          </p:cNvPr>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a:defRPr/>
            </a:pPr>
            <a:endParaRPr lang="en-US"/>
          </a:p>
        </p:txBody>
      </p:sp>
      <p:sp>
        <p:nvSpPr>
          <p:cNvPr id="150533" name="Rectangle 5">
            <a:extLst>
              <a:ext uri="{FF2B5EF4-FFF2-40B4-BE49-F238E27FC236}">
                <a16:creationId xmlns:a16="http://schemas.microsoft.com/office/drawing/2014/main" id="{DB5095F6-8EC1-EE37-C4F5-B6D4DA7D4A8B}"/>
              </a:ext>
            </a:extLst>
          </p:cNvPr>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a:defRPr/>
            </a:pPr>
            <a:endParaRPr lang="en-US"/>
          </a:p>
        </p:txBody>
      </p:sp>
      <p:sp>
        <p:nvSpPr>
          <p:cNvPr id="150534" name="Rectangle 6">
            <a:extLst>
              <a:ext uri="{FF2B5EF4-FFF2-40B4-BE49-F238E27FC236}">
                <a16:creationId xmlns:a16="http://schemas.microsoft.com/office/drawing/2014/main" id="{85AC3875-937D-3EDB-32A2-D910E737E30D}"/>
              </a:ext>
            </a:extLst>
          </p:cNvPr>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CE5FCD45-7049-4085-8C7C-75FE2D529DF8}"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 id="2147483662" r:id="rId13"/>
    <p:sldLayoutId id="2147483663" r:id="rId14"/>
  </p:sldLayoutIdLst>
  <p:transition>
    <p:random/>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1.jpeg"/><Relationship Id="rId7"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24.wmf"/><Relationship Id="rId4" Type="http://schemas.openxmlformats.org/officeDocument/2006/relationships/image" Target="../media/image23.jpeg"/></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27.jpeg"/></Relationships>
</file>

<file path=ppt/slides/_rels/slide2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oleObject" Target="../embeddings/oleObject2.bin"/></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7">
            <a:extLst>
              <a:ext uri="{FF2B5EF4-FFF2-40B4-BE49-F238E27FC236}">
                <a16:creationId xmlns:a16="http://schemas.microsoft.com/office/drawing/2014/main" id="{A5D9B616-3C71-F343-09D5-13C7BFD9726B}"/>
              </a:ext>
            </a:extLst>
          </p:cNvPr>
          <p:cNvSpPr>
            <a:spLocks noChangeArrowheads="1"/>
          </p:cNvSpPr>
          <p:nvPr/>
        </p:nvSpPr>
        <p:spPr bwMode="auto">
          <a:xfrm>
            <a:off x="5257800" y="6172200"/>
            <a:ext cx="3808413" cy="533400"/>
          </a:xfrm>
          <a:prstGeom prst="rect">
            <a:avLst/>
          </a:prstGeom>
          <a:solidFill>
            <a:srgbClr val="000066"/>
          </a:solidFill>
          <a:ln w="9525">
            <a:solidFill>
              <a:schemeClr val="tx1"/>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051" name="Text Box 5">
            <a:extLst>
              <a:ext uri="{FF2B5EF4-FFF2-40B4-BE49-F238E27FC236}">
                <a16:creationId xmlns:a16="http://schemas.microsoft.com/office/drawing/2014/main" id="{B9F3A0C4-5B50-0133-813F-FF6922BCF59F}"/>
              </a:ext>
            </a:extLst>
          </p:cNvPr>
          <p:cNvSpPr txBox="1">
            <a:spLocks noChangeArrowheads="1"/>
          </p:cNvSpPr>
          <p:nvPr/>
        </p:nvSpPr>
        <p:spPr bwMode="auto">
          <a:xfrm>
            <a:off x="304800" y="4953000"/>
            <a:ext cx="8686800" cy="979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buFontTx/>
              <a:buNone/>
            </a:pPr>
            <a:r>
              <a:rPr lang="es-ES" altLang="en-US" sz="1800" b="1" u="sng">
                <a:solidFill>
                  <a:srgbClr val="000066"/>
                </a:solidFill>
              </a:rPr>
              <a:t>Asistencia por Ajuste al Comercio (TAA) Ley de Reautorización del 2015</a:t>
            </a:r>
          </a:p>
          <a:p>
            <a:pPr>
              <a:buFontTx/>
              <a:buNone/>
            </a:pPr>
            <a:r>
              <a:rPr lang="es-ES" altLang="en-US" sz="1800" b="1">
                <a:solidFill>
                  <a:srgbClr val="000066"/>
                </a:solidFill>
              </a:rPr>
              <a:t>Para las números de petición 90,000 y superiores; incluyendo las disposiciones retroactivas del programa del 2014 (85,000 a 89,000) </a:t>
            </a:r>
            <a:endParaRPr lang="en-US" altLang="en-US" sz="1800" b="1">
              <a:solidFill>
                <a:srgbClr val="000066"/>
              </a:solidFill>
            </a:endParaRPr>
          </a:p>
        </p:txBody>
      </p:sp>
      <p:sp>
        <p:nvSpPr>
          <p:cNvPr id="2052" name="Text Box 8">
            <a:extLst>
              <a:ext uri="{FF2B5EF4-FFF2-40B4-BE49-F238E27FC236}">
                <a16:creationId xmlns:a16="http://schemas.microsoft.com/office/drawing/2014/main" id="{7F2F0B49-5E94-8C92-8D1E-849AE439FCC8}"/>
              </a:ext>
            </a:extLst>
          </p:cNvPr>
          <p:cNvSpPr txBox="1">
            <a:spLocks noChangeArrowheads="1"/>
          </p:cNvSpPr>
          <p:nvPr/>
        </p:nvSpPr>
        <p:spPr bwMode="auto">
          <a:xfrm>
            <a:off x="152400" y="457200"/>
            <a:ext cx="8839200" cy="288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s-ES" altLang="en-US" sz="4400" b="1">
                <a:solidFill>
                  <a:srgbClr val="333399"/>
                </a:solidFill>
                <a:latin typeface="Kozuka Mincho Pro B" pitchFamily="18" charset="-128"/>
              </a:rPr>
              <a:t>Asistencia por Ajuste al Comercio </a:t>
            </a:r>
          </a:p>
          <a:p>
            <a:pPr algn="ctr">
              <a:spcBef>
                <a:spcPct val="0"/>
              </a:spcBef>
              <a:buFontTx/>
              <a:buNone/>
            </a:pPr>
            <a:r>
              <a:rPr lang="es-ES" altLang="en-US" sz="4400" b="1">
                <a:solidFill>
                  <a:srgbClr val="333399"/>
                </a:solidFill>
                <a:latin typeface="Kozuka Mincho Pro B" pitchFamily="18" charset="-128"/>
              </a:rPr>
              <a:t>(TAA, por sus siglas en inglés)</a:t>
            </a:r>
            <a:endParaRPr lang="es-ES" altLang="en-US" sz="4400">
              <a:solidFill>
                <a:srgbClr val="333399"/>
              </a:solidFill>
              <a:latin typeface="Kozuka Mincho Pro B" pitchFamily="18" charset="-128"/>
            </a:endParaRPr>
          </a:p>
          <a:p>
            <a:pPr algn="ctr">
              <a:spcBef>
                <a:spcPct val="0"/>
              </a:spcBef>
              <a:buFontTx/>
              <a:buNone/>
            </a:pPr>
            <a:r>
              <a:rPr lang="es-ES" altLang="en-US" sz="2000" b="1">
                <a:solidFill>
                  <a:srgbClr val="333399"/>
                </a:solidFill>
                <a:latin typeface="Kozuka Mincho Pro B" pitchFamily="18" charset="-128"/>
              </a:rPr>
              <a:t>Ley de Comercio de 1974, según sus enmiendas</a:t>
            </a:r>
            <a:endParaRPr lang="es-ES" altLang="en-US" sz="2000">
              <a:solidFill>
                <a:srgbClr val="333399"/>
              </a:solidFill>
              <a:latin typeface="Kozuka Mincho Pro B" pitchFamily="18" charset="-128"/>
            </a:endParaRPr>
          </a:p>
          <a:p>
            <a:pPr>
              <a:spcBef>
                <a:spcPct val="30000"/>
              </a:spcBef>
              <a:buFontTx/>
              <a:buNone/>
            </a:pPr>
            <a:endParaRPr lang="en-US" altLang="en-US" sz="1200">
              <a:solidFill>
                <a:srgbClr val="333399"/>
              </a:solidFill>
              <a:latin typeface="Kozuka Mincho Pro B" pitchFamily="18" charset="-128"/>
            </a:endParaRPr>
          </a:p>
          <a:p>
            <a:pPr>
              <a:spcBef>
                <a:spcPct val="30000"/>
              </a:spcBef>
              <a:buFontTx/>
              <a:buNone/>
            </a:pPr>
            <a:endParaRPr lang="en-US" altLang="en-US" sz="1200">
              <a:solidFill>
                <a:srgbClr val="333399"/>
              </a:solidFill>
              <a:latin typeface="Kozuka Mincho Pro B" pitchFamily="18" charset="-128"/>
            </a:endParaRPr>
          </a:p>
        </p:txBody>
      </p:sp>
      <p:sp>
        <p:nvSpPr>
          <p:cNvPr id="2053" name="Rectangle 9">
            <a:extLst>
              <a:ext uri="{FF2B5EF4-FFF2-40B4-BE49-F238E27FC236}">
                <a16:creationId xmlns:a16="http://schemas.microsoft.com/office/drawing/2014/main" id="{08412184-7871-05AD-A308-FB9F77795BD5}"/>
              </a:ext>
            </a:extLst>
          </p:cNvPr>
          <p:cNvSpPr>
            <a:spLocks noChangeArrowheads="1"/>
          </p:cNvSpPr>
          <p:nvPr/>
        </p:nvSpPr>
        <p:spPr bwMode="auto">
          <a:xfrm>
            <a:off x="152400" y="3200400"/>
            <a:ext cx="8458200" cy="1295400"/>
          </a:xfrm>
          <a:prstGeom prst="rect">
            <a:avLst/>
          </a:prstGeom>
          <a:solidFill>
            <a:schemeClr val="accent2"/>
          </a:solidFill>
          <a:ln w="9525">
            <a:solidFill>
              <a:schemeClr val="tx1"/>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grpSp>
        <p:nvGrpSpPr>
          <p:cNvPr id="2054" name="Group 16">
            <a:extLst>
              <a:ext uri="{FF2B5EF4-FFF2-40B4-BE49-F238E27FC236}">
                <a16:creationId xmlns:a16="http://schemas.microsoft.com/office/drawing/2014/main" id="{23AC4583-8E29-B866-E6B6-1309FFE4C562}"/>
              </a:ext>
            </a:extLst>
          </p:cNvPr>
          <p:cNvGrpSpPr>
            <a:grpSpLocks/>
          </p:cNvGrpSpPr>
          <p:nvPr/>
        </p:nvGrpSpPr>
        <p:grpSpPr bwMode="auto">
          <a:xfrm>
            <a:off x="152400" y="3124200"/>
            <a:ext cx="8686800" cy="1447800"/>
            <a:chOff x="384" y="96"/>
            <a:chExt cx="5376" cy="912"/>
          </a:xfrm>
        </p:grpSpPr>
        <p:pic>
          <p:nvPicPr>
            <p:cNvPr id="2056" name="Picture 10" descr="j0184943">
              <a:extLst>
                <a:ext uri="{FF2B5EF4-FFF2-40B4-BE49-F238E27FC236}">
                  <a16:creationId xmlns:a16="http://schemas.microsoft.com/office/drawing/2014/main" id="{872C36EF-B9B8-3CE1-245F-5541B1B29F7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4" y="96"/>
              <a:ext cx="672" cy="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7" name="Picture 11" descr="j0289035">
              <a:extLst>
                <a:ext uri="{FF2B5EF4-FFF2-40B4-BE49-F238E27FC236}">
                  <a16:creationId xmlns:a16="http://schemas.microsoft.com/office/drawing/2014/main" id="{61B6D6E7-B0BF-0436-3652-7FB39BA604B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80" y="96"/>
              <a:ext cx="960" cy="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8" name="Picture 12" descr="j0401461">
              <a:extLst>
                <a:ext uri="{FF2B5EF4-FFF2-40B4-BE49-F238E27FC236}">
                  <a16:creationId xmlns:a16="http://schemas.microsoft.com/office/drawing/2014/main" id="{FA22EE16-5D24-1F6F-C360-11F72403464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52" y="96"/>
              <a:ext cx="1008" cy="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9" name="Picture 13" descr="j0407167">
              <a:extLst>
                <a:ext uri="{FF2B5EF4-FFF2-40B4-BE49-F238E27FC236}">
                  <a16:creationId xmlns:a16="http://schemas.microsoft.com/office/drawing/2014/main" id="{9B21C735-B2D5-DB02-16CF-33660F07111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92" y="96"/>
              <a:ext cx="989" cy="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0" name="Picture 14" descr="j0409401">
              <a:extLst>
                <a:ext uri="{FF2B5EF4-FFF2-40B4-BE49-F238E27FC236}">
                  <a16:creationId xmlns:a16="http://schemas.microsoft.com/office/drawing/2014/main" id="{FFF13336-6945-ED90-96ED-556E02111CB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56" y="96"/>
              <a:ext cx="912" cy="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1" name="Picture 15" descr="j0438439">
              <a:extLst>
                <a:ext uri="{FF2B5EF4-FFF2-40B4-BE49-F238E27FC236}">
                  <a16:creationId xmlns:a16="http://schemas.microsoft.com/office/drawing/2014/main" id="{032F5191-62E9-286E-3C51-329B155F82A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968" y="96"/>
              <a:ext cx="912" cy="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055" name="Text Box 26">
            <a:extLst>
              <a:ext uri="{FF2B5EF4-FFF2-40B4-BE49-F238E27FC236}">
                <a16:creationId xmlns:a16="http://schemas.microsoft.com/office/drawing/2014/main" id="{DD69734D-51B2-1E6F-FD8A-EFE6E00B20AE}"/>
              </a:ext>
            </a:extLst>
          </p:cNvPr>
          <p:cNvSpPr txBox="1">
            <a:spLocks noChangeArrowheads="1"/>
          </p:cNvSpPr>
          <p:nvPr/>
        </p:nvSpPr>
        <p:spPr bwMode="auto">
          <a:xfrm>
            <a:off x="4953000" y="6286500"/>
            <a:ext cx="40386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1400">
                <a:solidFill>
                  <a:schemeClr val="bg1"/>
                </a:solidFill>
              </a:rPr>
              <a:t>      </a:t>
            </a:r>
            <a:r>
              <a:rPr lang="es-ES" altLang="en-US" sz="1400">
                <a:solidFill>
                  <a:schemeClr val="bg1"/>
                </a:solidFill>
              </a:rPr>
              <a:t>Departamento del Trabajo de </a:t>
            </a:r>
            <a:r>
              <a:rPr lang="en-US" altLang="en-US" sz="1400">
                <a:solidFill>
                  <a:schemeClr val="bg1"/>
                </a:solidFill>
              </a:rPr>
              <a:t>Connecticut</a:t>
            </a:r>
          </a:p>
        </p:txBody>
      </p:sp>
    </p:spTree>
  </p:cSld>
  <p:clrMapOvr>
    <a:masterClrMapping/>
  </p:clrMapOvr>
  <p:transition>
    <p:random/>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3">
            <a:extLst>
              <a:ext uri="{FF2B5EF4-FFF2-40B4-BE49-F238E27FC236}">
                <a16:creationId xmlns:a16="http://schemas.microsoft.com/office/drawing/2014/main" id="{42DC868C-5AB0-6B6C-11E9-6750EFD42B28}"/>
              </a:ext>
            </a:extLst>
          </p:cNvPr>
          <p:cNvSpPr>
            <a:spLocks noGrp="1" noChangeArrowheads="1"/>
          </p:cNvSpPr>
          <p:nvPr>
            <p:ph type="body" sz="half" idx="1"/>
          </p:nvPr>
        </p:nvSpPr>
        <p:spPr>
          <a:xfrm>
            <a:off x="228600" y="1219200"/>
            <a:ext cx="8077200" cy="3124200"/>
          </a:xfrm>
        </p:spPr>
        <p:txBody>
          <a:bodyPr/>
          <a:lstStyle/>
          <a:p>
            <a:pPr eaLnBrk="1" hangingPunct="1">
              <a:lnSpc>
                <a:spcPct val="90000"/>
              </a:lnSpc>
              <a:buFontTx/>
              <a:buNone/>
            </a:pPr>
            <a:r>
              <a:rPr lang="en-US" altLang="en-US" sz="2400" b="1">
                <a:solidFill>
                  <a:schemeClr val="accent2"/>
                </a:solidFill>
              </a:rPr>
              <a:t>La TRA </a:t>
            </a:r>
            <a:r>
              <a:rPr lang="es-ES" altLang="en-US" sz="2400" b="1">
                <a:solidFill>
                  <a:schemeClr val="accent2"/>
                </a:solidFill>
              </a:rPr>
              <a:t>Básica </a:t>
            </a:r>
            <a:r>
              <a:rPr lang="es-ES" altLang="en-US" sz="2400">
                <a:solidFill>
                  <a:schemeClr val="accent2"/>
                </a:solidFill>
              </a:rPr>
              <a:t>se puede pagar</a:t>
            </a:r>
            <a:r>
              <a:rPr lang="en-US" altLang="en-US" sz="2400">
                <a:solidFill>
                  <a:schemeClr val="accent2"/>
                </a:solidFill>
              </a:rPr>
              <a:t> </a:t>
            </a:r>
          </a:p>
          <a:p>
            <a:pPr eaLnBrk="1" hangingPunct="1">
              <a:lnSpc>
                <a:spcPct val="90000"/>
              </a:lnSpc>
              <a:buClr>
                <a:srgbClr val="333399"/>
              </a:buClr>
            </a:pPr>
            <a:r>
              <a:rPr lang="es-ES" altLang="en-US" sz="2400">
                <a:solidFill>
                  <a:schemeClr val="accent2"/>
                </a:solidFill>
              </a:rPr>
              <a:t>Mientras asiste a la capacitación aprobada por la TAA</a:t>
            </a:r>
          </a:p>
          <a:p>
            <a:pPr eaLnBrk="1" hangingPunct="1">
              <a:lnSpc>
                <a:spcPct val="90000"/>
              </a:lnSpc>
              <a:buClr>
                <a:srgbClr val="333399"/>
              </a:buClr>
            </a:pPr>
            <a:r>
              <a:rPr lang="es-ES" altLang="en-US" sz="2400">
                <a:solidFill>
                  <a:schemeClr val="accent2"/>
                </a:solidFill>
              </a:rPr>
              <a:t>Después de haber completado la capacitación aprobada por la TAA</a:t>
            </a:r>
          </a:p>
          <a:p>
            <a:pPr eaLnBrk="1" hangingPunct="1">
              <a:lnSpc>
                <a:spcPct val="90000"/>
              </a:lnSpc>
              <a:buClr>
                <a:srgbClr val="333399"/>
              </a:buClr>
            </a:pPr>
            <a:r>
              <a:rPr lang="es-ES" altLang="en-US" sz="2400">
                <a:solidFill>
                  <a:schemeClr val="accent2"/>
                </a:solidFill>
              </a:rPr>
              <a:t>Mientras se encuentra cubierto por la exención de capacitación y cumple con los requisitos de control de dicha exención. </a:t>
            </a:r>
            <a:endParaRPr lang="en-US" altLang="en-US" sz="2400">
              <a:solidFill>
                <a:schemeClr val="accent2"/>
              </a:solidFill>
            </a:endParaRPr>
          </a:p>
        </p:txBody>
      </p:sp>
      <p:sp>
        <p:nvSpPr>
          <p:cNvPr id="11267" name="Text Box 9">
            <a:extLst>
              <a:ext uri="{FF2B5EF4-FFF2-40B4-BE49-F238E27FC236}">
                <a16:creationId xmlns:a16="http://schemas.microsoft.com/office/drawing/2014/main" id="{27988A78-5D33-1B6B-0D37-142EC245D50D}"/>
              </a:ext>
            </a:extLst>
          </p:cNvPr>
          <p:cNvSpPr txBox="1">
            <a:spLocks noChangeArrowheads="1"/>
          </p:cNvSpPr>
          <p:nvPr/>
        </p:nvSpPr>
        <p:spPr bwMode="auto">
          <a:xfrm>
            <a:off x="152400" y="4267200"/>
            <a:ext cx="8534400" cy="169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100000"/>
              </a:spcBef>
              <a:buFontTx/>
              <a:buNone/>
            </a:pPr>
            <a:r>
              <a:rPr lang="en-US" altLang="en-US" sz="2400" b="1">
                <a:solidFill>
                  <a:schemeClr val="accent2"/>
                </a:solidFill>
              </a:rPr>
              <a:t>La TRA </a:t>
            </a:r>
            <a:r>
              <a:rPr lang="es-ES" altLang="en-US" sz="2400" b="1">
                <a:solidFill>
                  <a:schemeClr val="accent2"/>
                </a:solidFill>
              </a:rPr>
              <a:t>Adicional</a:t>
            </a:r>
            <a:r>
              <a:rPr lang="es-ES" altLang="en-US" sz="2400">
                <a:solidFill>
                  <a:schemeClr val="accent2"/>
                </a:solidFill>
              </a:rPr>
              <a:t>, incluye semanas adicionales de TRA basados en cualquier </a:t>
            </a:r>
            <a:r>
              <a:rPr lang="es-ES" altLang="en-US" sz="2400" b="1">
                <a:solidFill>
                  <a:schemeClr val="accent2"/>
                </a:solidFill>
              </a:rPr>
              <a:t>Finalización de las semanas de TRA </a:t>
            </a:r>
            <a:r>
              <a:rPr lang="es-ES" altLang="en-US" sz="2400">
                <a:solidFill>
                  <a:schemeClr val="accent2"/>
                </a:solidFill>
              </a:rPr>
              <a:t>necesarias, </a:t>
            </a:r>
            <a:r>
              <a:rPr lang="es-ES" altLang="en-US" sz="2400" u="sng">
                <a:solidFill>
                  <a:schemeClr val="accent2"/>
                </a:solidFill>
              </a:rPr>
              <a:t>sólo puede ser pagado mientras participa en la capacitación.</a:t>
            </a:r>
            <a:r>
              <a:rPr lang="es-ES" altLang="en-US" b="1" u="sng">
                <a:solidFill>
                  <a:schemeClr val="accent2"/>
                </a:solidFill>
                <a:latin typeface="Times New Roman" panose="02020603050405020304" pitchFamily="18" charset="0"/>
              </a:rPr>
              <a:t>  </a:t>
            </a:r>
            <a:endParaRPr lang="en-US" altLang="en-US" b="1" u="sng">
              <a:solidFill>
                <a:schemeClr val="accent2"/>
              </a:solidFill>
              <a:latin typeface="Times New Roman" panose="02020603050405020304" pitchFamily="18" charset="0"/>
            </a:endParaRPr>
          </a:p>
        </p:txBody>
      </p:sp>
      <p:sp>
        <p:nvSpPr>
          <p:cNvPr id="11268" name="Rectangle 10">
            <a:extLst>
              <a:ext uri="{FF2B5EF4-FFF2-40B4-BE49-F238E27FC236}">
                <a16:creationId xmlns:a16="http://schemas.microsoft.com/office/drawing/2014/main" id="{166D5E69-B112-7CBE-1A5A-90FAFA8FBF45}"/>
              </a:ext>
            </a:extLst>
          </p:cNvPr>
          <p:cNvSpPr>
            <a:spLocks noChangeArrowheads="1"/>
          </p:cNvSpPr>
          <p:nvPr/>
        </p:nvSpPr>
        <p:spPr bwMode="auto">
          <a:xfrm>
            <a:off x="5715000" y="6477000"/>
            <a:ext cx="3429000" cy="381000"/>
          </a:xfrm>
          <a:prstGeom prst="rect">
            <a:avLst/>
          </a:prstGeom>
          <a:solidFill>
            <a:srgbClr val="000066"/>
          </a:solidFill>
          <a:ln w="9525">
            <a:solidFill>
              <a:schemeClr val="tx1"/>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11269" name="Text Box 11">
            <a:extLst>
              <a:ext uri="{FF2B5EF4-FFF2-40B4-BE49-F238E27FC236}">
                <a16:creationId xmlns:a16="http://schemas.microsoft.com/office/drawing/2014/main" id="{1E72127C-E792-1385-5092-05EFD27720DD}"/>
              </a:ext>
            </a:extLst>
          </p:cNvPr>
          <p:cNvSpPr txBox="1">
            <a:spLocks noChangeArrowheads="1"/>
          </p:cNvSpPr>
          <p:nvPr/>
        </p:nvSpPr>
        <p:spPr bwMode="auto">
          <a:xfrm>
            <a:off x="5715000" y="6553200"/>
            <a:ext cx="3886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s-ES" altLang="en-US" sz="1400">
                <a:solidFill>
                  <a:schemeClr val="bg1"/>
                </a:solidFill>
              </a:rPr>
              <a:t>Departamento del Trabajo</a:t>
            </a:r>
            <a:r>
              <a:rPr lang="en-US" altLang="en-US" sz="1400">
                <a:solidFill>
                  <a:schemeClr val="bg1"/>
                </a:solidFill>
              </a:rPr>
              <a:t> de Connecticut</a:t>
            </a:r>
          </a:p>
        </p:txBody>
      </p:sp>
      <p:pic>
        <p:nvPicPr>
          <p:cNvPr id="11270" name="Picture 12" descr="j0315542">
            <a:extLst>
              <a:ext uri="{FF2B5EF4-FFF2-40B4-BE49-F238E27FC236}">
                <a16:creationId xmlns:a16="http://schemas.microsoft.com/office/drawing/2014/main" id="{986F1F86-7993-7FA6-4414-069FEB7285C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39000" y="381000"/>
            <a:ext cx="1524000" cy="110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random/>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1026">
            <a:extLst>
              <a:ext uri="{FF2B5EF4-FFF2-40B4-BE49-F238E27FC236}">
                <a16:creationId xmlns:a16="http://schemas.microsoft.com/office/drawing/2014/main" id="{E13C0F9C-33B4-1310-C326-AA4CBF48AF97}"/>
              </a:ext>
            </a:extLst>
          </p:cNvPr>
          <p:cNvSpPr>
            <a:spLocks noGrp="1" noChangeArrowheads="1"/>
          </p:cNvSpPr>
          <p:nvPr>
            <p:ph type="title"/>
          </p:nvPr>
        </p:nvSpPr>
        <p:spPr>
          <a:xfrm>
            <a:off x="609600" y="381000"/>
            <a:ext cx="7772400" cy="762000"/>
          </a:xfrm>
        </p:spPr>
        <p:txBody>
          <a:bodyPr/>
          <a:lstStyle/>
          <a:p>
            <a:pPr eaLnBrk="1" hangingPunct="1"/>
            <a:r>
              <a:rPr lang="es-ES" altLang="en-US" sz="3200" b="1">
                <a:solidFill>
                  <a:schemeClr val="accent2"/>
                </a:solidFill>
              </a:rPr>
              <a:t>Reclamos semanales de TRA</a:t>
            </a:r>
          </a:p>
        </p:txBody>
      </p:sp>
      <p:sp>
        <p:nvSpPr>
          <p:cNvPr id="12291" name="Rectangle 1027">
            <a:extLst>
              <a:ext uri="{FF2B5EF4-FFF2-40B4-BE49-F238E27FC236}">
                <a16:creationId xmlns:a16="http://schemas.microsoft.com/office/drawing/2014/main" id="{94579130-7B78-BD1C-75D2-3DE431E497D6}"/>
              </a:ext>
            </a:extLst>
          </p:cNvPr>
          <p:cNvSpPr>
            <a:spLocks noGrp="1" noChangeArrowheads="1"/>
          </p:cNvSpPr>
          <p:nvPr>
            <p:ph type="body" idx="1"/>
          </p:nvPr>
        </p:nvSpPr>
        <p:spPr>
          <a:xfrm>
            <a:off x="228600" y="1371600"/>
            <a:ext cx="8458200" cy="3276600"/>
          </a:xfrm>
        </p:spPr>
        <p:txBody>
          <a:bodyPr/>
          <a:lstStyle/>
          <a:p>
            <a:pPr eaLnBrk="1" hangingPunct="1">
              <a:lnSpc>
                <a:spcPct val="90000"/>
              </a:lnSpc>
              <a:buClr>
                <a:srgbClr val="333399"/>
              </a:buClr>
            </a:pPr>
            <a:r>
              <a:rPr lang="es-ES" altLang="en-US" sz="2200">
                <a:solidFill>
                  <a:schemeClr val="accent2"/>
                </a:solidFill>
              </a:rPr>
              <a:t>Los reclamos de pago de TRA se presentan por correo, no por teléfono o Internet, por ello la entrega del pago puede demorarse más que el seguro de desempleo regular.</a:t>
            </a:r>
          </a:p>
          <a:p>
            <a:pPr eaLnBrk="1" hangingPunct="1">
              <a:lnSpc>
                <a:spcPct val="90000"/>
              </a:lnSpc>
              <a:buClr>
                <a:srgbClr val="333399"/>
              </a:buClr>
            </a:pPr>
            <a:r>
              <a:rPr lang="es-ES" altLang="en-US" sz="2200">
                <a:solidFill>
                  <a:schemeClr val="accent2"/>
                </a:solidFill>
              </a:rPr>
              <a:t>Cada reclamo semanal de TRA deberá estar acompañado por un documento adicional: </a:t>
            </a:r>
          </a:p>
          <a:p>
            <a:pPr lvl="1" eaLnBrk="1" hangingPunct="1">
              <a:lnSpc>
                <a:spcPct val="90000"/>
              </a:lnSpc>
              <a:buClr>
                <a:srgbClr val="333399"/>
              </a:buClr>
            </a:pPr>
            <a:r>
              <a:rPr lang="es-ES" altLang="en-US" sz="2200">
                <a:solidFill>
                  <a:schemeClr val="accent2"/>
                </a:solidFill>
              </a:rPr>
              <a:t>Un formulario de asistencia a la capacitación o...</a:t>
            </a:r>
          </a:p>
          <a:p>
            <a:pPr lvl="1" eaLnBrk="1" hangingPunct="1">
              <a:lnSpc>
                <a:spcPct val="90000"/>
              </a:lnSpc>
              <a:buClr>
                <a:srgbClr val="333399"/>
              </a:buClr>
            </a:pPr>
            <a:r>
              <a:rPr lang="es-ES" altLang="en-US" sz="2200">
                <a:solidFill>
                  <a:schemeClr val="accent2"/>
                </a:solidFill>
              </a:rPr>
              <a:t>Si usted tiene una exención de capacitación o ha terminado la capacitación, información acerca de sus esfuerzos en la búsqueda de trabajo.</a:t>
            </a:r>
          </a:p>
          <a:p>
            <a:pPr lvl="1" eaLnBrk="1" hangingPunct="1">
              <a:lnSpc>
                <a:spcPct val="90000"/>
              </a:lnSpc>
              <a:buClr>
                <a:srgbClr val="333399"/>
              </a:buClr>
            </a:pPr>
            <a:endParaRPr lang="en-US" altLang="en-US" sz="2200">
              <a:solidFill>
                <a:schemeClr val="accent2"/>
              </a:solidFill>
            </a:endParaRPr>
          </a:p>
        </p:txBody>
      </p:sp>
      <p:sp>
        <p:nvSpPr>
          <p:cNvPr id="12292" name="Rectangle 1029">
            <a:extLst>
              <a:ext uri="{FF2B5EF4-FFF2-40B4-BE49-F238E27FC236}">
                <a16:creationId xmlns:a16="http://schemas.microsoft.com/office/drawing/2014/main" id="{4BA0CEA0-2174-E5DA-D9D0-67912CA74E80}"/>
              </a:ext>
            </a:extLst>
          </p:cNvPr>
          <p:cNvSpPr>
            <a:spLocks noChangeArrowheads="1"/>
          </p:cNvSpPr>
          <p:nvPr/>
        </p:nvSpPr>
        <p:spPr bwMode="auto">
          <a:xfrm>
            <a:off x="5562600" y="6477000"/>
            <a:ext cx="3581400" cy="381000"/>
          </a:xfrm>
          <a:prstGeom prst="rect">
            <a:avLst/>
          </a:prstGeom>
          <a:solidFill>
            <a:srgbClr val="000066"/>
          </a:solidFill>
          <a:ln w="9525">
            <a:solidFill>
              <a:schemeClr val="tx1"/>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12293" name="Text Box 1030">
            <a:extLst>
              <a:ext uri="{FF2B5EF4-FFF2-40B4-BE49-F238E27FC236}">
                <a16:creationId xmlns:a16="http://schemas.microsoft.com/office/drawing/2014/main" id="{0CC0DAC2-39DE-7F3C-3C51-E42A24BA146B}"/>
              </a:ext>
            </a:extLst>
          </p:cNvPr>
          <p:cNvSpPr txBox="1">
            <a:spLocks noChangeArrowheads="1"/>
          </p:cNvSpPr>
          <p:nvPr/>
        </p:nvSpPr>
        <p:spPr bwMode="auto">
          <a:xfrm>
            <a:off x="5562600" y="6553200"/>
            <a:ext cx="3886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s-ES" altLang="en-US" sz="1400">
                <a:solidFill>
                  <a:schemeClr val="bg1"/>
                </a:solidFill>
              </a:rPr>
              <a:t>Departamento del Trabajo</a:t>
            </a:r>
            <a:r>
              <a:rPr lang="en-US" altLang="en-US" sz="1400">
                <a:solidFill>
                  <a:schemeClr val="bg1"/>
                </a:solidFill>
              </a:rPr>
              <a:t> de Connecticut</a:t>
            </a:r>
          </a:p>
        </p:txBody>
      </p:sp>
      <p:pic>
        <p:nvPicPr>
          <p:cNvPr id="12294" name="Picture 1031" descr="j0433831">
            <a:extLst>
              <a:ext uri="{FF2B5EF4-FFF2-40B4-BE49-F238E27FC236}">
                <a16:creationId xmlns:a16="http://schemas.microsoft.com/office/drawing/2014/main" id="{C216B81C-49C2-C0E0-9D94-F3BC33F0348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0400" y="4724400"/>
            <a:ext cx="182880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random/>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E909A29E-A132-4774-4E87-A9FCF13503EC}"/>
              </a:ext>
            </a:extLst>
          </p:cNvPr>
          <p:cNvSpPr>
            <a:spLocks noGrp="1" noChangeArrowheads="1"/>
          </p:cNvSpPr>
          <p:nvPr>
            <p:ph type="title"/>
          </p:nvPr>
        </p:nvSpPr>
        <p:spPr>
          <a:xfrm>
            <a:off x="609600" y="152400"/>
            <a:ext cx="7467600" cy="1447800"/>
          </a:xfrm>
        </p:spPr>
        <p:txBody>
          <a:bodyPr/>
          <a:lstStyle/>
          <a:p>
            <a:pPr eaLnBrk="1" hangingPunct="1"/>
            <a:r>
              <a:rPr lang="es-ES" altLang="en-US" sz="3000" b="1">
                <a:solidFill>
                  <a:schemeClr val="accent2"/>
                </a:solidFill>
              </a:rPr>
              <a:t>Los requisitos para la búsqueda de trabajo de la TRA son más estrictos que los del seguro de desempleo</a:t>
            </a:r>
            <a:endParaRPr lang="en-US" altLang="en-US" sz="3000" b="1">
              <a:solidFill>
                <a:schemeClr val="accent2"/>
              </a:solidFill>
            </a:endParaRPr>
          </a:p>
        </p:txBody>
      </p:sp>
      <p:sp>
        <p:nvSpPr>
          <p:cNvPr id="13315" name="Rectangle 3">
            <a:extLst>
              <a:ext uri="{FF2B5EF4-FFF2-40B4-BE49-F238E27FC236}">
                <a16:creationId xmlns:a16="http://schemas.microsoft.com/office/drawing/2014/main" id="{D5C42FD2-0469-2981-0C6E-E88CE1BD0109}"/>
              </a:ext>
            </a:extLst>
          </p:cNvPr>
          <p:cNvSpPr>
            <a:spLocks noGrp="1" noChangeArrowheads="1"/>
          </p:cNvSpPr>
          <p:nvPr>
            <p:ph type="body" idx="1"/>
          </p:nvPr>
        </p:nvSpPr>
        <p:spPr>
          <a:xfrm>
            <a:off x="304800" y="1676400"/>
            <a:ext cx="8382000" cy="3505200"/>
          </a:xfrm>
        </p:spPr>
        <p:txBody>
          <a:bodyPr/>
          <a:lstStyle/>
          <a:p>
            <a:pPr eaLnBrk="1" hangingPunct="1">
              <a:lnSpc>
                <a:spcPct val="90000"/>
              </a:lnSpc>
              <a:buClr>
                <a:srgbClr val="333399"/>
              </a:buClr>
            </a:pPr>
            <a:r>
              <a:rPr lang="es-ES" altLang="en-US" sz="2200">
                <a:solidFill>
                  <a:schemeClr val="accent2"/>
                </a:solidFill>
              </a:rPr>
              <a:t>Generalmente, se exigen como mínimo tres contactos semanales con empleadores y los esfuerzos realizados al menos dos días en cada semana.</a:t>
            </a:r>
          </a:p>
          <a:p>
            <a:pPr eaLnBrk="1" hangingPunct="1">
              <a:lnSpc>
                <a:spcPct val="90000"/>
              </a:lnSpc>
              <a:buClr>
                <a:srgbClr val="333399"/>
              </a:buClr>
            </a:pPr>
            <a:endParaRPr lang="en-US" altLang="en-US" sz="2200">
              <a:solidFill>
                <a:schemeClr val="accent2"/>
              </a:solidFill>
            </a:endParaRPr>
          </a:p>
          <a:p>
            <a:pPr eaLnBrk="1" hangingPunct="1">
              <a:lnSpc>
                <a:spcPct val="90000"/>
              </a:lnSpc>
              <a:buClr>
                <a:srgbClr val="333399"/>
              </a:buClr>
            </a:pPr>
            <a:r>
              <a:rPr lang="es-ES" altLang="en-US" sz="2200">
                <a:solidFill>
                  <a:schemeClr val="accent2"/>
                </a:solidFill>
              </a:rPr>
              <a:t>Salvo que sus perspectivas laborales sean buenas, se le exige que acepte cualquier oferta de trabajo que coincida con sus aptitudes.  Debe considerar otros tipos de trabajo, inclusive los que están por debajo de su máximo nivel de habilidades y los que pagan salarios menores.</a:t>
            </a:r>
            <a:endParaRPr lang="en-US" altLang="en-US" sz="2200">
              <a:solidFill>
                <a:schemeClr val="accent2"/>
              </a:solidFill>
            </a:endParaRPr>
          </a:p>
        </p:txBody>
      </p:sp>
      <p:sp>
        <p:nvSpPr>
          <p:cNvPr id="13316" name="Rectangle 5">
            <a:extLst>
              <a:ext uri="{FF2B5EF4-FFF2-40B4-BE49-F238E27FC236}">
                <a16:creationId xmlns:a16="http://schemas.microsoft.com/office/drawing/2014/main" id="{212F0906-BAF6-78FF-6605-D028FEB7194C}"/>
              </a:ext>
            </a:extLst>
          </p:cNvPr>
          <p:cNvSpPr>
            <a:spLocks noChangeArrowheads="1"/>
          </p:cNvSpPr>
          <p:nvPr/>
        </p:nvSpPr>
        <p:spPr bwMode="auto">
          <a:xfrm>
            <a:off x="5638800" y="6477000"/>
            <a:ext cx="3505200" cy="381000"/>
          </a:xfrm>
          <a:prstGeom prst="rect">
            <a:avLst/>
          </a:prstGeom>
          <a:solidFill>
            <a:srgbClr val="000066"/>
          </a:solidFill>
          <a:ln w="9525">
            <a:solidFill>
              <a:schemeClr val="tx1"/>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13317" name="Text Box 6">
            <a:extLst>
              <a:ext uri="{FF2B5EF4-FFF2-40B4-BE49-F238E27FC236}">
                <a16:creationId xmlns:a16="http://schemas.microsoft.com/office/drawing/2014/main" id="{1D5DAF25-751A-5B55-7D0B-EEC3F0AA34F5}"/>
              </a:ext>
            </a:extLst>
          </p:cNvPr>
          <p:cNvSpPr txBox="1">
            <a:spLocks noChangeArrowheads="1"/>
          </p:cNvSpPr>
          <p:nvPr/>
        </p:nvSpPr>
        <p:spPr bwMode="auto">
          <a:xfrm>
            <a:off x="5638800" y="6553200"/>
            <a:ext cx="3886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s-ES" altLang="en-US" sz="1400">
                <a:solidFill>
                  <a:schemeClr val="bg1"/>
                </a:solidFill>
              </a:rPr>
              <a:t>Departamento del Trabajo</a:t>
            </a:r>
            <a:r>
              <a:rPr lang="en-US" altLang="en-US" sz="1400">
                <a:solidFill>
                  <a:schemeClr val="bg1"/>
                </a:solidFill>
              </a:rPr>
              <a:t> de Connecticut</a:t>
            </a:r>
          </a:p>
        </p:txBody>
      </p:sp>
      <p:pic>
        <p:nvPicPr>
          <p:cNvPr id="13318" name="Picture 7" descr="j0400367">
            <a:extLst>
              <a:ext uri="{FF2B5EF4-FFF2-40B4-BE49-F238E27FC236}">
                <a16:creationId xmlns:a16="http://schemas.microsoft.com/office/drawing/2014/main" id="{5395C984-6E7E-B64B-CB87-E61B7E8B57E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33800" y="4800600"/>
            <a:ext cx="1166813" cy="1749425"/>
          </a:xfrm>
          <a:prstGeom prst="rect">
            <a:avLst/>
          </a:prstGeom>
          <a:noFill/>
          <a:ln w="57150" cmpd="thinThick">
            <a:solidFill>
              <a:srgbClr val="FF0000"/>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ransition>
    <p:random/>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1026">
            <a:extLst>
              <a:ext uri="{FF2B5EF4-FFF2-40B4-BE49-F238E27FC236}">
                <a16:creationId xmlns:a16="http://schemas.microsoft.com/office/drawing/2014/main" id="{EC28082E-90E1-7667-2463-3D1D7A603854}"/>
              </a:ext>
            </a:extLst>
          </p:cNvPr>
          <p:cNvSpPr>
            <a:spLocks noGrp="1" noChangeArrowheads="1"/>
          </p:cNvSpPr>
          <p:nvPr>
            <p:ph type="title"/>
          </p:nvPr>
        </p:nvSpPr>
        <p:spPr>
          <a:xfrm>
            <a:off x="381000" y="457200"/>
            <a:ext cx="8229600" cy="808038"/>
          </a:xfrm>
        </p:spPr>
        <p:txBody>
          <a:bodyPr/>
          <a:lstStyle/>
          <a:p>
            <a:pPr eaLnBrk="1" hangingPunct="1"/>
            <a:r>
              <a:rPr lang="es-ES" altLang="en-US" sz="3200" b="1">
                <a:solidFill>
                  <a:srgbClr val="333399"/>
                </a:solidFill>
              </a:rPr>
              <a:t>Trabajos que puede rechazar</a:t>
            </a:r>
            <a:r>
              <a:rPr lang="en-US" altLang="en-US">
                <a:solidFill>
                  <a:srgbClr val="0099FF"/>
                </a:solidFill>
              </a:rPr>
              <a:t> </a:t>
            </a:r>
          </a:p>
        </p:txBody>
      </p:sp>
      <p:sp>
        <p:nvSpPr>
          <p:cNvPr id="14339" name="Rectangle 1027">
            <a:extLst>
              <a:ext uri="{FF2B5EF4-FFF2-40B4-BE49-F238E27FC236}">
                <a16:creationId xmlns:a16="http://schemas.microsoft.com/office/drawing/2014/main" id="{783A1606-67BF-F524-3F32-187469100505}"/>
              </a:ext>
            </a:extLst>
          </p:cNvPr>
          <p:cNvSpPr>
            <a:spLocks noGrp="1" noChangeArrowheads="1"/>
          </p:cNvSpPr>
          <p:nvPr>
            <p:ph type="body" idx="1"/>
          </p:nvPr>
        </p:nvSpPr>
        <p:spPr>
          <a:xfrm>
            <a:off x="228600" y="1905000"/>
            <a:ext cx="8915400" cy="3733800"/>
          </a:xfrm>
        </p:spPr>
        <p:txBody>
          <a:bodyPr/>
          <a:lstStyle/>
          <a:p>
            <a:pPr eaLnBrk="1" hangingPunct="1">
              <a:buClr>
                <a:srgbClr val="333399"/>
              </a:buClr>
            </a:pPr>
            <a:r>
              <a:rPr lang="es-ES" altLang="en-US" sz="2800">
                <a:solidFill>
                  <a:schemeClr val="accent2"/>
                </a:solidFill>
              </a:rPr>
              <a:t>Los trabajos que pagan menos del salario mínimo estatal o menos del monto de su beneficio semanal bruto de TRA.</a:t>
            </a:r>
          </a:p>
          <a:p>
            <a:pPr eaLnBrk="1" hangingPunct="1">
              <a:buClr>
                <a:srgbClr val="333399"/>
              </a:buClr>
            </a:pPr>
            <a:r>
              <a:rPr lang="es-ES" altLang="en-US" sz="2800">
                <a:solidFill>
                  <a:schemeClr val="accent2"/>
                </a:solidFill>
              </a:rPr>
              <a:t>Los trabajos que pagan significativamente menos que el promedio para su tipo de  ocupación.</a:t>
            </a:r>
          </a:p>
          <a:p>
            <a:pPr eaLnBrk="1" hangingPunct="1">
              <a:buClr>
                <a:srgbClr val="333399"/>
              </a:buClr>
            </a:pPr>
            <a:r>
              <a:rPr lang="es-ES" altLang="en-US" sz="2800">
                <a:solidFill>
                  <a:schemeClr val="accent2"/>
                </a:solidFill>
              </a:rPr>
              <a:t>Las ofertas de trabajo que no se hacen por escrito o no se encuentran registradas ante el Departamento de Trabajo.</a:t>
            </a:r>
            <a:endParaRPr lang="en-US" altLang="en-US" sz="2800">
              <a:solidFill>
                <a:schemeClr val="accent2"/>
              </a:solidFill>
            </a:endParaRPr>
          </a:p>
        </p:txBody>
      </p:sp>
      <p:sp>
        <p:nvSpPr>
          <p:cNvPr id="14340" name="Rectangle 1029">
            <a:extLst>
              <a:ext uri="{FF2B5EF4-FFF2-40B4-BE49-F238E27FC236}">
                <a16:creationId xmlns:a16="http://schemas.microsoft.com/office/drawing/2014/main" id="{6AB850AD-AC69-4E01-3CB7-538523F18DBE}"/>
              </a:ext>
            </a:extLst>
          </p:cNvPr>
          <p:cNvSpPr>
            <a:spLocks noChangeArrowheads="1"/>
          </p:cNvSpPr>
          <p:nvPr/>
        </p:nvSpPr>
        <p:spPr bwMode="auto">
          <a:xfrm>
            <a:off x="5638800" y="6477000"/>
            <a:ext cx="3505200" cy="381000"/>
          </a:xfrm>
          <a:prstGeom prst="rect">
            <a:avLst/>
          </a:prstGeom>
          <a:solidFill>
            <a:srgbClr val="000066"/>
          </a:solidFill>
          <a:ln w="9525">
            <a:solidFill>
              <a:schemeClr val="tx1"/>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14341" name="Text Box 1030">
            <a:extLst>
              <a:ext uri="{FF2B5EF4-FFF2-40B4-BE49-F238E27FC236}">
                <a16:creationId xmlns:a16="http://schemas.microsoft.com/office/drawing/2014/main" id="{2FB8E87D-EF47-6C21-2404-3DF9BD948CE4}"/>
              </a:ext>
            </a:extLst>
          </p:cNvPr>
          <p:cNvSpPr txBox="1">
            <a:spLocks noChangeArrowheads="1"/>
          </p:cNvSpPr>
          <p:nvPr/>
        </p:nvSpPr>
        <p:spPr bwMode="auto">
          <a:xfrm>
            <a:off x="5638800" y="6553200"/>
            <a:ext cx="3886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s-ES" altLang="en-US" sz="1400">
                <a:solidFill>
                  <a:schemeClr val="bg1"/>
                </a:solidFill>
              </a:rPr>
              <a:t>Departamento del Trabajo</a:t>
            </a:r>
            <a:r>
              <a:rPr lang="en-US" altLang="en-US" sz="1400">
                <a:solidFill>
                  <a:schemeClr val="bg1"/>
                </a:solidFill>
              </a:rPr>
              <a:t> de Connecticut</a:t>
            </a:r>
          </a:p>
        </p:txBody>
      </p:sp>
    </p:spTree>
  </p:cSld>
  <p:clrMapOvr>
    <a:masterClrMapping/>
  </p:clrMapOvr>
  <p:transition>
    <p:random/>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5">
            <a:extLst>
              <a:ext uri="{FF2B5EF4-FFF2-40B4-BE49-F238E27FC236}">
                <a16:creationId xmlns:a16="http://schemas.microsoft.com/office/drawing/2014/main" id="{F244D02A-187F-3D87-EF17-8363635E8CA4}"/>
              </a:ext>
            </a:extLst>
          </p:cNvPr>
          <p:cNvSpPr>
            <a:spLocks noGrp="1" noChangeArrowheads="1"/>
          </p:cNvSpPr>
          <p:nvPr>
            <p:ph type="title"/>
          </p:nvPr>
        </p:nvSpPr>
        <p:spPr>
          <a:xfrm>
            <a:off x="609600" y="304800"/>
            <a:ext cx="7772400" cy="1143000"/>
          </a:xfrm>
        </p:spPr>
        <p:txBody>
          <a:bodyPr/>
          <a:lstStyle/>
          <a:p>
            <a:pPr eaLnBrk="1" hangingPunct="1"/>
            <a:r>
              <a:rPr lang="es-ES" altLang="en-US" sz="3200" b="1">
                <a:solidFill>
                  <a:schemeClr val="accent2"/>
                </a:solidFill>
              </a:rPr>
              <a:t>Su registro de esfuerzos en la búsqueda de trabajo debe incluir:</a:t>
            </a:r>
            <a:endParaRPr lang="en-US" altLang="en-US" sz="3200" b="1">
              <a:solidFill>
                <a:schemeClr val="accent2"/>
              </a:solidFill>
            </a:endParaRPr>
          </a:p>
        </p:txBody>
      </p:sp>
      <p:sp>
        <p:nvSpPr>
          <p:cNvPr id="15363" name="Rectangle 6">
            <a:extLst>
              <a:ext uri="{FF2B5EF4-FFF2-40B4-BE49-F238E27FC236}">
                <a16:creationId xmlns:a16="http://schemas.microsoft.com/office/drawing/2014/main" id="{C56C6D35-1270-0A35-BAFA-66C45E1D8E53}"/>
              </a:ext>
            </a:extLst>
          </p:cNvPr>
          <p:cNvSpPr>
            <a:spLocks noGrp="1" noChangeArrowheads="1"/>
          </p:cNvSpPr>
          <p:nvPr>
            <p:ph type="body" sz="half" idx="1"/>
          </p:nvPr>
        </p:nvSpPr>
        <p:spPr>
          <a:xfrm>
            <a:off x="457200" y="1752600"/>
            <a:ext cx="3886200" cy="2057400"/>
          </a:xfrm>
        </p:spPr>
        <p:txBody>
          <a:bodyPr/>
          <a:lstStyle/>
          <a:p>
            <a:pPr eaLnBrk="1" hangingPunct="1">
              <a:lnSpc>
                <a:spcPct val="90000"/>
              </a:lnSpc>
              <a:buClr>
                <a:srgbClr val="333399"/>
              </a:buClr>
            </a:pPr>
            <a:r>
              <a:rPr lang="es-ES" altLang="en-US" sz="2600">
                <a:solidFill>
                  <a:srgbClr val="333399"/>
                </a:solidFill>
              </a:rPr>
              <a:t>Fecha del contacto con el empleador</a:t>
            </a:r>
          </a:p>
          <a:p>
            <a:pPr eaLnBrk="1" hangingPunct="1">
              <a:lnSpc>
                <a:spcPct val="90000"/>
              </a:lnSpc>
              <a:buClr>
                <a:srgbClr val="333399"/>
              </a:buClr>
            </a:pPr>
            <a:r>
              <a:rPr lang="es-ES" altLang="en-US" sz="2600">
                <a:solidFill>
                  <a:srgbClr val="333399"/>
                </a:solidFill>
              </a:rPr>
              <a:t>Nombre y dirección de la compañía</a:t>
            </a:r>
          </a:p>
          <a:p>
            <a:pPr eaLnBrk="1" hangingPunct="1">
              <a:lnSpc>
                <a:spcPct val="90000"/>
              </a:lnSpc>
              <a:buClr>
                <a:srgbClr val="333399"/>
              </a:buClr>
            </a:pPr>
            <a:r>
              <a:rPr lang="es-ES" altLang="en-US" sz="2600">
                <a:solidFill>
                  <a:srgbClr val="333399"/>
                </a:solidFill>
              </a:rPr>
              <a:t>Método de contacto</a:t>
            </a:r>
          </a:p>
          <a:p>
            <a:pPr eaLnBrk="1" hangingPunct="1">
              <a:lnSpc>
                <a:spcPct val="90000"/>
              </a:lnSpc>
              <a:buClr>
                <a:srgbClr val="333399"/>
              </a:buClr>
            </a:pPr>
            <a:endParaRPr lang="en-US" altLang="en-US" sz="2600">
              <a:solidFill>
                <a:srgbClr val="333399"/>
              </a:solidFill>
            </a:endParaRPr>
          </a:p>
          <a:p>
            <a:pPr eaLnBrk="1" hangingPunct="1">
              <a:lnSpc>
                <a:spcPct val="90000"/>
              </a:lnSpc>
              <a:buClr>
                <a:srgbClr val="333399"/>
              </a:buClr>
            </a:pPr>
            <a:endParaRPr lang="en-US" altLang="en-US" sz="2600">
              <a:solidFill>
                <a:srgbClr val="333399"/>
              </a:solidFill>
            </a:endParaRPr>
          </a:p>
        </p:txBody>
      </p:sp>
      <p:sp>
        <p:nvSpPr>
          <p:cNvPr id="15364" name="Rectangle 7">
            <a:extLst>
              <a:ext uri="{FF2B5EF4-FFF2-40B4-BE49-F238E27FC236}">
                <a16:creationId xmlns:a16="http://schemas.microsoft.com/office/drawing/2014/main" id="{ED9BA732-3062-3D61-1178-4BC740E273EA}"/>
              </a:ext>
            </a:extLst>
          </p:cNvPr>
          <p:cNvSpPr>
            <a:spLocks noGrp="1" noChangeArrowheads="1"/>
          </p:cNvSpPr>
          <p:nvPr>
            <p:ph type="body" sz="half" idx="2"/>
          </p:nvPr>
        </p:nvSpPr>
        <p:spPr>
          <a:xfrm>
            <a:off x="4648200" y="1676400"/>
            <a:ext cx="4038600" cy="2286000"/>
          </a:xfrm>
        </p:spPr>
        <p:txBody>
          <a:bodyPr/>
          <a:lstStyle/>
          <a:p>
            <a:pPr eaLnBrk="1" hangingPunct="1">
              <a:lnSpc>
                <a:spcPct val="90000"/>
              </a:lnSpc>
              <a:buClr>
                <a:srgbClr val="333399"/>
              </a:buClr>
            </a:pPr>
            <a:r>
              <a:rPr lang="es-ES" altLang="en-US" sz="2600">
                <a:solidFill>
                  <a:schemeClr val="accent2"/>
                </a:solidFill>
              </a:rPr>
              <a:t>Tipo de trabajo buscado</a:t>
            </a:r>
          </a:p>
          <a:p>
            <a:pPr eaLnBrk="1" hangingPunct="1">
              <a:lnSpc>
                <a:spcPct val="90000"/>
              </a:lnSpc>
              <a:buClr>
                <a:srgbClr val="333399"/>
              </a:buClr>
            </a:pPr>
            <a:r>
              <a:rPr lang="es-ES" altLang="en-US" sz="2600">
                <a:solidFill>
                  <a:schemeClr val="accent2"/>
                </a:solidFill>
              </a:rPr>
              <a:t>Persona contactada (nombre o puesto, si es posible)</a:t>
            </a:r>
          </a:p>
          <a:p>
            <a:pPr eaLnBrk="1" hangingPunct="1">
              <a:lnSpc>
                <a:spcPct val="90000"/>
              </a:lnSpc>
              <a:buClr>
                <a:srgbClr val="333399"/>
              </a:buClr>
            </a:pPr>
            <a:r>
              <a:rPr lang="es-ES" altLang="en-US" sz="2600">
                <a:solidFill>
                  <a:schemeClr val="accent2"/>
                </a:solidFill>
              </a:rPr>
              <a:t>Resultado (no contratado, no reúne las condiciones, pendiente, etc.)</a:t>
            </a:r>
          </a:p>
          <a:p>
            <a:pPr eaLnBrk="1" hangingPunct="1">
              <a:lnSpc>
                <a:spcPct val="90000"/>
              </a:lnSpc>
              <a:buClr>
                <a:srgbClr val="333399"/>
              </a:buClr>
            </a:pPr>
            <a:endParaRPr lang="en-US" altLang="en-US" sz="2600">
              <a:solidFill>
                <a:schemeClr val="accent2"/>
              </a:solidFill>
            </a:endParaRPr>
          </a:p>
        </p:txBody>
      </p:sp>
      <p:sp>
        <p:nvSpPr>
          <p:cNvPr id="15365" name="Rectangle 9">
            <a:extLst>
              <a:ext uri="{FF2B5EF4-FFF2-40B4-BE49-F238E27FC236}">
                <a16:creationId xmlns:a16="http://schemas.microsoft.com/office/drawing/2014/main" id="{3140CD00-F84C-2610-014C-18F62B9CFD1D}"/>
              </a:ext>
            </a:extLst>
          </p:cNvPr>
          <p:cNvSpPr>
            <a:spLocks noChangeArrowheads="1"/>
          </p:cNvSpPr>
          <p:nvPr/>
        </p:nvSpPr>
        <p:spPr bwMode="auto">
          <a:xfrm>
            <a:off x="5638800" y="6477000"/>
            <a:ext cx="3505200" cy="381000"/>
          </a:xfrm>
          <a:prstGeom prst="rect">
            <a:avLst/>
          </a:prstGeom>
          <a:solidFill>
            <a:srgbClr val="000066"/>
          </a:solidFill>
          <a:ln w="9525">
            <a:solidFill>
              <a:schemeClr val="tx1"/>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15366" name="Text Box 10">
            <a:extLst>
              <a:ext uri="{FF2B5EF4-FFF2-40B4-BE49-F238E27FC236}">
                <a16:creationId xmlns:a16="http://schemas.microsoft.com/office/drawing/2014/main" id="{1AB7976C-8F5B-8104-95E3-7E7D7D528771}"/>
              </a:ext>
            </a:extLst>
          </p:cNvPr>
          <p:cNvSpPr txBox="1">
            <a:spLocks noChangeArrowheads="1"/>
          </p:cNvSpPr>
          <p:nvPr/>
        </p:nvSpPr>
        <p:spPr bwMode="auto">
          <a:xfrm>
            <a:off x="5638800" y="6553200"/>
            <a:ext cx="4495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s-ES" altLang="en-US" sz="1400">
                <a:solidFill>
                  <a:schemeClr val="bg1"/>
                </a:solidFill>
              </a:rPr>
              <a:t>Departamento del Trabajo</a:t>
            </a:r>
            <a:r>
              <a:rPr lang="en-US" altLang="en-US" sz="1400">
                <a:solidFill>
                  <a:schemeClr val="bg1"/>
                </a:solidFill>
              </a:rPr>
              <a:t> de Connecticut</a:t>
            </a:r>
          </a:p>
        </p:txBody>
      </p:sp>
      <p:pic>
        <p:nvPicPr>
          <p:cNvPr id="15367" name="Picture 11" descr="j0435252">
            <a:extLst>
              <a:ext uri="{FF2B5EF4-FFF2-40B4-BE49-F238E27FC236}">
                <a16:creationId xmlns:a16="http://schemas.microsoft.com/office/drawing/2014/main" id="{CB7FEDDB-AFC6-8400-E420-7D371868145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1600" y="3838575"/>
            <a:ext cx="3363913" cy="301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random/>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CE11493A-CF72-646D-F3C9-875E1F188470}"/>
              </a:ext>
            </a:extLst>
          </p:cNvPr>
          <p:cNvSpPr>
            <a:spLocks noGrp="1" noChangeArrowheads="1"/>
          </p:cNvSpPr>
          <p:nvPr>
            <p:ph type="title"/>
          </p:nvPr>
        </p:nvSpPr>
        <p:spPr>
          <a:xfrm>
            <a:off x="533400" y="533400"/>
            <a:ext cx="7772400" cy="609600"/>
          </a:xfrm>
        </p:spPr>
        <p:txBody>
          <a:bodyPr/>
          <a:lstStyle/>
          <a:p>
            <a:pPr eaLnBrk="1" hangingPunct="1"/>
            <a:r>
              <a:rPr lang="es-ES" altLang="en-US" sz="3200" b="1">
                <a:solidFill>
                  <a:schemeClr val="accent2"/>
                </a:solidFill>
              </a:rPr>
              <a:t>Capacitación</a:t>
            </a:r>
            <a:r>
              <a:rPr lang="en-US" altLang="en-US" sz="3200" b="1">
                <a:solidFill>
                  <a:schemeClr val="accent2"/>
                </a:solidFill>
              </a:rPr>
              <a:t> de TAA</a:t>
            </a:r>
          </a:p>
        </p:txBody>
      </p:sp>
      <p:sp>
        <p:nvSpPr>
          <p:cNvPr id="16387" name="Text Box 4">
            <a:extLst>
              <a:ext uri="{FF2B5EF4-FFF2-40B4-BE49-F238E27FC236}">
                <a16:creationId xmlns:a16="http://schemas.microsoft.com/office/drawing/2014/main" id="{C045AD02-8EBC-EF20-EFE8-C38962837E66}"/>
              </a:ext>
            </a:extLst>
          </p:cNvPr>
          <p:cNvSpPr txBox="1">
            <a:spLocks noChangeArrowheads="1"/>
          </p:cNvSpPr>
          <p:nvPr/>
        </p:nvSpPr>
        <p:spPr bwMode="auto">
          <a:xfrm>
            <a:off x="533400" y="4724400"/>
            <a:ext cx="7696200"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FontTx/>
              <a:buNone/>
            </a:pPr>
            <a:r>
              <a:rPr lang="es-ES" altLang="en-US" sz="2800" b="1">
                <a:solidFill>
                  <a:schemeClr val="accent2"/>
                </a:solidFill>
              </a:rPr>
              <a:t>Las habilidades obsoletas indican que ya es hora </a:t>
            </a:r>
            <a:r>
              <a:rPr lang="en-US" altLang="en-US" sz="2800" b="1">
                <a:solidFill>
                  <a:schemeClr val="accent2"/>
                </a:solidFill>
              </a:rPr>
              <a:t>de </a:t>
            </a:r>
            <a:r>
              <a:rPr lang="es-ES" altLang="en-US" sz="2800" b="1">
                <a:solidFill>
                  <a:schemeClr val="accent2"/>
                </a:solidFill>
              </a:rPr>
              <a:t>una nueva profesión</a:t>
            </a:r>
            <a:r>
              <a:rPr lang="en-US" altLang="en-US" sz="2800" b="1">
                <a:solidFill>
                  <a:schemeClr val="accent2"/>
                </a:solidFill>
              </a:rPr>
              <a:t>.</a:t>
            </a:r>
          </a:p>
        </p:txBody>
      </p:sp>
      <p:pic>
        <p:nvPicPr>
          <p:cNvPr id="16388" name="Picture 5" descr="j0422593">
            <a:extLst>
              <a:ext uri="{FF2B5EF4-FFF2-40B4-BE49-F238E27FC236}">
                <a16:creationId xmlns:a16="http://schemas.microsoft.com/office/drawing/2014/main" id="{1912112E-6B72-FA75-AB39-005FADED781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9800" y="1600200"/>
            <a:ext cx="4267200" cy="2843213"/>
          </a:xfrm>
          <a:prstGeom prst="rect">
            <a:avLst/>
          </a:prstGeom>
          <a:noFill/>
          <a:ln w="57150" cmpd="thinThick">
            <a:solidFill>
              <a:schemeClr val="accent2"/>
            </a:solidFill>
            <a:miter lim="800000"/>
            <a:headEnd/>
            <a:tailEnd/>
          </a:ln>
          <a:extLst>
            <a:ext uri="{909E8E84-426E-40DD-AFC4-6F175D3DCCD1}">
              <a14:hiddenFill xmlns:a14="http://schemas.microsoft.com/office/drawing/2010/main">
                <a:solidFill>
                  <a:srgbClr val="FFFFFF"/>
                </a:solidFill>
              </a14:hiddenFill>
            </a:ext>
          </a:extLst>
        </p:spPr>
      </p:pic>
      <p:sp>
        <p:nvSpPr>
          <p:cNvPr id="16389" name="Rectangle 6">
            <a:extLst>
              <a:ext uri="{FF2B5EF4-FFF2-40B4-BE49-F238E27FC236}">
                <a16:creationId xmlns:a16="http://schemas.microsoft.com/office/drawing/2014/main" id="{E046E98E-E886-0D3C-94C9-5BC5836345F4}"/>
              </a:ext>
            </a:extLst>
          </p:cNvPr>
          <p:cNvSpPr>
            <a:spLocks noChangeArrowheads="1"/>
          </p:cNvSpPr>
          <p:nvPr/>
        </p:nvSpPr>
        <p:spPr bwMode="auto">
          <a:xfrm>
            <a:off x="5638800" y="6477000"/>
            <a:ext cx="3505200" cy="381000"/>
          </a:xfrm>
          <a:prstGeom prst="rect">
            <a:avLst/>
          </a:prstGeom>
          <a:solidFill>
            <a:srgbClr val="000066"/>
          </a:solidFill>
          <a:ln w="9525">
            <a:solidFill>
              <a:schemeClr val="tx1"/>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16390" name="Text Box 7">
            <a:extLst>
              <a:ext uri="{FF2B5EF4-FFF2-40B4-BE49-F238E27FC236}">
                <a16:creationId xmlns:a16="http://schemas.microsoft.com/office/drawing/2014/main" id="{898A0A01-028F-6520-6D91-EE0258603FE4}"/>
              </a:ext>
            </a:extLst>
          </p:cNvPr>
          <p:cNvSpPr txBox="1">
            <a:spLocks noChangeArrowheads="1"/>
          </p:cNvSpPr>
          <p:nvPr/>
        </p:nvSpPr>
        <p:spPr bwMode="auto">
          <a:xfrm>
            <a:off x="5638800" y="6553200"/>
            <a:ext cx="3886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s-ES" altLang="en-US" sz="1400">
                <a:solidFill>
                  <a:schemeClr val="bg1"/>
                </a:solidFill>
              </a:rPr>
              <a:t>Departamento del Trabajo</a:t>
            </a:r>
            <a:r>
              <a:rPr lang="en-US" altLang="en-US" sz="1400">
                <a:solidFill>
                  <a:schemeClr val="bg1"/>
                </a:solidFill>
              </a:rPr>
              <a:t> de Connecticut</a:t>
            </a:r>
          </a:p>
        </p:txBody>
      </p:sp>
    </p:spTree>
  </p:cSld>
  <p:clrMapOvr>
    <a:masterClrMapping/>
  </p:clrMapOvr>
  <p:transition>
    <p:random/>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3">
            <a:extLst>
              <a:ext uri="{FF2B5EF4-FFF2-40B4-BE49-F238E27FC236}">
                <a16:creationId xmlns:a16="http://schemas.microsoft.com/office/drawing/2014/main" id="{CEB22E4E-4512-41FF-3098-73707FDC4EFF}"/>
              </a:ext>
            </a:extLst>
          </p:cNvPr>
          <p:cNvSpPr>
            <a:spLocks noGrp="1" noChangeArrowheads="1"/>
          </p:cNvSpPr>
          <p:nvPr>
            <p:ph type="body" idx="1"/>
          </p:nvPr>
        </p:nvSpPr>
        <p:spPr>
          <a:xfrm>
            <a:off x="457200" y="3048000"/>
            <a:ext cx="8229600" cy="3078163"/>
          </a:xfrm>
        </p:spPr>
        <p:txBody>
          <a:bodyPr/>
          <a:lstStyle/>
          <a:p>
            <a:pPr>
              <a:lnSpc>
                <a:spcPct val="80000"/>
              </a:lnSpc>
            </a:pPr>
            <a:r>
              <a:rPr lang="es-ES" altLang="en-US" sz="2400">
                <a:solidFill>
                  <a:srgbClr val="333399"/>
                </a:solidFill>
              </a:rPr>
              <a:t>La capacitación de la TAA debe conducir a una ocupación para la cual exista demanda.  </a:t>
            </a:r>
          </a:p>
          <a:p>
            <a:pPr>
              <a:lnSpc>
                <a:spcPct val="80000"/>
              </a:lnSpc>
            </a:pPr>
            <a:endParaRPr lang="en-US" altLang="en-US" sz="2400">
              <a:solidFill>
                <a:srgbClr val="333399"/>
              </a:solidFill>
            </a:endParaRPr>
          </a:p>
          <a:p>
            <a:pPr>
              <a:lnSpc>
                <a:spcPct val="80000"/>
              </a:lnSpc>
            </a:pPr>
            <a:r>
              <a:rPr lang="es-ES" altLang="en-US" sz="2400">
                <a:solidFill>
                  <a:srgbClr val="333399"/>
                </a:solidFill>
              </a:rPr>
              <a:t>El Departamento del Trabajo de </a:t>
            </a:r>
            <a:r>
              <a:rPr lang="en-US" altLang="en-US" sz="2400">
                <a:solidFill>
                  <a:srgbClr val="333399"/>
                </a:solidFill>
              </a:rPr>
              <a:t>Connecticut</a:t>
            </a:r>
            <a:r>
              <a:rPr lang="es-ES" altLang="en-US" sz="2400">
                <a:solidFill>
                  <a:srgbClr val="333399"/>
                </a:solidFill>
              </a:rPr>
              <a:t> aprobará su solicitud de capacitación si la propuesta cumple con todos los requisitos de la TAA</a:t>
            </a:r>
            <a:r>
              <a:rPr lang="es-ES" altLang="en-US" sz="2400">
                <a:solidFill>
                  <a:srgbClr val="000066"/>
                </a:solidFill>
              </a:rPr>
              <a:t>.</a:t>
            </a:r>
            <a:endParaRPr lang="es-ES" altLang="en-US" sz="2400">
              <a:solidFill>
                <a:srgbClr val="333399"/>
              </a:solidFill>
            </a:endParaRPr>
          </a:p>
          <a:p>
            <a:pPr>
              <a:lnSpc>
                <a:spcPct val="80000"/>
              </a:lnSpc>
            </a:pPr>
            <a:endParaRPr lang="en-US" altLang="en-US" sz="2400">
              <a:solidFill>
                <a:srgbClr val="333399"/>
              </a:solidFill>
            </a:endParaRPr>
          </a:p>
          <a:p>
            <a:pPr>
              <a:lnSpc>
                <a:spcPct val="80000"/>
              </a:lnSpc>
            </a:pPr>
            <a:r>
              <a:rPr lang="es-ES" altLang="en-US" sz="2400">
                <a:solidFill>
                  <a:srgbClr val="333399"/>
                </a:solidFill>
              </a:rPr>
              <a:t>Mientras asiste a la capacitación aprobada por TAA, no tiene que buscar o aceptar trabajo.</a:t>
            </a:r>
            <a:endParaRPr lang="en-US" altLang="en-US" sz="2400">
              <a:solidFill>
                <a:srgbClr val="333399"/>
              </a:solidFill>
            </a:endParaRPr>
          </a:p>
          <a:p>
            <a:pPr>
              <a:lnSpc>
                <a:spcPct val="80000"/>
              </a:lnSpc>
            </a:pPr>
            <a:endParaRPr lang="en-US" altLang="en-US" sz="2400"/>
          </a:p>
        </p:txBody>
      </p:sp>
      <p:pic>
        <p:nvPicPr>
          <p:cNvPr id="17411" name="Picture 10" descr="j0439345">
            <a:extLst>
              <a:ext uri="{FF2B5EF4-FFF2-40B4-BE49-F238E27FC236}">
                <a16:creationId xmlns:a16="http://schemas.microsoft.com/office/drawing/2014/main" id="{A01B2A54-9800-E36B-EC21-3E467DD48707}"/>
              </a:ext>
            </a:extLst>
          </p:cNvPr>
          <p:cNvPicPr>
            <a:picLocks noChangeAspect="1" noChangeArrowheads="1"/>
          </p:cNvPicPr>
          <p:nvPr>
            <p:ph type="title"/>
          </p:nvPr>
        </p:nvPicPr>
        <p:blipFill>
          <a:blip r:embed="rId2">
            <a:extLst>
              <a:ext uri="{28A0092B-C50C-407E-A947-70E740481C1C}">
                <a14:useLocalDpi xmlns:a14="http://schemas.microsoft.com/office/drawing/2010/main" val="0"/>
              </a:ext>
            </a:extLst>
          </a:blip>
          <a:srcRect/>
          <a:stretch>
            <a:fillRect/>
          </a:stretch>
        </p:blipFill>
        <p:spPr>
          <a:xfrm>
            <a:off x="3200400" y="274638"/>
            <a:ext cx="2741613" cy="2620962"/>
          </a:xfrm>
          <a:noFill/>
          <a:ln w="57150" cmpd="thickThin">
            <a:solidFill>
              <a:srgbClr val="000080"/>
            </a:solidFill>
            <a:miter lim="800000"/>
            <a:headEnd/>
            <a:tailEnd/>
          </a:ln>
        </p:spPr>
      </p:pic>
      <p:sp>
        <p:nvSpPr>
          <p:cNvPr id="17412" name="Text Box 9">
            <a:extLst>
              <a:ext uri="{FF2B5EF4-FFF2-40B4-BE49-F238E27FC236}">
                <a16:creationId xmlns:a16="http://schemas.microsoft.com/office/drawing/2014/main" id="{3CB14160-74CC-FB82-A202-78345135F0F6}"/>
              </a:ext>
            </a:extLst>
          </p:cNvPr>
          <p:cNvSpPr txBox="1">
            <a:spLocks noChangeArrowheads="1"/>
          </p:cNvSpPr>
          <p:nvPr/>
        </p:nvSpPr>
        <p:spPr bwMode="auto">
          <a:xfrm>
            <a:off x="5486400" y="6400800"/>
            <a:ext cx="411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s-ES" altLang="en-US" sz="1400">
                <a:solidFill>
                  <a:schemeClr val="bg1"/>
                </a:solidFill>
              </a:rPr>
              <a:t>Departamento del Trabajo</a:t>
            </a:r>
            <a:r>
              <a:rPr lang="en-US" altLang="en-US" sz="1400">
                <a:solidFill>
                  <a:schemeClr val="bg1"/>
                </a:solidFill>
              </a:rPr>
              <a:t> de Connecticut</a:t>
            </a:r>
          </a:p>
        </p:txBody>
      </p:sp>
      <p:sp>
        <p:nvSpPr>
          <p:cNvPr id="17413" name="Rectangle 8">
            <a:extLst>
              <a:ext uri="{FF2B5EF4-FFF2-40B4-BE49-F238E27FC236}">
                <a16:creationId xmlns:a16="http://schemas.microsoft.com/office/drawing/2014/main" id="{439B6007-F672-C440-6508-AE9A383A664F}"/>
              </a:ext>
            </a:extLst>
          </p:cNvPr>
          <p:cNvSpPr>
            <a:spLocks noChangeArrowheads="1"/>
          </p:cNvSpPr>
          <p:nvPr/>
        </p:nvSpPr>
        <p:spPr bwMode="auto">
          <a:xfrm>
            <a:off x="5257800" y="6477000"/>
            <a:ext cx="3886200" cy="381000"/>
          </a:xfrm>
          <a:prstGeom prst="rect">
            <a:avLst/>
          </a:prstGeom>
          <a:solidFill>
            <a:srgbClr val="000066"/>
          </a:solidFill>
          <a:ln w="9525">
            <a:solidFill>
              <a:schemeClr val="tx1"/>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s-ES" altLang="en-US" sz="1600">
                <a:solidFill>
                  <a:schemeClr val="bg1"/>
                </a:solidFill>
              </a:rPr>
              <a:t>Departamento del Trabajo</a:t>
            </a:r>
            <a:r>
              <a:rPr lang="en-US" altLang="en-US" sz="1600">
                <a:solidFill>
                  <a:schemeClr val="bg1"/>
                </a:solidFill>
              </a:rPr>
              <a:t> de Connecticut</a:t>
            </a:r>
          </a:p>
        </p:txBody>
      </p:sp>
    </p:spTree>
  </p:cSld>
  <p:clrMapOvr>
    <a:masterClrMapping/>
  </p:clrMapOvr>
  <p:transition>
    <p:random/>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CEEFD927-476E-D0F1-5414-47946D230933}"/>
              </a:ext>
            </a:extLst>
          </p:cNvPr>
          <p:cNvSpPr>
            <a:spLocks noGrp="1" noChangeArrowheads="1"/>
          </p:cNvSpPr>
          <p:nvPr>
            <p:ph type="title"/>
          </p:nvPr>
        </p:nvSpPr>
        <p:spPr>
          <a:xfrm>
            <a:off x="304800" y="228600"/>
            <a:ext cx="8458200" cy="685800"/>
          </a:xfrm>
        </p:spPr>
        <p:txBody>
          <a:bodyPr/>
          <a:lstStyle/>
          <a:p>
            <a:pPr eaLnBrk="1" hangingPunct="1"/>
            <a:r>
              <a:rPr lang="es-ES" altLang="en-US" sz="3200" b="1">
                <a:solidFill>
                  <a:schemeClr val="accent2"/>
                </a:solidFill>
              </a:rPr>
              <a:t>Los Tipos de capacitación de TAA</a:t>
            </a:r>
            <a:endParaRPr lang="en-US" altLang="en-US" sz="3200" b="1">
              <a:solidFill>
                <a:schemeClr val="accent2"/>
              </a:solidFill>
            </a:endParaRPr>
          </a:p>
        </p:txBody>
      </p:sp>
      <p:sp>
        <p:nvSpPr>
          <p:cNvPr id="18435" name="Rectangle 3">
            <a:extLst>
              <a:ext uri="{FF2B5EF4-FFF2-40B4-BE49-F238E27FC236}">
                <a16:creationId xmlns:a16="http://schemas.microsoft.com/office/drawing/2014/main" id="{CDA7D9CB-B201-A6AE-7F90-949FF9D5F88C}"/>
              </a:ext>
            </a:extLst>
          </p:cNvPr>
          <p:cNvSpPr>
            <a:spLocks noGrp="1" noChangeArrowheads="1"/>
          </p:cNvSpPr>
          <p:nvPr>
            <p:ph type="body" idx="1"/>
          </p:nvPr>
        </p:nvSpPr>
        <p:spPr>
          <a:xfrm>
            <a:off x="228600" y="1066800"/>
            <a:ext cx="8763000" cy="5562600"/>
          </a:xfrm>
        </p:spPr>
        <p:txBody>
          <a:bodyPr/>
          <a:lstStyle/>
          <a:p>
            <a:pPr eaLnBrk="1" hangingPunct="1">
              <a:lnSpc>
                <a:spcPct val="90000"/>
              </a:lnSpc>
              <a:buClr>
                <a:srgbClr val="333399"/>
              </a:buClr>
            </a:pPr>
            <a:r>
              <a:rPr lang="es-ES" altLang="en-US" sz="2200">
                <a:solidFill>
                  <a:schemeClr val="accent2"/>
                </a:solidFill>
              </a:rPr>
              <a:t>La Capacitación ocupacional o vocacional </a:t>
            </a:r>
          </a:p>
          <a:p>
            <a:pPr lvl="1" eaLnBrk="1" hangingPunct="1">
              <a:lnSpc>
                <a:spcPct val="90000"/>
              </a:lnSpc>
              <a:buClr>
                <a:srgbClr val="333399"/>
              </a:buClr>
            </a:pPr>
            <a:r>
              <a:rPr lang="es-ES" altLang="en-US" sz="2200">
                <a:solidFill>
                  <a:schemeClr val="accent2"/>
                </a:solidFill>
              </a:rPr>
              <a:t>comprende título a nivel universitario o programas certificados y cursos de requisito previo; incluye entrenamiento como aprendiz</a:t>
            </a:r>
          </a:p>
          <a:p>
            <a:pPr eaLnBrk="1" hangingPunct="1">
              <a:lnSpc>
                <a:spcPct val="90000"/>
              </a:lnSpc>
              <a:buClr>
                <a:srgbClr val="333399"/>
              </a:buClr>
            </a:pPr>
            <a:r>
              <a:rPr lang="es-ES" altLang="en-US" sz="2200">
                <a:solidFill>
                  <a:schemeClr val="accent2"/>
                </a:solidFill>
              </a:rPr>
              <a:t>Los Cursos Remediales</a:t>
            </a:r>
            <a:r>
              <a:rPr lang="en-US" altLang="en-US" sz="2200">
                <a:solidFill>
                  <a:schemeClr val="accent2"/>
                </a:solidFill>
              </a:rPr>
              <a:t> </a:t>
            </a:r>
          </a:p>
          <a:p>
            <a:pPr lvl="1" eaLnBrk="1" hangingPunct="1">
              <a:lnSpc>
                <a:spcPct val="90000"/>
              </a:lnSpc>
              <a:buClr>
                <a:srgbClr val="333399"/>
              </a:buClr>
            </a:pPr>
            <a:r>
              <a:rPr lang="es-ES" altLang="en-US" sz="2200">
                <a:solidFill>
                  <a:schemeClr val="accent2"/>
                </a:solidFill>
              </a:rPr>
              <a:t>comprenden Educación Básica para Adultos, Desarrollo Educativo General, Inglés como Segundo Idioma</a:t>
            </a:r>
          </a:p>
          <a:p>
            <a:pPr eaLnBrk="1" hangingPunct="1">
              <a:lnSpc>
                <a:spcPct val="90000"/>
              </a:lnSpc>
              <a:buClr>
                <a:srgbClr val="333399"/>
              </a:buClr>
            </a:pPr>
            <a:r>
              <a:rPr lang="es-ES" altLang="en-US" sz="2200">
                <a:solidFill>
                  <a:schemeClr val="accent2"/>
                </a:solidFill>
              </a:rPr>
              <a:t>La Capacitación en función del empleador</a:t>
            </a:r>
          </a:p>
          <a:p>
            <a:pPr lvl="1" eaLnBrk="1" hangingPunct="1">
              <a:lnSpc>
                <a:spcPct val="90000"/>
              </a:lnSpc>
              <a:buClr>
                <a:srgbClr val="333399"/>
              </a:buClr>
            </a:pPr>
            <a:r>
              <a:rPr lang="es-ES" altLang="en-US" sz="2200" u="sng">
                <a:solidFill>
                  <a:schemeClr val="accent2"/>
                </a:solidFill>
              </a:rPr>
              <a:t>capacitación en el trabajo</a:t>
            </a:r>
            <a:r>
              <a:rPr lang="es-ES" altLang="en-US" sz="2200">
                <a:solidFill>
                  <a:schemeClr val="accent2"/>
                </a:solidFill>
              </a:rPr>
              <a:t> (OJT, por sus siglas en inglés) o </a:t>
            </a:r>
            <a:r>
              <a:rPr lang="es-ES" altLang="en-US" sz="2200" u="sng">
                <a:solidFill>
                  <a:schemeClr val="accent2"/>
                </a:solidFill>
              </a:rPr>
              <a:t>capacitación a medida</a:t>
            </a:r>
            <a:r>
              <a:rPr lang="es-ES" altLang="en-US" sz="2200">
                <a:solidFill>
                  <a:schemeClr val="accent2"/>
                </a:solidFill>
              </a:rPr>
              <a:t> de las necesidades específicas de un empleador o un grupo de empleadores </a:t>
            </a:r>
          </a:p>
          <a:p>
            <a:pPr lvl="1" eaLnBrk="1" hangingPunct="1">
              <a:lnSpc>
                <a:spcPct val="90000"/>
              </a:lnSpc>
              <a:buClr>
                <a:srgbClr val="333399"/>
              </a:buClr>
            </a:pPr>
            <a:r>
              <a:rPr lang="es-ES" altLang="en-US" sz="2200">
                <a:solidFill>
                  <a:schemeClr val="accent2"/>
                </a:solidFill>
              </a:rPr>
              <a:t>para la capacitación a medida, el empleador debe contribuir mínimo con el 50% del costo de la capacitación  y prometerle un empleo cuando usted termine su capacitación</a:t>
            </a:r>
            <a:r>
              <a:rPr lang="es-ES" altLang="en-US" sz="2000">
                <a:solidFill>
                  <a:srgbClr val="000000"/>
                </a:solidFill>
              </a:rPr>
              <a:t> </a:t>
            </a:r>
            <a:endParaRPr lang="en-US" altLang="en-US" sz="2000">
              <a:solidFill>
                <a:srgbClr val="000000"/>
              </a:solidFill>
            </a:endParaRPr>
          </a:p>
        </p:txBody>
      </p:sp>
      <p:sp>
        <p:nvSpPr>
          <p:cNvPr id="18436" name="Rectangle 5">
            <a:extLst>
              <a:ext uri="{FF2B5EF4-FFF2-40B4-BE49-F238E27FC236}">
                <a16:creationId xmlns:a16="http://schemas.microsoft.com/office/drawing/2014/main" id="{C03541AA-CBC8-AD0A-91C8-25DC720A0BA6}"/>
              </a:ext>
            </a:extLst>
          </p:cNvPr>
          <p:cNvSpPr>
            <a:spLocks noChangeArrowheads="1"/>
          </p:cNvSpPr>
          <p:nvPr/>
        </p:nvSpPr>
        <p:spPr bwMode="auto">
          <a:xfrm>
            <a:off x="5715000" y="6477000"/>
            <a:ext cx="3429000" cy="381000"/>
          </a:xfrm>
          <a:prstGeom prst="rect">
            <a:avLst/>
          </a:prstGeom>
          <a:solidFill>
            <a:srgbClr val="000066"/>
          </a:solidFill>
          <a:ln w="9525">
            <a:solidFill>
              <a:schemeClr val="tx1"/>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18437" name="Text Box 6">
            <a:extLst>
              <a:ext uri="{FF2B5EF4-FFF2-40B4-BE49-F238E27FC236}">
                <a16:creationId xmlns:a16="http://schemas.microsoft.com/office/drawing/2014/main" id="{FFC36EC7-EBE7-3A2F-778D-A81FD4EC70C8}"/>
              </a:ext>
            </a:extLst>
          </p:cNvPr>
          <p:cNvSpPr txBox="1">
            <a:spLocks noChangeArrowheads="1"/>
          </p:cNvSpPr>
          <p:nvPr/>
        </p:nvSpPr>
        <p:spPr bwMode="auto">
          <a:xfrm>
            <a:off x="5638800" y="6553200"/>
            <a:ext cx="3886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s-ES" altLang="en-US" sz="1400">
                <a:solidFill>
                  <a:schemeClr val="bg1"/>
                </a:solidFill>
              </a:rPr>
              <a:t>Departamento del Trabajo</a:t>
            </a:r>
            <a:r>
              <a:rPr lang="en-US" altLang="en-US" sz="1400">
                <a:solidFill>
                  <a:schemeClr val="bg1"/>
                </a:solidFill>
              </a:rPr>
              <a:t> de Connecticut</a:t>
            </a:r>
          </a:p>
        </p:txBody>
      </p:sp>
    </p:spTree>
  </p:cSld>
  <p:clrMapOvr>
    <a:masterClrMapping/>
  </p:clrMapOvr>
  <p:transition>
    <p:random/>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66DF35A7-F4B5-AE40-E128-9104655CB430}"/>
              </a:ext>
            </a:extLst>
          </p:cNvPr>
          <p:cNvSpPr>
            <a:spLocks noGrp="1" noChangeArrowheads="1"/>
          </p:cNvSpPr>
          <p:nvPr>
            <p:ph type="title"/>
          </p:nvPr>
        </p:nvSpPr>
        <p:spPr>
          <a:xfrm>
            <a:off x="228600" y="304800"/>
            <a:ext cx="8610600" cy="685800"/>
          </a:xfrm>
        </p:spPr>
        <p:txBody>
          <a:bodyPr/>
          <a:lstStyle/>
          <a:p>
            <a:pPr eaLnBrk="1" hangingPunct="1"/>
            <a:r>
              <a:rPr lang="es-ES" altLang="en-US" sz="3200" b="1">
                <a:solidFill>
                  <a:srgbClr val="333399"/>
                </a:solidFill>
              </a:rPr>
              <a:t>Requisitos para la capacitación de TAA</a:t>
            </a:r>
            <a:r>
              <a:rPr lang="es-ES" altLang="en-US">
                <a:solidFill>
                  <a:srgbClr val="333399"/>
                </a:solidFill>
              </a:rPr>
              <a:t> </a:t>
            </a:r>
            <a:endParaRPr lang="en-US" altLang="en-US">
              <a:solidFill>
                <a:srgbClr val="333399"/>
              </a:solidFill>
            </a:endParaRPr>
          </a:p>
        </p:txBody>
      </p:sp>
      <p:sp>
        <p:nvSpPr>
          <p:cNvPr id="19459" name="Rectangle 3">
            <a:extLst>
              <a:ext uri="{FF2B5EF4-FFF2-40B4-BE49-F238E27FC236}">
                <a16:creationId xmlns:a16="http://schemas.microsoft.com/office/drawing/2014/main" id="{A9668307-E598-5B6B-1D75-A51C49128E04}"/>
              </a:ext>
            </a:extLst>
          </p:cNvPr>
          <p:cNvSpPr>
            <a:spLocks noGrp="1" noChangeArrowheads="1"/>
          </p:cNvSpPr>
          <p:nvPr>
            <p:ph type="body" idx="1"/>
          </p:nvPr>
        </p:nvSpPr>
        <p:spPr>
          <a:xfrm>
            <a:off x="0" y="1295400"/>
            <a:ext cx="8991600" cy="5257800"/>
          </a:xfrm>
        </p:spPr>
        <p:txBody>
          <a:bodyPr/>
          <a:lstStyle/>
          <a:p>
            <a:pPr marL="609600" indent="-609600" eaLnBrk="1" hangingPunct="1">
              <a:lnSpc>
                <a:spcPct val="90000"/>
              </a:lnSpc>
              <a:buClr>
                <a:srgbClr val="333399"/>
              </a:buClr>
              <a:buFontTx/>
              <a:buAutoNum type="arabicParenR"/>
            </a:pPr>
            <a:r>
              <a:rPr lang="es-ES" altLang="en-US" sz="2400">
                <a:solidFill>
                  <a:schemeClr val="accent2"/>
                </a:solidFill>
              </a:rPr>
              <a:t>No existe empleo adecuado para usted.</a:t>
            </a:r>
          </a:p>
          <a:p>
            <a:pPr marL="609600" indent="-609600" eaLnBrk="1" hangingPunct="1">
              <a:lnSpc>
                <a:spcPct val="90000"/>
              </a:lnSpc>
              <a:buClr>
                <a:srgbClr val="333399"/>
              </a:buClr>
              <a:buFontTx/>
              <a:buAutoNum type="arabicParenR"/>
            </a:pPr>
            <a:r>
              <a:rPr lang="es-ES" altLang="en-US" sz="2400">
                <a:solidFill>
                  <a:schemeClr val="accent2"/>
                </a:solidFill>
              </a:rPr>
              <a:t>La capacitación se encuentra razonablemente disponible por parte de fuentes gubernamentales o privadas.</a:t>
            </a:r>
          </a:p>
          <a:p>
            <a:pPr marL="609600" indent="-609600" eaLnBrk="1" hangingPunct="1">
              <a:lnSpc>
                <a:spcPct val="90000"/>
              </a:lnSpc>
              <a:buClr>
                <a:srgbClr val="333399"/>
              </a:buClr>
              <a:buFontTx/>
              <a:buAutoNum type="arabicParenR"/>
            </a:pPr>
            <a:r>
              <a:rPr lang="es-ES" altLang="en-US" sz="2400">
                <a:solidFill>
                  <a:schemeClr val="accent2"/>
                </a:solidFill>
              </a:rPr>
              <a:t>Hay expectativas razonables de empleo cuando usted complete la capacitación.</a:t>
            </a:r>
          </a:p>
          <a:p>
            <a:pPr marL="609600" indent="-609600" eaLnBrk="1" hangingPunct="1">
              <a:lnSpc>
                <a:spcPct val="90000"/>
              </a:lnSpc>
              <a:buClr>
                <a:srgbClr val="333399"/>
              </a:buClr>
              <a:buFontTx/>
              <a:buAutoNum type="arabicParenR"/>
            </a:pPr>
            <a:r>
              <a:rPr lang="es-ES" altLang="en-US" sz="2400">
                <a:solidFill>
                  <a:schemeClr val="accent2"/>
                </a:solidFill>
              </a:rPr>
              <a:t>Usted tiene los antecedentes, la educación, las habilidades o la experiencia necesarias para terminar la capacitación satisfactoriamente.</a:t>
            </a:r>
          </a:p>
          <a:p>
            <a:pPr marL="609600" indent="-609600" eaLnBrk="1" hangingPunct="1">
              <a:lnSpc>
                <a:spcPct val="90000"/>
              </a:lnSpc>
              <a:buClr>
                <a:srgbClr val="333399"/>
              </a:buClr>
              <a:buFontTx/>
              <a:buAutoNum type="arabicParenR"/>
            </a:pPr>
            <a:r>
              <a:rPr lang="es-ES" altLang="en-US" sz="2400">
                <a:solidFill>
                  <a:schemeClr val="accent2"/>
                </a:solidFill>
              </a:rPr>
              <a:t>Usted tiene las aptitudes físicas, mentales y económicas necesarias para terminar la capacitación.</a:t>
            </a:r>
          </a:p>
          <a:p>
            <a:pPr marL="609600" indent="-609600" eaLnBrk="1" hangingPunct="1">
              <a:lnSpc>
                <a:spcPct val="90000"/>
              </a:lnSpc>
              <a:buClr>
                <a:srgbClr val="333399"/>
              </a:buClr>
              <a:buFontTx/>
              <a:buAutoNum type="arabicParenR"/>
            </a:pPr>
            <a:r>
              <a:rPr lang="es-ES" altLang="en-US" sz="2400">
                <a:solidFill>
                  <a:schemeClr val="accent2"/>
                </a:solidFill>
              </a:rPr>
              <a:t>La capacitación es adecuada para usted y se encuentra disponible a un costo razonable.</a:t>
            </a:r>
          </a:p>
          <a:p>
            <a:pPr marL="609600" indent="-609600" eaLnBrk="1" hangingPunct="1">
              <a:lnSpc>
                <a:spcPct val="90000"/>
              </a:lnSpc>
              <a:buClr>
                <a:srgbClr val="333399"/>
              </a:buClr>
              <a:buFontTx/>
              <a:buAutoNum type="arabicParenR"/>
            </a:pPr>
            <a:endParaRPr lang="es-ES" altLang="en-US" sz="2400">
              <a:solidFill>
                <a:schemeClr val="accent2"/>
              </a:solidFill>
            </a:endParaRPr>
          </a:p>
          <a:p>
            <a:pPr marL="609600" indent="-609600" eaLnBrk="1" hangingPunct="1">
              <a:lnSpc>
                <a:spcPct val="90000"/>
              </a:lnSpc>
              <a:buClr>
                <a:srgbClr val="333399"/>
              </a:buClr>
              <a:buFontTx/>
              <a:buAutoNum type="arabicParenR" startAt="4"/>
            </a:pPr>
            <a:endParaRPr lang="es-ES" altLang="en-US" sz="2400">
              <a:solidFill>
                <a:schemeClr val="accent2"/>
              </a:solidFill>
            </a:endParaRPr>
          </a:p>
          <a:p>
            <a:pPr marL="609600" indent="-609600" eaLnBrk="1" hangingPunct="1">
              <a:lnSpc>
                <a:spcPct val="90000"/>
              </a:lnSpc>
              <a:buClr>
                <a:srgbClr val="333399"/>
              </a:buClr>
              <a:buFontTx/>
              <a:buNone/>
            </a:pPr>
            <a:endParaRPr lang="en-US" altLang="en-US" sz="2400">
              <a:solidFill>
                <a:schemeClr val="accent2"/>
              </a:solidFill>
            </a:endParaRPr>
          </a:p>
        </p:txBody>
      </p:sp>
      <p:sp>
        <p:nvSpPr>
          <p:cNvPr id="19460" name="Rectangle 6">
            <a:extLst>
              <a:ext uri="{FF2B5EF4-FFF2-40B4-BE49-F238E27FC236}">
                <a16:creationId xmlns:a16="http://schemas.microsoft.com/office/drawing/2014/main" id="{A09BE84A-B6C1-60E2-EAF0-AC05D1CC0F72}"/>
              </a:ext>
            </a:extLst>
          </p:cNvPr>
          <p:cNvSpPr>
            <a:spLocks noChangeArrowheads="1"/>
          </p:cNvSpPr>
          <p:nvPr/>
        </p:nvSpPr>
        <p:spPr bwMode="auto">
          <a:xfrm>
            <a:off x="5638800" y="6477000"/>
            <a:ext cx="3505200" cy="381000"/>
          </a:xfrm>
          <a:prstGeom prst="rect">
            <a:avLst/>
          </a:prstGeom>
          <a:solidFill>
            <a:srgbClr val="000066"/>
          </a:solidFill>
          <a:ln w="9525">
            <a:solidFill>
              <a:schemeClr val="tx1"/>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19461" name="Text Box 7">
            <a:extLst>
              <a:ext uri="{FF2B5EF4-FFF2-40B4-BE49-F238E27FC236}">
                <a16:creationId xmlns:a16="http://schemas.microsoft.com/office/drawing/2014/main" id="{381C5A66-266C-DA4B-C077-166D7684B98A}"/>
              </a:ext>
            </a:extLst>
          </p:cNvPr>
          <p:cNvSpPr txBox="1">
            <a:spLocks noChangeArrowheads="1"/>
          </p:cNvSpPr>
          <p:nvPr/>
        </p:nvSpPr>
        <p:spPr bwMode="auto">
          <a:xfrm>
            <a:off x="5562600" y="6553200"/>
            <a:ext cx="3886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s-ES" altLang="en-US" sz="1400">
                <a:solidFill>
                  <a:schemeClr val="bg1"/>
                </a:solidFill>
              </a:rPr>
              <a:t>Departamento del Trabajo</a:t>
            </a:r>
            <a:r>
              <a:rPr lang="en-US" altLang="en-US" sz="1400">
                <a:solidFill>
                  <a:schemeClr val="bg1"/>
                </a:solidFill>
              </a:rPr>
              <a:t> de Connecticut</a:t>
            </a:r>
          </a:p>
        </p:txBody>
      </p:sp>
    </p:spTree>
  </p:cSld>
  <p:clrMapOvr>
    <a:masterClrMapping/>
  </p:clrMapOvr>
  <p:transition>
    <p:random/>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430B5C39-C33A-1D1C-B2E2-ECEBB17ADE64}"/>
              </a:ext>
            </a:extLst>
          </p:cNvPr>
          <p:cNvSpPr>
            <a:spLocks noGrp="1" noChangeArrowheads="1"/>
          </p:cNvSpPr>
          <p:nvPr>
            <p:ph type="title"/>
          </p:nvPr>
        </p:nvSpPr>
        <p:spPr>
          <a:xfrm>
            <a:off x="228600" y="533400"/>
            <a:ext cx="8610600" cy="685800"/>
          </a:xfrm>
        </p:spPr>
        <p:txBody>
          <a:bodyPr/>
          <a:lstStyle/>
          <a:p>
            <a:pPr eaLnBrk="1" hangingPunct="1"/>
            <a:r>
              <a:rPr lang="es-ES" altLang="en-US" sz="3200" b="1">
                <a:solidFill>
                  <a:srgbClr val="333399"/>
                </a:solidFill>
              </a:rPr>
              <a:t>Participación en la capacitación</a:t>
            </a:r>
            <a:r>
              <a:rPr lang="en-US" altLang="en-US" sz="5100">
                <a:solidFill>
                  <a:srgbClr val="3399FF"/>
                </a:solidFill>
              </a:rPr>
              <a:t> </a:t>
            </a:r>
          </a:p>
        </p:txBody>
      </p:sp>
      <p:sp>
        <p:nvSpPr>
          <p:cNvPr id="20483" name="Rectangle 3">
            <a:extLst>
              <a:ext uri="{FF2B5EF4-FFF2-40B4-BE49-F238E27FC236}">
                <a16:creationId xmlns:a16="http://schemas.microsoft.com/office/drawing/2014/main" id="{06A62CF2-2A3A-3932-A077-7C740C9E1394}"/>
              </a:ext>
            </a:extLst>
          </p:cNvPr>
          <p:cNvSpPr>
            <a:spLocks noGrp="1" noChangeArrowheads="1"/>
          </p:cNvSpPr>
          <p:nvPr>
            <p:ph type="body" idx="1"/>
          </p:nvPr>
        </p:nvSpPr>
        <p:spPr>
          <a:xfrm>
            <a:off x="0" y="1600200"/>
            <a:ext cx="9144000" cy="2514600"/>
          </a:xfrm>
        </p:spPr>
        <p:txBody>
          <a:bodyPr/>
          <a:lstStyle/>
          <a:p>
            <a:pPr eaLnBrk="1" hangingPunct="1">
              <a:buFontTx/>
              <a:buNone/>
            </a:pPr>
            <a:r>
              <a:rPr lang="es-ES" altLang="en-US" sz="2600">
                <a:solidFill>
                  <a:schemeClr val="accent2"/>
                </a:solidFill>
              </a:rPr>
              <a:t>La duración de la capacitación deberá ser la mínima necesaria para posibilitarle el regreso al trabajo.  </a:t>
            </a:r>
          </a:p>
          <a:p>
            <a:pPr lvl="2" eaLnBrk="1" hangingPunct="1">
              <a:buFontTx/>
              <a:buNone/>
            </a:pPr>
            <a:r>
              <a:rPr lang="es-ES" altLang="en-US" sz="2600">
                <a:solidFill>
                  <a:schemeClr val="accent2"/>
                </a:solidFill>
              </a:rPr>
              <a:t>- se permite un máximo de 130 semanas de entrenamiento</a:t>
            </a:r>
          </a:p>
          <a:p>
            <a:pPr lvl="2" eaLnBrk="1" hangingPunct="1">
              <a:buFontTx/>
              <a:buNone/>
            </a:pPr>
            <a:endParaRPr lang="es-ES" altLang="en-US" sz="2600">
              <a:solidFill>
                <a:schemeClr val="accent2"/>
              </a:solidFill>
            </a:endParaRPr>
          </a:p>
          <a:p>
            <a:pPr lvl="2" eaLnBrk="1" hangingPunct="1">
              <a:buFontTx/>
              <a:buNone/>
            </a:pPr>
            <a:endParaRPr lang="en-US" altLang="en-US" sz="2000">
              <a:solidFill>
                <a:schemeClr val="accent2"/>
              </a:solidFill>
            </a:endParaRPr>
          </a:p>
        </p:txBody>
      </p:sp>
      <p:sp>
        <p:nvSpPr>
          <p:cNvPr id="20484" name="Rectangle 4">
            <a:extLst>
              <a:ext uri="{FF2B5EF4-FFF2-40B4-BE49-F238E27FC236}">
                <a16:creationId xmlns:a16="http://schemas.microsoft.com/office/drawing/2014/main" id="{D9521862-7FA6-9FF1-7493-3AB9C560E9FB}"/>
              </a:ext>
            </a:extLst>
          </p:cNvPr>
          <p:cNvSpPr>
            <a:spLocks noChangeArrowheads="1"/>
          </p:cNvSpPr>
          <p:nvPr/>
        </p:nvSpPr>
        <p:spPr bwMode="auto">
          <a:xfrm>
            <a:off x="5638800" y="6477000"/>
            <a:ext cx="3505200" cy="381000"/>
          </a:xfrm>
          <a:prstGeom prst="rect">
            <a:avLst/>
          </a:prstGeom>
          <a:solidFill>
            <a:srgbClr val="000066"/>
          </a:solidFill>
          <a:ln w="9525">
            <a:solidFill>
              <a:schemeClr val="tx1"/>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0485" name="Text Box 5">
            <a:extLst>
              <a:ext uri="{FF2B5EF4-FFF2-40B4-BE49-F238E27FC236}">
                <a16:creationId xmlns:a16="http://schemas.microsoft.com/office/drawing/2014/main" id="{C8D699D5-A1FA-0BE9-258B-0048F3D1233C}"/>
              </a:ext>
            </a:extLst>
          </p:cNvPr>
          <p:cNvSpPr txBox="1">
            <a:spLocks noChangeArrowheads="1"/>
          </p:cNvSpPr>
          <p:nvPr/>
        </p:nvSpPr>
        <p:spPr bwMode="auto">
          <a:xfrm>
            <a:off x="5638800" y="6553200"/>
            <a:ext cx="3886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s-ES" altLang="en-US" sz="1400">
                <a:solidFill>
                  <a:schemeClr val="bg1"/>
                </a:solidFill>
              </a:rPr>
              <a:t>Departamento del Trabajo</a:t>
            </a:r>
            <a:r>
              <a:rPr lang="en-US" altLang="en-US" sz="1400">
                <a:solidFill>
                  <a:schemeClr val="bg1"/>
                </a:solidFill>
              </a:rPr>
              <a:t> de Connecticut</a:t>
            </a:r>
          </a:p>
        </p:txBody>
      </p:sp>
    </p:spTree>
  </p:cSld>
  <p:clrMapOvr>
    <a:masterClrMapping/>
  </p:clrMapOvr>
  <p:transition>
    <p:random/>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6" descr="j0434859">
            <a:extLst>
              <a:ext uri="{FF2B5EF4-FFF2-40B4-BE49-F238E27FC236}">
                <a16:creationId xmlns:a16="http://schemas.microsoft.com/office/drawing/2014/main" id="{499EA62F-4B0F-A80F-7505-64920E2EDA9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29000" y="3276600"/>
            <a:ext cx="2438400" cy="243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Rectangle 2">
            <a:extLst>
              <a:ext uri="{FF2B5EF4-FFF2-40B4-BE49-F238E27FC236}">
                <a16:creationId xmlns:a16="http://schemas.microsoft.com/office/drawing/2014/main" id="{3BD487CA-1A0A-497A-5FC9-2C2E575A868C}"/>
              </a:ext>
            </a:extLst>
          </p:cNvPr>
          <p:cNvSpPr>
            <a:spLocks noGrp="1" noChangeArrowheads="1"/>
          </p:cNvSpPr>
          <p:nvPr>
            <p:ph type="ctrTitle"/>
          </p:nvPr>
        </p:nvSpPr>
        <p:spPr>
          <a:xfrm>
            <a:off x="609600" y="762000"/>
            <a:ext cx="7772400" cy="2133600"/>
          </a:xfrm>
        </p:spPr>
        <p:txBody>
          <a:bodyPr/>
          <a:lstStyle/>
          <a:p>
            <a:pPr eaLnBrk="1" hangingPunct="1"/>
            <a:br>
              <a:rPr lang="en-US" altLang="en-US" sz="4200"/>
            </a:br>
            <a:r>
              <a:rPr lang="en-US" altLang="en-US" sz="4200"/>
              <a:t> </a:t>
            </a:r>
            <a:r>
              <a:rPr lang="es-ES" altLang="en-US" b="1">
                <a:solidFill>
                  <a:srgbClr val="333399"/>
                </a:solidFill>
              </a:rPr>
              <a:t>¿Qué es la TAA </a:t>
            </a:r>
            <a:br>
              <a:rPr lang="es-ES" altLang="en-US" b="1">
                <a:solidFill>
                  <a:srgbClr val="333399"/>
                </a:solidFill>
              </a:rPr>
            </a:br>
            <a:r>
              <a:rPr lang="es-ES" altLang="en-US" b="1">
                <a:solidFill>
                  <a:srgbClr val="333399"/>
                </a:solidFill>
              </a:rPr>
              <a:t>y  </a:t>
            </a:r>
            <a:br>
              <a:rPr lang="es-ES" altLang="en-US" b="1">
                <a:solidFill>
                  <a:srgbClr val="333399"/>
                </a:solidFill>
              </a:rPr>
            </a:br>
            <a:r>
              <a:rPr lang="es-ES" altLang="en-US" b="1">
                <a:solidFill>
                  <a:srgbClr val="333399"/>
                </a:solidFill>
              </a:rPr>
              <a:t>cómo me ayudará?</a:t>
            </a:r>
            <a:br>
              <a:rPr lang="es-ES" altLang="en-US" b="1">
                <a:solidFill>
                  <a:srgbClr val="000000"/>
                </a:solidFill>
              </a:rPr>
            </a:br>
            <a:endParaRPr lang="en-US" altLang="en-US" b="1">
              <a:solidFill>
                <a:srgbClr val="000000"/>
              </a:solidFill>
            </a:endParaRPr>
          </a:p>
        </p:txBody>
      </p:sp>
      <p:sp>
        <p:nvSpPr>
          <p:cNvPr id="3076" name="Rectangle 14">
            <a:extLst>
              <a:ext uri="{FF2B5EF4-FFF2-40B4-BE49-F238E27FC236}">
                <a16:creationId xmlns:a16="http://schemas.microsoft.com/office/drawing/2014/main" id="{22D140E8-9896-22EC-8C50-709D553741DB}"/>
              </a:ext>
            </a:extLst>
          </p:cNvPr>
          <p:cNvSpPr>
            <a:spLocks noChangeArrowheads="1"/>
          </p:cNvSpPr>
          <p:nvPr/>
        </p:nvSpPr>
        <p:spPr bwMode="auto">
          <a:xfrm>
            <a:off x="5791200" y="6477000"/>
            <a:ext cx="3352800" cy="381000"/>
          </a:xfrm>
          <a:prstGeom prst="rect">
            <a:avLst/>
          </a:prstGeom>
          <a:solidFill>
            <a:srgbClr val="000066"/>
          </a:solidFill>
          <a:ln w="9525">
            <a:solidFill>
              <a:schemeClr val="tx1"/>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3077" name="Text Box 15">
            <a:extLst>
              <a:ext uri="{FF2B5EF4-FFF2-40B4-BE49-F238E27FC236}">
                <a16:creationId xmlns:a16="http://schemas.microsoft.com/office/drawing/2014/main" id="{A8AADA68-8056-EF01-77ED-C6F64A96D24A}"/>
              </a:ext>
            </a:extLst>
          </p:cNvPr>
          <p:cNvSpPr txBox="1">
            <a:spLocks noChangeArrowheads="1"/>
          </p:cNvSpPr>
          <p:nvPr/>
        </p:nvSpPr>
        <p:spPr bwMode="auto">
          <a:xfrm>
            <a:off x="5791200" y="6553200"/>
            <a:ext cx="35814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s-ES" altLang="en-US" sz="1400">
                <a:solidFill>
                  <a:schemeClr val="bg1"/>
                </a:solidFill>
              </a:rPr>
              <a:t>Departamento del Trabajo de </a:t>
            </a:r>
            <a:r>
              <a:rPr lang="en-US" altLang="en-US" sz="1400">
                <a:solidFill>
                  <a:schemeClr val="bg1"/>
                </a:solidFill>
              </a:rPr>
              <a:t>Connecticut</a:t>
            </a:r>
          </a:p>
        </p:txBody>
      </p:sp>
    </p:spTree>
  </p:cSld>
  <p:clrMapOvr>
    <a:masterClrMapping/>
  </p:clrMapOvr>
  <p:transition>
    <p:random/>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1026">
            <a:extLst>
              <a:ext uri="{FF2B5EF4-FFF2-40B4-BE49-F238E27FC236}">
                <a16:creationId xmlns:a16="http://schemas.microsoft.com/office/drawing/2014/main" id="{77D5445C-2B65-EDD2-39BC-3A36B6D937F9}"/>
              </a:ext>
            </a:extLst>
          </p:cNvPr>
          <p:cNvSpPr>
            <a:spLocks noGrp="1" noChangeArrowheads="1"/>
          </p:cNvSpPr>
          <p:nvPr>
            <p:ph type="title"/>
          </p:nvPr>
        </p:nvSpPr>
        <p:spPr>
          <a:xfrm>
            <a:off x="2743200" y="762000"/>
            <a:ext cx="6400800" cy="685800"/>
          </a:xfrm>
        </p:spPr>
        <p:txBody>
          <a:bodyPr/>
          <a:lstStyle/>
          <a:p>
            <a:pPr eaLnBrk="1" hangingPunct="1"/>
            <a:r>
              <a:rPr lang="es-ES" altLang="en-US" sz="3200" b="1">
                <a:solidFill>
                  <a:schemeClr val="accent2"/>
                </a:solidFill>
                <a:cs typeface="Arial" panose="020B0604020202020204" pitchFamily="34" charset="0"/>
              </a:rPr>
              <a:t>Limitaciones de la capacitación</a:t>
            </a:r>
            <a:r>
              <a:rPr lang="en-US" altLang="en-US" sz="3200" b="1">
                <a:solidFill>
                  <a:schemeClr val="accent2"/>
                </a:solidFill>
                <a:cs typeface="Arial" panose="020B0604020202020204" pitchFamily="34" charset="0"/>
              </a:rPr>
              <a:t> </a:t>
            </a:r>
          </a:p>
        </p:txBody>
      </p:sp>
      <p:sp>
        <p:nvSpPr>
          <p:cNvPr id="21507" name="Rectangle 1027">
            <a:extLst>
              <a:ext uri="{FF2B5EF4-FFF2-40B4-BE49-F238E27FC236}">
                <a16:creationId xmlns:a16="http://schemas.microsoft.com/office/drawing/2014/main" id="{421EAD41-A466-1376-250B-D3D93342BBD8}"/>
              </a:ext>
            </a:extLst>
          </p:cNvPr>
          <p:cNvSpPr>
            <a:spLocks noGrp="1" noChangeArrowheads="1"/>
          </p:cNvSpPr>
          <p:nvPr>
            <p:ph type="body" idx="1"/>
          </p:nvPr>
        </p:nvSpPr>
        <p:spPr>
          <a:xfrm>
            <a:off x="381000" y="1981200"/>
            <a:ext cx="8458200" cy="4724400"/>
          </a:xfrm>
        </p:spPr>
        <p:txBody>
          <a:bodyPr/>
          <a:lstStyle/>
          <a:p>
            <a:pPr eaLnBrk="1" hangingPunct="1">
              <a:buFontTx/>
              <a:buNone/>
            </a:pPr>
            <a:r>
              <a:rPr lang="es-ES" altLang="en-US" sz="2600">
                <a:solidFill>
                  <a:schemeClr val="accent2"/>
                </a:solidFill>
                <a:cs typeface="Arial" panose="020B0604020202020204" pitchFamily="34" charset="0"/>
              </a:rPr>
              <a:t>Su plan de capacitación puede abarcar muchos componentes y tipos de capacitación, pero sólo tiene derecho a un programa y una meta ocupacional, conforme a cada certificación de la Ley de Comercio.  </a:t>
            </a:r>
          </a:p>
          <a:p>
            <a:pPr eaLnBrk="1" hangingPunct="1">
              <a:buFontTx/>
              <a:buNone/>
            </a:pPr>
            <a:r>
              <a:rPr lang="es-ES" altLang="en-US" sz="2600">
                <a:solidFill>
                  <a:schemeClr val="accent2"/>
                </a:solidFill>
                <a:cs typeface="Arial" panose="020B0604020202020204" pitchFamily="34" charset="0"/>
              </a:rPr>
              <a:t>Antes de presentar su solicitud y comenzar la capacitación, analice exhaustivamente si el programa de capacitación solicitado y la meta ocupacional anticipada son adecuados. </a:t>
            </a:r>
          </a:p>
          <a:p>
            <a:pPr eaLnBrk="1" hangingPunct="1">
              <a:buFontTx/>
              <a:buNone/>
            </a:pPr>
            <a:endParaRPr lang="en-US" altLang="en-US" sz="800">
              <a:solidFill>
                <a:schemeClr val="accent2"/>
              </a:solidFill>
              <a:cs typeface="Arial" panose="020B0604020202020204" pitchFamily="34" charset="0"/>
            </a:endParaRPr>
          </a:p>
          <a:p>
            <a:pPr algn="ctr" eaLnBrk="1" hangingPunct="1">
              <a:buFontTx/>
              <a:buNone/>
            </a:pPr>
            <a:r>
              <a:rPr lang="es-ES" altLang="en-US" sz="2600" b="1">
                <a:solidFill>
                  <a:schemeClr val="accent2"/>
                </a:solidFill>
                <a:cs typeface="Arial" panose="020B0604020202020204" pitchFamily="34" charset="0"/>
              </a:rPr>
              <a:t>¡Reúnase con su representante de TAA </a:t>
            </a:r>
            <a:r>
              <a:rPr lang="es-ES" altLang="en-US" sz="2600" b="1" i="1">
                <a:solidFill>
                  <a:schemeClr val="accent2"/>
                </a:solidFill>
                <a:cs typeface="Arial" panose="020B0604020202020204" pitchFamily="34" charset="0"/>
              </a:rPr>
              <a:t>pronto</a:t>
            </a:r>
            <a:r>
              <a:rPr lang="es-ES" altLang="en-US" sz="2600" b="1">
                <a:solidFill>
                  <a:schemeClr val="accent2"/>
                </a:solidFill>
                <a:cs typeface="Arial" panose="020B0604020202020204" pitchFamily="34" charset="0"/>
              </a:rPr>
              <a:t> para empezar a planificar!</a:t>
            </a:r>
            <a:endParaRPr lang="en-US" altLang="en-US" sz="2600" b="1">
              <a:solidFill>
                <a:schemeClr val="accent2"/>
              </a:solidFill>
              <a:cs typeface="Arial" panose="020B0604020202020204" pitchFamily="34" charset="0"/>
            </a:endParaRPr>
          </a:p>
        </p:txBody>
      </p:sp>
      <p:sp>
        <p:nvSpPr>
          <p:cNvPr id="21508" name="Rectangle 1028">
            <a:extLst>
              <a:ext uri="{FF2B5EF4-FFF2-40B4-BE49-F238E27FC236}">
                <a16:creationId xmlns:a16="http://schemas.microsoft.com/office/drawing/2014/main" id="{DBA2D53E-4923-4655-1260-3477F3536AEE}"/>
              </a:ext>
            </a:extLst>
          </p:cNvPr>
          <p:cNvSpPr>
            <a:spLocks noChangeArrowheads="1"/>
          </p:cNvSpPr>
          <p:nvPr/>
        </p:nvSpPr>
        <p:spPr bwMode="auto">
          <a:xfrm>
            <a:off x="5638800" y="6477000"/>
            <a:ext cx="3505200" cy="381000"/>
          </a:xfrm>
          <a:prstGeom prst="rect">
            <a:avLst/>
          </a:prstGeom>
          <a:solidFill>
            <a:srgbClr val="000066"/>
          </a:solidFill>
          <a:ln w="9525">
            <a:solidFill>
              <a:schemeClr val="tx1"/>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1509" name="Text Box 1029">
            <a:extLst>
              <a:ext uri="{FF2B5EF4-FFF2-40B4-BE49-F238E27FC236}">
                <a16:creationId xmlns:a16="http://schemas.microsoft.com/office/drawing/2014/main" id="{813EB0A4-4D8F-E030-5D9B-3A9B43250778}"/>
              </a:ext>
            </a:extLst>
          </p:cNvPr>
          <p:cNvSpPr txBox="1">
            <a:spLocks noChangeArrowheads="1"/>
          </p:cNvSpPr>
          <p:nvPr/>
        </p:nvSpPr>
        <p:spPr bwMode="auto">
          <a:xfrm>
            <a:off x="5562600" y="6553200"/>
            <a:ext cx="3886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s-ES" altLang="en-US" sz="1400">
                <a:solidFill>
                  <a:schemeClr val="bg1"/>
                </a:solidFill>
              </a:rPr>
              <a:t>Departamento del Trabajo</a:t>
            </a:r>
            <a:r>
              <a:rPr lang="en-US" altLang="en-US" sz="1400">
                <a:solidFill>
                  <a:schemeClr val="bg1"/>
                </a:solidFill>
              </a:rPr>
              <a:t> de Connecticut</a:t>
            </a:r>
          </a:p>
        </p:txBody>
      </p:sp>
      <p:pic>
        <p:nvPicPr>
          <p:cNvPr id="21510" name="Picture 1030" descr="j0439486">
            <a:extLst>
              <a:ext uri="{FF2B5EF4-FFF2-40B4-BE49-F238E27FC236}">
                <a16:creationId xmlns:a16="http://schemas.microsoft.com/office/drawing/2014/main" id="{81EABEAD-87B7-B1BA-6CEB-DD0D956A5CD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304800"/>
            <a:ext cx="2209800" cy="1476375"/>
          </a:xfrm>
          <a:prstGeom prst="rect">
            <a:avLst/>
          </a:prstGeom>
          <a:noFill/>
          <a:ln w="57150" cmpd="thinThick">
            <a:solidFill>
              <a:srgbClr val="000066"/>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ransition>
    <p:random/>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FB48B8AD-B901-6531-3117-4532ABB24315}"/>
              </a:ext>
            </a:extLst>
          </p:cNvPr>
          <p:cNvSpPr>
            <a:spLocks noGrp="1" noChangeArrowheads="1"/>
          </p:cNvSpPr>
          <p:nvPr>
            <p:ph type="title"/>
          </p:nvPr>
        </p:nvSpPr>
        <p:spPr>
          <a:xfrm>
            <a:off x="609600" y="228600"/>
            <a:ext cx="7772400" cy="685800"/>
          </a:xfrm>
        </p:spPr>
        <p:txBody>
          <a:bodyPr/>
          <a:lstStyle/>
          <a:p>
            <a:pPr eaLnBrk="1" hangingPunct="1"/>
            <a:r>
              <a:rPr lang="es-ES" altLang="en-US" sz="3200" b="1">
                <a:solidFill>
                  <a:schemeClr val="accent2"/>
                </a:solidFill>
              </a:rPr>
              <a:t>Asignación para la Búsqueda de Trabajo</a:t>
            </a:r>
            <a:endParaRPr lang="en-US" altLang="en-US" sz="3200" b="1">
              <a:solidFill>
                <a:schemeClr val="accent2"/>
              </a:solidFill>
            </a:endParaRPr>
          </a:p>
        </p:txBody>
      </p:sp>
      <p:sp>
        <p:nvSpPr>
          <p:cNvPr id="22531" name="Rectangle 3">
            <a:extLst>
              <a:ext uri="{FF2B5EF4-FFF2-40B4-BE49-F238E27FC236}">
                <a16:creationId xmlns:a16="http://schemas.microsoft.com/office/drawing/2014/main" id="{E9E6E4BC-47D8-55A5-2F24-774CDBDC1F48}"/>
              </a:ext>
            </a:extLst>
          </p:cNvPr>
          <p:cNvSpPr>
            <a:spLocks noGrp="1" noChangeArrowheads="1"/>
          </p:cNvSpPr>
          <p:nvPr>
            <p:ph type="body" idx="1"/>
          </p:nvPr>
        </p:nvSpPr>
        <p:spPr>
          <a:xfrm>
            <a:off x="304800" y="1143000"/>
            <a:ext cx="8534400" cy="5410200"/>
          </a:xfrm>
        </p:spPr>
        <p:txBody>
          <a:bodyPr/>
          <a:lstStyle/>
          <a:p>
            <a:pPr eaLnBrk="1" hangingPunct="1">
              <a:lnSpc>
                <a:spcPct val="90000"/>
              </a:lnSpc>
              <a:buFontTx/>
              <a:buNone/>
            </a:pPr>
            <a:r>
              <a:rPr lang="es-ES" altLang="en-US" sz="2600">
                <a:solidFill>
                  <a:schemeClr val="accent2"/>
                </a:solidFill>
              </a:rPr>
              <a:t>Asignaciones del 90% de los costos mientras busca trabajo fuera de su zona de viaje, hasta $1,250. </a:t>
            </a:r>
          </a:p>
          <a:p>
            <a:pPr eaLnBrk="1" hangingPunct="1">
              <a:lnSpc>
                <a:spcPct val="90000"/>
              </a:lnSpc>
              <a:buClr>
                <a:srgbClr val="333399"/>
              </a:buClr>
            </a:pPr>
            <a:endParaRPr lang="en-US" altLang="en-US" sz="1800">
              <a:solidFill>
                <a:schemeClr val="accent2"/>
              </a:solidFill>
            </a:endParaRPr>
          </a:p>
          <a:p>
            <a:pPr eaLnBrk="1" hangingPunct="1">
              <a:lnSpc>
                <a:spcPct val="90000"/>
              </a:lnSpc>
              <a:buClr>
                <a:srgbClr val="333399"/>
              </a:buClr>
            </a:pPr>
            <a:r>
              <a:rPr lang="es-ES" altLang="en-US" sz="2600">
                <a:solidFill>
                  <a:schemeClr val="accent2"/>
                </a:solidFill>
              </a:rPr>
              <a:t>Los costos reembolsables incluyen gastos de viaje, alojamiento y comidas.</a:t>
            </a:r>
          </a:p>
          <a:p>
            <a:pPr eaLnBrk="1" hangingPunct="1">
              <a:lnSpc>
                <a:spcPct val="90000"/>
              </a:lnSpc>
              <a:buClr>
                <a:srgbClr val="333399"/>
              </a:buClr>
            </a:pPr>
            <a:r>
              <a:rPr lang="es-ES" altLang="en-US" sz="2600">
                <a:solidFill>
                  <a:schemeClr val="accent2"/>
                </a:solidFill>
              </a:rPr>
              <a:t>El reembolso está sujeto a las limitaciones de la tarifa diaria vigente autorizada, conforme a las reglamentaciones federales sobre viajes para el lugar donde se realiza la búsqueda de trabajo.</a:t>
            </a:r>
            <a:endParaRPr lang="en-US" altLang="en-US" sz="2600">
              <a:solidFill>
                <a:schemeClr val="accent2"/>
              </a:solidFill>
            </a:endParaRPr>
          </a:p>
        </p:txBody>
      </p:sp>
      <p:sp>
        <p:nvSpPr>
          <p:cNvPr id="22532" name="Rectangle 5">
            <a:extLst>
              <a:ext uri="{FF2B5EF4-FFF2-40B4-BE49-F238E27FC236}">
                <a16:creationId xmlns:a16="http://schemas.microsoft.com/office/drawing/2014/main" id="{8464B076-8ABD-F8FB-2007-E4DBA5F17AE7}"/>
              </a:ext>
            </a:extLst>
          </p:cNvPr>
          <p:cNvSpPr>
            <a:spLocks noChangeArrowheads="1"/>
          </p:cNvSpPr>
          <p:nvPr/>
        </p:nvSpPr>
        <p:spPr bwMode="auto">
          <a:xfrm>
            <a:off x="5486400" y="6477000"/>
            <a:ext cx="3657600" cy="381000"/>
          </a:xfrm>
          <a:prstGeom prst="rect">
            <a:avLst/>
          </a:prstGeom>
          <a:solidFill>
            <a:srgbClr val="000066"/>
          </a:solidFill>
          <a:ln w="9525">
            <a:solidFill>
              <a:schemeClr val="tx1"/>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2533" name="Text Box 6">
            <a:extLst>
              <a:ext uri="{FF2B5EF4-FFF2-40B4-BE49-F238E27FC236}">
                <a16:creationId xmlns:a16="http://schemas.microsoft.com/office/drawing/2014/main" id="{FEE12516-87B1-473A-3836-08C72D9ADB0D}"/>
              </a:ext>
            </a:extLst>
          </p:cNvPr>
          <p:cNvSpPr txBox="1">
            <a:spLocks noChangeArrowheads="1"/>
          </p:cNvSpPr>
          <p:nvPr/>
        </p:nvSpPr>
        <p:spPr bwMode="auto">
          <a:xfrm>
            <a:off x="5486400" y="6553200"/>
            <a:ext cx="3886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s-ES" altLang="en-US" sz="1400">
                <a:solidFill>
                  <a:schemeClr val="bg1"/>
                </a:solidFill>
              </a:rPr>
              <a:t>Departamento del Trabajo</a:t>
            </a:r>
            <a:r>
              <a:rPr lang="en-US" altLang="en-US" sz="1400">
                <a:solidFill>
                  <a:schemeClr val="bg1"/>
                </a:solidFill>
              </a:rPr>
              <a:t> de Connecticut</a:t>
            </a:r>
          </a:p>
        </p:txBody>
      </p:sp>
      <p:pic>
        <p:nvPicPr>
          <p:cNvPr id="22534" name="Picture 8" descr="j0427610">
            <a:extLst>
              <a:ext uri="{FF2B5EF4-FFF2-40B4-BE49-F238E27FC236}">
                <a16:creationId xmlns:a16="http://schemas.microsoft.com/office/drawing/2014/main" id="{35241AFD-095A-74BD-AD10-097441211C0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4600" y="5181600"/>
            <a:ext cx="1676400" cy="1341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5" name="Picture 9" descr="j0438637">
            <a:extLst>
              <a:ext uri="{FF2B5EF4-FFF2-40B4-BE49-F238E27FC236}">
                <a16:creationId xmlns:a16="http://schemas.microsoft.com/office/drawing/2014/main" id="{8C42A1BA-13D8-301E-6F8F-D7FEAF12C1D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53000" y="5257800"/>
            <a:ext cx="18288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6" name="Picture 7" descr="j0388756">
            <a:extLst>
              <a:ext uri="{FF2B5EF4-FFF2-40B4-BE49-F238E27FC236}">
                <a16:creationId xmlns:a16="http://schemas.microsoft.com/office/drawing/2014/main" id="{8F1408BF-C97B-D1D5-B3C7-B443FF5E809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10000" y="5613400"/>
            <a:ext cx="1811338"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random/>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6112B4A3-695A-BE5F-F43A-CE1445EFCFD4}"/>
              </a:ext>
            </a:extLst>
          </p:cNvPr>
          <p:cNvSpPr>
            <a:spLocks noGrp="1" noChangeArrowheads="1"/>
          </p:cNvSpPr>
          <p:nvPr>
            <p:ph type="title"/>
          </p:nvPr>
        </p:nvSpPr>
        <p:spPr>
          <a:xfrm>
            <a:off x="381000" y="228600"/>
            <a:ext cx="7772400" cy="533400"/>
          </a:xfrm>
        </p:spPr>
        <p:txBody>
          <a:bodyPr/>
          <a:lstStyle/>
          <a:p>
            <a:pPr eaLnBrk="1" hangingPunct="1"/>
            <a:r>
              <a:rPr lang="es-ES" altLang="en-US" sz="2800" b="1">
                <a:solidFill>
                  <a:schemeClr val="accent2"/>
                </a:solidFill>
              </a:rPr>
              <a:t>Asignación para la Búsqueda de Trabajo</a:t>
            </a:r>
            <a:endParaRPr lang="en-US" altLang="en-US" sz="2800" b="1">
              <a:solidFill>
                <a:schemeClr val="accent2"/>
              </a:solidFill>
            </a:endParaRPr>
          </a:p>
        </p:txBody>
      </p:sp>
      <p:sp>
        <p:nvSpPr>
          <p:cNvPr id="23555" name="Rectangle 3">
            <a:extLst>
              <a:ext uri="{FF2B5EF4-FFF2-40B4-BE49-F238E27FC236}">
                <a16:creationId xmlns:a16="http://schemas.microsoft.com/office/drawing/2014/main" id="{073B6F84-0015-A281-0F83-91D7A0C6612D}"/>
              </a:ext>
            </a:extLst>
          </p:cNvPr>
          <p:cNvSpPr>
            <a:spLocks noGrp="1" noChangeArrowheads="1"/>
          </p:cNvSpPr>
          <p:nvPr>
            <p:ph type="body" idx="1"/>
          </p:nvPr>
        </p:nvSpPr>
        <p:spPr>
          <a:xfrm>
            <a:off x="228600" y="762000"/>
            <a:ext cx="8686800" cy="3657600"/>
          </a:xfrm>
        </p:spPr>
        <p:txBody>
          <a:bodyPr/>
          <a:lstStyle/>
          <a:p>
            <a:pPr eaLnBrk="1" hangingPunct="1">
              <a:lnSpc>
                <a:spcPct val="90000"/>
              </a:lnSpc>
              <a:buClr>
                <a:srgbClr val="333399"/>
              </a:buClr>
            </a:pPr>
            <a:r>
              <a:rPr lang="es-ES" altLang="en-US" sz="2400">
                <a:solidFill>
                  <a:schemeClr val="accent2"/>
                </a:solidFill>
              </a:rPr>
              <a:t>Se deberá confirmar que no existen oportunidades laborales dentro de su zona de viaje, que comprende hasta 40 millas desde su hogar.</a:t>
            </a:r>
          </a:p>
          <a:p>
            <a:pPr eaLnBrk="1" hangingPunct="1">
              <a:lnSpc>
                <a:spcPct val="90000"/>
              </a:lnSpc>
              <a:buClr>
                <a:srgbClr val="333399"/>
              </a:buClr>
            </a:pPr>
            <a:r>
              <a:rPr lang="en-US" altLang="en-US" sz="2400">
                <a:solidFill>
                  <a:schemeClr val="accent2"/>
                </a:solidFill>
              </a:rPr>
              <a:t>Las solicitudes </a:t>
            </a:r>
            <a:r>
              <a:rPr lang="es-ES" altLang="en-US" sz="2400">
                <a:solidFill>
                  <a:schemeClr val="accent2"/>
                </a:solidFill>
              </a:rPr>
              <a:t>deben aprobarse</a:t>
            </a:r>
            <a:r>
              <a:rPr lang="en-US" altLang="en-US" sz="2400">
                <a:solidFill>
                  <a:schemeClr val="accent2"/>
                </a:solidFill>
              </a:rPr>
              <a:t> </a:t>
            </a:r>
            <a:r>
              <a:rPr lang="en-US" altLang="en-US" sz="2400" u="sng">
                <a:solidFill>
                  <a:schemeClr val="accent2"/>
                </a:solidFill>
              </a:rPr>
              <a:t>antes</a:t>
            </a:r>
            <a:r>
              <a:rPr lang="es-ES" altLang="en-US" sz="2400">
                <a:solidFill>
                  <a:schemeClr val="accent2"/>
                </a:solidFill>
              </a:rPr>
              <a:t> de comenzar la búsqueda de trabajo.</a:t>
            </a:r>
          </a:p>
          <a:p>
            <a:pPr eaLnBrk="1" hangingPunct="1">
              <a:lnSpc>
                <a:spcPct val="90000"/>
              </a:lnSpc>
              <a:buClr>
                <a:srgbClr val="333399"/>
              </a:buClr>
            </a:pPr>
            <a:r>
              <a:rPr lang="es-ES" altLang="en-US" sz="2400">
                <a:solidFill>
                  <a:schemeClr val="accent2"/>
                </a:solidFill>
              </a:rPr>
              <a:t>Debe estar totalmente desvinculado del empleo afectado por el comercio antes de comenzar la búsqueda. </a:t>
            </a:r>
          </a:p>
          <a:p>
            <a:pPr eaLnBrk="1" hangingPunct="1">
              <a:lnSpc>
                <a:spcPct val="90000"/>
              </a:lnSpc>
              <a:buClr>
                <a:srgbClr val="333399"/>
              </a:buClr>
            </a:pPr>
            <a:r>
              <a:rPr lang="es-ES" altLang="en-US" sz="2400">
                <a:solidFill>
                  <a:schemeClr val="accent2"/>
                </a:solidFill>
              </a:rPr>
              <a:t>Estas asignaciones son para asistir a entrevistas de trabajo </a:t>
            </a:r>
            <a:r>
              <a:rPr lang="es-ES" altLang="en-US" sz="2400" u="sng">
                <a:solidFill>
                  <a:schemeClr val="accent2"/>
                </a:solidFill>
              </a:rPr>
              <a:t>previamente programadas</a:t>
            </a:r>
            <a:r>
              <a:rPr lang="es-ES" altLang="en-US" sz="2400">
                <a:solidFill>
                  <a:schemeClr val="accent2"/>
                </a:solidFill>
              </a:rPr>
              <a:t> que le ofrezcan una expectativa de empleo razonable.     </a:t>
            </a:r>
            <a:endParaRPr lang="en-US" altLang="en-US" sz="2400">
              <a:solidFill>
                <a:schemeClr val="accent2"/>
              </a:solidFill>
            </a:endParaRPr>
          </a:p>
        </p:txBody>
      </p:sp>
      <p:sp>
        <p:nvSpPr>
          <p:cNvPr id="23556" name="Rectangle 7">
            <a:extLst>
              <a:ext uri="{FF2B5EF4-FFF2-40B4-BE49-F238E27FC236}">
                <a16:creationId xmlns:a16="http://schemas.microsoft.com/office/drawing/2014/main" id="{950BFA6F-B63B-AC71-0A67-4696EA190A0A}"/>
              </a:ext>
            </a:extLst>
          </p:cNvPr>
          <p:cNvSpPr>
            <a:spLocks noChangeArrowheads="1"/>
          </p:cNvSpPr>
          <p:nvPr/>
        </p:nvSpPr>
        <p:spPr bwMode="auto">
          <a:xfrm>
            <a:off x="5867400" y="6477000"/>
            <a:ext cx="3276600" cy="381000"/>
          </a:xfrm>
          <a:prstGeom prst="rect">
            <a:avLst/>
          </a:prstGeom>
          <a:solidFill>
            <a:srgbClr val="000066"/>
          </a:solidFill>
          <a:ln w="9525">
            <a:solidFill>
              <a:schemeClr val="tx1"/>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3557" name="Text Box 8">
            <a:extLst>
              <a:ext uri="{FF2B5EF4-FFF2-40B4-BE49-F238E27FC236}">
                <a16:creationId xmlns:a16="http://schemas.microsoft.com/office/drawing/2014/main" id="{11C8A989-93EC-7491-2894-8B174BA57F17}"/>
              </a:ext>
            </a:extLst>
          </p:cNvPr>
          <p:cNvSpPr txBox="1">
            <a:spLocks noChangeArrowheads="1"/>
          </p:cNvSpPr>
          <p:nvPr/>
        </p:nvSpPr>
        <p:spPr bwMode="auto">
          <a:xfrm>
            <a:off x="5791200" y="6553200"/>
            <a:ext cx="41910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s-ES" altLang="en-US" sz="1400">
                <a:solidFill>
                  <a:schemeClr val="bg1"/>
                </a:solidFill>
              </a:rPr>
              <a:t>Departamento del Trabajo</a:t>
            </a:r>
            <a:r>
              <a:rPr lang="en-US" altLang="en-US" sz="1400">
                <a:solidFill>
                  <a:schemeClr val="bg1"/>
                </a:solidFill>
              </a:rPr>
              <a:t> de Connecticut</a:t>
            </a:r>
          </a:p>
        </p:txBody>
      </p:sp>
      <p:pic>
        <p:nvPicPr>
          <p:cNvPr id="23558" name="Picture 21" descr="United States Map">
            <a:extLst>
              <a:ext uri="{FF2B5EF4-FFF2-40B4-BE49-F238E27FC236}">
                <a16:creationId xmlns:a16="http://schemas.microsoft.com/office/drawing/2014/main" id="{D361C833-A4EC-F90D-44CC-D9E320324F1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67000" y="4648200"/>
            <a:ext cx="358140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random/>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05F5DB8A-233C-52B6-7C08-A84B4F2280D1}"/>
              </a:ext>
            </a:extLst>
          </p:cNvPr>
          <p:cNvSpPr>
            <a:spLocks noGrp="1" noChangeArrowheads="1"/>
          </p:cNvSpPr>
          <p:nvPr>
            <p:ph type="title"/>
          </p:nvPr>
        </p:nvSpPr>
        <p:spPr>
          <a:xfrm>
            <a:off x="1524000" y="381000"/>
            <a:ext cx="8229600" cy="1143000"/>
          </a:xfrm>
        </p:spPr>
        <p:txBody>
          <a:bodyPr/>
          <a:lstStyle/>
          <a:p>
            <a:pPr algn="l" eaLnBrk="1" hangingPunct="1"/>
            <a:r>
              <a:rPr lang="es-ES" altLang="en-US" sz="3200" b="1">
                <a:solidFill>
                  <a:schemeClr val="accent2"/>
                </a:solidFill>
              </a:rPr>
              <a:t>Debe solicitar la Asignación para la </a:t>
            </a:r>
            <a:br>
              <a:rPr lang="es-ES" altLang="en-US" sz="3200" b="1">
                <a:solidFill>
                  <a:schemeClr val="accent2"/>
                </a:solidFill>
              </a:rPr>
            </a:br>
            <a:r>
              <a:rPr lang="es-ES" altLang="en-US" sz="3200" b="1">
                <a:solidFill>
                  <a:schemeClr val="accent2"/>
                </a:solidFill>
              </a:rPr>
              <a:t>Búsqueda de Trabajo antes de:</a:t>
            </a:r>
            <a:endParaRPr lang="en-US" altLang="en-US" sz="3200" b="1">
              <a:solidFill>
                <a:schemeClr val="accent2"/>
              </a:solidFill>
            </a:endParaRPr>
          </a:p>
        </p:txBody>
      </p:sp>
      <p:sp>
        <p:nvSpPr>
          <p:cNvPr id="24579" name="Rectangle 3">
            <a:extLst>
              <a:ext uri="{FF2B5EF4-FFF2-40B4-BE49-F238E27FC236}">
                <a16:creationId xmlns:a16="http://schemas.microsoft.com/office/drawing/2014/main" id="{1EECE0EF-888E-761B-B5A5-FC66F2BB367E}"/>
              </a:ext>
            </a:extLst>
          </p:cNvPr>
          <p:cNvSpPr>
            <a:spLocks noGrp="1" noChangeArrowheads="1"/>
          </p:cNvSpPr>
          <p:nvPr>
            <p:ph type="body" idx="1"/>
          </p:nvPr>
        </p:nvSpPr>
        <p:spPr>
          <a:xfrm>
            <a:off x="609600" y="1752600"/>
            <a:ext cx="8229600" cy="1828800"/>
          </a:xfrm>
        </p:spPr>
        <p:txBody>
          <a:bodyPr/>
          <a:lstStyle/>
          <a:p>
            <a:pPr eaLnBrk="1" hangingPunct="1">
              <a:buClr>
                <a:srgbClr val="333399"/>
              </a:buClr>
            </a:pPr>
            <a:r>
              <a:rPr lang="es-ES" altLang="en-US" sz="2400">
                <a:solidFill>
                  <a:schemeClr val="accent2"/>
                </a:solidFill>
              </a:rPr>
              <a:t>los 365 días posteriores a la fecha de su certificación de la Ley de Comercio correspondiente o a la fecha de su última desvinculación total, lo que ocurra de último; o</a:t>
            </a:r>
          </a:p>
          <a:p>
            <a:pPr eaLnBrk="1" hangingPunct="1">
              <a:buClr>
                <a:srgbClr val="333399"/>
              </a:buClr>
            </a:pPr>
            <a:r>
              <a:rPr lang="es-ES" altLang="en-US" sz="2400">
                <a:solidFill>
                  <a:schemeClr val="accent2"/>
                </a:solidFill>
              </a:rPr>
              <a:t>los 182 días posteriores a la fecha de finalización de la capacitación aprobada por TAA</a:t>
            </a:r>
            <a:endParaRPr lang="en-US" altLang="en-US" sz="2400">
              <a:solidFill>
                <a:schemeClr val="accent2"/>
              </a:solidFill>
            </a:endParaRPr>
          </a:p>
        </p:txBody>
      </p:sp>
      <p:sp>
        <p:nvSpPr>
          <p:cNvPr id="24580" name="Rectangle 4">
            <a:extLst>
              <a:ext uri="{FF2B5EF4-FFF2-40B4-BE49-F238E27FC236}">
                <a16:creationId xmlns:a16="http://schemas.microsoft.com/office/drawing/2014/main" id="{106E42A1-3BC3-07FF-FAAA-117DC30745E1}"/>
              </a:ext>
            </a:extLst>
          </p:cNvPr>
          <p:cNvSpPr>
            <a:spLocks noGrp="1" noChangeArrowheads="1"/>
          </p:cNvSpPr>
          <p:nvPr>
            <p:ph type="body" sz="half" idx="4294967295"/>
          </p:nvPr>
        </p:nvSpPr>
        <p:spPr>
          <a:xfrm>
            <a:off x="5334000" y="1981200"/>
            <a:ext cx="3810000" cy="4114800"/>
          </a:xfrm>
        </p:spPr>
        <p:txBody>
          <a:bodyPr/>
          <a:lstStyle/>
          <a:p>
            <a:pPr eaLnBrk="1" hangingPunct="1"/>
            <a:endParaRPr lang="en-US" altLang="en-US" sz="2800"/>
          </a:p>
          <a:p>
            <a:pPr eaLnBrk="1" hangingPunct="1"/>
            <a:endParaRPr lang="en-US" altLang="en-US" sz="2800"/>
          </a:p>
        </p:txBody>
      </p:sp>
      <p:sp>
        <p:nvSpPr>
          <p:cNvPr id="24581" name="Rectangle 10">
            <a:extLst>
              <a:ext uri="{FF2B5EF4-FFF2-40B4-BE49-F238E27FC236}">
                <a16:creationId xmlns:a16="http://schemas.microsoft.com/office/drawing/2014/main" id="{D947CF16-056C-427E-5B2C-24C739E4AA3D}"/>
              </a:ext>
            </a:extLst>
          </p:cNvPr>
          <p:cNvSpPr>
            <a:spLocks noChangeArrowheads="1"/>
          </p:cNvSpPr>
          <p:nvPr/>
        </p:nvSpPr>
        <p:spPr bwMode="auto">
          <a:xfrm>
            <a:off x="5715000" y="6477000"/>
            <a:ext cx="3429000" cy="381000"/>
          </a:xfrm>
          <a:prstGeom prst="rect">
            <a:avLst/>
          </a:prstGeom>
          <a:solidFill>
            <a:srgbClr val="000066"/>
          </a:solidFill>
          <a:ln w="9525">
            <a:solidFill>
              <a:schemeClr val="tx1"/>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582" name="Text Box 11">
            <a:extLst>
              <a:ext uri="{FF2B5EF4-FFF2-40B4-BE49-F238E27FC236}">
                <a16:creationId xmlns:a16="http://schemas.microsoft.com/office/drawing/2014/main" id="{CF80120E-F07A-05A5-537C-7284E6DB6C2D}"/>
              </a:ext>
            </a:extLst>
          </p:cNvPr>
          <p:cNvSpPr txBox="1">
            <a:spLocks noChangeArrowheads="1"/>
          </p:cNvSpPr>
          <p:nvPr/>
        </p:nvSpPr>
        <p:spPr bwMode="auto">
          <a:xfrm>
            <a:off x="5715000" y="6553200"/>
            <a:ext cx="3886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s-ES" altLang="en-US" sz="1400">
                <a:solidFill>
                  <a:schemeClr val="bg1"/>
                </a:solidFill>
              </a:rPr>
              <a:t>Departamento del Trabajo</a:t>
            </a:r>
            <a:r>
              <a:rPr lang="en-US" altLang="en-US" sz="1400">
                <a:solidFill>
                  <a:schemeClr val="bg1"/>
                </a:solidFill>
              </a:rPr>
              <a:t> de Connecticut</a:t>
            </a:r>
          </a:p>
        </p:txBody>
      </p:sp>
      <p:pic>
        <p:nvPicPr>
          <p:cNvPr id="24583" name="Picture 13" descr="PH01652J">
            <a:extLst>
              <a:ext uri="{FF2B5EF4-FFF2-40B4-BE49-F238E27FC236}">
                <a16:creationId xmlns:a16="http://schemas.microsoft.com/office/drawing/2014/main" id="{885E3221-66A1-FE51-E969-36C86E50624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5000" y="4495800"/>
            <a:ext cx="2743200" cy="1816100"/>
          </a:xfrm>
          <a:prstGeom prst="rect">
            <a:avLst/>
          </a:prstGeom>
          <a:noFill/>
          <a:ln w="57150" cmpd="thickThin">
            <a:solidFill>
              <a:srgbClr val="000080"/>
            </a:solidFill>
            <a:miter lim="800000"/>
            <a:headEnd/>
            <a:tailEnd/>
          </a:ln>
          <a:extLst>
            <a:ext uri="{909E8E84-426E-40DD-AFC4-6F175D3DCCD1}">
              <a14:hiddenFill xmlns:a14="http://schemas.microsoft.com/office/drawing/2010/main">
                <a:solidFill>
                  <a:srgbClr val="FFFFFF"/>
                </a:solidFill>
              </a14:hiddenFill>
            </a:ext>
          </a:extLst>
        </p:spPr>
      </p:pic>
      <p:pic>
        <p:nvPicPr>
          <p:cNvPr id="24584" name="Picture 12" descr="j0309640">
            <a:extLst>
              <a:ext uri="{FF2B5EF4-FFF2-40B4-BE49-F238E27FC236}">
                <a16:creationId xmlns:a16="http://schemas.microsoft.com/office/drawing/2014/main" id="{E1996A0C-96DC-90C3-3DD6-4C2277891BC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24400" y="4038600"/>
            <a:ext cx="1631950" cy="2286000"/>
          </a:xfrm>
          <a:prstGeom prst="rect">
            <a:avLst/>
          </a:prstGeom>
          <a:noFill/>
          <a:ln w="38100">
            <a:solidFill>
              <a:srgbClr val="000080"/>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ransition>
    <p:random/>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E52A4C39-D97B-CDDC-BB8C-6698F27501F8}"/>
              </a:ext>
            </a:extLst>
          </p:cNvPr>
          <p:cNvSpPr>
            <a:spLocks noGrp="1" noChangeArrowheads="1"/>
          </p:cNvSpPr>
          <p:nvPr>
            <p:ph type="title"/>
          </p:nvPr>
        </p:nvSpPr>
        <p:spPr>
          <a:xfrm>
            <a:off x="152400" y="533400"/>
            <a:ext cx="6324600" cy="609600"/>
          </a:xfrm>
        </p:spPr>
        <p:txBody>
          <a:bodyPr/>
          <a:lstStyle/>
          <a:p>
            <a:pPr eaLnBrk="1" hangingPunct="1"/>
            <a:r>
              <a:rPr lang="es-ES" altLang="en-US" sz="3200" b="1">
                <a:solidFill>
                  <a:schemeClr val="accent2"/>
                </a:solidFill>
              </a:rPr>
              <a:t>Asignación para la Reubicación</a:t>
            </a:r>
          </a:p>
        </p:txBody>
      </p:sp>
      <p:sp>
        <p:nvSpPr>
          <p:cNvPr id="25603" name="Rectangle 3">
            <a:extLst>
              <a:ext uri="{FF2B5EF4-FFF2-40B4-BE49-F238E27FC236}">
                <a16:creationId xmlns:a16="http://schemas.microsoft.com/office/drawing/2014/main" id="{61FC634F-5C71-22CC-E8CC-AB8C02260D80}"/>
              </a:ext>
            </a:extLst>
          </p:cNvPr>
          <p:cNvSpPr>
            <a:spLocks noGrp="1" noChangeArrowheads="1"/>
          </p:cNvSpPr>
          <p:nvPr>
            <p:ph type="body" idx="1"/>
          </p:nvPr>
        </p:nvSpPr>
        <p:spPr>
          <a:xfrm>
            <a:off x="228600" y="1600200"/>
            <a:ext cx="8610600" cy="4800600"/>
          </a:xfrm>
        </p:spPr>
        <p:txBody>
          <a:bodyPr/>
          <a:lstStyle/>
          <a:p>
            <a:pPr marL="609600" indent="-609600" eaLnBrk="1" hangingPunct="1">
              <a:lnSpc>
                <a:spcPct val="80000"/>
              </a:lnSpc>
              <a:buFontTx/>
              <a:buNone/>
            </a:pPr>
            <a:r>
              <a:rPr lang="es-ES" altLang="en-US" sz="2600">
                <a:solidFill>
                  <a:srgbClr val="333399"/>
                </a:solidFill>
              </a:rPr>
              <a:t>Asignación por</a:t>
            </a:r>
            <a:r>
              <a:rPr lang="en-US" altLang="en-US" sz="2600">
                <a:solidFill>
                  <a:srgbClr val="333399"/>
                </a:solidFill>
              </a:rPr>
              <a:t> el</a:t>
            </a:r>
            <a:r>
              <a:rPr lang="en-US" altLang="en-US" sz="2600">
                <a:solidFill>
                  <a:srgbClr val="000066"/>
                </a:solidFill>
              </a:rPr>
              <a:t> 9</a:t>
            </a:r>
            <a:r>
              <a:rPr lang="es-ES" altLang="en-US" sz="2600">
                <a:solidFill>
                  <a:srgbClr val="333399"/>
                </a:solidFill>
              </a:rPr>
              <a:t>0% de los costos para mudarse</a:t>
            </a:r>
          </a:p>
          <a:p>
            <a:pPr marL="609600" indent="-609600" eaLnBrk="1" hangingPunct="1">
              <a:lnSpc>
                <a:spcPct val="80000"/>
              </a:lnSpc>
              <a:buFontTx/>
              <a:buNone/>
            </a:pPr>
            <a:r>
              <a:rPr lang="es-ES" altLang="en-US" sz="2600">
                <a:solidFill>
                  <a:srgbClr val="333399"/>
                </a:solidFill>
              </a:rPr>
              <a:t>usted, su familia y los bienes familiares, si tuviera que</a:t>
            </a:r>
          </a:p>
          <a:p>
            <a:pPr marL="609600" indent="-609600" eaLnBrk="1" hangingPunct="1">
              <a:lnSpc>
                <a:spcPct val="80000"/>
              </a:lnSpc>
              <a:buFontTx/>
              <a:buNone/>
            </a:pPr>
            <a:r>
              <a:rPr lang="es-ES" altLang="en-US" sz="2600">
                <a:solidFill>
                  <a:srgbClr val="333399"/>
                </a:solidFill>
              </a:rPr>
              <a:t>aceptar un empleo fuera de su zona de viaje.  </a:t>
            </a:r>
          </a:p>
          <a:p>
            <a:pPr marL="609600" indent="-609600" eaLnBrk="1" hangingPunct="1">
              <a:lnSpc>
                <a:spcPct val="80000"/>
              </a:lnSpc>
              <a:buFontTx/>
              <a:buNone/>
            </a:pPr>
            <a:endParaRPr lang="es-ES" altLang="en-US" sz="2600">
              <a:solidFill>
                <a:srgbClr val="333399"/>
              </a:solidFill>
            </a:endParaRPr>
          </a:p>
          <a:p>
            <a:pPr marL="609600" indent="-609600" eaLnBrk="1" hangingPunct="1">
              <a:lnSpc>
                <a:spcPct val="80000"/>
              </a:lnSpc>
              <a:buFontTx/>
              <a:buNone/>
            </a:pPr>
            <a:r>
              <a:rPr lang="es-ES" altLang="en-US" sz="2400">
                <a:solidFill>
                  <a:srgbClr val="333399"/>
                </a:solidFill>
              </a:rPr>
              <a:t>Incluye</a:t>
            </a:r>
            <a:r>
              <a:rPr lang="en-US" altLang="en-US" sz="2400">
                <a:solidFill>
                  <a:srgbClr val="333399"/>
                </a:solidFill>
              </a:rPr>
              <a:t>: </a:t>
            </a:r>
            <a:endParaRPr lang="en-US" altLang="en-US" sz="2400">
              <a:solidFill>
                <a:srgbClr val="000099"/>
              </a:solidFill>
            </a:endParaRPr>
          </a:p>
          <a:p>
            <a:pPr marL="609600" indent="-609600" eaLnBrk="1" hangingPunct="1">
              <a:lnSpc>
                <a:spcPct val="80000"/>
              </a:lnSpc>
              <a:buFontTx/>
              <a:buNone/>
            </a:pPr>
            <a:r>
              <a:rPr lang="es-ES" altLang="en-US" sz="2400">
                <a:solidFill>
                  <a:srgbClr val="000099"/>
                </a:solidFill>
              </a:rPr>
              <a:t>1.   Una asignación de viaje por los gastos de transporte, alojamiento y comidas durante la reubicación; </a:t>
            </a:r>
          </a:p>
          <a:p>
            <a:pPr marL="609600" indent="-609600" eaLnBrk="1" hangingPunct="1">
              <a:lnSpc>
                <a:spcPct val="80000"/>
              </a:lnSpc>
              <a:buClr>
                <a:srgbClr val="333399"/>
              </a:buClr>
              <a:buFontTx/>
              <a:buNone/>
            </a:pPr>
            <a:r>
              <a:rPr lang="es-ES" altLang="en-US" sz="2400">
                <a:solidFill>
                  <a:srgbClr val="000099"/>
                </a:solidFill>
              </a:rPr>
              <a:t>2.   Una asignación para gastos razonables y necesarios de mudanza; y </a:t>
            </a:r>
          </a:p>
          <a:p>
            <a:pPr marL="609600" indent="-609600" eaLnBrk="1" hangingPunct="1">
              <a:lnSpc>
                <a:spcPct val="80000"/>
              </a:lnSpc>
              <a:buClr>
                <a:srgbClr val="3399FF"/>
              </a:buClr>
              <a:buFontTx/>
              <a:buNone/>
            </a:pPr>
            <a:r>
              <a:rPr lang="es-ES" altLang="en-US" sz="2400">
                <a:solidFill>
                  <a:srgbClr val="000099"/>
                </a:solidFill>
              </a:rPr>
              <a:t>3.   Un pago único igual a tres veces su salario semanal promedio, hasta $1,250. </a:t>
            </a:r>
            <a:endParaRPr lang="en-US" altLang="en-US" sz="2400">
              <a:solidFill>
                <a:srgbClr val="000099"/>
              </a:solidFill>
            </a:endParaRPr>
          </a:p>
        </p:txBody>
      </p:sp>
      <p:pic>
        <p:nvPicPr>
          <p:cNvPr id="25604" name="Picture 6" descr="j0401492">
            <a:extLst>
              <a:ext uri="{FF2B5EF4-FFF2-40B4-BE49-F238E27FC236}">
                <a16:creationId xmlns:a16="http://schemas.microsoft.com/office/drawing/2014/main" id="{392BECBD-11F5-EFAF-E3A1-5304B1F0EC5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53200" y="304800"/>
            <a:ext cx="1874838" cy="1249363"/>
          </a:xfrm>
          <a:prstGeom prst="rect">
            <a:avLst/>
          </a:prstGeom>
          <a:noFill/>
          <a:ln w="57150" cmpd="thickThin">
            <a:solidFill>
              <a:srgbClr val="000080"/>
            </a:solidFill>
            <a:miter lim="800000"/>
            <a:headEnd/>
            <a:tailEnd/>
          </a:ln>
          <a:extLst>
            <a:ext uri="{909E8E84-426E-40DD-AFC4-6F175D3DCCD1}">
              <a14:hiddenFill xmlns:a14="http://schemas.microsoft.com/office/drawing/2010/main">
                <a:solidFill>
                  <a:srgbClr val="FFFFFF"/>
                </a:solidFill>
              </a14:hiddenFill>
            </a:ext>
          </a:extLst>
        </p:spPr>
      </p:pic>
      <p:sp>
        <p:nvSpPr>
          <p:cNvPr id="25605" name="Rectangle 7">
            <a:extLst>
              <a:ext uri="{FF2B5EF4-FFF2-40B4-BE49-F238E27FC236}">
                <a16:creationId xmlns:a16="http://schemas.microsoft.com/office/drawing/2014/main" id="{F5821096-EE21-BEBF-D37F-FBEF14ADBD19}"/>
              </a:ext>
            </a:extLst>
          </p:cNvPr>
          <p:cNvSpPr>
            <a:spLocks noChangeArrowheads="1"/>
          </p:cNvSpPr>
          <p:nvPr/>
        </p:nvSpPr>
        <p:spPr bwMode="auto">
          <a:xfrm>
            <a:off x="5562600" y="6477000"/>
            <a:ext cx="3276600" cy="381000"/>
          </a:xfrm>
          <a:prstGeom prst="rect">
            <a:avLst/>
          </a:prstGeom>
          <a:solidFill>
            <a:srgbClr val="000066"/>
          </a:solidFill>
          <a:ln w="9525">
            <a:solidFill>
              <a:schemeClr val="tx1"/>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5606" name="Text Box 8">
            <a:extLst>
              <a:ext uri="{FF2B5EF4-FFF2-40B4-BE49-F238E27FC236}">
                <a16:creationId xmlns:a16="http://schemas.microsoft.com/office/drawing/2014/main" id="{012ECC01-4B72-046D-5598-8232F39E4F7F}"/>
              </a:ext>
            </a:extLst>
          </p:cNvPr>
          <p:cNvSpPr txBox="1">
            <a:spLocks noChangeArrowheads="1"/>
          </p:cNvSpPr>
          <p:nvPr/>
        </p:nvSpPr>
        <p:spPr bwMode="auto">
          <a:xfrm>
            <a:off x="5486400" y="6553200"/>
            <a:ext cx="3886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s-ES" altLang="en-US" sz="1400">
                <a:solidFill>
                  <a:schemeClr val="bg1"/>
                </a:solidFill>
              </a:rPr>
              <a:t>Departamento del Trabajo</a:t>
            </a:r>
            <a:r>
              <a:rPr lang="en-US" altLang="en-US" sz="1400">
                <a:solidFill>
                  <a:schemeClr val="bg1"/>
                </a:solidFill>
              </a:rPr>
              <a:t> de Connecticut</a:t>
            </a:r>
          </a:p>
        </p:txBody>
      </p:sp>
    </p:spTree>
  </p:cSld>
  <p:clrMapOvr>
    <a:masterClrMapping/>
  </p:clrMapOvr>
  <p:transition>
    <p:random/>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D0122204-6CD7-9780-A1AD-9C3F7A66B92A}"/>
              </a:ext>
            </a:extLst>
          </p:cNvPr>
          <p:cNvSpPr>
            <a:spLocks noGrp="1" noChangeArrowheads="1"/>
          </p:cNvSpPr>
          <p:nvPr>
            <p:ph type="title"/>
          </p:nvPr>
        </p:nvSpPr>
        <p:spPr>
          <a:xfrm>
            <a:off x="2895600" y="762000"/>
            <a:ext cx="4572000" cy="685800"/>
          </a:xfrm>
        </p:spPr>
        <p:txBody>
          <a:bodyPr/>
          <a:lstStyle/>
          <a:p>
            <a:pPr eaLnBrk="1" hangingPunct="1"/>
            <a:r>
              <a:rPr lang="es-ES" altLang="en-US" sz="3200" b="1">
                <a:solidFill>
                  <a:schemeClr val="accent2"/>
                </a:solidFill>
              </a:rPr>
              <a:t>Asignación para la Reubicación</a:t>
            </a:r>
          </a:p>
        </p:txBody>
      </p:sp>
      <p:sp>
        <p:nvSpPr>
          <p:cNvPr id="26627" name="Rectangle 3">
            <a:extLst>
              <a:ext uri="{FF2B5EF4-FFF2-40B4-BE49-F238E27FC236}">
                <a16:creationId xmlns:a16="http://schemas.microsoft.com/office/drawing/2014/main" id="{2441979B-4744-7C55-D3D6-379B7D2B9EC0}"/>
              </a:ext>
            </a:extLst>
          </p:cNvPr>
          <p:cNvSpPr>
            <a:spLocks noGrp="1" noChangeArrowheads="1"/>
          </p:cNvSpPr>
          <p:nvPr>
            <p:ph type="body" idx="1"/>
          </p:nvPr>
        </p:nvSpPr>
        <p:spPr>
          <a:xfrm>
            <a:off x="228600" y="2133600"/>
            <a:ext cx="8686800" cy="4191000"/>
          </a:xfrm>
        </p:spPr>
        <p:txBody>
          <a:bodyPr/>
          <a:lstStyle/>
          <a:p>
            <a:pPr eaLnBrk="1" hangingPunct="1">
              <a:lnSpc>
                <a:spcPct val="90000"/>
              </a:lnSpc>
              <a:buClr>
                <a:srgbClr val="333399"/>
              </a:buClr>
            </a:pPr>
            <a:r>
              <a:rPr lang="es-ES" altLang="en-US" sz="2400">
                <a:solidFill>
                  <a:schemeClr val="accent2"/>
                </a:solidFill>
              </a:rPr>
              <a:t>Se deberá confirmar que no existen oportunidades laborales adecuadas dentro de su zona de viaje.</a:t>
            </a:r>
          </a:p>
          <a:p>
            <a:pPr eaLnBrk="1" hangingPunct="1">
              <a:lnSpc>
                <a:spcPct val="90000"/>
              </a:lnSpc>
              <a:buClr>
                <a:srgbClr val="333399"/>
              </a:buClr>
            </a:pPr>
            <a:r>
              <a:rPr lang="es-ES" altLang="en-US" sz="2400">
                <a:solidFill>
                  <a:schemeClr val="accent2"/>
                </a:solidFill>
              </a:rPr>
              <a:t>Las asignaciones para viajes y mudanzas están sujetas a las limitaciones que imponen las normativas federales para viajes, que incluyen la tarifa diaria vigente autorizada para el sitio en el cual se hace la reubicación y la cantidad máxima de libras en peso neto autorizado que se permite para las mudanzas. </a:t>
            </a:r>
          </a:p>
          <a:p>
            <a:pPr eaLnBrk="1" hangingPunct="1">
              <a:lnSpc>
                <a:spcPct val="90000"/>
              </a:lnSpc>
              <a:buClr>
                <a:srgbClr val="333399"/>
              </a:buClr>
            </a:pPr>
            <a:r>
              <a:rPr lang="es-ES" altLang="en-US" sz="2400">
                <a:solidFill>
                  <a:schemeClr val="accent2"/>
                </a:solidFill>
              </a:rPr>
              <a:t>Deberá recibir una oferta de trabajo dentro de los Estados Unidos para la cual sea necesaria la reubicación fuera de su zona de viaje y que le ofrezca una expectativa razonable de empleo a largo plazo.</a:t>
            </a:r>
            <a:endParaRPr lang="en-US" altLang="en-US" sz="2400">
              <a:solidFill>
                <a:schemeClr val="accent2"/>
              </a:solidFill>
            </a:endParaRPr>
          </a:p>
        </p:txBody>
      </p:sp>
      <p:sp>
        <p:nvSpPr>
          <p:cNvPr id="26628" name="Rectangle 6">
            <a:extLst>
              <a:ext uri="{FF2B5EF4-FFF2-40B4-BE49-F238E27FC236}">
                <a16:creationId xmlns:a16="http://schemas.microsoft.com/office/drawing/2014/main" id="{85F06B89-16EC-B489-1855-29C3618E15E1}"/>
              </a:ext>
            </a:extLst>
          </p:cNvPr>
          <p:cNvSpPr>
            <a:spLocks noChangeArrowheads="1"/>
          </p:cNvSpPr>
          <p:nvPr/>
        </p:nvSpPr>
        <p:spPr bwMode="auto">
          <a:xfrm>
            <a:off x="5562600" y="6477000"/>
            <a:ext cx="3581400" cy="381000"/>
          </a:xfrm>
          <a:prstGeom prst="rect">
            <a:avLst/>
          </a:prstGeom>
          <a:solidFill>
            <a:srgbClr val="000066"/>
          </a:solidFill>
          <a:ln w="9525">
            <a:solidFill>
              <a:schemeClr val="tx1"/>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6629" name="Text Box 7">
            <a:extLst>
              <a:ext uri="{FF2B5EF4-FFF2-40B4-BE49-F238E27FC236}">
                <a16:creationId xmlns:a16="http://schemas.microsoft.com/office/drawing/2014/main" id="{1CC79B9A-CD67-00D8-50EA-F59458E6B4D5}"/>
              </a:ext>
            </a:extLst>
          </p:cNvPr>
          <p:cNvSpPr txBox="1">
            <a:spLocks noChangeArrowheads="1"/>
          </p:cNvSpPr>
          <p:nvPr/>
        </p:nvSpPr>
        <p:spPr bwMode="auto">
          <a:xfrm>
            <a:off x="5562600" y="6553200"/>
            <a:ext cx="3886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s-ES" altLang="en-US" sz="1400">
                <a:solidFill>
                  <a:schemeClr val="bg1"/>
                </a:solidFill>
              </a:rPr>
              <a:t>Departamento del Trabajo</a:t>
            </a:r>
            <a:r>
              <a:rPr lang="en-US" altLang="en-US" sz="1400">
                <a:solidFill>
                  <a:schemeClr val="bg1"/>
                </a:solidFill>
              </a:rPr>
              <a:t> de Connecticut</a:t>
            </a:r>
          </a:p>
        </p:txBody>
      </p:sp>
      <p:pic>
        <p:nvPicPr>
          <p:cNvPr id="26630" name="Picture 10" descr="j0396172">
            <a:extLst>
              <a:ext uri="{FF2B5EF4-FFF2-40B4-BE49-F238E27FC236}">
                <a16:creationId xmlns:a16="http://schemas.microsoft.com/office/drawing/2014/main" id="{84558720-3997-25EE-5694-77F02EF065A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9200" y="152400"/>
            <a:ext cx="1214438" cy="1828800"/>
          </a:xfrm>
          <a:prstGeom prst="rect">
            <a:avLst/>
          </a:prstGeom>
          <a:noFill/>
          <a:ln w="57150" cmpd="thinThick">
            <a:solidFill>
              <a:srgbClr val="000080"/>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ransition>
    <p:random/>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75DE504F-709D-8AD8-BDCE-980659CE0BCC}"/>
              </a:ext>
            </a:extLst>
          </p:cNvPr>
          <p:cNvSpPr>
            <a:spLocks noGrp="1" noChangeArrowheads="1"/>
          </p:cNvSpPr>
          <p:nvPr>
            <p:ph type="title"/>
          </p:nvPr>
        </p:nvSpPr>
        <p:spPr>
          <a:xfrm>
            <a:off x="762000" y="762000"/>
            <a:ext cx="5181600" cy="762000"/>
          </a:xfrm>
        </p:spPr>
        <p:txBody>
          <a:bodyPr/>
          <a:lstStyle/>
          <a:p>
            <a:pPr eaLnBrk="1" hangingPunct="1"/>
            <a:r>
              <a:rPr lang="es-ES" altLang="en-US" sz="3200" b="1">
                <a:solidFill>
                  <a:schemeClr val="accent2"/>
                </a:solidFill>
              </a:rPr>
              <a:t>Asignación para la Reubicación</a:t>
            </a:r>
          </a:p>
        </p:txBody>
      </p:sp>
      <p:sp>
        <p:nvSpPr>
          <p:cNvPr id="27651" name="Rectangle 3">
            <a:extLst>
              <a:ext uri="{FF2B5EF4-FFF2-40B4-BE49-F238E27FC236}">
                <a16:creationId xmlns:a16="http://schemas.microsoft.com/office/drawing/2014/main" id="{7DCFCC1D-44D6-9161-AFF2-3034F9F7522B}"/>
              </a:ext>
            </a:extLst>
          </p:cNvPr>
          <p:cNvSpPr>
            <a:spLocks noGrp="1" noChangeArrowheads="1"/>
          </p:cNvSpPr>
          <p:nvPr>
            <p:ph type="body" sz="half" idx="1"/>
          </p:nvPr>
        </p:nvSpPr>
        <p:spPr>
          <a:xfrm>
            <a:off x="304800" y="2209800"/>
            <a:ext cx="7848600" cy="3962400"/>
          </a:xfrm>
        </p:spPr>
        <p:txBody>
          <a:bodyPr/>
          <a:lstStyle/>
          <a:p>
            <a:pPr eaLnBrk="1" hangingPunct="1">
              <a:lnSpc>
                <a:spcPct val="90000"/>
              </a:lnSpc>
              <a:buClr>
                <a:srgbClr val="333399"/>
              </a:buClr>
            </a:pPr>
            <a:r>
              <a:rPr lang="es-ES" altLang="en-US" sz="2400">
                <a:solidFill>
                  <a:schemeClr val="accent2"/>
                </a:solidFill>
              </a:rPr>
              <a:t>Debe presentar la solicitud </a:t>
            </a:r>
            <a:r>
              <a:rPr lang="es-ES" altLang="en-US" sz="2400" u="sng">
                <a:solidFill>
                  <a:schemeClr val="accent2"/>
                </a:solidFill>
              </a:rPr>
              <a:t>antes</a:t>
            </a:r>
            <a:r>
              <a:rPr lang="es-ES" altLang="en-US" sz="2400">
                <a:solidFill>
                  <a:schemeClr val="accent2"/>
                </a:solidFill>
              </a:rPr>
              <a:t> de iniciar la mudanza.</a:t>
            </a:r>
          </a:p>
          <a:p>
            <a:pPr eaLnBrk="1" hangingPunct="1">
              <a:lnSpc>
                <a:spcPct val="90000"/>
              </a:lnSpc>
              <a:buClr>
                <a:srgbClr val="333399"/>
              </a:buClr>
            </a:pPr>
            <a:r>
              <a:rPr lang="es-ES" altLang="en-US" sz="2400">
                <a:solidFill>
                  <a:schemeClr val="accent2"/>
                </a:solidFill>
              </a:rPr>
              <a:t>Se podrá otorgar la asignación de mudanza </a:t>
            </a:r>
            <a:br>
              <a:rPr lang="es-ES" altLang="en-US" sz="2400">
                <a:solidFill>
                  <a:schemeClr val="accent2"/>
                </a:solidFill>
              </a:rPr>
            </a:br>
            <a:r>
              <a:rPr lang="es-ES" altLang="en-US" sz="2400" u="sng">
                <a:solidFill>
                  <a:schemeClr val="accent2"/>
                </a:solidFill>
              </a:rPr>
              <a:t>una sola vez</a:t>
            </a:r>
            <a:r>
              <a:rPr lang="es-ES" altLang="en-US" sz="2400">
                <a:solidFill>
                  <a:schemeClr val="accent2"/>
                </a:solidFill>
              </a:rPr>
              <a:t> por certificación.</a:t>
            </a:r>
          </a:p>
          <a:p>
            <a:pPr eaLnBrk="1" hangingPunct="1">
              <a:lnSpc>
                <a:spcPct val="90000"/>
              </a:lnSpc>
              <a:buClr>
                <a:srgbClr val="333399"/>
              </a:buClr>
            </a:pPr>
            <a:r>
              <a:rPr lang="es-ES" altLang="en-US" sz="2400">
                <a:solidFill>
                  <a:schemeClr val="accent2"/>
                </a:solidFill>
              </a:rPr>
              <a:t>Debe estar totalmente desvinculado del empleo afectado por el comercio </a:t>
            </a:r>
            <a:r>
              <a:rPr lang="es-ES" altLang="en-US" sz="2400" u="sng">
                <a:solidFill>
                  <a:schemeClr val="accent2"/>
                </a:solidFill>
              </a:rPr>
              <a:t>antes</a:t>
            </a:r>
            <a:r>
              <a:rPr lang="es-ES" altLang="en-US" sz="2400">
                <a:solidFill>
                  <a:schemeClr val="accent2"/>
                </a:solidFill>
              </a:rPr>
              <a:t> de comenzar la mudanza.</a:t>
            </a:r>
          </a:p>
          <a:p>
            <a:pPr eaLnBrk="1" hangingPunct="1">
              <a:lnSpc>
                <a:spcPct val="90000"/>
              </a:lnSpc>
              <a:buClr>
                <a:srgbClr val="333399"/>
              </a:buClr>
            </a:pPr>
            <a:r>
              <a:rPr lang="es-ES" altLang="en-US" sz="2400">
                <a:solidFill>
                  <a:schemeClr val="accent2"/>
                </a:solidFill>
              </a:rPr>
              <a:t>Deberá iniciar la mudanza dentro de los 182 días de haber presentado la solicitud de asignación para reubicación o de haber terminado la capacitación aprobada por TAA.</a:t>
            </a:r>
            <a:r>
              <a:rPr lang="es-ES" altLang="en-US" sz="2600">
                <a:solidFill>
                  <a:schemeClr val="accent2"/>
                </a:solidFill>
              </a:rPr>
              <a:t> </a:t>
            </a:r>
            <a:endParaRPr lang="en-US" altLang="en-US" sz="2600">
              <a:solidFill>
                <a:schemeClr val="accent2"/>
              </a:solidFill>
            </a:endParaRPr>
          </a:p>
        </p:txBody>
      </p:sp>
      <p:pic>
        <p:nvPicPr>
          <p:cNvPr id="27652" name="Picture 14" descr="j0386388">
            <a:extLst>
              <a:ext uri="{FF2B5EF4-FFF2-40B4-BE49-F238E27FC236}">
                <a16:creationId xmlns:a16="http://schemas.microsoft.com/office/drawing/2014/main" id="{A1D15CE7-4528-FDCD-B4EB-3368D87D7C1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10400" y="457200"/>
            <a:ext cx="1620838" cy="2438400"/>
          </a:xfrm>
          <a:prstGeom prst="rect">
            <a:avLst/>
          </a:prstGeom>
          <a:noFill/>
          <a:ln w="57150" cmpd="thinThick">
            <a:solidFill>
              <a:srgbClr val="000080"/>
            </a:solidFill>
            <a:miter lim="800000"/>
            <a:headEnd/>
            <a:tailEnd/>
          </a:ln>
          <a:extLst>
            <a:ext uri="{909E8E84-426E-40DD-AFC4-6F175D3DCCD1}">
              <a14:hiddenFill xmlns:a14="http://schemas.microsoft.com/office/drawing/2010/main">
                <a:solidFill>
                  <a:srgbClr val="FFFFFF"/>
                </a:solidFill>
              </a14:hiddenFill>
            </a:ext>
          </a:extLst>
        </p:spPr>
      </p:pic>
      <p:sp>
        <p:nvSpPr>
          <p:cNvPr id="27653" name="Rectangle 15">
            <a:extLst>
              <a:ext uri="{FF2B5EF4-FFF2-40B4-BE49-F238E27FC236}">
                <a16:creationId xmlns:a16="http://schemas.microsoft.com/office/drawing/2014/main" id="{202F0DAF-B572-D54A-4066-5E7726027324}"/>
              </a:ext>
            </a:extLst>
          </p:cNvPr>
          <p:cNvSpPr>
            <a:spLocks noChangeArrowheads="1"/>
          </p:cNvSpPr>
          <p:nvPr/>
        </p:nvSpPr>
        <p:spPr bwMode="auto">
          <a:xfrm>
            <a:off x="5410200" y="6477000"/>
            <a:ext cx="3733800" cy="381000"/>
          </a:xfrm>
          <a:prstGeom prst="rect">
            <a:avLst/>
          </a:prstGeom>
          <a:solidFill>
            <a:srgbClr val="000066"/>
          </a:solidFill>
          <a:ln w="9525">
            <a:solidFill>
              <a:schemeClr val="tx1"/>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7654" name="Text Box 16">
            <a:extLst>
              <a:ext uri="{FF2B5EF4-FFF2-40B4-BE49-F238E27FC236}">
                <a16:creationId xmlns:a16="http://schemas.microsoft.com/office/drawing/2014/main" id="{927D8F77-9379-E7D6-C0DD-3D7A3570F458}"/>
              </a:ext>
            </a:extLst>
          </p:cNvPr>
          <p:cNvSpPr txBox="1">
            <a:spLocks noChangeArrowheads="1"/>
          </p:cNvSpPr>
          <p:nvPr/>
        </p:nvSpPr>
        <p:spPr bwMode="auto">
          <a:xfrm>
            <a:off x="5638800" y="6553200"/>
            <a:ext cx="3886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s-ES" altLang="en-US" sz="1400">
                <a:solidFill>
                  <a:schemeClr val="bg1"/>
                </a:solidFill>
              </a:rPr>
              <a:t>Departamento del Trabajo</a:t>
            </a:r>
            <a:r>
              <a:rPr lang="en-US" altLang="en-US" sz="1400">
                <a:solidFill>
                  <a:schemeClr val="bg1"/>
                </a:solidFill>
              </a:rPr>
              <a:t> de Connecticut</a:t>
            </a:r>
          </a:p>
        </p:txBody>
      </p:sp>
    </p:spTree>
  </p:cSld>
  <p:clrMapOvr>
    <a:masterClrMapping/>
  </p:clrMapOvr>
  <p:transition>
    <p:random/>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E3A9B0BB-5F46-71DB-4DC8-9A86639AB0C2}"/>
              </a:ext>
            </a:extLst>
          </p:cNvPr>
          <p:cNvSpPr>
            <a:spLocks noGrp="1" noChangeArrowheads="1"/>
          </p:cNvSpPr>
          <p:nvPr>
            <p:ph type="title"/>
          </p:nvPr>
        </p:nvSpPr>
        <p:spPr>
          <a:xfrm>
            <a:off x="457200" y="381000"/>
            <a:ext cx="8229600" cy="1143000"/>
          </a:xfrm>
        </p:spPr>
        <p:txBody>
          <a:bodyPr/>
          <a:lstStyle/>
          <a:p>
            <a:pPr eaLnBrk="1" hangingPunct="1"/>
            <a:r>
              <a:rPr lang="es-ES" altLang="en-US" sz="3200" b="1">
                <a:solidFill>
                  <a:schemeClr val="accent2"/>
                </a:solidFill>
              </a:rPr>
              <a:t>Debe solicitar la Asignación para la Reubicación antes de:</a:t>
            </a:r>
            <a:endParaRPr lang="en-US" altLang="en-US" sz="3200" b="1">
              <a:solidFill>
                <a:schemeClr val="accent2"/>
              </a:solidFill>
            </a:endParaRPr>
          </a:p>
        </p:txBody>
      </p:sp>
      <p:sp>
        <p:nvSpPr>
          <p:cNvPr id="28675" name="Rectangle 3">
            <a:extLst>
              <a:ext uri="{FF2B5EF4-FFF2-40B4-BE49-F238E27FC236}">
                <a16:creationId xmlns:a16="http://schemas.microsoft.com/office/drawing/2014/main" id="{A2E80B98-8BC5-2B7A-C847-85D09D858C38}"/>
              </a:ext>
            </a:extLst>
          </p:cNvPr>
          <p:cNvSpPr>
            <a:spLocks noGrp="1" noChangeArrowheads="1"/>
          </p:cNvSpPr>
          <p:nvPr>
            <p:ph type="body" sz="half" idx="2"/>
          </p:nvPr>
        </p:nvSpPr>
        <p:spPr>
          <a:xfrm>
            <a:off x="3657600" y="1600200"/>
            <a:ext cx="5257800" cy="3581400"/>
          </a:xfrm>
        </p:spPr>
        <p:txBody>
          <a:bodyPr/>
          <a:lstStyle/>
          <a:p>
            <a:pPr eaLnBrk="1" hangingPunct="1">
              <a:buClr>
                <a:srgbClr val="333399"/>
              </a:buClr>
            </a:pPr>
            <a:r>
              <a:rPr lang="es-ES" altLang="en-US" sz="2600">
                <a:solidFill>
                  <a:schemeClr val="accent2"/>
                </a:solidFill>
              </a:rPr>
              <a:t>los 425 días posteriores </a:t>
            </a:r>
          </a:p>
          <a:p>
            <a:pPr eaLnBrk="1" hangingPunct="1">
              <a:buClr>
                <a:srgbClr val="333399"/>
              </a:buClr>
              <a:buFontTx/>
              <a:buNone/>
            </a:pPr>
            <a:r>
              <a:rPr lang="es-ES" altLang="en-US" sz="2600">
                <a:solidFill>
                  <a:schemeClr val="accent2"/>
                </a:solidFill>
              </a:rPr>
              <a:t>	a la fecha de su certificación de la Ley de Comercio correspondiente, o </a:t>
            </a:r>
          </a:p>
          <a:p>
            <a:pPr eaLnBrk="1" hangingPunct="1">
              <a:buClr>
                <a:srgbClr val="333399"/>
              </a:buClr>
              <a:buFontTx/>
              <a:buNone/>
            </a:pPr>
            <a:r>
              <a:rPr lang="es-ES" altLang="en-US" sz="2600">
                <a:solidFill>
                  <a:schemeClr val="accent2"/>
                </a:solidFill>
              </a:rPr>
              <a:t>    a la fecha de su última desvinculación total, </a:t>
            </a:r>
          </a:p>
          <a:p>
            <a:pPr eaLnBrk="1" hangingPunct="1">
              <a:buClr>
                <a:srgbClr val="333399"/>
              </a:buClr>
              <a:buFontTx/>
              <a:buNone/>
            </a:pPr>
            <a:r>
              <a:rPr lang="es-ES" altLang="en-US" sz="2600">
                <a:solidFill>
                  <a:schemeClr val="accent2"/>
                </a:solidFill>
              </a:rPr>
              <a:t>	lo que ocurra de último; o</a:t>
            </a:r>
          </a:p>
          <a:p>
            <a:pPr eaLnBrk="1" hangingPunct="1">
              <a:buFontTx/>
              <a:buNone/>
            </a:pPr>
            <a:endParaRPr lang="en-US" altLang="en-US" sz="1600">
              <a:solidFill>
                <a:schemeClr val="accent2"/>
              </a:solidFill>
            </a:endParaRPr>
          </a:p>
          <a:p>
            <a:pPr eaLnBrk="1" hangingPunct="1">
              <a:buClr>
                <a:srgbClr val="333399"/>
              </a:buClr>
            </a:pPr>
            <a:r>
              <a:rPr lang="es-ES" altLang="en-US" sz="2600">
                <a:solidFill>
                  <a:schemeClr val="accent2"/>
                </a:solidFill>
              </a:rPr>
              <a:t>los 182 días posteriores a la fecha de finalización de la capacitación aprobada por TAA </a:t>
            </a:r>
            <a:endParaRPr lang="en-US" altLang="en-US" sz="2600">
              <a:solidFill>
                <a:schemeClr val="accent2"/>
              </a:solidFill>
            </a:endParaRPr>
          </a:p>
        </p:txBody>
      </p:sp>
      <p:pic>
        <p:nvPicPr>
          <p:cNvPr id="28676" name="Picture 6" descr="j0409260">
            <a:extLst>
              <a:ext uri="{FF2B5EF4-FFF2-40B4-BE49-F238E27FC236}">
                <a16:creationId xmlns:a16="http://schemas.microsoft.com/office/drawing/2014/main" id="{FDB8C578-9402-4143-6044-8BDB6507B10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 y="2057400"/>
            <a:ext cx="2743200" cy="3200400"/>
          </a:xfrm>
          <a:prstGeom prst="rect">
            <a:avLst/>
          </a:prstGeom>
          <a:noFill/>
          <a:ln w="57150" cmpd="thinThick">
            <a:solidFill>
              <a:srgbClr val="000080"/>
            </a:solidFill>
            <a:miter lim="800000"/>
            <a:headEnd/>
            <a:tailEnd/>
          </a:ln>
          <a:extLst>
            <a:ext uri="{909E8E84-426E-40DD-AFC4-6F175D3DCCD1}">
              <a14:hiddenFill xmlns:a14="http://schemas.microsoft.com/office/drawing/2010/main">
                <a:solidFill>
                  <a:srgbClr val="FFFFFF"/>
                </a:solidFill>
              </a14:hiddenFill>
            </a:ext>
          </a:extLst>
        </p:spPr>
      </p:pic>
      <p:sp>
        <p:nvSpPr>
          <p:cNvPr id="28677" name="Rectangle 7">
            <a:extLst>
              <a:ext uri="{FF2B5EF4-FFF2-40B4-BE49-F238E27FC236}">
                <a16:creationId xmlns:a16="http://schemas.microsoft.com/office/drawing/2014/main" id="{9A350356-7599-88E1-E269-C7B6A02CB526}"/>
              </a:ext>
            </a:extLst>
          </p:cNvPr>
          <p:cNvSpPr>
            <a:spLocks noChangeArrowheads="1"/>
          </p:cNvSpPr>
          <p:nvPr/>
        </p:nvSpPr>
        <p:spPr bwMode="auto">
          <a:xfrm>
            <a:off x="5486400" y="6477000"/>
            <a:ext cx="3657600" cy="381000"/>
          </a:xfrm>
          <a:prstGeom prst="rect">
            <a:avLst/>
          </a:prstGeom>
          <a:solidFill>
            <a:srgbClr val="000066"/>
          </a:solidFill>
          <a:ln w="9525">
            <a:solidFill>
              <a:schemeClr val="tx1"/>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8678" name="Text Box 8">
            <a:extLst>
              <a:ext uri="{FF2B5EF4-FFF2-40B4-BE49-F238E27FC236}">
                <a16:creationId xmlns:a16="http://schemas.microsoft.com/office/drawing/2014/main" id="{B505D859-BCEB-87AB-41AF-FB51522B9534}"/>
              </a:ext>
            </a:extLst>
          </p:cNvPr>
          <p:cNvSpPr txBox="1">
            <a:spLocks noChangeArrowheads="1"/>
          </p:cNvSpPr>
          <p:nvPr/>
        </p:nvSpPr>
        <p:spPr bwMode="auto">
          <a:xfrm>
            <a:off x="5715000" y="6553200"/>
            <a:ext cx="3886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s-ES" altLang="en-US" sz="1400">
                <a:solidFill>
                  <a:schemeClr val="bg1"/>
                </a:solidFill>
              </a:rPr>
              <a:t>Departamento del Trabajo</a:t>
            </a:r>
            <a:r>
              <a:rPr lang="en-US" altLang="en-US" sz="1400">
                <a:solidFill>
                  <a:schemeClr val="bg1"/>
                </a:solidFill>
              </a:rPr>
              <a:t> de Connecticut</a:t>
            </a:r>
          </a:p>
        </p:txBody>
      </p:sp>
    </p:spTree>
  </p:cSld>
  <p:clrMapOvr>
    <a:masterClrMapping/>
  </p:clrMapOvr>
  <p:transition>
    <p:random/>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1C23076A-AE9B-9B51-3994-A4985C5404CE}"/>
              </a:ext>
            </a:extLst>
          </p:cNvPr>
          <p:cNvSpPr>
            <a:spLocks noGrp="1" noChangeArrowheads="1"/>
          </p:cNvSpPr>
          <p:nvPr>
            <p:ph type="ctrTitle"/>
          </p:nvPr>
        </p:nvSpPr>
        <p:spPr>
          <a:xfrm>
            <a:off x="228600" y="304800"/>
            <a:ext cx="8686800" cy="1143000"/>
          </a:xfrm>
        </p:spPr>
        <p:txBody>
          <a:bodyPr/>
          <a:lstStyle/>
          <a:p>
            <a:pPr eaLnBrk="1" hangingPunct="1"/>
            <a:r>
              <a:rPr lang="es-ES" altLang="en-US" sz="3200" b="1">
                <a:solidFill>
                  <a:schemeClr val="accent2"/>
                </a:solidFill>
              </a:rPr>
              <a:t>Asistencia de Regreso al Trabajo por </a:t>
            </a:r>
            <a:br>
              <a:rPr lang="es-ES" altLang="en-US" sz="3200" b="1">
                <a:solidFill>
                  <a:schemeClr val="accent2"/>
                </a:solidFill>
              </a:rPr>
            </a:br>
            <a:r>
              <a:rPr lang="es-ES" altLang="en-US" sz="3200" b="1">
                <a:solidFill>
                  <a:schemeClr val="accent2"/>
                </a:solidFill>
              </a:rPr>
              <a:t>Ajuste al Comercio </a:t>
            </a:r>
            <a:br>
              <a:rPr lang="es-ES" altLang="en-US" sz="3200" b="1">
                <a:solidFill>
                  <a:schemeClr val="accent2"/>
                </a:solidFill>
              </a:rPr>
            </a:br>
            <a:r>
              <a:rPr lang="es-ES" altLang="en-US" sz="3200" b="1">
                <a:solidFill>
                  <a:schemeClr val="accent2"/>
                </a:solidFill>
              </a:rPr>
              <a:t>(RTAA, por sus siglas en inglés)</a:t>
            </a:r>
            <a:endParaRPr lang="en-US" altLang="en-US" sz="3200" b="1">
              <a:solidFill>
                <a:schemeClr val="accent2"/>
              </a:solidFill>
            </a:endParaRPr>
          </a:p>
        </p:txBody>
      </p:sp>
      <p:sp>
        <p:nvSpPr>
          <p:cNvPr id="29699" name="Rectangle 3">
            <a:extLst>
              <a:ext uri="{FF2B5EF4-FFF2-40B4-BE49-F238E27FC236}">
                <a16:creationId xmlns:a16="http://schemas.microsoft.com/office/drawing/2014/main" id="{5A487F4E-2074-DE4C-2A52-88BD7F7CE99A}"/>
              </a:ext>
            </a:extLst>
          </p:cNvPr>
          <p:cNvSpPr>
            <a:spLocks noGrp="1" noChangeArrowheads="1"/>
          </p:cNvSpPr>
          <p:nvPr>
            <p:ph type="subTitle" idx="1"/>
          </p:nvPr>
        </p:nvSpPr>
        <p:spPr>
          <a:xfrm>
            <a:off x="304800" y="1828800"/>
            <a:ext cx="8534400" cy="4343400"/>
          </a:xfrm>
        </p:spPr>
        <p:txBody>
          <a:bodyPr/>
          <a:lstStyle/>
          <a:p>
            <a:pPr algn="l" eaLnBrk="1" hangingPunct="1"/>
            <a:r>
              <a:rPr lang="es-ES" altLang="en-US" sz="2600">
                <a:solidFill>
                  <a:schemeClr val="accent2"/>
                </a:solidFill>
              </a:rPr>
              <a:t>Subsidio salarial para personas mayores de 50 años que vuelven a trabajar con un salario reducido.</a:t>
            </a:r>
          </a:p>
          <a:p>
            <a:pPr algn="l" eaLnBrk="1" hangingPunct="1"/>
            <a:endParaRPr lang="en-US" altLang="en-US" sz="1800">
              <a:solidFill>
                <a:schemeClr val="accent2"/>
              </a:solidFill>
            </a:endParaRPr>
          </a:p>
          <a:p>
            <a:pPr algn="l" eaLnBrk="1" hangingPunct="1"/>
            <a:r>
              <a:rPr lang="es-ES" altLang="en-US" sz="2600">
                <a:solidFill>
                  <a:schemeClr val="accent2"/>
                </a:solidFill>
              </a:rPr>
              <a:t>La RTAA ayuda a cubrir la diferencia entre el empleo anterior y el nuevo.</a:t>
            </a:r>
          </a:p>
          <a:p>
            <a:pPr algn="l" eaLnBrk="1" hangingPunct="1"/>
            <a:endParaRPr lang="en-US" altLang="en-US" sz="1800">
              <a:solidFill>
                <a:schemeClr val="accent2"/>
              </a:solidFill>
            </a:endParaRPr>
          </a:p>
          <a:p>
            <a:pPr algn="l" eaLnBrk="1" hangingPunct="1"/>
            <a:endParaRPr lang="en-US" altLang="en-US" sz="2600">
              <a:solidFill>
                <a:schemeClr val="accent2"/>
              </a:solidFill>
            </a:endParaRPr>
          </a:p>
          <a:p>
            <a:pPr algn="l" eaLnBrk="1" hangingPunct="1"/>
            <a:endParaRPr lang="en-US" altLang="en-US" sz="2600">
              <a:solidFill>
                <a:schemeClr val="accent2"/>
              </a:solidFill>
            </a:endParaRPr>
          </a:p>
          <a:p>
            <a:pPr algn="l" eaLnBrk="1" hangingPunct="1"/>
            <a:endParaRPr lang="en-US" altLang="en-US" sz="2600">
              <a:solidFill>
                <a:schemeClr val="accent2"/>
              </a:solidFill>
            </a:endParaRPr>
          </a:p>
        </p:txBody>
      </p:sp>
      <p:sp>
        <p:nvSpPr>
          <p:cNvPr id="29700" name="Rectangle 6">
            <a:extLst>
              <a:ext uri="{FF2B5EF4-FFF2-40B4-BE49-F238E27FC236}">
                <a16:creationId xmlns:a16="http://schemas.microsoft.com/office/drawing/2014/main" id="{5EA1FD65-31AD-8C05-2CB0-E9B7F02E8DC0}"/>
              </a:ext>
            </a:extLst>
          </p:cNvPr>
          <p:cNvSpPr>
            <a:spLocks noChangeArrowheads="1"/>
          </p:cNvSpPr>
          <p:nvPr/>
        </p:nvSpPr>
        <p:spPr bwMode="auto">
          <a:xfrm>
            <a:off x="5715000" y="6477000"/>
            <a:ext cx="3429000" cy="381000"/>
          </a:xfrm>
          <a:prstGeom prst="rect">
            <a:avLst/>
          </a:prstGeom>
          <a:solidFill>
            <a:srgbClr val="000066"/>
          </a:solidFill>
          <a:ln w="9525">
            <a:solidFill>
              <a:schemeClr val="tx1"/>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9701" name="Text Box 7">
            <a:extLst>
              <a:ext uri="{FF2B5EF4-FFF2-40B4-BE49-F238E27FC236}">
                <a16:creationId xmlns:a16="http://schemas.microsoft.com/office/drawing/2014/main" id="{0F569DFC-F291-7F86-28AC-A1D5EDBB044A}"/>
              </a:ext>
            </a:extLst>
          </p:cNvPr>
          <p:cNvSpPr txBox="1">
            <a:spLocks noChangeArrowheads="1"/>
          </p:cNvSpPr>
          <p:nvPr/>
        </p:nvSpPr>
        <p:spPr bwMode="auto">
          <a:xfrm>
            <a:off x="5715000" y="6553200"/>
            <a:ext cx="3886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s-ES" altLang="en-US" sz="1400">
                <a:solidFill>
                  <a:schemeClr val="bg1"/>
                </a:solidFill>
              </a:rPr>
              <a:t>Departamento del Trabajo</a:t>
            </a:r>
            <a:r>
              <a:rPr lang="en-US" altLang="en-US" sz="1400">
                <a:solidFill>
                  <a:schemeClr val="bg1"/>
                </a:solidFill>
              </a:rPr>
              <a:t> de Connecticut</a:t>
            </a:r>
          </a:p>
        </p:txBody>
      </p:sp>
      <p:pic>
        <p:nvPicPr>
          <p:cNvPr id="29702" name="Picture 8" descr="j0433808">
            <a:extLst>
              <a:ext uri="{FF2B5EF4-FFF2-40B4-BE49-F238E27FC236}">
                <a16:creationId xmlns:a16="http://schemas.microsoft.com/office/drawing/2014/main" id="{4C0211B5-712F-36F7-34E1-EDF4C2906D2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57600" y="3810000"/>
            <a:ext cx="2133600"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random/>
  </p:transition>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C7A04DB0-0689-A9EE-8A40-2AAAC950AA6C}"/>
              </a:ext>
            </a:extLst>
          </p:cNvPr>
          <p:cNvSpPr>
            <a:spLocks noGrp="1" noChangeArrowheads="1"/>
          </p:cNvSpPr>
          <p:nvPr>
            <p:ph type="title"/>
          </p:nvPr>
        </p:nvSpPr>
        <p:spPr>
          <a:xfrm>
            <a:off x="457200" y="533400"/>
            <a:ext cx="6019800" cy="1143000"/>
          </a:xfrm>
        </p:spPr>
        <p:txBody>
          <a:bodyPr/>
          <a:lstStyle/>
          <a:p>
            <a:pPr eaLnBrk="1" hangingPunct="1"/>
            <a:r>
              <a:rPr lang="es-ES" altLang="en-US" sz="3200" b="1">
                <a:solidFill>
                  <a:schemeClr val="accent2"/>
                </a:solidFill>
              </a:rPr>
              <a:t>Requisitos de elegibilidad para la RTAA</a:t>
            </a:r>
            <a:endParaRPr lang="en-US" altLang="en-US" sz="3200" b="1">
              <a:solidFill>
                <a:schemeClr val="accent2"/>
              </a:solidFill>
            </a:endParaRPr>
          </a:p>
        </p:txBody>
      </p:sp>
      <p:sp>
        <p:nvSpPr>
          <p:cNvPr id="30723" name="Rectangle 3">
            <a:extLst>
              <a:ext uri="{FF2B5EF4-FFF2-40B4-BE49-F238E27FC236}">
                <a16:creationId xmlns:a16="http://schemas.microsoft.com/office/drawing/2014/main" id="{CAF169D1-C203-65A0-B50F-AC0809600F09}"/>
              </a:ext>
            </a:extLst>
          </p:cNvPr>
          <p:cNvSpPr>
            <a:spLocks noGrp="1" noChangeArrowheads="1"/>
          </p:cNvSpPr>
          <p:nvPr>
            <p:ph type="body" idx="1"/>
          </p:nvPr>
        </p:nvSpPr>
        <p:spPr>
          <a:xfrm>
            <a:off x="457200" y="2057400"/>
            <a:ext cx="8153400" cy="4495800"/>
          </a:xfrm>
        </p:spPr>
        <p:txBody>
          <a:bodyPr/>
          <a:lstStyle/>
          <a:p>
            <a:pPr eaLnBrk="1" hangingPunct="1">
              <a:lnSpc>
                <a:spcPct val="90000"/>
              </a:lnSpc>
              <a:buFontTx/>
              <a:buNone/>
            </a:pPr>
            <a:r>
              <a:rPr lang="es-ES" altLang="en-US" sz="2400">
                <a:solidFill>
                  <a:schemeClr val="accent2"/>
                </a:solidFill>
              </a:rPr>
              <a:t>Debe obtener otro empleo</a:t>
            </a:r>
            <a:r>
              <a:rPr lang="en-US" altLang="en-US" sz="2400">
                <a:solidFill>
                  <a:schemeClr val="accent2"/>
                </a:solidFill>
              </a:rPr>
              <a:t>:</a:t>
            </a:r>
          </a:p>
          <a:p>
            <a:pPr eaLnBrk="1" hangingPunct="1">
              <a:lnSpc>
                <a:spcPct val="90000"/>
              </a:lnSpc>
              <a:buClr>
                <a:srgbClr val="333399"/>
              </a:buClr>
            </a:pPr>
            <a:r>
              <a:rPr lang="es-ES" altLang="en-US" sz="2400">
                <a:solidFill>
                  <a:schemeClr val="accent2"/>
                </a:solidFill>
              </a:rPr>
              <a:t>de tiempo completo (como mínimo 35 horas por semana, trabajando para uno o más empleadores) O </a:t>
            </a:r>
          </a:p>
          <a:p>
            <a:pPr eaLnBrk="1" hangingPunct="1">
              <a:lnSpc>
                <a:spcPct val="90000"/>
              </a:lnSpc>
              <a:buClr>
                <a:srgbClr val="333399"/>
              </a:buClr>
            </a:pPr>
            <a:r>
              <a:rPr lang="es-ES" altLang="en-US" sz="2400">
                <a:solidFill>
                  <a:schemeClr val="accent2"/>
                </a:solidFill>
              </a:rPr>
              <a:t>de medio tiempo, si trabaja como mínimo 20 horas por semana, mientras asiste a la capacitación aprobada por la TAA a tiempo completo.</a:t>
            </a:r>
          </a:p>
          <a:p>
            <a:pPr eaLnBrk="1" hangingPunct="1">
              <a:lnSpc>
                <a:spcPct val="90000"/>
              </a:lnSpc>
              <a:buFontTx/>
              <a:buNone/>
            </a:pPr>
            <a:endParaRPr lang="en-US" altLang="en-US" sz="2400">
              <a:solidFill>
                <a:schemeClr val="accent2"/>
              </a:solidFill>
            </a:endParaRPr>
          </a:p>
          <a:p>
            <a:pPr eaLnBrk="1" hangingPunct="1">
              <a:lnSpc>
                <a:spcPct val="90000"/>
              </a:lnSpc>
              <a:buFontTx/>
              <a:buNone/>
            </a:pPr>
            <a:r>
              <a:rPr lang="es-ES" altLang="en-US" sz="2400">
                <a:solidFill>
                  <a:schemeClr val="accent2"/>
                </a:solidFill>
              </a:rPr>
              <a:t>Este trabajo no debe pagar más de $50,000 por año (sin incluir horas extra) o estar en la misma empresa (o subdivisión, si corresponde) especificadas por la certificación de la Ley de Comercio que proporcionó su elegibilidad.</a:t>
            </a:r>
            <a:r>
              <a:rPr lang="es-ES" altLang="en-US" sz="2600">
                <a:solidFill>
                  <a:schemeClr val="accent2"/>
                </a:solidFill>
              </a:rPr>
              <a:t> </a:t>
            </a:r>
            <a:endParaRPr lang="en-US" altLang="en-US" sz="2600">
              <a:solidFill>
                <a:schemeClr val="accent2"/>
              </a:solidFill>
            </a:endParaRPr>
          </a:p>
        </p:txBody>
      </p:sp>
      <p:pic>
        <p:nvPicPr>
          <p:cNvPr id="30724" name="Picture 6" descr="j0438691">
            <a:extLst>
              <a:ext uri="{FF2B5EF4-FFF2-40B4-BE49-F238E27FC236}">
                <a16:creationId xmlns:a16="http://schemas.microsoft.com/office/drawing/2014/main" id="{A2EA02D1-08F6-6424-49ED-4D91BB28CAB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29400" y="228600"/>
            <a:ext cx="1468438" cy="2209800"/>
          </a:xfrm>
          <a:prstGeom prst="rect">
            <a:avLst/>
          </a:prstGeom>
          <a:noFill/>
          <a:ln w="57150" cmpd="thinThick">
            <a:solidFill>
              <a:srgbClr val="000080"/>
            </a:solidFill>
            <a:miter lim="800000"/>
            <a:headEnd/>
            <a:tailEnd/>
          </a:ln>
          <a:extLst>
            <a:ext uri="{909E8E84-426E-40DD-AFC4-6F175D3DCCD1}">
              <a14:hiddenFill xmlns:a14="http://schemas.microsoft.com/office/drawing/2010/main">
                <a:solidFill>
                  <a:srgbClr val="FFFFFF"/>
                </a:solidFill>
              </a14:hiddenFill>
            </a:ext>
          </a:extLst>
        </p:spPr>
      </p:pic>
      <p:sp>
        <p:nvSpPr>
          <p:cNvPr id="30725" name="Rectangle 7">
            <a:extLst>
              <a:ext uri="{FF2B5EF4-FFF2-40B4-BE49-F238E27FC236}">
                <a16:creationId xmlns:a16="http://schemas.microsoft.com/office/drawing/2014/main" id="{F16CF1D2-FBD4-E204-F665-8A3125C73FF3}"/>
              </a:ext>
            </a:extLst>
          </p:cNvPr>
          <p:cNvSpPr>
            <a:spLocks noChangeArrowheads="1"/>
          </p:cNvSpPr>
          <p:nvPr/>
        </p:nvSpPr>
        <p:spPr bwMode="auto">
          <a:xfrm>
            <a:off x="5638800" y="6477000"/>
            <a:ext cx="3505200" cy="381000"/>
          </a:xfrm>
          <a:prstGeom prst="rect">
            <a:avLst/>
          </a:prstGeom>
          <a:solidFill>
            <a:srgbClr val="000066"/>
          </a:solidFill>
          <a:ln w="9525">
            <a:solidFill>
              <a:schemeClr val="tx1"/>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30726" name="Text Box 8">
            <a:extLst>
              <a:ext uri="{FF2B5EF4-FFF2-40B4-BE49-F238E27FC236}">
                <a16:creationId xmlns:a16="http://schemas.microsoft.com/office/drawing/2014/main" id="{729F0F2B-E8FE-712A-C177-4DEF374E5691}"/>
              </a:ext>
            </a:extLst>
          </p:cNvPr>
          <p:cNvSpPr txBox="1">
            <a:spLocks noChangeArrowheads="1"/>
          </p:cNvSpPr>
          <p:nvPr/>
        </p:nvSpPr>
        <p:spPr bwMode="auto">
          <a:xfrm>
            <a:off x="5715000" y="6553200"/>
            <a:ext cx="3886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s-ES" altLang="en-US" sz="1400">
                <a:solidFill>
                  <a:schemeClr val="bg1"/>
                </a:solidFill>
              </a:rPr>
              <a:t>Departamento del Trabajo</a:t>
            </a:r>
            <a:r>
              <a:rPr lang="en-US" altLang="en-US" sz="1400">
                <a:solidFill>
                  <a:schemeClr val="bg1"/>
                </a:solidFill>
              </a:rPr>
              <a:t> de Connecticut</a:t>
            </a:r>
          </a:p>
        </p:txBody>
      </p:sp>
    </p:spTree>
  </p:cSld>
  <p:clrMapOvr>
    <a:masterClrMapping/>
  </p:clrMapOvr>
  <p:transition>
    <p:random/>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C26D22F0-A2AA-E0E7-DCD2-7DB164154572}"/>
              </a:ext>
            </a:extLst>
          </p:cNvPr>
          <p:cNvSpPr>
            <a:spLocks noGrp="1" noChangeArrowheads="1"/>
          </p:cNvSpPr>
          <p:nvPr>
            <p:ph type="title"/>
          </p:nvPr>
        </p:nvSpPr>
        <p:spPr>
          <a:xfrm>
            <a:off x="304800" y="609600"/>
            <a:ext cx="6248400" cy="685800"/>
          </a:xfrm>
        </p:spPr>
        <p:txBody>
          <a:bodyPr/>
          <a:lstStyle/>
          <a:p>
            <a:pPr eaLnBrk="1" hangingPunct="1"/>
            <a:r>
              <a:rPr lang="en-US" altLang="en-US" sz="3200" b="1">
                <a:solidFill>
                  <a:schemeClr val="accent2"/>
                </a:solidFill>
              </a:rPr>
              <a:t>¿</a:t>
            </a:r>
            <a:r>
              <a:rPr lang="es-ES" altLang="en-US" sz="3200" b="1">
                <a:solidFill>
                  <a:schemeClr val="accent2"/>
                </a:solidFill>
              </a:rPr>
              <a:t>Qué es</a:t>
            </a:r>
            <a:r>
              <a:rPr lang="en-US" altLang="en-US" sz="3200" b="1">
                <a:solidFill>
                  <a:schemeClr val="accent2"/>
                </a:solidFill>
              </a:rPr>
              <a:t> la TAA?</a:t>
            </a:r>
          </a:p>
        </p:txBody>
      </p:sp>
      <p:sp>
        <p:nvSpPr>
          <p:cNvPr id="4099" name="Rectangle 3">
            <a:extLst>
              <a:ext uri="{FF2B5EF4-FFF2-40B4-BE49-F238E27FC236}">
                <a16:creationId xmlns:a16="http://schemas.microsoft.com/office/drawing/2014/main" id="{D41D660C-910B-0625-35A1-4E0064B496CD}"/>
              </a:ext>
            </a:extLst>
          </p:cNvPr>
          <p:cNvSpPr>
            <a:spLocks noGrp="1" noChangeArrowheads="1"/>
          </p:cNvSpPr>
          <p:nvPr>
            <p:ph type="body" sz="half" idx="2"/>
          </p:nvPr>
        </p:nvSpPr>
        <p:spPr>
          <a:xfrm>
            <a:off x="381000" y="2133600"/>
            <a:ext cx="8458200" cy="4114800"/>
          </a:xfrm>
        </p:spPr>
        <p:txBody>
          <a:bodyPr/>
          <a:lstStyle/>
          <a:p>
            <a:pPr eaLnBrk="1" hangingPunct="1">
              <a:spcBef>
                <a:spcPct val="0"/>
              </a:spcBef>
              <a:buFontTx/>
              <a:buNone/>
            </a:pPr>
            <a:r>
              <a:rPr lang="es-ES" altLang="en-US" sz="2400">
                <a:solidFill>
                  <a:schemeClr val="accent2"/>
                </a:solidFill>
              </a:rPr>
              <a:t>La TAA ofrece beneficios para regresar a trabajar y apoyo económico a los trabajadores certificados por el Departamento del Trabajo de EEUU que han sido afectados por el comercio exterior.  </a:t>
            </a:r>
          </a:p>
          <a:p>
            <a:pPr eaLnBrk="1" hangingPunct="1">
              <a:buFontTx/>
              <a:buNone/>
            </a:pPr>
            <a:endParaRPr lang="en-US" altLang="en-US" sz="2400">
              <a:solidFill>
                <a:schemeClr val="accent2"/>
              </a:solidFill>
            </a:endParaRPr>
          </a:p>
          <a:p>
            <a:pPr eaLnBrk="1" hangingPunct="1">
              <a:lnSpc>
                <a:spcPct val="90000"/>
              </a:lnSpc>
              <a:spcBef>
                <a:spcPct val="10000"/>
              </a:spcBef>
              <a:buFontTx/>
              <a:buNone/>
            </a:pPr>
            <a:r>
              <a:rPr lang="es-ES" altLang="en-US" sz="2400">
                <a:solidFill>
                  <a:schemeClr val="accent2"/>
                </a:solidFill>
              </a:rPr>
              <a:t>Puede solicitar TAA si pertenece a un grupo de trabajadores</a:t>
            </a:r>
          </a:p>
          <a:p>
            <a:pPr eaLnBrk="1" hangingPunct="1">
              <a:lnSpc>
                <a:spcPct val="90000"/>
              </a:lnSpc>
              <a:spcBef>
                <a:spcPct val="10000"/>
              </a:spcBef>
              <a:buFontTx/>
              <a:buNone/>
            </a:pPr>
            <a:r>
              <a:rPr lang="es-ES" altLang="en-US" sz="2400">
                <a:solidFill>
                  <a:schemeClr val="accent2"/>
                </a:solidFill>
              </a:rPr>
              <a:t>certificados y durante el período de certificación, si usted:</a:t>
            </a:r>
            <a:r>
              <a:rPr lang="es-ES" altLang="en-US">
                <a:solidFill>
                  <a:schemeClr val="accent2"/>
                </a:solidFill>
              </a:rPr>
              <a:t> </a:t>
            </a:r>
          </a:p>
          <a:p>
            <a:pPr eaLnBrk="1" hangingPunct="1">
              <a:buClr>
                <a:srgbClr val="333399"/>
              </a:buClr>
            </a:pPr>
            <a:r>
              <a:rPr lang="es-ES" altLang="en-US" sz="2400">
                <a:solidFill>
                  <a:schemeClr val="accent2"/>
                </a:solidFill>
              </a:rPr>
              <a:t>sufrió el despido total o parcial, o </a:t>
            </a:r>
          </a:p>
          <a:p>
            <a:pPr eaLnBrk="1" hangingPunct="1">
              <a:buClr>
                <a:srgbClr val="333399"/>
              </a:buClr>
            </a:pPr>
            <a:r>
              <a:rPr lang="es-ES" altLang="en-US" sz="2400">
                <a:solidFill>
                  <a:schemeClr val="accent2"/>
                </a:solidFill>
              </a:rPr>
              <a:t>fue amenazado individualmente con el despido total o parcial</a:t>
            </a:r>
            <a:endParaRPr lang="en-US" altLang="en-US" sz="2400">
              <a:solidFill>
                <a:schemeClr val="accent2"/>
              </a:solidFill>
            </a:endParaRPr>
          </a:p>
        </p:txBody>
      </p:sp>
      <p:sp>
        <p:nvSpPr>
          <p:cNvPr id="4100" name="Rectangle 20">
            <a:extLst>
              <a:ext uri="{FF2B5EF4-FFF2-40B4-BE49-F238E27FC236}">
                <a16:creationId xmlns:a16="http://schemas.microsoft.com/office/drawing/2014/main" id="{BA999D06-E676-F293-109D-16B81514D449}"/>
              </a:ext>
            </a:extLst>
          </p:cNvPr>
          <p:cNvSpPr>
            <a:spLocks noChangeArrowheads="1"/>
          </p:cNvSpPr>
          <p:nvPr/>
        </p:nvSpPr>
        <p:spPr bwMode="auto">
          <a:xfrm>
            <a:off x="5562600" y="6477000"/>
            <a:ext cx="3581400" cy="381000"/>
          </a:xfrm>
          <a:prstGeom prst="rect">
            <a:avLst/>
          </a:prstGeom>
          <a:solidFill>
            <a:srgbClr val="000066"/>
          </a:solidFill>
          <a:ln w="9525">
            <a:solidFill>
              <a:schemeClr val="tx1"/>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4101" name="Text Box 21">
            <a:extLst>
              <a:ext uri="{FF2B5EF4-FFF2-40B4-BE49-F238E27FC236}">
                <a16:creationId xmlns:a16="http://schemas.microsoft.com/office/drawing/2014/main" id="{DA0AAB56-AF05-1F7A-5289-59DC357FBB3D}"/>
              </a:ext>
            </a:extLst>
          </p:cNvPr>
          <p:cNvSpPr txBox="1">
            <a:spLocks noChangeArrowheads="1"/>
          </p:cNvSpPr>
          <p:nvPr/>
        </p:nvSpPr>
        <p:spPr bwMode="auto">
          <a:xfrm>
            <a:off x="5562600" y="6553200"/>
            <a:ext cx="3886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s-ES" altLang="en-US" sz="1400">
                <a:solidFill>
                  <a:schemeClr val="bg1"/>
                </a:solidFill>
              </a:rPr>
              <a:t>Departamento del Trabajo de </a:t>
            </a:r>
            <a:r>
              <a:rPr lang="en-US" altLang="en-US" sz="1400">
                <a:solidFill>
                  <a:schemeClr val="bg1"/>
                </a:solidFill>
              </a:rPr>
              <a:t>Connecticut</a:t>
            </a:r>
          </a:p>
        </p:txBody>
      </p:sp>
      <p:pic>
        <p:nvPicPr>
          <p:cNvPr id="4102" name="Picture 22" descr="j0441428">
            <a:extLst>
              <a:ext uri="{FF2B5EF4-FFF2-40B4-BE49-F238E27FC236}">
                <a16:creationId xmlns:a16="http://schemas.microsoft.com/office/drawing/2014/main" id="{7F8E71F6-2D8B-2961-9C9E-43BA295EE71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24600" y="228600"/>
            <a:ext cx="1676400"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random/>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a:extLst>
              <a:ext uri="{FF2B5EF4-FFF2-40B4-BE49-F238E27FC236}">
                <a16:creationId xmlns:a16="http://schemas.microsoft.com/office/drawing/2014/main" id="{A8588C14-6BB9-0AFA-F0E1-BDE80A21BF9F}"/>
              </a:ext>
            </a:extLst>
          </p:cNvPr>
          <p:cNvSpPr>
            <a:spLocks noGrp="1" noChangeArrowheads="1"/>
          </p:cNvSpPr>
          <p:nvPr>
            <p:ph type="title"/>
          </p:nvPr>
        </p:nvSpPr>
        <p:spPr>
          <a:xfrm>
            <a:off x="304800" y="228600"/>
            <a:ext cx="8534400" cy="685800"/>
          </a:xfrm>
        </p:spPr>
        <p:txBody>
          <a:bodyPr/>
          <a:lstStyle/>
          <a:p>
            <a:pPr eaLnBrk="1" hangingPunct="1"/>
            <a:r>
              <a:rPr lang="es-ES" altLang="en-US" sz="3200" b="1">
                <a:solidFill>
                  <a:schemeClr val="accent2"/>
                </a:solidFill>
              </a:rPr>
              <a:t>Subsidio salarial y período de elegibilidad para la RTAA</a:t>
            </a:r>
            <a:endParaRPr lang="en-US" altLang="en-US" sz="3200" b="1">
              <a:solidFill>
                <a:schemeClr val="accent2"/>
              </a:solidFill>
            </a:endParaRPr>
          </a:p>
        </p:txBody>
      </p:sp>
      <p:sp>
        <p:nvSpPr>
          <p:cNvPr id="31747" name="Rectangle 3">
            <a:extLst>
              <a:ext uri="{FF2B5EF4-FFF2-40B4-BE49-F238E27FC236}">
                <a16:creationId xmlns:a16="http://schemas.microsoft.com/office/drawing/2014/main" id="{B28D7F3C-82BC-FCB0-F1CD-9D159A656E83}"/>
              </a:ext>
            </a:extLst>
          </p:cNvPr>
          <p:cNvSpPr>
            <a:spLocks noGrp="1" noChangeArrowheads="1"/>
          </p:cNvSpPr>
          <p:nvPr>
            <p:ph type="body" idx="1"/>
          </p:nvPr>
        </p:nvSpPr>
        <p:spPr>
          <a:xfrm>
            <a:off x="228600" y="1143000"/>
            <a:ext cx="8686800" cy="5181600"/>
          </a:xfrm>
        </p:spPr>
        <p:txBody>
          <a:bodyPr/>
          <a:lstStyle/>
          <a:p>
            <a:pPr eaLnBrk="1" hangingPunct="1">
              <a:lnSpc>
                <a:spcPct val="90000"/>
              </a:lnSpc>
              <a:buClr>
                <a:srgbClr val="333399"/>
              </a:buClr>
            </a:pPr>
            <a:r>
              <a:rPr lang="es-ES" altLang="en-US" sz="2400">
                <a:solidFill>
                  <a:schemeClr val="accent2"/>
                </a:solidFill>
              </a:rPr>
              <a:t>La RTAA paga el 50% de la diferencia entre:</a:t>
            </a:r>
          </a:p>
          <a:p>
            <a:pPr lvl="1" eaLnBrk="1" hangingPunct="1">
              <a:lnSpc>
                <a:spcPct val="90000"/>
              </a:lnSpc>
              <a:buClr>
                <a:srgbClr val="333399"/>
              </a:buClr>
            </a:pPr>
            <a:r>
              <a:rPr lang="es-ES" altLang="en-US" sz="2400">
                <a:solidFill>
                  <a:schemeClr val="accent2"/>
                </a:solidFill>
              </a:rPr>
              <a:t>El salario de su nuevo empleo, y</a:t>
            </a:r>
          </a:p>
          <a:p>
            <a:pPr lvl="1" eaLnBrk="1" hangingPunct="1">
              <a:lnSpc>
                <a:spcPct val="90000"/>
              </a:lnSpc>
              <a:spcBef>
                <a:spcPct val="0"/>
              </a:spcBef>
              <a:buClr>
                <a:srgbClr val="333399"/>
              </a:buClr>
            </a:pPr>
            <a:r>
              <a:rPr lang="es-ES" altLang="en-US" sz="2400">
                <a:solidFill>
                  <a:schemeClr val="accent2"/>
                </a:solidFill>
              </a:rPr>
              <a:t>Su salario al momento de la desvinculación</a:t>
            </a:r>
          </a:p>
          <a:p>
            <a:pPr lvl="1" eaLnBrk="1" hangingPunct="1">
              <a:lnSpc>
                <a:spcPct val="90000"/>
              </a:lnSpc>
              <a:spcBef>
                <a:spcPct val="0"/>
              </a:spcBef>
              <a:buFontTx/>
              <a:buNone/>
            </a:pPr>
            <a:r>
              <a:rPr lang="es-ES" altLang="en-US" sz="2400">
                <a:solidFill>
                  <a:schemeClr val="accent2"/>
                </a:solidFill>
              </a:rPr>
              <a:t>(El subsidio se prorratea si usted trabaja medio tiempo mientras recibe capacitación).</a:t>
            </a:r>
          </a:p>
          <a:p>
            <a:pPr eaLnBrk="1" hangingPunct="1">
              <a:lnSpc>
                <a:spcPct val="90000"/>
              </a:lnSpc>
              <a:buClr>
                <a:srgbClr val="333399"/>
              </a:buClr>
            </a:pPr>
            <a:r>
              <a:rPr lang="es-ES" altLang="en-US" sz="2400">
                <a:solidFill>
                  <a:schemeClr val="accent2"/>
                </a:solidFill>
              </a:rPr>
              <a:t>Los pagos de la RTAA no pueden superar los $10,000 durante un período de elegibilidad de dos años.  </a:t>
            </a:r>
          </a:p>
          <a:p>
            <a:pPr lvl="1" eaLnBrk="1" hangingPunct="1">
              <a:lnSpc>
                <a:spcPct val="90000"/>
              </a:lnSpc>
              <a:buClr>
                <a:srgbClr val="333399"/>
              </a:buClr>
            </a:pPr>
            <a:r>
              <a:rPr lang="es-ES" altLang="en-US" sz="2400">
                <a:solidFill>
                  <a:schemeClr val="accent2"/>
                </a:solidFill>
              </a:rPr>
              <a:t>Si usted recibe algún pago de TRA, su período de elegibilidad para RTAA se reducirá por la cantidad de semanas de TRA recibidas.  </a:t>
            </a:r>
          </a:p>
          <a:p>
            <a:pPr lvl="1" eaLnBrk="1" hangingPunct="1">
              <a:lnSpc>
                <a:spcPct val="90000"/>
              </a:lnSpc>
              <a:buClr>
                <a:srgbClr val="333399"/>
              </a:buClr>
            </a:pPr>
            <a:r>
              <a:rPr lang="es-ES" altLang="en-US" sz="2400">
                <a:solidFill>
                  <a:schemeClr val="accent2"/>
                </a:solidFill>
              </a:rPr>
              <a:t>Una vez que reciba la RTAA, </a:t>
            </a:r>
            <a:r>
              <a:rPr lang="es-ES" altLang="en-US" sz="2400" u="sng">
                <a:solidFill>
                  <a:schemeClr val="accent2"/>
                </a:solidFill>
              </a:rPr>
              <a:t>no</a:t>
            </a:r>
            <a:r>
              <a:rPr lang="es-ES" altLang="en-US" sz="2400">
                <a:solidFill>
                  <a:schemeClr val="accent2"/>
                </a:solidFill>
              </a:rPr>
              <a:t> podrá volver a solicitar el balance de TRA no reclamado. </a:t>
            </a:r>
          </a:p>
          <a:p>
            <a:pPr eaLnBrk="1" hangingPunct="1">
              <a:lnSpc>
                <a:spcPct val="90000"/>
              </a:lnSpc>
              <a:buClr>
                <a:srgbClr val="333399"/>
              </a:buClr>
            </a:pPr>
            <a:r>
              <a:rPr lang="en-US" altLang="en-US" sz="2400">
                <a:solidFill>
                  <a:schemeClr val="accent2"/>
                </a:solidFill>
              </a:rPr>
              <a:t>Su </a:t>
            </a:r>
            <a:r>
              <a:rPr lang="es-ES" altLang="en-US" sz="2400">
                <a:solidFill>
                  <a:schemeClr val="accent2"/>
                </a:solidFill>
              </a:rPr>
              <a:t>período de elegibilidad </a:t>
            </a:r>
            <a:r>
              <a:rPr lang="es-ES" altLang="en-US" sz="2400" u="sng">
                <a:solidFill>
                  <a:schemeClr val="accent2"/>
                </a:solidFill>
              </a:rPr>
              <a:t>comienza</a:t>
            </a:r>
            <a:r>
              <a:rPr lang="es-ES" altLang="en-US" sz="2400">
                <a:solidFill>
                  <a:schemeClr val="accent2"/>
                </a:solidFill>
              </a:rPr>
              <a:t> cuando termine su UI o cuando empiece a trabajar, lo que suceda primero.</a:t>
            </a:r>
            <a:endParaRPr lang="en-US" altLang="en-US" sz="2400">
              <a:solidFill>
                <a:schemeClr val="accent2"/>
              </a:solidFill>
            </a:endParaRPr>
          </a:p>
        </p:txBody>
      </p:sp>
      <p:sp>
        <p:nvSpPr>
          <p:cNvPr id="31748" name="Rectangle 7">
            <a:extLst>
              <a:ext uri="{FF2B5EF4-FFF2-40B4-BE49-F238E27FC236}">
                <a16:creationId xmlns:a16="http://schemas.microsoft.com/office/drawing/2014/main" id="{615361B8-2745-7B36-7C93-F8DCD2A1DE82}"/>
              </a:ext>
            </a:extLst>
          </p:cNvPr>
          <p:cNvSpPr>
            <a:spLocks noChangeArrowheads="1"/>
          </p:cNvSpPr>
          <p:nvPr/>
        </p:nvSpPr>
        <p:spPr bwMode="auto">
          <a:xfrm>
            <a:off x="5410200" y="6477000"/>
            <a:ext cx="3733800" cy="381000"/>
          </a:xfrm>
          <a:prstGeom prst="rect">
            <a:avLst/>
          </a:prstGeom>
          <a:solidFill>
            <a:srgbClr val="000066"/>
          </a:solidFill>
          <a:ln w="9525">
            <a:solidFill>
              <a:schemeClr val="tx1"/>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31749" name="Text Box 8">
            <a:extLst>
              <a:ext uri="{FF2B5EF4-FFF2-40B4-BE49-F238E27FC236}">
                <a16:creationId xmlns:a16="http://schemas.microsoft.com/office/drawing/2014/main" id="{FAD575CF-6C29-1A24-861F-CBB7FF9160AB}"/>
              </a:ext>
            </a:extLst>
          </p:cNvPr>
          <p:cNvSpPr txBox="1">
            <a:spLocks noChangeArrowheads="1"/>
          </p:cNvSpPr>
          <p:nvPr/>
        </p:nvSpPr>
        <p:spPr bwMode="auto">
          <a:xfrm>
            <a:off x="5410200" y="6553200"/>
            <a:ext cx="3886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s-ES" altLang="en-US" sz="1400">
                <a:solidFill>
                  <a:schemeClr val="bg1"/>
                </a:solidFill>
              </a:rPr>
              <a:t>Departamento del Trabajo</a:t>
            </a:r>
            <a:r>
              <a:rPr lang="en-US" altLang="en-US" sz="1400">
                <a:solidFill>
                  <a:schemeClr val="bg1"/>
                </a:solidFill>
              </a:rPr>
              <a:t> de Connecticut</a:t>
            </a:r>
          </a:p>
        </p:txBody>
      </p:sp>
    </p:spTree>
  </p:cSld>
  <p:clrMapOvr>
    <a:masterClrMapping/>
  </p:clrMapOvr>
  <p:transition>
    <p:random/>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id="{DE345A88-4997-42AD-1187-E65E8711B20A}"/>
              </a:ext>
            </a:extLst>
          </p:cNvPr>
          <p:cNvSpPr>
            <a:spLocks noGrp="1" noChangeArrowheads="1"/>
          </p:cNvSpPr>
          <p:nvPr>
            <p:ph type="title"/>
          </p:nvPr>
        </p:nvSpPr>
        <p:spPr>
          <a:xfrm>
            <a:off x="304800" y="152400"/>
            <a:ext cx="8382000" cy="685800"/>
          </a:xfrm>
        </p:spPr>
        <p:txBody>
          <a:bodyPr/>
          <a:lstStyle/>
          <a:p>
            <a:pPr eaLnBrk="1" hangingPunct="1"/>
            <a:r>
              <a:rPr lang="es-ES" altLang="en-US" sz="3200" b="1">
                <a:solidFill>
                  <a:schemeClr val="accent2"/>
                </a:solidFill>
                <a:cs typeface="Arial" panose="020B0604020202020204" pitchFamily="34" charset="0"/>
              </a:rPr>
              <a:t>Otros Servicios para el Regreso al Trabajo</a:t>
            </a:r>
            <a:endParaRPr lang="en-US" altLang="en-US" sz="3200" b="1">
              <a:solidFill>
                <a:schemeClr val="accent2"/>
              </a:solidFill>
              <a:cs typeface="Arial" panose="020B0604020202020204" pitchFamily="34" charset="0"/>
            </a:endParaRPr>
          </a:p>
        </p:txBody>
      </p:sp>
      <p:sp>
        <p:nvSpPr>
          <p:cNvPr id="32771" name="Rectangle 3">
            <a:extLst>
              <a:ext uri="{FF2B5EF4-FFF2-40B4-BE49-F238E27FC236}">
                <a16:creationId xmlns:a16="http://schemas.microsoft.com/office/drawing/2014/main" id="{B599DD3F-EEE9-8607-69D5-F8A02CBD2B0D}"/>
              </a:ext>
            </a:extLst>
          </p:cNvPr>
          <p:cNvSpPr>
            <a:spLocks noGrp="1" noChangeArrowheads="1"/>
          </p:cNvSpPr>
          <p:nvPr>
            <p:ph type="body" idx="1"/>
          </p:nvPr>
        </p:nvSpPr>
        <p:spPr>
          <a:xfrm>
            <a:off x="304800" y="914400"/>
            <a:ext cx="8458200" cy="5715000"/>
          </a:xfrm>
        </p:spPr>
        <p:txBody>
          <a:bodyPr/>
          <a:lstStyle/>
          <a:p>
            <a:pPr eaLnBrk="1" hangingPunct="1">
              <a:lnSpc>
                <a:spcPct val="80000"/>
              </a:lnSpc>
              <a:buFontTx/>
              <a:buNone/>
            </a:pPr>
            <a:r>
              <a:rPr lang="es-ES" altLang="en-US" sz="2600" b="1">
                <a:solidFill>
                  <a:schemeClr val="accent2"/>
                </a:solidFill>
                <a:cs typeface="Arial" panose="020B0604020202020204" pitchFamily="34" charset="0"/>
              </a:rPr>
              <a:t>Use eficazmente los servicios de empleos y administración de casos disponibles para regresar a trabajar:</a:t>
            </a:r>
            <a:r>
              <a:rPr lang="es-ES" altLang="en-US" sz="2600">
                <a:solidFill>
                  <a:schemeClr val="accent2"/>
                </a:solidFill>
                <a:cs typeface="Arial" panose="020B0604020202020204" pitchFamily="34" charset="0"/>
              </a:rPr>
              <a:t>  </a:t>
            </a:r>
          </a:p>
          <a:p>
            <a:pPr eaLnBrk="1" hangingPunct="1">
              <a:lnSpc>
                <a:spcPct val="80000"/>
              </a:lnSpc>
              <a:buFontTx/>
              <a:buNone/>
            </a:pPr>
            <a:endParaRPr lang="en-US" altLang="en-US" sz="1800">
              <a:solidFill>
                <a:schemeClr val="accent2"/>
              </a:solidFill>
              <a:cs typeface="Arial" panose="020B0604020202020204" pitchFamily="34" charset="0"/>
            </a:endParaRPr>
          </a:p>
          <a:p>
            <a:pPr eaLnBrk="1" hangingPunct="1">
              <a:lnSpc>
                <a:spcPct val="80000"/>
              </a:lnSpc>
              <a:buClr>
                <a:srgbClr val="333399"/>
              </a:buClr>
              <a:buFont typeface="Times New Roman" panose="02020603050405020304" pitchFamily="18" charset="0"/>
              <a:buChar char="•"/>
            </a:pPr>
            <a:r>
              <a:rPr lang="es-ES" altLang="en-US" sz="2400">
                <a:solidFill>
                  <a:schemeClr val="accent2"/>
                </a:solidFill>
                <a:cs typeface="Arial" panose="020B0604020202020204" pitchFamily="34" charset="0"/>
              </a:rPr>
              <a:t>Evaluación integral y especializada de sus habilidades y necesidades de empleo y capacitación </a:t>
            </a:r>
          </a:p>
          <a:p>
            <a:pPr eaLnBrk="1" hangingPunct="1">
              <a:lnSpc>
                <a:spcPct val="80000"/>
              </a:lnSpc>
              <a:buClr>
                <a:srgbClr val="333399"/>
              </a:buClr>
              <a:buFont typeface="Times New Roman" panose="02020603050405020304" pitchFamily="18" charset="0"/>
              <a:buChar char="•"/>
            </a:pPr>
            <a:r>
              <a:rPr lang="es-ES" altLang="en-US" sz="2400">
                <a:solidFill>
                  <a:schemeClr val="accent2"/>
                </a:solidFill>
                <a:cs typeface="Arial" panose="020B0604020202020204" pitchFamily="34" charset="0"/>
              </a:rPr>
              <a:t>Asesoramiento vocacional personalizado</a:t>
            </a:r>
          </a:p>
          <a:p>
            <a:pPr eaLnBrk="1" hangingPunct="1">
              <a:lnSpc>
                <a:spcPct val="80000"/>
              </a:lnSpc>
              <a:buClr>
                <a:srgbClr val="333399"/>
              </a:buClr>
              <a:buFont typeface="Times New Roman" panose="02020603050405020304" pitchFamily="18" charset="0"/>
              <a:buChar char="•"/>
            </a:pPr>
            <a:r>
              <a:rPr lang="es-ES" altLang="en-US" sz="2400">
                <a:solidFill>
                  <a:schemeClr val="accent2"/>
                </a:solidFill>
                <a:cs typeface="Arial" panose="020B0604020202020204" pitchFamily="34" charset="0"/>
              </a:rPr>
              <a:t>Desarrollo de un plan de empleo personal</a:t>
            </a:r>
          </a:p>
          <a:p>
            <a:pPr eaLnBrk="1" hangingPunct="1">
              <a:lnSpc>
                <a:spcPct val="80000"/>
              </a:lnSpc>
              <a:buClr>
                <a:srgbClr val="333399"/>
              </a:buClr>
              <a:buFont typeface="Times New Roman" panose="02020603050405020304" pitchFamily="18" charset="0"/>
              <a:buChar char="•"/>
            </a:pPr>
            <a:r>
              <a:rPr lang="es-ES" altLang="en-US" sz="2400">
                <a:solidFill>
                  <a:schemeClr val="accent2"/>
                </a:solidFill>
                <a:cs typeface="Arial" panose="020B0604020202020204" pitchFamily="34" charset="0"/>
              </a:rPr>
              <a:t>Servicios educacionales de corto plazo (talleres sobre entrevistas y preparación del currículum vitae, por ejemplo)</a:t>
            </a:r>
          </a:p>
          <a:p>
            <a:pPr eaLnBrk="1" hangingPunct="1">
              <a:lnSpc>
                <a:spcPct val="80000"/>
              </a:lnSpc>
              <a:buClr>
                <a:srgbClr val="333399"/>
              </a:buClr>
              <a:buFont typeface="Times New Roman" panose="02020603050405020304" pitchFamily="18" charset="0"/>
              <a:buChar char="•"/>
            </a:pPr>
            <a:r>
              <a:rPr lang="es-ES" altLang="en-US" sz="2400">
                <a:solidFill>
                  <a:schemeClr val="accent2"/>
                </a:solidFill>
                <a:cs typeface="Arial" panose="020B0604020202020204" pitchFamily="34" charset="0"/>
              </a:rPr>
              <a:t>Información acerca de</a:t>
            </a:r>
          </a:p>
          <a:p>
            <a:pPr lvl="1" eaLnBrk="1" hangingPunct="1">
              <a:lnSpc>
                <a:spcPct val="80000"/>
              </a:lnSpc>
              <a:buClr>
                <a:srgbClr val="333399"/>
              </a:buClr>
              <a:buFont typeface="Times New Roman" panose="02020603050405020304" pitchFamily="18" charset="0"/>
              <a:buChar char="–"/>
            </a:pPr>
            <a:r>
              <a:rPr lang="es-ES" altLang="en-US" sz="2400">
                <a:solidFill>
                  <a:schemeClr val="accent2"/>
                </a:solidFill>
                <a:cs typeface="Arial" panose="020B0604020202020204" pitchFamily="34" charset="0"/>
              </a:rPr>
              <a:t>capacitación disponible y formas de solicitarla</a:t>
            </a:r>
          </a:p>
          <a:p>
            <a:pPr lvl="1" eaLnBrk="1" hangingPunct="1">
              <a:lnSpc>
                <a:spcPct val="80000"/>
              </a:lnSpc>
              <a:buClr>
                <a:srgbClr val="333399"/>
              </a:buClr>
              <a:buFont typeface="Times New Roman" panose="02020603050405020304" pitchFamily="18" charset="0"/>
              <a:buChar char="–"/>
            </a:pPr>
            <a:r>
              <a:rPr lang="es-ES" altLang="en-US" sz="2400">
                <a:solidFill>
                  <a:schemeClr val="accent2"/>
                </a:solidFill>
                <a:cs typeface="Arial" panose="020B0604020202020204" pitchFamily="34" charset="0"/>
              </a:rPr>
              <a:t>cómo solicitar ayuda económica </a:t>
            </a:r>
          </a:p>
          <a:p>
            <a:pPr lvl="1" eaLnBrk="1" hangingPunct="1">
              <a:lnSpc>
                <a:spcPct val="80000"/>
              </a:lnSpc>
              <a:buClr>
                <a:srgbClr val="333399"/>
              </a:buClr>
              <a:buFont typeface="Times New Roman" panose="02020603050405020304" pitchFamily="18" charset="0"/>
              <a:buChar char="–"/>
            </a:pPr>
            <a:r>
              <a:rPr lang="es-ES" altLang="en-US" sz="2400">
                <a:solidFill>
                  <a:schemeClr val="accent2"/>
                </a:solidFill>
                <a:cs typeface="Arial" panose="020B0604020202020204" pitchFamily="34" charset="0"/>
              </a:rPr>
              <a:t>estadísticas del mercado laboral, vacantes</a:t>
            </a:r>
          </a:p>
          <a:p>
            <a:pPr lvl="1" eaLnBrk="1" hangingPunct="1">
              <a:lnSpc>
                <a:spcPct val="80000"/>
              </a:lnSpc>
              <a:buClr>
                <a:srgbClr val="333399"/>
              </a:buClr>
              <a:buFont typeface="Times New Roman" panose="02020603050405020304" pitchFamily="18" charset="0"/>
              <a:buChar char="–"/>
            </a:pPr>
            <a:r>
              <a:rPr lang="es-ES" altLang="en-US" sz="2400">
                <a:solidFill>
                  <a:schemeClr val="accent2"/>
                </a:solidFill>
                <a:cs typeface="Arial" panose="020B0604020202020204" pitchFamily="34" charset="0"/>
              </a:rPr>
              <a:t>servicios de apoyo</a:t>
            </a:r>
          </a:p>
        </p:txBody>
      </p:sp>
      <p:sp>
        <p:nvSpPr>
          <p:cNvPr id="32772" name="Rectangle 7">
            <a:extLst>
              <a:ext uri="{FF2B5EF4-FFF2-40B4-BE49-F238E27FC236}">
                <a16:creationId xmlns:a16="http://schemas.microsoft.com/office/drawing/2014/main" id="{44C7D128-3496-89E1-194B-397993A3FF0D}"/>
              </a:ext>
            </a:extLst>
          </p:cNvPr>
          <p:cNvSpPr>
            <a:spLocks noChangeArrowheads="1"/>
          </p:cNvSpPr>
          <p:nvPr/>
        </p:nvSpPr>
        <p:spPr bwMode="auto">
          <a:xfrm>
            <a:off x="5562600" y="6477000"/>
            <a:ext cx="3581400" cy="381000"/>
          </a:xfrm>
          <a:prstGeom prst="rect">
            <a:avLst/>
          </a:prstGeom>
          <a:solidFill>
            <a:srgbClr val="000066"/>
          </a:solidFill>
          <a:ln w="9525">
            <a:solidFill>
              <a:schemeClr val="tx1"/>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32773" name="Text Box 8">
            <a:extLst>
              <a:ext uri="{FF2B5EF4-FFF2-40B4-BE49-F238E27FC236}">
                <a16:creationId xmlns:a16="http://schemas.microsoft.com/office/drawing/2014/main" id="{47FDEB40-E354-5FC2-161A-F1B23F678C49}"/>
              </a:ext>
            </a:extLst>
          </p:cNvPr>
          <p:cNvSpPr txBox="1">
            <a:spLocks noChangeArrowheads="1"/>
          </p:cNvSpPr>
          <p:nvPr/>
        </p:nvSpPr>
        <p:spPr bwMode="auto">
          <a:xfrm>
            <a:off x="5562600" y="6553200"/>
            <a:ext cx="3886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s-ES" altLang="en-US" sz="1400">
                <a:solidFill>
                  <a:schemeClr val="bg1"/>
                </a:solidFill>
              </a:rPr>
              <a:t>Departamento del Trabajo</a:t>
            </a:r>
            <a:r>
              <a:rPr lang="en-US" altLang="en-US" sz="1400">
                <a:solidFill>
                  <a:schemeClr val="bg1"/>
                </a:solidFill>
              </a:rPr>
              <a:t> de Connecticut</a:t>
            </a:r>
          </a:p>
        </p:txBody>
      </p:sp>
    </p:spTree>
  </p:cSld>
  <p:clrMapOvr>
    <a:masterClrMapping/>
  </p:clrMapOvr>
  <p:transition>
    <p:random/>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a:extLst>
              <a:ext uri="{FF2B5EF4-FFF2-40B4-BE49-F238E27FC236}">
                <a16:creationId xmlns:a16="http://schemas.microsoft.com/office/drawing/2014/main" id="{1641C078-31D5-5416-8CCA-BC666A445E0D}"/>
              </a:ext>
            </a:extLst>
          </p:cNvPr>
          <p:cNvSpPr>
            <a:spLocks noGrp="1" noChangeArrowheads="1"/>
          </p:cNvSpPr>
          <p:nvPr>
            <p:ph type="title"/>
          </p:nvPr>
        </p:nvSpPr>
        <p:spPr>
          <a:xfrm>
            <a:off x="457200" y="762000"/>
            <a:ext cx="5943600" cy="838200"/>
          </a:xfrm>
        </p:spPr>
        <p:txBody>
          <a:bodyPr/>
          <a:lstStyle/>
          <a:p>
            <a:pPr eaLnBrk="1" hangingPunct="1"/>
            <a:r>
              <a:rPr lang="es-ES" altLang="en-US" sz="3200" b="1">
                <a:solidFill>
                  <a:schemeClr val="accent2"/>
                </a:solidFill>
              </a:rPr>
              <a:t>Sus responsabilidades</a:t>
            </a:r>
          </a:p>
        </p:txBody>
      </p:sp>
      <p:sp>
        <p:nvSpPr>
          <p:cNvPr id="33795" name="Rectangle 3">
            <a:extLst>
              <a:ext uri="{FF2B5EF4-FFF2-40B4-BE49-F238E27FC236}">
                <a16:creationId xmlns:a16="http://schemas.microsoft.com/office/drawing/2014/main" id="{AE264163-2E08-4380-7C1D-DCC55D6E8B99}"/>
              </a:ext>
            </a:extLst>
          </p:cNvPr>
          <p:cNvSpPr>
            <a:spLocks noGrp="1" noChangeArrowheads="1"/>
          </p:cNvSpPr>
          <p:nvPr>
            <p:ph type="body" idx="1"/>
          </p:nvPr>
        </p:nvSpPr>
        <p:spPr>
          <a:xfrm>
            <a:off x="381000" y="2057400"/>
            <a:ext cx="8382000" cy="4572000"/>
          </a:xfrm>
        </p:spPr>
        <p:txBody>
          <a:bodyPr/>
          <a:lstStyle/>
          <a:p>
            <a:pPr eaLnBrk="1" hangingPunct="1">
              <a:lnSpc>
                <a:spcPct val="90000"/>
              </a:lnSpc>
              <a:buClr>
                <a:srgbClr val="333399"/>
              </a:buClr>
            </a:pPr>
            <a:r>
              <a:rPr lang="es-ES" altLang="en-US" sz="2400">
                <a:solidFill>
                  <a:schemeClr val="accent2"/>
                </a:solidFill>
              </a:rPr>
              <a:t>Revise con cuidado la información y el material de la TAA para aprovechar los beneficios disponibles y poder presentar la solicitud dentro de los plazos especificados.</a:t>
            </a:r>
          </a:p>
          <a:p>
            <a:pPr eaLnBrk="1" hangingPunct="1">
              <a:lnSpc>
                <a:spcPct val="90000"/>
              </a:lnSpc>
              <a:buClr>
                <a:srgbClr val="333399"/>
              </a:buClr>
            </a:pPr>
            <a:endParaRPr lang="en-US" altLang="en-US" sz="2400">
              <a:solidFill>
                <a:schemeClr val="accent2"/>
              </a:solidFill>
            </a:endParaRPr>
          </a:p>
          <a:p>
            <a:pPr eaLnBrk="1" hangingPunct="1">
              <a:lnSpc>
                <a:spcPct val="90000"/>
              </a:lnSpc>
              <a:buClr>
                <a:srgbClr val="333399"/>
              </a:buClr>
            </a:pPr>
            <a:r>
              <a:rPr lang="es-ES" altLang="en-US" sz="2400">
                <a:solidFill>
                  <a:schemeClr val="accent2"/>
                </a:solidFill>
              </a:rPr>
              <a:t>Mantenga una lista de los esfuerzos que realice para buscar empleo con el fin de ayudarnos a evaluar la eficacia de su plan de empleo.</a:t>
            </a:r>
          </a:p>
          <a:p>
            <a:pPr eaLnBrk="1" hangingPunct="1">
              <a:lnSpc>
                <a:spcPct val="90000"/>
              </a:lnSpc>
              <a:buFontTx/>
              <a:buNone/>
            </a:pPr>
            <a:r>
              <a:rPr lang="en-US" altLang="en-US" sz="2400">
                <a:solidFill>
                  <a:schemeClr val="accent2"/>
                </a:solidFill>
              </a:rPr>
              <a:t> </a:t>
            </a:r>
          </a:p>
          <a:p>
            <a:pPr eaLnBrk="1" hangingPunct="1">
              <a:lnSpc>
                <a:spcPct val="90000"/>
              </a:lnSpc>
              <a:buClr>
                <a:srgbClr val="333399"/>
              </a:buClr>
            </a:pPr>
            <a:r>
              <a:rPr lang="es-ES" altLang="en-US" sz="2400">
                <a:solidFill>
                  <a:schemeClr val="accent2"/>
                </a:solidFill>
              </a:rPr>
              <a:t>Mantenga informado a su representante de TAA con respecto a cualquier cambio que se produzca en el programa de capacitación y situación con respecto al empleo.</a:t>
            </a:r>
            <a:endParaRPr lang="en-US" altLang="en-US" sz="2400">
              <a:solidFill>
                <a:schemeClr val="accent2"/>
              </a:solidFill>
            </a:endParaRPr>
          </a:p>
        </p:txBody>
      </p:sp>
      <p:sp>
        <p:nvSpPr>
          <p:cNvPr id="33796" name="Rectangle 6">
            <a:extLst>
              <a:ext uri="{FF2B5EF4-FFF2-40B4-BE49-F238E27FC236}">
                <a16:creationId xmlns:a16="http://schemas.microsoft.com/office/drawing/2014/main" id="{F7DD8F63-562B-52E8-C45B-9621938D7EE0}"/>
              </a:ext>
            </a:extLst>
          </p:cNvPr>
          <p:cNvSpPr>
            <a:spLocks noChangeArrowheads="1"/>
          </p:cNvSpPr>
          <p:nvPr/>
        </p:nvSpPr>
        <p:spPr bwMode="auto">
          <a:xfrm>
            <a:off x="5562600" y="6477000"/>
            <a:ext cx="3581400" cy="381000"/>
          </a:xfrm>
          <a:prstGeom prst="rect">
            <a:avLst/>
          </a:prstGeom>
          <a:solidFill>
            <a:srgbClr val="000066"/>
          </a:solidFill>
          <a:ln w="9525">
            <a:solidFill>
              <a:schemeClr val="tx1"/>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33797" name="Text Box 7">
            <a:extLst>
              <a:ext uri="{FF2B5EF4-FFF2-40B4-BE49-F238E27FC236}">
                <a16:creationId xmlns:a16="http://schemas.microsoft.com/office/drawing/2014/main" id="{907255F5-BCBA-B0B2-9AD2-326517072C37}"/>
              </a:ext>
            </a:extLst>
          </p:cNvPr>
          <p:cNvSpPr txBox="1">
            <a:spLocks noChangeArrowheads="1"/>
          </p:cNvSpPr>
          <p:nvPr/>
        </p:nvSpPr>
        <p:spPr bwMode="auto">
          <a:xfrm>
            <a:off x="5486400" y="6553200"/>
            <a:ext cx="3886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s-ES" altLang="en-US" sz="1400">
                <a:solidFill>
                  <a:schemeClr val="bg1"/>
                </a:solidFill>
              </a:rPr>
              <a:t>Departamento del Trabajo</a:t>
            </a:r>
            <a:r>
              <a:rPr lang="en-US" altLang="en-US" sz="1400">
                <a:solidFill>
                  <a:schemeClr val="bg1"/>
                </a:solidFill>
              </a:rPr>
              <a:t> de Connecticut</a:t>
            </a:r>
          </a:p>
        </p:txBody>
      </p:sp>
      <p:pic>
        <p:nvPicPr>
          <p:cNvPr id="33798" name="Picture 8" descr="j0178683">
            <a:extLst>
              <a:ext uri="{FF2B5EF4-FFF2-40B4-BE49-F238E27FC236}">
                <a16:creationId xmlns:a16="http://schemas.microsoft.com/office/drawing/2014/main" id="{22F7CACE-A520-EF2B-DC20-9D870B110C2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86600" y="304800"/>
            <a:ext cx="965200" cy="1447800"/>
          </a:xfrm>
          <a:prstGeom prst="rect">
            <a:avLst/>
          </a:prstGeom>
          <a:noFill/>
          <a:ln w="57150" cmpd="thinThick">
            <a:solidFill>
              <a:srgbClr val="000066"/>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ransition>
    <p:random/>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a:extLst>
              <a:ext uri="{FF2B5EF4-FFF2-40B4-BE49-F238E27FC236}">
                <a16:creationId xmlns:a16="http://schemas.microsoft.com/office/drawing/2014/main" id="{33746E2C-FA87-D24D-ADD7-399036E8E9C0}"/>
              </a:ext>
            </a:extLst>
          </p:cNvPr>
          <p:cNvSpPr>
            <a:spLocks noGrp="1" noChangeArrowheads="1"/>
          </p:cNvSpPr>
          <p:nvPr>
            <p:ph type="title"/>
          </p:nvPr>
        </p:nvSpPr>
        <p:spPr>
          <a:xfrm>
            <a:off x="0" y="228600"/>
            <a:ext cx="9144000" cy="609600"/>
          </a:xfrm>
        </p:spPr>
        <p:txBody>
          <a:bodyPr/>
          <a:lstStyle/>
          <a:p>
            <a:pPr eaLnBrk="1" hangingPunct="1"/>
            <a:r>
              <a:rPr lang="es-ES" altLang="en-US" sz="3000" b="1">
                <a:solidFill>
                  <a:schemeClr val="accent2"/>
                </a:solidFill>
              </a:rPr>
              <a:t>Plazo para inscribirse en la capacitación de TRA</a:t>
            </a:r>
            <a:endParaRPr lang="en-US" altLang="en-US" sz="3000" b="1">
              <a:solidFill>
                <a:schemeClr val="accent2"/>
              </a:solidFill>
            </a:endParaRPr>
          </a:p>
        </p:txBody>
      </p:sp>
      <p:sp>
        <p:nvSpPr>
          <p:cNvPr id="34819" name="Rectangle 3">
            <a:extLst>
              <a:ext uri="{FF2B5EF4-FFF2-40B4-BE49-F238E27FC236}">
                <a16:creationId xmlns:a16="http://schemas.microsoft.com/office/drawing/2014/main" id="{5C782BB9-0C21-8DA3-8E96-64224A09F6AF}"/>
              </a:ext>
            </a:extLst>
          </p:cNvPr>
          <p:cNvSpPr>
            <a:spLocks noGrp="1" noChangeArrowheads="1"/>
          </p:cNvSpPr>
          <p:nvPr>
            <p:ph type="body" idx="1"/>
          </p:nvPr>
        </p:nvSpPr>
        <p:spPr>
          <a:xfrm>
            <a:off x="228600" y="990600"/>
            <a:ext cx="8610600" cy="5562600"/>
          </a:xfrm>
        </p:spPr>
        <p:txBody>
          <a:bodyPr/>
          <a:lstStyle/>
          <a:p>
            <a:pPr marL="609600" indent="-609600" eaLnBrk="1" hangingPunct="1">
              <a:lnSpc>
                <a:spcPct val="80000"/>
              </a:lnSpc>
              <a:buFontTx/>
              <a:buNone/>
            </a:pPr>
            <a:r>
              <a:rPr lang="es-ES" altLang="en-US" sz="2400">
                <a:solidFill>
                  <a:schemeClr val="accent2"/>
                </a:solidFill>
                <a:cs typeface="Times New Roman" panose="02020603050405020304" pitchFamily="18" charset="0"/>
              </a:rPr>
              <a:t>Inscripción en la capacitación </a:t>
            </a:r>
          </a:p>
          <a:p>
            <a:pPr marL="609600" indent="-609600" eaLnBrk="1" hangingPunct="1">
              <a:lnSpc>
                <a:spcPct val="80000"/>
              </a:lnSpc>
              <a:buFontTx/>
              <a:buNone/>
            </a:pPr>
            <a:r>
              <a:rPr lang="es-ES" altLang="en-US" sz="2400">
                <a:solidFill>
                  <a:schemeClr val="accent2"/>
                </a:solidFill>
                <a:cs typeface="Times New Roman" panose="02020603050405020304" pitchFamily="18" charset="0"/>
              </a:rPr>
              <a:t>      (usted ha sido </a:t>
            </a:r>
            <a:r>
              <a:rPr lang="es-ES" altLang="en-US" sz="2200" u="sng">
                <a:solidFill>
                  <a:schemeClr val="accent2"/>
                </a:solidFill>
                <a:cs typeface="Times New Roman" panose="02020603050405020304" pitchFamily="18" charset="0"/>
              </a:rPr>
              <a:t>aceptado</a:t>
            </a:r>
            <a:r>
              <a:rPr lang="es-ES" altLang="en-US" sz="2200">
                <a:solidFill>
                  <a:schemeClr val="accent2"/>
                </a:solidFill>
                <a:cs typeface="Times New Roman" panose="02020603050405020304" pitchFamily="18" charset="0"/>
              </a:rPr>
              <a:t> en un programa de capacitación que </a:t>
            </a:r>
          </a:p>
          <a:p>
            <a:pPr marL="609600" indent="-609600" eaLnBrk="1" hangingPunct="1">
              <a:lnSpc>
                <a:spcPct val="80000"/>
              </a:lnSpc>
              <a:buFontTx/>
              <a:buNone/>
            </a:pPr>
            <a:r>
              <a:rPr lang="es-ES" altLang="en-US" sz="2200">
                <a:solidFill>
                  <a:schemeClr val="accent2"/>
                </a:solidFill>
                <a:cs typeface="Times New Roman" panose="02020603050405020304" pitchFamily="18" charset="0"/>
              </a:rPr>
              <a:t>       está </a:t>
            </a:r>
            <a:r>
              <a:rPr lang="es-ES" altLang="en-US" sz="2200" u="sng">
                <a:solidFill>
                  <a:schemeClr val="accent2"/>
                </a:solidFill>
                <a:cs typeface="Times New Roman" panose="02020603050405020304" pitchFamily="18" charset="0"/>
              </a:rPr>
              <a:t>aprobado</a:t>
            </a:r>
            <a:r>
              <a:rPr lang="es-ES" altLang="en-US" sz="2200">
                <a:solidFill>
                  <a:schemeClr val="accent2"/>
                </a:solidFill>
                <a:cs typeface="Times New Roman" panose="02020603050405020304" pitchFamily="18" charset="0"/>
              </a:rPr>
              <a:t> por el programa de TAA y que </a:t>
            </a:r>
            <a:r>
              <a:rPr lang="es-ES" altLang="en-US" sz="2200" u="sng">
                <a:solidFill>
                  <a:schemeClr val="accent2"/>
                </a:solidFill>
                <a:cs typeface="Times New Roman" panose="02020603050405020304" pitchFamily="18" charset="0"/>
              </a:rPr>
              <a:t>comienza</a:t>
            </a:r>
            <a:r>
              <a:rPr lang="es-ES" altLang="en-US" sz="2200">
                <a:solidFill>
                  <a:schemeClr val="accent2"/>
                </a:solidFill>
                <a:cs typeface="Times New Roman" panose="02020603050405020304" pitchFamily="18" charset="0"/>
              </a:rPr>
              <a:t> </a:t>
            </a:r>
            <a:r>
              <a:rPr lang="es-ES" altLang="en-US" sz="2200" u="sng">
                <a:solidFill>
                  <a:schemeClr val="accent2"/>
                </a:solidFill>
                <a:cs typeface="Times New Roman" panose="02020603050405020304" pitchFamily="18" charset="0"/>
              </a:rPr>
              <a:t>dentro </a:t>
            </a:r>
          </a:p>
          <a:p>
            <a:pPr marL="609600" indent="-609600" eaLnBrk="1" hangingPunct="1">
              <a:lnSpc>
                <a:spcPct val="80000"/>
              </a:lnSpc>
              <a:buFontTx/>
              <a:buNone/>
            </a:pPr>
            <a:r>
              <a:rPr lang="es-ES" altLang="en-US" sz="2200">
                <a:solidFill>
                  <a:schemeClr val="accent2"/>
                </a:solidFill>
                <a:cs typeface="Times New Roman" panose="02020603050405020304" pitchFamily="18" charset="0"/>
              </a:rPr>
              <a:t>       </a:t>
            </a:r>
            <a:r>
              <a:rPr lang="es-ES" altLang="en-US" sz="2200" u="sng">
                <a:solidFill>
                  <a:schemeClr val="accent2"/>
                </a:solidFill>
                <a:cs typeface="Times New Roman" panose="02020603050405020304" pitchFamily="18" charset="0"/>
              </a:rPr>
              <a:t>de 60 días)</a:t>
            </a:r>
            <a:r>
              <a:rPr lang="es-ES" altLang="en-US" sz="2200">
                <a:solidFill>
                  <a:schemeClr val="accent2"/>
                </a:solidFill>
                <a:cs typeface="Times New Roman" panose="02020603050405020304" pitchFamily="18" charset="0"/>
              </a:rPr>
              <a:t> o sino, deberá emitirse una exención antes de:</a:t>
            </a:r>
          </a:p>
          <a:p>
            <a:pPr marL="609600" indent="-609600" eaLnBrk="1" hangingPunct="1">
              <a:lnSpc>
                <a:spcPct val="80000"/>
              </a:lnSpc>
              <a:buFontTx/>
              <a:buNone/>
            </a:pPr>
            <a:endParaRPr lang="es-ES" altLang="en-US" sz="2000">
              <a:solidFill>
                <a:schemeClr val="accent2"/>
              </a:solidFill>
              <a:cs typeface="Times New Roman" panose="02020603050405020304" pitchFamily="18" charset="0"/>
            </a:endParaRPr>
          </a:p>
          <a:p>
            <a:pPr marL="609600" indent="-609600" eaLnBrk="1" hangingPunct="1">
              <a:lnSpc>
                <a:spcPct val="80000"/>
              </a:lnSpc>
              <a:buFontTx/>
              <a:buAutoNum type="arabicParenBoth"/>
            </a:pPr>
            <a:r>
              <a:rPr lang="es-ES" altLang="en-US" sz="2000">
                <a:solidFill>
                  <a:schemeClr val="accent2"/>
                </a:solidFill>
                <a:cs typeface="Times New Roman" panose="02020603050405020304" pitchFamily="18" charset="0"/>
              </a:rPr>
              <a:t>el último día de la semana 26 posterior a la fecha de su última</a:t>
            </a:r>
          </a:p>
          <a:p>
            <a:pPr marL="609600" indent="-609600" eaLnBrk="1" hangingPunct="1">
              <a:lnSpc>
                <a:spcPct val="80000"/>
              </a:lnSpc>
              <a:buFontTx/>
              <a:buNone/>
            </a:pPr>
            <a:r>
              <a:rPr lang="es-ES" altLang="en-US" sz="2000">
                <a:solidFill>
                  <a:schemeClr val="accent2"/>
                </a:solidFill>
                <a:cs typeface="Times New Roman" panose="02020603050405020304" pitchFamily="18" charset="0"/>
              </a:rPr>
              <a:t>        desvinculación total del empleo afectado, </a:t>
            </a:r>
          </a:p>
          <a:p>
            <a:pPr marL="609600" indent="-609600" eaLnBrk="1" hangingPunct="1">
              <a:lnSpc>
                <a:spcPct val="80000"/>
              </a:lnSpc>
              <a:buFontTx/>
              <a:buNone/>
            </a:pPr>
            <a:r>
              <a:rPr lang="es-ES" altLang="en-US" sz="2000">
                <a:solidFill>
                  <a:schemeClr val="accent2"/>
                </a:solidFill>
                <a:cs typeface="Times New Roman" panose="02020603050405020304" pitchFamily="18" charset="0"/>
              </a:rPr>
              <a:t>(2)    el último día de la semana 26 posterior a la fecha de la certificación de la Ley de Comercio que proporciona su elegibilidad, o</a:t>
            </a:r>
          </a:p>
          <a:p>
            <a:pPr marL="609600" indent="-609600" eaLnBrk="1" hangingPunct="1">
              <a:lnSpc>
                <a:spcPct val="80000"/>
              </a:lnSpc>
              <a:buFontTx/>
              <a:buNone/>
            </a:pPr>
            <a:r>
              <a:rPr lang="es-ES" altLang="en-US" sz="2000">
                <a:solidFill>
                  <a:schemeClr val="accent2"/>
                </a:solidFill>
                <a:cs typeface="Times New Roman" panose="02020603050405020304" pitchFamily="18" charset="0"/>
              </a:rPr>
              <a:t>(3)    45 días posteriores a la fecha especificada en (1) o (2) si hay circunstancias atenuantes que justifiquen una extensión del período de inscripción, o</a:t>
            </a:r>
          </a:p>
          <a:p>
            <a:pPr marL="609600" indent="-609600" eaLnBrk="1" hangingPunct="1">
              <a:lnSpc>
                <a:spcPct val="80000"/>
              </a:lnSpc>
              <a:buFontTx/>
              <a:buNone/>
            </a:pPr>
            <a:r>
              <a:rPr lang="es-ES" altLang="en-US" sz="2000">
                <a:solidFill>
                  <a:schemeClr val="accent2"/>
                </a:solidFill>
                <a:cs typeface="Times New Roman" panose="02020603050405020304" pitchFamily="18" charset="0"/>
              </a:rPr>
              <a:t>(4)    el lunes de la semana que tiene lugar 60 días después de recibir por primera vez la notificación del plazo de inscripción en la capacitación y su elegibilidad para solicitar la TAA, si no se inscribió en las fechas indicadas en (1), (2) o (3) porque no recibió oportunamente la información sobre el plazo de inscripción a la capacitación y su elegibilidad para solicitar la TAA.                                                           </a:t>
            </a:r>
            <a:endParaRPr lang="en-US" altLang="en-US" sz="2000">
              <a:solidFill>
                <a:schemeClr val="accent2"/>
              </a:solidFill>
              <a:cs typeface="Times New Roman" panose="02020603050405020304" pitchFamily="18" charset="0"/>
            </a:endParaRPr>
          </a:p>
        </p:txBody>
      </p:sp>
      <p:sp>
        <p:nvSpPr>
          <p:cNvPr id="34820" name="Rectangle 4">
            <a:extLst>
              <a:ext uri="{FF2B5EF4-FFF2-40B4-BE49-F238E27FC236}">
                <a16:creationId xmlns:a16="http://schemas.microsoft.com/office/drawing/2014/main" id="{E856B257-A311-4BE1-7F29-34C91FD303EA}"/>
              </a:ext>
            </a:extLst>
          </p:cNvPr>
          <p:cNvSpPr>
            <a:spLocks noChangeArrowheads="1"/>
          </p:cNvSpPr>
          <p:nvPr/>
        </p:nvSpPr>
        <p:spPr bwMode="auto">
          <a:xfrm>
            <a:off x="5638800" y="6477000"/>
            <a:ext cx="3505200" cy="381000"/>
          </a:xfrm>
          <a:prstGeom prst="rect">
            <a:avLst/>
          </a:prstGeom>
          <a:solidFill>
            <a:srgbClr val="000066"/>
          </a:solidFill>
          <a:ln w="9525">
            <a:solidFill>
              <a:schemeClr val="tx1"/>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34821" name="Text Box 5">
            <a:extLst>
              <a:ext uri="{FF2B5EF4-FFF2-40B4-BE49-F238E27FC236}">
                <a16:creationId xmlns:a16="http://schemas.microsoft.com/office/drawing/2014/main" id="{5743810B-03B5-51CC-3B77-B4D074F2BBFC}"/>
              </a:ext>
            </a:extLst>
          </p:cNvPr>
          <p:cNvSpPr txBox="1">
            <a:spLocks noChangeArrowheads="1"/>
          </p:cNvSpPr>
          <p:nvPr/>
        </p:nvSpPr>
        <p:spPr bwMode="auto">
          <a:xfrm>
            <a:off x="5638800" y="6553200"/>
            <a:ext cx="3886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s-ES" altLang="en-US" sz="1400">
                <a:solidFill>
                  <a:schemeClr val="bg1"/>
                </a:solidFill>
              </a:rPr>
              <a:t>Departamento del Trabajo</a:t>
            </a:r>
            <a:r>
              <a:rPr lang="en-US" altLang="en-US" sz="1400">
                <a:solidFill>
                  <a:schemeClr val="bg1"/>
                </a:solidFill>
              </a:rPr>
              <a:t> de Connecticut</a:t>
            </a:r>
          </a:p>
        </p:txBody>
      </p:sp>
    </p:spTree>
  </p:cSld>
  <p:clrMapOvr>
    <a:masterClrMapping/>
  </p:clrMapOvr>
  <p:transition>
    <p:random/>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1026">
            <a:extLst>
              <a:ext uri="{FF2B5EF4-FFF2-40B4-BE49-F238E27FC236}">
                <a16:creationId xmlns:a16="http://schemas.microsoft.com/office/drawing/2014/main" id="{9996B1E6-DE15-02F8-311F-D0E89B8F8CC6}"/>
              </a:ext>
            </a:extLst>
          </p:cNvPr>
          <p:cNvSpPr>
            <a:spLocks noGrp="1" noChangeArrowheads="1"/>
          </p:cNvSpPr>
          <p:nvPr>
            <p:ph type="title"/>
          </p:nvPr>
        </p:nvSpPr>
        <p:spPr>
          <a:xfrm>
            <a:off x="0" y="228600"/>
            <a:ext cx="9144000" cy="1143000"/>
          </a:xfrm>
        </p:spPr>
        <p:txBody>
          <a:bodyPr/>
          <a:lstStyle/>
          <a:p>
            <a:pPr eaLnBrk="1" hangingPunct="1"/>
            <a:r>
              <a:rPr lang="es-ES" altLang="en-US" sz="3000" b="1">
                <a:solidFill>
                  <a:schemeClr val="accent2"/>
                </a:solidFill>
                <a:cs typeface="Times New Roman" panose="02020603050405020304" pitchFamily="18" charset="0"/>
              </a:rPr>
              <a:t>Plazo para inscribirse en la capacitación de TRA</a:t>
            </a:r>
            <a:br>
              <a:rPr lang="es-ES" altLang="en-US">
                <a:solidFill>
                  <a:schemeClr val="accent2"/>
                </a:solidFill>
                <a:cs typeface="Times New Roman" panose="02020603050405020304" pitchFamily="18" charset="0"/>
              </a:rPr>
            </a:br>
            <a:r>
              <a:rPr lang="es-ES" altLang="en-US" sz="3200">
                <a:solidFill>
                  <a:schemeClr val="accent2"/>
                </a:solidFill>
                <a:cs typeface="Times New Roman" panose="02020603050405020304" pitchFamily="18" charset="0"/>
              </a:rPr>
              <a:t> </a:t>
            </a:r>
            <a:r>
              <a:rPr lang="es-ES" altLang="en-US" sz="1800">
                <a:solidFill>
                  <a:schemeClr val="accent2"/>
                </a:solidFill>
                <a:cs typeface="Times New Roman" panose="02020603050405020304" pitchFamily="18" charset="0"/>
              </a:rPr>
              <a:t>(CONTINUACIÓN)</a:t>
            </a:r>
            <a:endParaRPr lang="en-US" altLang="en-US" sz="1800">
              <a:solidFill>
                <a:schemeClr val="accent2"/>
              </a:solidFill>
              <a:cs typeface="Times New Roman" panose="02020603050405020304" pitchFamily="18" charset="0"/>
            </a:endParaRPr>
          </a:p>
        </p:txBody>
      </p:sp>
      <p:sp>
        <p:nvSpPr>
          <p:cNvPr id="35843" name="Rectangle 1027">
            <a:extLst>
              <a:ext uri="{FF2B5EF4-FFF2-40B4-BE49-F238E27FC236}">
                <a16:creationId xmlns:a16="http://schemas.microsoft.com/office/drawing/2014/main" id="{D63C9F48-CAFC-FEC8-4FD7-5114AA81B59D}"/>
              </a:ext>
            </a:extLst>
          </p:cNvPr>
          <p:cNvSpPr>
            <a:spLocks noGrp="1" noChangeArrowheads="1"/>
          </p:cNvSpPr>
          <p:nvPr>
            <p:ph type="body" idx="1"/>
          </p:nvPr>
        </p:nvSpPr>
        <p:spPr>
          <a:xfrm>
            <a:off x="228600" y="1600200"/>
            <a:ext cx="8610600" cy="5029200"/>
          </a:xfrm>
        </p:spPr>
        <p:txBody>
          <a:bodyPr/>
          <a:lstStyle/>
          <a:p>
            <a:pPr eaLnBrk="1" hangingPunct="1">
              <a:buFontTx/>
              <a:buNone/>
            </a:pPr>
            <a:r>
              <a:rPr lang="es-ES" altLang="en-US" sz="2200">
                <a:solidFill>
                  <a:schemeClr val="accent2"/>
                </a:solidFill>
                <a:cs typeface="Times New Roman" panose="02020603050405020304" pitchFamily="18" charset="0"/>
              </a:rPr>
              <a:t>Si se revoca su exención para el requisito de capacitación, debe</a:t>
            </a:r>
          </a:p>
          <a:p>
            <a:pPr eaLnBrk="1" hangingPunct="1">
              <a:buFontTx/>
              <a:buNone/>
            </a:pPr>
            <a:r>
              <a:rPr lang="es-ES" altLang="en-US" sz="2200">
                <a:solidFill>
                  <a:schemeClr val="accent2"/>
                </a:solidFill>
                <a:cs typeface="Times New Roman" panose="02020603050405020304" pitchFamily="18" charset="0"/>
              </a:rPr>
              <a:t>inscribirse en la capacitación a más tardar el lunes de la semana</a:t>
            </a:r>
          </a:p>
          <a:p>
            <a:pPr eaLnBrk="1" hangingPunct="1">
              <a:buFontTx/>
              <a:buNone/>
            </a:pPr>
            <a:r>
              <a:rPr lang="es-ES" altLang="en-US" sz="2200">
                <a:solidFill>
                  <a:schemeClr val="accent2"/>
                </a:solidFill>
                <a:cs typeface="Times New Roman" panose="02020603050405020304" pitchFamily="18" charset="0"/>
              </a:rPr>
              <a:t>que tiene lugar 30 días después de la semana en que se revocó la</a:t>
            </a:r>
          </a:p>
          <a:p>
            <a:pPr eaLnBrk="1" hangingPunct="1">
              <a:buFontTx/>
              <a:buNone/>
            </a:pPr>
            <a:r>
              <a:rPr lang="es-ES" altLang="en-US" sz="2200">
                <a:solidFill>
                  <a:schemeClr val="accent2"/>
                </a:solidFill>
                <a:cs typeface="Times New Roman" panose="02020603050405020304" pitchFamily="18" charset="0"/>
              </a:rPr>
              <a:t>exención.</a:t>
            </a:r>
          </a:p>
          <a:p>
            <a:pPr eaLnBrk="1" hangingPunct="1">
              <a:buFontTx/>
              <a:buNone/>
            </a:pPr>
            <a:endParaRPr lang="en-US" altLang="en-US" sz="2200">
              <a:solidFill>
                <a:schemeClr val="accent2"/>
              </a:solidFill>
              <a:cs typeface="Times New Roman" panose="02020603050405020304" pitchFamily="18" charset="0"/>
            </a:endParaRPr>
          </a:p>
          <a:p>
            <a:pPr eaLnBrk="1" hangingPunct="1">
              <a:buFontTx/>
              <a:buNone/>
            </a:pPr>
            <a:r>
              <a:rPr lang="es-ES" altLang="en-US" sz="2200">
                <a:solidFill>
                  <a:schemeClr val="accent2"/>
                </a:solidFill>
                <a:cs typeface="Times New Roman" panose="02020603050405020304" pitchFamily="18" charset="0"/>
              </a:rPr>
              <a:t>Si se le vence el plazo de solicitud </a:t>
            </a:r>
            <a:r>
              <a:rPr lang="es-ES" altLang="en-US" sz="2200" u="sng">
                <a:solidFill>
                  <a:schemeClr val="accent2"/>
                </a:solidFill>
                <a:cs typeface="Times New Roman" panose="02020603050405020304" pitchFamily="18" charset="0"/>
              </a:rPr>
              <a:t>y no fue por su culpa</a:t>
            </a:r>
            <a:r>
              <a:rPr lang="es-ES" altLang="en-US" sz="2200">
                <a:solidFill>
                  <a:schemeClr val="accent2"/>
                </a:solidFill>
                <a:cs typeface="Times New Roman" panose="02020603050405020304" pitchFamily="18" charset="0"/>
              </a:rPr>
              <a:t> aún puede reunir las condiciones para recibir la TRA... </a:t>
            </a:r>
          </a:p>
          <a:p>
            <a:pPr eaLnBrk="1" hangingPunct="1">
              <a:buFontTx/>
              <a:buNone/>
            </a:pPr>
            <a:r>
              <a:rPr lang="es-ES" altLang="en-US" sz="2200">
                <a:solidFill>
                  <a:schemeClr val="accent2"/>
                </a:solidFill>
                <a:cs typeface="Times New Roman" panose="02020603050405020304" pitchFamily="18" charset="0"/>
              </a:rPr>
              <a:t>-Mediante la acreditación de una buena causa por la presentación tardía o causa justificable debido a circunstancias imprevistas, tal como una emergencia de salud.</a:t>
            </a:r>
          </a:p>
          <a:p>
            <a:pPr eaLnBrk="1" hangingPunct="1">
              <a:buFontTx/>
              <a:buNone/>
            </a:pPr>
            <a:r>
              <a:rPr lang="es-ES" altLang="en-US" sz="2200">
                <a:solidFill>
                  <a:schemeClr val="accent2"/>
                </a:solidFill>
                <a:cs typeface="Times New Roman" panose="02020603050405020304" pitchFamily="18" charset="0"/>
              </a:rPr>
              <a:t>-Mediante el reinicio del proceso como miembro de la reserva después de prestar el servicio militar activo o el servicio en la Guardia Nacional a tiempo completo.</a:t>
            </a:r>
          </a:p>
          <a:p>
            <a:pPr eaLnBrk="1" hangingPunct="1">
              <a:buFontTx/>
              <a:buNone/>
            </a:pPr>
            <a:endParaRPr lang="en-US" altLang="en-US" sz="2200">
              <a:solidFill>
                <a:schemeClr val="accent2"/>
              </a:solidFill>
              <a:cs typeface="Times New Roman" panose="02020603050405020304" pitchFamily="18" charset="0"/>
            </a:endParaRPr>
          </a:p>
        </p:txBody>
      </p:sp>
      <p:sp>
        <p:nvSpPr>
          <p:cNvPr id="35844" name="Rectangle 1028">
            <a:extLst>
              <a:ext uri="{FF2B5EF4-FFF2-40B4-BE49-F238E27FC236}">
                <a16:creationId xmlns:a16="http://schemas.microsoft.com/office/drawing/2014/main" id="{16E7FA0E-02B3-DFBB-7BA2-3B6C6AC43280}"/>
              </a:ext>
            </a:extLst>
          </p:cNvPr>
          <p:cNvSpPr>
            <a:spLocks noChangeArrowheads="1"/>
          </p:cNvSpPr>
          <p:nvPr/>
        </p:nvSpPr>
        <p:spPr bwMode="auto">
          <a:xfrm>
            <a:off x="5791200" y="6477000"/>
            <a:ext cx="3352800" cy="381000"/>
          </a:xfrm>
          <a:prstGeom prst="rect">
            <a:avLst/>
          </a:prstGeom>
          <a:solidFill>
            <a:srgbClr val="000066"/>
          </a:solidFill>
          <a:ln w="9525">
            <a:solidFill>
              <a:schemeClr val="tx1"/>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35845" name="Text Box 1029">
            <a:extLst>
              <a:ext uri="{FF2B5EF4-FFF2-40B4-BE49-F238E27FC236}">
                <a16:creationId xmlns:a16="http://schemas.microsoft.com/office/drawing/2014/main" id="{CD4AA2B5-3B2F-C99A-A534-45001682B4C7}"/>
              </a:ext>
            </a:extLst>
          </p:cNvPr>
          <p:cNvSpPr txBox="1">
            <a:spLocks noChangeArrowheads="1"/>
          </p:cNvSpPr>
          <p:nvPr/>
        </p:nvSpPr>
        <p:spPr bwMode="auto">
          <a:xfrm>
            <a:off x="5715000" y="6553200"/>
            <a:ext cx="3886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s-ES" altLang="en-US" sz="1400">
                <a:solidFill>
                  <a:schemeClr val="bg1"/>
                </a:solidFill>
              </a:rPr>
              <a:t>Departamento del Trabajo</a:t>
            </a:r>
            <a:r>
              <a:rPr lang="en-US" altLang="en-US" sz="1400">
                <a:solidFill>
                  <a:schemeClr val="bg1"/>
                </a:solidFill>
              </a:rPr>
              <a:t> de Connecticut</a:t>
            </a:r>
          </a:p>
        </p:txBody>
      </p:sp>
    </p:spTree>
  </p:cSld>
  <p:clrMapOvr>
    <a:masterClrMapping/>
  </p:clrMapOvr>
  <p:transition>
    <p:random/>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a:extLst>
              <a:ext uri="{FF2B5EF4-FFF2-40B4-BE49-F238E27FC236}">
                <a16:creationId xmlns:a16="http://schemas.microsoft.com/office/drawing/2014/main" id="{296B13BD-A1EC-B793-568B-2DF64F28246F}"/>
              </a:ext>
            </a:extLst>
          </p:cNvPr>
          <p:cNvSpPr>
            <a:spLocks noGrp="1"/>
          </p:cNvSpPr>
          <p:nvPr>
            <p:ph type="title"/>
          </p:nvPr>
        </p:nvSpPr>
        <p:spPr/>
        <p:txBody>
          <a:bodyPr/>
          <a:lstStyle/>
          <a:p>
            <a:r>
              <a:rPr lang="en-US" altLang="en-US" sz="3600" b="1">
                <a:solidFill>
                  <a:schemeClr val="accent2"/>
                </a:solidFill>
              </a:rPr>
              <a:t>Crédito Fiscal - HCTC</a:t>
            </a:r>
            <a:r>
              <a:rPr lang="en-US" altLang="en-US" sz="1800" b="1" i="1">
                <a:solidFill>
                  <a:schemeClr val="accent2"/>
                </a:solidFill>
              </a:rPr>
              <a:t>(por sus siglas en inglés) </a:t>
            </a:r>
            <a:endParaRPr lang="en-US" altLang="en-US" sz="1800" i="1"/>
          </a:p>
        </p:txBody>
      </p:sp>
      <p:sp>
        <p:nvSpPr>
          <p:cNvPr id="3" name="Content Placeholder 2">
            <a:extLst>
              <a:ext uri="{FF2B5EF4-FFF2-40B4-BE49-F238E27FC236}">
                <a16:creationId xmlns:a16="http://schemas.microsoft.com/office/drawing/2014/main" id="{F61AE652-995E-2650-721D-51E428D9BB31}"/>
              </a:ext>
            </a:extLst>
          </p:cNvPr>
          <p:cNvSpPr>
            <a:spLocks noGrp="1"/>
          </p:cNvSpPr>
          <p:nvPr>
            <p:ph idx="1"/>
          </p:nvPr>
        </p:nvSpPr>
        <p:spPr/>
        <p:txBody>
          <a:bodyPr/>
          <a:lstStyle/>
          <a:p>
            <a:pPr>
              <a:defRPr/>
            </a:pPr>
            <a:r>
              <a:rPr lang="en-US" altLang="en-US" dirty="0">
                <a:solidFill>
                  <a:srgbClr val="003399"/>
                </a:solidFill>
              </a:rPr>
              <a:t>El programa del 2015 también modifica el código de Rentas Internas para proporcionar una nueva versión de la prestación de Cobertura de Salud Tax Credit (HCTC) para los participantes del programa TAA. </a:t>
            </a:r>
          </a:p>
          <a:p>
            <a:pPr marL="0" indent="0">
              <a:buFontTx/>
              <a:buNone/>
              <a:defRPr/>
            </a:pPr>
            <a:r>
              <a:rPr lang="en-US" altLang="en-US" dirty="0">
                <a:solidFill>
                  <a:srgbClr val="003399"/>
                </a:solidFill>
              </a:rPr>
              <a:t>Se proporcionará más información sobre el crédito fiscal a los clientes de TAA, una vez este disponible. </a:t>
            </a:r>
            <a:endParaRPr lang="en-US" dirty="0"/>
          </a:p>
          <a:p>
            <a:pPr marL="0" indent="0">
              <a:buFontTx/>
              <a:buNone/>
              <a:defRPr/>
            </a:pPr>
            <a:r>
              <a:rPr lang="es-ES" dirty="0"/>
              <a:t> </a:t>
            </a:r>
            <a:br>
              <a:rPr lang="es-ES" dirty="0"/>
            </a:br>
            <a:r>
              <a:rPr lang="es-ES" dirty="0"/>
              <a:t>     </a:t>
            </a:r>
            <a:endParaRPr lang="en-US" dirty="0"/>
          </a:p>
        </p:txBody>
      </p:sp>
    </p:spTree>
  </p:cSld>
  <p:clrMapOvr>
    <a:masterClrMapping/>
  </p:clrMapOvr>
  <p:transition>
    <p:random/>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10" descr="j0411828">
            <a:extLst>
              <a:ext uri="{FF2B5EF4-FFF2-40B4-BE49-F238E27FC236}">
                <a16:creationId xmlns:a16="http://schemas.microsoft.com/office/drawing/2014/main" id="{29712495-75D5-DCD9-7623-921009DC89D7}"/>
              </a:ext>
            </a:extLst>
          </p:cNvPr>
          <p:cNvPicPr>
            <a:picLocks noChangeAspect="1" noChangeArrowheads="1"/>
          </p:cNvPicPr>
          <p:nvPr/>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533400" y="0"/>
            <a:ext cx="7724775" cy="657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1" name="Rectangle 11">
            <a:extLst>
              <a:ext uri="{FF2B5EF4-FFF2-40B4-BE49-F238E27FC236}">
                <a16:creationId xmlns:a16="http://schemas.microsoft.com/office/drawing/2014/main" id="{D9E33E59-9751-7C3F-07F5-9B0A1EB110FF}"/>
              </a:ext>
            </a:extLst>
          </p:cNvPr>
          <p:cNvSpPr>
            <a:spLocks noChangeArrowheads="1"/>
          </p:cNvSpPr>
          <p:nvPr/>
        </p:nvSpPr>
        <p:spPr bwMode="auto">
          <a:xfrm>
            <a:off x="5562600" y="6477000"/>
            <a:ext cx="3581400" cy="381000"/>
          </a:xfrm>
          <a:prstGeom prst="rect">
            <a:avLst/>
          </a:prstGeom>
          <a:solidFill>
            <a:srgbClr val="000066"/>
          </a:solidFill>
          <a:ln w="9525">
            <a:solidFill>
              <a:schemeClr val="tx1"/>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37892" name="Text Box 12">
            <a:extLst>
              <a:ext uri="{FF2B5EF4-FFF2-40B4-BE49-F238E27FC236}">
                <a16:creationId xmlns:a16="http://schemas.microsoft.com/office/drawing/2014/main" id="{41701A94-C059-ED52-5E53-C779F34C1046}"/>
              </a:ext>
            </a:extLst>
          </p:cNvPr>
          <p:cNvSpPr txBox="1">
            <a:spLocks noChangeArrowheads="1"/>
          </p:cNvSpPr>
          <p:nvPr/>
        </p:nvSpPr>
        <p:spPr bwMode="auto">
          <a:xfrm>
            <a:off x="5562600" y="6553200"/>
            <a:ext cx="3886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s-ES" altLang="en-US" sz="1400">
                <a:solidFill>
                  <a:schemeClr val="bg1"/>
                </a:solidFill>
              </a:rPr>
              <a:t>Departamento del Trabajo</a:t>
            </a:r>
            <a:r>
              <a:rPr lang="en-US" altLang="en-US" sz="1400">
                <a:solidFill>
                  <a:schemeClr val="bg1"/>
                </a:solidFill>
              </a:rPr>
              <a:t> de Connecticut</a:t>
            </a:r>
          </a:p>
        </p:txBody>
      </p:sp>
      <p:sp>
        <p:nvSpPr>
          <p:cNvPr id="37893" name="Text Box 13">
            <a:extLst>
              <a:ext uri="{FF2B5EF4-FFF2-40B4-BE49-F238E27FC236}">
                <a16:creationId xmlns:a16="http://schemas.microsoft.com/office/drawing/2014/main" id="{A8A305C2-19FC-D467-EFC4-B9936E045580}"/>
              </a:ext>
            </a:extLst>
          </p:cNvPr>
          <p:cNvSpPr txBox="1">
            <a:spLocks noChangeArrowheads="1"/>
          </p:cNvSpPr>
          <p:nvPr/>
        </p:nvSpPr>
        <p:spPr bwMode="auto">
          <a:xfrm>
            <a:off x="533400" y="1828800"/>
            <a:ext cx="8077200" cy="228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s-ES" altLang="en-US" sz="3600" b="1">
                <a:solidFill>
                  <a:srgbClr val="000066"/>
                </a:solidFill>
              </a:rPr>
              <a:t>Los beneficios de la TAA son extraordinarios y no están a disposición de la mayoría de las personas que buscan empleo.</a:t>
            </a:r>
            <a:endParaRPr lang="en-US" altLang="en-US" sz="3600" b="1">
              <a:solidFill>
                <a:srgbClr val="000066"/>
              </a:solidFill>
            </a:endParaRPr>
          </a:p>
        </p:txBody>
      </p:sp>
      <p:sp>
        <p:nvSpPr>
          <p:cNvPr id="37894" name="Text Box 14">
            <a:extLst>
              <a:ext uri="{FF2B5EF4-FFF2-40B4-BE49-F238E27FC236}">
                <a16:creationId xmlns:a16="http://schemas.microsoft.com/office/drawing/2014/main" id="{332B668B-FE9A-C4DD-E736-EF748B330DC9}"/>
              </a:ext>
            </a:extLst>
          </p:cNvPr>
          <p:cNvSpPr txBox="1">
            <a:spLocks noChangeArrowheads="1"/>
          </p:cNvSpPr>
          <p:nvPr/>
        </p:nvSpPr>
        <p:spPr bwMode="auto">
          <a:xfrm>
            <a:off x="1828800" y="5029200"/>
            <a:ext cx="5105400" cy="641350"/>
          </a:xfrm>
          <a:prstGeom prst="rect">
            <a:avLst/>
          </a:prstGeom>
          <a:noFill/>
          <a:ln>
            <a:noFill/>
          </a:ln>
          <a:effectLst>
            <a:outerShdw dist="3592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n-US" sz="3600" b="1">
                <a:solidFill>
                  <a:srgbClr val="FF0000"/>
                </a:solidFill>
              </a:rPr>
              <a:t>¡</a:t>
            </a:r>
            <a:r>
              <a:rPr lang="es-ES" altLang="en-US" sz="3600" b="1">
                <a:solidFill>
                  <a:srgbClr val="FF0000"/>
                </a:solidFill>
                <a:cs typeface="Arial" panose="020B0604020202020204" pitchFamily="34" charset="0"/>
              </a:rPr>
              <a:t>Ú</a:t>
            </a:r>
            <a:r>
              <a:rPr lang="es-ES" altLang="en-US" sz="3600" b="1">
                <a:solidFill>
                  <a:srgbClr val="FF0000"/>
                </a:solidFill>
              </a:rPr>
              <a:t>selos sabiamente</a:t>
            </a:r>
            <a:r>
              <a:rPr lang="en-US" altLang="en-US" sz="3600" b="1">
                <a:solidFill>
                  <a:srgbClr val="FF0000"/>
                </a:solidFill>
              </a:rPr>
              <a:t>!</a:t>
            </a:r>
          </a:p>
        </p:txBody>
      </p:sp>
    </p:spTree>
  </p:cSld>
  <p:clrMapOvr>
    <a:masterClrMapping/>
  </p:clrMapOvr>
  <p:transition>
    <p:random/>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CE4EDCA6-1BF8-F070-57A0-473819BB0418}"/>
              </a:ext>
            </a:extLst>
          </p:cNvPr>
          <p:cNvSpPr>
            <a:spLocks noGrp="1" noChangeArrowheads="1"/>
          </p:cNvSpPr>
          <p:nvPr>
            <p:ph type="title"/>
          </p:nvPr>
        </p:nvSpPr>
        <p:spPr>
          <a:xfrm>
            <a:off x="228600" y="457200"/>
            <a:ext cx="6172200" cy="1447800"/>
          </a:xfrm>
        </p:spPr>
        <p:txBody>
          <a:bodyPr/>
          <a:lstStyle/>
          <a:p>
            <a:pPr eaLnBrk="1" hangingPunct="1"/>
            <a:r>
              <a:rPr lang="es-ES" altLang="en-US" sz="3200" b="1">
                <a:solidFill>
                  <a:schemeClr val="accent2"/>
                </a:solidFill>
                <a:latin typeface="Bell Gothic Std Light" pitchFamily="34" charset="0"/>
              </a:rPr>
              <a:t>La ayuda de TAA: </a:t>
            </a:r>
            <a:br>
              <a:rPr lang="es-ES" altLang="en-US" sz="3200" b="1">
                <a:solidFill>
                  <a:schemeClr val="accent2"/>
                </a:solidFill>
                <a:latin typeface="Bell Gothic Std Light" pitchFamily="34" charset="0"/>
              </a:rPr>
            </a:br>
            <a:r>
              <a:rPr lang="es-ES" altLang="en-US" sz="3200" b="1">
                <a:solidFill>
                  <a:schemeClr val="accent2"/>
                </a:solidFill>
                <a:latin typeface="Bell Gothic Std Light" pitchFamily="34" charset="0"/>
              </a:rPr>
              <a:t>Beneficios y Servicios para el Regreso al Trabajo</a:t>
            </a:r>
            <a:endParaRPr lang="en-US" altLang="en-US" sz="3200" b="1">
              <a:solidFill>
                <a:schemeClr val="accent2"/>
              </a:solidFill>
              <a:latin typeface="Bell Gothic Std Light" pitchFamily="34" charset="0"/>
            </a:endParaRPr>
          </a:p>
        </p:txBody>
      </p:sp>
      <p:sp>
        <p:nvSpPr>
          <p:cNvPr id="5123" name="Rectangle 3">
            <a:extLst>
              <a:ext uri="{FF2B5EF4-FFF2-40B4-BE49-F238E27FC236}">
                <a16:creationId xmlns:a16="http://schemas.microsoft.com/office/drawing/2014/main" id="{6655B9DB-E090-EE88-91EB-FF2CA8985F43}"/>
              </a:ext>
            </a:extLst>
          </p:cNvPr>
          <p:cNvSpPr>
            <a:spLocks noGrp="1" noChangeArrowheads="1"/>
          </p:cNvSpPr>
          <p:nvPr>
            <p:ph type="body" idx="1"/>
          </p:nvPr>
        </p:nvSpPr>
        <p:spPr>
          <a:xfrm>
            <a:off x="152400" y="1981200"/>
            <a:ext cx="9144000" cy="3276600"/>
          </a:xfrm>
        </p:spPr>
        <p:txBody>
          <a:bodyPr/>
          <a:lstStyle/>
          <a:p>
            <a:pPr eaLnBrk="1" hangingPunct="1">
              <a:buClr>
                <a:srgbClr val="003300"/>
              </a:buClr>
            </a:pPr>
            <a:r>
              <a:rPr lang="es-ES" altLang="en-US" sz="2000">
                <a:solidFill>
                  <a:schemeClr val="accent2"/>
                </a:solidFill>
              </a:rPr>
              <a:t>Apoyo económico </a:t>
            </a:r>
          </a:p>
          <a:p>
            <a:pPr lvl="1" eaLnBrk="1" hangingPunct="1">
              <a:buClr>
                <a:srgbClr val="003300"/>
              </a:buClr>
            </a:pPr>
            <a:r>
              <a:rPr lang="es-ES" altLang="en-US" sz="1800">
                <a:solidFill>
                  <a:schemeClr val="accent2"/>
                </a:solidFill>
              </a:rPr>
              <a:t>Asignaciones por Reajuste al Comercio </a:t>
            </a:r>
            <a:r>
              <a:rPr lang="es-ES" altLang="en-US" sz="2000">
                <a:solidFill>
                  <a:schemeClr val="accent2"/>
                </a:solidFill>
              </a:rPr>
              <a:t>(TRA, por sus siglas en inglés)</a:t>
            </a:r>
          </a:p>
          <a:p>
            <a:pPr eaLnBrk="1" hangingPunct="1">
              <a:buClr>
                <a:srgbClr val="003300"/>
              </a:buClr>
            </a:pPr>
            <a:r>
              <a:rPr lang="es-ES" altLang="en-US" sz="2000">
                <a:solidFill>
                  <a:schemeClr val="accent2"/>
                </a:solidFill>
              </a:rPr>
              <a:t>Capacitación</a:t>
            </a:r>
          </a:p>
          <a:p>
            <a:pPr eaLnBrk="1" hangingPunct="1">
              <a:buClr>
                <a:srgbClr val="003300"/>
              </a:buClr>
            </a:pPr>
            <a:r>
              <a:rPr lang="es-ES" altLang="en-US" sz="2000">
                <a:solidFill>
                  <a:schemeClr val="accent2"/>
                </a:solidFill>
              </a:rPr>
              <a:t>Asignación para la Búsqueda de Trabajo</a:t>
            </a:r>
          </a:p>
          <a:p>
            <a:pPr eaLnBrk="1" hangingPunct="1">
              <a:buClr>
                <a:srgbClr val="003300"/>
              </a:buClr>
            </a:pPr>
            <a:r>
              <a:rPr lang="es-ES" altLang="en-US" sz="2000">
                <a:solidFill>
                  <a:schemeClr val="accent2"/>
                </a:solidFill>
              </a:rPr>
              <a:t>Asignación de Reubicación</a:t>
            </a:r>
          </a:p>
          <a:p>
            <a:pPr eaLnBrk="1" hangingPunct="1">
              <a:buClr>
                <a:srgbClr val="003300"/>
              </a:buClr>
            </a:pPr>
            <a:r>
              <a:rPr lang="es-ES" altLang="en-US" sz="2000">
                <a:solidFill>
                  <a:schemeClr val="accent2"/>
                </a:solidFill>
              </a:rPr>
              <a:t>Asistencia de Regreso al Trabajo por Ajuste al Comercio (RTAA, por sus siglas en inglés)</a:t>
            </a:r>
            <a:endParaRPr lang="en-US" altLang="en-US" sz="2000">
              <a:solidFill>
                <a:schemeClr val="accent2"/>
              </a:solidFill>
            </a:endParaRPr>
          </a:p>
        </p:txBody>
      </p:sp>
      <p:graphicFrame>
        <p:nvGraphicFramePr>
          <p:cNvPr id="5124" name="Rectangle 4">
            <a:extLst>
              <a:ext uri="{FF2B5EF4-FFF2-40B4-BE49-F238E27FC236}">
                <a16:creationId xmlns:a16="http://schemas.microsoft.com/office/drawing/2014/main" id="{D1CAC07F-08BD-001A-A1B7-25C955417AD7}"/>
              </a:ext>
            </a:extLst>
          </p:cNvPr>
          <p:cNvGraphicFramePr>
            <a:graphicFrameLocks/>
          </p:cNvGraphicFramePr>
          <p:nvPr/>
        </p:nvGraphicFramePr>
        <p:xfrm>
          <a:off x="1447800" y="2133600"/>
          <a:ext cx="6096000" cy="3048000"/>
        </p:xfrm>
        <a:graphic>
          <a:graphicData uri="http://schemas.openxmlformats.org/presentationml/2006/ole">
            <mc:AlternateContent xmlns:mc="http://schemas.openxmlformats.org/markup-compatibility/2006">
              <mc:Choice xmlns:v="urn:schemas-microsoft-com:vml" Requires="v">
                <p:oleObj name="Clip" r:id="rId3" imgW="0" imgH="0" progId="">
                  <p:embed/>
                </p:oleObj>
              </mc:Choice>
              <mc:Fallback>
                <p:oleObj name="Clip" r:id="rId3" imgW="0" imgH="0" progId="">
                  <p:embed/>
                  <p:pic>
                    <p:nvPicPr>
                      <p:cNvPr id="0" name="Rectangle 4"/>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1447800" y="2133600"/>
                        <a:ext cx="6096000"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125" name="Text Box 7">
            <a:extLst>
              <a:ext uri="{FF2B5EF4-FFF2-40B4-BE49-F238E27FC236}">
                <a16:creationId xmlns:a16="http://schemas.microsoft.com/office/drawing/2014/main" id="{19D8F764-AC8A-94EA-0125-8F23FB325ABD}"/>
              </a:ext>
            </a:extLst>
          </p:cNvPr>
          <p:cNvSpPr txBox="1">
            <a:spLocks noChangeArrowheads="1"/>
          </p:cNvSpPr>
          <p:nvPr/>
        </p:nvSpPr>
        <p:spPr bwMode="auto">
          <a:xfrm>
            <a:off x="152400" y="4724400"/>
            <a:ext cx="8534400"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s-ES" altLang="en-US" sz="2000" b="1">
                <a:solidFill>
                  <a:schemeClr val="accent2"/>
                </a:solidFill>
                <a:latin typeface="Bell Gothic Std Light" pitchFamily="34" charset="0"/>
              </a:rPr>
              <a:t>Cada beneficio tiene requisitos de elegibilidad específicos. Preste atención a los plazos importantes y presente la solicitud de manera oportuna para aprovechar sus beneficios al máximo.</a:t>
            </a:r>
            <a:endParaRPr lang="en-US" altLang="en-US" sz="2000" b="1">
              <a:solidFill>
                <a:schemeClr val="accent2"/>
              </a:solidFill>
              <a:latin typeface="Bell Gothic Std Light" pitchFamily="34" charset="0"/>
            </a:endParaRPr>
          </a:p>
        </p:txBody>
      </p:sp>
      <p:sp>
        <p:nvSpPr>
          <p:cNvPr id="5126" name="Rectangle 16">
            <a:extLst>
              <a:ext uri="{FF2B5EF4-FFF2-40B4-BE49-F238E27FC236}">
                <a16:creationId xmlns:a16="http://schemas.microsoft.com/office/drawing/2014/main" id="{91CED3E4-87E8-4B9D-77B2-9A9FF5DFC267}"/>
              </a:ext>
            </a:extLst>
          </p:cNvPr>
          <p:cNvSpPr>
            <a:spLocks noChangeArrowheads="1"/>
          </p:cNvSpPr>
          <p:nvPr/>
        </p:nvSpPr>
        <p:spPr bwMode="auto">
          <a:xfrm>
            <a:off x="5715000" y="6477000"/>
            <a:ext cx="3429000" cy="381000"/>
          </a:xfrm>
          <a:prstGeom prst="rect">
            <a:avLst/>
          </a:prstGeom>
          <a:solidFill>
            <a:srgbClr val="000066"/>
          </a:solidFill>
          <a:ln w="9525">
            <a:solidFill>
              <a:schemeClr val="tx1"/>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5127" name="Text Box 17">
            <a:extLst>
              <a:ext uri="{FF2B5EF4-FFF2-40B4-BE49-F238E27FC236}">
                <a16:creationId xmlns:a16="http://schemas.microsoft.com/office/drawing/2014/main" id="{7B1DD9EB-B655-7324-2D93-01DD961E1613}"/>
              </a:ext>
            </a:extLst>
          </p:cNvPr>
          <p:cNvSpPr txBox="1">
            <a:spLocks noChangeArrowheads="1"/>
          </p:cNvSpPr>
          <p:nvPr/>
        </p:nvSpPr>
        <p:spPr bwMode="auto">
          <a:xfrm>
            <a:off x="5715000" y="6553200"/>
            <a:ext cx="3886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s-ES" altLang="en-US" sz="1400">
                <a:solidFill>
                  <a:schemeClr val="bg1"/>
                </a:solidFill>
              </a:rPr>
              <a:t>Departamento del Trabajo de </a:t>
            </a:r>
            <a:r>
              <a:rPr lang="en-US" altLang="en-US" sz="1400">
                <a:solidFill>
                  <a:schemeClr val="bg1"/>
                </a:solidFill>
              </a:rPr>
              <a:t>Connecticut</a:t>
            </a:r>
          </a:p>
        </p:txBody>
      </p:sp>
      <p:pic>
        <p:nvPicPr>
          <p:cNvPr id="5128" name="Picture 22" descr="j0435243">
            <a:extLst>
              <a:ext uri="{FF2B5EF4-FFF2-40B4-BE49-F238E27FC236}">
                <a16:creationId xmlns:a16="http://schemas.microsoft.com/office/drawing/2014/main" id="{2CCF2F9E-EFD4-9186-CA44-1088A7C1BB2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48400" y="152400"/>
            <a:ext cx="2895600" cy="282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random/>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050">
            <a:extLst>
              <a:ext uri="{FF2B5EF4-FFF2-40B4-BE49-F238E27FC236}">
                <a16:creationId xmlns:a16="http://schemas.microsoft.com/office/drawing/2014/main" id="{B6E8CE58-268D-36F4-41F0-54DDACEC8C7F}"/>
              </a:ext>
            </a:extLst>
          </p:cNvPr>
          <p:cNvSpPr>
            <a:spLocks noGrp="1" noChangeArrowheads="1"/>
          </p:cNvSpPr>
          <p:nvPr>
            <p:ph type="title"/>
          </p:nvPr>
        </p:nvSpPr>
        <p:spPr>
          <a:xfrm>
            <a:off x="3505200" y="1143000"/>
            <a:ext cx="5257800" cy="1066800"/>
          </a:xfrm>
        </p:spPr>
        <p:txBody>
          <a:bodyPr/>
          <a:lstStyle/>
          <a:p>
            <a:pPr eaLnBrk="1" hangingPunct="1"/>
            <a:r>
              <a:rPr lang="es-ES" altLang="en-US" sz="3200" b="1">
                <a:solidFill>
                  <a:schemeClr val="accent2"/>
                </a:solidFill>
                <a:latin typeface="Bell Gothic Std Light" pitchFamily="34" charset="0"/>
              </a:rPr>
              <a:t>¿Cuál es el objetivo de la TAA?</a:t>
            </a:r>
            <a:endParaRPr lang="en-US" altLang="en-US" sz="3200" b="1">
              <a:solidFill>
                <a:schemeClr val="accent2"/>
              </a:solidFill>
              <a:latin typeface="Bell Gothic Std Light" pitchFamily="34" charset="0"/>
            </a:endParaRPr>
          </a:p>
        </p:txBody>
      </p:sp>
      <p:sp>
        <p:nvSpPr>
          <p:cNvPr id="6147" name="Rectangle 2051">
            <a:extLst>
              <a:ext uri="{FF2B5EF4-FFF2-40B4-BE49-F238E27FC236}">
                <a16:creationId xmlns:a16="http://schemas.microsoft.com/office/drawing/2014/main" id="{23E41304-C23F-0B37-62CE-23961724C509}"/>
              </a:ext>
            </a:extLst>
          </p:cNvPr>
          <p:cNvSpPr>
            <a:spLocks noGrp="1" noChangeArrowheads="1"/>
          </p:cNvSpPr>
          <p:nvPr>
            <p:ph type="body" idx="1"/>
          </p:nvPr>
        </p:nvSpPr>
        <p:spPr>
          <a:xfrm>
            <a:off x="609600" y="3048000"/>
            <a:ext cx="5029200" cy="1600200"/>
          </a:xfrm>
        </p:spPr>
        <p:txBody>
          <a:bodyPr/>
          <a:lstStyle/>
          <a:p>
            <a:pPr algn="ctr" eaLnBrk="1" hangingPunct="1">
              <a:lnSpc>
                <a:spcPct val="90000"/>
              </a:lnSpc>
              <a:buFontTx/>
              <a:buNone/>
            </a:pPr>
            <a:r>
              <a:rPr lang="es-ES" altLang="en-US" sz="3000">
                <a:solidFill>
                  <a:schemeClr val="accent2"/>
                </a:solidFill>
              </a:rPr>
              <a:t>Ayudarlo a encontrar </a:t>
            </a:r>
          </a:p>
          <a:p>
            <a:pPr algn="ctr" eaLnBrk="1" hangingPunct="1">
              <a:lnSpc>
                <a:spcPct val="90000"/>
              </a:lnSpc>
              <a:buFontTx/>
              <a:buNone/>
            </a:pPr>
            <a:r>
              <a:rPr lang="es-ES" altLang="en-US" sz="3000">
                <a:solidFill>
                  <a:schemeClr val="accent2"/>
                </a:solidFill>
              </a:rPr>
              <a:t>un empleo adecuado </a:t>
            </a:r>
          </a:p>
          <a:p>
            <a:pPr algn="ctr" eaLnBrk="1" hangingPunct="1">
              <a:lnSpc>
                <a:spcPct val="90000"/>
              </a:lnSpc>
              <a:buFontTx/>
              <a:buNone/>
            </a:pPr>
            <a:r>
              <a:rPr lang="es-ES" altLang="en-US" sz="3000">
                <a:solidFill>
                  <a:schemeClr val="accent2"/>
                </a:solidFill>
              </a:rPr>
              <a:t>tan pronto como sea posible.</a:t>
            </a:r>
          </a:p>
          <a:p>
            <a:pPr algn="ctr" eaLnBrk="1" hangingPunct="1">
              <a:lnSpc>
                <a:spcPct val="90000"/>
              </a:lnSpc>
              <a:buFontTx/>
              <a:buNone/>
            </a:pPr>
            <a:endParaRPr lang="es-ES" altLang="en-US" sz="3000">
              <a:solidFill>
                <a:schemeClr val="accent2"/>
              </a:solidFill>
            </a:endParaRPr>
          </a:p>
        </p:txBody>
      </p:sp>
      <p:sp>
        <p:nvSpPr>
          <p:cNvPr id="6148" name="Rectangle 2063">
            <a:extLst>
              <a:ext uri="{FF2B5EF4-FFF2-40B4-BE49-F238E27FC236}">
                <a16:creationId xmlns:a16="http://schemas.microsoft.com/office/drawing/2014/main" id="{33B19A05-AF1E-9950-04C2-B6D45B01D68A}"/>
              </a:ext>
            </a:extLst>
          </p:cNvPr>
          <p:cNvSpPr>
            <a:spLocks noChangeArrowheads="1"/>
          </p:cNvSpPr>
          <p:nvPr/>
        </p:nvSpPr>
        <p:spPr bwMode="auto">
          <a:xfrm>
            <a:off x="5715000" y="6477000"/>
            <a:ext cx="3429000" cy="381000"/>
          </a:xfrm>
          <a:prstGeom prst="rect">
            <a:avLst/>
          </a:prstGeom>
          <a:solidFill>
            <a:srgbClr val="000066"/>
          </a:solidFill>
          <a:ln w="9525">
            <a:solidFill>
              <a:schemeClr val="tx1"/>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6149" name="Text Box 2064">
            <a:extLst>
              <a:ext uri="{FF2B5EF4-FFF2-40B4-BE49-F238E27FC236}">
                <a16:creationId xmlns:a16="http://schemas.microsoft.com/office/drawing/2014/main" id="{62D38483-5EEC-CDF8-F581-F153994F25CF}"/>
              </a:ext>
            </a:extLst>
          </p:cNvPr>
          <p:cNvSpPr txBox="1">
            <a:spLocks noChangeArrowheads="1"/>
          </p:cNvSpPr>
          <p:nvPr/>
        </p:nvSpPr>
        <p:spPr bwMode="auto">
          <a:xfrm>
            <a:off x="5715000" y="6553200"/>
            <a:ext cx="3886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s-ES" altLang="en-US" sz="1400">
                <a:solidFill>
                  <a:schemeClr val="bg1"/>
                </a:solidFill>
              </a:rPr>
              <a:t>Departamento del Trabajo de </a:t>
            </a:r>
            <a:r>
              <a:rPr lang="en-US" altLang="en-US" sz="1400">
                <a:solidFill>
                  <a:schemeClr val="bg1"/>
                </a:solidFill>
              </a:rPr>
              <a:t>Connecticut</a:t>
            </a:r>
          </a:p>
        </p:txBody>
      </p:sp>
      <p:pic>
        <p:nvPicPr>
          <p:cNvPr id="6150" name="Picture 2067" descr="MPj04383700000[1]">
            <a:extLst>
              <a:ext uri="{FF2B5EF4-FFF2-40B4-BE49-F238E27FC236}">
                <a16:creationId xmlns:a16="http://schemas.microsoft.com/office/drawing/2014/main" id="{5A08F2AF-60C9-42BD-86FC-EF717D5078B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15000" y="3505200"/>
            <a:ext cx="3048000" cy="2043113"/>
          </a:xfrm>
          <a:prstGeom prst="rect">
            <a:avLst/>
          </a:prstGeom>
          <a:noFill/>
          <a:ln w="57150" cmpd="thinThick">
            <a:solidFill>
              <a:srgbClr val="000080"/>
            </a:solidFill>
            <a:miter lim="800000"/>
            <a:headEnd/>
            <a:tailEnd/>
          </a:ln>
          <a:extLst>
            <a:ext uri="{909E8E84-426E-40DD-AFC4-6F175D3DCCD1}">
              <a14:hiddenFill xmlns:a14="http://schemas.microsoft.com/office/drawing/2010/main">
                <a:solidFill>
                  <a:srgbClr val="FFFFFF"/>
                </a:solidFill>
              </a14:hiddenFill>
            </a:ext>
          </a:extLst>
        </p:spPr>
      </p:pic>
      <p:graphicFrame>
        <p:nvGraphicFramePr>
          <p:cNvPr id="6151" name="Object 3092">
            <a:extLst>
              <a:ext uri="{FF2B5EF4-FFF2-40B4-BE49-F238E27FC236}">
                <a16:creationId xmlns:a16="http://schemas.microsoft.com/office/drawing/2014/main" id="{3A8B0613-37ED-9044-1B5D-25DBEC1BADC7}"/>
              </a:ext>
            </a:extLst>
          </p:cNvPr>
          <p:cNvGraphicFramePr>
            <a:graphicFrameLocks noChangeAspect="1"/>
          </p:cNvGraphicFramePr>
          <p:nvPr/>
        </p:nvGraphicFramePr>
        <p:xfrm>
          <a:off x="533400" y="228600"/>
          <a:ext cx="2401888" cy="2438400"/>
        </p:xfrm>
        <a:graphic>
          <a:graphicData uri="http://schemas.openxmlformats.org/presentationml/2006/ole">
            <mc:AlternateContent xmlns:mc="http://schemas.openxmlformats.org/markup-compatibility/2006">
              <mc:Choice xmlns:v="urn:schemas-microsoft-com:vml" Requires="v">
                <p:oleObj name="Clip" r:id="rId4" imgW="5619048" imgH="5714286" progId="">
                  <p:embed/>
                </p:oleObj>
              </mc:Choice>
              <mc:Fallback>
                <p:oleObj name="Clip" r:id="rId4" imgW="5619048" imgH="5714286" progId="">
                  <p:embed/>
                  <p:pic>
                    <p:nvPicPr>
                      <p:cNvPr id="0" name="Object 309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3400" y="228600"/>
                        <a:ext cx="2401888" cy="2438400"/>
                      </a:xfrm>
                      <a:prstGeom prst="rect">
                        <a:avLst/>
                      </a:prstGeom>
                      <a:noFill/>
                      <a:ln w="57150" cmpd="thickThin">
                        <a:solidFill>
                          <a:srgbClr val="000066"/>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ransition>
    <p:random/>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2F9795BF-282A-6373-8A6A-88FFC03C31DD}"/>
              </a:ext>
            </a:extLst>
          </p:cNvPr>
          <p:cNvSpPr>
            <a:spLocks noGrp="1" noChangeArrowheads="1"/>
          </p:cNvSpPr>
          <p:nvPr>
            <p:ph type="ctrTitle"/>
          </p:nvPr>
        </p:nvSpPr>
        <p:spPr>
          <a:xfrm>
            <a:off x="2209800" y="762000"/>
            <a:ext cx="6172200" cy="990600"/>
          </a:xfrm>
        </p:spPr>
        <p:txBody>
          <a:bodyPr/>
          <a:lstStyle/>
          <a:p>
            <a:pPr eaLnBrk="1" hangingPunct="1"/>
            <a:r>
              <a:rPr lang="es-ES" altLang="en-US" sz="3200">
                <a:solidFill>
                  <a:schemeClr val="accent2"/>
                </a:solidFill>
              </a:rPr>
              <a:t>Asignaciones por Reajuste al Comercio (TRA, por sus siglas en inglés)</a:t>
            </a:r>
            <a:endParaRPr lang="en-US" altLang="en-US" sz="3200">
              <a:solidFill>
                <a:schemeClr val="accent2"/>
              </a:solidFill>
            </a:endParaRPr>
          </a:p>
        </p:txBody>
      </p:sp>
      <p:sp>
        <p:nvSpPr>
          <p:cNvPr id="7171" name="Rectangle 3">
            <a:extLst>
              <a:ext uri="{FF2B5EF4-FFF2-40B4-BE49-F238E27FC236}">
                <a16:creationId xmlns:a16="http://schemas.microsoft.com/office/drawing/2014/main" id="{D4C3DE82-12A7-4FE9-C485-C7B247740E9F}"/>
              </a:ext>
            </a:extLst>
          </p:cNvPr>
          <p:cNvSpPr>
            <a:spLocks noGrp="1" noChangeArrowheads="1"/>
          </p:cNvSpPr>
          <p:nvPr>
            <p:ph type="subTitle" idx="1"/>
          </p:nvPr>
        </p:nvSpPr>
        <p:spPr>
          <a:xfrm>
            <a:off x="152400" y="2286000"/>
            <a:ext cx="8763000" cy="3962400"/>
          </a:xfrm>
        </p:spPr>
        <p:txBody>
          <a:bodyPr/>
          <a:lstStyle/>
          <a:p>
            <a:pPr algn="l" eaLnBrk="1" hangingPunct="1">
              <a:lnSpc>
                <a:spcPct val="90000"/>
              </a:lnSpc>
            </a:pPr>
            <a:r>
              <a:rPr lang="es-ES" altLang="en-US" sz="2600">
                <a:solidFill>
                  <a:schemeClr val="accent2"/>
                </a:solidFill>
              </a:rPr>
              <a:t>Apoyo económico semanal mientras se encuentra desempleado total o parcialmente </a:t>
            </a:r>
          </a:p>
          <a:p>
            <a:pPr algn="l" eaLnBrk="1" hangingPunct="1">
              <a:lnSpc>
                <a:spcPct val="90000"/>
              </a:lnSpc>
            </a:pPr>
            <a:endParaRPr lang="en-US" altLang="en-US" sz="2000">
              <a:solidFill>
                <a:schemeClr val="accent2"/>
              </a:solidFill>
            </a:endParaRPr>
          </a:p>
          <a:p>
            <a:pPr lvl="1" algn="l" eaLnBrk="1" hangingPunct="1">
              <a:lnSpc>
                <a:spcPct val="90000"/>
              </a:lnSpc>
              <a:buClr>
                <a:srgbClr val="333399"/>
              </a:buClr>
              <a:buFontTx/>
              <a:buChar char="–"/>
            </a:pPr>
            <a:r>
              <a:rPr lang="es-ES" altLang="en-US" sz="2200">
                <a:solidFill>
                  <a:schemeClr val="accent2"/>
                </a:solidFill>
              </a:rPr>
              <a:t>TRA </a:t>
            </a:r>
            <a:r>
              <a:rPr lang="es-ES" altLang="en-US" sz="2600" u="sng">
                <a:solidFill>
                  <a:schemeClr val="accent2"/>
                </a:solidFill>
              </a:rPr>
              <a:t>se suma</a:t>
            </a:r>
            <a:r>
              <a:rPr lang="es-ES" altLang="en-US" sz="2600">
                <a:solidFill>
                  <a:schemeClr val="accent2"/>
                </a:solidFill>
              </a:rPr>
              <a:t> a su seguro de desempleo (UI, por sus siglas en inglés) pero no se paga durante las mismas semanas de desempleo.</a:t>
            </a:r>
          </a:p>
          <a:p>
            <a:pPr lvl="1" algn="l" eaLnBrk="1" hangingPunct="1">
              <a:lnSpc>
                <a:spcPct val="90000"/>
              </a:lnSpc>
              <a:buClr>
                <a:srgbClr val="333399"/>
              </a:buClr>
              <a:buFontTx/>
              <a:buChar char="–"/>
            </a:pPr>
            <a:r>
              <a:rPr lang="es-ES" altLang="en-US" sz="2600">
                <a:solidFill>
                  <a:schemeClr val="accent2"/>
                </a:solidFill>
              </a:rPr>
              <a:t>Es posible que usted no sea elegible para recibir TRA si su empleo tuvo una duración menor a 26 semanas durante el período de 52 semanas que terminó con su despido.</a:t>
            </a:r>
          </a:p>
        </p:txBody>
      </p:sp>
      <p:sp>
        <p:nvSpPr>
          <p:cNvPr id="7172" name="Rectangle 12">
            <a:extLst>
              <a:ext uri="{FF2B5EF4-FFF2-40B4-BE49-F238E27FC236}">
                <a16:creationId xmlns:a16="http://schemas.microsoft.com/office/drawing/2014/main" id="{D5B85F2C-5626-A28C-9C90-E1AA78514E24}"/>
              </a:ext>
            </a:extLst>
          </p:cNvPr>
          <p:cNvSpPr>
            <a:spLocks noChangeArrowheads="1"/>
          </p:cNvSpPr>
          <p:nvPr/>
        </p:nvSpPr>
        <p:spPr bwMode="auto">
          <a:xfrm>
            <a:off x="5867400" y="6477000"/>
            <a:ext cx="3276600" cy="381000"/>
          </a:xfrm>
          <a:prstGeom prst="rect">
            <a:avLst/>
          </a:prstGeom>
          <a:solidFill>
            <a:srgbClr val="000066"/>
          </a:solidFill>
          <a:ln w="9525">
            <a:solidFill>
              <a:schemeClr val="tx1"/>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7173" name="Text Box 13">
            <a:extLst>
              <a:ext uri="{FF2B5EF4-FFF2-40B4-BE49-F238E27FC236}">
                <a16:creationId xmlns:a16="http://schemas.microsoft.com/office/drawing/2014/main" id="{2E94092C-0C51-0F0F-035D-D21FEDEE9969}"/>
              </a:ext>
            </a:extLst>
          </p:cNvPr>
          <p:cNvSpPr txBox="1">
            <a:spLocks noChangeArrowheads="1"/>
          </p:cNvSpPr>
          <p:nvPr/>
        </p:nvSpPr>
        <p:spPr bwMode="auto">
          <a:xfrm>
            <a:off x="5791200" y="6553200"/>
            <a:ext cx="3886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s-ES" altLang="en-US" sz="1400">
                <a:solidFill>
                  <a:schemeClr val="bg1"/>
                </a:solidFill>
              </a:rPr>
              <a:t>Departamento del Trabajo de </a:t>
            </a:r>
            <a:r>
              <a:rPr lang="en-US" altLang="en-US" sz="1400">
                <a:solidFill>
                  <a:schemeClr val="bg1"/>
                </a:solidFill>
              </a:rPr>
              <a:t>Connecticut</a:t>
            </a:r>
          </a:p>
        </p:txBody>
      </p:sp>
      <p:pic>
        <p:nvPicPr>
          <p:cNvPr id="7174" name="Picture 17" descr="MCj04421300000[1]">
            <a:extLst>
              <a:ext uri="{FF2B5EF4-FFF2-40B4-BE49-F238E27FC236}">
                <a16:creationId xmlns:a16="http://schemas.microsoft.com/office/drawing/2014/main" id="{2F4EE68F-6488-9F32-0EB1-C7E61259367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381000"/>
            <a:ext cx="1724025" cy="170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random/>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A5263417-959A-60BB-1D71-44311C1C7A76}"/>
              </a:ext>
            </a:extLst>
          </p:cNvPr>
          <p:cNvSpPr>
            <a:spLocks noGrp="1" noChangeArrowheads="1"/>
          </p:cNvSpPr>
          <p:nvPr>
            <p:ph type="title"/>
          </p:nvPr>
        </p:nvSpPr>
        <p:spPr>
          <a:xfrm>
            <a:off x="304800" y="609600"/>
            <a:ext cx="8305800" cy="533400"/>
          </a:xfrm>
        </p:spPr>
        <p:txBody>
          <a:bodyPr/>
          <a:lstStyle/>
          <a:p>
            <a:pPr eaLnBrk="1" hangingPunct="1"/>
            <a:br>
              <a:rPr lang="es-ES" altLang="en-US" sz="3200">
                <a:solidFill>
                  <a:srgbClr val="333399"/>
                </a:solidFill>
              </a:rPr>
            </a:br>
            <a:r>
              <a:rPr lang="es-ES" altLang="en-US" sz="3200">
                <a:solidFill>
                  <a:srgbClr val="333399"/>
                </a:solidFill>
              </a:rPr>
              <a:t>Límites de los Beneficios de TRA</a:t>
            </a:r>
            <a:br>
              <a:rPr lang="es-ES" altLang="en-US" sz="3200">
                <a:solidFill>
                  <a:srgbClr val="333399"/>
                </a:solidFill>
              </a:rPr>
            </a:br>
            <a:endParaRPr lang="en-US" altLang="en-US" sz="3200">
              <a:solidFill>
                <a:srgbClr val="333399"/>
              </a:solidFill>
            </a:endParaRPr>
          </a:p>
        </p:txBody>
      </p:sp>
      <p:sp>
        <p:nvSpPr>
          <p:cNvPr id="8195" name="Rectangle 4">
            <a:extLst>
              <a:ext uri="{FF2B5EF4-FFF2-40B4-BE49-F238E27FC236}">
                <a16:creationId xmlns:a16="http://schemas.microsoft.com/office/drawing/2014/main" id="{6A44241E-BC10-24F8-5A6C-3E39112773F8}"/>
              </a:ext>
            </a:extLst>
          </p:cNvPr>
          <p:cNvSpPr>
            <a:spLocks noGrp="1" noChangeArrowheads="1"/>
          </p:cNvSpPr>
          <p:nvPr>
            <p:ph type="body" sz="half" idx="2"/>
          </p:nvPr>
        </p:nvSpPr>
        <p:spPr>
          <a:xfrm>
            <a:off x="685800" y="1524000"/>
            <a:ext cx="7620000" cy="3505200"/>
          </a:xfrm>
        </p:spPr>
        <p:txBody>
          <a:bodyPr/>
          <a:lstStyle/>
          <a:p>
            <a:pPr eaLnBrk="1" hangingPunct="1">
              <a:buClr>
                <a:srgbClr val="333399"/>
              </a:buClr>
            </a:pPr>
            <a:r>
              <a:rPr lang="en-US" altLang="en-US" sz="2500">
                <a:solidFill>
                  <a:schemeClr val="accent2"/>
                </a:solidFill>
              </a:rPr>
              <a:t>TRA BÁSICA- 26 </a:t>
            </a:r>
            <a:r>
              <a:rPr lang="es-ES" altLang="en-US" sz="2500">
                <a:solidFill>
                  <a:schemeClr val="accent2"/>
                </a:solidFill>
              </a:rPr>
              <a:t>semanas </a:t>
            </a:r>
          </a:p>
          <a:p>
            <a:pPr eaLnBrk="1" hangingPunct="1">
              <a:buClr>
                <a:srgbClr val="333399"/>
              </a:buClr>
            </a:pPr>
            <a:r>
              <a:rPr lang="es-ES" altLang="en-US" sz="2500">
                <a:solidFill>
                  <a:schemeClr val="accent2"/>
                </a:solidFill>
              </a:rPr>
              <a:t>TRA ADICIONAL - </a:t>
            </a:r>
            <a:r>
              <a:rPr lang="es-ES" altLang="en-US" sz="2500" u="sng">
                <a:solidFill>
                  <a:schemeClr val="accent2"/>
                </a:solidFill>
              </a:rPr>
              <a:t>Hasta</a:t>
            </a:r>
            <a:r>
              <a:rPr lang="es-ES" altLang="en-US" sz="2500">
                <a:solidFill>
                  <a:schemeClr val="accent2"/>
                </a:solidFill>
              </a:rPr>
              <a:t> 65 semanas </a:t>
            </a:r>
            <a:r>
              <a:rPr lang="es-ES" altLang="en-US" sz="2500" u="sng">
                <a:solidFill>
                  <a:schemeClr val="accent2"/>
                </a:solidFill>
              </a:rPr>
              <a:t>mientras participa en capacitación </a:t>
            </a:r>
            <a:endParaRPr lang="es-ES" altLang="en-US" sz="2500">
              <a:solidFill>
                <a:schemeClr val="accent2"/>
              </a:solidFill>
            </a:endParaRPr>
          </a:p>
          <a:p>
            <a:pPr eaLnBrk="1" hangingPunct="1">
              <a:buClr>
                <a:srgbClr val="333399"/>
              </a:buClr>
            </a:pPr>
            <a:r>
              <a:rPr lang="es-ES" altLang="en-US" sz="2500">
                <a:solidFill>
                  <a:schemeClr val="accent2"/>
                </a:solidFill>
              </a:rPr>
              <a:t>TRA DE RECUPERACIÓN – </a:t>
            </a:r>
            <a:r>
              <a:rPr lang="es-ES" altLang="en-US" sz="2500" u="sng">
                <a:solidFill>
                  <a:schemeClr val="accent2"/>
                </a:solidFill>
              </a:rPr>
              <a:t>Hasta</a:t>
            </a:r>
            <a:r>
              <a:rPr lang="es-ES" altLang="en-US" sz="2500">
                <a:solidFill>
                  <a:schemeClr val="accent2"/>
                </a:solidFill>
              </a:rPr>
              <a:t> 13 semanas </a:t>
            </a:r>
            <a:r>
              <a:rPr lang="es-ES" altLang="en-US" sz="2500" u="sng">
                <a:solidFill>
                  <a:schemeClr val="accent2"/>
                </a:solidFill>
              </a:rPr>
              <a:t>mientras participa en capacitación</a:t>
            </a:r>
            <a:r>
              <a:rPr lang="es-ES" altLang="en-US" sz="2500">
                <a:solidFill>
                  <a:schemeClr val="accent2"/>
                </a:solidFill>
              </a:rPr>
              <a:t>, si todos los requisitos necesarios se han completado satisfactoriamente, y la capacitación se completa dentro de 20 semanas.</a:t>
            </a:r>
            <a:endParaRPr lang="en-US" altLang="en-US" sz="2500">
              <a:solidFill>
                <a:schemeClr val="accent2"/>
              </a:solidFill>
            </a:endParaRPr>
          </a:p>
        </p:txBody>
      </p:sp>
      <p:sp>
        <p:nvSpPr>
          <p:cNvPr id="8196" name="Text Box 12">
            <a:extLst>
              <a:ext uri="{FF2B5EF4-FFF2-40B4-BE49-F238E27FC236}">
                <a16:creationId xmlns:a16="http://schemas.microsoft.com/office/drawing/2014/main" id="{E737C836-B8BB-F38C-4CF4-AF5A06301DD7}"/>
              </a:ext>
            </a:extLst>
          </p:cNvPr>
          <p:cNvSpPr txBox="1">
            <a:spLocks noChangeArrowheads="1"/>
          </p:cNvSpPr>
          <p:nvPr/>
        </p:nvSpPr>
        <p:spPr bwMode="auto">
          <a:xfrm>
            <a:off x="609600" y="5334000"/>
            <a:ext cx="7696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endParaRPr lang="es-ES" altLang="en-US" sz="2400">
              <a:latin typeface="Times New Roman" panose="02020603050405020304" pitchFamily="18" charset="0"/>
            </a:endParaRPr>
          </a:p>
        </p:txBody>
      </p:sp>
      <p:sp>
        <p:nvSpPr>
          <p:cNvPr id="8197" name="Text Box 13">
            <a:extLst>
              <a:ext uri="{FF2B5EF4-FFF2-40B4-BE49-F238E27FC236}">
                <a16:creationId xmlns:a16="http://schemas.microsoft.com/office/drawing/2014/main" id="{1AE0CC8C-0F8E-C030-F43A-428936312F0E}"/>
              </a:ext>
            </a:extLst>
          </p:cNvPr>
          <p:cNvSpPr txBox="1">
            <a:spLocks noChangeArrowheads="1"/>
          </p:cNvSpPr>
          <p:nvPr/>
        </p:nvSpPr>
        <p:spPr bwMode="auto">
          <a:xfrm>
            <a:off x="228600" y="5105400"/>
            <a:ext cx="86868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50000"/>
              </a:spcBef>
              <a:buFontTx/>
              <a:buNone/>
            </a:pPr>
            <a:r>
              <a:rPr lang="es-ES" altLang="en-US" sz="2400" b="1">
                <a:solidFill>
                  <a:schemeClr val="accent2"/>
                </a:solidFill>
                <a:latin typeface="Times New Roman" panose="02020603050405020304" pitchFamily="18" charset="0"/>
              </a:rPr>
              <a:t>Considerando las 26 semanas de seguro de desempleo, la TAA le proporciona apoyo económico durante un período que abarca hasta 130 semanas. </a:t>
            </a:r>
            <a:endParaRPr lang="en-US" altLang="en-US" sz="2400" b="1">
              <a:solidFill>
                <a:schemeClr val="accent2"/>
              </a:solidFill>
              <a:latin typeface="Times New Roman" panose="02020603050405020304" pitchFamily="18" charset="0"/>
            </a:endParaRPr>
          </a:p>
        </p:txBody>
      </p:sp>
      <p:sp>
        <p:nvSpPr>
          <p:cNvPr id="8198" name="Rectangle 22">
            <a:extLst>
              <a:ext uri="{FF2B5EF4-FFF2-40B4-BE49-F238E27FC236}">
                <a16:creationId xmlns:a16="http://schemas.microsoft.com/office/drawing/2014/main" id="{17B468C9-A5D5-A9AE-A507-470675184D4F}"/>
              </a:ext>
            </a:extLst>
          </p:cNvPr>
          <p:cNvSpPr>
            <a:spLocks noChangeArrowheads="1"/>
          </p:cNvSpPr>
          <p:nvPr/>
        </p:nvSpPr>
        <p:spPr bwMode="auto">
          <a:xfrm>
            <a:off x="5638800" y="6477000"/>
            <a:ext cx="3505200" cy="381000"/>
          </a:xfrm>
          <a:prstGeom prst="rect">
            <a:avLst/>
          </a:prstGeom>
          <a:solidFill>
            <a:srgbClr val="000066"/>
          </a:solidFill>
          <a:ln w="9525">
            <a:solidFill>
              <a:schemeClr val="tx1"/>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8199" name="Text Box 23">
            <a:extLst>
              <a:ext uri="{FF2B5EF4-FFF2-40B4-BE49-F238E27FC236}">
                <a16:creationId xmlns:a16="http://schemas.microsoft.com/office/drawing/2014/main" id="{606877BA-B7E4-9797-5EE3-B98F969DC28B}"/>
              </a:ext>
            </a:extLst>
          </p:cNvPr>
          <p:cNvSpPr txBox="1">
            <a:spLocks noChangeArrowheads="1"/>
          </p:cNvSpPr>
          <p:nvPr/>
        </p:nvSpPr>
        <p:spPr bwMode="auto">
          <a:xfrm>
            <a:off x="5638800" y="6553200"/>
            <a:ext cx="3886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s-ES" altLang="en-US" sz="1400">
                <a:solidFill>
                  <a:schemeClr val="bg1"/>
                </a:solidFill>
              </a:rPr>
              <a:t>Departamento del Trabajo de </a:t>
            </a:r>
            <a:r>
              <a:rPr lang="en-US" altLang="en-US" sz="1400">
                <a:solidFill>
                  <a:schemeClr val="bg1"/>
                </a:solidFill>
              </a:rPr>
              <a:t>Connecticut</a:t>
            </a:r>
          </a:p>
        </p:txBody>
      </p:sp>
    </p:spTree>
  </p:cSld>
  <p:clrMapOvr>
    <a:masterClrMapping/>
  </p:clrMapOvr>
  <p:transition>
    <p:random/>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050">
            <a:extLst>
              <a:ext uri="{FF2B5EF4-FFF2-40B4-BE49-F238E27FC236}">
                <a16:creationId xmlns:a16="http://schemas.microsoft.com/office/drawing/2014/main" id="{A7600E8F-1E69-2ED4-DA3F-A536B6A7ABD7}"/>
              </a:ext>
            </a:extLst>
          </p:cNvPr>
          <p:cNvSpPr>
            <a:spLocks noGrp="1" noChangeArrowheads="1"/>
          </p:cNvSpPr>
          <p:nvPr>
            <p:ph type="title"/>
          </p:nvPr>
        </p:nvSpPr>
        <p:spPr>
          <a:xfrm>
            <a:off x="685800" y="685800"/>
            <a:ext cx="4572000" cy="762000"/>
          </a:xfrm>
        </p:spPr>
        <p:txBody>
          <a:bodyPr/>
          <a:lstStyle/>
          <a:p>
            <a:pPr eaLnBrk="1" hangingPunct="1"/>
            <a:r>
              <a:rPr lang="es-ES" altLang="en-US" sz="2800" b="1">
                <a:solidFill>
                  <a:schemeClr val="accent2"/>
                </a:solidFill>
              </a:rPr>
              <a:t>TRA tiene un plazo </a:t>
            </a:r>
            <a:br>
              <a:rPr lang="es-ES" altLang="en-US" sz="2800" b="1">
                <a:solidFill>
                  <a:schemeClr val="accent2"/>
                </a:solidFill>
              </a:rPr>
            </a:br>
            <a:r>
              <a:rPr lang="es-ES" altLang="en-US" sz="2800" b="1">
                <a:solidFill>
                  <a:schemeClr val="accent2"/>
                </a:solidFill>
              </a:rPr>
              <a:t>para inscribirse en la capacitación</a:t>
            </a:r>
            <a:endParaRPr lang="en-US" altLang="en-US" sz="2800" b="1">
              <a:solidFill>
                <a:schemeClr val="accent2"/>
              </a:solidFill>
            </a:endParaRPr>
          </a:p>
        </p:txBody>
      </p:sp>
      <p:sp>
        <p:nvSpPr>
          <p:cNvPr id="9219" name="Rectangle 2051">
            <a:extLst>
              <a:ext uri="{FF2B5EF4-FFF2-40B4-BE49-F238E27FC236}">
                <a16:creationId xmlns:a16="http://schemas.microsoft.com/office/drawing/2014/main" id="{F0CBAA39-0E1B-9032-BEDC-8C49EFFC8D01}"/>
              </a:ext>
            </a:extLst>
          </p:cNvPr>
          <p:cNvSpPr>
            <a:spLocks noGrp="1" noChangeArrowheads="1"/>
          </p:cNvSpPr>
          <p:nvPr>
            <p:ph type="body" idx="1"/>
          </p:nvPr>
        </p:nvSpPr>
        <p:spPr>
          <a:xfrm>
            <a:off x="381000" y="2286000"/>
            <a:ext cx="8153400" cy="4191000"/>
          </a:xfrm>
        </p:spPr>
        <p:txBody>
          <a:bodyPr/>
          <a:lstStyle/>
          <a:p>
            <a:pPr eaLnBrk="1" hangingPunct="1">
              <a:lnSpc>
                <a:spcPct val="90000"/>
              </a:lnSpc>
              <a:buClr>
                <a:srgbClr val="333399"/>
              </a:buClr>
            </a:pPr>
            <a:r>
              <a:rPr lang="es-ES" altLang="en-US" sz="2200">
                <a:solidFill>
                  <a:srgbClr val="333399"/>
                </a:solidFill>
              </a:rPr>
              <a:t>Si usted es elegible para recibir los beneficios de TRA, tiene un plazo para inscribirse en la capacitación.  El plazo está especificado en la determinación que recibió de TRA.</a:t>
            </a:r>
          </a:p>
          <a:p>
            <a:pPr eaLnBrk="1" hangingPunct="1">
              <a:lnSpc>
                <a:spcPct val="90000"/>
              </a:lnSpc>
              <a:buClr>
                <a:srgbClr val="333399"/>
              </a:buClr>
            </a:pPr>
            <a:r>
              <a:rPr lang="es-ES" altLang="en-US" sz="2200">
                <a:solidFill>
                  <a:srgbClr val="333399"/>
                </a:solidFill>
              </a:rPr>
              <a:t>Es posible que no reciba los beneficios de TRA por las semanas de desempleo posteriores a su plazo de inscripción en la capacitación salvo que, </a:t>
            </a:r>
            <a:r>
              <a:rPr lang="es-ES" altLang="en-US" sz="2200" u="sng">
                <a:solidFill>
                  <a:srgbClr val="333399"/>
                </a:solidFill>
              </a:rPr>
              <a:t>previo a ese plazo</a:t>
            </a:r>
            <a:r>
              <a:rPr lang="es-ES" altLang="en-US" sz="2200">
                <a:solidFill>
                  <a:srgbClr val="333399"/>
                </a:solidFill>
              </a:rPr>
              <a:t>, se inscriba en la capacitación aprobada por la TAA o reciba una exención al requisito de capacitación. </a:t>
            </a:r>
          </a:p>
          <a:p>
            <a:pPr eaLnBrk="1" hangingPunct="1">
              <a:lnSpc>
                <a:spcPct val="90000"/>
              </a:lnSpc>
              <a:buClr>
                <a:srgbClr val="3399FF"/>
              </a:buClr>
            </a:pPr>
            <a:r>
              <a:rPr lang="es-ES" altLang="en-US" sz="2200">
                <a:solidFill>
                  <a:srgbClr val="333399"/>
                </a:solidFill>
              </a:rPr>
              <a:t>Encontrará más información, incluso sobre las limitadas excepciones a este plazo, en la conclusión de esta presentación.</a:t>
            </a:r>
            <a:r>
              <a:rPr lang="es-ES" altLang="en-US" sz="2200">
                <a:solidFill>
                  <a:srgbClr val="3399FF"/>
                </a:solidFill>
              </a:rPr>
              <a:t>  </a:t>
            </a:r>
            <a:endParaRPr lang="es-ES" altLang="en-US" sz="2200">
              <a:solidFill>
                <a:srgbClr val="333399"/>
              </a:solidFill>
            </a:endParaRPr>
          </a:p>
          <a:p>
            <a:pPr eaLnBrk="1" hangingPunct="1">
              <a:lnSpc>
                <a:spcPct val="90000"/>
              </a:lnSpc>
              <a:buClr>
                <a:srgbClr val="3399FF"/>
              </a:buClr>
            </a:pPr>
            <a:endParaRPr lang="en-US" altLang="en-US" sz="2200">
              <a:solidFill>
                <a:srgbClr val="333399"/>
              </a:solidFill>
            </a:endParaRPr>
          </a:p>
        </p:txBody>
      </p:sp>
      <p:pic>
        <p:nvPicPr>
          <p:cNvPr id="9220" name="Picture 2054" descr="j0409260">
            <a:extLst>
              <a:ext uri="{FF2B5EF4-FFF2-40B4-BE49-F238E27FC236}">
                <a16:creationId xmlns:a16="http://schemas.microsoft.com/office/drawing/2014/main" id="{24C86714-9FF3-8699-75BF-7871E8FC9B5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10200" y="304800"/>
            <a:ext cx="1663700" cy="1676400"/>
          </a:xfrm>
          <a:prstGeom prst="rect">
            <a:avLst/>
          </a:prstGeom>
          <a:noFill/>
          <a:ln w="57150" cmpd="thickThin">
            <a:solidFill>
              <a:srgbClr val="FF0000"/>
            </a:solidFill>
            <a:miter lim="800000"/>
            <a:headEnd/>
            <a:tailEnd/>
          </a:ln>
          <a:extLst>
            <a:ext uri="{909E8E84-426E-40DD-AFC4-6F175D3DCCD1}">
              <a14:hiddenFill xmlns:a14="http://schemas.microsoft.com/office/drawing/2010/main">
                <a:solidFill>
                  <a:srgbClr val="FFFFFF"/>
                </a:solidFill>
              </a14:hiddenFill>
            </a:ext>
          </a:extLst>
        </p:spPr>
      </p:pic>
      <p:sp>
        <p:nvSpPr>
          <p:cNvPr id="9221" name="Rectangle 2055">
            <a:extLst>
              <a:ext uri="{FF2B5EF4-FFF2-40B4-BE49-F238E27FC236}">
                <a16:creationId xmlns:a16="http://schemas.microsoft.com/office/drawing/2014/main" id="{E7440890-255D-22E3-894B-0061E80416D0}"/>
              </a:ext>
            </a:extLst>
          </p:cNvPr>
          <p:cNvSpPr>
            <a:spLocks noChangeArrowheads="1"/>
          </p:cNvSpPr>
          <p:nvPr/>
        </p:nvSpPr>
        <p:spPr bwMode="auto">
          <a:xfrm>
            <a:off x="5562600" y="6477000"/>
            <a:ext cx="3581400" cy="381000"/>
          </a:xfrm>
          <a:prstGeom prst="rect">
            <a:avLst/>
          </a:prstGeom>
          <a:solidFill>
            <a:srgbClr val="000066"/>
          </a:solidFill>
          <a:ln w="9525">
            <a:solidFill>
              <a:schemeClr val="tx1"/>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9222" name="Text Box 2056">
            <a:extLst>
              <a:ext uri="{FF2B5EF4-FFF2-40B4-BE49-F238E27FC236}">
                <a16:creationId xmlns:a16="http://schemas.microsoft.com/office/drawing/2014/main" id="{6CC497ED-6FE3-789D-428E-D08BD33F5D03}"/>
              </a:ext>
            </a:extLst>
          </p:cNvPr>
          <p:cNvSpPr txBox="1">
            <a:spLocks noChangeArrowheads="1"/>
          </p:cNvSpPr>
          <p:nvPr/>
        </p:nvSpPr>
        <p:spPr bwMode="auto">
          <a:xfrm>
            <a:off x="5562600" y="6553200"/>
            <a:ext cx="3886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s-ES" altLang="en-US" sz="1400">
                <a:solidFill>
                  <a:schemeClr val="bg1"/>
                </a:solidFill>
              </a:rPr>
              <a:t>Departamento de Trabajo de </a:t>
            </a:r>
            <a:r>
              <a:rPr lang="en-US" altLang="en-US" sz="1400">
                <a:solidFill>
                  <a:schemeClr val="bg1"/>
                </a:solidFill>
              </a:rPr>
              <a:t>Connecticut</a:t>
            </a:r>
          </a:p>
        </p:txBody>
      </p:sp>
    </p:spTree>
  </p:cSld>
  <p:clrMapOvr>
    <a:masterClrMapping/>
  </p:clrMapOvr>
  <p:transition>
    <p:random/>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1026">
            <a:extLst>
              <a:ext uri="{FF2B5EF4-FFF2-40B4-BE49-F238E27FC236}">
                <a16:creationId xmlns:a16="http://schemas.microsoft.com/office/drawing/2014/main" id="{8D368FBF-5C64-4129-F1B9-7F6EC7745067}"/>
              </a:ext>
            </a:extLst>
          </p:cNvPr>
          <p:cNvSpPr>
            <a:spLocks noGrp="1" noChangeArrowheads="1"/>
          </p:cNvSpPr>
          <p:nvPr>
            <p:ph type="title"/>
          </p:nvPr>
        </p:nvSpPr>
        <p:spPr>
          <a:xfrm>
            <a:off x="3048000" y="685800"/>
            <a:ext cx="5715000" cy="1981200"/>
          </a:xfrm>
        </p:spPr>
        <p:txBody>
          <a:bodyPr/>
          <a:lstStyle/>
          <a:p>
            <a:pPr eaLnBrk="1" hangingPunct="1"/>
            <a:r>
              <a:rPr lang="es-ES" altLang="en-US" sz="3000" b="1">
                <a:solidFill>
                  <a:srgbClr val="333399"/>
                </a:solidFill>
              </a:rPr>
              <a:t>Inscripción </a:t>
            </a:r>
            <a:br>
              <a:rPr lang="es-ES" altLang="en-US" sz="3000" b="1">
                <a:solidFill>
                  <a:srgbClr val="333399"/>
                </a:solidFill>
              </a:rPr>
            </a:br>
            <a:r>
              <a:rPr lang="es-ES" altLang="en-US" sz="3000" b="1">
                <a:solidFill>
                  <a:srgbClr val="333399"/>
                </a:solidFill>
              </a:rPr>
              <a:t>en la capacitación/</a:t>
            </a:r>
            <a:br>
              <a:rPr lang="es-ES" altLang="en-US" sz="3000" b="1">
                <a:solidFill>
                  <a:srgbClr val="333399"/>
                </a:solidFill>
              </a:rPr>
            </a:br>
            <a:r>
              <a:rPr lang="es-ES" altLang="en-US" sz="3000" b="1">
                <a:solidFill>
                  <a:srgbClr val="333399"/>
                </a:solidFill>
              </a:rPr>
              <a:t>Exención de la capacitación</a:t>
            </a:r>
            <a:r>
              <a:rPr lang="es-ES" altLang="en-US" sz="3000">
                <a:solidFill>
                  <a:srgbClr val="0099FF"/>
                </a:solidFill>
                <a:latin typeface="Times New Roman" panose="02020603050405020304" pitchFamily="18" charset="0"/>
              </a:rPr>
              <a:t> </a:t>
            </a:r>
            <a:endParaRPr lang="en-US" altLang="en-US" sz="3000">
              <a:solidFill>
                <a:srgbClr val="0099FF"/>
              </a:solidFill>
              <a:latin typeface="Times New Roman" panose="02020603050405020304" pitchFamily="18" charset="0"/>
            </a:endParaRPr>
          </a:p>
        </p:txBody>
      </p:sp>
      <p:sp>
        <p:nvSpPr>
          <p:cNvPr id="10243" name="Rectangle 1027">
            <a:extLst>
              <a:ext uri="{FF2B5EF4-FFF2-40B4-BE49-F238E27FC236}">
                <a16:creationId xmlns:a16="http://schemas.microsoft.com/office/drawing/2014/main" id="{82647C18-5096-1F9A-4A51-0176CE3EAE4E}"/>
              </a:ext>
            </a:extLst>
          </p:cNvPr>
          <p:cNvSpPr>
            <a:spLocks noGrp="1" noChangeArrowheads="1"/>
          </p:cNvSpPr>
          <p:nvPr>
            <p:ph type="body" idx="1"/>
          </p:nvPr>
        </p:nvSpPr>
        <p:spPr>
          <a:xfrm>
            <a:off x="609600" y="2514600"/>
            <a:ext cx="7772400" cy="4343400"/>
          </a:xfrm>
        </p:spPr>
        <p:txBody>
          <a:bodyPr/>
          <a:lstStyle/>
          <a:p>
            <a:pPr eaLnBrk="1" hangingPunct="1">
              <a:lnSpc>
                <a:spcPct val="90000"/>
              </a:lnSpc>
              <a:buFontTx/>
              <a:buNone/>
            </a:pPr>
            <a:r>
              <a:rPr lang="es-ES" altLang="en-US" sz="2600">
                <a:solidFill>
                  <a:srgbClr val="333399"/>
                </a:solidFill>
              </a:rPr>
              <a:t>"Inscripción en capacitación" significa que usted ha sido </a:t>
            </a:r>
            <a:r>
              <a:rPr lang="es-ES" altLang="en-US" sz="2600" u="sng">
                <a:solidFill>
                  <a:srgbClr val="333399"/>
                </a:solidFill>
              </a:rPr>
              <a:t>aceptado</a:t>
            </a:r>
            <a:r>
              <a:rPr lang="es-ES" altLang="en-US" sz="2600">
                <a:solidFill>
                  <a:srgbClr val="333399"/>
                </a:solidFill>
              </a:rPr>
              <a:t> en un programa de capacitación que está </a:t>
            </a:r>
            <a:r>
              <a:rPr lang="es-ES" altLang="en-US" sz="2600" u="sng">
                <a:solidFill>
                  <a:srgbClr val="333399"/>
                </a:solidFill>
              </a:rPr>
              <a:t>aprobado</a:t>
            </a:r>
            <a:r>
              <a:rPr lang="es-ES" altLang="en-US" sz="2600">
                <a:solidFill>
                  <a:srgbClr val="333399"/>
                </a:solidFill>
              </a:rPr>
              <a:t> por el programa de la TAA y que </a:t>
            </a:r>
            <a:r>
              <a:rPr lang="es-ES" altLang="en-US" sz="2600" u="sng">
                <a:solidFill>
                  <a:srgbClr val="333399"/>
                </a:solidFill>
              </a:rPr>
              <a:t>comienza</a:t>
            </a:r>
            <a:r>
              <a:rPr lang="es-ES" altLang="en-US" sz="2600">
                <a:solidFill>
                  <a:srgbClr val="333399"/>
                </a:solidFill>
              </a:rPr>
              <a:t> </a:t>
            </a:r>
            <a:r>
              <a:rPr lang="es-ES" altLang="en-US" sz="2600" u="sng">
                <a:solidFill>
                  <a:srgbClr val="333399"/>
                </a:solidFill>
              </a:rPr>
              <a:t>dentro de 60 días</a:t>
            </a:r>
            <a:r>
              <a:rPr lang="es-ES" altLang="en-US" sz="2600">
                <a:solidFill>
                  <a:srgbClr val="333399"/>
                </a:solidFill>
              </a:rPr>
              <a:t>. </a:t>
            </a:r>
          </a:p>
          <a:p>
            <a:pPr eaLnBrk="1" hangingPunct="1">
              <a:lnSpc>
                <a:spcPct val="90000"/>
              </a:lnSpc>
              <a:buFontTx/>
              <a:buNone/>
            </a:pPr>
            <a:endParaRPr lang="en-US" altLang="en-US" sz="800">
              <a:solidFill>
                <a:srgbClr val="333399"/>
              </a:solidFill>
            </a:endParaRPr>
          </a:p>
          <a:p>
            <a:pPr eaLnBrk="1" hangingPunct="1">
              <a:lnSpc>
                <a:spcPct val="90000"/>
              </a:lnSpc>
              <a:buFontTx/>
              <a:buNone/>
            </a:pPr>
            <a:r>
              <a:rPr lang="es-ES" altLang="en-US" sz="2600">
                <a:solidFill>
                  <a:srgbClr val="333399"/>
                </a:solidFill>
              </a:rPr>
              <a:t>Una exención de la capacitación se puede emitir, después de evaluar las necesidades de su empleo y capacitación. Esta capacitación puede ser posible en una fecha posterior, incluso después de emitida una exención.</a:t>
            </a:r>
            <a:endParaRPr lang="es-ES" altLang="en-US" sz="2600">
              <a:solidFill>
                <a:srgbClr val="FFFFFF"/>
              </a:solidFill>
            </a:endParaRPr>
          </a:p>
          <a:p>
            <a:pPr eaLnBrk="1" hangingPunct="1">
              <a:lnSpc>
                <a:spcPct val="90000"/>
              </a:lnSpc>
              <a:buFontTx/>
              <a:buNone/>
            </a:pPr>
            <a:endParaRPr lang="en-US" altLang="en-US" sz="3000">
              <a:solidFill>
                <a:srgbClr val="FFFFFF"/>
              </a:solidFill>
            </a:endParaRPr>
          </a:p>
        </p:txBody>
      </p:sp>
      <p:sp>
        <p:nvSpPr>
          <p:cNvPr id="10244" name="Rectangle 1031">
            <a:extLst>
              <a:ext uri="{FF2B5EF4-FFF2-40B4-BE49-F238E27FC236}">
                <a16:creationId xmlns:a16="http://schemas.microsoft.com/office/drawing/2014/main" id="{1C65A134-7263-B0B6-B254-09DE87166FD1}"/>
              </a:ext>
            </a:extLst>
          </p:cNvPr>
          <p:cNvSpPr>
            <a:spLocks noChangeArrowheads="1"/>
          </p:cNvSpPr>
          <p:nvPr/>
        </p:nvSpPr>
        <p:spPr bwMode="auto">
          <a:xfrm>
            <a:off x="5638800" y="6477000"/>
            <a:ext cx="3505200" cy="381000"/>
          </a:xfrm>
          <a:prstGeom prst="rect">
            <a:avLst/>
          </a:prstGeom>
          <a:solidFill>
            <a:srgbClr val="000066"/>
          </a:solidFill>
          <a:ln w="9525">
            <a:solidFill>
              <a:schemeClr val="tx1"/>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10245" name="Text Box 1032">
            <a:extLst>
              <a:ext uri="{FF2B5EF4-FFF2-40B4-BE49-F238E27FC236}">
                <a16:creationId xmlns:a16="http://schemas.microsoft.com/office/drawing/2014/main" id="{8D3985A8-25B4-16C7-D9C7-EF4374D978A1}"/>
              </a:ext>
            </a:extLst>
          </p:cNvPr>
          <p:cNvSpPr txBox="1">
            <a:spLocks noChangeArrowheads="1"/>
          </p:cNvSpPr>
          <p:nvPr/>
        </p:nvSpPr>
        <p:spPr bwMode="auto">
          <a:xfrm>
            <a:off x="5638800" y="6553200"/>
            <a:ext cx="3886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s-ES" altLang="en-US" sz="1400">
                <a:solidFill>
                  <a:schemeClr val="bg1"/>
                </a:solidFill>
              </a:rPr>
              <a:t>Departamento del Trabajo de </a:t>
            </a:r>
            <a:r>
              <a:rPr lang="en-US" altLang="en-US" sz="1400">
                <a:solidFill>
                  <a:schemeClr val="bg1"/>
                </a:solidFill>
              </a:rPr>
              <a:t>Connecticut</a:t>
            </a:r>
          </a:p>
        </p:txBody>
      </p:sp>
      <p:pic>
        <p:nvPicPr>
          <p:cNvPr id="10246" name="Picture 1033" descr="j0427658">
            <a:extLst>
              <a:ext uri="{FF2B5EF4-FFF2-40B4-BE49-F238E27FC236}">
                <a16:creationId xmlns:a16="http://schemas.microsoft.com/office/drawing/2014/main" id="{FB705E45-511D-2C4F-5F65-4C37230B07C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0600" y="152400"/>
            <a:ext cx="2247900" cy="2286000"/>
          </a:xfrm>
          <a:prstGeom prst="rect">
            <a:avLst/>
          </a:prstGeom>
          <a:noFill/>
          <a:ln w="57150" cmpd="thinThick">
            <a:solidFill>
              <a:srgbClr val="000080"/>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ransition>
    <p:random/>
  </p:transition>
</p:sld>
</file>

<file path=ppt/theme/theme1.xml><?xml version="1.0" encoding="utf-8"?>
<a:theme xmlns:a="http://schemas.openxmlformats.org/drawingml/2006/main" name="1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9C46F370BA61646B7C982C370A9BD20" ma:contentTypeVersion="15" ma:contentTypeDescription="Create a new document." ma:contentTypeScope="" ma:versionID="65031701434595836c4b958ef643c3cc">
  <xsd:schema xmlns:xsd="http://www.w3.org/2001/XMLSchema" xmlns:xs="http://www.w3.org/2001/XMLSchema" xmlns:p="http://schemas.microsoft.com/office/2006/metadata/properties" xmlns:ns3="f0ccd983-335f-41a5-8bf6-82b4042f94f4" xmlns:ns4="8e3b5ce0-c937-4ce8-ab9a-3c8c2d92716b" targetNamespace="http://schemas.microsoft.com/office/2006/metadata/properties" ma:root="true" ma:fieldsID="e61f86a4045bf1ad57fe83afeb5db25e" ns3:_="" ns4:_="">
    <xsd:import namespace="f0ccd983-335f-41a5-8bf6-82b4042f94f4"/>
    <xsd:import namespace="8e3b5ce0-c937-4ce8-ab9a-3c8c2d92716b"/>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LengthInSeconds" minOccurs="0"/>
                <xsd:element ref="ns3:_activity" minOccurs="0"/>
                <xsd:element ref="ns3:MediaServiceObjectDetectorVersions" minOccurs="0"/>
                <xsd:element ref="ns3:MediaServiceSystemTag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0ccd983-335f-41a5-8bf6-82b4042f94f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ternalName="MediaServiceDateTaken"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_activity" ma:index="19" nillable="true" ma:displayName="_activity" ma:hidden="true" ma:internalName="_activity">
      <xsd:simpleType>
        <xsd:restriction base="dms:Note"/>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ystemTags" ma:index="21" nillable="true" ma:displayName="MediaServiceSystemTags" ma:hidden="true" ma:internalName="MediaServiceSystemTags" ma:readOnly="true">
      <xsd:simpleType>
        <xsd:restriction base="dms:Note"/>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e3b5ce0-c937-4ce8-ab9a-3c8c2d92716b"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f0ccd983-335f-41a5-8bf6-82b4042f94f4" xsi:nil="true"/>
  </documentManagement>
</p:properties>
</file>

<file path=customXml/itemProps1.xml><?xml version="1.0" encoding="utf-8"?>
<ds:datastoreItem xmlns:ds="http://schemas.openxmlformats.org/officeDocument/2006/customXml" ds:itemID="{660474EB-423C-4E7E-90A4-1343B98BB1D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0ccd983-335f-41a5-8bf6-82b4042f94f4"/>
    <ds:schemaRef ds:uri="8e3b5ce0-c937-4ce8-ab9a-3c8c2d92716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C125E28-CE78-4978-B5CF-5FBC27079C32}">
  <ds:schemaRefs>
    <ds:schemaRef ds:uri="http://schemas.microsoft.com/sharepoint/v3/contenttype/forms"/>
  </ds:schemaRefs>
</ds:datastoreItem>
</file>

<file path=customXml/itemProps3.xml><?xml version="1.0" encoding="utf-8"?>
<ds:datastoreItem xmlns:ds="http://schemas.openxmlformats.org/officeDocument/2006/customXml" ds:itemID="{4CC6E1A0-D77B-4B3F-B074-50F5689405C5}">
  <ds:schemaRefs>
    <ds:schemaRef ds:uri="http://schemas.microsoft.com/office/2006/documentManagement/types"/>
    <ds:schemaRef ds:uri="http://purl.org/dc/dcmitype/"/>
    <ds:schemaRef ds:uri="http://www.w3.org/XML/1998/namespace"/>
    <ds:schemaRef ds:uri="http://schemas.microsoft.com/office/2006/metadata/properties"/>
    <ds:schemaRef ds:uri="http://schemas.openxmlformats.org/package/2006/metadata/core-properties"/>
    <ds:schemaRef ds:uri="f0ccd983-335f-41a5-8bf6-82b4042f94f4"/>
    <ds:schemaRef ds:uri="8e3b5ce0-c937-4ce8-ab9a-3c8c2d92716b"/>
    <ds:schemaRef ds:uri="http://purl.org/dc/terms/"/>
    <ds:schemaRef ds:uri="http://schemas.microsoft.com/office/infopath/2007/PartnerControls"/>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
  <TotalTime>10821</TotalTime>
  <Words>3003</Words>
  <Application>Microsoft Office PowerPoint</Application>
  <PresentationFormat>On-screen Show (4:3)</PresentationFormat>
  <Paragraphs>273</Paragraphs>
  <Slides>36</Slides>
  <Notes>34</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36</vt:i4>
      </vt:variant>
    </vt:vector>
  </HeadingPairs>
  <TitlesOfParts>
    <vt:vector size="42" baseType="lpstr">
      <vt:lpstr>Arial</vt:lpstr>
      <vt:lpstr>Times New Roman</vt:lpstr>
      <vt:lpstr>Kozuka Mincho Pro B</vt:lpstr>
      <vt:lpstr>Bell Gothic Std Light</vt:lpstr>
      <vt:lpstr>1_Default Design</vt:lpstr>
      <vt:lpstr>Clip</vt:lpstr>
      <vt:lpstr>PowerPoint Presentation</vt:lpstr>
      <vt:lpstr>  ¿Qué es la TAA  y   cómo me ayudará? </vt:lpstr>
      <vt:lpstr>¿Qué es la TAA?</vt:lpstr>
      <vt:lpstr>La ayuda de TAA:  Beneficios y Servicios para el Regreso al Trabajo</vt:lpstr>
      <vt:lpstr>¿Cuál es el objetivo de la TAA?</vt:lpstr>
      <vt:lpstr>Asignaciones por Reajuste al Comercio (TRA, por sus siglas en inglés)</vt:lpstr>
      <vt:lpstr> Límites de los Beneficios de TRA </vt:lpstr>
      <vt:lpstr>TRA tiene un plazo  para inscribirse en la capacitación</vt:lpstr>
      <vt:lpstr>Inscripción  en la capacitación/ Exención de la capacitación </vt:lpstr>
      <vt:lpstr>PowerPoint Presentation</vt:lpstr>
      <vt:lpstr>Reclamos semanales de TRA</vt:lpstr>
      <vt:lpstr>Los requisitos para la búsqueda de trabajo de la TRA son más estrictos que los del seguro de desempleo</vt:lpstr>
      <vt:lpstr>Trabajos que puede rechazar </vt:lpstr>
      <vt:lpstr>Su registro de esfuerzos en la búsqueda de trabajo debe incluir:</vt:lpstr>
      <vt:lpstr>Capacitación de TAA</vt:lpstr>
      <vt:lpstr>PowerPoint Presentation</vt:lpstr>
      <vt:lpstr>Los Tipos de capacitación de TAA</vt:lpstr>
      <vt:lpstr>Requisitos para la capacitación de TAA </vt:lpstr>
      <vt:lpstr>Participación en la capacitación </vt:lpstr>
      <vt:lpstr>Limitaciones de la capacitación </vt:lpstr>
      <vt:lpstr>Asignación para la Búsqueda de Trabajo</vt:lpstr>
      <vt:lpstr>Asignación para la Búsqueda de Trabajo</vt:lpstr>
      <vt:lpstr>Debe solicitar la Asignación para la  Búsqueda de Trabajo antes de:</vt:lpstr>
      <vt:lpstr>Asignación para la Reubicación</vt:lpstr>
      <vt:lpstr>Asignación para la Reubicación</vt:lpstr>
      <vt:lpstr>Asignación para la Reubicación</vt:lpstr>
      <vt:lpstr>Debe solicitar la Asignación para la Reubicación antes de:</vt:lpstr>
      <vt:lpstr>Asistencia de Regreso al Trabajo por  Ajuste al Comercio  (RTAA, por sus siglas en inglés)</vt:lpstr>
      <vt:lpstr>Requisitos de elegibilidad para la RTAA</vt:lpstr>
      <vt:lpstr>Subsidio salarial y período de elegibilidad para la RTAA</vt:lpstr>
      <vt:lpstr>Otros Servicios para el Regreso al Trabajo</vt:lpstr>
      <vt:lpstr>Sus responsabilidades</vt:lpstr>
      <vt:lpstr>Plazo para inscribirse en la capacitación de TRA</vt:lpstr>
      <vt:lpstr>Plazo para inscribirse en la capacitación de TRA  (CONTINUACIÓN)</vt:lpstr>
      <vt:lpstr>Crédito Fiscal - HCTC(por sus siglas en inglés)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TRA/TAA</dc:title>
  <dc:creator>John J. Murphy III</dc:creator>
  <cp:lastModifiedBy>Aisevbonaye, Angela</cp:lastModifiedBy>
  <cp:revision>694</cp:revision>
  <cp:lastPrinted>2004-02-24T17:02:03Z</cp:lastPrinted>
  <dcterms:created xsi:type="dcterms:W3CDTF">1999-11-22T21:58:32Z</dcterms:created>
  <dcterms:modified xsi:type="dcterms:W3CDTF">2024-08-29T19:16:30Z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0x010100F9C46F370BA61646B7C982C370A9BD20</vt:lpwstr>
  </property>
</Properties>
</file>