
<file path=[Content_Types].xml><?xml version="1.0" encoding="utf-8"?>
<Types xmlns="http://schemas.openxmlformats.org/package/2006/content-types">
  <Default Extension="jpeg" ContentType="image/jpeg"/>
  <Default Extension="mid" ContentType="audio/mid"/>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74"/>
  </p:notesMasterIdLst>
  <p:sldIdLst>
    <p:sldId id="256" r:id="rId5"/>
    <p:sldId id="308" r:id="rId6"/>
    <p:sldId id="263" r:id="rId7"/>
    <p:sldId id="264" r:id="rId8"/>
    <p:sldId id="257" r:id="rId9"/>
    <p:sldId id="258" r:id="rId10"/>
    <p:sldId id="259" r:id="rId11"/>
    <p:sldId id="302" r:id="rId12"/>
    <p:sldId id="265" r:id="rId13"/>
    <p:sldId id="260" r:id="rId14"/>
    <p:sldId id="266" r:id="rId15"/>
    <p:sldId id="294" r:id="rId16"/>
    <p:sldId id="408" r:id="rId17"/>
    <p:sldId id="409" r:id="rId18"/>
    <p:sldId id="583" r:id="rId19"/>
    <p:sldId id="410" r:id="rId20"/>
    <p:sldId id="584" r:id="rId21"/>
    <p:sldId id="601" r:id="rId22"/>
    <p:sldId id="600" r:id="rId23"/>
    <p:sldId id="602" r:id="rId24"/>
    <p:sldId id="603" r:id="rId25"/>
    <p:sldId id="599" r:id="rId26"/>
    <p:sldId id="296" r:id="rId27"/>
    <p:sldId id="299" r:id="rId28"/>
    <p:sldId id="604" r:id="rId29"/>
    <p:sldId id="267" r:id="rId30"/>
    <p:sldId id="268" r:id="rId31"/>
    <p:sldId id="261" r:id="rId32"/>
    <p:sldId id="262" r:id="rId33"/>
    <p:sldId id="303" r:id="rId34"/>
    <p:sldId id="270" r:id="rId35"/>
    <p:sldId id="271" r:id="rId36"/>
    <p:sldId id="273" r:id="rId37"/>
    <p:sldId id="274" r:id="rId38"/>
    <p:sldId id="275" r:id="rId39"/>
    <p:sldId id="276" r:id="rId40"/>
    <p:sldId id="277" r:id="rId41"/>
    <p:sldId id="278" r:id="rId42"/>
    <p:sldId id="279" r:id="rId43"/>
    <p:sldId id="280" r:id="rId44"/>
    <p:sldId id="386" r:id="rId45"/>
    <p:sldId id="305" r:id="rId46"/>
    <p:sldId id="306" r:id="rId47"/>
    <p:sldId id="310" r:id="rId48"/>
    <p:sldId id="281" r:id="rId49"/>
    <p:sldId id="285" r:id="rId50"/>
    <p:sldId id="283" r:id="rId51"/>
    <p:sldId id="284" r:id="rId52"/>
    <p:sldId id="286" r:id="rId53"/>
    <p:sldId id="287" r:id="rId54"/>
    <p:sldId id="288" r:id="rId55"/>
    <p:sldId id="289" r:id="rId56"/>
    <p:sldId id="391" r:id="rId57"/>
    <p:sldId id="392" r:id="rId58"/>
    <p:sldId id="393" r:id="rId59"/>
    <p:sldId id="394" r:id="rId60"/>
    <p:sldId id="395" r:id="rId61"/>
    <p:sldId id="401" r:id="rId62"/>
    <p:sldId id="402" r:id="rId63"/>
    <p:sldId id="403" r:id="rId64"/>
    <p:sldId id="404" r:id="rId65"/>
    <p:sldId id="405" r:id="rId66"/>
    <p:sldId id="406" r:id="rId67"/>
    <p:sldId id="407" r:id="rId68"/>
    <p:sldId id="396" r:id="rId69"/>
    <p:sldId id="397" r:id="rId70"/>
    <p:sldId id="398" r:id="rId71"/>
    <p:sldId id="399" r:id="rId72"/>
    <p:sldId id="387" r:id="rId73"/>
  </p:sldIdLst>
  <p:sldSz cx="9144000" cy="6858000" type="screen4x3"/>
  <p:notesSz cx="7010400" cy="9296400"/>
  <p:defaultTextStyle>
    <a:defPPr>
      <a:defRPr lang="es-E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FF"/>
    <a:srgbClr val="003300"/>
    <a:srgbClr val="422C16"/>
    <a:srgbClr val="0C788E"/>
    <a:srgbClr val="321900"/>
    <a:srgbClr val="5F5F5F"/>
    <a:srgbClr val="1C1C1C"/>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575" autoAdjust="0"/>
    <p:restoredTop sz="67098" autoAdjust="0"/>
  </p:normalViewPr>
  <p:slideViewPr>
    <p:cSldViewPr>
      <p:cViewPr varScale="1">
        <p:scale>
          <a:sx n="45" d="100"/>
          <a:sy n="45" d="100"/>
        </p:scale>
        <p:origin x="1672" y="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7566"/>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notesMaster" Target="notesMasters/notesMaster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viewProps" Target="viewProp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7E4F300-1C1D-A19D-A613-5C7A9E4E586D}"/>
              </a:ext>
            </a:extLst>
          </p:cNvPr>
          <p:cNvSpPr>
            <a:spLocks noGrp="1"/>
          </p:cNvSpPr>
          <p:nvPr>
            <p:ph type="hdr" sz="quarter"/>
          </p:nvPr>
        </p:nvSpPr>
        <p:spPr>
          <a:xfrm>
            <a:off x="0" y="0"/>
            <a:ext cx="3038475" cy="466725"/>
          </a:xfrm>
          <a:prstGeom prst="rect">
            <a:avLst/>
          </a:prstGeom>
        </p:spPr>
        <p:txBody>
          <a:bodyPr vert="horz" lIns="93177" tIns="46589" rIns="93177" bIns="46589" rtlCol="0"/>
          <a:lstStyle>
            <a:lvl1pPr algn="l" eaLnBrk="1" hangingPunct="1">
              <a:defRPr sz="1200"/>
            </a:lvl1pPr>
          </a:lstStyle>
          <a:p>
            <a:pPr>
              <a:defRPr/>
            </a:pPr>
            <a:endParaRPr lang="en-US"/>
          </a:p>
        </p:txBody>
      </p:sp>
      <p:sp>
        <p:nvSpPr>
          <p:cNvPr id="3" name="Date Placeholder 2">
            <a:extLst>
              <a:ext uri="{FF2B5EF4-FFF2-40B4-BE49-F238E27FC236}">
                <a16:creationId xmlns:a16="http://schemas.microsoft.com/office/drawing/2014/main" id="{169F3EC3-6D73-C04E-908E-CAE5B79F09E0}"/>
              </a:ext>
            </a:extLst>
          </p:cNvPr>
          <p:cNvSpPr>
            <a:spLocks noGrp="1"/>
          </p:cNvSpPr>
          <p:nvPr>
            <p:ph type="dt" idx="1"/>
          </p:nvPr>
        </p:nvSpPr>
        <p:spPr>
          <a:xfrm>
            <a:off x="3970338" y="0"/>
            <a:ext cx="3038475" cy="466725"/>
          </a:xfrm>
          <a:prstGeom prst="rect">
            <a:avLst/>
          </a:prstGeom>
        </p:spPr>
        <p:txBody>
          <a:bodyPr vert="horz" lIns="93177" tIns="46589" rIns="93177" bIns="46589" rtlCol="0"/>
          <a:lstStyle>
            <a:lvl1pPr algn="r" eaLnBrk="1" hangingPunct="1">
              <a:defRPr sz="1200"/>
            </a:lvl1pPr>
          </a:lstStyle>
          <a:p>
            <a:pPr>
              <a:defRPr/>
            </a:pPr>
            <a:fld id="{B734FF1E-ABCE-4EFA-8E8A-35CA01492302}" type="datetimeFigureOut">
              <a:rPr lang="en-US"/>
              <a:pPr>
                <a:defRPr/>
              </a:pPr>
              <a:t>8/29/2024</a:t>
            </a:fld>
            <a:endParaRPr lang="en-US"/>
          </a:p>
        </p:txBody>
      </p:sp>
      <p:sp>
        <p:nvSpPr>
          <p:cNvPr id="4" name="Slide Image Placeholder 3">
            <a:extLst>
              <a:ext uri="{FF2B5EF4-FFF2-40B4-BE49-F238E27FC236}">
                <a16:creationId xmlns:a16="http://schemas.microsoft.com/office/drawing/2014/main" id="{5F36CFD8-97A3-1417-7EE9-97CEC66BD6E1}"/>
              </a:ext>
            </a:extLst>
          </p:cNvPr>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pPr lvl="0"/>
            <a:endParaRPr lang="en-US" noProof="0"/>
          </a:p>
        </p:txBody>
      </p:sp>
      <p:sp>
        <p:nvSpPr>
          <p:cNvPr id="5" name="Notes Placeholder 4">
            <a:extLst>
              <a:ext uri="{FF2B5EF4-FFF2-40B4-BE49-F238E27FC236}">
                <a16:creationId xmlns:a16="http://schemas.microsoft.com/office/drawing/2014/main" id="{D9F5E312-8BBA-04DD-CBBA-39E9B2013C26}"/>
              </a:ext>
            </a:extLst>
          </p:cNvPr>
          <p:cNvSpPr>
            <a:spLocks noGrp="1"/>
          </p:cNvSpPr>
          <p:nvPr>
            <p:ph type="body" sz="quarter" idx="3"/>
          </p:nvPr>
        </p:nvSpPr>
        <p:spPr>
          <a:xfrm>
            <a:off x="701675" y="4473575"/>
            <a:ext cx="5607050" cy="3660775"/>
          </a:xfrm>
          <a:prstGeom prst="rect">
            <a:avLst/>
          </a:prstGeom>
        </p:spPr>
        <p:txBody>
          <a:bodyPr vert="horz" lIns="93177" tIns="46589" rIns="93177" bIns="46589"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1F2E5A02-1D5F-7FBC-387B-DDFA69863AF9}"/>
              </a:ext>
            </a:extLst>
          </p:cNvPr>
          <p:cNvSpPr>
            <a:spLocks noGrp="1"/>
          </p:cNvSpPr>
          <p:nvPr>
            <p:ph type="ftr" sz="quarter" idx="4"/>
          </p:nvPr>
        </p:nvSpPr>
        <p:spPr>
          <a:xfrm>
            <a:off x="0" y="8829675"/>
            <a:ext cx="3038475" cy="466725"/>
          </a:xfrm>
          <a:prstGeom prst="rect">
            <a:avLst/>
          </a:prstGeom>
        </p:spPr>
        <p:txBody>
          <a:bodyPr vert="horz" lIns="93177" tIns="46589" rIns="93177" bIns="46589" rtlCol="0" anchor="b"/>
          <a:lstStyle>
            <a:lvl1pPr algn="l" eaLnBrk="1" hangingPunct="1">
              <a:defRPr sz="1200"/>
            </a:lvl1pPr>
          </a:lstStyle>
          <a:p>
            <a:pPr>
              <a:defRPr/>
            </a:pPr>
            <a:endParaRPr lang="en-US"/>
          </a:p>
        </p:txBody>
      </p:sp>
      <p:sp>
        <p:nvSpPr>
          <p:cNvPr id="7" name="Slide Number Placeholder 6">
            <a:extLst>
              <a:ext uri="{FF2B5EF4-FFF2-40B4-BE49-F238E27FC236}">
                <a16:creationId xmlns:a16="http://schemas.microsoft.com/office/drawing/2014/main" id="{32C01D0B-2F1C-D96C-4149-F420FA5DF49D}"/>
              </a:ext>
            </a:extLst>
          </p:cNvPr>
          <p:cNvSpPr>
            <a:spLocks noGrp="1"/>
          </p:cNvSpPr>
          <p:nvPr>
            <p:ph type="sldNum" sz="quarter" idx="5"/>
          </p:nvPr>
        </p:nvSpPr>
        <p:spPr>
          <a:xfrm>
            <a:off x="3970338" y="8829675"/>
            <a:ext cx="3038475" cy="466725"/>
          </a:xfrm>
          <a:prstGeom prst="rect">
            <a:avLst/>
          </a:prstGeom>
        </p:spPr>
        <p:txBody>
          <a:bodyPr vert="horz" lIns="93177" tIns="46589" rIns="93177" bIns="46589" rtlCol="0" anchor="b"/>
          <a:lstStyle>
            <a:lvl1pPr algn="r" eaLnBrk="1" hangingPunct="1">
              <a:defRPr sz="1200"/>
            </a:lvl1pPr>
          </a:lstStyle>
          <a:p>
            <a:pPr>
              <a:defRPr/>
            </a:pPr>
            <a:fld id="{981C6719-1C25-42BB-9E01-A943DE04557C}"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D1A8B81C-317C-02FC-9B8F-44EAB0CE561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E8BD4DB2-29EF-A073-7568-15B6D1AE47F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Good morning/afternoon and welcome to the presentation on The Trade Adjustment act and all its benefits.   My Name is _______________________________________ and I am the _______________________ for the CT Department of Labor TAA program.  </a:t>
            </a:r>
          </a:p>
          <a:p>
            <a:pPr eaLnBrk="1" hangingPunct="1">
              <a:spcBef>
                <a:spcPct val="0"/>
              </a:spcBef>
            </a:pPr>
            <a:endParaRPr lang="en-US" altLang="en-US"/>
          </a:p>
          <a:p>
            <a:pPr eaLnBrk="1" hangingPunct="1">
              <a:spcBef>
                <a:spcPct val="0"/>
              </a:spcBef>
            </a:pPr>
            <a:endParaRPr lang="en-US" altLang="en-US"/>
          </a:p>
          <a:p>
            <a:pPr eaLnBrk="1" hangingPunct="1">
              <a:spcBef>
                <a:spcPct val="0"/>
              </a:spcBef>
            </a:pPr>
            <a:endParaRPr lang="en-US" altLang="en-US"/>
          </a:p>
          <a:p>
            <a:pPr eaLnBrk="1" hangingPunct="1">
              <a:spcBef>
                <a:spcPct val="0"/>
              </a:spcBef>
            </a:pPr>
            <a:r>
              <a:rPr lang="en-US" altLang="en-US"/>
              <a:t> If you are on your computer please take a minute to get comfortable with the ZOOM meeting program. </a:t>
            </a:r>
          </a:p>
          <a:p>
            <a:pPr eaLnBrk="1" hangingPunct="1">
              <a:spcBef>
                <a:spcPct val="0"/>
              </a:spcBef>
            </a:pPr>
            <a:endParaRPr lang="en-US" altLang="en-US"/>
          </a:p>
          <a:p>
            <a:pPr eaLnBrk="1" hangingPunct="1">
              <a:spcBef>
                <a:spcPct val="0"/>
              </a:spcBef>
            </a:pPr>
            <a:endParaRPr lang="en-US" altLang="en-US"/>
          </a:p>
          <a:p>
            <a:pPr eaLnBrk="1" hangingPunct="1">
              <a:spcBef>
                <a:spcPct val="0"/>
              </a:spcBef>
            </a:pPr>
            <a:endParaRPr lang="en-US" altLang="en-US"/>
          </a:p>
          <a:p>
            <a:pPr eaLnBrk="1" hangingPunct="1">
              <a:spcBef>
                <a:spcPct val="0"/>
              </a:spcBef>
            </a:pPr>
            <a:endParaRPr lang="en-US" altLang="en-US"/>
          </a:p>
        </p:txBody>
      </p:sp>
      <p:sp>
        <p:nvSpPr>
          <p:cNvPr id="4100" name="Slide Number Placeholder 3">
            <a:extLst>
              <a:ext uri="{FF2B5EF4-FFF2-40B4-BE49-F238E27FC236}">
                <a16:creationId xmlns:a16="http://schemas.microsoft.com/office/drawing/2014/main" id="{4CEA234A-9B22-E780-00A5-DE51EA984BB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55650" indent="-290513">
              <a:defRPr>
                <a:solidFill>
                  <a:schemeClr val="tx1"/>
                </a:solidFill>
                <a:latin typeface="Arial" panose="020B0604020202020204" pitchFamily="34" charset="0"/>
                <a:cs typeface="Arial" panose="020B0604020202020204" pitchFamily="34" charset="0"/>
              </a:defRPr>
            </a:lvl2pPr>
            <a:lvl3pPr marL="1163638" indent="-231775">
              <a:defRPr>
                <a:solidFill>
                  <a:schemeClr val="tx1"/>
                </a:solidFill>
                <a:latin typeface="Arial" panose="020B0604020202020204" pitchFamily="34" charset="0"/>
                <a:cs typeface="Arial" panose="020B0604020202020204" pitchFamily="34" charset="0"/>
              </a:defRPr>
            </a:lvl3pPr>
            <a:lvl4pPr marL="1630363" indent="-231775">
              <a:defRPr>
                <a:solidFill>
                  <a:schemeClr val="tx1"/>
                </a:solidFill>
                <a:latin typeface="Arial" panose="020B0604020202020204" pitchFamily="34" charset="0"/>
                <a:cs typeface="Arial" panose="020B0604020202020204" pitchFamily="34" charset="0"/>
              </a:defRPr>
            </a:lvl4pPr>
            <a:lvl5pPr marL="2095500" indent="-231775">
              <a:defRPr>
                <a:solidFill>
                  <a:schemeClr val="tx1"/>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E0D4A60-EA48-41EE-885A-DA503E3A4446}"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034798EB-CD4C-9353-A988-B31F7375858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a:extLst>
              <a:ext uri="{FF2B5EF4-FFF2-40B4-BE49-F238E27FC236}">
                <a16:creationId xmlns:a16="http://schemas.microsoft.com/office/drawing/2014/main" id="{A6AD9306-9D67-8918-FA7E-606BF7E6EE6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b="1">
                <a:solidFill>
                  <a:srgbClr val="FF0000"/>
                </a:solidFill>
              </a:rPr>
              <a:t>Reemployment</a:t>
            </a:r>
            <a:r>
              <a:rPr lang="en-US" altLang="en-US">
                <a:solidFill>
                  <a:srgbClr val="FF0000"/>
                </a:solidFill>
              </a:rPr>
              <a:t> Assistance is the first step of the program as you will need to l</a:t>
            </a:r>
            <a:r>
              <a:rPr lang="en-US" altLang="en-US"/>
              <a:t>ook for work and see if there is suitable work available.   You will be assigned a TAA Counselor, together you will develop a reemployment plan.  Your plan may include a variety of services including the ones listed on this slide.  </a:t>
            </a:r>
          </a:p>
          <a:p>
            <a:pPr eaLnBrk="1" hangingPunct="1"/>
            <a:endParaRPr lang="en-US" altLang="en-US"/>
          </a:p>
          <a:p>
            <a:pPr eaLnBrk="1" hangingPunct="1"/>
            <a:r>
              <a:rPr lang="en-US" altLang="en-US"/>
              <a:t>You may explore your interests and skills through career assessments and other resources to see what opportunities you may want to pursue.  </a:t>
            </a:r>
          </a:p>
          <a:p>
            <a:pPr eaLnBrk="1" hangingPunct="1"/>
            <a:r>
              <a:rPr lang="en-US" altLang="en-US"/>
              <a:t>Looking for work has changed over the years,  you may need to update your resume to the latest format or attend some job skills workshops. </a:t>
            </a:r>
          </a:p>
          <a:p>
            <a:pPr eaLnBrk="1" hangingPunct="1"/>
            <a:r>
              <a:rPr lang="en-US" altLang="en-US"/>
              <a:t>You will be co-enrolled with the Workforce Innovation and Opportunity Act or (WIOA). WIOA offers additional services that may be included in your reemployment plan. </a:t>
            </a:r>
          </a:p>
          <a:p>
            <a:pPr eaLnBrk="1" hangingPunct="1"/>
            <a:r>
              <a:rPr lang="en-US" altLang="en-US"/>
              <a:t>Your local American Job Center is available to any job seeker and offers Employer recruitments, Veteran Services, and self-service resource centers such as access to computers, copy and fax services.  </a:t>
            </a:r>
          </a:p>
          <a:p>
            <a:pPr eaLnBrk="1" hangingPunct="1"/>
            <a:r>
              <a:rPr lang="en-US" altLang="en-US"/>
              <a:t>	</a:t>
            </a:r>
          </a:p>
          <a:p>
            <a:pPr eaLnBrk="1" hangingPunct="1"/>
            <a:endParaRPr lang="en-US" altLang="en-US"/>
          </a:p>
        </p:txBody>
      </p:sp>
      <p:sp>
        <p:nvSpPr>
          <p:cNvPr id="22532" name="Slide Number Placeholder 3">
            <a:extLst>
              <a:ext uri="{FF2B5EF4-FFF2-40B4-BE49-F238E27FC236}">
                <a16:creationId xmlns:a16="http://schemas.microsoft.com/office/drawing/2014/main" id="{F57007DF-357E-5240-BA8D-3CF98CBC609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55650" indent="-290513">
              <a:defRPr>
                <a:solidFill>
                  <a:schemeClr val="tx1"/>
                </a:solidFill>
                <a:latin typeface="Arial" panose="020B0604020202020204" pitchFamily="34" charset="0"/>
                <a:cs typeface="Arial" panose="020B0604020202020204" pitchFamily="34" charset="0"/>
              </a:defRPr>
            </a:lvl2pPr>
            <a:lvl3pPr marL="1163638" indent="-231775">
              <a:defRPr>
                <a:solidFill>
                  <a:schemeClr val="tx1"/>
                </a:solidFill>
                <a:latin typeface="Arial" panose="020B0604020202020204" pitchFamily="34" charset="0"/>
                <a:cs typeface="Arial" panose="020B0604020202020204" pitchFamily="34" charset="0"/>
              </a:defRPr>
            </a:lvl3pPr>
            <a:lvl4pPr marL="1630363" indent="-231775">
              <a:defRPr>
                <a:solidFill>
                  <a:schemeClr val="tx1"/>
                </a:solidFill>
                <a:latin typeface="Arial" panose="020B0604020202020204" pitchFamily="34" charset="0"/>
                <a:cs typeface="Arial" panose="020B0604020202020204" pitchFamily="34" charset="0"/>
              </a:defRPr>
            </a:lvl4pPr>
            <a:lvl5pPr marL="2095500" indent="-231775">
              <a:defRPr>
                <a:solidFill>
                  <a:schemeClr val="tx1"/>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5ED4412-6DE9-43F8-AC99-FC766ABAF6C2}"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DB3EAFA4-197F-4521-2CBC-811DBA71B4E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a:extLst>
              <a:ext uri="{FF2B5EF4-FFF2-40B4-BE49-F238E27FC236}">
                <a16:creationId xmlns:a16="http://schemas.microsoft.com/office/drawing/2014/main" id="{CF2ECB29-AFD9-7017-478D-07FF6CA7E71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Trade Readjustment Allowance  provides you with income support while you are in FULL TIME TRAINING. In certain situation you may be eligible for TRA if you choose not to attend training but apply for the program by the outlined eligibility dates on your determination letter. </a:t>
            </a:r>
          </a:p>
          <a:p>
            <a:endParaRPr lang="en-US" altLang="en-US"/>
          </a:p>
          <a:p>
            <a:endParaRPr lang="en-US" altLang="en-US"/>
          </a:p>
          <a:p>
            <a:r>
              <a:rPr lang="en-US" altLang="en-US"/>
              <a:t>Your weekly payments are based on the weekly UI rate you have already received (or will receive when you file)</a:t>
            </a:r>
          </a:p>
          <a:p>
            <a:endParaRPr lang="en-US" altLang="en-US"/>
          </a:p>
          <a:p>
            <a:r>
              <a:rPr lang="en-US" altLang="en-US"/>
              <a:t>You could possibly receive 130 weeks of income support if you are in a training program that lasts that long.   Or the additional 26 weeks if you do not attend training. </a:t>
            </a:r>
            <a:br>
              <a:rPr lang="en-US" altLang="en-US"/>
            </a:br>
            <a:endParaRPr lang="en-US" altLang="en-US"/>
          </a:p>
          <a:p>
            <a:pPr eaLnBrk="1" hangingPunct="1"/>
            <a:endParaRPr lang="en-US" altLang="en-US"/>
          </a:p>
        </p:txBody>
      </p:sp>
      <p:sp>
        <p:nvSpPr>
          <p:cNvPr id="24580" name="Slide Number Placeholder 3">
            <a:extLst>
              <a:ext uri="{FF2B5EF4-FFF2-40B4-BE49-F238E27FC236}">
                <a16:creationId xmlns:a16="http://schemas.microsoft.com/office/drawing/2014/main" id="{7DD0B720-5595-4E20-739A-8633147AA34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55650" indent="-290513">
              <a:defRPr>
                <a:solidFill>
                  <a:schemeClr val="tx1"/>
                </a:solidFill>
                <a:latin typeface="Arial" panose="020B0604020202020204" pitchFamily="34" charset="0"/>
                <a:cs typeface="Arial" panose="020B0604020202020204" pitchFamily="34" charset="0"/>
              </a:defRPr>
            </a:lvl2pPr>
            <a:lvl3pPr marL="1163638" indent="-231775">
              <a:defRPr>
                <a:solidFill>
                  <a:schemeClr val="tx1"/>
                </a:solidFill>
                <a:latin typeface="Arial" panose="020B0604020202020204" pitchFamily="34" charset="0"/>
                <a:cs typeface="Arial" panose="020B0604020202020204" pitchFamily="34" charset="0"/>
              </a:defRPr>
            </a:lvl3pPr>
            <a:lvl4pPr marL="1630363" indent="-231775">
              <a:defRPr>
                <a:solidFill>
                  <a:schemeClr val="tx1"/>
                </a:solidFill>
                <a:latin typeface="Arial" panose="020B0604020202020204" pitchFamily="34" charset="0"/>
                <a:cs typeface="Arial" panose="020B0604020202020204" pitchFamily="34" charset="0"/>
              </a:defRPr>
            </a:lvl4pPr>
            <a:lvl5pPr marL="2095500" indent="-231775">
              <a:defRPr>
                <a:solidFill>
                  <a:schemeClr val="tx1"/>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2B374BB-1196-42CB-ABAF-2913FFA7E1BD}"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a:extLst>
              <a:ext uri="{FF2B5EF4-FFF2-40B4-BE49-F238E27FC236}">
                <a16:creationId xmlns:a16="http://schemas.microsoft.com/office/drawing/2014/main" id="{2C463F77-7038-61BA-4B9F-9B640E033E0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a:extLst>
              <a:ext uri="{FF2B5EF4-FFF2-40B4-BE49-F238E27FC236}">
                <a16:creationId xmlns:a16="http://schemas.microsoft.com/office/drawing/2014/main" id="{289EB8E8-CC24-1523-5B1B-374B7C704E6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To be eligible for TRA payments, you must be covered under a TAA certification and have had at least 26 weeks of employment at wages of $30 or more per week  </a:t>
            </a:r>
            <a:r>
              <a:rPr lang="en-US" altLang="en-US" i="1"/>
              <a:t>prior </a:t>
            </a:r>
            <a:r>
              <a:rPr lang="en-US" altLang="en-US"/>
              <a:t>to your layoff </a:t>
            </a:r>
            <a:r>
              <a:rPr lang="en-US" altLang="en-US" sz="1100"/>
              <a:t>and be enrolled in training or waived from participating in training due to certain conditions. We will explain this in more detail in a few minutes. </a:t>
            </a:r>
          </a:p>
          <a:p>
            <a:pPr>
              <a:buFont typeface="Wingdings" panose="05000000000000000000" pitchFamily="2" charset="2"/>
              <a:buNone/>
            </a:pPr>
            <a:endParaRPr lang="en-US" altLang="en-US" sz="1100"/>
          </a:p>
        </p:txBody>
      </p:sp>
      <p:sp>
        <p:nvSpPr>
          <p:cNvPr id="26628" name="Slide Number Placeholder 3">
            <a:extLst>
              <a:ext uri="{FF2B5EF4-FFF2-40B4-BE49-F238E27FC236}">
                <a16:creationId xmlns:a16="http://schemas.microsoft.com/office/drawing/2014/main" id="{91042718-461D-CEBB-6BBA-67F96D670CF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55650" indent="-290513">
              <a:defRPr>
                <a:solidFill>
                  <a:schemeClr val="tx1"/>
                </a:solidFill>
                <a:latin typeface="Arial" panose="020B0604020202020204" pitchFamily="34" charset="0"/>
                <a:cs typeface="Arial" panose="020B0604020202020204" pitchFamily="34" charset="0"/>
              </a:defRPr>
            </a:lvl2pPr>
            <a:lvl3pPr marL="1163638" indent="-231775">
              <a:defRPr>
                <a:solidFill>
                  <a:schemeClr val="tx1"/>
                </a:solidFill>
                <a:latin typeface="Arial" panose="020B0604020202020204" pitchFamily="34" charset="0"/>
                <a:cs typeface="Arial" panose="020B0604020202020204" pitchFamily="34" charset="0"/>
              </a:defRPr>
            </a:lvl3pPr>
            <a:lvl4pPr marL="1630363" indent="-231775">
              <a:defRPr>
                <a:solidFill>
                  <a:schemeClr val="tx1"/>
                </a:solidFill>
                <a:latin typeface="Arial" panose="020B0604020202020204" pitchFamily="34" charset="0"/>
                <a:cs typeface="Arial" panose="020B0604020202020204" pitchFamily="34" charset="0"/>
              </a:defRPr>
            </a:lvl4pPr>
            <a:lvl5pPr marL="2095500" indent="-231775">
              <a:defRPr>
                <a:solidFill>
                  <a:schemeClr val="tx1"/>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6CEDF94-8C64-4C74-AEE1-B8BB41E6B49C}"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FB616EA9-71C6-C820-6849-4B69C3FE877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a:extLst>
              <a:ext uri="{FF2B5EF4-FFF2-40B4-BE49-F238E27FC236}">
                <a16:creationId xmlns:a16="http://schemas.microsoft.com/office/drawing/2014/main" id="{866062B8-24F0-D30E-FFFB-3D4FC9E5D1A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solidFill>
                  <a:schemeClr val="bg1"/>
                </a:solidFill>
              </a:rPr>
              <a:t>You will receive a “Notice of Potential TAA Eligibility letter in the mail from the CT Department of Labor.  As soon as you receive the letter, you must file an application for TRA benefits through www.reemployct.com</a:t>
            </a:r>
          </a:p>
          <a:p>
            <a:endParaRPr lang="en-US" altLang="en-US">
              <a:solidFill>
                <a:schemeClr val="bg1"/>
              </a:solidFill>
            </a:endParaRPr>
          </a:p>
          <a:p>
            <a:endParaRPr lang="en-US" altLang="en-US">
              <a:solidFill>
                <a:schemeClr val="bg1"/>
              </a:solidFill>
            </a:endParaRPr>
          </a:p>
          <a:p>
            <a:endParaRPr lang="en-US" altLang="en-US"/>
          </a:p>
        </p:txBody>
      </p:sp>
      <p:sp>
        <p:nvSpPr>
          <p:cNvPr id="28676" name="Slide Number Placeholder 3">
            <a:extLst>
              <a:ext uri="{FF2B5EF4-FFF2-40B4-BE49-F238E27FC236}">
                <a16:creationId xmlns:a16="http://schemas.microsoft.com/office/drawing/2014/main" id="{77411814-E1F8-9245-E92A-5087DCE4F31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C67B5CB-F7F7-4292-9003-39683E6AA29F}"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A1DE85B7-3C17-CEE1-2B02-754D37DF1A3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a:extLst>
              <a:ext uri="{FF2B5EF4-FFF2-40B4-BE49-F238E27FC236}">
                <a16:creationId xmlns:a16="http://schemas.microsoft.com/office/drawing/2014/main" id="{0BA90DEB-0E72-D9EE-AF3D-1C4477F6AC9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This slide shows what your invitation to apply for TRA additional income support looks like; you will receive this in the mail when you apply for unemployment.  Please let us know if you did not receive this letter.    We will go through the steps to apply for the TRA, the income support portion of the program. </a:t>
            </a:r>
          </a:p>
        </p:txBody>
      </p:sp>
      <p:sp>
        <p:nvSpPr>
          <p:cNvPr id="30724" name="Slide Number Placeholder 3">
            <a:extLst>
              <a:ext uri="{FF2B5EF4-FFF2-40B4-BE49-F238E27FC236}">
                <a16:creationId xmlns:a16="http://schemas.microsoft.com/office/drawing/2014/main" id="{DE3BD892-A8A4-3A57-A9F2-8CB2EB9F46C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5499E22-ED5C-43A9-A7B8-933F21C1AC70}"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B22DB18D-6554-76A3-0536-4C1033D2A78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a:extLst>
              <a:ext uri="{FF2B5EF4-FFF2-40B4-BE49-F238E27FC236}">
                <a16:creationId xmlns:a16="http://schemas.microsoft.com/office/drawing/2014/main" id="{E3828AD0-4E97-9FF5-9DAF-3C928547007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In order to apply for TRA, you must have filed for Unemployment Benefits already and received an invitation to apply.   Sign into the reemployct website with the credentials you use to manage your unemployment claim. </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2EBF6280-19B5-7C60-0A38-43A96015631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a:extLst>
              <a:ext uri="{FF2B5EF4-FFF2-40B4-BE49-F238E27FC236}">
                <a16:creationId xmlns:a16="http://schemas.microsoft.com/office/drawing/2014/main" id="{F42DF064-34BC-EF7E-820E-768FD27E97F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From the Unemployment Claim drop-down menu, click on TRA Application </a:t>
            </a:r>
          </a:p>
        </p:txBody>
      </p:sp>
      <p:sp>
        <p:nvSpPr>
          <p:cNvPr id="34820" name="Slide Number Placeholder 3">
            <a:extLst>
              <a:ext uri="{FF2B5EF4-FFF2-40B4-BE49-F238E27FC236}">
                <a16:creationId xmlns:a16="http://schemas.microsoft.com/office/drawing/2014/main" id="{4ECA4DC7-028D-C543-D67B-847DDA76464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BB3BB3D-93F7-4FBD-ABEC-74F9673E186B}"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1E62E633-C08B-7BBB-BB53-1F4D539D9C5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a:extLst>
              <a:ext uri="{FF2B5EF4-FFF2-40B4-BE49-F238E27FC236}">
                <a16:creationId xmlns:a16="http://schemas.microsoft.com/office/drawing/2014/main" id="{556903E0-9188-A000-4C89-8CD8E98EAF7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Enter your Social Security Number and click on Next.     Please contact us if you receive a message that you are not authorized to file.    </a:t>
            </a:r>
          </a:p>
        </p:txBody>
      </p:sp>
      <p:sp>
        <p:nvSpPr>
          <p:cNvPr id="36868" name="Slide Number Placeholder 3">
            <a:extLst>
              <a:ext uri="{FF2B5EF4-FFF2-40B4-BE49-F238E27FC236}">
                <a16:creationId xmlns:a16="http://schemas.microsoft.com/office/drawing/2014/main" id="{88564DCC-8238-C7F0-8F3C-15CFF6FF8CA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55363E2-C85B-489F-9A41-C7E84AE3268E}"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D3FF2E66-14EE-C6D8-908F-08DE640A277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a:extLst>
              <a:ext uri="{FF2B5EF4-FFF2-40B4-BE49-F238E27FC236}">
                <a16:creationId xmlns:a16="http://schemas.microsoft.com/office/drawing/2014/main" id="{FB03F27B-FDCB-D533-5D39-D6A82F4C35B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Confirm that the information at the top of the screen is relevant to you, then enter the date you are filing, your start date and end date with the employer listed above. Be sure to choose lack of work under reason for separation. </a:t>
            </a:r>
          </a:p>
        </p:txBody>
      </p:sp>
      <p:sp>
        <p:nvSpPr>
          <p:cNvPr id="38916" name="Slide Number Placeholder 3">
            <a:extLst>
              <a:ext uri="{FF2B5EF4-FFF2-40B4-BE49-F238E27FC236}">
                <a16:creationId xmlns:a16="http://schemas.microsoft.com/office/drawing/2014/main" id="{2F442822-38FE-B71F-ACEE-78B65DE3801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A3279EA-9C08-4D84-AE58-ECF0575EF6B8}" type="slidenum">
              <a:rPr lang="en-US" altLang="en-US" smtClean="0"/>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E0B85101-8D28-AD03-E93E-CA369701939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a:extLst>
              <a:ext uri="{FF2B5EF4-FFF2-40B4-BE49-F238E27FC236}">
                <a16:creationId xmlns:a16="http://schemas.microsoft.com/office/drawing/2014/main" id="{41D0C847-0187-4FD9-0B6F-7BA6A0CC3B4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Enter the number of weeks you worked for this employer. Then enter your job title as well as the location of the company. Then select “No” for question 8.</a:t>
            </a:r>
          </a:p>
        </p:txBody>
      </p:sp>
      <p:sp>
        <p:nvSpPr>
          <p:cNvPr id="40964" name="Slide Number Placeholder 3">
            <a:extLst>
              <a:ext uri="{FF2B5EF4-FFF2-40B4-BE49-F238E27FC236}">
                <a16:creationId xmlns:a16="http://schemas.microsoft.com/office/drawing/2014/main" id="{6E64A90D-DD17-0918-D9EC-58419A47592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14C4D8D-6C4B-4702-9F92-97A95C4F8419}" type="slidenum">
              <a:rPr lang="en-US" altLang="en-US" smtClean="0"/>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a:extLst>
              <a:ext uri="{FF2B5EF4-FFF2-40B4-BE49-F238E27FC236}">
                <a16:creationId xmlns:a16="http://schemas.microsoft.com/office/drawing/2014/main" id="{315B46C9-F9E1-C578-5F47-231D1226929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a:extLst>
              <a:ext uri="{FF2B5EF4-FFF2-40B4-BE49-F238E27FC236}">
                <a16:creationId xmlns:a16="http://schemas.microsoft.com/office/drawing/2014/main" id="{83E9C550-99F1-805D-B022-D7A97C1FB3F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You will notice at the bottom center of your screen there are three icons,  Chat, Raise Hand, Q&amp;A.  </a:t>
            </a:r>
          </a:p>
          <a:p>
            <a:endParaRPr lang="en-US" altLang="en-US"/>
          </a:p>
          <a:p>
            <a:r>
              <a:rPr lang="en-US" altLang="en-US"/>
              <a:t>Feel free to Chat a question to the group by clicking on chat</a:t>
            </a:r>
          </a:p>
          <a:p>
            <a:r>
              <a:rPr lang="en-US" altLang="en-US"/>
              <a:t>You can use the Q&amp; A to ask a question of the presenters </a:t>
            </a:r>
          </a:p>
          <a:p>
            <a:endParaRPr lang="en-US" altLang="en-US"/>
          </a:p>
          <a:p>
            <a:r>
              <a:rPr lang="en-US" altLang="en-US"/>
              <a:t>You will notice at the bottom center of your screen there are three icons,  Chat, Raise Hand, Q&amp;A.  </a:t>
            </a:r>
          </a:p>
          <a:p>
            <a:endParaRPr lang="en-US" altLang="en-US"/>
          </a:p>
          <a:p>
            <a:r>
              <a:rPr lang="en-US" altLang="en-US"/>
              <a:t>Feel free to Chat a question clicking on chat and typing in your question.  If you would like to ask a question verbally, please click on the Raise Hand Icon </a:t>
            </a:r>
          </a:p>
          <a:p>
            <a:r>
              <a:rPr lang="en-US" altLang="en-US"/>
              <a:t>Please make sure to keep your microphone on Mute during the presentation </a:t>
            </a:r>
          </a:p>
          <a:p>
            <a:endParaRPr lang="en-US" altLang="en-US"/>
          </a:p>
          <a:p>
            <a:endParaRPr lang="en-US" altLang="en-US"/>
          </a:p>
          <a:p>
            <a:endParaRPr lang="en-US" altLang="en-US"/>
          </a:p>
          <a:p>
            <a:endParaRPr lang="en-US" altLang="en-US"/>
          </a:p>
        </p:txBody>
      </p:sp>
      <p:sp>
        <p:nvSpPr>
          <p:cNvPr id="6148" name="Slide Number Placeholder 3">
            <a:extLst>
              <a:ext uri="{FF2B5EF4-FFF2-40B4-BE49-F238E27FC236}">
                <a16:creationId xmlns:a16="http://schemas.microsoft.com/office/drawing/2014/main" id="{CD0A37F8-C30D-6BC9-7290-61520F8B72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55650" indent="-290513">
              <a:defRPr>
                <a:solidFill>
                  <a:schemeClr val="tx1"/>
                </a:solidFill>
                <a:latin typeface="Arial" panose="020B0604020202020204" pitchFamily="34" charset="0"/>
                <a:cs typeface="Arial" panose="020B0604020202020204" pitchFamily="34" charset="0"/>
              </a:defRPr>
            </a:lvl2pPr>
            <a:lvl3pPr marL="1163638" indent="-231775">
              <a:defRPr>
                <a:solidFill>
                  <a:schemeClr val="tx1"/>
                </a:solidFill>
                <a:latin typeface="Arial" panose="020B0604020202020204" pitchFamily="34" charset="0"/>
                <a:cs typeface="Arial" panose="020B0604020202020204" pitchFamily="34" charset="0"/>
              </a:defRPr>
            </a:lvl3pPr>
            <a:lvl4pPr marL="1630363" indent="-231775">
              <a:defRPr>
                <a:solidFill>
                  <a:schemeClr val="tx1"/>
                </a:solidFill>
                <a:latin typeface="Arial" panose="020B0604020202020204" pitchFamily="34" charset="0"/>
                <a:cs typeface="Arial" panose="020B0604020202020204" pitchFamily="34" charset="0"/>
              </a:defRPr>
            </a:lvl4pPr>
            <a:lvl5pPr marL="2095500" indent="-231775">
              <a:defRPr>
                <a:solidFill>
                  <a:schemeClr val="tx1"/>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8072E4B-E095-423C-8FB3-23FFD84FE36B}" type="slidenum">
              <a:rPr lang="en-US" altLang="en-US" smtClean="0"/>
              <a:pPr/>
              <a:t>2</a:t>
            </a:fld>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6EE49FE8-EF34-3289-50E2-26B35CCB076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a:extLst>
              <a:ext uri="{FF2B5EF4-FFF2-40B4-BE49-F238E27FC236}">
                <a16:creationId xmlns:a16="http://schemas.microsoft.com/office/drawing/2014/main" id="{BD6687FC-F181-0056-36BF-8DBF3C1C1AD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This is the confirmation screen you will see once you enter your information.</a:t>
            </a:r>
          </a:p>
        </p:txBody>
      </p:sp>
      <p:sp>
        <p:nvSpPr>
          <p:cNvPr id="43012" name="Slide Number Placeholder 3">
            <a:extLst>
              <a:ext uri="{FF2B5EF4-FFF2-40B4-BE49-F238E27FC236}">
                <a16:creationId xmlns:a16="http://schemas.microsoft.com/office/drawing/2014/main" id="{959A6295-5DA7-08AF-7403-34AB20D48ED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29F7CB5-5254-4F30-B047-8DB25524858C}" type="slidenum">
              <a:rPr lang="en-US" altLang="en-US" smtClean="0"/>
              <a:pPr/>
              <a:t>20</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364564A9-31E7-8CD8-560C-C4369E6337D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a:extLst>
              <a:ext uri="{FF2B5EF4-FFF2-40B4-BE49-F238E27FC236}">
                <a16:creationId xmlns:a16="http://schemas.microsoft.com/office/drawing/2014/main" id="{B72060EF-D0BA-66D3-EA38-F4BFF3E8DE4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a:p>
            <a:r>
              <a:rPr lang="en-US" altLang="en-US"/>
              <a:t>Once your application is processed you will receive this letter in the mail. Please pay close attention to the dates on the letter as they are very important. </a:t>
            </a:r>
          </a:p>
          <a:p>
            <a:endParaRPr lang="en-US" altLang="en-US"/>
          </a:p>
          <a:p>
            <a:r>
              <a:rPr lang="en-US" altLang="en-US"/>
              <a:t>This slide shows what your TRA determination letter looks like and contains important information such as your training enrollment date deadline, the weekly amount of TRA and your Basic TRA eligibility period.</a:t>
            </a:r>
          </a:p>
          <a:p>
            <a:endParaRPr lang="en-US" altLang="en-US"/>
          </a:p>
          <a:p>
            <a:r>
              <a:rPr lang="en-US" altLang="en-US"/>
              <a:t>The arrow points to the area where the enrollment date is listed.  This is the date you need to be enrolled in or waived from training in order to receive any TRA benefits, however, you may receive TRA benefits prior to your deadline date.</a:t>
            </a:r>
          </a:p>
          <a:p>
            <a:endParaRPr lang="en-US" altLang="en-US"/>
          </a:p>
          <a:p>
            <a:r>
              <a:rPr lang="en-US" altLang="en-US"/>
              <a:t>Please make sure to always have your current address on file.  You can update your address in your reemployct account. </a:t>
            </a:r>
          </a:p>
        </p:txBody>
      </p:sp>
      <p:sp>
        <p:nvSpPr>
          <p:cNvPr id="45060" name="Slide Number Placeholder 3">
            <a:extLst>
              <a:ext uri="{FF2B5EF4-FFF2-40B4-BE49-F238E27FC236}">
                <a16:creationId xmlns:a16="http://schemas.microsoft.com/office/drawing/2014/main" id="{174DDFB7-0FB5-1818-C229-10EA38ACD2B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55650" indent="-290513">
              <a:defRPr>
                <a:solidFill>
                  <a:schemeClr val="tx1"/>
                </a:solidFill>
                <a:latin typeface="Arial" panose="020B0604020202020204" pitchFamily="34" charset="0"/>
                <a:cs typeface="Arial" panose="020B0604020202020204" pitchFamily="34" charset="0"/>
              </a:defRPr>
            </a:lvl2pPr>
            <a:lvl3pPr marL="1163638" indent="-231775">
              <a:defRPr>
                <a:solidFill>
                  <a:schemeClr val="tx1"/>
                </a:solidFill>
                <a:latin typeface="Arial" panose="020B0604020202020204" pitchFamily="34" charset="0"/>
                <a:cs typeface="Arial" panose="020B0604020202020204" pitchFamily="34" charset="0"/>
              </a:defRPr>
            </a:lvl3pPr>
            <a:lvl4pPr marL="1630363" indent="-231775">
              <a:defRPr>
                <a:solidFill>
                  <a:schemeClr val="tx1"/>
                </a:solidFill>
                <a:latin typeface="Arial" panose="020B0604020202020204" pitchFamily="34" charset="0"/>
                <a:cs typeface="Arial" panose="020B0604020202020204" pitchFamily="34" charset="0"/>
              </a:defRPr>
            </a:lvl4pPr>
            <a:lvl5pPr marL="2095500" indent="-231775">
              <a:defRPr>
                <a:solidFill>
                  <a:schemeClr val="tx1"/>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9BE481D-4A7A-487D-9325-EE58989F67BC}" type="slidenum">
              <a:rPr lang="en-US" altLang="en-US" smtClean="0"/>
              <a:pPr/>
              <a:t>21</a:t>
            </a:fld>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B26E661C-BB72-5008-1110-5EC37DD2992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a:extLst>
              <a:ext uri="{FF2B5EF4-FFF2-40B4-BE49-F238E27FC236}">
                <a16:creationId xmlns:a16="http://schemas.microsoft.com/office/drawing/2014/main" id="{5AE9BB0E-819F-9605-F1D4-70E0C63BC86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This is where you can change your address in your reemployct account. Click “Benefit Maintenance” then “Contact Details” to update your contact information.</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C7100617-7C90-682E-CEC2-AD3E51D2302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a:extLst>
              <a:ext uri="{FF2B5EF4-FFF2-40B4-BE49-F238E27FC236}">
                <a16:creationId xmlns:a16="http://schemas.microsoft.com/office/drawing/2014/main" id="{256B1A47-D15E-24D4-CF6A-7024C04DFED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There are three types of TRA payments.  The first one is Basic TRA,  this is up to 26 weeks of benefits you may receive after exhausting regular unemployment insurance benefits. </a:t>
            </a:r>
          </a:p>
          <a:p>
            <a:r>
              <a:rPr lang="en-US" altLang="en-US"/>
              <a:t>You may be able to collect Basic TRA  while conducting a work search up to your enrollment date deadline without attending training or having a waiver issued.    </a:t>
            </a:r>
          </a:p>
          <a:p>
            <a:r>
              <a:rPr lang="en-US" altLang="en-US"/>
              <a:t>You may also be eligible if you are participating in full time training, have completed training, or have obtained </a:t>
            </a:r>
            <a:r>
              <a:rPr lang="en-US" altLang="en-US" b="1"/>
              <a:t>a waiver</a:t>
            </a:r>
            <a:r>
              <a:rPr lang="en-US" altLang="en-US"/>
              <a:t> of the training requirement.  </a:t>
            </a:r>
            <a:br>
              <a:rPr lang="en-US" altLang="en-US"/>
            </a:br>
            <a:endParaRPr lang="en-US" altLang="en-US" b="1"/>
          </a:p>
          <a:p>
            <a:endParaRPr lang="en-US" altLang="en-US" b="1"/>
          </a:p>
          <a:p>
            <a:r>
              <a:rPr lang="en-US" altLang="en-US" b="1"/>
              <a:t>Additional TRA is </a:t>
            </a:r>
            <a:r>
              <a:rPr lang="en-US" altLang="en-US"/>
              <a:t> up to 65 weeks of additional benefits available while you are participating in full-time training. </a:t>
            </a:r>
          </a:p>
          <a:p>
            <a:r>
              <a:rPr lang="en-US" altLang="en-US" b="1"/>
              <a:t>Completion TRA is </a:t>
            </a:r>
            <a:r>
              <a:rPr lang="en-US" altLang="en-US"/>
              <a:t>up to 13 weeks of additional benefits payable to you when you exhaust ALL Basic and Additional TRA – you must also be enrolled and participating in training and be on target to complete the training according to the goals outlined on your training plan. </a:t>
            </a:r>
          </a:p>
          <a:p>
            <a:endParaRPr lang="en-US" altLang="en-US"/>
          </a:p>
        </p:txBody>
      </p:sp>
      <p:sp>
        <p:nvSpPr>
          <p:cNvPr id="49156" name="Slide Number Placeholder 3">
            <a:extLst>
              <a:ext uri="{FF2B5EF4-FFF2-40B4-BE49-F238E27FC236}">
                <a16:creationId xmlns:a16="http://schemas.microsoft.com/office/drawing/2014/main" id="{1F299D39-71A6-A5D7-4221-25D88AA3B61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55650" indent="-290513">
              <a:defRPr>
                <a:solidFill>
                  <a:schemeClr val="tx1"/>
                </a:solidFill>
                <a:latin typeface="Arial" panose="020B0604020202020204" pitchFamily="34" charset="0"/>
                <a:cs typeface="Arial" panose="020B0604020202020204" pitchFamily="34" charset="0"/>
              </a:defRPr>
            </a:lvl2pPr>
            <a:lvl3pPr marL="1163638" indent="-231775">
              <a:defRPr>
                <a:solidFill>
                  <a:schemeClr val="tx1"/>
                </a:solidFill>
                <a:latin typeface="Arial" panose="020B0604020202020204" pitchFamily="34" charset="0"/>
                <a:cs typeface="Arial" panose="020B0604020202020204" pitchFamily="34" charset="0"/>
              </a:defRPr>
            </a:lvl3pPr>
            <a:lvl4pPr marL="1630363" indent="-231775">
              <a:defRPr>
                <a:solidFill>
                  <a:schemeClr val="tx1"/>
                </a:solidFill>
                <a:latin typeface="Arial" panose="020B0604020202020204" pitchFamily="34" charset="0"/>
                <a:cs typeface="Arial" panose="020B0604020202020204" pitchFamily="34" charset="0"/>
              </a:defRPr>
            </a:lvl4pPr>
            <a:lvl5pPr marL="2095500" indent="-231775">
              <a:defRPr>
                <a:solidFill>
                  <a:schemeClr val="tx1"/>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044AABA-C33A-4460-8F60-07185C088718}" type="slidenum">
              <a:rPr lang="en-US" altLang="en-US" smtClean="0"/>
              <a:pPr/>
              <a:t>23</a:t>
            </a:fld>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id="{B67774C2-1B7B-A8DD-BF66-D1B13641245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a:extLst>
              <a:ext uri="{FF2B5EF4-FFF2-40B4-BE49-F238E27FC236}">
                <a16:creationId xmlns:a16="http://schemas.microsoft.com/office/drawing/2014/main" id="{88066CF1-680F-641B-773F-AF4670BFC62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A waiver of training allows you to receive Basic TRA after your enrollment deadline date while not participating in training.</a:t>
            </a:r>
          </a:p>
          <a:p>
            <a:r>
              <a:rPr lang="en-US" altLang="en-US"/>
              <a:t>There are Three Types of Waivers:  </a:t>
            </a:r>
            <a:r>
              <a:rPr lang="en-US" altLang="en-US" b="1"/>
              <a:t>Health: </a:t>
            </a:r>
            <a:r>
              <a:rPr lang="en-US" altLang="en-US"/>
              <a:t>Unable to participate in training or complete training due to a health condition. </a:t>
            </a:r>
            <a:r>
              <a:rPr lang="en-US" altLang="en-US" b="1"/>
              <a:t>Enrollment Not Available: </a:t>
            </a:r>
            <a:r>
              <a:rPr lang="en-US" altLang="en-US"/>
              <a:t>Training will not begin within 30 days of the approval date. </a:t>
            </a:r>
            <a:r>
              <a:rPr lang="en-US" altLang="en-US" b="1"/>
              <a:t>Training Not Available: </a:t>
            </a:r>
            <a:r>
              <a:rPr lang="en-US" altLang="en-US"/>
              <a:t>No training is available in which you can enroll . </a:t>
            </a:r>
          </a:p>
          <a:p>
            <a:endParaRPr lang="en-US" altLang="en-US"/>
          </a:p>
          <a:p>
            <a:r>
              <a:rPr lang="en-US" altLang="en-US"/>
              <a:t>You are required to perform work search efforts while on a waiver.  Remember: Waivers are only available during Basic TRA and In order to receive Additional or Completion TRA, you </a:t>
            </a:r>
            <a:r>
              <a:rPr lang="en-US" altLang="en-US" b="1" u="sng"/>
              <a:t>MUST </a:t>
            </a:r>
            <a:r>
              <a:rPr lang="en-US" altLang="en-US"/>
              <a:t>be participating in TAA approved training.  You do not need to look for work while you are in training. </a:t>
            </a:r>
          </a:p>
          <a:p>
            <a:endParaRPr lang="en-US" altLang="en-US"/>
          </a:p>
          <a:p>
            <a:endParaRPr lang="en-US" altLang="en-US"/>
          </a:p>
        </p:txBody>
      </p:sp>
      <p:sp>
        <p:nvSpPr>
          <p:cNvPr id="51204" name="Slide Number Placeholder 3">
            <a:extLst>
              <a:ext uri="{FF2B5EF4-FFF2-40B4-BE49-F238E27FC236}">
                <a16:creationId xmlns:a16="http://schemas.microsoft.com/office/drawing/2014/main" id="{AAD190A5-4ECE-61CE-D9E6-C1F1E7D1894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55650" indent="-290513">
              <a:defRPr>
                <a:solidFill>
                  <a:schemeClr val="tx1"/>
                </a:solidFill>
                <a:latin typeface="Arial" panose="020B0604020202020204" pitchFamily="34" charset="0"/>
                <a:cs typeface="Arial" panose="020B0604020202020204" pitchFamily="34" charset="0"/>
              </a:defRPr>
            </a:lvl2pPr>
            <a:lvl3pPr marL="1163638" indent="-231775">
              <a:defRPr>
                <a:solidFill>
                  <a:schemeClr val="tx1"/>
                </a:solidFill>
                <a:latin typeface="Arial" panose="020B0604020202020204" pitchFamily="34" charset="0"/>
                <a:cs typeface="Arial" panose="020B0604020202020204" pitchFamily="34" charset="0"/>
              </a:defRPr>
            </a:lvl3pPr>
            <a:lvl4pPr marL="1630363" indent="-231775">
              <a:defRPr>
                <a:solidFill>
                  <a:schemeClr val="tx1"/>
                </a:solidFill>
                <a:latin typeface="Arial" panose="020B0604020202020204" pitchFamily="34" charset="0"/>
                <a:cs typeface="Arial" panose="020B0604020202020204" pitchFamily="34" charset="0"/>
              </a:defRPr>
            </a:lvl4pPr>
            <a:lvl5pPr marL="2095500" indent="-231775">
              <a:defRPr>
                <a:solidFill>
                  <a:schemeClr val="tx1"/>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991B27F-AE5F-49C0-8ECA-1B55F20C73F5}" type="slidenum">
              <a:rPr lang="en-US" altLang="en-US" smtClean="0"/>
              <a:pPr/>
              <a:t>24</a:t>
            </a:fld>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FF4045F2-ADF4-F4B0-AF5D-5C57C19FA62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A5C21021-C7E5-0ABC-7EF4-3117BA52A8C9}"/>
              </a:ext>
            </a:extLst>
          </p:cNvPr>
          <p:cNvSpPr>
            <a:spLocks noGrp="1"/>
          </p:cNvSpPr>
          <p:nvPr>
            <p:ph type="body" idx="1"/>
          </p:nvPr>
        </p:nvSpPr>
        <p:spPr/>
        <p:txBody>
          <a:bodyPr/>
          <a:lstStyle/>
          <a:p>
            <a:pPr>
              <a:defRPr/>
            </a:pPr>
            <a:r>
              <a:rPr lang="en-US" dirty="0"/>
              <a:t>Job Search Requirements are the same as when you file for Unemployment benefits</a:t>
            </a:r>
          </a:p>
          <a:p>
            <a:pPr>
              <a:defRPr/>
            </a:pPr>
            <a:endParaRPr lang="en-US" dirty="0"/>
          </a:p>
          <a:p>
            <a:pPr marL="465887" indent="-465887">
              <a:buFont typeface="+mj-lt"/>
              <a:buAutoNum type="arabicPeriod"/>
              <a:defRPr/>
            </a:pPr>
            <a:r>
              <a:rPr lang="en-US" dirty="0"/>
              <a:t>Make at least three efforts to find work or increase your job seeking skills/knowledge.    </a:t>
            </a:r>
          </a:p>
          <a:p>
            <a:pPr marL="465887" indent="-465887">
              <a:buFont typeface="+mj-lt"/>
              <a:buAutoNum type="arabicPeriod"/>
              <a:defRPr/>
            </a:pPr>
            <a:r>
              <a:rPr lang="en-US" dirty="0"/>
              <a:t>Accept any offer of “suitable work” </a:t>
            </a:r>
          </a:p>
          <a:p>
            <a:pPr>
              <a:buFont typeface="+mj-lt"/>
              <a:buNone/>
              <a:defRPr/>
            </a:pPr>
            <a:endParaRPr lang="en-US" dirty="0"/>
          </a:p>
          <a:p>
            <a:pPr>
              <a:defRPr/>
            </a:pPr>
            <a:endParaRPr lang="en-US" dirty="0"/>
          </a:p>
        </p:txBody>
      </p:sp>
      <p:sp>
        <p:nvSpPr>
          <p:cNvPr id="53252" name="Slide Number Placeholder 3">
            <a:extLst>
              <a:ext uri="{FF2B5EF4-FFF2-40B4-BE49-F238E27FC236}">
                <a16:creationId xmlns:a16="http://schemas.microsoft.com/office/drawing/2014/main" id="{A695A14C-59A9-2F26-569A-1E0F6D082BC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55650" indent="-290513">
              <a:defRPr>
                <a:solidFill>
                  <a:schemeClr val="tx1"/>
                </a:solidFill>
                <a:latin typeface="Arial" panose="020B0604020202020204" pitchFamily="34" charset="0"/>
                <a:cs typeface="Arial" panose="020B0604020202020204" pitchFamily="34" charset="0"/>
              </a:defRPr>
            </a:lvl2pPr>
            <a:lvl3pPr marL="1163638" indent="-231775">
              <a:defRPr>
                <a:solidFill>
                  <a:schemeClr val="tx1"/>
                </a:solidFill>
                <a:latin typeface="Arial" panose="020B0604020202020204" pitchFamily="34" charset="0"/>
                <a:cs typeface="Arial" panose="020B0604020202020204" pitchFamily="34" charset="0"/>
              </a:defRPr>
            </a:lvl3pPr>
            <a:lvl4pPr marL="1630363" indent="-231775">
              <a:defRPr>
                <a:solidFill>
                  <a:schemeClr val="tx1"/>
                </a:solidFill>
                <a:latin typeface="Arial" panose="020B0604020202020204" pitchFamily="34" charset="0"/>
                <a:cs typeface="Arial" panose="020B0604020202020204" pitchFamily="34" charset="0"/>
              </a:defRPr>
            </a:lvl4pPr>
            <a:lvl5pPr marL="2095500" indent="-231775">
              <a:defRPr>
                <a:solidFill>
                  <a:schemeClr val="tx1"/>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D13EE2F-91F4-48BA-B6AD-4D6C398DB515}" type="slidenum">
              <a:rPr lang="en-US" altLang="en-US" smtClean="0"/>
              <a:pPr/>
              <a:t>25</a:t>
            </a:fld>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12ECA32E-768D-BB17-AE23-9C83EC389E9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a:extLst>
              <a:ext uri="{FF2B5EF4-FFF2-40B4-BE49-F238E27FC236}">
                <a16:creationId xmlns:a16="http://schemas.microsoft.com/office/drawing/2014/main" id="{0A0147D3-90A3-271C-ECE0-9A29350D418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a:t>	</a:t>
            </a:r>
          </a:p>
          <a:p>
            <a:pPr eaLnBrk="1" hangingPunct="1"/>
            <a:r>
              <a:rPr lang="en-US" altLang="en-US"/>
              <a:t>We are going to discuss  re-training under the TAA program.   It may be determined that there is no suitable work available to you and training is necessary for you to become gainfully employed.   </a:t>
            </a:r>
          </a:p>
          <a:p>
            <a:pPr eaLnBrk="1" hangingPunct="1"/>
            <a:endParaRPr lang="en-US" altLang="en-US"/>
          </a:p>
          <a:p>
            <a:pPr eaLnBrk="1" hangingPunct="1"/>
            <a:r>
              <a:rPr lang="en-US" altLang="en-US"/>
              <a:t>Under the program you may enroll in full or part time training; however</a:t>
            </a:r>
            <a:r>
              <a:rPr lang="en-US" altLang="en-US">
                <a:solidFill>
                  <a:srgbClr val="FF0000"/>
                </a:solidFill>
              </a:rPr>
              <a:t>,</a:t>
            </a:r>
            <a:r>
              <a:rPr lang="en-US" altLang="en-US"/>
              <a:t> if you opt to go to school part time you will not receive the TRA payments we discussed earlier. </a:t>
            </a:r>
          </a:p>
          <a:p>
            <a:pPr eaLnBrk="1" hangingPunct="1"/>
            <a:r>
              <a:rPr lang="en-US" altLang="en-US"/>
              <a:t> </a:t>
            </a:r>
          </a:p>
        </p:txBody>
      </p:sp>
      <p:sp>
        <p:nvSpPr>
          <p:cNvPr id="55300" name="Slide Number Placeholder 3">
            <a:extLst>
              <a:ext uri="{FF2B5EF4-FFF2-40B4-BE49-F238E27FC236}">
                <a16:creationId xmlns:a16="http://schemas.microsoft.com/office/drawing/2014/main" id="{86769072-6DE7-EC89-7204-5C4BC494F47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55650" indent="-290513">
              <a:defRPr>
                <a:solidFill>
                  <a:schemeClr val="tx1"/>
                </a:solidFill>
                <a:latin typeface="Arial" panose="020B0604020202020204" pitchFamily="34" charset="0"/>
                <a:cs typeface="Arial" panose="020B0604020202020204" pitchFamily="34" charset="0"/>
              </a:defRPr>
            </a:lvl2pPr>
            <a:lvl3pPr marL="1163638" indent="-231775">
              <a:defRPr>
                <a:solidFill>
                  <a:schemeClr val="tx1"/>
                </a:solidFill>
                <a:latin typeface="Arial" panose="020B0604020202020204" pitchFamily="34" charset="0"/>
                <a:cs typeface="Arial" panose="020B0604020202020204" pitchFamily="34" charset="0"/>
              </a:defRPr>
            </a:lvl3pPr>
            <a:lvl4pPr marL="1630363" indent="-231775">
              <a:defRPr>
                <a:solidFill>
                  <a:schemeClr val="tx1"/>
                </a:solidFill>
                <a:latin typeface="Arial" panose="020B0604020202020204" pitchFamily="34" charset="0"/>
                <a:cs typeface="Arial" panose="020B0604020202020204" pitchFamily="34" charset="0"/>
              </a:defRPr>
            </a:lvl4pPr>
            <a:lvl5pPr marL="2095500" indent="-231775">
              <a:defRPr>
                <a:solidFill>
                  <a:schemeClr val="tx1"/>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B86C57D-2BF0-46EC-81B7-0BEE25D0DFC1}" type="slidenum">
              <a:rPr lang="en-US" altLang="en-US" smtClean="0"/>
              <a:pPr/>
              <a:t>26</a:t>
            </a:fld>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a:extLst>
              <a:ext uri="{FF2B5EF4-FFF2-40B4-BE49-F238E27FC236}">
                <a16:creationId xmlns:a16="http://schemas.microsoft.com/office/drawing/2014/main" id="{76F04CAD-F5AD-5B93-503C-7A31D8B2DD3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a:extLst>
              <a:ext uri="{FF2B5EF4-FFF2-40B4-BE49-F238E27FC236}">
                <a16:creationId xmlns:a16="http://schemas.microsoft.com/office/drawing/2014/main" id="{F3ECA2F7-04AA-B0AD-7A97-268E2CA7881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a:latin typeface="Times New Roman" panose="02020603050405020304" pitchFamily="18" charset="0"/>
                <a:cs typeface="Times New Roman" panose="02020603050405020304" pitchFamily="18" charset="0"/>
              </a:rPr>
              <a:t>There is a wide variety of training options that may be suitable for you.  This slide lists several of them.  The most common is traditional classroom training or online training.  This could involve certification programs, college degrees and general education or remedial training. </a:t>
            </a:r>
            <a:r>
              <a:rPr lang="en-US" altLang="en-US">
                <a:solidFill>
                  <a:schemeClr val="bg1"/>
                </a:solidFill>
                <a:latin typeface="Times New Roman" panose="02020603050405020304" pitchFamily="18" charset="0"/>
                <a:cs typeface="Times New Roman" panose="02020603050405020304" pitchFamily="18" charset="0"/>
              </a:rPr>
              <a:t>There is also an option for On-the-Job Training or apprenticeship programs. </a:t>
            </a:r>
          </a:p>
          <a:p>
            <a:pPr lvl="1"/>
            <a:endParaRPr lang="en-US" altLang="en-US"/>
          </a:p>
        </p:txBody>
      </p:sp>
      <p:sp>
        <p:nvSpPr>
          <p:cNvPr id="57348" name="Slide Number Placeholder 3">
            <a:extLst>
              <a:ext uri="{FF2B5EF4-FFF2-40B4-BE49-F238E27FC236}">
                <a16:creationId xmlns:a16="http://schemas.microsoft.com/office/drawing/2014/main" id="{DF819488-2167-F07C-D86B-4D5B782C995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55650" indent="-290513">
              <a:defRPr>
                <a:solidFill>
                  <a:schemeClr val="tx1"/>
                </a:solidFill>
                <a:latin typeface="Arial" panose="020B0604020202020204" pitchFamily="34" charset="0"/>
                <a:cs typeface="Arial" panose="020B0604020202020204" pitchFamily="34" charset="0"/>
              </a:defRPr>
            </a:lvl2pPr>
            <a:lvl3pPr marL="1163638" indent="-231775">
              <a:defRPr>
                <a:solidFill>
                  <a:schemeClr val="tx1"/>
                </a:solidFill>
                <a:latin typeface="Arial" panose="020B0604020202020204" pitchFamily="34" charset="0"/>
                <a:cs typeface="Arial" panose="020B0604020202020204" pitchFamily="34" charset="0"/>
              </a:defRPr>
            </a:lvl3pPr>
            <a:lvl4pPr marL="1630363" indent="-231775">
              <a:defRPr>
                <a:solidFill>
                  <a:schemeClr val="tx1"/>
                </a:solidFill>
                <a:latin typeface="Arial" panose="020B0604020202020204" pitchFamily="34" charset="0"/>
                <a:cs typeface="Arial" panose="020B0604020202020204" pitchFamily="34" charset="0"/>
              </a:defRPr>
            </a:lvl4pPr>
            <a:lvl5pPr marL="2095500" indent="-231775">
              <a:defRPr>
                <a:solidFill>
                  <a:schemeClr val="tx1"/>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48F124D-686A-420F-A6CD-0117A1E73F1A}" type="slidenum">
              <a:rPr lang="en-US" altLang="en-US" smtClean="0"/>
              <a:pPr/>
              <a:t>27</a:t>
            </a:fld>
            <a:endParaRPr lang="en-U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a:extLst>
              <a:ext uri="{FF2B5EF4-FFF2-40B4-BE49-F238E27FC236}">
                <a16:creationId xmlns:a16="http://schemas.microsoft.com/office/drawing/2014/main" id="{EA1B91E6-79A6-2204-9A46-6D523C8B26F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a:extLst>
              <a:ext uri="{FF2B5EF4-FFF2-40B4-BE49-F238E27FC236}">
                <a16:creationId xmlns:a16="http://schemas.microsoft.com/office/drawing/2014/main" id="{B3C098BC-543A-FA14-C191-F0E5E6C3C77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a:t>4. There are training facilities that offer the training within a reasonable commuting distance from your home.  If the program is over 41 miles from your home, we would require further research before its approval. </a:t>
            </a:r>
          </a:p>
          <a:p>
            <a:pPr eaLnBrk="1" hangingPunct="1"/>
            <a:endParaRPr lang="en-US" altLang="en-US"/>
          </a:p>
          <a:p>
            <a:pPr eaLnBrk="1" hangingPunct="1"/>
            <a:r>
              <a:rPr lang="en-US" altLang="en-US"/>
              <a:t>5. You may be required to take assessments to see if you meet the educational requirements of the program you choose.  </a:t>
            </a:r>
          </a:p>
          <a:p>
            <a:pPr eaLnBrk="1" hangingPunct="1"/>
            <a:endParaRPr lang="en-US" altLang="en-US"/>
          </a:p>
          <a:p>
            <a:pPr eaLnBrk="1" hangingPunct="1"/>
            <a:r>
              <a:rPr lang="en-US" altLang="en-US"/>
              <a:t>6. You will be asked to compare three programs.  We want to ensure the program is not too expensive and is appropriate.  You can still be approved if it is not the least expensive program if it is justified in the training plan.  </a:t>
            </a:r>
          </a:p>
        </p:txBody>
      </p:sp>
      <p:sp>
        <p:nvSpPr>
          <p:cNvPr id="59396" name="Slide Number Placeholder 3">
            <a:extLst>
              <a:ext uri="{FF2B5EF4-FFF2-40B4-BE49-F238E27FC236}">
                <a16:creationId xmlns:a16="http://schemas.microsoft.com/office/drawing/2014/main" id="{9FA2EF2A-A747-8912-8D4F-A4EC2FAAB50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55650" indent="-290513">
              <a:defRPr>
                <a:solidFill>
                  <a:schemeClr val="tx1"/>
                </a:solidFill>
                <a:latin typeface="Arial" panose="020B0604020202020204" pitchFamily="34" charset="0"/>
                <a:cs typeface="Arial" panose="020B0604020202020204" pitchFamily="34" charset="0"/>
              </a:defRPr>
            </a:lvl2pPr>
            <a:lvl3pPr marL="1163638" indent="-231775">
              <a:defRPr>
                <a:solidFill>
                  <a:schemeClr val="tx1"/>
                </a:solidFill>
                <a:latin typeface="Arial" panose="020B0604020202020204" pitchFamily="34" charset="0"/>
                <a:cs typeface="Arial" panose="020B0604020202020204" pitchFamily="34" charset="0"/>
              </a:defRPr>
            </a:lvl3pPr>
            <a:lvl4pPr marL="1630363" indent="-231775">
              <a:defRPr>
                <a:solidFill>
                  <a:schemeClr val="tx1"/>
                </a:solidFill>
                <a:latin typeface="Arial" panose="020B0604020202020204" pitchFamily="34" charset="0"/>
                <a:cs typeface="Arial" panose="020B0604020202020204" pitchFamily="34" charset="0"/>
              </a:defRPr>
            </a:lvl4pPr>
            <a:lvl5pPr marL="2095500" indent="-231775">
              <a:defRPr>
                <a:solidFill>
                  <a:schemeClr val="tx1"/>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934BBA5-F9DA-48CB-8E18-E8CEF780C1B4}" type="slidenum">
              <a:rPr lang="en-US" altLang="en-US" smtClean="0"/>
              <a:pPr/>
              <a:t>28</a:t>
            </a:fld>
            <a:endParaRPr lang="en-US"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a:extLst>
              <a:ext uri="{FF2B5EF4-FFF2-40B4-BE49-F238E27FC236}">
                <a16:creationId xmlns:a16="http://schemas.microsoft.com/office/drawing/2014/main" id="{5C03EA06-3831-F282-A4DA-6BC8070D432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a:extLst>
              <a:ext uri="{FF2B5EF4-FFF2-40B4-BE49-F238E27FC236}">
                <a16:creationId xmlns:a16="http://schemas.microsoft.com/office/drawing/2014/main" id="{742FDF6E-FCB1-E02B-EBA9-314A37B5A95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a:t>4. There are training facilities that offer the training within a reasonable commuting distance from your home or if they are outside the commuting area we would dig deeper into the cost and feasibility </a:t>
            </a:r>
          </a:p>
          <a:p>
            <a:pPr eaLnBrk="1" hangingPunct="1"/>
            <a:r>
              <a:rPr lang="en-US" altLang="en-US"/>
              <a:t>5. We do not want to set you up for failure may assess your skills.  If the training program runs beyond your eligibility for Income Support (TRA) you may be asked to complete a financial support statement. </a:t>
            </a:r>
          </a:p>
          <a:p>
            <a:pPr eaLnBrk="1" hangingPunct="1"/>
            <a:r>
              <a:rPr lang="en-US" altLang="en-US"/>
              <a:t>6. You will be asked to compare similar programs to look at program costs and content,  we want to ensure the program is not too expensive and content is appropriate.  You  can still be approved if it is not least expensive program  as long as it is justified.  </a:t>
            </a:r>
          </a:p>
          <a:p>
            <a:pPr eaLnBrk="1" hangingPunct="1"/>
            <a:endParaRPr lang="en-US" altLang="en-US" b="1"/>
          </a:p>
        </p:txBody>
      </p:sp>
      <p:sp>
        <p:nvSpPr>
          <p:cNvPr id="61444" name="Slide Number Placeholder 3">
            <a:extLst>
              <a:ext uri="{FF2B5EF4-FFF2-40B4-BE49-F238E27FC236}">
                <a16:creationId xmlns:a16="http://schemas.microsoft.com/office/drawing/2014/main" id="{1F1C8A79-54B7-8A96-2F0E-A2F1DB7F430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55650" indent="-290513">
              <a:defRPr>
                <a:solidFill>
                  <a:schemeClr val="tx1"/>
                </a:solidFill>
                <a:latin typeface="Arial" panose="020B0604020202020204" pitchFamily="34" charset="0"/>
                <a:cs typeface="Arial" panose="020B0604020202020204" pitchFamily="34" charset="0"/>
              </a:defRPr>
            </a:lvl2pPr>
            <a:lvl3pPr marL="1163638" indent="-231775">
              <a:defRPr>
                <a:solidFill>
                  <a:schemeClr val="tx1"/>
                </a:solidFill>
                <a:latin typeface="Arial" panose="020B0604020202020204" pitchFamily="34" charset="0"/>
                <a:cs typeface="Arial" panose="020B0604020202020204" pitchFamily="34" charset="0"/>
              </a:defRPr>
            </a:lvl3pPr>
            <a:lvl4pPr marL="1630363" indent="-231775">
              <a:defRPr>
                <a:solidFill>
                  <a:schemeClr val="tx1"/>
                </a:solidFill>
                <a:latin typeface="Arial" panose="020B0604020202020204" pitchFamily="34" charset="0"/>
                <a:cs typeface="Arial" panose="020B0604020202020204" pitchFamily="34" charset="0"/>
              </a:defRPr>
            </a:lvl4pPr>
            <a:lvl5pPr marL="2095500" indent="-231775">
              <a:defRPr>
                <a:solidFill>
                  <a:schemeClr val="tx1"/>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85291E1-5331-496B-91CE-42761A4B9F82}" type="slidenum">
              <a:rPr lang="en-US" altLang="en-US" smtClean="0"/>
              <a:pPr/>
              <a:t>29</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4B0C543E-270A-83D9-32EA-F5561E267AC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a:extLst>
              <a:ext uri="{FF2B5EF4-FFF2-40B4-BE49-F238E27FC236}">
                <a16:creationId xmlns:a16="http://schemas.microsoft.com/office/drawing/2014/main" id="{86098696-C019-D006-8229-B1E34D289B6F}"/>
              </a:ext>
            </a:extLst>
          </p:cNvPr>
          <p:cNvSpPr>
            <a:spLocks noGrp="1" noChangeArrowheads="1"/>
          </p:cNvSpPr>
          <p:nvPr>
            <p:ph type="body" idx="1"/>
          </p:nvPr>
        </p:nvSpPr>
        <p:spPr bwMode="auto"/>
        <p:txBody>
          <a:bodyPr wrap="square" numCol="1" anchor="t" anchorCtr="0" compatLnSpc="1">
            <a:prstTxWarp prst="textNoShape">
              <a:avLst/>
            </a:prstTxWarp>
          </a:bodyPr>
          <a:lstStyle/>
          <a:p>
            <a:pPr eaLnBrk="1" hangingPunct="1">
              <a:spcBef>
                <a:spcPct val="0"/>
              </a:spcBef>
              <a:defRPr/>
            </a:pPr>
            <a:r>
              <a:rPr lang="en-US" altLang="en-US" dirty="0"/>
              <a:t>Over the next 45 minutes we are going to do our best help you understand the TAA program.  The program is very complex and detailed. </a:t>
            </a:r>
          </a:p>
          <a:p>
            <a:pPr eaLnBrk="1" hangingPunct="1">
              <a:spcBef>
                <a:spcPct val="0"/>
              </a:spcBef>
              <a:defRPr/>
            </a:pPr>
            <a:r>
              <a:rPr lang="en-US" altLang="en-US" dirty="0"/>
              <a:t>Our main goal is for you to retain the most important features of the Program and procedures that need to be followed to access the services.    </a:t>
            </a:r>
          </a:p>
          <a:p>
            <a:pPr eaLnBrk="1" hangingPunct="1">
              <a:spcBef>
                <a:spcPct val="0"/>
              </a:spcBef>
              <a:defRPr/>
            </a:pPr>
            <a:r>
              <a:rPr lang="en-US" altLang="en-US" dirty="0"/>
              <a:t>Try not to be distracted by your cell phone, television, pets, </a:t>
            </a:r>
            <a:r>
              <a:rPr lang="en-US" altLang="en-US" dirty="0" err="1"/>
              <a:t>etc</a:t>
            </a:r>
            <a:r>
              <a:rPr lang="en-US" altLang="en-US" dirty="0"/>
              <a:t>…</a:t>
            </a:r>
          </a:p>
          <a:p>
            <a:pPr eaLnBrk="1" hangingPunct="1">
              <a:spcBef>
                <a:spcPct val="0"/>
              </a:spcBef>
              <a:defRPr/>
            </a:pPr>
            <a:endParaRPr lang="en-US" altLang="en-US" dirty="0"/>
          </a:p>
          <a:p>
            <a:pPr eaLnBrk="1" hangingPunct="1">
              <a:spcBef>
                <a:spcPct val="0"/>
              </a:spcBef>
              <a:defRPr/>
            </a:pPr>
            <a:r>
              <a:rPr lang="en-US" altLang="en-US" b="1" dirty="0">
                <a:solidFill>
                  <a:srgbClr val="FF0000"/>
                </a:solidFill>
                <a:highlight>
                  <a:srgbClr val="FFFF00"/>
                </a:highlight>
              </a:rPr>
              <a:t>Let’s</a:t>
            </a:r>
            <a:r>
              <a:rPr lang="en-US" altLang="en-US" b="1" dirty="0">
                <a:solidFill>
                  <a:srgbClr val="FF0000"/>
                </a:solidFill>
              </a:rPr>
              <a:t> </a:t>
            </a:r>
            <a:r>
              <a:rPr lang="en-US" altLang="en-US" dirty="0"/>
              <a:t>focus on the information presented!</a:t>
            </a:r>
          </a:p>
        </p:txBody>
      </p:sp>
      <p:sp>
        <p:nvSpPr>
          <p:cNvPr id="8196" name="Slide Number Placeholder 3">
            <a:extLst>
              <a:ext uri="{FF2B5EF4-FFF2-40B4-BE49-F238E27FC236}">
                <a16:creationId xmlns:a16="http://schemas.microsoft.com/office/drawing/2014/main" id="{A0908A08-6E58-3501-6A95-1E3CEEC1F5B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55650" indent="-290513">
              <a:defRPr>
                <a:solidFill>
                  <a:schemeClr val="tx1"/>
                </a:solidFill>
                <a:latin typeface="Arial" panose="020B0604020202020204" pitchFamily="34" charset="0"/>
                <a:cs typeface="Arial" panose="020B0604020202020204" pitchFamily="34" charset="0"/>
              </a:defRPr>
            </a:lvl2pPr>
            <a:lvl3pPr marL="1163638" indent="-231775">
              <a:defRPr>
                <a:solidFill>
                  <a:schemeClr val="tx1"/>
                </a:solidFill>
                <a:latin typeface="Arial" panose="020B0604020202020204" pitchFamily="34" charset="0"/>
                <a:cs typeface="Arial" panose="020B0604020202020204" pitchFamily="34" charset="0"/>
              </a:defRPr>
            </a:lvl3pPr>
            <a:lvl4pPr marL="1630363" indent="-231775">
              <a:defRPr>
                <a:solidFill>
                  <a:schemeClr val="tx1"/>
                </a:solidFill>
                <a:latin typeface="Arial" panose="020B0604020202020204" pitchFamily="34" charset="0"/>
                <a:cs typeface="Arial" panose="020B0604020202020204" pitchFamily="34" charset="0"/>
              </a:defRPr>
            </a:lvl4pPr>
            <a:lvl5pPr marL="2095500" indent="-231775">
              <a:defRPr>
                <a:solidFill>
                  <a:schemeClr val="tx1"/>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0F7EE58-22F1-433D-93C0-246B21C60878}" type="slidenum">
              <a:rPr lang="en-US" altLang="en-US" smtClean="0"/>
              <a:pPr/>
              <a:t>3</a:t>
            </a:fld>
            <a:endParaRPr lang="en-US"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a:extLst>
              <a:ext uri="{FF2B5EF4-FFF2-40B4-BE49-F238E27FC236}">
                <a16:creationId xmlns:a16="http://schemas.microsoft.com/office/drawing/2014/main" id="{F4003835-7CFE-D354-388D-F851626F4B5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a:extLst>
              <a:ext uri="{FF2B5EF4-FFF2-40B4-BE49-F238E27FC236}">
                <a16:creationId xmlns:a16="http://schemas.microsoft.com/office/drawing/2014/main" id="{9CF0B451-E86B-6CEB-AE0C-5F0C1DBDE7A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Are there any questions before we move on?</a:t>
            </a:r>
          </a:p>
          <a:p>
            <a:endParaRPr lang="en-US" altLang="en-US"/>
          </a:p>
          <a:p>
            <a:endParaRPr lang="en-US" altLang="en-US"/>
          </a:p>
        </p:txBody>
      </p:sp>
      <p:sp>
        <p:nvSpPr>
          <p:cNvPr id="63492" name="Slide Number Placeholder 3">
            <a:extLst>
              <a:ext uri="{FF2B5EF4-FFF2-40B4-BE49-F238E27FC236}">
                <a16:creationId xmlns:a16="http://schemas.microsoft.com/office/drawing/2014/main" id="{80BA4EB9-5E4E-47CC-4279-D6745E1841D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55650" indent="-290513">
              <a:defRPr>
                <a:solidFill>
                  <a:schemeClr val="tx1"/>
                </a:solidFill>
                <a:latin typeface="Arial" panose="020B0604020202020204" pitchFamily="34" charset="0"/>
                <a:cs typeface="Arial" panose="020B0604020202020204" pitchFamily="34" charset="0"/>
              </a:defRPr>
            </a:lvl2pPr>
            <a:lvl3pPr marL="1163638" indent="-231775">
              <a:defRPr>
                <a:solidFill>
                  <a:schemeClr val="tx1"/>
                </a:solidFill>
                <a:latin typeface="Arial" panose="020B0604020202020204" pitchFamily="34" charset="0"/>
                <a:cs typeface="Arial" panose="020B0604020202020204" pitchFamily="34" charset="0"/>
              </a:defRPr>
            </a:lvl3pPr>
            <a:lvl4pPr marL="1630363" indent="-231775">
              <a:defRPr>
                <a:solidFill>
                  <a:schemeClr val="tx1"/>
                </a:solidFill>
                <a:latin typeface="Arial" panose="020B0604020202020204" pitchFamily="34" charset="0"/>
                <a:cs typeface="Arial" panose="020B0604020202020204" pitchFamily="34" charset="0"/>
              </a:defRPr>
            </a:lvl4pPr>
            <a:lvl5pPr marL="2095500" indent="-231775">
              <a:defRPr>
                <a:solidFill>
                  <a:schemeClr val="tx1"/>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7AD6714-F009-4356-B98B-C9E3A59B2499}" type="slidenum">
              <a:rPr lang="en-US" altLang="en-US" smtClean="0"/>
              <a:pPr/>
              <a:t>30</a:t>
            </a:fld>
            <a:endParaRPr lang="en-US"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a:extLst>
              <a:ext uri="{FF2B5EF4-FFF2-40B4-BE49-F238E27FC236}">
                <a16:creationId xmlns:a16="http://schemas.microsoft.com/office/drawing/2014/main" id="{4260EFBB-9977-3425-E575-7B7FC78BA7A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a:extLst>
              <a:ext uri="{FF2B5EF4-FFF2-40B4-BE49-F238E27FC236}">
                <a16:creationId xmlns:a16="http://schemas.microsoft.com/office/drawing/2014/main" id="{F1E272C0-E0DC-4AE1-12DA-A01BCF47086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You will work with your TAA Counselor to develop a plan specifically designed to meet your needs.   Your plan will be sent to the TAA unit in Central Office for approval and can be modified if necessary.</a:t>
            </a:r>
          </a:p>
          <a:p>
            <a:endParaRPr lang="en-US" altLang="en-US"/>
          </a:p>
          <a:p>
            <a:r>
              <a:rPr lang="en-US" altLang="en-US"/>
              <a:t>Let’s look at the plan a little closer</a:t>
            </a:r>
          </a:p>
        </p:txBody>
      </p:sp>
      <p:sp>
        <p:nvSpPr>
          <p:cNvPr id="65540" name="Slide Number Placeholder 3">
            <a:extLst>
              <a:ext uri="{FF2B5EF4-FFF2-40B4-BE49-F238E27FC236}">
                <a16:creationId xmlns:a16="http://schemas.microsoft.com/office/drawing/2014/main" id="{E8F9A7DD-7DDD-640B-19A9-4D5B2FECF33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55650" indent="-290513">
              <a:defRPr>
                <a:solidFill>
                  <a:schemeClr val="tx1"/>
                </a:solidFill>
                <a:latin typeface="Arial" panose="020B0604020202020204" pitchFamily="34" charset="0"/>
                <a:cs typeface="Arial" panose="020B0604020202020204" pitchFamily="34" charset="0"/>
              </a:defRPr>
            </a:lvl2pPr>
            <a:lvl3pPr marL="1163638" indent="-231775">
              <a:defRPr>
                <a:solidFill>
                  <a:schemeClr val="tx1"/>
                </a:solidFill>
                <a:latin typeface="Arial" panose="020B0604020202020204" pitchFamily="34" charset="0"/>
                <a:cs typeface="Arial" panose="020B0604020202020204" pitchFamily="34" charset="0"/>
              </a:defRPr>
            </a:lvl3pPr>
            <a:lvl4pPr marL="1630363" indent="-231775">
              <a:defRPr>
                <a:solidFill>
                  <a:schemeClr val="tx1"/>
                </a:solidFill>
                <a:latin typeface="Arial" panose="020B0604020202020204" pitchFamily="34" charset="0"/>
                <a:cs typeface="Arial" panose="020B0604020202020204" pitchFamily="34" charset="0"/>
              </a:defRPr>
            </a:lvl4pPr>
            <a:lvl5pPr marL="2095500" indent="-231775">
              <a:defRPr>
                <a:solidFill>
                  <a:schemeClr val="tx1"/>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8510CC2-8EE5-45F8-A054-8E21F2DE9619}" type="slidenum">
              <a:rPr lang="en-US" altLang="en-US" smtClean="0"/>
              <a:pPr/>
              <a:t>31</a:t>
            </a:fld>
            <a:endParaRPr lang="en-US"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a:extLst>
              <a:ext uri="{FF2B5EF4-FFF2-40B4-BE49-F238E27FC236}">
                <a16:creationId xmlns:a16="http://schemas.microsoft.com/office/drawing/2014/main" id="{F37E4520-771B-12C4-030D-0E6CF1FE2A8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a:extLst>
              <a:ext uri="{FF2B5EF4-FFF2-40B4-BE49-F238E27FC236}">
                <a16:creationId xmlns:a16="http://schemas.microsoft.com/office/drawing/2014/main" id="{D1518AAD-C1F5-5124-7F2B-E445937FA2D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a:t>A training plan will assist you in obtaining skills necessary to gain suitable employment.  There are several components and documents that need to be included to support the 6 criteria for plan approval.   This slide lists several of the components of the plan</a:t>
            </a:r>
          </a:p>
          <a:p>
            <a:pPr eaLnBrk="1" hangingPunct="1"/>
            <a:endParaRPr lang="en-US" altLang="en-US"/>
          </a:p>
          <a:p>
            <a:pPr eaLnBrk="1" hangingPunct="1"/>
            <a:r>
              <a:rPr lang="en-US" altLang="en-US"/>
              <a:t>You will be expected to take an active role in the development of your plan and once started, you are expected to complete the training.</a:t>
            </a:r>
          </a:p>
          <a:p>
            <a:pPr eaLnBrk="1" hangingPunct="1"/>
            <a:endParaRPr lang="en-US" altLang="en-US"/>
          </a:p>
        </p:txBody>
      </p:sp>
      <p:sp>
        <p:nvSpPr>
          <p:cNvPr id="67588" name="Slide Number Placeholder 3">
            <a:extLst>
              <a:ext uri="{FF2B5EF4-FFF2-40B4-BE49-F238E27FC236}">
                <a16:creationId xmlns:a16="http://schemas.microsoft.com/office/drawing/2014/main" id="{D2AF3CEC-45C8-7324-C857-B3FAD77D260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55650" indent="-290513">
              <a:defRPr>
                <a:solidFill>
                  <a:schemeClr val="tx1"/>
                </a:solidFill>
                <a:latin typeface="Arial" panose="020B0604020202020204" pitchFamily="34" charset="0"/>
                <a:cs typeface="Arial" panose="020B0604020202020204" pitchFamily="34" charset="0"/>
              </a:defRPr>
            </a:lvl2pPr>
            <a:lvl3pPr marL="1163638" indent="-231775">
              <a:defRPr>
                <a:solidFill>
                  <a:schemeClr val="tx1"/>
                </a:solidFill>
                <a:latin typeface="Arial" panose="020B0604020202020204" pitchFamily="34" charset="0"/>
                <a:cs typeface="Arial" panose="020B0604020202020204" pitchFamily="34" charset="0"/>
              </a:defRPr>
            </a:lvl3pPr>
            <a:lvl4pPr marL="1630363" indent="-231775">
              <a:defRPr>
                <a:solidFill>
                  <a:schemeClr val="tx1"/>
                </a:solidFill>
                <a:latin typeface="Arial" panose="020B0604020202020204" pitchFamily="34" charset="0"/>
                <a:cs typeface="Arial" panose="020B0604020202020204" pitchFamily="34" charset="0"/>
              </a:defRPr>
            </a:lvl4pPr>
            <a:lvl5pPr marL="2095500" indent="-231775">
              <a:defRPr>
                <a:solidFill>
                  <a:schemeClr val="tx1"/>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3C28511-A9F4-4786-82A5-FCCFE85292B9}" type="slidenum">
              <a:rPr lang="en-US" altLang="en-US" smtClean="0"/>
              <a:pPr/>
              <a:t>32</a:t>
            </a:fld>
            <a:endParaRPr lang="en-US"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a:extLst>
              <a:ext uri="{FF2B5EF4-FFF2-40B4-BE49-F238E27FC236}">
                <a16:creationId xmlns:a16="http://schemas.microsoft.com/office/drawing/2014/main" id="{8299A09A-90A7-A2EB-6CA5-A55AAF4E5C7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a:extLst>
              <a:ext uri="{FF2B5EF4-FFF2-40B4-BE49-F238E27FC236}">
                <a16:creationId xmlns:a16="http://schemas.microsoft.com/office/drawing/2014/main" id="{33BBB1EA-B850-2C8E-A35E-E9C74ACE081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Do not pay for anything yourself as we work directly with the vendor once your plan is approved.  Allowable costs for training is up to $25,300 although if approved in advance, the program can go over that amount.  </a:t>
            </a:r>
          </a:p>
          <a:p>
            <a:endParaRPr lang="en-US" altLang="en-US"/>
          </a:p>
          <a:p>
            <a:r>
              <a:rPr lang="en-US" altLang="en-US"/>
              <a:t>Mileage expenses can be reimbursed if you apply in advance.  You can be paid if your commute to training is over  41 miles one way. </a:t>
            </a:r>
          </a:p>
        </p:txBody>
      </p:sp>
      <p:sp>
        <p:nvSpPr>
          <p:cNvPr id="69636" name="Slide Number Placeholder 3">
            <a:extLst>
              <a:ext uri="{FF2B5EF4-FFF2-40B4-BE49-F238E27FC236}">
                <a16:creationId xmlns:a16="http://schemas.microsoft.com/office/drawing/2014/main" id="{55B5A138-1B4A-418F-A920-4F4FE2078FD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55650" indent="-290513">
              <a:defRPr>
                <a:solidFill>
                  <a:schemeClr val="tx1"/>
                </a:solidFill>
                <a:latin typeface="Arial" panose="020B0604020202020204" pitchFamily="34" charset="0"/>
                <a:cs typeface="Arial" panose="020B0604020202020204" pitchFamily="34" charset="0"/>
              </a:defRPr>
            </a:lvl2pPr>
            <a:lvl3pPr marL="1163638" indent="-231775">
              <a:defRPr>
                <a:solidFill>
                  <a:schemeClr val="tx1"/>
                </a:solidFill>
                <a:latin typeface="Arial" panose="020B0604020202020204" pitchFamily="34" charset="0"/>
                <a:cs typeface="Arial" panose="020B0604020202020204" pitchFamily="34" charset="0"/>
              </a:defRPr>
            </a:lvl3pPr>
            <a:lvl4pPr marL="1630363" indent="-231775">
              <a:defRPr>
                <a:solidFill>
                  <a:schemeClr val="tx1"/>
                </a:solidFill>
                <a:latin typeface="Arial" panose="020B0604020202020204" pitchFamily="34" charset="0"/>
                <a:cs typeface="Arial" panose="020B0604020202020204" pitchFamily="34" charset="0"/>
              </a:defRPr>
            </a:lvl4pPr>
            <a:lvl5pPr marL="2095500" indent="-231775">
              <a:defRPr>
                <a:solidFill>
                  <a:schemeClr val="tx1"/>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24A058D-4C17-4C4D-88EA-7BBC2F6B98F7}" type="slidenum">
              <a:rPr lang="en-US" altLang="en-US" smtClean="0"/>
              <a:pPr/>
              <a:t>33</a:t>
            </a:fld>
            <a:endParaRPr lang="en-US"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a:extLst>
              <a:ext uri="{FF2B5EF4-FFF2-40B4-BE49-F238E27FC236}">
                <a16:creationId xmlns:a16="http://schemas.microsoft.com/office/drawing/2014/main" id="{A5851903-AF18-0CC5-D39A-FA6CF666FED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a:extLst>
              <a:ext uri="{FF2B5EF4-FFF2-40B4-BE49-F238E27FC236}">
                <a16:creationId xmlns:a16="http://schemas.microsoft.com/office/drawing/2014/main" id="{0D058204-A393-862F-562F-0AC1EA1DEFE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solidFill>
                  <a:schemeClr val="bg1"/>
                </a:solidFill>
              </a:rPr>
              <a:t>You are entitled to one Training Plan per Trade Act certification.  </a:t>
            </a:r>
          </a:p>
          <a:p>
            <a:r>
              <a:rPr lang="en-US" altLang="en-US">
                <a:solidFill>
                  <a:schemeClr val="bg1"/>
                </a:solidFill>
              </a:rPr>
              <a:t>However, a single plan can consist of multiple training components.  Such as a high school diploma, a college degree, or third-party certifications. </a:t>
            </a:r>
          </a:p>
          <a:p>
            <a:endParaRPr lang="en-US" altLang="en-US"/>
          </a:p>
        </p:txBody>
      </p:sp>
      <p:sp>
        <p:nvSpPr>
          <p:cNvPr id="71684" name="Slide Number Placeholder 3">
            <a:extLst>
              <a:ext uri="{FF2B5EF4-FFF2-40B4-BE49-F238E27FC236}">
                <a16:creationId xmlns:a16="http://schemas.microsoft.com/office/drawing/2014/main" id="{64ADF514-F9F1-1F00-A04F-4F47A50E5FF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55650" indent="-290513">
              <a:defRPr>
                <a:solidFill>
                  <a:schemeClr val="tx1"/>
                </a:solidFill>
                <a:latin typeface="Arial" panose="020B0604020202020204" pitchFamily="34" charset="0"/>
                <a:cs typeface="Arial" panose="020B0604020202020204" pitchFamily="34" charset="0"/>
              </a:defRPr>
            </a:lvl2pPr>
            <a:lvl3pPr marL="1163638" indent="-231775">
              <a:defRPr>
                <a:solidFill>
                  <a:schemeClr val="tx1"/>
                </a:solidFill>
                <a:latin typeface="Arial" panose="020B0604020202020204" pitchFamily="34" charset="0"/>
                <a:cs typeface="Arial" panose="020B0604020202020204" pitchFamily="34" charset="0"/>
              </a:defRPr>
            </a:lvl3pPr>
            <a:lvl4pPr marL="1630363" indent="-231775">
              <a:defRPr>
                <a:solidFill>
                  <a:schemeClr val="tx1"/>
                </a:solidFill>
                <a:latin typeface="Arial" panose="020B0604020202020204" pitchFamily="34" charset="0"/>
                <a:cs typeface="Arial" panose="020B0604020202020204" pitchFamily="34" charset="0"/>
              </a:defRPr>
            </a:lvl4pPr>
            <a:lvl5pPr marL="2095500" indent="-231775">
              <a:defRPr>
                <a:solidFill>
                  <a:schemeClr val="tx1"/>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15FD0DC-1FF5-45DB-B083-C6FD008264D2}" type="slidenum">
              <a:rPr lang="en-US" altLang="en-US" smtClean="0"/>
              <a:pPr/>
              <a:t>34</a:t>
            </a:fld>
            <a:endParaRPr lang="en-US"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a:extLst>
              <a:ext uri="{FF2B5EF4-FFF2-40B4-BE49-F238E27FC236}">
                <a16:creationId xmlns:a16="http://schemas.microsoft.com/office/drawing/2014/main" id="{8050D39B-5AFE-5AB8-B05D-3DCD3F0A604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a:extLst>
              <a:ext uri="{FF2B5EF4-FFF2-40B4-BE49-F238E27FC236}">
                <a16:creationId xmlns:a16="http://schemas.microsoft.com/office/drawing/2014/main" id="{5F9D50D2-92B6-8D70-E1A2-FFB099E8482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This would pertain to you if you are still working and are given a layoff date that has not occurred yet.  You can still participate in the program; however, there will be limits on what benefits you can access. </a:t>
            </a:r>
          </a:p>
        </p:txBody>
      </p:sp>
      <p:sp>
        <p:nvSpPr>
          <p:cNvPr id="73732" name="Slide Number Placeholder 3">
            <a:extLst>
              <a:ext uri="{FF2B5EF4-FFF2-40B4-BE49-F238E27FC236}">
                <a16:creationId xmlns:a16="http://schemas.microsoft.com/office/drawing/2014/main" id="{D0914D10-6534-43F3-8F5D-3EE9D81DAA0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55650" indent="-290513">
              <a:defRPr>
                <a:solidFill>
                  <a:schemeClr val="tx1"/>
                </a:solidFill>
                <a:latin typeface="Arial" panose="020B0604020202020204" pitchFamily="34" charset="0"/>
                <a:cs typeface="Arial" panose="020B0604020202020204" pitchFamily="34" charset="0"/>
              </a:defRPr>
            </a:lvl2pPr>
            <a:lvl3pPr marL="1163638" indent="-231775">
              <a:defRPr>
                <a:solidFill>
                  <a:schemeClr val="tx1"/>
                </a:solidFill>
                <a:latin typeface="Arial" panose="020B0604020202020204" pitchFamily="34" charset="0"/>
                <a:cs typeface="Arial" panose="020B0604020202020204" pitchFamily="34" charset="0"/>
              </a:defRPr>
            </a:lvl3pPr>
            <a:lvl4pPr marL="1630363" indent="-231775">
              <a:defRPr>
                <a:solidFill>
                  <a:schemeClr val="tx1"/>
                </a:solidFill>
                <a:latin typeface="Arial" panose="020B0604020202020204" pitchFamily="34" charset="0"/>
                <a:cs typeface="Arial" panose="020B0604020202020204" pitchFamily="34" charset="0"/>
              </a:defRPr>
            </a:lvl4pPr>
            <a:lvl5pPr marL="2095500" indent="-231775">
              <a:defRPr>
                <a:solidFill>
                  <a:schemeClr val="tx1"/>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AD51115-B6EF-4A34-A197-E5C56F7995BC}" type="slidenum">
              <a:rPr lang="en-US" altLang="en-US" smtClean="0"/>
              <a:pPr/>
              <a:t>35</a:t>
            </a:fld>
            <a:endParaRPr lang="en-US"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a:extLst>
              <a:ext uri="{FF2B5EF4-FFF2-40B4-BE49-F238E27FC236}">
                <a16:creationId xmlns:a16="http://schemas.microsoft.com/office/drawing/2014/main" id="{7C78573A-EFD2-2421-3A2A-066952E0CE2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a:extLst>
              <a:ext uri="{FF2B5EF4-FFF2-40B4-BE49-F238E27FC236}">
                <a16:creationId xmlns:a16="http://schemas.microsoft.com/office/drawing/2014/main" id="{2FCED470-D536-DEA8-70A6-DBBBED8CF81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Because you are still working you will not receive financial payments, but you can begin to research employment opportunities and training programs that interest you. </a:t>
            </a:r>
          </a:p>
          <a:p>
            <a:r>
              <a:rPr lang="en-US" altLang="en-US"/>
              <a:t>You would receive an approval letter for TAA and another one after your layoff date which may offer expanded benefits. </a:t>
            </a:r>
          </a:p>
        </p:txBody>
      </p:sp>
      <p:sp>
        <p:nvSpPr>
          <p:cNvPr id="75780" name="Slide Number Placeholder 3">
            <a:extLst>
              <a:ext uri="{FF2B5EF4-FFF2-40B4-BE49-F238E27FC236}">
                <a16:creationId xmlns:a16="http://schemas.microsoft.com/office/drawing/2014/main" id="{A4E0985A-9925-9BBC-31EB-65EA8B41E48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55650" indent="-290513">
              <a:defRPr>
                <a:solidFill>
                  <a:schemeClr val="tx1"/>
                </a:solidFill>
                <a:latin typeface="Arial" panose="020B0604020202020204" pitchFamily="34" charset="0"/>
                <a:cs typeface="Arial" panose="020B0604020202020204" pitchFamily="34" charset="0"/>
              </a:defRPr>
            </a:lvl2pPr>
            <a:lvl3pPr marL="1163638" indent="-231775">
              <a:defRPr>
                <a:solidFill>
                  <a:schemeClr val="tx1"/>
                </a:solidFill>
                <a:latin typeface="Arial" panose="020B0604020202020204" pitchFamily="34" charset="0"/>
                <a:cs typeface="Arial" panose="020B0604020202020204" pitchFamily="34" charset="0"/>
              </a:defRPr>
            </a:lvl3pPr>
            <a:lvl4pPr marL="1630363" indent="-231775">
              <a:defRPr>
                <a:solidFill>
                  <a:schemeClr val="tx1"/>
                </a:solidFill>
                <a:latin typeface="Arial" panose="020B0604020202020204" pitchFamily="34" charset="0"/>
                <a:cs typeface="Arial" panose="020B0604020202020204" pitchFamily="34" charset="0"/>
              </a:defRPr>
            </a:lvl4pPr>
            <a:lvl5pPr marL="2095500" indent="-231775">
              <a:defRPr>
                <a:solidFill>
                  <a:schemeClr val="tx1"/>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9E69060-805C-4544-82A6-47AF0623F8AC}" type="slidenum">
              <a:rPr lang="en-US" altLang="en-US" smtClean="0"/>
              <a:pPr/>
              <a:t>36</a:t>
            </a:fld>
            <a:endParaRPr lang="en-US"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a:extLst>
              <a:ext uri="{FF2B5EF4-FFF2-40B4-BE49-F238E27FC236}">
                <a16:creationId xmlns:a16="http://schemas.microsoft.com/office/drawing/2014/main" id="{49352DDA-A5EB-91A1-2B87-3F2838B31C8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a:extLst>
              <a:ext uri="{FF2B5EF4-FFF2-40B4-BE49-F238E27FC236}">
                <a16:creationId xmlns:a16="http://schemas.microsoft.com/office/drawing/2014/main" id="{4E663FB8-5DF2-0A54-AA03-319630D6D62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OJT is an Earn while you learn program that is customized to meet the needs of the employer.  TAA will provide the employer up to 50% of your starting wage rate.   </a:t>
            </a:r>
          </a:p>
          <a:p>
            <a:r>
              <a:rPr lang="en-US" altLang="en-US"/>
              <a:t>You must apply for On the Job Training before starting the new job. </a:t>
            </a:r>
          </a:p>
          <a:p>
            <a:endParaRPr lang="en-US" altLang="en-US"/>
          </a:p>
          <a:p>
            <a:endParaRPr lang="en-US" altLang="en-US"/>
          </a:p>
          <a:p>
            <a:r>
              <a:rPr lang="en-US" altLang="en-US"/>
              <a:t>**with reimbursement up to 1,600 hours depending upon job complexity and the employee’s current skills and qualifications, however, the program cannot exceed 104 weeks total.</a:t>
            </a:r>
          </a:p>
        </p:txBody>
      </p:sp>
      <p:sp>
        <p:nvSpPr>
          <p:cNvPr id="77828" name="Slide Number Placeholder 3">
            <a:extLst>
              <a:ext uri="{FF2B5EF4-FFF2-40B4-BE49-F238E27FC236}">
                <a16:creationId xmlns:a16="http://schemas.microsoft.com/office/drawing/2014/main" id="{B00CCC57-76FD-2F9A-DBD5-F3491FBDBD5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55650" indent="-290513">
              <a:defRPr>
                <a:solidFill>
                  <a:schemeClr val="tx1"/>
                </a:solidFill>
                <a:latin typeface="Arial" panose="020B0604020202020204" pitchFamily="34" charset="0"/>
                <a:cs typeface="Arial" panose="020B0604020202020204" pitchFamily="34" charset="0"/>
              </a:defRPr>
            </a:lvl2pPr>
            <a:lvl3pPr marL="1163638" indent="-231775">
              <a:defRPr>
                <a:solidFill>
                  <a:schemeClr val="tx1"/>
                </a:solidFill>
                <a:latin typeface="Arial" panose="020B0604020202020204" pitchFamily="34" charset="0"/>
                <a:cs typeface="Arial" panose="020B0604020202020204" pitchFamily="34" charset="0"/>
              </a:defRPr>
            </a:lvl3pPr>
            <a:lvl4pPr marL="1630363" indent="-231775">
              <a:defRPr>
                <a:solidFill>
                  <a:schemeClr val="tx1"/>
                </a:solidFill>
                <a:latin typeface="Arial" panose="020B0604020202020204" pitchFamily="34" charset="0"/>
                <a:cs typeface="Arial" panose="020B0604020202020204" pitchFamily="34" charset="0"/>
              </a:defRPr>
            </a:lvl4pPr>
            <a:lvl5pPr marL="2095500" indent="-231775">
              <a:defRPr>
                <a:solidFill>
                  <a:schemeClr val="tx1"/>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9A82D2C-34E0-4DE2-9330-821F3434EE8C}" type="slidenum">
              <a:rPr lang="en-US" altLang="en-US" smtClean="0"/>
              <a:pPr/>
              <a:t>37</a:t>
            </a:fld>
            <a:endParaRPr lang="en-US"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a:extLst>
              <a:ext uri="{FF2B5EF4-FFF2-40B4-BE49-F238E27FC236}">
                <a16:creationId xmlns:a16="http://schemas.microsoft.com/office/drawing/2014/main" id="{EEDE713A-7B6B-26E5-7B1C-02AEF8A713E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a:extLst>
              <a:ext uri="{FF2B5EF4-FFF2-40B4-BE49-F238E27FC236}">
                <a16:creationId xmlns:a16="http://schemas.microsoft.com/office/drawing/2014/main" id="{AA69E35F-58C5-A351-3E42-E40FB79F2D6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Apprenticeship training is similar to On-the-Job training – these are jobs like plumber, electrician, cook, barber, sprinkler fitter, tool &amp; die maker, etc…   </a:t>
            </a:r>
          </a:p>
          <a:p>
            <a:endParaRPr lang="en-US" altLang="en-US"/>
          </a:p>
          <a:p>
            <a:r>
              <a:rPr lang="en-US" altLang="en-US"/>
              <a:t>The program will cover schooling and related instruction costs like tools and testing. </a:t>
            </a:r>
          </a:p>
          <a:p>
            <a:endParaRPr lang="en-US" altLang="en-US"/>
          </a:p>
          <a:p>
            <a:endParaRPr lang="en-US" altLang="en-US"/>
          </a:p>
          <a:p>
            <a:r>
              <a:rPr lang="en-US" altLang="en-US"/>
              <a:t>***Apprenticeships are not subject to the 104-week statutory duration of OJT training limit. The length of the paid work-based learning component must not exceed 130 weeks. However, the length of the educational or instructional training component of the apprenticeship may exceed 130 weeks and continue through the scheduled completion of that specific apprenticeship training.</a:t>
            </a:r>
            <a:endParaRPr lang="en-US" altLang="en-US" b="1"/>
          </a:p>
        </p:txBody>
      </p:sp>
      <p:sp>
        <p:nvSpPr>
          <p:cNvPr id="79876" name="Slide Number Placeholder 3">
            <a:extLst>
              <a:ext uri="{FF2B5EF4-FFF2-40B4-BE49-F238E27FC236}">
                <a16:creationId xmlns:a16="http://schemas.microsoft.com/office/drawing/2014/main" id="{0E9AAD36-9036-AE5E-ACC6-8555757080F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55650" indent="-290513">
              <a:defRPr>
                <a:solidFill>
                  <a:schemeClr val="tx1"/>
                </a:solidFill>
                <a:latin typeface="Arial" panose="020B0604020202020204" pitchFamily="34" charset="0"/>
                <a:cs typeface="Arial" panose="020B0604020202020204" pitchFamily="34" charset="0"/>
              </a:defRPr>
            </a:lvl2pPr>
            <a:lvl3pPr marL="1163638" indent="-231775">
              <a:defRPr>
                <a:solidFill>
                  <a:schemeClr val="tx1"/>
                </a:solidFill>
                <a:latin typeface="Arial" panose="020B0604020202020204" pitchFamily="34" charset="0"/>
                <a:cs typeface="Arial" panose="020B0604020202020204" pitchFamily="34" charset="0"/>
              </a:defRPr>
            </a:lvl3pPr>
            <a:lvl4pPr marL="1630363" indent="-231775">
              <a:defRPr>
                <a:solidFill>
                  <a:schemeClr val="tx1"/>
                </a:solidFill>
                <a:latin typeface="Arial" panose="020B0604020202020204" pitchFamily="34" charset="0"/>
                <a:cs typeface="Arial" panose="020B0604020202020204" pitchFamily="34" charset="0"/>
              </a:defRPr>
            </a:lvl4pPr>
            <a:lvl5pPr marL="2095500" indent="-231775">
              <a:defRPr>
                <a:solidFill>
                  <a:schemeClr val="tx1"/>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C7BE4E5-7707-487C-8985-A8A9D4D0D432}" type="slidenum">
              <a:rPr lang="en-US" altLang="en-US" smtClean="0"/>
              <a:pPr/>
              <a:t>38</a:t>
            </a:fld>
            <a:endParaRPr lang="en-US"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a:extLst>
              <a:ext uri="{FF2B5EF4-FFF2-40B4-BE49-F238E27FC236}">
                <a16:creationId xmlns:a16="http://schemas.microsoft.com/office/drawing/2014/main" id="{795B4AAC-3156-A005-ADD3-334FCCBF299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a:extLst>
              <a:ext uri="{FF2B5EF4-FFF2-40B4-BE49-F238E27FC236}">
                <a16:creationId xmlns:a16="http://schemas.microsoft.com/office/drawing/2014/main" id="{1126BD24-6EB8-2284-3EE4-6F9E5BA728F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Occupational training would be considered training that results in a certificate or degree such as the ones listed on this slide.   You may have taken courses prior to layoff and need to finish up a degree.  TAA funds can help you do that. </a:t>
            </a:r>
          </a:p>
          <a:p>
            <a:endParaRPr lang="en-US" altLang="en-US"/>
          </a:p>
        </p:txBody>
      </p:sp>
      <p:sp>
        <p:nvSpPr>
          <p:cNvPr id="81924" name="Slide Number Placeholder 3">
            <a:extLst>
              <a:ext uri="{FF2B5EF4-FFF2-40B4-BE49-F238E27FC236}">
                <a16:creationId xmlns:a16="http://schemas.microsoft.com/office/drawing/2014/main" id="{CF9D90A5-4E96-C323-5498-38D142A9F42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55650" indent="-290513">
              <a:defRPr>
                <a:solidFill>
                  <a:schemeClr val="tx1"/>
                </a:solidFill>
                <a:latin typeface="Arial" panose="020B0604020202020204" pitchFamily="34" charset="0"/>
                <a:cs typeface="Arial" panose="020B0604020202020204" pitchFamily="34" charset="0"/>
              </a:defRPr>
            </a:lvl2pPr>
            <a:lvl3pPr marL="1163638" indent="-231775">
              <a:defRPr>
                <a:solidFill>
                  <a:schemeClr val="tx1"/>
                </a:solidFill>
                <a:latin typeface="Arial" panose="020B0604020202020204" pitchFamily="34" charset="0"/>
                <a:cs typeface="Arial" panose="020B0604020202020204" pitchFamily="34" charset="0"/>
              </a:defRPr>
            </a:lvl3pPr>
            <a:lvl4pPr marL="1630363" indent="-231775">
              <a:defRPr>
                <a:solidFill>
                  <a:schemeClr val="tx1"/>
                </a:solidFill>
                <a:latin typeface="Arial" panose="020B0604020202020204" pitchFamily="34" charset="0"/>
                <a:cs typeface="Arial" panose="020B0604020202020204" pitchFamily="34" charset="0"/>
              </a:defRPr>
            </a:lvl4pPr>
            <a:lvl5pPr marL="2095500" indent="-231775">
              <a:defRPr>
                <a:solidFill>
                  <a:schemeClr val="tx1"/>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9FA7DB3-1885-41EC-9BC6-2501C0555F36}" type="slidenum">
              <a:rPr lang="en-US" altLang="en-US" smtClean="0"/>
              <a:pPr/>
              <a:t>39</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2163DE41-9407-7244-886F-EF39D1AC500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a16="http://schemas.microsoft.com/office/drawing/2014/main" id="{FF625682-D041-7392-4D99-22C639F79DD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Throughout the program we will be referring to pages in the supplemental materials you will receive in the mail once you complete your application and receive your official determination in the mail for benefits.  The booklet is also available on-line through our website.   </a:t>
            </a:r>
          </a:p>
          <a:p>
            <a:pPr eaLnBrk="1" hangingPunct="1">
              <a:spcBef>
                <a:spcPct val="0"/>
              </a:spcBef>
            </a:pPr>
            <a:endParaRPr lang="en-US" altLang="en-US"/>
          </a:p>
          <a:p>
            <a:pPr eaLnBrk="1" hangingPunct="1">
              <a:spcBef>
                <a:spcPct val="0"/>
              </a:spcBef>
            </a:pPr>
            <a:endParaRPr lang="en-US" altLang="en-US"/>
          </a:p>
        </p:txBody>
      </p:sp>
      <p:sp>
        <p:nvSpPr>
          <p:cNvPr id="10244" name="Slide Number Placeholder 3">
            <a:extLst>
              <a:ext uri="{FF2B5EF4-FFF2-40B4-BE49-F238E27FC236}">
                <a16:creationId xmlns:a16="http://schemas.microsoft.com/office/drawing/2014/main" id="{036FE8D9-F69D-6CEA-A243-39498D35467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55650" indent="-290513">
              <a:defRPr>
                <a:solidFill>
                  <a:schemeClr val="tx1"/>
                </a:solidFill>
                <a:latin typeface="Arial" panose="020B0604020202020204" pitchFamily="34" charset="0"/>
                <a:cs typeface="Arial" panose="020B0604020202020204" pitchFamily="34" charset="0"/>
              </a:defRPr>
            </a:lvl2pPr>
            <a:lvl3pPr marL="1163638" indent="-231775">
              <a:defRPr>
                <a:solidFill>
                  <a:schemeClr val="tx1"/>
                </a:solidFill>
                <a:latin typeface="Arial" panose="020B0604020202020204" pitchFamily="34" charset="0"/>
                <a:cs typeface="Arial" panose="020B0604020202020204" pitchFamily="34" charset="0"/>
              </a:defRPr>
            </a:lvl3pPr>
            <a:lvl4pPr marL="1630363" indent="-231775">
              <a:defRPr>
                <a:solidFill>
                  <a:schemeClr val="tx1"/>
                </a:solidFill>
                <a:latin typeface="Arial" panose="020B0604020202020204" pitchFamily="34" charset="0"/>
                <a:cs typeface="Arial" panose="020B0604020202020204" pitchFamily="34" charset="0"/>
              </a:defRPr>
            </a:lvl4pPr>
            <a:lvl5pPr marL="2095500" indent="-231775">
              <a:defRPr>
                <a:solidFill>
                  <a:schemeClr val="tx1"/>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67F5CB6-0F99-4988-A990-8DB0F8BFDF76}" type="slidenum">
              <a:rPr lang="en-US" altLang="en-US" smtClean="0"/>
              <a:pPr/>
              <a:t>4</a:t>
            </a:fld>
            <a:endParaRPr lang="en-US"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a:extLst>
              <a:ext uri="{FF2B5EF4-FFF2-40B4-BE49-F238E27FC236}">
                <a16:creationId xmlns:a16="http://schemas.microsoft.com/office/drawing/2014/main" id="{CC7FF4F8-B6D2-E731-4E6C-3E859081BFA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Notes Placeholder 2">
            <a:extLst>
              <a:ext uri="{FF2B5EF4-FFF2-40B4-BE49-F238E27FC236}">
                <a16:creationId xmlns:a16="http://schemas.microsoft.com/office/drawing/2014/main" id="{BD3F9B11-FB73-54A6-84AA-F61C765EEBE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Remedial training can be part of your training plan.  For example, you can take refresher courses in basic education, ESL courses or receive a GED and then go on to a Certificate or Degree program.   </a:t>
            </a:r>
          </a:p>
        </p:txBody>
      </p:sp>
      <p:sp>
        <p:nvSpPr>
          <p:cNvPr id="83972" name="Slide Number Placeholder 3">
            <a:extLst>
              <a:ext uri="{FF2B5EF4-FFF2-40B4-BE49-F238E27FC236}">
                <a16:creationId xmlns:a16="http://schemas.microsoft.com/office/drawing/2014/main" id="{CB9CEFC6-A9B3-DC7C-E287-8A78B883379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55650" indent="-290513">
              <a:defRPr>
                <a:solidFill>
                  <a:schemeClr val="tx1"/>
                </a:solidFill>
                <a:latin typeface="Arial" panose="020B0604020202020204" pitchFamily="34" charset="0"/>
                <a:cs typeface="Arial" panose="020B0604020202020204" pitchFamily="34" charset="0"/>
              </a:defRPr>
            </a:lvl2pPr>
            <a:lvl3pPr marL="1163638" indent="-231775">
              <a:defRPr>
                <a:solidFill>
                  <a:schemeClr val="tx1"/>
                </a:solidFill>
                <a:latin typeface="Arial" panose="020B0604020202020204" pitchFamily="34" charset="0"/>
                <a:cs typeface="Arial" panose="020B0604020202020204" pitchFamily="34" charset="0"/>
              </a:defRPr>
            </a:lvl3pPr>
            <a:lvl4pPr marL="1630363" indent="-231775">
              <a:defRPr>
                <a:solidFill>
                  <a:schemeClr val="tx1"/>
                </a:solidFill>
                <a:latin typeface="Arial" panose="020B0604020202020204" pitchFamily="34" charset="0"/>
                <a:cs typeface="Arial" panose="020B0604020202020204" pitchFamily="34" charset="0"/>
              </a:defRPr>
            </a:lvl4pPr>
            <a:lvl5pPr marL="2095500" indent="-231775">
              <a:defRPr>
                <a:solidFill>
                  <a:schemeClr val="tx1"/>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2FB25A1-5B2D-4B40-A2D2-ADD6BCA1B971}" type="slidenum">
              <a:rPr lang="en-US" altLang="en-US" smtClean="0"/>
              <a:pPr/>
              <a:t>40</a:t>
            </a:fld>
            <a:endParaRPr lang="en-US"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a:extLst>
              <a:ext uri="{FF2B5EF4-FFF2-40B4-BE49-F238E27FC236}">
                <a16:creationId xmlns:a16="http://schemas.microsoft.com/office/drawing/2014/main" id="{0276A7F7-A130-D6FD-4266-410415B9161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Notes Placeholder 2">
            <a:extLst>
              <a:ext uri="{FF2B5EF4-FFF2-40B4-BE49-F238E27FC236}">
                <a16:creationId xmlns:a16="http://schemas.microsoft.com/office/drawing/2014/main" id="{72447EE3-4772-C4B1-B3B0-1C00F142D9B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Read slides</a:t>
            </a:r>
          </a:p>
        </p:txBody>
      </p:sp>
      <p:sp>
        <p:nvSpPr>
          <p:cNvPr id="86020" name="Slide Number Placeholder 3">
            <a:extLst>
              <a:ext uri="{FF2B5EF4-FFF2-40B4-BE49-F238E27FC236}">
                <a16:creationId xmlns:a16="http://schemas.microsoft.com/office/drawing/2014/main" id="{CF0321E5-79E0-E8F9-5589-6C2763A2066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54EF125-78D9-4B8A-A3F3-1B08342AF21D}" type="slidenum">
              <a:rPr lang="en-US" altLang="en-US" smtClean="0"/>
              <a:pPr/>
              <a:t>41</a:t>
            </a:fld>
            <a:endParaRPr lang="en-US"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a:extLst>
              <a:ext uri="{FF2B5EF4-FFF2-40B4-BE49-F238E27FC236}">
                <a16:creationId xmlns:a16="http://schemas.microsoft.com/office/drawing/2014/main" id="{61F4A12D-B0CD-999F-C45E-158D0E69EBF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Notes Placeholder 2">
            <a:extLst>
              <a:ext uri="{FF2B5EF4-FFF2-40B4-BE49-F238E27FC236}">
                <a16:creationId xmlns:a16="http://schemas.microsoft.com/office/drawing/2014/main" id="{FD99D044-44E4-F8BC-31FA-954094466C1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Let’s take a minute to refresh our memory on some of the Trade Basics we spoke about today</a:t>
            </a:r>
          </a:p>
        </p:txBody>
      </p:sp>
      <p:sp>
        <p:nvSpPr>
          <p:cNvPr id="88068" name="Slide Number Placeholder 3">
            <a:extLst>
              <a:ext uri="{FF2B5EF4-FFF2-40B4-BE49-F238E27FC236}">
                <a16:creationId xmlns:a16="http://schemas.microsoft.com/office/drawing/2014/main" id="{EABF8E3C-516B-583F-283A-2F95BC415B0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55650" indent="-290513">
              <a:defRPr>
                <a:solidFill>
                  <a:schemeClr val="tx1"/>
                </a:solidFill>
                <a:latin typeface="Arial" panose="020B0604020202020204" pitchFamily="34" charset="0"/>
                <a:cs typeface="Arial" panose="020B0604020202020204" pitchFamily="34" charset="0"/>
              </a:defRPr>
            </a:lvl2pPr>
            <a:lvl3pPr marL="1163638" indent="-231775">
              <a:defRPr>
                <a:solidFill>
                  <a:schemeClr val="tx1"/>
                </a:solidFill>
                <a:latin typeface="Arial" panose="020B0604020202020204" pitchFamily="34" charset="0"/>
                <a:cs typeface="Arial" panose="020B0604020202020204" pitchFamily="34" charset="0"/>
              </a:defRPr>
            </a:lvl3pPr>
            <a:lvl4pPr marL="1630363" indent="-231775">
              <a:defRPr>
                <a:solidFill>
                  <a:schemeClr val="tx1"/>
                </a:solidFill>
                <a:latin typeface="Arial" panose="020B0604020202020204" pitchFamily="34" charset="0"/>
                <a:cs typeface="Arial" panose="020B0604020202020204" pitchFamily="34" charset="0"/>
              </a:defRPr>
            </a:lvl4pPr>
            <a:lvl5pPr marL="2095500" indent="-231775">
              <a:defRPr>
                <a:solidFill>
                  <a:schemeClr val="tx1"/>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732B4BB-BA87-43BF-B506-B842FAD7B045}" type="slidenum">
              <a:rPr lang="en-US" altLang="en-US" smtClean="0"/>
              <a:pPr/>
              <a:t>42</a:t>
            </a:fld>
            <a:endParaRPr lang="en-US"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a:extLst>
              <a:ext uri="{FF2B5EF4-FFF2-40B4-BE49-F238E27FC236}">
                <a16:creationId xmlns:a16="http://schemas.microsoft.com/office/drawing/2014/main" id="{63C6AA4F-0679-30E6-369D-243666CCCC4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Notes Placeholder 2">
            <a:extLst>
              <a:ext uri="{FF2B5EF4-FFF2-40B4-BE49-F238E27FC236}">
                <a16:creationId xmlns:a16="http://schemas.microsoft.com/office/drawing/2014/main" id="{9B52ABBA-C9F3-4C7C-8D4D-492B298C8DE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90116" name="Slide Number Placeholder 3">
            <a:extLst>
              <a:ext uri="{FF2B5EF4-FFF2-40B4-BE49-F238E27FC236}">
                <a16:creationId xmlns:a16="http://schemas.microsoft.com/office/drawing/2014/main" id="{52F5745B-7F73-B584-7522-387E660EB4A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55650" indent="-290513">
              <a:defRPr>
                <a:solidFill>
                  <a:schemeClr val="tx1"/>
                </a:solidFill>
                <a:latin typeface="Arial" panose="020B0604020202020204" pitchFamily="34" charset="0"/>
                <a:cs typeface="Arial" panose="020B0604020202020204" pitchFamily="34" charset="0"/>
              </a:defRPr>
            </a:lvl2pPr>
            <a:lvl3pPr marL="1163638" indent="-231775">
              <a:defRPr>
                <a:solidFill>
                  <a:schemeClr val="tx1"/>
                </a:solidFill>
                <a:latin typeface="Arial" panose="020B0604020202020204" pitchFamily="34" charset="0"/>
                <a:cs typeface="Arial" panose="020B0604020202020204" pitchFamily="34" charset="0"/>
              </a:defRPr>
            </a:lvl3pPr>
            <a:lvl4pPr marL="1630363" indent="-231775">
              <a:defRPr>
                <a:solidFill>
                  <a:schemeClr val="tx1"/>
                </a:solidFill>
                <a:latin typeface="Arial" panose="020B0604020202020204" pitchFamily="34" charset="0"/>
                <a:cs typeface="Arial" panose="020B0604020202020204" pitchFamily="34" charset="0"/>
              </a:defRPr>
            </a:lvl4pPr>
            <a:lvl5pPr marL="2095500" indent="-231775">
              <a:defRPr>
                <a:solidFill>
                  <a:schemeClr val="tx1"/>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0CD6D7-75EA-409A-8F92-6363013DFA36}" type="slidenum">
              <a:rPr lang="en-US" altLang="en-US" smtClean="0"/>
              <a:pPr/>
              <a:t>43</a:t>
            </a:fld>
            <a:endParaRPr lang="en-US"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a:extLst>
              <a:ext uri="{FF2B5EF4-FFF2-40B4-BE49-F238E27FC236}">
                <a16:creationId xmlns:a16="http://schemas.microsoft.com/office/drawing/2014/main" id="{5343BFB9-DBF0-5858-5626-5B7B2B9BE05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Notes Placeholder 2">
            <a:extLst>
              <a:ext uri="{FF2B5EF4-FFF2-40B4-BE49-F238E27FC236}">
                <a16:creationId xmlns:a16="http://schemas.microsoft.com/office/drawing/2014/main" id="{90FB6A14-4C43-380A-4542-18E39CCD290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92164" name="Slide Number Placeholder 3">
            <a:extLst>
              <a:ext uri="{FF2B5EF4-FFF2-40B4-BE49-F238E27FC236}">
                <a16:creationId xmlns:a16="http://schemas.microsoft.com/office/drawing/2014/main" id="{438AE104-EF06-2DE8-1AF2-143A9BC0840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55650" indent="-290513">
              <a:defRPr>
                <a:solidFill>
                  <a:schemeClr val="tx1"/>
                </a:solidFill>
                <a:latin typeface="Arial" panose="020B0604020202020204" pitchFamily="34" charset="0"/>
                <a:cs typeface="Arial" panose="020B0604020202020204" pitchFamily="34" charset="0"/>
              </a:defRPr>
            </a:lvl2pPr>
            <a:lvl3pPr marL="1163638" indent="-231775">
              <a:defRPr>
                <a:solidFill>
                  <a:schemeClr val="tx1"/>
                </a:solidFill>
                <a:latin typeface="Arial" panose="020B0604020202020204" pitchFamily="34" charset="0"/>
                <a:cs typeface="Arial" panose="020B0604020202020204" pitchFamily="34" charset="0"/>
              </a:defRPr>
            </a:lvl3pPr>
            <a:lvl4pPr marL="1630363" indent="-231775">
              <a:defRPr>
                <a:solidFill>
                  <a:schemeClr val="tx1"/>
                </a:solidFill>
                <a:latin typeface="Arial" panose="020B0604020202020204" pitchFamily="34" charset="0"/>
                <a:cs typeface="Arial" panose="020B0604020202020204" pitchFamily="34" charset="0"/>
              </a:defRPr>
            </a:lvl4pPr>
            <a:lvl5pPr marL="2095500" indent="-231775">
              <a:defRPr>
                <a:solidFill>
                  <a:schemeClr val="tx1"/>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E869FC3-88D9-4AAE-B347-207E958DF7AB}" type="slidenum">
              <a:rPr lang="en-US" altLang="en-US" smtClean="0"/>
              <a:pPr/>
              <a:t>44</a:t>
            </a:fld>
            <a:endParaRPr lang="en-US"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a:extLst>
              <a:ext uri="{FF2B5EF4-FFF2-40B4-BE49-F238E27FC236}">
                <a16:creationId xmlns:a16="http://schemas.microsoft.com/office/drawing/2014/main" id="{609FDD94-20E8-B048-8533-F16F4FD1CD7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Notes Placeholder 2">
            <a:extLst>
              <a:ext uri="{FF2B5EF4-FFF2-40B4-BE49-F238E27FC236}">
                <a16:creationId xmlns:a16="http://schemas.microsoft.com/office/drawing/2014/main" id="{7839929F-8D72-5C81-5689-7666C4971B9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The Trade program has many great benefits that come with rules and responsibilities.</a:t>
            </a:r>
            <a:br>
              <a:rPr lang="en-US" altLang="en-US"/>
            </a:br>
            <a:endParaRPr lang="en-US" altLang="en-US"/>
          </a:p>
          <a:p>
            <a:r>
              <a:rPr lang="en-US" altLang="en-US"/>
              <a:t>You need to keep organized, focused and goal oriented.  </a:t>
            </a:r>
          </a:p>
          <a:p>
            <a:endParaRPr lang="en-US" altLang="en-US"/>
          </a:p>
          <a:p>
            <a:endParaRPr lang="en-US" altLang="en-US"/>
          </a:p>
        </p:txBody>
      </p:sp>
      <p:sp>
        <p:nvSpPr>
          <p:cNvPr id="94212" name="Slide Number Placeholder 3">
            <a:extLst>
              <a:ext uri="{FF2B5EF4-FFF2-40B4-BE49-F238E27FC236}">
                <a16:creationId xmlns:a16="http://schemas.microsoft.com/office/drawing/2014/main" id="{29318124-8CA1-B92C-492F-206A61F2138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55650" indent="-290513">
              <a:defRPr>
                <a:solidFill>
                  <a:schemeClr val="tx1"/>
                </a:solidFill>
                <a:latin typeface="Arial" panose="020B0604020202020204" pitchFamily="34" charset="0"/>
                <a:cs typeface="Arial" panose="020B0604020202020204" pitchFamily="34" charset="0"/>
              </a:defRPr>
            </a:lvl2pPr>
            <a:lvl3pPr marL="1163638" indent="-231775">
              <a:defRPr>
                <a:solidFill>
                  <a:schemeClr val="tx1"/>
                </a:solidFill>
                <a:latin typeface="Arial" panose="020B0604020202020204" pitchFamily="34" charset="0"/>
                <a:cs typeface="Arial" panose="020B0604020202020204" pitchFamily="34" charset="0"/>
              </a:defRPr>
            </a:lvl3pPr>
            <a:lvl4pPr marL="1630363" indent="-231775">
              <a:defRPr>
                <a:solidFill>
                  <a:schemeClr val="tx1"/>
                </a:solidFill>
                <a:latin typeface="Arial" panose="020B0604020202020204" pitchFamily="34" charset="0"/>
                <a:cs typeface="Arial" panose="020B0604020202020204" pitchFamily="34" charset="0"/>
              </a:defRPr>
            </a:lvl4pPr>
            <a:lvl5pPr marL="2095500" indent="-231775">
              <a:defRPr>
                <a:solidFill>
                  <a:schemeClr val="tx1"/>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1CA0D31-F970-49B1-B824-682DBBB87746}" type="slidenum">
              <a:rPr lang="en-US" altLang="en-US" smtClean="0"/>
              <a:pPr/>
              <a:t>45</a:t>
            </a:fld>
            <a:endParaRPr lang="en-US"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a:extLst>
              <a:ext uri="{FF2B5EF4-FFF2-40B4-BE49-F238E27FC236}">
                <a16:creationId xmlns:a16="http://schemas.microsoft.com/office/drawing/2014/main" id="{F4D7A0B0-A403-13CB-2C4D-C2AD3A0EA89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Notes Placeholder 2">
            <a:extLst>
              <a:ext uri="{FF2B5EF4-FFF2-40B4-BE49-F238E27FC236}">
                <a16:creationId xmlns:a16="http://schemas.microsoft.com/office/drawing/2014/main" id="{62D9E021-E033-1D7C-D6EF-6475B3F15B4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You will be provided with documentation detailing your responsibilities. </a:t>
            </a:r>
            <a:r>
              <a:rPr lang="en-US" altLang="en-US" b="1">
                <a:solidFill>
                  <a:srgbClr val="FF0000"/>
                </a:solidFill>
              </a:rPr>
              <a:t>(Form TAA-157) </a:t>
            </a:r>
            <a:br>
              <a:rPr lang="en-US" altLang="en-US"/>
            </a:br>
            <a:endParaRPr lang="en-US" altLang="en-US"/>
          </a:p>
          <a:p>
            <a:r>
              <a:rPr lang="en-US" altLang="en-US"/>
              <a:t>You will need to provide grades, progress reports, transcripts and diplomas upon request.</a:t>
            </a:r>
            <a:br>
              <a:rPr lang="en-US" altLang="en-US"/>
            </a:br>
            <a:endParaRPr lang="en-US" altLang="en-US"/>
          </a:p>
          <a:p>
            <a:r>
              <a:rPr lang="en-US" altLang="en-US"/>
              <a:t>When in doubt, ask! Don’t make any changes before speaking with your TAA Counselor</a:t>
            </a:r>
            <a:br>
              <a:rPr lang="en-US" altLang="en-US"/>
            </a:br>
            <a:endParaRPr lang="en-US" altLang="en-US"/>
          </a:p>
          <a:p>
            <a:r>
              <a:rPr lang="en-US" altLang="en-US"/>
              <a:t>Failing to comply means you may lose your benefits and possibly be liable to repay money expended on your behalf.</a:t>
            </a:r>
          </a:p>
          <a:p>
            <a:endParaRPr lang="en-US" altLang="en-US"/>
          </a:p>
          <a:p>
            <a:endParaRPr lang="en-US" altLang="en-US"/>
          </a:p>
        </p:txBody>
      </p:sp>
      <p:sp>
        <p:nvSpPr>
          <p:cNvPr id="96260" name="Slide Number Placeholder 3">
            <a:extLst>
              <a:ext uri="{FF2B5EF4-FFF2-40B4-BE49-F238E27FC236}">
                <a16:creationId xmlns:a16="http://schemas.microsoft.com/office/drawing/2014/main" id="{CA03261A-B4A3-3FF1-B5E9-873F12EEB0F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55650" indent="-290513">
              <a:defRPr>
                <a:solidFill>
                  <a:schemeClr val="tx1"/>
                </a:solidFill>
                <a:latin typeface="Arial" panose="020B0604020202020204" pitchFamily="34" charset="0"/>
                <a:cs typeface="Arial" panose="020B0604020202020204" pitchFamily="34" charset="0"/>
              </a:defRPr>
            </a:lvl2pPr>
            <a:lvl3pPr marL="1163638" indent="-231775">
              <a:defRPr>
                <a:solidFill>
                  <a:schemeClr val="tx1"/>
                </a:solidFill>
                <a:latin typeface="Arial" panose="020B0604020202020204" pitchFamily="34" charset="0"/>
                <a:cs typeface="Arial" panose="020B0604020202020204" pitchFamily="34" charset="0"/>
              </a:defRPr>
            </a:lvl3pPr>
            <a:lvl4pPr marL="1630363" indent="-231775">
              <a:defRPr>
                <a:solidFill>
                  <a:schemeClr val="tx1"/>
                </a:solidFill>
                <a:latin typeface="Arial" panose="020B0604020202020204" pitchFamily="34" charset="0"/>
                <a:cs typeface="Arial" panose="020B0604020202020204" pitchFamily="34" charset="0"/>
              </a:defRPr>
            </a:lvl4pPr>
            <a:lvl5pPr marL="2095500" indent="-231775">
              <a:defRPr>
                <a:solidFill>
                  <a:schemeClr val="tx1"/>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BCBE52A-960F-4A7A-8DA1-897B4CDA4488}" type="slidenum">
              <a:rPr lang="en-US" altLang="en-US" smtClean="0"/>
              <a:pPr/>
              <a:t>46</a:t>
            </a:fld>
            <a:endParaRPr lang="en-US"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a:extLst>
              <a:ext uri="{FF2B5EF4-FFF2-40B4-BE49-F238E27FC236}">
                <a16:creationId xmlns:a16="http://schemas.microsoft.com/office/drawing/2014/main" id="{C35205FC-A19E-311C-F449-A756DC7C39C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Notes Placeholder 2">
            <a:extLst>
              <a:ext uri="{FF2B5EF4-FFF2-40B4-BE49-F238E27FC236}">
                <a16:creationId xmlns:a16="http://schemas.microsoft.com/office/drawing/2014/main" id="{23F4E7DF-A338-B19C-8F18-5228A83B258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15888">
              <a:spcBef>
                <a:spcPct val="0"/>
              </a:spcBef>
            </a:pPr>
            <a:r>
              <a:rPr lang="en-US" altLang="en-US"/>
              <a:t>RTAA b</a:t>
            </a:r>
            <a:r>
              <a:rPr lang="en-US" altLang="en-US" b="1"/>
              <a:t>ridges the GAP between prior Trade impacted job and your NEW job.</a:t>
            </a:r>
          </a:p>
          <a:p>
            <a:pPr marL="115888">
              <a:spcBef>
                <a:spcPct val="0"/>
              </a:spcBef>
            </a:pPr>
            <a:r>
              <a:rPr lang="en-US" altLang="en-US"/>
              <a:t>To receive RTAA you will need to:   be fully employed or employed part-time (20+) hours per week and attending TAA full-time training.  Your eligibility period begins when your unemployment benefits have exhausted or when your new job begins, whichever is sooner. </a:t>
            </a:r>
          </a:p>
          <a:p>
            <a:pPr lvl="1">
              <a:spcBef>
                <a:spcPct val="0"/>
              </a:spcBef>
            </a:pPr>
            <a:r>
              <a:rPr lang="en-US" altLang="en-US"/>
              <a:t> </a:t>
            </a:r>
          </a:p>
        </p:txBody>
      </p:sp>
      <p:sp>
        <p:nvSpPr>
          <p:cNvPr id="98308" name="Slide Number Placeholder 3">
            <a:extLst>
              <a:ext uri="{FF2B5EF4-FFF2-40B4-BE49-F238E27FC236}">
                <a16:creationId xmlns:a16="http://schemas.microsoft.com/office/drawing/2014/main" id="{A27496E2-B9D6-AF69-C016-3C82D608671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55650" indent="-290513">
              <a:defRPr>
                <a:solidFill>
                  <a:schemeClr val="tx1"/>
                </a:solidFill>
                <a:latin typeface="Arial" panose="020B0604020202020204" pitchFamily="34" charset="0"/>
                <a:cs typeface="Arial" panose="020B0604020202020204" pitchFamily="34" charset="0"/>
              </a:defRPr>
            </a:lvl2pPr>
            <a:lvl3pPr marL="1163638" indent="-231775">
              <a:defRPr>
                <a:solidFill>
                  <a:schemeClr val="tx1"/>
                </a:solidFill>
                <a:latin typeface="Arial" panose="020B0604020202020204" pitchFamily="34" charset="0"/>
                <a:cs typeface="Arial" panose="020B0604020202020204" pitchFamily="34" charset="0"/>
              </a:defRPr>
            </a:lvl3pPr>
            <a:lvl4pPr marL="1630363" indent="-231775">
              <a:defRPr>
                <a:solidFill>
                  <a:schemeClr val="tx1"/>
                </a:solidFill>
                <a:latin typeface="Arial" panose="020B0604020202020204" pitchFamily="34" charset="0"/>
                <a:cs typeface="Arial" panose="020B0604020202020204" pitchFamily="34" charset="0"/>
              </a:defRPr>
            </a:lvl4pPr>
            <a:lvl5pPr marL="2095500" indent="-231775">
              <a:defRPr>
                <a:solidFill>
                  <a:schemeClr val="tx1"/>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F4530DA-DD96-4ECD-A1D0-FACFBAACC516}" type="slidenum">
              <a:rPr lang="en-US" altLang="en-US" smtClean="0"/>
              <a:pPr/>
              <a:t>47</a:t>
            </a:fld>
            <a:endParaRPr lang="en-US"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a:extLst>
              <a:ext uri="{FF2B5EF4-FFF2-40B4-BE49-F238E27FC236}">
                <a16:creationId xmlns:a16="http://schemas.microsoft.com/office/drawing/2014/main" id="{4B172ACB-6746-5C7C-A370-03D2B80D6E5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5" name="Notes Placeholder 2">
            <a:extLst>
              <a:ext uri="{FF2B5EF4-FFF2-40B4-BE49-F238E27FC236}">
                <a16:creationId xmlns:a16="http://schemas.microsoft.com/office/drawing/2014/main" id="{172A0287-8F1B-24A3-98B3-F1486573CC7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Read slide</a:t>
            </a:r>
          </a:p>
        </p:txBody>
      </p:sp>
      <p:sp>
        <p:nvSpPr>
          <p:cNvPr id="100356" name="Slide Number Placeholder 3">
            <a:extLst>
              <a:ext uri="{FF2B5EF4-FFF2-40B4-BE49-F238E27FC236}">
                <a16:creationId xmlns:a16="http://schemas.microsoft.com/office/drawing/2014/main" id="{00F9ACED-9C9D-1929-AD4B-B8C8611CE57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55650" indent="-290513">
              <a:defRPr>
                <a:solidFill>
                  <a:schemeClr val="tx1"/>
                </a:solidFill>
                <a:latin typeface="Arial" panose="020B0604020202020204" pitchFamily="34" charset="0"/>
                <a:cs typeface="Arial" panose="020B0604020202020204" pitchFamily="34" charset="0"/>
              </a:defRPr>
            </a:lvl2pPr>
            <a:lvl3pPr marL="1163638" indent="-231775">
              <a:defRPr>
                <a:solidFill>
                  <a:schemeClr val="tx1"/>
                </a:solidFill>
                <a:latin typeface="Arial" panose="020B0604020202020204" pitchFamily="34" charset="0"/>
                <a:cs typeface="Arial" panose="020B0604020202020204" pitchFamily="34" charset="0"/>
              </a:defRPr>
            </a:lvl3pPr>
            <a:lvl4pPr marL="1630363" indent="-231775">
              <a:defRPr>
                <a:solidFill>
                  <a:schemeClr val="tx1"/>
                </a:solidFill>
                <a:latin typeface="Arial" panose="020B0604020202020204" pitchFamily="34" charset="0"/>
                <a:cs typeface="Arial" panose="020B0604020202020204" pitchFamily="34" charset="0"/>
              </a:defRPr>
            </a:lvl4pPr>
            <a:lvl5pPr marL="2095500" indent="-231775">
              <a:defRPr>
                <a:solidFill>
                  <a:schemeClr val="tx1"/>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A694354-8F14-4B7B-B86F-EB861CFEED4C}" type="slidenum">
              <a:rPr lang="en-US" altLang="en-US" smtClean="0"/>
              <a:pPr/>
              <a:t>48</a:t>
            </a:fld>
            <a:endParaRPr lang="en-US"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a:extLst>
              <a:ext uri="{FF2B5EF4-FFF2-40B4-BE49-F238E27FC236}">
                <a16:creationId xmlns:a16="http://schemas.microsoft.com/office/drawing/2014/main" id="{E498195B-DCCB-BBF3-CD4F-824A80436EA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3" name="Notes Placeholder 2">
            <a:extLst>
              <a:ext uri="{FF2B5EF4-FFF2-40B4-BE49-F238E27FC236}">
                <a16:creationId xmlns:a16="http://schemas.microsoft.com/office/drawing/2014/main" id="{32918BD5-E107-04F4-E815-98129F29761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Job Search Allowance covers some of the expenses while looking for work. You must submit an application in advance to receive this benefit. For searches outside of your commuting </a:t>
            </a:r>
            <a:r>
              <a:rPr lang="en-US" altLang="en-US" b="1"/>
              <a:t>area (41 or more miles one way), </a:t>
            </a:r>
            <a:r>
              <a:rPr lang="en-US" altLang="en-US"/>
              <a:t>you will only get paid for anything over 41 miles, so if the commute is 45 miles each way you will get paid for the 8-mile difference </a:t>
            </a:r>
            <a:r>
              <a:rPr lang="en-US" altLang="en-US" b="1"/>
              <a:t>(round trip). </a:t>
            </a:r>
            <a:r>
              <a:rPr lang="en-US" altLang="en-US"/>
              <a:t>There must be a finding of no suitable employment available in your commuting area. It Covers 90% of the costs for travel and subsistence up to a maximum of $1,250.00, save all receipts. </a:t>
            </a:r>
            <a:br>
              <a:rPr lang="en-US" altLang="en-US"/>
            </a:br>
            <a:endParaRPr lang="en-US" altLang="en-US"/>
          </a:p>
          <a:p>
            <a:endParaRPr lang="en-US" altLang="en-US"/>
          </a:p>
          <a:p>
            <a:br>
              <a:rPr lang="en-US" altLang="en-US"/>
            </a:br>
            <a:endParaRPr lang="en-US" altLang="en-US"/>
          </a:p>
          <a:p>
            <a:br>
              <a:rPr lang="en-US" altLang="en-US"/>
            </a:br>
            <a:endParaRPr lang="en-US" altLang="en-US"/>
          </a:p>
          <a:p>
            <a:pPr eaLnBrk="1" hangingPunct="1">
              <a:spcBef>
                <a:spcPct val="0"/>
              </a:spcBef>
            </a:pPr>
            <a:endParaRPr lang="en-US" altLang="en-US"/>
          </a:p>
          <a:p>
            <a:pPr eaLnBrk="1" hangingPunct="1">
              <a:spcBef>
                <a:spcPct val="0"/>
              </a:spcBef>
            </a:pPr>
            <a:endParaRPr lang="en-US" altLang="en-US"/>
          </a:p>
        </p:txBody>
      </p:sp>
      <p:sp>
        <p:nvSpPr>
          <p:cNvPr id="102404" name="Slide Number Placeholder 3">
            <a:extLst>
              <a:ext uri="{FF2B5EF4-FFF2-40B4-BE49-F238E27FC236}">
                <a16:creationId xmlns:a16="http://schemas.microsoft.com/office/drawing/2014/main" id="{F698FB99-EF29-C64A-FEA1-8CDD022D82F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55650" indent="-290513">
              <a:defRPr>
                <a:solidFill>
                  <a:schemeClr val="tx1"/>
                </a:solidFill>
                <a:latin typeface="Arial" panose="020B0604020202020204" pitchFamily="34" charset="0"/>
                <a:cs typeface="Arial" panose="020B0604020202020204" pitchFamily="34" charset="0"/>
              </a:defRPr>
            </a:lvl2pPr>
            <a:lvl3pPr marL="1163638" indent="-231775">
              <a:defRPr>
                <a:solidFill>
                  <a:schemeClr val="tx1"/>
                </a:solidFill>
                <a:latin typeface="Arial" panose="020B0604020202020204" pitchFamily="34" charset="0"/>
                <a:cs typeface="Arial" panose="020B0604020202020204" pitchFamily="34" charset="0"/>
              </a:defRPr>
            </a:lvl3pPr>
            <a:lvl4pPr marL="1630363" indent="-231775">
              <a:defRPr>
                <a:solidFill>
                  <a:schemeClr val="tx1"/>
                </a:solidFill>
                <a:latin typeface="Arial" panose="020B0604020202020204" pitchFamily="34" charset="0"/>
                <a:cs typeface="Arial" panose="020B0604020202020204" pitchFamily="34" charset="0"/>
              </a:defRPr>
            </a:lvl4pPr>
            <a:lvl5pPr marL="2095500" indent="-231775">
              <a:defRPr>
                <a:solidFill>
                  <a:schemeClr val="tx1"/>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517C786-EB31-4B7D-910B-8D7A3C9A48DC}" type="slidenum">
              <a:rPr lang="en-US" altLang="en-US" smtClean="0"/>
              <a:pPr/>
              <a:t>49</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id="{67F9FE40-5AB2-832E-2162-CEACF866A15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a:extLst>
              <a:ext uri="{FF2B5EF4-FFF2-40B4-BE49-F238E27FC236}">
                <a16:creationId xmlns:a16="http://schemas.microsoft.com/office/drawing/2014/main" id="{8730137D-FF37-896A-A3F1-A8C9F248229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15888" eaLnBrk="1" hangingPunct="1"/>
            <a:r>
              <a:rPr lang="en-US" altLang="en-US"/>
              <a:t>US Department of Labor sponsors and funds the program and CT DOL administers it in our state. </a:t>
            </a:r>
          </a:p>
          <a:p>
            <a:pPr marL="115888" eaLnBrk="1" hangingPunct="1"/>
            <a:r>
              <a:rPr lang="en-US" altLang="en-US"/>
              <a:t>All the regulations are governed by the Federal Government. </a:t>
            </a:r>
          </a:p>
          <a:p>
            <a:pPr marL="115888" eaLnBrk="1" hangingPunct="1"/>
            <a:r>
              <a:rPr lang="en-US" altLang="en-US"/>
              <a:t>In order to be eligible, you must be part of a worker group certified in the TAA certification by the US DOL.  Your position must have been lost or will be lost due to foreign trade and you must have worked for a manufacturing company. </a:t>
            </a:r>
          </a:p>
          <a:p>
            <a:pPr marL="115888" eaLnBrk="1" hangingPunct="1"/>
            <a:endParaRPr lang="en-US" altLang="en-US"/>
          </a:p>
        </p:txBody>
      </p:sp>
      <p:sp>
        <p:nvSpPr>
          <p:cNvPr id="12292" name="Slide Number Placeholder 3">
            <a:extLst>
              <a:ext uri="{FF2B5EF4-FFF2-40B4-BE49-F238E27FC236}">
                <a16:creationId xmlns:a16="http://schemas.microsoft.com/office/drawing/2014/main" id="{2A90D0B0-67AE-E1ED-0FF0-10227E80A6B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55650" indent="-290513">
              <a:defRPr>
                <a:solidFill>
                  <a:schemeClr val="tx1"/>
                </a:solidFill>
                <a:latin typeface="Arial" panose="020B0604020202020204" pitchFamily="34" charset="0"/>
                <a:cs typeface="Arial" panose="020B0604020202020204" pitchFamily="34" charset="0"/>
              </a:defRPr>
            </a:lvl2pPr>
            <a:lvl3pPr marL="1163638" indent="-231775">
              <a:defRPr>
                <a:solidFill>
                  <a:schemeClr val="tx1"/>
                </a:solidFill>
                <a:latin typeface="Arial" panose="020B0604020202020204" pitchFamily="34" charset="0"/>
                <a:cs typeface="Arial" panose="020B0604020202020204" pitchFamily="34" charset="0"/>
              </a:defRPr>
            </a:lvl3pPr>
            <a:lvl4pPr marL="1630363" indent="-231775">
              <a:defRPr>
                <a:solidFill>
                  <a:schemeClr val="tx1"/>
                </a:solidFill>
                <a:latin typeface="Arial" panose="020B0604020202020204" pitchFamily="34" charset="0"/>
                <a:cs typeface="Arial" panose="020B0604020202020204" pitchFamily="34" charset="0"/>
              </a:defRPr>
            </a:lvl4pPr>
            <a:lvl5pPr marL="2095500" indent="-231775">
              <a:defRPr>
                <a:solidFill>
                  <a:schemeClr val="tx1"/>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3182714-EF09-48D8-BDE7-99F603DA5B75}" type="slidenum">
              <a:rPr lang="en-US" altLang="en-US" smtClean="0"/>
              <a:pPr/>
              <a:t>5</a:t>
            </a:fld>
            <a:endParaRPr lang="en-US"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a:extLst>
              <a:ext uri="{FF2B5EF4-FFF2-40B4-BE49-F238E27FC236}">
                <a16:creationId xmlns:a16="http://schemas.microsoft.com/office/drawing/2014/main" id="{744F4F67-69A1-3850-CC90-6DEF87FCCB2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1" name="Notes Placeholder 2">
            <a:extLst>
              <a:ext uri="{FF2B5EF4-FFF2-40B4-BE49-F238E27FC236}">
                <a16:creationId xmlns:a16="http://schemas.microsoft.com/office/drawing/2014/main" id="{C3E2DBBB-2684-7E2B-8623-953C310A3F4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Relocation Allowance reimburses you for approved expenses when you must move to a new area to earn sustaining wages.  You must have a job offer of long-term suitable employment in writing and the offer requires relocation</a:t>
            </a:r>
          </a:p>
          <a:p>
            <a:r>
              <a:rPr lang="en-US" altLang="en-US"/>
              <a:t>You must submit an application for this benefit. The application must be submitted </a:t>
            </a:r>
            <a:r>
              <a:rPr lang="en-US" altLang="en-US" u="sng"/>
              <a:t>before</a:t>
            </a:r>
            <a:r>
              <a:rPr lang="en-US" altLang="en-US"/>
              <a:t> the relocation process begins and you need to save all receipts.</a:t>
            </a:r>
            <a:br>
              <a:rPr lang="en-US" altLang="en-US"/>
            </a:br>
            <a:endParaRPr lang="en-US" altLang="en-US"/>
          </a:p>
        </p:txBody>
      </p:sp>
      <p:sp>
        <p:nvSpPr>
          <p:cNvPr id="104452" name="Slide Number Placeholder 3">
            <a:extLst>
              <a:ext uri="{FF2B5EF4-FFF2-40B4-BE49-F238E27FC236}">
                <a16:creationId xmlns:a16="http://schemas.microsoft.com/office/drawing/2014/main" id="{4C6C5438-6136-0AC8-0360-547BDEBF888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55650" indent="-290513">
              <a:defRPr>
                <a:solidFill>
                  <a:schemeClr val="tx1"/>
                </a:solidFill>
                <a:latin typeface="Arial" panose="020B0604020202020204" pitchFamily="34" charset="0"/>
                <a:cs typeface="Arial" panose="020B0604020202020204" pitchFamily="34" charset="0"/>
              </a:defRPr>
            </a:lvl2pPr>
            <a:lvl3pPr marL="1163638" indent="-231775">
              <a:defRPr>
                <a:solidFill>
                  <a:schemeClr val="tx1"/>
                </a:solidFill>
                <a:latin typeface="Arial" panose="020B0604020202020204" pitchFamily="34" charset="0"/>
                <a:cs typeface="Arial" panose="020B0604020202020204" pitchFamily="34" charset="0"/>
              </a:defRPr>
            </a:lvl3pPr>
            <a:lvl4pPr marL="1630363" indent="-231775">
              <a:defRPr>
                <a:solidFill>
                  <a:schemeClr val="tx1"/>
                </a:solidFill>
                <a:latin typeface="Arial" panose="020B0604020202020204" pitchFamily="34" charset="0"/>
                <a:cs typeface="Arial" panose="020B0604020202020204" pitchFamily="34" charset="0"/>
              </a:defRPr>
            </a:lvl4pPr>
            <a:lvl5pPr marL="2095500" indent="-231775">
              <a:defRPr>
                <a:solidFill>
                  <a:schemeClr val="tx1"/>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7FC0F60-C09A-44C3-9F4D-00309C2617B7}" type="slidenum">
              <a:rPr lang="en-US" altLang="en-US" smtClean="0"/>
              <a:pPr/>
              <a:t>50</a:t>
            </a:fld>
            <a:endParaRPr lang="en-US"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a:extLst>
              <a:ext uri="{FF2B5EF4-FFF2-40B4-BE49-F238E27FC236}">
                <a16:creationId xmlns:a16="http://schemas.microsoft.com/office/drawing/2014/main" id="{55C4E446-8D5C-1C8F-9BAE-3657C3DAE6A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Notes Placeholder 2">
            <a:extLst>
              <a:ext uri="{FF2B5EF4-FFF2-40B4-BE49-F238E27FC236}">
                <a16:creationId xmlns:a16="http://schemas.microsoft.com/office/drawing/2014/main" id="{F57482A5-982A-060B-8F0A-0D0CFBCF63D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HCTC expired on 12/31/2021 – currently awaiting reauthorization.   When approved you will receive a notice in the mail if eligible.  </a:t>
            </a:r>
          </a:p>
          <a:p>
            <a:endParaRPr lang="en-US" altLang="en-US"/>
          </a:p>
          <a:p>
            <a:r>
              <a:rPr lang="en-US" altLang="en-US"/>
              <a:t>*******</a:t>
            </a:r>
          </a:p>
          <a:p>
            <a:r>
              <a:rPr lang="en-US" altLang="en-US"/>
              <a:t>Must be eligible for TRA &amp; ATAA recipients</a:t>
            </a:r>
            <a:br>
              <a:rPr lang="en-US" altLang="en-US"/>
            </a:br>
            <a:r>
              <a:rPr lang="en-US" altLang="en-US"/>
              <a:t>Operated &amp; funded by the Internal Revenue Service, we only provide information on your Trade eligibility to the IRS.  </a:t>
            </a:r>
            <a:br>
              <a:rPr lang="en-US" altLang="en-US"/>
            </a:br>
            <a:r>
              <a:rPr lang="en-US" altLang="en-US"/>
              <a:t>Forms and information can be found on the IRS site at: </a:t>
            </a:r>
            <a:r>
              <a:rPr lang="en-US" altLang="en-US" b="1"/>
              <a:t>WWW.IRS.GOV/HCTC</a:t>
            </a:r>
          </a:p>
          <a:p>
            <a:r>
              <a:rPr lang="en-US" altLang="en-US"/>
              <a:t>If you do not request advance monthly payments directly to your plan administrator  and instead pay 100% of your health insurance premium, you can claim your tax credit when you file your refund.  </a:t>
            </a:r>
          </a:p>
          <a:p>
            <a:r>
              <a:rPr lang="en-US" altLang="en-US"/>
              <a:t>Again, we do not administer HCTC and you must go to the IRS website for information and forms.  </a:t>
            </a:r>
            <a:r>
              <a:rPr lang="en-US" altLang="en-US" b="1"/>
              <a:t>Please visit their website for common Q&amp; A’s. </a:t>
            </a:r>
          </a:p>
          <a:p>
            <a:endParaRPr lang="en-US" altLang="en-US"/>
          </a:p>
        </p:txBody>
      </p:sp>
      <p:sp>
        <p:nvSpPr>
          <p:cNvPr id="106500" name="Slide Number Placeholder 3">
            <a:extLst>
              <a:ext uri="{FF2B5EF4-FFF2-40B4-BE49-F238E27FC236}">
                <a16:creationId xmlns:a16="http://schemas.microsoft.com/office/drawing/2014/main" id="{2B67F0BD-E86F-901B-FFC4-517F5C08026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55650" indent="-290513">
              <a:defRPr>
                <a:solidFill>
                  <a:schemeClr val="tx1"/>
                </a:solidFill>
                <a:latin typeface="Arial" panose="020B0604020202020204" pitchFamily="34" charset="0"/>
                <a:cs typeface="Arial" panose="020B0604020202020204" pitchFamily="34" charset="0"/>
              </a:defRPr>
            </a:lvl2pPr>
            <a:lvl3pPr marL="1163638" indent="-231775">
              <a:defRPr>
                <a:solidFill>
                  <a:schemeClr val="tx1"/>
                </a:solidFill>
                <a:latin typeface="Arial" panose="020B0604020202020204" pitchFamily="34" charset="0"/>
                <a:cs typeface="Arial" panose="020B0604020202020204" pitchFamily="34" charset="0"/>
              </a:defRPr>
            </a:lvl3pPr>
            <a:lvl4pPr marL="1630363" indent="-231775">
              <a:defRPr>
                <a:solidFill>
                  <a:schemeClr val="tx1"/>
                </a:solidFill>
                <a:latin typeface="Arial" panose="020B0604020202020204" pitchFamily="34" charset="0"/>
                <a:cs typeface="Arial" panose="020B0604020202020204" pitchFamily="34" charset="0"/>
              </a:defRPr>
            </a:lvl4pPr>
            <a:lvl5pPr marL="2095500" indent="-231775">
              <a:defRPr>
                <a:solidFill>
                  <a:schemeClr val="tx1"/>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A8234AC-FF74-452F-92D3-7B970237454B}" type="slidenum">
              <a:rPr lang="en-US" altLang="en-US" smtClean="0"/>
              <a:pPr/>
              <a:t>51</a:t>
            </a:fld>
            <a:endParaRPr lang="en-US" alt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a:extLst>
              <a:ext uri="{FF2B5EF4-FFF2-40B4-BE49-F238E27FC236}">
                <a16:creationId xmlns:a16="http://schemas.microsoft.com/office/drawing/2014/main" id="{F6F51E73-211B-A24C-09A3-04D48AA899D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8547" name="Notes Placeholder 2">
            <a:extLst>
              <a:ext uri="{FF2B5EF4-FFF2-40B4-BE49-F238E27FC236}">
                <a16:creationId xmlns:a16="http://schemas.microsoft.com/office/drawing/2014/main" id="{C450254D-1BC5-40BE-A17C-D29426BB4EF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In order to take advantage of all the services available to you through our American Job Centers,  including TAA, you must first  create an account in the CTHires database, located at:  </a:t>
            </a:r>
            <a:r>
              <a:rPr lang="en-US" altLang="en-US" sz="1600" b="1">
                <a:solidFill>
                  <a:srgbClr val="002060"/>
                </a:solidFill>
              </a:rPr>
              <a:t>www.cthires.com</a:t>
            </a:r>
          </a:p>
          <a:p>
            <a:r>
              <a:rPr lang="en-US" altLang="en-US" sz="1600"/>
              <a:t>Feel free to reach out to us if you have any problems registering.   The site is user friendly from a tablet or smartphone. </a:t>
            </a:r>
          </a:p>
          <a:p>
            <a:endParaRPr lang="en-US" altLang="en-US" sz="1600"/>
          </a:p>
          <a:p>
            <a:endParaRPr lang="en-US" altLang="en-US" sz="1600" b="1">
              <a:solidFill>
                <a:srgbClr val="002060"/>
              </a:solidFill>
            </a:endParaRPr>
          </a:p>
          <a:p>
            <a:r>
              <a:rPr lang="en-US" altLang="en-US"/>
              <a:t>When registering first: Click on Sign in/Register </a:t>
            </a:r>
          </a:p>
          <a:p>
            <a:endParaRPr lang="en-US" altLang="en-US"/>
          </a:p>
          <a:p>
            <a:endParaRPr lang="en-US" altLang="en-US"/>
          </a:p>
        </p:txBody>
      </p:sp>
      <p:sp>
        <p:nvSpPr>
          <p:cNvPr id="108548" name="Slide Number Placeholder 3">
            <a:extLst>
              <a:ext uri="{FF2B5EF4-FFF2-40B4-BE49-F238E27FC236}">
                <a16:creationId xmlns:a16="http://schemas.microsoft.com/office/drawing/2014/main" id="{DDBA2F85-9FAC-D1A8-085F-8A583C2AFC3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55650" indent="-290513">
              <a:defRPr>
                <a:solidFill>
                  <a:schemeClr val="tx1"/>
                </a:solidFill>
                <a:latin typeface="Arial" panose="020B0604020202020204" pitchFamily="34" charset="0"/>
                <a:cs typeface="Arial" panose="020B0604020202020204" pitchFamily="34" charset="0"/>
              </a:defRPr>
            </a:lvl2pPr>
            <a:lvl3pPr marL="1163638" indent="-231775">
              <a:defRPr>
                <a:solidFill>
                  <a:schemeClr val="tx1"/>
                </a:solidFill>
                <a:latin typeface="Arial" panose="020B0604020202020204" pitchFamily="34" charset="0"/>
                <a:cs typeface="Arial" panose="020B0604020202020204" pitchFamily="34" charset="0"/>
              </a:defRPr>
            </a:lvl3pPr>
            <a:lvl4pPr marL="1630363" indent="-231775">
              <a:defRPr>
                <a:solidFill>
                  <a:schemeClr val="tx1"/>
                </a:solidFill>
                <a:latin typeface="Arial" panose="020B0604020202020204" pitchFamily="34" charset="0"/>
                <a:cs typeface="Arial" panose="020B0604020202020204" pitchFamily="34" charset="0"/>
              </a:defRPr>
            </a:lvl4pPr>
            <a:lvl5pPr marL="2095500" indent="-231775">
              <a:defRPr>
                <a:solidFill>
                  <a:schemeClr val="tx1"/>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CBABE67-1F34-4246-B3FD-32D8DCC1BF8B}" type="slidenum">
              <a:rPr lang="en-US" altLang="en-US" smtClean="0"/>
              <a:pPr/>
              <a:t>52</a:t>
            </a:fld>
            <a:endParaRPr lang="en-US"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a:extLst>
              <a:ext uri="{FF2B5EF4-FFF2-40B4-BE49-F238E27FC236}">
                <a16:creationId xmlns:a16="http://schemas.microsoft.com/office/drawing/2014/main" id="{BD2172CB-2A16-61ED-0F73-86DC701C80B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0595" name="Notes Placeholder 2">
            <a:extLst>
              <a:ext uri="{FF2B5EF4-FFF2-40B4-BE49-F238E27FC236}">
                <a16:creationId xmlns:a16="http://schemas.microsoft.com/office/drawing/2014/main" id="{D4EFEFE7-0B10-29EB-2E25-A1C4A438C37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The next step would be to click on Individual, </a:t>
            </a:r>
          </a:p>
        </p:txBody>
      </p:sp>
      <p:sp>
        <p:nvSpPr>
          <p:cNvPr id="110596" name="Slide Number Placeholder 3">
            <a:extLst>
              <a:ext uri="{FF2B5EF4-FFF2-40B4-BE49-F238E27FC236}">
                <a16:creationId xmlns:a16="http://schemas.microsoft.com/office/drawing/2014/main" id="{E0A84BFB-E63F-D29A-BA99-B96B2140C43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55650" indent="-290513">
              <a:defRPr>
                <a:solidFill>
                  <a:schemeClr val="tx1"/>
                </a:solidFill>
                <a:latin typeface="Arial" panose="020B0604020202020204" pitchFamily="34" charset="0"/>
                <a:cs typeface="Arial" panose="020B0604020202020204" pitchFamily="34" charset="0"/>
              </a:defRPr>
            </a:lvl2pPr>
            <a:lvl3pPr marL="1163638" indent="-231775">
              <a:defRPr>
                <a:solidFill>
                  <a:schemeClr val="tx1"/>
                </a:solidFill>
                <a:latin typeface="Arial" panose="020B0604020202020204" pitchFamily="34" charset="0"/>
                <a:cs typeface="Arial" panose="020B0604020202020204" pitchFamily="34" charset="0"/>
              </a:defRPr>
            </a:lvl3pPr>
            <a:lvl4pPr marL="1630363" indent="-231775">
              <a:defRPr>
                <a:solidFill>
                  <a:schemeClr val="tx1"/>
                </a:solidFill>
                <a:latin typeface="Arial" panose="020B0604020202020204" pitchFamily="34" charset="0"/>
                <a:cs typeface="Arial" panose="020B0604020202020204" pitchFamily="34" charset="0"/>
              </a:defRPr>
            </a:lvl4pPr>
            <a:lvl5pPr marL="2095500" indent="-231775">
              <a:defRPr>
                <a:solidFill>
                  <a:schemeClr val="tx1"/>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E506653-EDB4-4C6D-97F6-E1AC4DCEE435}" type="slidenum">
              <a:rPr lang="en-US" altLang="en-US" smtClean="0"/>
              <a:pPr/>
              <a:t>53</a:t>
            </a:fld>
            <a:endParaRPr lang="en-US" alt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lide Image Placeholder 1">
            <a:extLst>
              <a:ext uri="{FF2B5EF4-FFF2-40B4-BE49-F238E27FC236}">
                <a16:creationId xmlns:a16="http://schemas.microsoft.com/office/drawing/2014/main" id="{A7BDC2A8-167E-2630-B66B-BC99A554390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43" name="Notes Placeholder 2">
            <a:extLst>
              <a:ext uri="{FF2B5EF4-FFF2-40B4-BE49-F238E27FC236}">
                <a16:creationId xmlns:a16="http://schemas.microsoft.com/office/drawing/2014/main" id="{B342BC25-12E1-DF13-C5B4-9D3918D4C54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select a Comprehensive Registration</a:t>
            </a:r>
          </a:p>
          <a:p>
            <a:endParaRPr lang="en-US" altLang="en-US"/>
          </a:p>
        </p:txBody>
      </p:sp>
      <p:sp>
        <p:nvSpPr>
          <p:cNvPr id="112644" name="Slide Number Placeholder 3">
            <a:extLst>
              <a:ext uri="{FF2B5EF4-FFF2-40B4-BE49-F238E27FC236}">
                <a16:creationId xmlns:a16="http://schemas.microsoft.com/office/drawing/2014/main" id="{11CB66C0-101A-C706-3197-C57A53DE137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CDEDEEF-0DB9-4BE7-980F-9551D0365387}" type="slidenum">
              <a:rPr lang="en-US" altLang="en-US" smtClean="0"/>
              <a:pPr/>
              <a:t>54</a:t>
            </a:fld>
            <a:endParaRPr lang="en-US" alt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lide Image Placeholder 1">
            <a:extLst>
              <a:ext uri="{FF2B5EF4-FFF2-40B4-BE49-F238E27FC236}">
                <a16:creationId xmlns:a16="http://schemas.microsoft.com/office/drawing/2014/main" id="{3AE8E7B1-05CF-2EE7-E399-7BA1D4193AA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4691" name="Notes Placeholder 2">
            <a:extLst>
              <a:ext uri="{FF2B5EF4-FFF2-40B4-BE49-F238E27FC236}">
                <a16:creationId xmlns:a16="http://schemas.microsoft.com/office/drawing/2014/main" id="{DA5B8218-C582-CA1B-DE05-5586C46FA3B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Create a username and a password</a:t>
            </a:r>
          </a:p>
        </p:txBody>
      </p:sp>
      <p:sp>
        <p:nvSpPr>
          <p:cNvPr id="114692" name="Slide Number Placeholder 3">
            <a:extLst>
              <a:ext uri="{FF2B5EF4-FFF2-40B4-BE49-F238E27FC236}">
                <a16:creationId xmlns:a16="http://schemas.microsoft.com/office/drawing/2014/main" id="{E87BFE63-1345-233B-9C6C-25BA2BA67F0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F46167C-206F-4F9F-8475-03A5E39C6553}" type="slidenum">
              <a:rPr lang="en-US" altLang="en-US" smtClean="0"/>
              <a:pPr/>
              <a:t>55</a:t>
            </a:fld>
            <a:endParaRPr lang="en-US" alt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a:extLst>
              <a:ext uri="{FF2B5EF4-FFF2-40B4-BE49-F238E27FC236}">
                <a16:creationId xmlns:a16="http://schemas.microsoft.com/office/drawing/2014/main" id="{6D1FF7A5-B83C-280D-B710-A14C745C6F1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6739" name="Notes Placeholder 2">
            <a:extLst>
              <a:ext uri="{FF2B5EF4-FFF2-40B4-BE49-F238E27FC236}">
                <a16:creationId xmlns:a16="http://schemas.microsoft.com/office/drawing/2014/main" id="{BC408412-9D00-086F-B75F-8EC0F3627E8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All required fields are indicated by a red asterisk.  Once you complete a page click on next to proceed to the next page. </a:t>
            </a:r>
          </a:p>
        </p:txBody>
      </p:sp>
      <p:sp>
        <p:nvSpPr>
          <p:cNvPr id="116740" name="Slide Number Placeholder 3">
            <a:extLst>
              <a:ext uri="{FF2B5EF4-FFF2-40B4-BE49-F238E27FC236}">
                <a16:creationId xmlns:a16="http://schemas.microsoft.com/office/drawing/2014/main" id="{6CDE2E88-2D8C-40E0-576B-231052F6181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7B5FB03-60DC-4605-8622-6921B12AE1A6}" type="slidenum">
              <a:rPr lang="en-US" altLang="en-US" smtClean="0"/>
              <a:pPr/>
              <a:t>56</a:t>
            </a:fld>
            <a:endParaRPr lang="en-US" alt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a:extLst>
              <a:ext uri="{FF2B5EF4-FFF2-40B4-BE49-F238E27FC236}">
                <a16:creationId xmlns:a16="http://schemas.microsoft.com/office/drawing/2014/main" id="{37F28F86-DE6D-C4D1-41F3-00E0C7C2CC0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Notes Placeholder 2">
            <a:extLst>
              <a:ext uri="{FF2B5EF4-FFF2-40B4-BE49-F238E27FC236}">
                <a16:creationId xmlns:a16="http://schemas.microsoft.com/office/drawing/2014/main" id="{0BAE826E-08F3-E508-DC20-B9F4CD21815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If errors are found on your page, you will be notified of the errors in a red box at the top of the page and you will need to go back and correct the entry and then click on next to proceed. </a:t>
            </a:r>
          </a:p>
        </p:txBody>
      </p:sp>
      <p:sp>
        <p:nvSpPr>
          <p:cNvPr id="118788" name="Slide Number Placeholder 3">
            <a:extLst>
              <a:ext uri="{FF2B5EF4-FFF2-40B4-BE49-F238E27FC236}">
                <a16:creationId xmlns:a16="http://schemas.microsoft.com/office/drawing/2014/main" id="{AD548CB8-E65D-862C-A987-4F5114BAAF1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6BF57AF-D444-4D88-A4A3-633ABB083131}" type="slidenum">
              <a:rPr lang="en-US" altLang="en-US" smtClean="0"/>
              <a:pPr/>
              <a:t>57</a:t>
            </a:fld>
            <a:endParaRPr lang="en-US" alt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lide Image Placeholder 1">
            <a:extLst>
              <a:ext uri="{FF2B5EF4-FFF2-40B4-BE49-F238E27FC236}">
                <a16:creationId xmlns:a16="http://schemas.microsoft.com/office/drawing/2014/main" id="{5117A4D4-3720-5D91-02BC-5E82EB10471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0835" name="Notes Placeholder 2">
            <a:extLst>
              <a:ext uri="{FF2B5EF4-FFF2-40B4-BE49-F238E27FC236}">
                <a16:creationId xmlns:a16="http://schemas.microsoft.com/office/drawing/2014/main" id="{2EBA2822-E22C-4D07-8E82-2D0B29ABFDB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When you file for unemployment benefits the system creates a shell account for you.  Once you enter the required information, you may receive a message letting you know you already have an account  Click on the link in the first red box to retrieve the information.  It is important to do this to avoid duplicate accounts being created.  </a:t>
            </a:r>
          </a:p>
        </p:txBody>
      </p:sp>
      <p:sp>
        <p:nvSpPr>
          <p:cNvPr id="120836" name="Slide Number Placeholder 3">
            <a:extLst>
              <a:ext uri="{FF2B5EF4-FFF2-40B4-BE49-F238E27FC236}">
                <a16:creationId xmlns:a16="http://schemas.microsoft.com/office/drawing/2014/main" id="{CE1216FA-AF18-B3BD-6236-86327DE0603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DC9F9AB-FE05-4F63-8060-295D7B407B5F}" type="slidenum">
              <a:rPr lang="en-US" altLang="en-US" smtClean="0"/>
              <a:pPr/>
              <a:t>58</a:t>
            </a:fld>
            <a:endParaRPr lang="en-US" alt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lide Image Placeholder 1">
            <a:extLst>
              <a:ext uri="{FF2B5EF4-FFF2-40B4-BE49-F238E27FC236}">
                <a16:creationId xmlns:a16="http://schemas.microsoft.com/office/drawing/2014/main" id="{60177080-C8A7-92EC-2B75-A7B51C55850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883" name="Notes Placeholder 2">
            <a:extLst>
              <a:ext uri="{FF2B5EF4-FFF2-40B4-BE49-F238E27FC236}">
                <a16:creationId xmlns:a16="http://schemas.microsoft.com/office/drawing/2014/main" id="{B942D18E-A392-5908-7A53-DBEB2284419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Click that you registered as an individual</a:t>
            </a:r>
          </a:p>
        </p:txBody>
      </p:sp>
      <p:sp>
        <p:nvSpPr>
          <p:cNvPr id="122884" name="Slide Number Placeholder 3">
            <a:extLst>
              <a:ext uri="{FF2B5EF4-FFF2-40B4-BE49-F238E27FC236}">
                <a16:creationId xmlns:a16="http://schemas.microsoft.com/office/drawing/2014/main" id="{C72C841C-440E-B21E-6088-F5C5930172E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01D7E4D-BBCB-4DDE-A8A2-217AFB41B3EA}" type="slidenum">
              <a:rPr lang="en-US" altLang="en-US" smtClean="0"/>
              <a:pPr/>
              <a:t>59</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9F965170-44D6-F14D-FB3A-280A334AB62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8DB6A157-0488-C157-6A52-0553757B16F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a:t>The main goal of the program is to return to suitable  Employment. </a:t>
            </a:r>
          </a:p>
          <a:p>
            <a:pPr eaLnBrk="1" hangingPunct="1"/>
            <a:r>
              <a:rPr lang="en-US" altLang="en-US"/>
              <a:t>Suitable employment is defined as work that is equal to or of a greater skill level of your Trade-impacted job and pays at least 80% of what you were being paid at that job.</a:t>
            </a:r>
          </a:p>
          <a:p>
            <a:pPr eaLnBrk="1" hangingPunct="1"/>
            <a:endParaRPr lang="en-US" altLang="en-US"/>
          </a:p>
          <a:p>
            <a:pPr eaLnBrk="1" hangingPunct="1"/>
            <a:r>
              <a:rPr lang="en-US" altLang="en-US"/>
              <a:t>***Or if you relocate out of state, the job must pay at least 75% of national wages as determined by the National Occupational Employment Wage Estimates.</a:t>
            </a:r>
          </a:p>
          <a:p>
            <a:pPr marL="419100" lvl="1" eaLnBrk="1" hangingPunct="1"/>
            <a:endParaRPr lang="en-US" altLang="en-US"/>
          </a:p>
        </p:txBody>
      </p:sp>
      <p:sp>
        <p:nvSpPr>
          <p:cNvPr id="14340" name="Slide Number Placeholder 3">
            <a:extLst>
              <a:ext uri="{FF2B5EF4-FFF2-40B4-BE49-F238E27FC236}">
                <a16:creationId xmlns:a16="http://schemas.microsoft.com/office/drawing/2014/main" id="{9CB25221-D80A-FFDB-44B3-7E212B6F80A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55650" indent="-290513">
              <a:defRPr>
                <a:solidFill>
                  <a:schemeClr val="tx1"/>
                </a:solidFill>
                <a:latin typeface="Arial" panose="020B0604020202020204" pitchFamily="34" charset="0"/>
                <a:cs typeface="Arial" panose="020B0604020202020204" pitchFamily="34" charset="0"/>
              </a:defRPr>
            </a:lvl2pPr>
            <a:lvl3pPr marL="1163638" indent="-231775">
              <a:defRPr>
                <a:solidFill>
                  <a:schemeClr val="tx1"/>
                </a:solidFill>
                <a:latin typeface="Arial" panose="020B0604020202020204" pitchFamily="34" charset="0"/>
                <a:cs typeface="Arial" panose="020B0604020202020204" pitchFamily="34" charset="0"/>
              </a:defRPr>
            </a:lvl3pPr>
            <a:lvl4pPr marL="1630363" indent="-231775">
              <a:defRPr>
                <a:solidFill>
                  <a:schemeClr val="tx1"/>
                </a:solidFill>
                <a:latin typeface="Arial" panose="020B0604020202020204" pitchFamily="34" charset="0"/>
                <a:cs typeface="Arial" panose="020B0604020202020204" pitchFamily="34" charset="0"/>
              </a:defRPr>
            </a:lvl4pPr>
            <a:lvl5pPr marL="2095500" indent="-231775">
              <a:defRPr>
                <a:solidFill>
                  <a:schemeClr val="tx1"/>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C0EE8FD-DFEB-4FDA-A592-4869A6FAFE83}" type="slidenum">
              <a:rPr lang="en-US" altLang="en-US" smtClean="0"/>
              <a:pPr/>
              <a:t>6</a:t>
            </a:fld>
            <a:endParaRPr lang="en-US" alt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a:extLst>
              <a:ext uri="{FF2B5EF4-FFF2-40B4-BE49-F238E27FC236}">
                <a16:creationId xmlns:a16="http://schemas.microsoft.com/office/drawing/2014/main" id="{473396DB-AD09-B8FD-BB53-5A51936F14C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4931" name="Notes Placeholder 2">
            <a:extLst>
              <a:ext uri="{FF2B5EF4-FFF2-40B4-BE49-F238E27FC236}">
                <a16:creationId xmlns:a16="http://schemas.microsoft.com/office/drawing/2014/main" id="{08C343EE-12B6-AE11-47CB-D8C005CC153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Enter your personal information in the boxes listed and click submit</a:t>
            </a:r>
          </a:p>
        </p:txBody>
      </p:sp>
      <p:sp>
        <p:nvSpPr>
          <p:cNvPr id="124932" name="Slide Number Placeholder 3">
            <a:extLst>
              <a:ext uri="{FF2B5EF4-FFF2-40B4-BE49-F238E27FC236}">
                <a16:creationId xmlns:a16="http://schemas.microsoft.com/office/drawing/2014/main" id="{F81179D0-9077-C15C-3311-1C76F62A6B5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0A36BDD-1936-4961-893D-9FD8ACF484FB}" type="slidenum">
              <a:rPr lang="en-US" altLang="en-US" smtClean="0"/>
              <a:pPr/>
              <a:t>60</a:t>
            </a:fld>
            <a:endParaRPr lang="en-US" alt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a:extLst>
              <a:ext uri="{FF2B5EF4-FFF2-40B4-BE49-F238E27FC236}">
                <a16:creationId xmlns:a16="http://schemas.microsoft.com/office/drawing/2014/main" id="{1C502AF9-1BFB-FC49-C72F-E142FFA8D7E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6979" name="Notes Placeholder 2">
            <a:extLst>
              <a:ext uri="{FF2B5EF4-FFF2-40B4-BE49-F238E27FC236}">
                <a16:creationId xmlns:a16="http://schemas.microsoft.com/office/drawing/2014/main" id="{D0709138-0B35-29D9-06ED-57A293CCD72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Make note of your username and new password.  </a:t>
            </a:r>
          </a:p>
        </p:txBody>
      </p:sp>
      <p:sp>
        <p:nvSpPr>
          <p:cNvPr id="126980" name="Slide Number Placeholder 3">
            <a:extLst>
              <a:ext uri="{FF2B5EF4-FFF2-40B4-BE49-F238E27FC236}">
                <a16:creationId xmlns:a16="http://schemas.microsoft.com/office/drawing/2014/main" id="{CC7B10C5-FFF2-0EB2-A06C-5B02AE522AA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9D174E1-B96D-47F2-84B7-F7A0FAA1DB9B}" type="slidenum">
              <a:rPr lang="en-US" altLang="en-US" smtClean="0"/>
              <a:pPr/>
              <a:t>61</a:t>
            </a:fld>
            <a:endParaRPr lang="en-US" alt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a:extLst>
              <a:ext uri="{FF2B5EF4-FFF2-40B4-BE49-F238E27FC236}">
                <a16:creationId xmlns:a16="http://schemas.microsoft.com/office/drawing/2014/main" id="{E9C019B0-0056-1CF3-B4EB-73DAB254E33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9027" name="Notes Placeholder 2">
            <a:extLst>
              <a:ext uri="{FF2B5EF4-FFF2-40B4-BE49-F238E27FC236}">
                <a16:creationId xmlns:a16="http://schemas.microsoft.com/office/drawing/2014/main" id="{52B836E7-3446-A50C-474D-FC6C64E15B6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Click Sign-in </a:t>
            </a:r>
          </a:p>
        </p:txBody>
      </p:sp>
      <p:sp>
        <p:nvSpPr>
          <p:cNvPr id="129028" name="Slide Number Placeholder 3">
            <a:extLst>
              <a:ext uri="{FF2B5EF4-FFF2-40B4-BE49-F238E27FC236}">
                <a16:creationId xmlns:a16="http://schemas.microsoft.com/office/drawing/2014/main" id="{0FA1DB03-51A9-1DB3-D8E0-1C20498E83D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FF1470F-A8C3-4372-B693-A5B062ADA744}" type="slidenum">
              <a:rPr lang="en-US" altLang="en-US" smtClean="0"/>
              <a:pPr/>
              <a:t>62</a:t>
            </a:fld>
            <a:endParaRPr lang="en-US" alt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Slide Image Placeholder 1">
            <a:extLst>
              <a:ext uri="{FF2B5EF4-FFF2-40B4-BE49-F238E27FC236}">
                <a16:creationId xmlns:a16="http://schemas.microsoft.com/office/drawing/2014/main" id="{EEE7737D-7579-B851-532C-85181CD518B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1075" name="Notes Placeholder 2">
            <a:extLst>
              <a:ext uri="{FF2B5EF4-FFF2-40B4-BE49-F238E27FC236}">
                <a16:creationId xmlns:a16="http://schemas.microsoft.com/office/drawing/2014/main" id="{0C6095D3-CA6F-19A2-A6E4-99709B8CC41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Enter your username and password</a:t>
            </a:r>
          </a:p>
        </p:txBody>
      </p:sp>
      <p:sp>
        <p:nvSpPr>
          <p:cNvPr id="131076" name="Slide Number Placeholder 3">
            <a:extLst>
              <a:ext uri="{FF2B5EF4-FFF2-40B4-BE49-F238E27FC236}">
                <a16:creationId xmlns:a16="http://schemas.microsoft.com/office/drawing/2014/main" id="{02DC0B42-AF35-C12C-8AE6-B252BCFC00F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0D699CA-F978-4230-9550-6535827EE2DC}" type="slidenum">
              <a:rPr lang="en-US" altLang="en-US" smtClean="0"/>
              <a:pPr/>
              <a:t>63</a:t>
            </a:fld>
            <a:endParaRPr lang="en-US" alt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Image Placeholder 1">
            <a:extLst>
              <a:ext uri="{FF2B5EF4-FFF2-40B4-BE49-F238E27FC236}">
                <a16:creationId xmlns:a16="http://schemas.microsoft.com/office/drawing/2014/main" id="{4EC3181F-4DB8-ECB2-E3B3-6BD20ACBBA4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23" name="Notes Placeholder 2">
            <a:extLst>
              <a:ext uri="{FF2B5EF4-FFF2-40B4-BE49-F238E27FC236}">
                <a16:creationId xmlns:a16="http://schemas.microsoft.com/office/drawing/2014/main" id="{423A1995-00D3-FA41-3F0D-71EFE34DA0B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Click on Personal Profile to update your CTHires information </a:t>
            </a:r>
          </a:p>
        </p:txBody>
      </p:sp>
      <p:sp>
        <p:nvSpPr>
          <p:cNvPr id="133124" name="Slide Number Placeholder 3">
            <a:extLst>
              <a:ext uri="{FF2B5EF4-FFF2-40B4-BE49-F238E27FC236}">
                <a16:creationId xmlns:a16="http://schemas.microsoft.com/office/drawing/2014/main" id="{33E63EEB-B3AA-B1DF-7426-C294EBC535C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41788A8-B292-47D7-B91C-84165CC79CC7}" type="slidenum">
              <a:rPr lang="en-US" altLang="en-US" smtClean="0"/>
              <a:pPr/>
              <a:t>64</a:t>
            </a:fld>
            <a:endParaRPr lang="en-US" alt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Image Placeholder 1">
            <a:extLst>
              <a:ext uri="{FF2B5EF4-FFF2-40B4-BE49-F238E27FC236}">
                <a16:creationId xmlns:a16="http://schemas.microsoft.com/office/drawing/2014/main" id="{C0086891-AF34-CB4E-F7DF-5519A4B67DA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5171" name="Notes Placeholder 2">
            <a:extLst>
              <a:ext uri="{FF2B5EF4-FFF2-40B4-BE49-F238E27FC236}">
                <a16:creationId xmlns:a16="http://schemas.microsoft.com/office/drawing/2014/main" id="{B506CAB9-15B9-AFC2-9038-190735A275C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After we process your application, you will be contacted by a TAA Counselor to schedule your first appointment.   If you are not contacted, please let us know.</a:t>
            </a:r>
          </a:p>
          <a:p>
            <a:endParaRPr lang="en-US" altLang="en-US"/>
          </a:p>
          <a:p>
            <a:r>
              <a:rPr lang="en-US" altLang="en-US"/>
              <a:t>Some of the benefits have deadlines so it is important to apply as soon as possible. </a:t>
            </a:r>
          </a:p>
          <a:p>
            <a:endParaRPr lang="en-US" altLang="en-US"/>
          </a:p>
          <a:p>
            <a:r>
              <a:rPr lang="en-US" altLang="en-US"/>
              <a:t>At your first appointment, you will be enrolled in TAA &amp; WIOA, complete forms, and receive more detailed information on the program. </a:t>
            </a:r>
          </a:p>
        </p:txBody>
      </p:sp>
      <p:sp>
        <p:nvSpPr>
          <p:cNvPr id="135172" name="Slide Number Placeholder 3">
            <a:extLst>
              <a:ext uri="{FF2B5EF4-FFF2-40B4-BE49-F238E27FC236}">
                <a16:creationId xmlns:a16="http://schemas.microsoft.com/office/drawing/2014/main" id="{08B9E704-9F22-23D9-C510-433DAADE980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55650" indent="-290513">
              <a:defRPr>
                <a:solidFill>
                  <a:schemeClr val="tx1"/>
                </a:solidFill>
                <a:latin typeface="Arial" panose="020B0604020202020204" pitchFamily="34" charset="0"/>
                <a:cs typeface="Arial" panose="020B0604020202020204" pitchFamily="34" charset="0"/>
              </a:defRPr>
            </a:lvl2pPr>
            <a:lvl3pPr marL="1163638" indent="-231775">
              <a:defRPr>
                <a:solidFill>
                  <a:schemeClr val="tx1"/>
                </a:solidFill>
                <a:latin typeface="Arial" panose="020B0604020202020204" pitchFamily="34" charset="0"/>
                <a:cs typeface="Arial" panose="020B0604020202020204" pitchFamily="34" charset="0"/>
              </a:defRPr>
            </a:lvl3pPr>
            <a:lvl4pPr marL="1630363" indent="-231775">
              <a:defRPr>
                <a:solidFill>
                  <a:schemeClr val="tx1"/>
                </a:solidFill>
                <a:latin typeface="Arial" panose="020B0604020202020204" pitchFamily="34" charset="0"/>
                <a:cs typeface="Arial" panose="020B0604020202020204" pitchFamily="34" charset="0"/>
              </a:defRPr>
            </a:lvl4pPr>
            <a:lvl5pPr marL="2095500" indent="-231775">
              <a:defRPr>
                <a:solidFill>
                  <a:schemeClr val="tx1"/>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7D7740F-D2F9-4A1E-9F23-973A5CB6992E}" type="slidenum">
              <a:rPr lang="en-US" altLang="en-US" smtClean="0"/>
              <a:pPr/>
              <a:t>65</a:t>
            </a:fld>
            <a:endParaRPr lang="en-US" alt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a:extLst>
              <a:ext uri="{FF2B5EF4-FFF2-40B4-BE49-F238E27FC236}">
                <a16:creationId xmlns:a16="http://schemas.microsoft.com/office/drawing/2014/main" id="{93D50C80-E0F8-0D7A-176E-7BF5D428E5D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19" name="Notes Placeholder 2">
            <a:extLst>
              <a:ext uri="{FF2B5EF4-FFF2-40B4-BE49-F238E27FC236}">
                <a16:creationId xmlns:a16="http://schemas.microsoft.com/office/drawing/2014/main" id="{4AE8F139-4FB7-501C-11A6-1F928B451F7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There may be additional documentation required.  The packet you receive in the mail will give more details on the type of information collected and includes a self-attestation form that can be used in lieu of the actual documents. </a:t>
            </a:r>
          </a:p>
        </p:txBody>
      </p:sp>
      <p:sp>
        <p:nvSpPr>
          <p:cNvPr id="137220" name="Slide Number Placeholder 3">
            <a:extLst>
              <a:ext uri="{FF2B5EF4-FFF2-40B4-BE49-F238E27FC236}">
                <a16:creationId xmlns:a16="http://schemas.microsoft.com/office/drawing/2014/main" id="{0F68556A-7B82-027D-FAFF-8AAB504B777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6EE4E98-1AF5-4A5C-83D4-BEA3046853C4}" type="slidenum">
              <a:rPr lang="en-US" altLang="en-US" smtClean="0"/>
              <a:pPr/>
              <a:t>66</a:t>
            </a:fld>
            <a:endParaRPr lang="en-US" alt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a:extLst>
              <a:ext uri="{FF2B5EF4-FFF2-40B4-BE49-F238E27FC236}">
                <a16:creationId xmlns:a16="http://schemas.microsoft.com/office/drawing/2014/main" id="{C0971451-827D-1230-38D2-083BA655524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9267" name="Notes Placeholder 2">
            <a:extLst>
              <a:ext uri="{FF2B5EF4-FFF2-40B4-BE49-F238E27FC236}">
                <a16:creationId xmlns:a16="http://schemas.microsoft.com/office/drawing/2014/main" id="{C47E041C-FAD6-333E-0A64-5FE81CD9AEC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Before your first appointment make sure to complete the forms and review the materials.  Jot down any questions you may want to ask your TAA Counselor.  The packet you have or will receive in the mail once you are eligible for the program contains a form you can use to jot down any questions you may have. </a:t>
            </a:r>
          </a:p>
        </p:txBody>
      </p:sp>
      <p:sp>
        <p:nvSpPr>
          <p:cNvPr id="139268" name="Slide Number Placeholder 3">
            <a:extLst>
              <a:ext uri="{FF2B5EF4-FFF2-40B4-BE49-F238E27FC236}">
                <a16:creationId xmlns:a16="http://schemas.microsoft.com/office/drawing/2014/main" id="{A872362B-FB21-748F-756B-32BE6B8EA49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DDC3FD0-42AD-4DD3-8C39-092B60B65110}" type="slidenum">
              <a:rPr lang="en-US" altLang="en-US" smtClean="0"/>
              <a:pPr/>
              <a:t>67</a:t>
            </a:fld>
            <a:endParaRPr lang="en-US" alt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lide Image Placeholder 1">
            <a:extLst>
              <a:ext uri="{FF2B5EF4-FFF2-40B4-BE49-F238E27FC236}">
                <a16:creationId xmlns:a16="http://schemas.microsoft.com/office/drawing/2014/main" id="{B80D2732-CAD1-5897-F6C8-204B63A5DC5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1315" name="Notes Placeholder 2">
            <a:extLst>
              <a:ext uri="{FF2B5EF4-FFF2-40B4-BE49-F238E27FC236}">
                <a16:creationId xmlns:a16="http://schemas.microsoft.com/office/drawing/2014/main" id="{35E23D8F-252E-F597-B594-F6F28DEA809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Does anyone have any questions that were not previously addressed? </a:t>
            </a:r>
          </a:p>
          <a:p>
            <a:endParaRPr lang="en-US" altLang="en-US"/>
          </a:p>
          <a:p>
            <a:endParaRPr lang="en-US" altLang="en-US"/>
          </a:p>
          <a:p>
            <a:endParaRPr lang="en-US" altLang="en-US"/>
          </a:p>
        </p:txBody>
      </p:sp>
      <p:sp>
        <p:nvSpPr>
          <p:cNvPr id="141316" name="Slide Number Placeholder 3">
            <a:extLst>
              <a:ext uri="{FF2B5EF4-FFF2-40B4-BE49-F238E27FC236}">
                <a16:creationId xmlns:a16="http://schemas.microsoft.com/office/drawing/2014/main" id="{7D51593D-4C63-1322-F996-4E21A458779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55650" indent="-290513">
              <a:defRPr>
                <a:solidFill>
                  <a:schemeClr val="tx1"/>
                </a:solidFill>
                <a:latin typeface="Arial" panose="020B0604020202020204" pitchFamily="34" charset="0"/>
                <a:cs typeface="Arial" panose="020B0604020202020204" pitchFamily="34" charset="0"/>
              </a:defRPr>
            </a:lvl2pPr>
            <a:lvl3pPr marL="1163638" indent="-231775">
              <a:defRPr>
                <a:solidFill>
                  <a:schemeClr val="tx1"/>
                </a:solidFill>
                <a:latin typeface="Arial" panose="020B0604020202020204" pitchFamily="34" charset="0"/>
                <a:cs typeface="Arial" panose="020B0604020202020204" pitchFamily="34" charset="0"/>
              </a:defRPr>
            </a:lvl3pPr>
            <a:lvl4pPr marL="1630363" indent="-231775">
              <a:defRPr>
                <a:solidFill>
                  <a:schemeClr val="tx1"/>
                </a:solidFill>
                <a:latin typeface="Arial" panose="020B0604020202020204" pitchFamily="34" charset="0"/>
                <a:cs typeface="Arial" panose="020B0604020202020204" pitchFamily="34" charset="0"/>
              </a:defRPr>
            </a:lvl4pPr>
            <a:lvl5pPr marL="2095500" indent="-231775">
              <a:defRPr>
                <a:solidFill>
                  <a:schemeClr val="tx1"/>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31C5C0C-8620-4ECB-8997-3A42EDE9BBF4}" type="slidenum">
              <a:rPr lang="en-US" altLang="en-US" smtClean="0"/>
              <a:pPr/>
              <a:t>68</a:t>
            </a:fld>
            <a:endParaRPr lang="en-US" alt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Slide Image Placeholder 1">
            <a:extLst>
              <a:ext uri="{FF2B5EF4-FFF2-40B4-BE49-F238E27FC236}">
                <a16:creationId xmlns:a16="http://schemas.microsoft.com/office/drawing/2014/main" id="{585221B8-50FE-F4D6-4519-B9D98B516DC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63" name="Notes Placeholder 2">
            <a:extLst>
              <a:ext uri="{FF2B5EF4-FFF2-40B4-BE49-F238E27FC236}">
                <a16:creationId xmlns:a16="http://schemas.microsoft.com/office/drawing/2014/main" id="{2FFC1695-9F63-31DD-5478-43BDCD6C34D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This slide contains our contact information, feel free to reach out to us with any question. </a:t>
            </a:r>
          </a:p>
          <a:p>
            <a:endParaRPr lang="en-US" altLang="en-US"/>
          </a:p>
          <a:p>
            <a:r>
              <a:rPr lang="en-US" altLang="en-US"/>
              <a:t>Our detailed  power point presentation can be found on our CTDOL Website for viewing later. We also have a YouTube video available which provides a snapshot of the TAA program. You will receive an email from us with direct links to these items. </a:t>
            </a:r>
          </a:p>
          <a:p>
            <a:endParaRPr lang="en-US" altLang="en-US"/>
          </a:p>
          <a:p>
            <a:endParaRPr lang="en-US" altLang="en-US"/>
          </a:p>
          <a:p>
            <a:r>
              <a:rPr lang="en-US" altLang="en-US"/>
              <a:t>Thank you for attending the TAA Orientation today.  We look forward to working with you to help you achieve your future goals. </a:t>
            </a:r>
          </a:p>
          <a:p>
            <a:endParaRPr lang="en-US" altLang="en-US"/>
          </a:p>
          <a:p>
            <a:endParaRPr lang="en-US" altLang="en-US"/>
          </a:p>
        </p:txBody>
      </p:sp>
      <p:sp>
        <p:nvSpPr>
          <p:cNvPr id="143364" name="Slide Number Placeholder 3">
            <a:extLst>
              <a:ext uri="{FF2B5EF4-FFF2-40B4-BE49-F238E27FC236}">
                <a16:creationId xmlns:a16="http://schemas.microsoft.com/office/drawing/2014/main" id="{0F2CBFDC-2751-41E7-9984-BC7EC7BAFAE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433F548-B386-4700-B571-363B7BBA252B}" type="slidenum">
              <a:rPr lang="en-US" altLang="en-US" smtClean="0"/>
              <a:pPr/>
              <a:t>69</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754E5AB2-2C81-5377-AC91-4ABE25C82F3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a:extLst>
              <a:ext uri="{FF2B5EF4-FFF2-40B4-BE49-F238E27FC236}">
                <a16:creationId xmlns:a16="http://schemas.microsoft.com/office/drawing/2014/main" id="{F1F0EF2D-6407-44D2-7E80-2C85B429FEF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a:t>There are a variety of robust benefits that may be accessed to help you obtain your reemployment goal. </a:t>
            </a:r>
          </a:p>
          <a:p>
            <a:pPr eaLnBrk="1" hangingPunct="1"/>
            <a:r>
              <a:rPr lang="en-US" altLang="en-US"/>
              <a:t>We will discuss the main 7, which are…</a:t>
            </a:r>
          </a:p>
          <a:p>
            <a:pPr eaLnBrk="1" hangingPunct="1"/>
            <a:endParaRPr lang="en-US" altLang="en-US"/>
          </a:p>
          <a:p>
            <a:pPr eaLnBrk="1" hangingPunct="1"/>
            <a:endParaRPr lang="en-US" altLang="en-US"/>
          </a:p>
          <a:p>
            <a:pPr eaLnBrk="1" hangingPunct="1"/>
            <a:r>
              <a:rPr lang="en-US" altLang="en-US"/>
              <a:t>(Read the slides)</a:t>
            </a:r>
          </a:p>
        </p:txBody>
      </p:sp>
      <p:sp>
        <p:nvSpPr>
          <p:cNvPr id="16388" name="Slide Number Placeholder 3">
            <a:extLst>
              <a:ext uri="{FF2B5EF4-FFF2-40B4-BE49-F238E27FC236}">
                <a16:creationId xmlns:a16="http://schemas.microsoft.com/office/drawing/2014/main" id="{65919388-01AD-3820-3A0A-F296695861D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55650" indent="-290513">
              <a:defRPr>
                <a:solidFill>
                  <a:schemeClr val="tx1"/>
                </a:solidFill>
                <a:latin typeface="Arial" panose="020B0604020202020204" pitchFamily="34" charset="0"/>
                <a:cs typeface="Arial" panose="020B0604020202020204" pitchFamily="34" charset="0"/>
              </a:defRPr>
            </a:lvl2pPr>
            <a:lvl3pPr marL="1163638" indent="-231775">
              <a:defRPr>
                <a:solidFill>
                  <a:schemeClr val="tx1"/>
                </a:solidFill>
                <a:latin typeface="Arial" panose="020B0604020202020204" pitchFamily="34" charset="0"/>
                <a:cs typeface="Arial" panose="020B0604020202020204" pitchFamily="34" charset="0"/>
              </a:defRPr>
            </a:lvl3pPr>
            <a:lvl4pPr marL="1630363" indent="-231775">
              <a:defRPr>
                <a:solidFill>
                  <a:schemeClr val="tx1"/>
                </a:solidFill>
                <a:latin typeface="Arial" panose="020B0604020202020204" pitchFamily="34" charset="0"/>
                <a:cs typeface="Arial" panose="020B0604020202020204" pitchFamily="34" charset="0"/>
              </a:defRPr>
            </a:lvl4pPr>
            <a:lvl5pPr marL="2095500" indent="-231775">
              <a:defRPr>
                <a:solidFill>
                  <a:schemeClr val="tx1"/>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7F1860C-7E32-432E-AA6D-73AF667E5442}"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326AC9E8-A7B9-B009-89CE-BBFCA0B0B14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a:extLst>
              <a:ext uri="{FF2B5EF4-FFF2-40B4-BE49-F238E27FC236}">
                <a16:creationId xmlns:a16="http://schemas.microsoft.com/office/drawing/2014/main" id="{02B44CD7-6FED-501D-7492-1EEEBF7EA36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a:t>(Read the slides)</a:t>
            </a:r>
          </a:p>
        </p:txBody>
      </p:sp>
      <p:sp>
        <p:nvSpPr>
          <p:cNvPr id="18436" name="Slide Number Placeholder 3">
            <a:extLst>
              <a:ext uri="{FF2B5EF4-FFF2-40B4-BE49-F238E27FC236}">
                <a16:creationId xmlns:a16="http://schemas.microsoft.com/office/drawing/2014/main" id="{9939EAF5-6652-D95E-1DFE-960A9B9336C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55650" indent="-290513">
              <a:defRPr>
                <a:solidFill>
                  <a:schemeClr val="tx1"/>
                </a:solidFill>
                <a:latin typeface="Arial" panose="020B0604020202020204" pitchFamily="34" charset="0"/>
                <a:cs typeface="Arial" panose="020B0604020202020204" pitchFamily="34" charset="0"/>
              </a:defRPr>
            </a:lvl2pPr>
            <a:lvl3pPr marL="1163638" indent="-231775">
              <a:defRPr>
                <a:solidFill>
                  <a:schemeClr val="tx1"/>
                </a:solidFill>
                <a:latin typeface="Arial" panose="020B0604020202020204" pitchFamily="34" charset="0"/>
                <a:cs typeface="Arial" panose="020B0604020202020204" pitchFamily="34" charset="0"/>
              </a:defRPr>
            </a:lvl3pPr>
            <a:lvl4pPr marL="1630363" indent="-231775">
              <a:defRPr>
                <a:solidFill>
                  <a:schemeClr val="tx1"/>
                </a:solidFill>
                <a:latin typeface="Arial" panose="020B0604020202020204" pitchFamily="34" charset="0"/>
                <a:cs typeface="Arial" panose="020B0604020202020204" pitchFamily="34" charset="0"/>
              </a:defRPr>
            </a:lvl4pPr>
            <a:lvl5pPr marL="2095500" indent="-231775">
              <a:defRPr>
                <a:solidFill>
                  <a:schemeClr val="tx1"/>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47E80E2-3708-4223-BACC-A0D5A13706B2}"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id="{BA0819F6-DC1D-AB85-6153-8AB22AB256C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a:extLst>
              <a:ext uri="{FF2B5EF4-FFF2-40B4-BE49-F238E27FC236}">
                <a16:creationId xmlns:a16="http://schemas.microsoft.com/office/drawing/2014/main" id="{1D1D37FA-A89A-8CA4-ED5F-647CF20346D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a:t>Let’ s break down each of the benefits in greater detail </a:t>
            </a:r>
          </a:p>
        </p:txBody>
      </p:sp>
      <p:sp>
        <p:nvSpPr>
          <p:cNvPr id="20484" name="Slide Number Placeholder 3">
            <a:extLst>
              <a:ext uri="{FF2B5EF4-FFF2-40B4-BE49-F238E27FC236}">
                <a16:creationId xmlns:a16="http://schemas.microsoft.com/office/drawing/2014/main" id="{665CE17A-9332-A86D-C6E4-2F2A36689D3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55650" indent="-290513">
              <a:defRPr>
                <a:solidFill>
                  <a:schemeClr val="tx1"/>
                </a:solidFill>
                <a:latin typeface="Arial" panose="020B0604020202020204" pitchFamily="34" charset="0"/>
                <a:cs typeface="Arial" panose="020B0604020202020204" pitchFamily="34" charset="0"/>
              </a:defRPr>
            </a:lvl2pPr>
            <a:lvl3pPr marL="1163638" indent="-231775">
              <a:defRPr>
                <a:solidFill>
                  <a:schemeClr val="tx1"/>
                </a:solidFill>
                <a:latin typeface="Arial" panose="020B0604020202020204" pitchFamily="34" charset="0"/>
                <a:cs typeface="Arial" panose="020B0604020202020204" pitchFamily="34" charset="0"/>
              </a:defRPr>
            </a:lvl3pPr>
            <a:lvl4pPr marL="1630363" indent="-231775">
              <a:defRPr>
                <a:solidFill>
                  <a:schemeClr val="tx1"/>
                </a:solidFill>
                <a:latin typeface="Arial" panose="020B0604020202020204" pitchFamily="34" charset="0"/>
                <a:cs typeface="Arial" panose="020B0604020202020204" pitchFamily="34" charset="0"/>
              </a:defRPr>
            </a:lvl4pPr>
            <a:lvl5pPr marL="2095500" indent="-231775">
              <a:defRPr>
                <a:solidFill>
                  <a:schemeClr val="tx1"/>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96ADBD3-8EAC-449E-B677-B0E899674BA7}"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Rectangle 4">
            <a:extLst>
              <a:ext uri="{FF2B5EF4-FFF2-40B4-BE49-F238E27FC236}">
                <a16:creationId xmlns:a16="http://schemas.microsoft.com/office/drawing/2014/main" id="{6373B8B7-6F88-4D45-E34A-95814DA9573B}"/>
              </a:ext>
            </a:extLst>
          </p:cNvPr>
          <p:cNvSpPr>
            <a:spLocks noGrp="1" noChangeArrowheads="1"/>
          </p:cNvSpPr>
          <p:nvPr>
            <p:ph type="dt" sz="half" idx="10"/>
          </p:nvPr>
        </p:nvSpPr>
        <p:spPr>
          <a:ln/>
        </p:spPr>
        <p:txBody>
          <a:bodyPr/>
          <a:lstStyle>
            <a:lvl1pPr>
              <a:defRPr/>
            </a:lvl1pPr>
          </a:lstStyle>
          <a:p>
            <a:pPr>
              <a:defRPr/>
            </a:pPr>
            <a:endParaRPr lang="es-ES" altLang="en-US"/>
          </a:p>
        </p:txBody>
      </p:sp>
      <p:sp>
        <p:nvSpPr>
          <p:cNvPr id="5" name="Rectangle 5">
            <a:extLst>
              <a:ext uri="{FF2B5EF4-FFF2-40B4-BE49-F238E27FC236}">
                <a16:creationId xmlns:a16="http://schemas.microsoft.com/office/drawing/2014/main" id="{97095D65-5CFD-8877-DED9-E34DFA539B1C}"/>
              </a:ext>
            </a:extLst>
          </p:cNvPr>
          <p:cNvSpPr>
            <a:spLocks noGrp="1" noChangeArrowheads="1"/>
          </p:cNvSpPr>
          <p:nvPr>
            <p:ph type="ftr" sz="quarter" idx="11"/>
          </p:nvPr>
        </p:nvSpPr>
        <p:spPr>
          <a:ln/>
        </p:spPr>
        <p:txBody>
          <a:bodyPr/>
          <a:lstStyle>
            <a:lvl1pPr>
              <a:defRPr/>
            </a:lvl1pPr>
          </a:lstStyle>
          <a:p>
            <a:pPr>
              <a:defRPr/>
            </a:pPr>
            <a:endParaRPr lang="es-ES" altLang="en-US"/>
          </a:p>
        </p:txBody>
      </p:sp>
      <p:sp>
        <p:nvSpPr>
          <p:cNvPr id="6" name="Rectangle 6">
            <a:extLst>
              <a:ext uri="{FF2B5EF4-FFF2-40B4-BE49-F238E27FC236}">
                <a16:creationId xmlns:a16="http://schemas.microsoft.com/office/drawing/2014/main" id="{39DFEC1A-27AD-CE73-179F-BF418886B5DF}"/>
              </a:ext>
            </a:extLst>
          </p:cNvPr>
          <p:cNvSpPr>
            <a:spLocks noGrp="1" noChangeArrowheads="1"/>
          </p:cNvSpPr>
          <p:nvPr>
            <p:ph type="sldNum" sz="quarter" idx="12"/>
          </p:nvPr>
        </p:nvSpPr>
        <p:spPr>
          <a:ln/>
        </p:spPr>
        <p:txBody>
          <a:bodyPr/>
          <a:lstStyle>
            <a:lvl1pPr>
              <a:defRPr/>
            </a:lvl1pPr>
          </a:lstStyle>
          <a:p>
            <a:pPr>
              <a:defRPr/>
            </a:pPr>
            <a:fld id="{59D8E773-B036-49DC-AB71-2F930D9A41D0}" type="slidenum">
              <a:rPr lang="es-ES" altLang="en-US"/>
              <a:pPr>
                <a:defRPr/>
              </a:pPr>
              <a:t>‹#›</a:t>
            </a:fld>
            <a:endParaRPr lang="es-ES" altLang="en-US"/>
          </a:p>
        </p:txBody>
      </p:sp>
    </p:spTree>
    <p:extLst>
      <p:ext uri="{BB962C8B-B14F-4D97-AF65-F5344CB8AC3E}">
        <p14:creationId xmlns:p14="http://schemas.microsoft.com/office/powerpoint/2010/main" val="29679581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02BFA916-A7A3-2F9C-451E-7808D633E236}"/>
              </a:ext>
            </a:extLst>
          </p:cNvPr>
          <p:cNvSpPr>
            <a:spLocks noGrp="1" noChangeArrowheads="1"/>
          </p:cNvSpPr>
          <p:nvPr>
            <p:ph type="dt" sz="half" idx="10"/>
          </p:nvPr>
        </p:nvSpPr>
        <p:spPr>
          <a:ln/>
        </p:spPr>
        <p:txBody>
          <a:bodyPr/>
          <a:lstStyle>
            <a:lvl1pPr>
              <a:defRPr/>
            </a:lvl1pPr>
          </a:lstStyle>
          <a:p>
            <a:pPr>
              <a:defRPr/>
            </a:pPr>
            <a:endParaRPr lang="es-ES" altLang="en-US"/>
          </a:p>
        </p:txBody>
      </p:sp>
      <p:sp>
        <p:nvSpPr>
          <p:cNvPr id="5" name="Rectangle 5">
            <a:extLst>
              <a:ext uri="{FF2B5EF4-FFF2-40B4-BE49-F238E27FC236}">
                <a16:creationId xmlns:a16="http://schemas.microsoft.com/office/drawing/2014/main" id="{3EEBA4A9-EA52-DAF3-CDEF-A789D71B5F06}"/>
              </a:ext>
            </a:extLst>
          </p:cNvPr>
          <p:cNvSpPr>
            <a:spLocks noGrp="1" noChangeArrowheads="1"/>
          </p:cNvSpPr>
          <p:nvPr>
            <p:ph type="ftr" sz="quarter" idx="11"/>
          </p:nvPr>
        </p:nvSpPr>
        <p:spPr>
          <a:ln/>
        </p:spPr>
        <p:txBody>
          <a:bodyPr/>
          <a:lstStyle>
            <a:lvl1pPr>
              <a:defRPr/>
            </a:lvl1pPr>
          </a:lstStyle>
          <a:p>
            <a:pPr>
              <a:defRPr/>
            </a:pPr>
            <a:endParaRPr lang="es-ES" altLang="en-US"/>
          </a:p>
        </p:txBody>
      </p:sp>
      <p:sp>
        <p:nvSpPr>
          <p:cNvPr id="6" name="Rectangle 6">
            <a:extLst>
              <a:ext uri="{FF2B5EF4-FFF2-40B4-BE49-F238E27FC236}">
                <a16:creationId xmlns:a16="http://schemas.microsoft.com/office/drawing/2014/main" id="{8D1A4A88-C56A-DEFB-7276-D5014AF14BFB}"/>
              </a:ext>
            </a:extLst>
          </p:cNvPr>
          <p:cNvSpPr>
            <a:spLocks noGrp="1" noChangeArrowheads="1"/>
          </p:cNvSpPr>
          <p:nvPr>
            <p:ph type="sldNum" sz="quarter" idx="12"/>
          </p:nvPr>
        </p:nvSpPr>
        <p:spPr>
          <a:ln/>
        </p:spPr>
        <p:txBody>
          <a:bodyPr/>
          <a:lstStyle>
            <a:lvl1pPr>
              <a:defRPr/>
            </a:lvl1pPr>
          </a:lstStyle>
          <a:p>
            <a:pPr>
              <a:defRPr/>
            </a:pPr>
            <a:fld id="{67328B5D-06FB-47B2-8718-6D7AF86789BC}" type="slidenum">
              <a:rPr lang="es-ES" altLang="en-US"/>
              <a:pPr>
                <a:defRPr/>
              </a:pPr>
              <a:t>‹#›</a:t>
            </a:fld>
            <a:endParaRPr lang="es-ES" altLang="en-US"/>
          </a:p>
        </p:txBody>
      </p:sp>
    </p:spTree>
    <p:extLst>
      <p:ext uri="{BB962C8B-B14F-4D97-AF65-F5344CB8AC3E}">
        <p14:creationId xmlns:p14="http://schemas.microsoft.com/office/powerpoint/2010/main" val="4450218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6D9BC8AB-D75A-CB74-A728-1E488E89A000}"/>
              </a:ext>
            </a:extLst>
          </p:cNvPr>
          <p:cNvSpPr>
            <a:spLocks noGrp="1" noChangeArrowheads="1"/>
          </p:cNvSpPr>
          <p:nvPr>
            <p:ph type="dt" sz="half" idx="10"/>
          </p:nvPr>
        </p:nvSpPr>
        <p:spPr>
          <a:ln/>
        </p:spPr>
        <p:txBody>
          <a:bodyPr/>
          <a:lstStyle>
            <a:lvl1pPr>
              <a:defRPr/>
            </a:lvl1pPr>
          </a:lstStyle>
          <a:p>
            <a:pPr>
              <a:defRPr/>
            </a:pPr>
            <a:endParaRPr lang="es-ES" altLang="en-US"/>
          </a:p>
        </p:txBody>
      </p:sp>
      <p:sp>
        <p:nvSpPr>
          <p:cNvPr id="5" name="Rectangle 5">
            <a:extLst>
              <a:ext uri="{FF2B5EF4-FFF2-40B4-BE49-F238E27FC236}">
                <a16:creationId xmlns:a16="http://schemas.microsoft.com/office/drawing/2014/main" id="{952ADF6E-D83C-C167-A7E8-0998FDF24E4B}"/>
              </a:ext>
            </a:extLst>
          </p:cNvPr>
          <p:cNvSpPr>
            <a:spLocks noGrp="1" noChangeArrowheads="1"/>
          </p:cNvSpPr>
          <p:nvPr>
            <p:ph type="ftr" sz="quarter" idx="11"/>
          </p:nvPr>
        </p:nvSpPr>
        <p:spPr>
          <a:ln/>
        </p:spPr>
        <p:txBody>
          <a:bodyPr/>
          <a:lstStyle>
            <a:lvl1pPr>
              <a:defRPr/>
            </a:lvl1pPr>
          </a:lstStyle>
          <a:p>
            <a:pPr>
              <a:defRPr/>
            </a:pPr>
            <a:endParaRPr lang="es-ES" altLang="en-US"/>
          </a:p>
        </p:txBody>
      </p:sp>
      <p:sp>
        <p:nvSpPr>
          <p:cNvPr id="6" name="Rectangle 6">
            <a:extLst>
              <a:ext uri="{FF2B5EF4-FFF2-40B4-BE49-F238E27FC236}">
                <a16:creationId xmlns:a16="http://schemas.microsoft.com/office/drawing/2014/main" id="{182D1986-39CB-C786-6792-54D94AA21125}"/>
              </a:ext>
            </a:extLst>
          </p:cNvPr>
          <p:cNvSpPr>
            <a:spLocks noGrp="1" noChangeArrowheads="1"/>
          </p:cNvSpPr>
          <p:nvPr>
            <p:ph type="sldNum" sz="quarter" idx="12"/>
          </p:nvPr>
        </p:nvSpPr>
        <p:spPr>
          <a:ln/>
        </p:spPr>
        <p:txBody>
          <a:bodyPr/>
          <a:lstStyle>
            <a:lvl1pPr>
              <a:defRPr/>
            </a:lvl1pPr>
          </a:lstStyle>
          <a:p>
            <a:pPr>
              <a:defRPr/>
            </a:pPr>
            <a:fld id="{AB32BB51-FF19-4449-8777-328F5945DB64}" type="slidenum">
              <a:rPr lang="es-ES" altLang="en-US"/>
              <a:pPr>
                <a:defRPr/>
              </a:pPr>
              <a:t>‹#›</a:t>
            </a:fld>
            <a:endParaRPr lang="es-ES" altLang="en-US"/>
          </a:p>
        </p:txBody>
      </p:sp>
    </p:spTree>
    <p:extLst>
      <p:ext uri="{BB962C8B-B14F-4D97-AF65-F5344CB8AC3E}">
        <p14:creationId xmlns:p14="http://schemas.microsoft.com/office/powerpoint/2010/main" val="28215249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4707B0F2-43C7-F4D1-6C33-54E44BBF090F}"/>
              </a:ext>
            </a:extLst>
          </p:cNvPr>
          <p:cNvSpPr>
            <a:spLocks noGrp="1" noChangeArrowheads="1"/>
          </p:cNvSpPr>
          <p:nvPr>
            <p:ph type="dt" sz="half" idx="10"/>
          </p:nvPr>
        </p:nvSpPr>
        <p:spPr>
          <a:ln/>
        </p:spPr>
        <p:txBody>
          <a:bodyPr/>
          <a:lstStyle>
            <a:lvl1pPr>
              <a:defRPr/>
            </a:lvl1pPr>
          </a:lstStyle>
          <a:p>
            <a:pPr>
              <a:defRPr/>
            </a:pPr>
            <a:endParaRPr lang="es-ES" altLang="en-US"/>
          </a:p>
        </p:txBody>
      </p:sp>
      <p:sp>
        <p:nvSpPr>
          <p:cNvPr id="5" name="Rectangle 5">
            <a:extLst>
              <a:ext uri="{FF2B5EF4-FFF2-40B4-BE49-F238E27FC236}">
                <a16:creationId xmlns:a16="http://schemas.microsoft.com/office/drawing/2014/main" id="{F6BDCE09-D410-382F-B04C-E912087CEB77}"/>
              </a:ext>
            </a:extLst>
          </p:cNvPr>
          <p:cNvSpPr>
            <a:spLocks noGrp="1" noChangeArrowheads="1"/>
          </p:cNvSpPr>
          <p:nvPr>
            <p:ph type="ftr" sz="quarter" idx="11"/>
          </p:nvPr>
        </p:nvSpPr>
        <p:spPr>
          <a:ln/>
        </p:spPr>
        <p:txBody>
          <a:bodyPr/>
          <a:lstStyle>
            <a:lvl1pPr>
              <a:defRPr/>
            </a:lvl1pPr>
          </a:lstStyle>
          <a:p>
            <a:pPr>
              <a:defRPr/>
            </a:pPr>
            <a:endParaRPr lang="es-ES" altLang="en-US"/>
          </a:p>
        </p:txBody>
      </p:sp>
      <p:sp>
        <p:nvSpPr>
          <p:cNvPr id="6" name="Rectangle 6">
            <a:extLst>
              <a:ext uri="{FF2B5EF4-FFF2-40B4-BE49-F238E27FC236}">
                <a16:creationId xmlns:a16="http://schemas.microsoft.com/office/drawing/2014/main" id="{DA155DC1-C6EF-6220-548D-37F46E9A37D9}"/>
              </a:ext>
            </a:extLst>
          </p:cNvPr>
          <p:cNvSpPr>
            <a:spLocks noGrp="1" noChangeArrowheads="1"/>
          </p:cNvSpPr>
          <p:nvPr>
            <p:ph type="sldNum" sz="quarter" idx="12"/>
          </p:nvPr>
        </p:nvSpPr>
        <p:spPr>
          <a:ln/>
        </p:spPr>
        <p:txBody>
          <a:bodyPr/>
          <a:lstStyle>
            <a:lvl1pPr>
              <a:defRPr/>
            </a:lvl1pPr>
          </a:lstStyle>
          <a:p>
            <a:pPr>
              <a:defRPr/>
            </a:pPr>
            <a:fld id="{0A5D6A4E-BFE5-4388-A602-609463CF657B}" type="slidenum">
              <a:rPr lang="es-ES" altLang="en-US"/>
              <a:pPr>
                <a:defRPr/>
              </a:pPr>
              <a:t>‹#›</a:t>
            </a:fld>
            <a:endParaRPr lang="es-ES" altLang="en-US"/>
          </a:p>
        </p:txBody>
      </p:sp>
    </p:spTree>
    <p:extLst>
      <p:ext uri="{BB962C8B-B14F-4D97-AF65-F5344CB8AC3E}">
        <p14:creationId xmlns:p14="http://schemas.microsoft.com/office/powerpoint/2010/main" val="35195295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a:extLst>
              <a:ext uri="{FF2B5EF4-FFF2-40B4-BE49-F238E27FC236}">
                <a16:creationId xmlns:a16="http://schemas.microsoft.com/office/drawing/2014/main" id="{85383D8D-BE97-EA29-470D-B68421F91F1C}"/>
              </a:ext>
            </a:extLst>
          </p:cNvPr>
          <p:cNvSpPr>
            <a:spLocks noGrp="1" noChangeArrowheads="1"/>
          </p:cNvSpPr>
          <p:nvPr>
            <p:ph type="dt" sz="half" idx="10"/>
          </p:nvPr>
        </p:nvSpPr>
        <p:spPr>
          <a:ln/>
        </p:spPr>
        <p:txBody>
          <a:bodyPr/>
          <a:lstStyle>
            <a:lvl1pPr>
              <a:defRPr/>
            </a:lvl1pPr>
          </a:lstStyle>
          <a:p>
            <a:pPr>
              <a:defRPr/>
            </a:pPr>
            <a:endParaRPr lang="es-ES" altLang="en-US"/>
          </a:p>
        </p:txBody>
      </p:sp>
      <p:sp>
        <p:nvSpPr>
          <p:cNvPr id="5" name="Rectangle 5">
            <a:extLst>
              <a:ext uri="{FF2B5EF4-FFF2-40B4-BE49-F238E27FC236}">
                <a16:creationId xmlns:a16="http://schemas.microsoft.com/office/drawing/2014/main" id="{AE529382-A114-0387-F13D-D6BE9FF68B09}"/>
              </a:ext>
            </a:extLst>
          </p:cNvPr>
          <p:cNvSpPr>
            <a:spLocks noGrp="1" noChangeArrowheads="1"/>
          </p:cNvSpPr>
          <p:nvPr>
            <p:ph type="ftr" sz="quarter" idx="11"/>
          </p:nvPr>
        </p:nvSpPr>
        <p:spPr>
          <a:ln/>
        </p:spPr>
        <p:txBody>
          <a:bodyPr/>
          <a:lstStyle>
            <a:lvl1pPr>
              <a:defRPr/>
            </a:lvl1pPr>
          </a:lstStyle>
          <a:p>
            <a:pPr>
              <a:defRPr/>
            </a:pPr>
            <a:endParaRPr lang="es-ES" altLang="en-US"/>
          </a:p>
        </p:txBody>
      </p:sp>
      <p:sp>
        <p:nvSpPr>
          <p:cNvPr id="6" name="Rectangle 6">
            <a:extLst>
              <a:ext uri="{FF2B5EF4-FFF2-40B4-BE49-F238E27FC236}">
                <a16:creationId xmlns:a16="http://schemas.microsoft.com/office/drawing/2014/main" id="{A40CEB2A-EAFD-26E1-CAF2-A70C09E4283B}"/>
              </a:ext>
            </a:extLst>
          </p:cNvPr>
          <p:cNvSpPr>
            <a:spLocks noGrp="1" noChangeArrowheads="1"/>
          </p:cNvSpPr>
          <p:nvPr>
            <p:ph type="sldNum" sz="quarter" idx="12"/>
          </p:nvPr>
        </p:nvSpPr>
        <p:spPr>
          <a:ln/>
        </p:spPr>
        <p:txBody>
          <a:bodyPr/>
          <a:lstStyle>
            <a:lvl1pPr>
              <a:defRPr/>
            </a:lvl1pPr>
          </a:lstStyle>
          <a:p>
            <a:pPr>
              <a:defRPr/>
            </a:pPr>
            <a:fld id="{39D6401D-2796-4904-BC39-2E669AD29CDC}" type="slidenum">
              <a:rPr lang="es-ES" altLang="en-US"/>
              <a:pPr>
                <a:defRPr/>
              </a:pPr>
              <a:t>‹#›</a:t>
            </a:fld>
            <a:endParaRPr lang="es-ES" altLang="en-US"/>
          </a:p>
        </p:txBody>
      </p:sp>
    </p:spTree>
    <p:extLst>
      <p:ext uri="{BB962C8B-B14F-4D97-AF65-F5344CB8AC3E}">
        <p14:creationId xmlns:p14="http://schemas.microsoft.com/office/powerpoint/2010/main" val="16979241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B9766516-2DA7-D284-CC67-396C562C66EA}"/>
              </a:ext>
            </a:extLst>
          </p:cNvPr>
          <p:cNvSpPr>
            <a:spLocks noGrp="1" noChangeArrowheads="1"/>
          </p:cNvSpPr>
          <p:nvPr>
            <p:ph type="dt" sz="half" idx="10"/>
          </p:nvPr>
        </p:nvSpPr>
        <p:spPr>
          <a:ln/>
        </p:spPr>
        <p:txBody>
          <a:bodyPr/>
          <a:lstStyle>
            <a:lvl1pPr>
              <a:defRPr/>
            </a:lvl1pPr>
          </a:lstStyle>
          <a:p>
            <a:pPr>
              <a:defRPr/>
            </a:pPr>
            <a:endParaRPr lang="es-ES" altLang="en-US"/>
          </a:p>
        </p:txBody>
      </p:sp>
      <p:sp>
        <p:nvSpPr>
          <p:cNvPr id="6" name="Rectangle 5">
            <a:extLst>
              <a:ext uri="{FF2B5EF4-FFF2-40B4-BE49-F238E27FC236}">
                <a16:creationId xmlns:a16="http://schemas.microsoft.com/office/drawing/2014/main" id="{84EFE932-AEE0-EF9D-CC21-944D7855BFCD}"/>
              </a:ext>
            </a:extLst>
          </p:cNvPr>
          <p:cNvSpPr>
            <a:spLocks noGrp="1" noChangeArrowheads="1"/>
          </p:cNvSpPr>
          <p:nvPr>
            <p:ph type="ftr" sz="quarter" idx="11"/>
          </p:nvPr>
        </p:nvSpPr>
        <p:spPr>
          <a:ln/>
        </p:spPr>
        <p:txBody>
          <a:bodyPr/>
          <a:lstStyle>
            <a:lvl1pPr>
              <a:defRPr/>
            </a:lvl1pPr>
          </a:lstStyle>
          <a:p>
            <a:pPr>
              <a:defRPr/>
            </a:pPr>
            <a:endParaRPr lang="es-ES" altLang="en-US"/>
          </a:p>
        </p:txBody>
      </p:sp>
      <p:sp>
        <p:nvSpPr>
          <p:cNvPr id="7" name="Rectangle 6">
            <a:extLst>
              <a:ext uri="{FF2B5EF4-FFF2-40B4-BE49-F238E27FC236}">
                <a16:creationId xmlns:a16="http://schemas.microsoft.com/office/drawing/2014/main" id="{C7D861B8-EC7F-F4CF-284F-C3BD6927D90C}"/>
              </a:ext>
            </a:extLst>
          </p:cNvPr>
          <p:cNvSpPr>
            <a:spLocks noGrp="1" noChangeArrowheads="1"/>
          </p:cNvSpPr>
          <p:nvPr>
            <p:ph type="sldNum" sz="quarter" idx="12"/>
          </p:nvPr>
        </p:nvSpPr>
        <p:spPr>
          <a:ln/>
        </p:spPr>
        <p:txBody>
          <a:bodyPr/>
          <a:lstStyle>
            <a:lvl1pPr>
              <a:defRPr/>
            </a:lvl1pPr>
          </a:lstStyle>
          <a:p>
            <a:pPr>
              <a:defRPr/>
            </a:pPr>
            <a:fld id="{AAE1161C-9C8D-450B-980B-F91C780B6764}" type="slidenum">
              <a:rPr lang="es-ES" altLang="en-US"/>
              <a:pPr>
                <a:defRPr/>
              </a:pPr>
              <a:t>‹#›</a:t>
            </a:fld>
            <a:endParaRPr lang="es-ES" altLang="en-US"/>
          </a:p>
        </p:txBody>
      </p:sp>
    </p:spTree>
    <p:extLst>
      <p:ext uri="{BB962C8B-B14F-4D97-AF65-F5344CB8AC3E}">
        <p14:creationId xmlns:p14="http://schemas.microsoft.com/office/powerpoint/2010/main" val="23671886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E80D12A6-C1E7-9ACF-D673-11272051C11C}"/>
              </a:ext>
            </a:extLst>
          </p:cNvPr>
          <p:cNvSpPr>
            <a:spLocks noGrp="1" noChangeArrowheads="1"/>
          </p:cNvSpPr>
          <p:nvPr>
            <p:ph type="dt" sz="half" idx="10"/>
          </p:nvPr>
        </p:nvSpPr>
        <p:spPr>
          <a:ln/>
        </p:spPr>
        <p:txBody>
          <a:bodyPr/>
          <a:lstStyle>
            <a:lvl1pPr>
              <a:defRPr/>
            </a:lvl1pPr>
          </a:lstStyle>
          <a:p>
            <a:pPr>
              <a:defRPr/>
            </a:pPr>
            <a:endParaRPr lang="es-ES" altLang="en-US"/>
          </a:p>
        </p:txBody>
      </p:sp>
      <p:sp>
        <p:nvSpPr>
          <p:cNvPr id="8" name="Rectangle 5">
            <a:extLst>
              <a:ext uri="{FF2B5EF4-FFF2-40B4-BE49-F238E27FC236}">
                <a16:creationId xmlns:a16="http://schemas.microsoft.com/office/drawing/2014/main" id="{71765A6D-2100-85E3-D7F6-6C680168E7C6}"/>
              </a:ext>
            </a:extLst>
          </p:cNvPr>
          <p:cNvSpPr>
            <a:spLocks noGrp="1" noChangeArrowheads="1"/>
          </p:cNvSpPr>
          <p:nvPr>
            <p:ph type="ftr" sz="quarter" idx="11"/>
          </p:nvPr>
        </p:nvSpPr>
        <p:spPr>
          <a:ln/>
        </p:spPr>
        <p:txBody>
          <a:bodyPr/>
          <a:lstStyle>
            <a:lvl1pPr>
              <a:defRPr/>
            </a:lvl1pPr>
          </a:lstStyle>
          <a:p>
            <a:pPr>
              <a:defRPr/>
            </a:pPr>
            <a:endParaRPr lang="es-ES" altLang="en-US"/>
          </a:p>
        </p:txBody>
      </p:sp>
      <p:sp>
        <p:nvSpPr>
          <p:cNvPr id="9" name="Rectangle 6">
            <a:extLst>
              <a:ext uri="{FF2B5EF4-FFF2-40B4-BE49-F238E27FC236}">
                <a16:creationId xmlns:a16="http://schemas.microsoft.com/office/drawing/2014/main" id="{D6D148C3-E53B-C2F4-1855-FB9B6AE7598D}"/>
              </a:ext>
            </a:extLst>
          </p:cNvPr>
          <p:cNvSpPr>
            <a:spLocks noGrp="1" noChangeArrowheads="1"/>
          </p:cNvSpPr>
          <p:nvPr>
            <p:ph type="sldNum" sz="quarter" idx="12"/>
          </p:nvPr>
        </p:nvSpPr>
        <p:spPr>
          <a:ln/>
        </p:spPr>
        <p:txBody>
          <a:bodyPr/>
          <a:lstStyle>
            <a:lvl1pPr>
              <a:defRPr/>
            </a:lvl1pPr>
          </a:lstStyle>
          <a:p>
            <a:pPr>
              <a:defRPr/>
            </a:pPr>
            <a:fld id="{7F93DD40-6E21-4733-867F-FD2D28FE8B77}" type="slidenum">
              <a:rPr lang="es-ES" altLang="en-US"/>
              <a:pPr>
                <a:defRPr/>
              </a:pPr>
              <a:t>‹#›</a:t>
            </a:fld>
            <a:endParaRPr lang="es-ES" altLang="en-US"/>
          </a:p>
        </p:txBody>
      </p:sp>
    </p:spTree>
    <p:extLst>
      <p:ext uri="{BB962C8B-B14F-4D97-AF65-F5344CB8AC3E}">
        <p14:creationId xmlns:p14="http://schemas.microsoft.com/office/powerpoint/2010/main" val="40281644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3916DE6E-ADFB-4D6C-E8BF-6B15A2066914}"/>
              </a:ext>
            </a:extLst>
          </p:cNvPr>
          <p:cNvSpPr>
            <a:spLocks noGrp="1" noChangeArrowheads="1"/>
          </p:cNvSpPr>
          <p:nvPr>
            <p:ph type="dt" sz="half" idx="10"/>
          </p:nvPr>
        </p:nvSpPr>
        <p:spPr>
          <a:ln/>
        </p:spPr>
        <p:txBody>
          <a:bodyPr/>
          <a:lstStyle>
            <a:lvl1pPr>
              <a:defRPr/>
            </a:lvl1pPr>
          </a:lstStyle>
          <a:p>
            <a:pPr>
              <a:defRPr/>
            </a:pPr>
            <a:endParaRPr lang="es-ES" altLang="en-US"/>
          </a:p>
        </p:txBody>
      </p:sp>
      <p:sp>
        <p:nvSpPr>
          <p:cNvPr id="4" name="Rectangle 5">
            <a:extLst>
              <a:ext uri="{FF2B5EF4-FFF2-40B4-BE49-F238E27FC236}">
                <a16:creationId xmlns:a16="http://schemas.microsoft.com/office/drawing/2014/main" id="{E6336746-514A-D26C-224C-9BBB653010A3}"/>
              </a:ext>
            </a:extLst>
          </p:cNvPr>
          <p:cNvSpPr>
            <a:spLocks noGrp="1" noChangeArrowheads="1"/>
          </p:cNvSpPr>
          <p:nvPr>
            <p:ph type="ftr" sz="quarter" idx="11"/>
          </p:nvPr>
        </p:nvSpPr>
        <p:spPr>
          <a:ln/>
        </p:spPr>
        <p:txBody>
          <a:bodyPr/>
          <a:lstStyle>
            <a:lvl1pPr>
              <a:defRPr/>
            </a:lvl1pPr>
          </a:lstStyle>
          <a:p>
            <a:pPr>
              <a:defRPr/>
            </a:pPr>
            <a:endParaRPr lang="es-ES" altLang="en-US"/>
          </a:p>
        </p:txBody>
      </p:sp>
      <p:sp>
        <p:nvSpPr>
          <p:cNvPr id="5" name="Rectangle 6">
            <a:extLst>
              <a:ext uri="{FF2B5EF4-FFF2-40B4-BE49-F238E27FC236}">
                <a16:creationId xmlns:a16="http://schemas.microsoft.com/office/drawing/2014/main" id="{433E157E-7B0F-E402-2765-1E8566B6A1AB}"/>
              </a:ext>
            </a:extLst>
          </p:cNvPr>
          <p:cNvSpPr>
            <a:spLocks noGrp="1" noChangeArrowheads="1"/>
          </p:cNvSpPr>
          <p:nvPr>
            <p:ph type="sldNum" sz="quarter" idx="12"/>
          </p:nvPr>
        </p:nvSpPr>
        <p:spPr>
          <a:ln/>
        </p:spPr>
        <p:txBody>
          <a:bodyPr/>
          <a:lstStyle>
            <a:lvl1pPr>
              <a:defRPr/>
            </a:lvl1pPr>
          </a:lstStyle>
          <a:p>
            <a:pPr>
              <a:defRPr/>
            </a:pPr>
            <a:fld id="{995D383D-1260-4D26-80E3-49C40440733A}" type="slidenum">
              <a:rPr lang="es-ES" altLang="en-US"/>
              <a:pPr>
                <a:defRPr/>
              </a:pPr>
              <a:t>‹#›</a:t>
            </a:fld>
            <a:endParaRPr lang="es-ES" altLang="en-US"/>
          </a:p>
        </p:txBody>
      </p:sp>
    </p:spTree>
    <p:extLst>
      <p:ext uri="{BB962C8B-B14F-4D97-AF65-F5344CB8AC3E}">
        <p14:creationId xmlns:p14="http://schemas.microsoft.com/office/powerpoint/2010/main" val="37519781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777F5744-B61C-88AE-AED2-B064CB821F6E}"/>
              </a:ext>
            </a:extLst>
          </p:cNvPr>
          <p:cNvSpPr>
            <a:spLocks noGrp="1" noChangeArrowheads="1"/>
          </p:cNvSpPr>
          <p:nvPr>
            <p:ph type="dt" sz="half" idx="10"/>
          </p:nvPr>
        </p:nvSpPr>
        <p:spPr>
          <a:ln/>
        </p:spPr>
        <p:txBody>
          <a:bodyPr/>
          <a:lstStyle>
            <a:lvl1pPr>
              <a:defRPr/>
            </a:lvl1pPr>
          </a:lstStyle>
          <a:p>
            <a:pPr>
              <a:defRPr/>
            </a:pPr>
            <a:endParaRPr lang="es-ES" altLang="en-US"/>
          </a:p>
        </p:txBody>
      </p:sp>
      <p:sp>
        <p:nvSpPr>
          <p:cNvPr id="3" name="Rectangle 5">
            <a:extLst>
              <a:ext uri="{FF2B5EF4-FFF2-40B4-BE49-F238E27FC236}">
                <a16:creationId xmlns:a16="http://schemas.microsoft.com/office/drawing/2014/main" id="{BF459A6B-334F-E50D-D211-CBDF47BE1FF8}"/>
              </a:ext>
            </a:extLst>
          </p:cNvPr>
          <p:cNvSpPr>
            <a:spLocks noGrp="1" noChangeArrowheads="1"/>
          </p:cNvSpPr>
          <p:nvPr>
            <p:ph type="ftr" sz="quarter" idx="11"/>
          </p:nvPr>
        </p:nvSpPr>
        <p:spPr>
          <a:ln/>
        </p:spPr>
        <p:txBody>
          <a:bodyPr/>
          <a:lstStyle>
            <a:lvl1pPr>
              <a:defRPr/>
            </a:lvl1pPr>
          </a:lstStyle>
          <a:p>
            <a:pPr>
              <a:defRPr/>
            </a:pPr>
            <a:endParaRPr lang="es-ES" altLang="en-US"/>
          </a:p>
        </p:txBody>
      </p:sp>
      <p:sp>
        <p:nvSpPr>
          <p:cNvPr id="4" name="Rectangle 6">
            <a:extLst>
              <a:ext uri="{FF2B5EF4-FFF2-40B4-BE49-F238E27FC236}">
                <a16:creationId xmlns:a16="http://schemas.microsoft.com/office/drawing/2014/main" id="{9C483605-E38F-E6F1-2477-43EB67409FB9}"/>
              </a:ext>
            </a:extLst>
          </p:cNvPr>
          <p:cNvSpPr>
            <a:spLocks noGrp="1" noChangeArrowheads="1"/>
          </p:cNvSpPr>
          <p:nvPr>
            <p:ph type="sldNum" sz="quarter" idx="12"/>
          </p:nvPr>
        </p:nvSpPr>
        <p:spPr>
          <a:ln/>
        </p:spPr>
        <p:txBody>
          <a:bodyPr/>
          <a:lstStyle>
            <a:lvl1pPr>
              <a:defRPr/>
            </a:lvl1pPr>
          </a:lstStyle>
          <a:p>
            <a:pPr>
              <a:defRPr/>
            </a:pPr>
            <a:fld id="{FDDAB5B5-1B79-4139-B6FF-982AE7DD4C2B}" type="slidenum">
              <a:rPr lang="es-ES" altLang="en-US"/>
              <a:pPr>
                <a:defRPr/>
              </a:pPr>
              <a:t>‹#›</a:t>
            </a:fld>
            <a:endParaRPr lang="es-ES" altLang="en-US"/>
          </a:p>
        </p:txBody>
      </p:sp>
    </p:spTree>
    <p:extLst>
      <p:ext uri="{BB962C8B-B14F-4D97-AF65-F5344CB8AC3E}">
        <p14:creationId xmlns:p14="http://schemas.microsoft.com/office/powerpoint/2010/main" val="9236681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46DEB49C-01F8-9ECF-1862-CD5248F1057A}"/>
              </a:ext>
            </a:extLst>
          </p:cNvPr>
          <p:cNvSpPr>
            <a:spLocks noGrp="1" noChangeArrowheads="1"/>
          </p:cNvSpPr>
          <p:nvPr>
            <p:ph type="dt" sz="half" idx="10"/>
          </p:nvPr>
        </p:nvSpPr>
        <p:spPr>
          <a:ln/>
        </p:spPr>
        <p:txBody>
          <a:bodyPr/>
          <a:lstStyle>
            <a:lvl1pPr>
              <a:defRPr/>
            </a:lvl1pPr>
          </a:lstStyle>
          <a:p>
            <a:pPr>
              <a:defRPr/>
            </a:pPr>
            <a:endParaRPr lang="es-ES" altLang="en-US"/>
          </a:p>
        </p:txBody>
      </p:sp>
      <p:sp>
        <p:nvSpPr>
          <p:cNvPr id="6" name="Rectangle 5">
            <a:extLst>
              <a:ext uri="{FF2B5EF4-FFF2-40B4-BE49-F238E27FC236}">
                <a16:creationId xmlns:a16="http://schemas.microsoft.com/office/drawing/2014/main" id="{48DDB052-8B69-62C8-E877-4F0A8D628ED3}"/>
              </a:ext>
            </a:extLst>
          </p:cNvPr>
          <p:cNvSpPr>
            <a:spLocks noGrp="1" noChangeArrowheads="1"/>
          </p:cNvSpPr>
          <p:nvPr>
            <p:ph type="ftr" sz="quarter" idx="11"/>
          </p:nvPr>
        </p:nvSpPr>
        <p:spPr>
          <a:ln/>
        </p:spPr>
        <p:txBody>
          <a:bodyPr/>
          <a:lstStyle>
            <a:lvl1pPr>
              <a:defRPr/>
            </a:lvl1pPr>
          </a:lstStyle>
          <a:p>
            <a:pPr>
              <a:defRPr/>
            </a:pPr>
            <a:endParaRPr lang="es-ES" altLang="en-US"/>
          </a:p>
        </p:txBody>
      </p:sp>
      <p:sp>
        <p:nvSpPr>
          <p:cNvPr id="7" name="Rectangle 6">
            <a:extLst>
              <a:ext uri="{FF2B5EF4-FFF2-40B4-BE49-F238E27FC236}">
                <a16:creationId xmlns:a16="http://schemas.microsoft.com/office/drawing/2014/main" id="{80BA04A4-7B3E-EC7C-3B73-500D76C9A028}"/>
              </a:ext>
            </a:extLst>
          </p:cNvPr>
          <p:cNvSpPr>
            <a:spLocks noGrp="1" noChangeArrowheads="1"/>
          </p:cNvSpPr>
          <p:nvPr>
            <p:ph type="sldNum" sz="quarter" idx="12"/>
          </p:nvPr>
        </p:nvSpPr>
        <p:spPr>
          <a:ln/>
        </p:spPr>
        <p:txBody>
          <a:bodyPr/>
          <a:lstStyle>
            <a:lvl1pPr>
              <a:defRPr/>
            </a:lvl1pPr>
          </a:lstStyle>
          <a:p>
            <a:pPr>
              <a:defRPr/>
            </a:pPr>
            <a:fld id="{F960D766-CFF9-477B-95D4-092A4F563721}" type="slidenum">
              <a:rPr lang="es-ES" altLang="en-US"/>
              <a:pPr>
                <a:defRPr/>
              </a:pPr>
              <a:t>‹#›</a:t>
            </a:fld>
            <a:endParaRPr lang="es-ES" altLang="en-US"/>
          </a:p>
        </p:txBody>
      </p:sp>
    </p:spTree>
    <p:extLst>
      <p:ext uri="{BB962C8B-B14F-4D97-AF65-F5344CB8AC3E}">
        <p14:creationId xmlns:p14="http://schemas.microsoft.com/office/powerpoint/2010/main" val="23517100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BC1F4EFD-3640-6F30-863A-8CFEA8A54203}"/>
              </a:ext>
            </a:extLst>
          </p:cNvPr>
          <p:cNvSpPr>
            <a:spLocks noGrp="1" noChangeArrowheads="1"/>
          </p:cNvSpPr>
          <p:nvPr>
            <p:ph type="dt" sz="half" idx="10"/>
          </p:nvPr>
        </p:nvSpPr>
        <p:spPr>
          <a:ln/>
        </p:spPr>
        <p:txBody>
          <a:bodyPr/>
          <a:lstStyle>
            <a:lvl1pPr>
              <a:defRPr/>
            </a:lvl1pPr>
          </a:lstStyle>
          <a:p>
            <a:pPr>
              <a:defRPr/>
            </a:pPr>
            <a:endParaRPr lang="es-ES" altLang="en-US"/>
          </a:p>
        </p:txBody>
      </p:sp>
      <p:sp>
        <p:nvSpPr>
          <p:cNvPr id="6" name="Rectangle 5">
            <a:extLst>
              <a:ext uri="{FF2B5EF4-FFF2-40B4-BE49-F238E27FC236}">
                <a16:creationId xmlns:a16="http://schemas.microsoft.com/office/drawing/2014/main" id="{E81BBF17-858D-18DF-50F1-360735A98538}"/>
              </a:ext>
            </a:extLst>
          </p:cNvPr>
          <p:cNvSpPr>
            <a:spLocks noGrp="1" noChangeArrowheads="1"/>
          </p:cNvSpPr>
          <p:nvPr>
            <p:ph type="ftr" sz="quarter" idx="11"/>
          </p:nvPr>
        </p:nvSpPr>
        <p:spPr>
          <a:ln/>
        </p:spPr>
        <p:txBody>
          <a:bodyPr/>
          <a:lstStyle>
            <a:lvl1pPr>
              <a:defRPr/>
            </a:lvl1pPr>
          </a:lstStyle>
          <a:p>
            <a:pPr>
              <a:defRPr/>
            </a:pPr>
            <a:endParaRPr lang="es-ES" altLang="en-US"/>
          </a:p>
        </p:txBody>
      </p:sp>
      <p:sp>
        <p:nvSpPr>
          <p:cNvPr id="7" name="Rectangle 6">
            <a:extLst>
              <a:ext uri="{FF2B5EF4-FFF2-40B4-BE49-F238E27FC236}">
                <a16:creationId xmlns:a16="http://schemas.microsoft.com/office/drawing/2014/main" id="{6C70E7B2-C3F1-9F96-343F-5E2E31F567C3}"/>
              </a:ext>
            </a:extLst>
          </p:cNvPr>
          <p:cNvSpPr>
            <a:spLocks noGrp="1" noChangeArrowheads="1"/>
          </p:cNvSpPr>
          <p:nvPr>
            <p:ph type="sldNum" sz="quarter" idx="12"/>
          </p:nvPr>
        </p:nvSpPr>
        <p:spPr>
          <a:ln/>
        </p:spPr>
        <p:txBody>
          <a:bodyPr/>
          <a:lstStyle>
            <a:lvl1pPr>
              <a:defRPr/>
            </a:lvl1pPr>
          </a:lstStyle>
          <a:p>
            <a:pPr>
              <a:defRPr/>
            </a:pPr>
            <a:fld id="{DC9321C5-5088-42BD-8192-6832404D6006}" type="slidenum">
              <a:rPr lang="es-ES" altLang="en-US"/>
              <a:pPr>
                <a:defRPr/>
              </a:pPr>
              <a:t>‹#›</a:t>
            </a:fld>
            <a:endParaRPr lang="es-ES" altLang="en-US"/>
          </a:p>
        </p:txBody>
      </p:sp>
    </p:spTree>
    <p:extLst>
      <p:ext uri="{BB962C8B-B14F-4D97-AF65-F5344CB8AC3E}">
        <p14:creationId xmlns:p14="http://schemas.microsoft.com/office/powerpoint/2010/main" val="38181940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9E701065-1D1D-8832-60DD-A15F27C60C1F}"/>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altLang="en-US"/>
              <a:t>Haga clic para cambiar el estilo de título	</a:t>
            </a:r>
          </a:p>
        </p:txBody>
      </p:sp>
      <p:sp>
        <p:nvSpPr>
          <p:cNvPr id="1027" name="Rectangle 3">
            <a:extLst>
              <a:ext uri="{FF2B5EF4-FFF2-40B4-BE49-F238E27FC236}">
                <a16:creationId xmlns:a16="http://schemas.microsoft.com/office/drawing/2014/main" id="{415C4D6B-DF57-2B26-D0B6-BADE7CA0C7BD}"/>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altLang="en-US"/>
              <a:t>Haga clic para modificar el estilo de texto del patrón</a:t>
            </a:r>
          </a:p>
          <a:p>
            <a:pPr lvl="1"/>
            <a:r>
              <a:rPr lang="es-ES" altLang="en-US"/>
              <a:t>Segundo nivel</a:t>
            </a:r>
          </a:p>
          <a:p>
            <a:pPr lvl="2"/>
            <a:r>
              <a:rPr lang="es-ES" altLang="en-US"/>
              <a:t>Tercer nivel</a:t>
            </a:r>
          </a:p>
          <a:p>
            <a:pPr lvl="3"/>
            <a:r>
              <a:rPr lang="es-ES" altLang="en-US"/>
              <a:t>Cuarto nivel</a:t>
            </a:r>
          </a:p>
          <a:p>
            <a:pPr lvl="4"/>
            <a:r>
              <a:rPr lang="es-ES" altLang="en-US"/>
              <a:t>Quinto nivel</a:t>
            </a:r>
          </a:p>
        </p:txBody>
      </p:sp>
      <p:sp>
        <p:nvSpPr>
          <p:cNvPr id="1028" name="Rectangle 4">
            <a:extLst>
              <a:ext uri="{FF2B5EF4-FFF2-40B4-BE49-F238E27FC236}">
                <a16:creationId xmlns:a16="http://schemas.microsoft.com/office/drawing/2014/main" id="{3E4734D3-2EF2-A295-A387-77AF20412304}"/>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s-ES" altLang="en-US"/>
          </a:p>
        </p:txBody>
      </p:sp>
      <p:sp>
        <p:nvSpPr>
          <p:cNvPr id="1029" name="Rectangle 5">
            <a:extLst>
              <a:ext uri="{FF2B5EF4-FFF2-40B4-BE49-F238E27FC236}">
                <a16:creationId xmlns:a16="http://schemas.microsoft.com/office/drawing/2014/main" id="{DA3EFF44-B1D3-C735-1A96-3A8400AC67D9}"/>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s-ES" altLang="en-US"/>
          </a:p>
        </p:txBody>
      </p:sp>
      <p:sp>
        <p:nvSpPr>
          <p:cNvPr id="1030" name="Rectangle 6">
            <a:extLst>
              <a:ext uri="{FF2B5EF4-FFF2-40B4-BE49-F238E27FC236}">
                <a16:creationId xmlns:a16="http://schemas.microsoft.com/office/drawing/2014/main" id="{2F8CEBC0-6A10-5F0B-8AB7-CA9068D1D998}"/>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F042FD8B-5F65-445B-891A-9D93CFE94E88}" type="slidenum">
              <a:rPr lang="es-ES" altLang="en-US"/>
              <a:pPr>
                <a:defRPr/>
              </a:pPr>
              <a:t>‹#›</a:t>
            </a:fld>
            <a:endParaRPr lang="es-E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notesSlide" Target="../notesSlides/notesSlide1.xml"/><Relationship Id="rId7" Type="http://schemas.openxmlformats.org/officeDocument/2006/relationships/image" Target="../media/image5.jpeg"/><Relationship Id="rId2" Type="http://schemas.openxmlformats.org/officeDocument/2006/relationships/slideLayout" Target="../slideLayouts/slideLayout1.xml"/><Relationship Id="rId1" Type="http://schemas.openxmlformats.org/officeDocument/2006/relationships/audio" Target="../media/audio1.mid"/><Relationship Id="rId6" Type="http://schemas.openxmlformats.org/officeDocument/2006/relationships/image" Target="../media/image4.jpeg"/><Relationship Id="rId11" Type="http://schemas.openxmlformats.org/officeDocument/2006/relationships/image" Target="../media/image9.png"/><Relationship Id="rId5" Type="http://schemas.openxmlformats.org/officeDocument/2006/relationships/image" Target="../media/image3.jpeg"/><Relationship Id="rId10" Type="http://schemas.openxmlformats.org/officeDocument/2006/relationships/image" Target="../media/image8.jpeg"/><Relationship Id="rId4" Type="http://schemas.openxmlformats.org/officeDocument/2006/relationships/image" Target="../media/image2.jpeg"/><Relationship Id="rId9" Type="http://schemas.openxmlformats.org/officeDocument/2006/relationships/image" Target="../media/image7.jpeg"/></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reemployct.com/"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hyperlink" Target="https://www.ctdol.state.ct.us/TradeAct" TargetMode="External"/><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hyperlink" Target="mailto:dol.taaunit@ct.gov" TargetMode="External"/><Relationship Id="rId2" Type="http://schemas.openxmlformats.org/officeDocument/2006/relationships/notesSlide" Target="../notesSlides/notesSlide69.xml"/><Relationship Id="rId1" Type="http://schemas.openxmlformats.org/officeDocument/2006/relationships/slideLayout" Target="../slideLayouts/slideLayout2.xml"/><Relationship Id="rId5" Type="http://schemas.openxmlformats.org/officeDocument/2006/relationships/image" Target="../media/image58.png"/><Relationship Id="rId4" Type="http://schemas.openxmlformats.org/officeDocument/2006/relationships/image" Target="../media/image38.jpe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3074" name="Rectangle 110">
            <a:extLst>
              <a:ext uri="{FF2B5EF4-FFF2-40B4-BE49-F238E27FC236}">
                <a16:creationId xmlns:a16="http://schemas.microsoft.com/office/drawing/2014/main" id="{E8A371B7-BC9E-9046-F40C-B707D9FEA4EB}"/>
              </a:ext>
            </a:extLst>
          </p:cNvPr>
          <p:cNvSpPr>
            <a:spLocks noGrp="1" noChangeArrowheads="1"/>
          </p:cNvSpPr>
          <p:nvPr>
            <p:ph type="ctrTitle"/>
          </p:nvPr>
        </p:nvSpPr>
        <p:spPr>
          <a:xfrm>
            <a:off x="3635375" y="4652963"/>
            <a:ext cx="5329238" cy="1646237"/>
          </a:xfrm>
          <a:noFill/>
        </p:spPr>
        <p:txBody>
          <a:bodyPr anchor="ctr"/>
          <a:lstStyle/>
          <a:p>
            <a:pPr algn="r" eaLnBrk="1" hangingPunct="1"/>
            <a:r>
              <a:rPr lang="es-ES" altLang="en-US" sz="3600" b="1">
                <a:solidFill>
                  <a:schemeClr val="bg1"/>
                </a:solidFill>
              </a:rPr>
              <a:t>Your Pathway to a Great Career</a:t>
            </a:r>
          </a:p>
        </p:txBody>
      </p:sp>
      <p:sp>
        <p:nvSpPr>
          <p:cNvPr id="3075" name="Rectangle 126">
            <a:extLst>
              <a:ext uri="{FF2B5EF4-FFF2-40B4-BE49-F238E27FC236}">
                <a16:creationId xmlns:a16="http://schemas.microsoft.com/office/drawing/2014/main" id="{AABF3C8E-5CE2-3C1E-44D0-C2563EF64F62}"/>
              </a:ext>
            </a:extLst>
          </p:cNvPr>
          <p:cNvSpPr>
            <a:spLocks noChangeArrowheads="1"/>
          </p:cNvSpPr>
          <p:nvPr/>
        </p:nvSpPr>
        <p:spPr bwMode="auto">
          <a:xfrm>
            <a:off x="827088" y="2420938"/>
            <a:ext cx="7058025" cy="2227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r" eaLnBrk="1" hangingPunct="1">
              <a:spcBef>
                <a:spcPct val="0"/>
              </a:spcBef>
              <a:buFontTx/>
              <a:buNone/>
            </a:pPr>
            <a:endParaRPr lang="es-ES" altLang="en-US" sz="4400" b="1">
              <a:solidFill>
                <a:schemeClr val="bg1"/>
              </a:solidFill>
            </a:endParaRPr>
          </a:p>
        </p:txBody>
      </p:sp>
      <p:sp>
        <p:nvSpPr>
          <p:cNvPr id="3076" name="TextBox 1">
            <a:extLst>
              <a:ext uri="{FF2B5EF4-FFF2-40B4-BE49-F238E27FC236}">
                <a16:creationId xmlns:a16="http://schemas.microsoft.com/office/drawing/2014/main" id="{DFB725E7-91BB-363E-0AA8-80DBF251C65F}"/>
              </a:ext>
            </a:extLst>
          </p:cNvPr>
          <p:cNvSpPr txBox="1">
            <a:spLocks noChangeArrowheads="1"/>
          </p:cNvSpPr>
          <p:nvPr/>
        </p:nvSpPr>
        <p:spPr bwMode="auto">
          <a:xfrm>
            <a:off x="917575" y="292100"/>
            <a:ext cx="7777163"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4400">
                <a:solidFill>
                  <a:schemeClr val="bg1"/>
                </a:solidFill>
              </a:rPr>
              <a:t>Trade Adjustment Assistance</a:t>
            </a:r>
          </a:p>
        </p:txBody>
      </p:sp>
      <p:grpSp>
        <p:nvGrpSpPr>
          <p:cNvPr id="3077" name="Group 5">
            <a:extLst>
              <a:ext uri="{FF2B5EF4-FFF2-40B4-BE49-F238E27FC236}">
                <a16:creationId xmlns:a16="http://schemas.microsoft.com/office/drawing/2014/main" id="{21290D5B-F956-CFFA-865B-C26B77951DBF}"/>
              </a:ext>
            </a:extLst>
          </p:cNvPr>
          <p:cNvGrpSpPr>
            <a:grpSpLocks/>
          </p:cNvGrpSpPr>
          <p:nvPr/>
        </p:nvGrpSpPr>
        <p:grpSpPr bwMode="auto">
          <a:xfrm>
            <a:off x="328613" y="1187450"/>
            <a:ext cx="8486775" cy="3248025"/>
            <a:chOff x="304799" y="2947825"/>
            <a:chExt cx="8485996" cy="3247520"/>
          </a:xfrm>
        </p:grpSpPr>
        <p:pic>
          <p:nvPicPr>
            <p:cNvPr id="3079" name="Picture 2" descr="C:\Users\balduccim\Local Settings\Temporary Internet Files\Content.IE5\ISHL7UW9\US_Navy_040226-N-8273J-169_Working_with_a_local_bakery,_Culinary_Specialist_3rd_Class_Nickie_Amoroso,_of_Delta,_Colo.,_prepares_pastries[1].jpg">
              <a:extLst>
                <a:ext uri="{FF2B5EF4-FFF2-40B4-BE49-F238E27FC236}">
                  <a16:creationId xmlns:a16="http://schemas.microsoft.com/office/drawing/2014/main" id="{72085A74-012E-36D4-688C-03C51110F1B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799" y="4694660"/>
              <a:ext cx="2933699" cy="1500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0" name="Picture 5" descr="C:\Users\balduccim\Local Settings\Temporary Internet Files\Content.IE5\JX4TDIXH\300px-Boilermaker_-_Alfred_T_Palmer[1].jpg">
              <a:extLst>
                <a:ext uri="{FF2B5EF4-FFF2-40B4-BE49-F238E27FC236}">
                  <a16:creationId xmlns:a16="http://schemas.microsoft.com/office/drawing/2014/main" id="{37BA50EB-CA66-F5EC-5A73-272638555B4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38498" y="4694659"/>
              <a:ext cx="2805686" cy="1500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1" name="Picture 6" descr="C:\Users\balduccim\Local Settings\Temporary Internet Files\Content.IE5\97IISC71\1200px-TVA_Linemen[1].jpg">
              <a:extLst>
                <a:ext uri="{FF2B5EF4-FFF2-40B4-BE49-F238E27FC236}">
                  <a16:creationId xmlns:a16="http://schemas.microsoft.com/office/drawing/2014/main" id="{79257780-3642-EEBB-7F0A-4AE921C99F6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38498" y="2947825"/>
              <a:ext cx="3086101" cy="1746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2" name="Picture 8" descr="C:\Users\balduccim\Local Settings\Temporary Internet Files\Content.IE5\ACGQKYY2\32671131135_e39d6aac7e_b[1].jpg">
              <a:extLst>
                <a:ext uri="{FF2B5EF4-FFF2-40B4-BE49-F238E27FC236}">
                  <a16:creationId xmlns:a16="http://schemas.microsoft.com/office/drawing/2014/main" id="{8519FCD4-755D-5069-BF31-B7ACA24D809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44184" y="4682754"/>
              <a:ext cx="2746611" cy="1500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3" name="Picture 9" descr="C:\Users\balduccim\Local Settings\Temporary Internet Files\Content.IE5\97IISC71\5410211790_04453fa3b8_b[1].jpg">
              <a:extLst>
                <a:ext uri="{FF2B5EF4-FFF2-40B4-BE49-F238E27FC236}">
                  <a16:creationId xmlns:a16="http://schemas.microsoft.com/office/drawing/2014/main" id="{CABFFFF0-AFEF-52C4-6F96-2F910F51789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324600" y="2947825"/>
              <a:ext cx="2435715" cy="1734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4" name="Picture 11" descr="C:\Users\balduccim\Local Settings\Temporary Internet Files\Content.IE5\MF2J0HCQ\Habitat_for_Humanity_at_Fremont_Fair_2007_-_04[1].jpg">
              <a:extLst>
                <a:ext uri="{FF2B5EF4-FFF2-40B4-BE49-F238E27FC236}">
                  <a16:creationId xmlns:a16="http://schemas.microsoft.com/office/drawing/2014/main" id="{1EDB6894-84ED-121F-F196-91F95DF7908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04800" y="2947826"/>
              <a:ext cx="2933698" cy="1788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 name="j0074195">
            <a:hlinkClick r:id="" action="ppaction://media"/>
            <a:extLst>
              <a:ext uri="{FF2B5EF4-FFF2-40B4-BE49-F238E27FC236}">
                <a16:creationId xmlns:a16="http://schemas.microsoft.com/office/drawing/2014/main" id="{6BFAA158-0180-F847-A169-EC492474797C}"/>
              </a:ext>
            </a:extLst>
          </p:cNvPr>
          <p:cNvPicPr>
            <a:picLocks noRot="1" noChangeAspect="1" noChangeArrowheads="1"/>
          </p:cNvPicPr>
          <p:nvPr>
            <a:wavAudioFile r:embed="rId1" name="j0074195.mid"/>
          </p:nvPr>
        </p:nvPicPr>
        <p:blipFill>
          <a:blip r:embed="rId11">
            <a:extLst>
              <a:ext uri="{28A0092B-C50C-407E-A947-70E740481C1C}">
                <a14:useLocalDpi xmlns:a14="http://schemas.microsoft.com/office/drawing/2010/main" val="0"/>
              </a:ext>
            </a:extLst>
          </a:blip>
          <a:srcRect/>
          <a:stretch>
            <a:fillRect/>
          </a:stretch>
        </p:blipFill>
        <p:spPr bwMode="auto">
          <a:xfrm>
            <a:off x="307975" y="5786438"/>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3200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D38F6A37-936C-82CC-30BF-E84C393E41C4}"/>
              </a:ext>
            </a:extLst>
          </p:cNvPr>
          <p:cNvSpPr>
            <a:spLocks noGrp="1" noChangeArrowheads="1"/>
          </p:cNvSpPr>
          <p:nvPr>
            <p:ph type="title"/>
          </p:nvPr>
        </p:nvSpPr>
        <p:spPr>
          <a:xfrm>
            <a:off x="395288" y="647700"/>
            <a:ext cx="8229600" cy="981075"/>
          </a:xfrm>
        </p:spPr>
        <p:txBody>
          <a:bodyPr/>
          <a:lstStyle/>
          <a:p>
            <a:pPr eaLnBrk="1" hangingPunct="1"/>
            <a:r>
              <a:rPr lang="en-US" altLang="en-US">
                <a:solidFill>
                  <a:schemeClr val="bg1"/>
                </a:solidFill>
              </a:rPr>
              <a:t>Reemployment Assistance</a:t>
            </a:r>
          </a:p>
        </p:txBody>
      </p:sp>
      <p:sp>
        <p:nvSpPr>
          <p:cNvPr id="15363" name="Rectangle 3">
            <a:extLst>
              <a:ext uri="{FF2B5EF4-FFF2-40B4-BE49-F238E27FC236}">
                <a16:creationId xmlns:a16="http://schemas.microsoft.com/office/drawing/2014/main" id="{66B8A32F-F59C-B627-599D-89BC77409BD4}"/>
              </a:ext>
            </a:extLst>
          </p:cNvPr>
          <p:cNvSpPr>
            <a:spLocks noGrp="1" noChangeArrowheads="1"/>
          </p:cNvSpPr>
          <p:nvPr>
            <p:ph type="body" idx="1"/>
          </p:nvPr>
        </p:nvSpPr>
        <p:spPr>
          <a:xfrm>
            <a:off x="468313" y="2071688"/>
            <a:ext cx="8229600" cy="4525962"/>
          </a:xfrm>
        </p:spPr>
        <p:txBody>
          <a:bodyPr/>
          <a:lstStyle/>
          <a:p>
            <a:pPr eaLnBrk="1" hangingPunct="1">
              <a:defRPr/>
            </a:pPr>
            <a:r>
              <a:rPr lang="en-US" altLang="en-US" dirty="0">
                <a:solidFill>
                  <a:schemeClr val="bg1"/>
                </a:solidFill>
              </a:rPr>
              <a:t>Career Assessments</a:t>
            </a:r>
          </a:p>
          <a:p>
            <a:pPr eaLnBrk="1" hangingPunct="1">
              <a:defRPr/>
            </a:pPr>
            <a:endParaRPr lang="en-US" altLang="en-US" sz="900" dirty="0">
              <a:solidFill>
                <a:schemeClr val="bg1"/>
              </a:solidFill>
            </a:endParaRPr>
          </a:p>
          <a:p>
            <a:pPr eaLnBrk="1" hangingPunct="1">
              <a:defRPr/>
            </a:pPr>
            <a:r>
              <a:rPr lang="en-US" altLang="en-US" dirty="0">
                <a:solidFill>
                  <a:schemeClr val="bg1"/>
                </a:solidFill>
              </a:rPr>
              <a:t>Career &amp; Employment Planning</a:t>
            </a:r>
          </a:p>
          <a:p>
            <a:pPr eaLnBrk="1" hangingPunct="1">
              <a:defRPr/>
            </a:pPr>
            <a:endParaRPr lang="en-US" altLang="en-US" sz="900" dirty="0">
              <a:solidFill>
                <a:schemeClr val="bg1"/>
              </a:solidFill>
            </a:endParaRPr>
          </a:p>
          <a:p>
            <a:pPr eaLnBrk="1" hangingPunct="1">
              <a:defRPr/>
            </a:pPr>
            <a:r>
              <a:rPr lang="en-US" altLang="en-US" dirty="0">
                <a:solidFill>
                  <a:schemeClr val="bg1"/>
                </a:solidFill>
              </a:rPr>
              <a:t>Job Search Skills Workshops</a:t>
            </a:r>
          </a:p>
          <a:p>
            <a:pPr eaLnBrk="1" hangingPunct="1">
              <a:defRPr/>
            </a:pPr>
            <a:endParaRPr lang="en-US" altLang="en-US" sz="900" dirty="0">
              <a:solidFill>
                <a:schemeClr val="bg1"/>
              </a:solidFill>
            </a:endParaRPr>
          </a:p>
          <a:p>
            <a:pPr eaLnBrk="1" hangingPunct="1">
              <a:defRPr/>
            </a:pPr>
            <a:r>
              <a:rPr lang="en-US" altLang="en-US" dirty="0">
                <a:solidFill>
                  <a:schemeClr val="bg1"/>
                </a:solidFill>
              </a:rPr>
              <a:t>WIOA Co-enrollment </a:t>
            </a:r>
          </a:p>
          <a:p>
            <a:pPr eaLnBrk="1" hangingPunct="1">
              <a:defRPr/>
            </a:pPr>
            <a:endParaRPr lang="en-US" altLang="en-US" sz="900" dirty="0">
              <a:solidFill>
                <a:schemeClr val="bg1"/>
              </a:solidFill>
            </a:endParaRPr>
          </a:p>
          <a:p>
            <a:pPr eaLnBrk="1" hangingPunct="1">
              <a:defRPr/>
            </a:pPr>
            <a:r>
              <a:rPr lang="en-US" altLang="en-US" dirty="0">
                <a:solidFill>
                  <a:schemeClr val="bg1"/>
                </a:solidFill>
              </a:rPr>
              <a:t>American Job Center </a:t>
            </a:r>
          </a:p>
          <a:p>
            <a:pPr marL="0" indent="0" eaLnBrk="1" hangingPunct="1">
              <a:buFontTx/>
              <a:buNone/>
              <a:defRPr/>
            </a:pPr>
            <a:r>
              <a:rPr lang="en-US" altLang="en-US" dirty="0">
                <a:solidFill>
                  <a:schemeClr val="bg1"/>
                </a:solidFill>
              </a:rPr>
              <a:t>   Services</a:t>
            </a:r>
          </a:p>
        </p:txBody>
      </p:sp>
      <p:pic>
        <p:nvPicPr>
          <p:cNvPr id="21508" name="Picture 2" descr="Icon&#10;&#10;Description automatically generated">
            <a:extLst>
              <a:ext uri="{FF2B5EF4-FFF2-40B4-BE49-F238E27FC236}">
                <a16:creationId xmlns:a16="http://schemas.microsoft.com/office/drawing/2014/main" id="{6D6B4306-C8A4-5D12-3571-60CBC07FFF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18163" y="4875213"/>
            <a:ext cx="3525837" cy="1982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footwear, several&#10;&#10;Description automatically generated">
            <a:extLst>
              <a:ext uri="{FF2B5EF4-FFF2-40B4-BE49-F238E27FC236}">
                <a16:creationId xmlns:a16="http://schemas.microsoft.com/office/drawing/2014/main" id="{396B641A-FC55-FC51-BF93-5399172DAC77}"/>
              </a:ext>
            </a:extLst>
          </p:cNvPr>
          <p:cNvPicPr>
            <a:picLocks noChangeAspect="1"/>
          </p:cNvPicPr>
          <p:nvPr/>
        </p:nvPicPr>
        <p:blipFill>
          <a:blip r:embed="rId3"/>
          <a:stretch>
            <a:fillRect/>
          </a:stretch>
        </p:blipFill>
        <p:spPr>
          <a:xfrm>
            <a:off x="5625183" y="1268760"/>
            <a:ext cx="3165174" cy="3165174"/>
          </a:xfrm>
          <a:prstGeom prst="rect">
            <a:avLst/>
          </a:prstGeom>
          <a:effectLst>
            <a:reflection stA="53000" endPos="65000" dist="50800" dir="5400000" sy="-100000" algn="bl" rotWithShape="0"/>
            <a:softEdge rad="12700"/>
          </a:effectLst>
        </p:spPr>
      </p:pic>
      <p:sp>
        <p:nvSpPr>
          <p:cNvPr id="23555" name="Rectangle 2">
            <a:extLst>
              <a:ext uri="{FF2B5EF4-FFF2-40B4-BE49-F238E27FC236}">
                <a16:creationId xmlns:a16="http://schemas.microsoft.com/office/drawing/2014/main" id="{BC18F690-23AE-E2FA-9B68-D99CF2B6D477}"/>
              </a:ext>
            </a:extLst>
          </p:cNvPr>
          <p:cNvSpPr>
            <a:spLocks noGrp="1" noChangeArrowheads="1"/>
          </p:cNvSpPr>
          <p:nvPr>
            <p:ph type="title"/>
          </p:nvPr>
        </p:nvSpPr>
        <p:spPr>
          <a:xfrm>
            <a:off x="395288" y="647700"/>
            <a:ext cx="8229600" cy="1557338"/>
          </a:xfrm>
        </p:spPr>
        <p:txBody>
          <a:bodyPr/>
          <a:lstStyle/>
          <a:p>
            <a:pPr eaLnBrk="1" hangingPunct="1"/>
            <a:r>
              <a:rPr lang="en-US" altLang="en-US">
                <a:solidFill>
                  <a:schemeClr val="bg1"/>
                </a:solidFill>
              </a:rPr>
              <a:t>Trade Readjustment Allowance</a:t>
            </a:r>
            <a:br>
              <a:rPr lang="en-US" altLang="en-US">
                <a:solidFill>
                  <a:schemeClr val="bg1"/>
                </a:solidFill>
              </a:rPr>
            </a:br>
            <a:r>
              <a:rPr lang="en-US" altLang="en-US" sz="3200">
                <a:solidFill>
                  <a:schemeClr val="bg1"/>
                </a:solidFill>
              </a:rPr>
              <a:t>(TRA )</a:t>
            </a:r>
          </a:p>
        </p:txBody>
      </p:sp>
      <p:sp>
        <p:nvSpPr>
          <p:cNvPr id="19459" name="Rectangle 3">
            <a:extLst>
              <a:ext uri="{FF2B5EF4-FFF2-40B4-BE49-F238E27FC236}">
                <a16:creationId xmlns:a16="http://schemas.microsoft.com/office/drawing/2014/main" id="{13749993-D0CD-88F1-27C5-5B231606FCC8}"/>
              </a:ext>
            </a:extLst>
          </p:cNvPr>
          <p:cNvSpPr>
            <a:spLocks noGrp="1" noChangeArrowheads="1"/>
          </p:cNvSpPr>
          <p:nvPr>
            <p:ph type="body" idx="1"/>
          </p:nvPr>
        </p:nvSpPr>
        <p:spPr>
          <a:xfrm>
            <a:off x="468313" y="2071688"/>
            <a:ext cx="8229600" cy="4525962"/>
          </a:xfrm>
        </p:spPr>
        <p:txBody>
          <a:bodyPr/>
          <a:lstStyle/>
          <a:p>
            <a:pPr eaLnBrk="1" hangingPunct="1">
              <a:defRPr/>
            </a:pPr>
            <a:endParaRPr lang="en-US" altLang="en-US" dirty="0">
              <a:solidFill>
                <a:schemeClr val="bg1"/>
              </a:solidFill>
            </a:endParaRPr>
          </a:p>
          <a:p>
            <a:pPr eaLnBrk="1" hangingPunct="1">
              <a:defRPr/>
            </a:pPr>
            <a:r>
              <a:rPr lang="en-US" altLang="en-US" dirty="0">
                <a:solidFill>
                  <a:schemeClr val="bg1"/>
                </a:solidFill>
              </a:rPr>
              <a:t>Financial Support while in </a:t>
            </a:r>
          </a:p>
          <a:p>
            <a:pPr marL="0" indent="0" eaLnBrk="1" hangingPunct="1">
              <a:buFontTx/>
              <a:buNone/>
              <a:defRPr/>
            </a:pPr>
            <a:r>
              <a:rPr lang="en-US" altLang="en-US" dirty="0">
                <a:solidFill>
                  <a:schemeClr val="bg1"/>
                </a:solidFill>
              </a:rPr>
              <a:t>    training</a:t>
            </a:r>
          </a:p>
          <a:p>
            <a:pPr eaLnBrk="1" hangingPunct="1">
              <a:defRPr/>
            </a:pPr>
            <a:endParaRPr lang="en-US" altLang="en-US" sz="900" dirty="0">
              <a:solidFill>
                <a:schemeClr val="bg1"/>
              </a:solidFill>
            </a:endParaRPr>
          </a:p>
          <a:p>
            <a:pPr eaLnBrk="1" hangingPunct="1">
              <a:defRPr/>
            </a:pPr>
            <a:r>
              <a:rPr lang="en-US" altLang="en-US" dirty="0">
                <a:solidFill>
                  <a:schemeClr val="bg1"/>
                </a:solidFill>
              </a:rPr>
              <a:t>Continuation of your Unemployment Compensation Weekly Benefit Rate </a:t>
            </a:r>
          </a:p>
          <a:p>
            <a:pPr eaLnBrk="1" hangingPunct="1">
              <a:defRPr/>
            </a:pPr>
            <a:endParaRPr lang="en-US" altLang="en-US" sz="900" dirty="0">
              <a:solidFill>
                <a:schemeClr val="bg1"/>
              </a:solidFill>
            </a:endParaRPr>
          </a:p>
          <a:p>
            <a:pPr eaLnBrk="1" hangingPunct="1">
              <a:defRPr/>
            </a:pPr>
            <a:r>
              <a:rPr lang="en-US" altLang="en-US" dirty="0">
                <a:solidFill>
                  <a:schemeClr val="bg1"/>
                </a:solidFill>
              </a:rPr>
              <a:t>Up to 130 weeks of benefits while in training (if qualify)</a:t>
            </a:r>
          </a:p>
          <a:p>
            <a:pPr eaLnBrk="1" hangingPunct="1">
              <a:defRPr/>
            </a:pPr>
            <a:endParaRPr lang="en-US" altLang="en-US" dirty="0">
              <a:solidFill>
                <a:schemeClr val="bg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C3201CFB-0D0D-E3AB-F84D-9C7778D75F26}"/>
              </a:ext>
            </a:extLst>
          </p:cNvPr>
          <p:cNvSpPr>
            <a:spLocks noGrp="1" noChangeArrowheads="1"/>
          </p:cNvSpPr>
          <p:nvPr>
            <p:ph type="title"/>
          </p:nvPr>
        </p:nvSpPr>
        <p:spPr/>
        <p:txBody>
          <a:bodyPr/>
          <a:lstStyle/>
          <a:p>
            <a:r>
              <a:rPr lang="en-US" altLang="en-US">
                <a:solidFill>
                  <a:schemeClr val="bg1"/>
                </a:solidFill>
              </a:rPr>
              <a:t>TRA Eligibility</a:t>
            </a:r>
          </a:p>
        </p:txBody>
      </p:sp>
      <p:sp>
        <p:nvSpPr>
          <p:cNvPr id="3" name="Content Placeholder 2">
            <a:extLst>
              <a:ext uri="{FF2B5EF4-FFF2-40B4-BE49-F238E27FC236}">
                <a16:creationId xmlns:a16="http://schemas.microsoft.com/office/drawing/2014/main" id="{04828AE7-EC24-1BB1-A5B1-A53A8509D625}"/>
              </a:ext>
            </a:extLst>
          </p:cNvPr>
          <p:cNvSpPr>
            <a:spLocks noGrp="1"/>
          </p:cNvSpPr>
          <p:nvPr>
            <p:ph idx="1"/>
          </p:nvPr>
        </p:nvSpPr>
        <p:spPr/>
        <p:txBody>
          <a:bodyPr/>
          <a:lstStyle/>
          <a:p>
            <a:pPr>
              <a:defRPr/>
            </a:pPr>
            <a:r>
              <a:rPr lang="en-US" dirty="0">
                <a:solidFill>
                  <a:schemeClr val="bg1"/>
                </a:solidFill>
              </a:rPr>
              <a:t>Covered under a TAA Certification</a:t>
            </a:r>
          </a:p>
          <a:p>
            <a:pPr marL="0" indent="0">
              <a:buFontTx/>
              <a:buNone/>
              <a:defRPr/>
            </a:pPr>
            <a:endParaRPr lang="en-US" sz="1600" dirty="0">
              <a:solidFill>
                <a:schemeClr val="bg1"/>
              </a:solidFill>
            </a:endParaRPr>
          </a:p>
          <a:p>
            <a:pPr>
              <a:defRPr/>
            </a:pPr>
            <a:r>
              <a:rPr lang="en-US" dirty="0">
                <a:solidFill>
                  <a:schemeClr val="bg1"/>
                </a:solidFill>
              </a:rPr>
              <a:t>Had at least 26 weeks of employment with the company at wages of $30 or more per week in your trade impacted employment, </a:t>
            </a:r>
            <a:r>
              <a:rPr lang="en-US" i="1" dirty="0">
                <a:solidFill>
                  <a:schemeClr val="bg1"/>
                </a:solidFill>
              </a:rPr>
              <a:t>prior </a:t>
            </a:r>
            <a:r>
              <a:rPr lang="en-US" dirty="0">
                <a:solidFill>
                  <a:schemeClr val="bg1"/>
                </a:solidFill>
              </a:rPr>
              <a:t>to your layoff</a:t>
            </a:r>
          </a:p>
          <a:p>
            <a:pPr>
              <a:defRPr/>
            </a:pPr>
            <a:endParaRPr lang="en-US" sz="1200" dirty="0">
              <a:solidFill>
                <a:schemeClr val="bg1"/>
              </a:solidFill>
            </a:endParaRPr>
          </a:p>
          <a:p>
            <a:pPr>
              <a:defRPr/>
            </a:pPr>
            <a:r>
              <a:rPr lang="en-US" dirty="0">
                <a:solidFill>
                  <a:schemeClr val="bg1"/>
                </a:solidFill>
              </a:rPr>
              <a:t>Must be enrolled in training or waived from participating in training, or have met application deadline.  (basic TRA only)</a:t>
            </a:r>
          </a:p>
          <a:p>
            <a:pPr>
              <a:defRPr/>
            </a:pPr>
            <a:endParaRPr lang="en-US" dirty="0">
              <a:solidFill>
                <a:schemeClr val="bg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B2B11365-B9DB-8D2A-A754-E49484382DD2}"/>
              </a:ext>
            </a:extLst>
          </p:cNvPr>
          <p:cNvSpPr>
            <a:spLocks noGrp="1" noChangeArrowheads="1"/>
          </p:cNvSpPr>
          <p:nvPr>
            <p:ph type="title"/>
          </p:nvPr>
        </p:nvSpPr>
        <p:spPr/>
        <p:txBody>
          <a:bodyPr/>
          <a:lstStyle/>
          <a:p>
            <a:r>
              <a:rPr lang="en-US" altLang="en-US">
                <a:solidFill>
                  <a:schemeClr val="bg1"/>
                </a:solidFill>
              </a:rPr>
              <a:t>Applying for TRA Benefits</a:t>
            </a:r>
          </a:p>
        </p:txBody>
      </p:sp>
      <p:sp>
        <p:nvSpPr>
          <p:cNvPr id="3" name="Content Placeholder 2">
            <a:extLst>
              <a:ext uri="{FF2B5EF4-FFF2-40B4-BE49-F238E27FC236}">
                <a16:creationId xmlns:a16="http://schemas.microsoft.com/office/drawing/2014/main" id="{A5DF13A4-3D42-39AD-9AD3-5C00DEAC0101}"/>
              </a:ext>
            </a:extLst>
          </p:cNvPr>
          <p:cNvSpPr>
            <a:spLocks noGrp="1"/>
          </p:cNvSpPr>
          <p:nvPr>
            <p:ph idx="1"/>
          </p:nvPr>
        </p:nvSpPr>
        <p:spPr>
          <a:xfrm>
            <a:off x="457200" y="1916113"/>
            <a:ext cx="8229600" cy="4210050"/>
          </a:xfrm>
        </p:spPr>
        <p:txBody>
          <a:bodyPr/>
          <a:lstStyle/>
          <a:p>
            <a:pPr>
              <a:defRPr/>
            </a:pPr>
            <a:r>
              <a:rPr lang="en-US" dirty="0">
                <a:solidFill>
                  <a:schemeClr val="bg1"/>
                </a:solidFill>
              </a:rPr>
              <a:t>Apply for TRA benefits through </a:t>
            </a:r>
            <a:r>
              <a:rPr lang="en-US" dirty="0">
                <a:solidFill>
                  <a:schemeClr val="bg1"/>
                </a:solidFill>
                <a:hlinkClick r:id="rId3"/>
              </a:rPr>
              <a:t>www.reemployct.com</a:t>
            </a:r>
            <a:r>
              <a:rPr lang="en-US" dirty="0">
                <a:solidFill>
                  <a:schemeClr val="bg1"/>
                </a:solidFill>
              </a:rPr>
              <a:t>  </a:t>
            </a:r>
          </a:p>
          <a:p>
            <a:pPr marL="0" indent="0">
              <a:buFontTx/>
              <a:buNone/>
              <a:defRPr/>
            </a:pPr>
            <a:endParaRPr lang="en-US" dirty="0">
              <a:solidFill>
                <a:schemeClr val="bg1"/>
              </a:solidFill>
            </a:endParaRPr>
          </a:p>
          <a:p>
            <a:pPr>
              <a:defRPr/>
            </a:pPr>
            <a:r>
              <a:rPr lang="en-US" dirty="0">
                <a:solidFill>
                  <a:schemeClr val="bg1"/>
                </a:solidFill>
              </a:rPr>
              <a:t>There are application deadlines associated with receiving the additional income support  payments</a:t>
            </a:r>
          </a:p>
          <a:p>
            <a:pPr>
              <a:defRPr/>
            </a:pPr>
            <a:endParaRPr lang="en-US" dirty="0">
              <a:solidFill>
                <a:schemeClr val="bg1"/>
              </a:solidFill>
            </a:endParaRPr>
          </a:p>
          <a:p>
            <a:pPr>
              <a:defRPr/>
            </a:pPr>
            <a:r>
              <a:rPr lang="en-US" dirty="0">
                <a:solidFill>
                  <a:schemeClr val="bg1"/>
                </a:solidFill>
              </a:rPr>
              <a:t>Do not delay in filing. </a:t>
            </a:r>
          </a:p>
          <a:p>
            <a:pPr>
              <a:defRPr/>
            </a:pPr>
            <a:endParaRPr lang="en-US" dirty="0">
              <a:solidFill>
                <a:schemeClr val="bg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9189DC85-701A-5EC6-E8B6-72A02D72B26F}"/>
              </a:ext>
            </a:extLst>
          </p:cNvPr>
          <p:cNvSpPr>
            <a:spLocks noGrp="1" noChangeArrowheads="1"/>
          </p:cNvSpPr>
          <p:nvPr>
            <p:ph type="title"/>
          </p:nvPr>
        </p:nvSpPr>
        <p:spPr/>
        <p:txBody>
          <a:bodyPr/>
          <a:lstStyle/>
          <a:p>
            <a:r>
              <a:rPr lang="en-US" altLang="en-US">
                <a:solidFill>
                  <a:schemeClr val="bg1"/>
                </a:solidFill>
              </a:rPr>
              <a:t>Invitation to Apply </a:t>
            </a:r>
          </a:p>
        </p:txBody>
      </p:sp>
      <p:sp>
        <p:nvSpPr>
          <p:cNvPr id="29699" name="Content Placeholder 8">
            <a:extLst>
              <a:ext uri="{FF2B5EF4-FFF2-40B4-BE49-F238E27FC236}">
                <a16:creationId xmlns:a16="http://schemas.microsoft.com/office/drawing/2014/main" id="{462B7DFA-CA64-7888-44C0-47C1C3E44C3F}"/>
              </a:ext>
            </a:extLst>
          </p:cNvPr>
          <p:cNvSpPr>
            <a:spLocks noGrp="1" noChangeArrowheads="1"/>
          </p:cNvSpPr>
          <p:nvPr>
            <p:ph idx="1"/>
          </p:nvPr>
        </p:nvSpPr>
        <p:spPr/>
        <p:txBody>
          <a:bodyPr/>
          <a:lstStyle/>
          <a:p>
            <a:endParaRPr lang="en-US" altLang="en-US"/>
          </a:p>
        </p:txBody>
      </p:sp>
      <p:pic>
        <p:nvPicPr>
          <p:cNvPr id="29700" name="Picture 10">
            <a:extLst>
              <a:ext uri="{FF2B5EF4-FFF2-40B4-BE49-F238E27FC236}">
                <a16:creationId xmlns:a16="http://schemas.microsoft.com/office/drawing/2014/main" id="{42E394A9-920A-74B6-4FB7-01090D6ADD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8500" t="22211" r="20074"/>
          <a:stretch>
            <a:fillRect/>
          </a:stretch>
        </p:blipFill>
        <p:spPr bwMode="auto">
          <a:xfrm>
            <a:off x="1455738" y="1266825"/>
            <a:ext cx="6356350" cy="547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Number Placeholder 3">
            <a:extLst>
              <a:ext uri="{FF2B5EF4-FFF2-40B4-BE49-F238E27FC236}">
                <a16:creationId xmlns:a16="http://schemas.microsoft.com/office/drawing/2014/main" id="{55A45101-F8B8-2F6E-5D2F-6EEC14C7B93B}"/>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70C539BB-3822-4807-B98F-B45AEB992802}" type="slidenum">
              <a:rPr lang="en-US" altLang="en-US" sz="1400" smtClean="0"/>
              <a:pPr>
                <a:spcBef>
                  <a:spcPct val="0"/>
                </a:spcBef>
                <a:buFontTx/>
                <a:buNone/>
              </a:pPr>
              <a:t>15</a:t>
            </a:fld>
            <a:endParaRPr lang="en-US" altLang="en-US" sz="1400"/>
          </a:p>
        </p:txBody>
      </p:sp>
      <p:sp>
        <p:nvSpPr>
          <p:cNvPr id="5" name="Title 5">
            <a:extLst>
              <a:ext uri="{FF2B5EF4-FFF2-40B4-BE49-F238E27FC236}">
                <a16:creationId xmlns:a16="http://schemas.microsoft.com/office/drawing/2014/main" id="{39F71695-E656-437F-6989-852153269268}"/>
              </a:ext>
            </a:extLst>
          </p:cNvPr>
          <p:cNvSpPr txBox="1">
            <a:spLocks noGrp="1"/>
          </p:cNvSpPr>
          <p:nvPr>
            <p:ph type="title"/>
          </p:nvPr>
        </p:nvSpPr>
        <p:spPr>
          <a:xfrm>
            <a:off x="381000" y="152400"/>
            <a:ext cx="8229600" cy="1524000"/>
          </a:xfrm>
          <a:prstGeom prst="roundRect">
            <a:avLst/>
          </a:prstGeom>
          <a:noFill/>
          <a:ln w="25400">
            <a:noFill/>
            <a:headEnd/>
            <a:tailEnd/>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br>
              <a:rPr lang="en-US" altLang="en-US" sz="3600" b="1" dirty="0">
                <a:latin typeface="Arial" charset="0"/>
              </a:rPr>
            </a:br>
            <a:r>
              <a:rPr lang="en-US" altLang="en-US" sz="3600" dirty="0">
                <a:solidFill>
                  <a:schemeClr val="bg1"/>
                </a:solidFill>
                <a:latin typeface="Arial" charset="0"/>
              </a:rPr>
              <a:t>Log in with your </a:t>
            </a:r>
            <a:br>
              <a:rPr lang="en-US" altLang="en-US" sz="3600" dirty="0">
                <a:solidFill>
                  <a:schemeClr val="bg1"/>
                </a:solidFill>
                <a:latin typeface="Arial" charset="0"/>
              </a:rPr>
            </a:br>
            <a:r>
              <a:rPr lang="en-US" altLang="en-US" sz="3600" dirty="0">
                <a:solidFill>
                  <a:schemeClr val="bg1"/>
                </a:solidFill>
                <a:latin typeface="Arial" charset="0"/>
              </a:rPr>
              <a:t>User ID and Password </a:t>
            </a:r>
            <a:br>
              <a:rPr lang="en-US" altLang="en-US" sz="3600" b="1" dirty="0">
                <a:latin typeface="Arial" charset="0"/>
              </a:rPr>
            </a:br>
            <a:endParaRPr lang="en-US" altLang="en-US" sz="3600" b="1" dirty="0">
              <a:solidFill>
                <a:srgbClr val="FFFFFF"/>
              </a:solidFill>
              <a:latin typeface="Arial" charset="0"/>
            </a:endParaRPr>
          </a:p>
        </p:txBody>
      </p:sp>
      <p:pic>
        <p:nvPicPr>
          <p:cNvPr id="31748" name="Picture 5">
            <a:extLst>
              <a:ext uri="{FF2B5EF4-FFF2-40B4-BE49-F238E27FC236}">
                <a16:creationId xmlns:a16="http://schemas.microsoft.com/office/drawing/2014/main" id="{9D56319D-8450-3A15-1670-ADCB263780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905000"/>
            <a:ext cx="9107488" cy="442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Rounded Corners 1">
            <a:extLst>
              <a:ext uri="{FF2B5EF4-FFF2-40B4-BE49-F238E27FC236}">
                <a16:creationId xmlns:a16="http://schemas.microsoft.com/office/drawing/2014/main" id="{C1F66421-53F0-4408-6B06-97B6BF8E19B2}"/>
              </a:ext>
            </a:extLst>
          </p:cNvPr>
          <p:cNvSpPr/>
          <p:nvPr/>
        </p:nvSpPr>
        <p:spPr>
          <a:xfrm>
            <a:off x="3124200" y="4114800"/>
            <a:ext cx="2895600" cy="11430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19">
            <a:extLst>
              <a:ext uri="{FF2B5EF4-FFF2-40B4-BE49-F238E27FC236}">
                <a16:creationId xmlns:a16="http://schemas.microsoft.com/office/drawing/2014/main" id="{8B7C10E1-1F22-D4B0-0234-A1B9E26FF2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901" t="13501" r="5901" b="31122"/>
          <a:stretch>
            <a:fillRect/>
          </a:stretch>
        </p:blipFill>
        <p:spPr bwMode="auto">
          <a:xfrm>
            <a:off x="625475" y="2163763"/>
            <a:ext cx="8066088" cy="316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Title 1">
            <a:extLst>
              <a:ext uri="{FF2B5EF4-FFF2-40B4-BE49-F238E27FC236}">
                <a16:creationId xmlns:a16="http://schemas.microsoft.com/office/drawing/2014/main" id="{EA7FEED2-3FDF-C6B1-416D-60C21CCB3448}"/>
              </a:ext>
            </a:extLst>
          </p:cNvPr>
          <p:cNvSpPr>
            <a:spLocks noGrp="1" noChangeArrowheads="1"/>
          </p:cNvSpPr>
          <p:nvPr>
            <p:ph type="title"/>
          </p:nvPr>
        </p:nvSpPr>
        <p:spPr>
          <a:xfrm>
            <a:off x="457200" y="274638"/>
            <a:ext cx="8229600" cy="1858962"/>
          </a:xfrm>
        </p:spPr>
        <p:txBody>
          <a:bodyPr/>
          <a:lstStyle/>
          <a:p>
            <a:r>
              <a:rPr lang="en-US" altLang="en-US">
                <a:solidFill>
                  <a:schemeClr val="bg1"/>
                </a:solidFill>
              </a:rPr>
              <a:t>Appling for TRA Benefits</a:t>
            </a:r>
            <a:br>
              <a:rPr lang="en-US" altLang="en-US">
                <a:solidFill>
                  <a:schemeClr val="bg1"/>
                </a:solidFill>
              </a:rPr>
            </a:br>
            <a:r>
              <a:rPr lang="en-US" altLang="en-US" sz="2000">
                <a:solidFill>
                  <a:schemeClr val="bg1"/>
                </a:solidFill>
              </a:rPr>
              <a:t>Click on Unemployment Claim&gt;TRA Claim Application</a:t>
            </a:r>
          </a:p>
        </p:txBody>
      </p:sp>
      <p:cxnSp>
        <p:nvCxnSpPr>
          <p:cNvPr id="16" name="Straight Arrow Connector 15">
            <a:extLst>
              <a:ext uri="{FF2B5EF4-FFF2-40B4-BE49-F238E27FC236}">
                <a16:creationId xmlns:a16="http://schemas.microsoft.com/office/drawing/2014/main" id="{A298FD57-6B9D-FF96-649B-D2254058BEC6}"/>
              </a:ext>
            </a:extLst>
          </p:cNvPr>
          <p:cNvCxnSpPr/>
          <p:nvPr/>
        </p:nvCxnSpPr>
        <p:spPr>
          <a:xfrm flipH="1">
            <a:off x="1979613" y="3589338"/>
            <a:ext cx="792162" cy="144462"/>
          </a:xfrm>
          <a:prstGeom prst="straightConnector1">
            <a:avLst/>
          </a:prstGeom>
          <a:ln w="666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a:extLst>
              <a:ext uri="{FF2B5EF4-FFF2-40B4-BE49-F238E27FC236}">
                <a16:creationId xmlns:a16="http://schemas.microsoft.com/office/drawing/2014/main" id="{EF927348-7A59-BF28-64AC-BD8BF9353208}"/>
              </a:ext>
            </a:extLst>
          </p:cNvPr>
          <p:cNvSpPr>
            <a:spLocks noGrp="1" noChangeArrowheads="1"/>
          </p:cNvSpPr>
          <p:nvPr>
            <p:ph type="title"/>
          </p:nvPr>
        </p:nvSpPr>
        <p:spPr/>
        <p:txBody>
          <a:bodyPr/>
          <a:lstStyle/>
          <a:p>
            <a:r>
              <a:rPr lang="en-US" altLang="en-US">
                <a:solidFill>
                  <a:schemeClr val="bg1"/>
                </a:solidFill>
              </a:rPr>
              <a:t>Applying for TRA Benefits</a:t>
            </a:r>
          </a:p>
        </p:txBody>
      </p:sp>
      <p:pic>
        <p:nvPicPr>
          <p:cNvPr id="35843" name="Content Placeholder 4">
            <a:extLst>
              <a:ext uri="{FF2B5EF4-FFF2-40B4-BE49-F238E27FC236}">
                <a16:creationId xmlns:a16="http://schemas.microsoft.com/office/drawing/2014/main" id="{2F2166DF-463C-31AD-5FA8-68032741344A}"/>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l="21124" t="9567" r="21124" b="45203"/>
          <a:stretch>
            <a:fillRect/>
          </a:stretch>
        </p:blipFill>
        <p:spPr>
          <a:xfrm>
            <a:off x="457200" y="2060575"/>
            <a:ext cx="8358188" cy="3546475"/>
          </a:xfr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a:extLst>
              <a:ext uri="{FF2B5EF4-FFF2-40B4-BE49-F238E27FC236}">
                <a16:creationId xmlns:a16="http://schemas.microsoft.com/office/drawing/2014/main" id="{84B85361-E43B-2ED7-A082-CD36BEE45E68}"/>
              </a:ext>
            </a:extLst>
          </p:cNvPr>
          <p:cNvSpPr>
            <a:spLocks noGrp="1" noChangeArrowheads="1"/>
          </p:cNvSpPr>
          <p:nvPr>
            <p:ph type="title"/>
          </p:nvPr>
        </p:nvSpPr>
        <p:spPr/>
        <p:txBody>
          <a:bodyPr/>
          <a:lstStyle/>
          <a:p>
            <a:endParaRPr lang="en-US" altLang="en-US"/>
          </a:p>
        </p:txBody>
      </p:sp>
      <p:pic>
        <p:nvPicPr>
          <p:cNvPr id="37891" name="Picture 11">
            <a:extLst>
              <a:ext uri="{FF2B5EF4-FFF2-40B4-BE49-F238E27FC236}">
                <a16:creationId xmlns:a16="http://schemas.microsoft.com/office/drawing/2014/main" id="{F3E0FB3E-CF85-6FDF-5171-01EC9C6CA6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6613" t="7657" r="20074" b="5893"/>
          <a:stretch>
            <a:fillRect/>
          </a:stretch>
        </p:blipFill>
        <p:spPr bwMode="auto">
          <a:xfrm>
            <a:off x="1314450" y="274638"/>
            <a:ext cx="7289800" cy="649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a:extLst>
              <a:ext uri="{FF2B5EF4-FFF2-40B4-BE49-F238E27FC236}">
                <a16:creationId xmlns:a16="http://schemas.microsoft.com/office/drawing/2014/main" id="{FE52A2CA-7878-96B4-0188-0C8DC0014D8C}"/>
              </a:ext>
            </a:extLst>
          </p:cNvPr>
          <p:cNvSpPr>
            <a:spLocks noGrp="1" noChangeArrowheads="1"/>
          </p:cNvSpPr>
          <p:nvPr>
            <p:ph type="title"/>
          </p:nvPr>
        </p:nvSpPr>
        <p:spPr/>
        <p:txBody>
          <a:bodyPr/>
          <a:lstStyle/>
          <a:p>
            <a:endParaRPr lang="en-US" altLang="en-US"/>
          </a:p>
        </p:txBody>
      </p:sp>
      <p:sp>
        <p:nvSpPr>
          <p:cNvPr id="6" name="Rectangle 5">
            <a:extLst>
              <a:ext uri="{FF2B5EF4-FFF2-40B4-BE49-F238E27FC236}">
                <a16:creationId xmlns:a16="http://schemas.microsoft.com/office/drawing/2014/main" id="{EA404C34-B153-ED67-8B3B-B748E8EF537A}"/>
              </a:ext>
            </a:extLst>
          </p:cNvPr>
          <p:cNvSpPr/>
          <p:nvPr/>
        </p:nvSpPr>
        <p:spPr>
          <a:xfrm>
            <a:off x="3851275" y="1379538"/>
            <a:ext cx="504825" cy="714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Rectangle 6">
            <a:extLst>
              <a:ext uri="{FF2B5EF4-FFF2-40B4-BE49-F238E27FC236}">
                <a16:creationId xmlns:a16="http://schemas.microsoft.com/office/drawing/2014/main" id="{65F907EA-9057-3673-0AA8-17686C6C83F7}"/>
              </a:ext>
            </a:extLst>
          </p:cNvPr>
          <p:cNvSpPr/>
          <p:nvPr/>
        </p:nvSpPr>
        <p:spPr>
          <a:xfrm>
            <a:off x="5580063" y="1362075"/>
            <a:ext cx="863600" cy="730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Oval 7">
            <a:extLst>
              <a:ext uri="{FF2B5EF4-FFF2-40B4-BE49-F238E27FC236}">
                <a16:creationId xmlns:a16="http://schemas.microsoft.com/office/drawing/2014/main" id="{580A022C-7DE6-5B5F-D1D5-9B50D4C97E89}"/>
              </a:ext>
            </a:extLst>
          </p:cNvPr>
          <p:cNvSpPr/>
          <p:nvPr/>
        </p:nvSpPr>
        <p:spPr>
          <a:xfrm>
            <a:off x="4859338" y="5589588"/>
            <a:ext cx="504825" cy="215900"/>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39942" name="Picture 9">
            <a:extLst>
              <a:ext uri="{FF2B5EF4-FFF2-40B4-BE49-F238E27FC236}">
                <a16:creationId xmlns:a16="http://schemas.microsoft.com/office/drawing/2014/main" id="{717A6DBC-E856-E813-99AA-ED63F02FE3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8586" t="1764" r="15738" b="8260"/>
          <a:stretch>
            <a:fillRect/>
          </a:stretch>
        </p:blipFill>
        <p:spPr bwMode="auto">
          <a:xfrm>
            <a:off x="461963" y="57150"/>
            <a:ext cx="7602537" cy="668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a:extLst>
              <a:ext uri="{FF2B5EF4-FFF2-40B4-BE49-F238E27FC236}">
                <a16:creationId xmlns:a16="http://schemas.microsoft.com/office/drawing/2014/main" id="{226F1FCD-1B98-D96A-4370-E3AEEB0F7F4C}"/>
              </a:ext>
            </a:extLst>
          </p:cNvPr>
          <p:cNvSpPr>
            <a:spLocks noGrp="1" noChangeArrowheads="1"/>
          </p:cNvSpPr>
          <p:nvPr>
            <p:ph type="title"/>
          </p:nvPr>
        </p:nvSpPr>
        <p:spPr/>
        <p:txBody>
          <a:bodyPr/>
          <a:lstStyle/>
          <a:p>
            <a:r>
              <a:rPr lang="en-US" altLang="en-US">
                <a:solidFill>
                  <a:schemeClr val="bg1"/>
                </a:solidFill>
              </a:rPr>
              <a:t>Navigating Zoom</a:t>
            </a:r>
          </a:p>
        </p:txBody>
      </p:sp>
      <p:pic>
        <p:nvPicPr>
          <p:cNvPr id="5123" name="Picture 1">
            <a:extLst>
              <a:ext uri="{FF2B5EF4-FFF2-40B4-BE49-F238E27FC236}">
                <a16:creationId xmlns:a16="http://schemas.microsoft.com/office/drawing/2014/main" id="{CC0D88E3-629C-327A-F8CA-5C7485317F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8125" y="1406525"/>
            <a:ext cx="8667750" cy="533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a:extLst>
              <a:ext uri="{FF2B5EF4-FFF2-40B4-BE49-F238E27FC236}">
                <a16:creationId xmlns:a16="http://schemas.microsoft.com/office/drawing/2014/main" id="{2FA7C114-AD77-65F7-FC72-DD91BE3A6AA6}"/>
              </a:ext>
            </a:extLst>
          </p:cNvPr>
          <p:cNvSpPr>
            <a:spLocks noGrp="1" noChangeArrowheads="1"/>
          </p:cNvSpPr>
          <p:nvPr>
            <p:ph type="title"/>
          </p:nvPr>
        </p:nvSpPr>
        <p:spPr/>
        <p:txBody>
          <a:bodyPr/>
          <a:lstStyle/>
          <a:p>
            <a:endParaRPr lang="en-US" altLang="en-US"/>
          </a:p>
        </p:txBody>
      </p:sp>
      <p:pic>
        <p:nvPicPr>
          <p:cNvPr id="41987" name="Content Placeholder 2">
            <a:extLst>
              <a:ext uri="{FF2B5EF4-FFF2-40B4-BE49-F238E27FC236}">
                <a16:creationId xmlns:a16="http://schemas.microsoft.com/office/drawing/2014/main" id="{85B93C1C-BE2F-22AA-8214-C251FC106509}"/>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l="4802" t="6996" r="4802" b="35728"/>
          <a:stretch>
            <a:fillRect/>
          </a:stretch>
        </p:blipFill>
        <p:spPr>
          <a:xfrm>
            <a:off x="271463" y="2322513"/>
            <a:ext cx="8601075" cy="3095625"/>
          </a:xfr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10">
            <a:extLst>
              <a:ext uri="{FF2B5EF4-FFF2-40B4-BE49-F238E27FC236}">
                <a16:creationId xmlns:a16="http://schemas.microsoft.com/office/drawing/2014/main" id="{9969FD2D-6582-DA73-6973-22D1FB74C2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0863" t="22160" r="22437" b="19841"/>
          <a:stretch>
            <a:fillRect/>
          </a:stretch>
        </p:blipFill>
        <p:spPr bwMode="auto">
          <a:xfrm>
            <a:off x="971550" y="1671638"/>
            <a:ext cx="7370763" cy="511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5" name="Title 4">
            <a:extLst>
              <a:ext uri="{FF2B5EF4-FFF2-40B4-BE49-F238E27FC236}">
                <a16:creationId xmlns:a16="http://schemas.microsoft.com/office/drawing/2014/main" id="{06A51FC9-8613-DA17-562F-5D2D98ABA612}"/>
              </a:ext>
            </a:extLst>
          </p:cNvPr>
          <p:cNvSpPr>
            <a:spLocks noGrp="1" noChangeArrowheads="1"/>
          </p:cNvSpPr>
          <p:nvPr>
            <p:ph type="title"/>
          </p:nvPr>
        </p:nvSpPr>
        <p:spPr>
          <a:xfrm>
            <a:off x="457200" y="38100"/>
            <a:ext cx="8229600" cy="1143000"/>
          </a:xfrm>
        </p:spPr>
        <p:txBody>
          <a:bodyPr/>
          <a:lstStyle/>
          <a:p>
            <a:r>
              <a:rPr lang="en-US" altLang="en-US">
                <a:solidFill>
                  <a:schemeClr val="bg1"/>
                </a:solidFill>
              </a:rPr>
              <a:t>TRA Enrollment Deadline</a:t>
            </a:r>
          </a:p>
        </p:txBody>
      </p:sp>
      <p:sp>
        <p:nvSpPr>
          <p:cNvPr id="6" name="Title 1">
            <a:extLst>
              <a:ext uri="{FF2B5EF4-FFF2-40B4-BE49-F238E27FC236}">
                <a16:creationId xmlns:a16="http://schemas.microsoft.com/office/drawing/2014/main" id="{E57D402D-87E2-942F-9E47-CEBDE4606489}"/>
              </a:ext>
            </a:extLst>
          </p:cNvPr>
          <p:cNvSpPr txBox="1">
            <a:spLocks/>
          </p:cNvSpPr>
          <p:nvPr/>
        </p:nvSpPr>
        <p:spPr bwMode="auto">
          <a:xfrm>
            <a:off x="323528" y="646095"/>
            <a:ext cx="8712968" cy="690641"/>
          </a:xfrm>
          <a:prstGeom prst="rect">
            <a:avLst/>
          </a:prstGeom>
          <a:noFill/>
          <a:ln>
            <a:noFill/>
          </a:ln>
          <a:effectLst/>
        </p:spPr>
        <p:txBody>
          <a:bodyPr anchor="ct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defRPr/>
            </a:pPr>
            <a:br>
              <a:rPr lang="en-US" dirty="0">
                <a:solidFill>
                  <a:schemeClr val="bg1"/>
                </a:solidFill>
              </a:rPr>
            </a:br>
            <a:r>
              <a:rPr lang="en-US" sz="1800" b="1" dirty="0">
                <a:solidFill>
                  <a:srgbClr val="0070C0"/>
                </a:solidFill>
                <a:highlight>
                  <a:srgbClr val="FFFF00"/>
                </a:highlight>
                <a:latin typeface="Arial Black" pitchFamily="34" charset="0"/>
              </a:rPr>
              <a:t>Highlight the date, as you need to be enrolled in training prior to </a:t>
            </a:r>
            <a:br>
              <a:rPr lang="en-US" sz="1800" b="1" dirty="0">
                <a:solidFill>
                  <a:srgbClr val="0070C0"/>
                </a:solidFill>
                <a:highlight>
                  <a:srgbClr val="FFFF00"/>
                </a:highlight>
                <a:latin typeface="Arial Black" pitchFamily="34" charset="0"/>
              </a:rPr>
            </a:br>
            <a:r>
              <a:rPr lang="en-US" sz="1800" b="1" dirty="0">
                <a:solidFill>
                  <a:srgbClr val="0070C0"/>
                </a:solidFill>
                <a:highlight>
                  <a:srgbClr val="FFFF00"/>
                </a:highlight>
                <a:latin typeface="Arial Black" pitchFamily="34" charset="0"/>
              </a:rPr>
              <a:t>this date (or on a waiver) In order to receive TRA</a:t>
            </a:r>
            <a:endParaRPr lang="en-US" sz="1800" dirty="0">
              <a:solidFill>
                <a:schemeClr val="bg1"/>
              </a:solidFill>
              <a:highlight>
                <a:srgbClr val="FFFF00"/>
              </a:highlight>
            </a:endParaRPr>
          </a:p>
        </p:txBody>
      </p:sp>
      <p:cxnSp>
        <p:nvCxnSpPr>
          <p:cNvPr id="4" name="Straight Arrow Connector 3">
            <a:extLst>
              <a:ext uri="{FF2B5EF4-FFF2-40B4-BE49-F238E27FC236}">
                <a16:creationId xmlns:a16="http://schemas.microsoft.com/office/drawing/2014/main" id="{D9C20B8C-5E8A-AFE6-5D6C-399FC46C13AF}"/>
              </a:ext>
            </a:extLst>
          </p:cNvPr>
          <p:cNvCxnSpPr>
            <a:cxnSpLocks/>
          </p:cNvCxnSpPr>
          <p:nvPr/>
        </p:nvCxnSpPr>
        <p:spPr>
          <a:xfrm flipV="1">
            <a:off x="457200" y="5445125"/>
            <a:ext cx="1246188" cy="547688"/>
          </a:xfrm>
          <a:prstGeom prst="straightConnector1">
            <a:avLst/>
          </a:prstGeom>
          <a:ln w="793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a:extLst>
              <a:ext uri="{FF2B5EF4-FFF2-40B4-BE49-F238E27FC236}">
                <a16:creationId xmlns:a16="http://schemas.microsoft.com/office/drawing/2014/main" id="{101DD65B-2AA4-7834-D3BE-ECC20AC1FCC1}"/>
              </a:ext>
            </a:extLst>
          </p:cNvPr>
          <p:cNvSpPr>
            <a:spLocks noGrp="1" noChangeArrowheads="1"/>
          </p:cNvSpPr>
          <p:nvPr>
            <p:ph type="title"/>
          </p:nvPr>
        </p:nvSpPr>
        <p:spPr>
          <a:xfrm>
            <a:off x="457200" y="274638"/>
            <a:ext cx="8229600" cy="1630362"/>
          </a:xfrm>
        </p:spPr>
        <p:txBody>
          <a:bodyPr/>
          <a:lstStyle/>
          <a:p>
            <a:r>
              <a:rPr lang="en-US" altLang="en-US" sz="4000">
                <a:solidFill>
                  <a:schemeClr val="bg1"/>
                </a:solidFill>
              </a:rPr>
              <a:t>Changing Contact Information through Benefit Maintenance</a:t>
            </a:r>
          </a:p>
        </p:txBody>
      </p:sp>
      <p:sp>
        <p:nvSpPr>
          <p:cNvPr id="46083" name="Slide Number Placeholder 3">
            <a:extLst>
              <a:ext uri="{FF2B5EF4-FFF2-40B4-BE49-F238E27FC236}">
                <a16:creationId xmlns:a16="http://schemas.microsoft.com/office/drawing/2014/main" id="{1314AFFF-E1BF-EC4C-A3F1-92CC20C21629}"/>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DF6A8EA1-2390-412D-A743-D8155878D1ED}" type="slidenum">
              <a:rPr lang="en-US" altLang="en-US" sz="1400" smtClean="0"/>
              <a:pPr>
                <a:spcBef>
                  <a:spcPct val="0"/>
                </a:spcBef>
                <a:buFontTx/>
                <a:buNone/>
              </a:pPr>
              <a:t>22</a:t>
            </a:fld>
            <a:endParaRPr lang="en-US" altLang="en-US" sz="1400"/>
          </a:p>
        </p:txBody>
      </p:sp>
      <p:pic>
        <p:nvPicPr>
          <p:cNvPr id="46084" name="Picture 5">
            <a:extLst>
              <a:ext uri="{FF2B5EF4-FFF2-40B4-BE49-F238E27FC236}">
                <a16:creationId xmlns:a16="http://schemas.microsoft.com/office/drawing/2014/main" id="{78E3C338-F2B1-7C08-C669-CD7459DF1A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2498" t="12946" r="15001" b="21548"/>
          <a:stretch>
            <a:fillRect/>
          </a:stretch>
        </p:blipFill>
        <p:spPr bwMode="auto">
          <a:xfrm>
            <a:off x="457200" y="2316163"/>
            <a:ext cx="8093075"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Arrow Connector 4">
            <a:extLst>
              <a:ext uri="{FF2B5EF4-FFF2-40B4-BE49-F238E27FC236}">
                <a16:creationId xmlns:a16="http://schemas.microsoft.com/office/drawing/2014/main" id="{1D7719D9-C8AF-925C-659C-FE736B78B881}"/>
              </a:ext>
            </a:extLst>
          </p:cNvPr>
          <p:cNvCxnSpPr/>
          <p:nvPr/>
        </p:nvCxnSpPr>
        <p:spPr>
          <a:xfrm flipH="1" flipV="1">
            <a:off x="6372225" y="3644900"/>
            <a:ext cx="1079500" cy="28892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a:extLst>
              <a:ext uri="{FF2B5EF4-FFF2-40B4-BE49-F238E27FC236}">
                <a16:creationId xmlns:a16="http://schemas.microsoft.com/office/drawing/2014/main" id="{B25670CD-50CB-D1F9-A386-4F86856DF851}"/>
              </a:ext>
            </a:extLst>
          </p:cNvPr>
          <p:cNvSpPr>
            <a:spLocks noGrp="1" noChangeArrowheads="1"/>
          </p:cNvSpPr>
          <p:nvPr>
            <p:ph type="title"/>
          </p:nvPr>
        </p:nvSpPr>
        <p:spPr/>
        <p:txBody>
          <a:bodyPr/>
          <a:lstStyle/>
          <a:p>
            <a:r>
              <a:rPr lang="en-US" altLang="en-US">
                <a:solidFill>
                  <a:schemeClr val="bg1"/>
                </a:solidFill>
              </a:rPr>
              <a:t>Three Types of TRA</a:t>
            </a:r>
          </a:p>
        </p:txBody>
      </p:sp>
      <p:sp>
        <p:nvSpPr>
          <p:cNvPr id="23555" name="Content Placeholder 2">
            <a:extLst>
              <a:ext uri="{FF2B5EF4-FFF2-40B4-BE49-F238E27FC236}">
                <a16:creationId xmlns:a16="http://schemas.microsoft.com/office/drawing/2014/main" id="{E3C0C2BC-77BB-9584-C723-14CF01D9F102}"/>
              </a:ext>
            </a:extLst>
          </p:cNvPr>
          <p:cNvSpPr>
            <a:spLocks noGrp="1" noChangeArrowheads="1"/>
          </p:cNvSpPr>
          <p:nvPr>
            <p:ph idx="1"/>
          </p:nvPr>
        </p:nvSpPr>
        <p:spPr>
          <a:xfrm>
            <a:off x="457200" y="1417638"/>
            <a:ext cx="8229600" cy="5165725"/>
          </a:xfrm>
        </p:spPr>
        <p:txBody>
          <a:bodyPr/>
          <a:lstStyle/>
          <a:p>
            <a:pPr marL="0" indent="0">
              <a:buFontTx/>
              <a:buNone/>
              <a:defRPr/>
            </a:pPr>
            <a:endParaRPr lang="en-US" sz="1000" dirty="0">
              <a:solidFill>
                <a:schemeClr val="bg1"/>
              </a:solidFill>
            </a:endParaRPr>
          </a:p>
          <a:p>
            <a:pPr>
              <a:defRPr/>
            </a:pPr>
            <a:r>
              <a:rPr lang="en-US" dirty="0">
                <a:solidFill>
                  <a:schemeClr val="bg1"/>
                </a:solidFill>
              </a:rPr>
              <a:t>Basic TRA – up 26 weeks </a:t>
            </a:r>
          </a:p>
          <a:p>
            <a:pPr>
              <a:defRPr/>
            </a:pPr>
            <a:endParaRPr lang="en-US" dirty="0">
              <a:solidFill>
                <a:schemeClr val="bg1"/>
              </a:solidFill>
            </a:endParaRPr>
          </a:p>
          <a:p>
            <a:pPr>
              <a:defRPr/>
            </a:pPr>
            <a:r>
              <a:rPr lang="en-US" dirty="0">
                <a:solidFill>
                  <a:schemeClr val="bg1"/>
                </a:solidFill>
              </a:rPr>
              <a:t>Additional TRA – up to 65 weeks	</a:t>
            </a:r>
          </a:p>
          <a:p>
            <a:pPr>
              <a:defRPr/>
            </a:pPr>
            <a:endParaRPr lang="en-US" dirty="0">
              <a:solidFill>
                <a:schemeClr val="bg1"/>
              </a:solidFill>
            </a:endParaRPr>
          </a:p>
          <a:p>
            <a:pPr>
              <a:defRPr/>
            </a:pPr>
            <a:r>
              <a:rPr lang="en-US" dirty="0">
                <a:solidFill>
                  <a:schemeClr val="bg1"/>
                </a:solidFill>
              </a:rPr>
              <a:t>Completion TRA – up to 13 weeks</a:t>
            </a:r>
          </a:p>
          <a:p>
            <a:pPr>
              <a:defRPr/>
            </a:pPr>
            <a:endParaRPr lang="en-US" sz="3600" dirty="0">
              <a:solidFill>
                <a:schemeClr val="bg1"/>
              </a:solidFill>
            </a:endParaRPr>
          </a:p>
          <a:p>
            <a:pPr marL="0" indent="0" algn="ctr">
              <a:buFontTx/>
              <a:buNone/>
              <a:defRPr/>
            </a:pPr>
            <a:r>
              <a:rPr lang="en-US" dirty="0">
                <a:solidFill>
                  <a:srgbClr val="FF0000"/>
                </a:solidFill>
                <a:highlight>
                  <a:srgbClr val="C0C0C0"/>
                </a:highlight>
              </a:rPr>
              <a:t>**See pages 11 – 13 of the Participant’s Guide for Eligibility Requirements**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a:extLst>
              <a:ext uri="{FF2B5EF4-FFF2-40B4-BE49-F238E27FC236}">
                <a16:creationId xmlns:a16="http://schemas.microsoft.com/office/drawing/2014/main" id="{02C95843-E62A-4398-9A84-4052F0690F36}"/>
              </a:ext>
            </a:extLst>
          </p:cNvPr>
          <p:cNvSpPr>
            <a:spLocks noGrp="1" noChangeArrowheads="1"/>
          </p:cNvSpPr>
          <p:nvPr>
            <p:ph type="title"/>
          </p:nvPr>
        </p:nvSpPr>
        <p:spPr>
          <a:xfrm>
            <a:off x="457200" y="26988"/>
            <a:ext cx="8229600" cy="892175"/>
          </a:xfrm>
        </p:spPr>
        <p:txBody>
          <a:bodyPr/>
          <a:lstStyle/>
          <a:p>
            <a:r>
              <a:rPr lang="en-US" altLang="en-US">
                <a:solidFill>
                  <a:schemeClr val="bg1"/>
                </a:solidFill>
              </a:rPr>
              <a:t>Waiver of Training</a:t>
            </a:r>
          </a:p>
        </p:txBody>
      </p:sp>
      <p:sp>
        <p:nvSpPr>
          <p:cNvPr id="3" name="Content Placeholder 2">
            <a:extLst>
              <a:ext uri="{FF2B5EF4-FFF2-40B4-BE49-F238E27FC236}">
                <a16:creationId xmlns:a16="http://schemas.microsoft.com/office/drawing/2014/main" id="{9D8E56F6-3A8B-6040-1EC7-192E45C1856F}"/>
              </a:ext>
            </a:extLst>
          </p:cNvPr>
          <p:cNvSpPr>
            <a:spLocks noGrp="1"/>
          </p:cNvSpPr>
          <p:nvPr>
            <p:ph idx="1"/>
          </p:nvPr>
        </p:nvSpPr>
        <p:spPr>
          <a:xfrm>
            <a:off x="457200" y="1165225"/>
            <a:ext cx="8229600" cy="4525963"/>
          </a:xfrm>
        </p:spPr>
        <p:txBody>
          <a:bodyPr/>
          <a:lstStyle/>
          <a:p>
            <a:pPr>
              <a:defRPr/>
            </a:pPr>
            <a:r>
              <a:rPr lang="en-US" sz="2800" dirty="0">
                <a:solidFill>
                  <a:schemeClr val="bg1"/>
                </a:solidFill>
              </a:rPr>
              <a:t>Eligible during Basic TRA only after enrollment deadline date, if waived from training.</a:t>
            </a:r>
          </a:p>
          <a:p>
            <a:pPr marL="0" indent="0">
              <a:buFontTx/>
              <a:buNone/>
              <a:defRPr/>
            </a:pPr>
            <a:endParaRPr lang="en-US" sz="2800" dirty="0">
              <a:solidFill>
                <a:schemeClr val="bg1"/>
              </a:solidFill>
            </a:endParaRPr>
          </a:p>
          <a:p>
            <a:pPr>
              <a:defRPr/>
            </a:pPr>
            <a:r>
              <a:rPr lang="en-US" sz="2800" dirty="0">
                <a:solidFill>
                  <a:schemeClr val="bg1"/>
                </a:solidFill>
              </a:rPr>
              <a:t>Three Types of Waivers:</a:t>
            </a:r>
          </a:p>
          <a:p>
            <a:pPr lvl="1">
              <a:defRPr/>
            </a:pPr>
            <a:r>
              <a:rPr lang="en-US" dirty="0">
                <a:solidFill>
                  <a:schemeClr val="bg1"/>
                </a:solidFill>
              </a:rPr>
              <a:t>Health</a:t>
            </a:r>
          </a:p>
          <a:p>
            <a:pPr lvl="1">
              <a:defRPr/>
            </a:pPr>
            <a:r>
              <a:rPr lang="en-US" dirty="0">
                <a:solidFill>
                  <a:schemeClr val="bg1"/>
                </a:solidFill>
              </a:rPr>
              <a:t>Enrollment Unavailable</a:t>
            </a:r>
          </a:p>
          <a:p>
            <a:pPr lvl="1">
              <a:defRPr/>
            </a:pPr>
            <a:r>
              <a:rPr lang="en-US" dirty="0">
                <a:solidFill>
                  <a:schemeClr val="bg1"/>
                </a:solidFill>
              </a:rPr>
              <a:t>Training Unavailable</a:t>
            </a:r>
          </a:p>
          <a:p>
            <a:pPr marL="0" indent="0">
              <a:buFontTx/>
              <a:buNone/>
              <a:defRPr/>
            </a:pPr>
            <a:endParaRPr lang="en-US" sz="2800" dirty="0">
              <a:solidFill>
                <a:schemeClr val="bg1"/>
              </a:solidFill>
            </a:endParaRPr>
          </a:p>
          <a:p>
            <a:pPr>
              <a:defRPr/>
            </a:pPr>
            <a:r>
              <a:rPr lang="en-US" sz="2800" dirty="0">
                <a:solidFill>
                  <a:schemeClr val="bg1"/>
                </a:solidFill>
              </a:rPr>
              <a:t>Work Search efforts are required if on a waiver!</a:t>
            </a:r>
          </a:p>
          <a:p>
            <a:pPr lvl="1">
              <a:defRPr/>
            </a:pPr>
            <a:endParaRPr lang="en-US" dirty="0"/>
          </a:p>
          <a:p>
            <a:pPr marL="457200" lvl="1" indent="0">
              <a:buFontTx/>
              <a:buNone/>
              <a:defRPr/>
            </a:pPr>
            <a:endParaRPr lang="en-US" dirty="0"/>
          </a:p>
          <a:p>
            <a:pPr lvl="1">
              <a:defRPr/>
            </a:pPr>
            <a:endParaRPr lang="en-US" dirty="0"/>
          </a:p>
          <a:p>
            <a:pPr marL="457200" lvl="1" indent="0">
              <a:buFontTx/>
              <a:buNone/>
              <a:defRPr/>
            </a:pPr>
            <a:endParaRPr lang="en-US" dirty="0"/>
          </a:p>
          <a:p>
            <a:pPr marL="457200" lvl="1" indent="0">
              <a:buFontTx/>
              <a:buNone/>
              <a:defRPr/>
            </a:pPr>
            <a:endParaRPr lang="en-US" dirty="0"/>
          </a:p>
          <a:p>
            <a:pPr lvl="1">
              <a:defRPr/>
            </a:pPr>
            <a:endParaRPr lang="en-US" dirty="0"/>
          </a:p>
          <a:p>
            <a:pPr>
              <a:defRPr/>
            </a:pP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a:extLst>
              <a:ext uri="{FF2B5EF4-FFF2-40B4-BE49-F238E27FC236}">
                <a16:creationId xmlns:a16="http://schemas.microsoft.com/office/drawing/2014/main" id="{AF58337E-A1A7-B7BD-61C7-77197DC47B53}"/>
              </a:ext>
            </a:extLst>
          </p:cNvPr>
          <p:cNvSpPr>
            <a:spLocks noGrp="1" noChangeArrowheads="1"/>
          </p:cNvSpPr>
          <p:nvPr>
            <p:ph type="title"/>
          </p:nvPr>
        </p:nvSpPr>
        <p:spPr/>
        <p:txBody>
          <a:bodyPr/>
          <a:lstStyle/>
          <a:p>
            <a:r>
              <a:rPr lang="en-US" altLang="en-US" sz="4000">
                <a:solidFill>
                  <a:schemeClr val="bg1"/>
                </a:solidFill>
              </a:rPr>
              <a:t>Basic TRA </a:t>
            </a:r>
            <a:br>
              <a:rPr lang="en-US" altLang="en-US" sz="4000">
                <a:solidFill>
                  <a:schemeClr val="bg1"/>
                </a:solidFill>
              </a:rPr>
            </a:br>
            <a:r>
              <a:rPr lang="en-US" altLang="en-US" sz="4000">
                <a:solidFill>
                  <a:schemeClr val="bg1"/>
                </a:solidFill>
              </a:rPr>
              <a:t>Job Search Requirements</a:t>
            </a:r>
            <a:br>
              <a:rPr lang="en-US" altLang="en-US" sz="4000">
                <a:solidFill>
                  <a:schemeClr val="bg1"/>
                </a:solidFill>
              </a:rPr>
            </a:br>
            <a:r>
              <a:rPr lang="en-US" altLang="en-US" sz="2000" i="1">
                <a:solidFill>
                  <a:schemeClr val="bg1"/>
                </a:solidFill>
              </a:rPr>
              <a:t>not in training</a:t>
            </a:r>
          </a:p>
        </p:txBody>
      </p:sp>
      <p:sp>
        <p:nvSpPr>
          <p:cNvPr id="3" name="Content Placeholder 2">
            <a:extLst>
              <a:ext uri="{FF2B5EF4-FFF2-40B4-BE49-F238E27FC236}">
                <a16:creationId xmlns:a16="http://schemas.microsoft.com/office/drawing/2014/main" id="{A3AA47A0-6223-2D0F-B3E2-8444DE124813}"/>
              </a:ext>
            </a:extLst>
          </p:cNvPr>
          <p:cNvSpPr>
            <a:spLocks noGrp="1"/>
          </p:cNvSpPr>
          <p:nvPr>
            <p:ph idx="1"/>
          </p:nvPr>
        </p:nvSpPr>
        <p:spPr>
          <a:xfrm>
            <a:off x="457200" y="1700213"/>
            <a:ext cx="8229600" cy="4525962"/>
          </a:xfrm>
        </p:spPr>
        <p:txBody>
          <a:bodyPr/>
          <a:lstStyle/>
          <a:p>
            <a:pPr>
              <a:defRPr/>
            </a:pPr>
            <a:r>
              <a:rPr lang="en-US" sz="2800" dirty="0">
                <a:solidFill>
                  <a:schemeClr val="bg1"/>
                </a:solidFill>
              </a:rPr>
              <a:t>Make three  job development/seeking efforts a week</a:t>
            </a:r>
          </a:p>
          <a:p>
            <a:pPr marL="0" indent="0">
              <a:buFontTx/>
              <a:buNone/>
              <a:defRPr/>
            </a:pPr>
            <a:endParaRPr lang="en-US" sz="2800" dirty="0">
              <a:solidFill>
                <a:schemeClr val="bg1"/>
              </a:solidFill>
            </a:endParaRPr>
          </a:p>
          <a:p>
            <a:pPr>
              <a:defRPr/>
            </a:pPr>
            <a:r>
              <a:rPr lang="en-US" sz="2800" dirty="0">
                <a:solidFill>
                  <a:schemeClr val="bg1"/>
                </a:solidFill>
              </a:rPr>
              <a:t>At least one effort must include applying for a job</a:t>
            </a:r>
          </a:p>
          <a:p>
            <a:pPr marL="0" indent="0">
              <a:buFontTx/>
              <a:buNone/>
              <a:defRPr/>
            </a:pPr>
            <a:endParaRPr lang="en-US" sz="2800" dirty="0">
              <a:solidFill>
                <a:schemeClr val="bg1"/>
              </a:solidFill>
            </a:endParaRPr>
          </a:p>
          <a:p>
            <a:pPr marL="0" indent="0">
              <a:buFontTx/>
              <a:buNone/>
              <a:defRPr/>
            </a:pPr>
            <a:endParaRPr lang="en-US" sz="1000" dirty="0">
              <a:solidFill>
                <a:schemeClr val="bg1"/>
              </a:solidFill>
            </a:endParaRPr>
          </a:p>
          <a:p>
            <a:pPr>
              <a:defRPr/>
            </a:pPr>
            <a:r>
              <a:rPr lang="en-US" sz="2800" dirty="0">
                <a:solidFill>
                  <a:schemeClr val="bg1"/>
                </a:solidFill>
              </a:rPr>
              <a:t>Maintain a record and accept suitable work</a:t>
            </a:r>
          </a:p>
          <a:p>
            <a:pPr>
              <a:defRPr/>
            </a:pPr>
            <a:endParaRPr lang="en-US" sz="2800" dirty="0">
              <a:solidFill>
                <a:schemeClr val="bg1"/>
              </a:solidFill>
            </a:endParaRPr>
          </a:p>
          <a:p>
            <a:pPr>
              <a:defRPr/>
            </a:pPr>
            <a:r>
              <a:rPr lang="en-US" sz="2800" dirty="0">
                <a:solidFill>
                  <a:schemeClr val="bg1"/>
                </a:solidFill>
              </a:rPr>
              <a:t>Submit efforts when you file your weekly certification online   </a:t>
            </a:r>
          </a:p>
          <a:p>
            <a:pPr marL="0" indent="0">
              <a:buFontTx/>
              <a:buNone/>
              <a:defRPr/>
            </a:pPr>
            <a:endParaRPr lang="en-US" sz="1000" dirty="0">
              <a:solidFill>
                <a:schemeClr val="bg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A picture containing text, person, indoor, computer&#10;&#10;Description automatically generated">
            <a:extLst>
              <a:ext uri="{FF2B5EF4-FFF2-40B4-BE49-F238E27FC236}">
                <a16:creationId xmlns:a16="http://schemas.microsoft.com/office/drawing/2014/main" id="{96F12F4F-94AB-2DC9-F559-B85786A338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41963" y="2493963"/>
            <a:ext cx="3589337" cy="187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5" name="Rectangle 2">
            <a:extLst>
              <a:ext uri="{FF2B5EF4-FFF2-40B4-BE49-F238E27FC236}">
                <a16:creationId xmlns:a16="http://schemas.microsoft.com/office/drawing/2014/main" id="{AFF94129-B56F-7FA4-4B57-2D0C15004F56}"/>
              </a:ext>
            </a:extLst>
          </p:cNvPr>
          <p:cNvSpPr>
            <a:spLocks noGrp="1" noChangeArrowheads="1"/>
          </p:cNvSpPr>
          <p:nvPr>
            <p:ph type="title"/>
          </p:nvPr>
        </p:nvSpPr>
        <p:spPr>
          <a:xfrm>
            <a:off x="395288" y="647700"/>
            <a:ext cx="8229600" cy="981075"/>
          </a:xfrm>
        </p:spPr>
        <p:txBody>
          <a:bodyPr/>
          <a:lstStyle/>
          <a:p>
            <a:pPr eaLnBrk="1" hangingPunct="1"/>
            <a:r>
              <a:rPr lang="en-US" altLang="en-US">
                <a:solidFill>
                  <a:schemeClr val="bg1"/>
                </a:solidFill>
              </a:rPr>
              <a:t>Training </a:t>
            </a:r>
          </a:p>
        </p:txBody>
      </p:sp>
      <p:sp>
        <p:nvSpPr>
          <p:cNvPr id="17411" name="Rectangle 3">
            <a:extLst>
              <a:ext uri="{FF2B5EF4-FFF2-40B4-BE49-F238E27FC236}">
                <a16:creationId xmlns:a16="http://schemas.microsoft.com/office/drawing/2014/main" id="{6A40A1AE-AA86-1FE3-D2CE-5F6C2001DEDB}"/>
              </a:ext>
            </a:extLst>
          </p:cNvPr>
          <p:cNvSpPr>
            <a:spLocks noGrp="1" noChangeArrowheads="1"/>
          </p:cNvSpPr>
          <p:nvPr>
            <p:ph type="body" idx="1"/>
          </p:nvPr>
        </p:nvSpPr>
        <p:spPr>
          <a:xfrm>
            <a:off x="198438" y="1916113"/>
            <a:ext cx="8229600" cy="4525962"/>
          </a:xfrm>
        </p:spPr>
        <p:txBody>
          <a:bodyPr/>
          <a:lstStyle/>
          <a:p>
            <a:pPr eaLnBrk="1" hangingPunct="1">
              <a:defRPr/>
            </a:pPr>
            <a:r>
              <a:rPr lang="en-US" altLang="en-US" dirty="0">
                <a:solidFill>
                  <a:schemeClr val="bg1"/>
                </a:solidFill>
              </a:rPr>
              <a:t>Eligible if there is no suitable employment available</a:t>
            </a:r>
          </a:p>
          <a:p>
            <a:pPr marL="0" indent="0" eaLnBrk="1" hangingPunct="1">
              <a:buFontTx/>
              <a:buNone/>
              <a:defRPr/>
            </a:pPr>
            <a:endParaRPr lang="en-US" altLang="en-US" dirty="0">
              <a:solidFill>
                <a:schemeClr val="bg1"/>
              </a:solidFill>
            </a:endParaRPr>
          </a:p>
          <a:p>
            <a:pPr eaLnBrk="1" hangingPunct="1">
              <a:defRPr/>
            </a:pPr>
            <a:r>
              <a:rPr lang="en-US" altLang="en-US" dirty="0">
                <a:solidFill>
                  <a:schemeClr val="bg1"/>
                </a:solidFill>
              </a:rPr>
              <a:t>May be </a:t>
            </a:r>
            <a:r>
              <a:rPr lang="en-US" altLang="en-US" b="1" dirty="0">
                <a:solidFill>
                  <a:schemeClr val="bg1"/>
                </a:solidFill>
              </a:rPr>
              <a:t>approved </a:t>
            </a:r>
            <a:r>
              <a:rPr lang="en-US" altLang="en-US" dirty="0">
                <a:solidFill>
                  <a:schemeClr val="bg1"/>
                </a:solidFill>
              </a:rPr>
              <a:t>for full-time </a:t>
            </a:r>
          </a:p>
          <a:p>
            <a:pPr marL="0" indent="0" eaLnBrk="1" hangingPunct="1">
              <a:buFontTx/>
              <a:buNone/>
              <a:defRPr/>
            </a:pPr>
            <a:r>
              <a:rPr lang="en-US" altLang="en-US" dirty="0">
                <a:solidFill>
                  <a:schemeClr val="bg1"/>
                </a:solidFill>
              </a:rPr>
              <a:t>   or part-time training</a:t>
            </a:r>
          </a:p>
          <a:p>
            <a:pPr marL="0" indent="0" eaLnBrk="1" hangingPunct="1">
              <a:buFontTx/>
              <a:buNone/>
              <a:defRPr/>
            </a:pPr>
            <a:endParaRPr lang="en-US" altLang="en-US" dirty="0">
              <a:solidFill>
                <a:schemeClr val="bg1"/>
              </a:solidFill>
            </a:endParaRPr>
          </a:p>
          <a:p>
            <a:pPr eaLnBrk="1" hangingPunct="1">
              <a:defRPr/>
            </a:pPr>
            <a:r>
              <a:rPr lang="en-US" altLang="en-US" dirty="0">
                <a:solidFill>
                  <a:schemeClr val="bg1"/>
                </a:solidFill>
              </a:rPr>
              <a:t>TRA payments are only available if you are enrolled in full-time training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4DB3A91D-5286-F4DA-BC6D-A61EB236CFE6}"/>
              </a:ext>
            </a:extLst>
          </p:cNvPr>
          <p:cNvSpPr>
            <a:spLocks noGrp="1" noChangeArrowheads="1"/>
          </p:cNvSpPr>
          <p:nvPr>
            <p:ph type="title"/>
          </p:nvPr>
        </p:nvSpPr>
        <p:spPr>
          <a:xfrm>
            <a:off x="395288" y="647700"/>
            <a:ext cx="8229600" cy="981075"/>
          </a:xfrm>
        </p:spPr>
        <p:txBody>
          <a:bodyPr/>
          <a:lstStyle/>
          <a:p>
            <a:pPr eaLnBrk="1" hangingPunct="1"/>
            <a:r>
              <a:rPr lang="en-US" altLang="en-US">
                <a:solidFill>
                  <a:schemeClr val="bg1"/>
                </a:solidFill>
              </a:rPr>
              <a:t>Types of Training</a:t>
            </a:r>
          </a:p>
        </p:txBody>
      </p:sp>
      <p:sp>
        <p:nvSpPr>
          <p:cNvPr id="41987" name="Rectangle 3">
            <a:extLst>
              <a:ext uri="{FF2B5EF4-FFF2-40B4-BE49-F238E27FC236}">
                <a16:creationId xmlns:a16="http://schemas.microsoft.com/office/drawing/2014/main" id="{BDB0A39D-D690-AD78-45B9-311828D76BCD}"/>
              </a:ext>
            </a:extLst>
          </p:cNvPr>
          <p:cNvSpPr>
            <a:spLocks noGrp="1" noChangeArrowheads="1"/>
          </p:cNvSpPr>
          <p:nvPr>
            <p:ph type="body" idx="1"/>
          </p:nvPr>
        </p:nvSpPr>
        <p:spPr>
          <a:xfrm>
            <a:off x="468313" y="2071688"/>
            <a:ext cx="8496300" cy="4525962"/>
          </a:xfrm>
        </p:spPr>
        <p:txBody>
          <a:bodyPr/>
          <a:lstStyle/>
          <a:p>
            <a:pPr lvl="1">
              <a:buFont typeface="Arial" panose="020B0604020202020204" pitchFamily="34" charset="0"/>
              <a:buChar char="•"/>
              <a:defRPr/>
            </a:pPr>
            <a:r>
              <a:rPr lang="en-US" altLang="en-US" sz="3200" dirty="0">
                <a:solidFill>
                  <a:schemeClr val="bg1"/>
                </a:solidFill>
              </a:rPr>
              <a:t>Classroom/On-line Training</a:t>
            </a:r>
          </a:p>
          <a:p>
            <a:pPr marL="457200" lvl="1" indent="0">
              <a:buFontTx/>
              <a:buNone/>
              <a:defRPr/>
            </a:pPr>
            <a:endParaRPr lang="en-US" altLang="en-US" sz="800" dirty="0">
              <a:solidFill>
                <a:schemeClr val="bg1"/>
              </a:solidFill>
            </a:endParaRPr>
          </a:p>
          <a:p>
            <a:pPr lvl="1">
              <a:buFont typeface="Arial" panose="020B0604020202020204" pitchFamily="34" charset="0"/>
              <a:buChar char="•"/>
              <a:defRPr/>
            </a:pPr>
            <a:r>
              <a:rPr lang="en-US" altLang="en-US" sz="3200" dirty="0">
                <a:solidFill>
                  <a:schemeClr val="bg1"/>
                </a:solidFill>
              </a:rPr>
              <a:t>On-the-Job Training</a:t>
            </a:r>
          </a:p>
          <a:p>
            <a:pPr marL="457200" lvl="1" indent="0">
              <a:buFontTx/>
              <a:buNone/>
              <a:defRPr/>
            </a:pPr>
            <a:endParaRPr lang="en-US" altLang="en-US" sz="800" dirty="0">
              <a:solidFill>
                <a:schemeClr val="bg1"/>
              </a:solidFill>
            </a:endParaRPr>
          </a:p>
          <a:p>
            <a:pPr lvl="1">
              <a:buFont typeface="Arial" panose="020B0604020202020204" pitchFamily="34" charset="0"/>
              <a:buChar char="•"/>
              <a:defRPr/>
            </a:pPr>
            <a:r>
              <a:rPr lang="en-US" altLang="en-US" sz="3200" dirty="0">
                <a:solidFill>
                  <a:schemeClr val="bg1"/>
                </a:solidFill>
              </a:rPr>
              <a:t>Apprenticeship Programs</a:t>
            </a:r>
          </a:p>
          <a:p>
            <a:pPr marL="457200" lvl="1" indent="0">
              <a:buFontTx/>
              <a:buNone/>
              <a:defRPr/>
            </a:pPr>
            <a:endParaRPr lang="en-US" altLang="en-US" sz="800" dirty="0">
              <a:solidFill>
                <a:schemeClr val="bg1"/>
              </a:solidFill>
            </a:endParaRPr>
          </a:p>
          <a:p>
            <a:pPr lvl="1">
              <a:buFont typeface="Arial" panose="020B0604020202020204" pitchFamily="34" charset="0"/>
              <a:buChar char="•"/>
              <a:defRPr/>
            </a:pPr>
            <a:r>
              <a:rPr lang="en-US" altLang="en-US" sz="3200" dirty="0">
                <a:solidFill>
                  <a:schemeClr val="bg1"/>
                </a:solidFill>
              </a:rPr>
              <a:t>Post-Secondary Education</a:t>
            </a:r>
          </a:p>
          <a:p>
            <a:pPr marL="457200" lvl="1" indent="0">
              <a:buFontTx/>
              <a:buNone/>
              <a:defRPr/>
            </a:pPr>
            <a:endParaRPr lang="en-US" altLang="en-US" sz="800" dirty="0">
              <a:solidFill>
                <a:schemeClr val="bg1"/>
              </a:solidFill>
            </a:endParaRPr>
          </a:p>
          <a:p>
            <a:pPr lvl="1">
              <a:buFont typeface="Arial" panose="020B0604020202020204" pitchFamily="34" charset="0"/>
              <a:buChar char="•"/>
              <a:defRPr/>
            </a:pPr>
            <a:r>
              <a:rPr lang="en-US" altLang="en-US" sz="3200" dirty="0">
                <a:solidFill>
                  <a:schemeClr val="bg1"/>
                </a:solidFill>
              </a:rPr>
              <a:t>Certifications</a:t>
            </a:r>
          </a:p>
          <a:p>
            <a:pPr lvl="1">
              <a:buFont typeface="Arial" panose="020B0604020202020204" pitchFamily="34" charset="0"/>
              <a:buChar char="•"/>
              <a:defRPr/>
            </a:pPr>
            <a:endParaRPr lang="en-US" altLang="en-US" sz="800" dirty="0">
              <a:solidFill>
                <a:schemeClr val="bg1"/>
              </a:solidFill>
            </a:endParaRPr>
          </a:p>
          <a:p>
            <a:pPr lvl="1">
              <a:buFont typeface="Arial" panose="020B0604020202020204" pitchFamily="34" charset="0"/>
              <a:buChar char="•"/>
              <a:defRPr/>
            </a:pPr>
            <a:r>
              <a:rPr lang="en-US" altLang="en-US" sz="3200" dirty="0">
                <a:solidFill>
                  <a:schemeClr val="bg1"/>
                </a:solidFill>
              </a:rPr>
              <a:t>Prerequisite and Remedial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78B8CC09-DBED-6445-96A4-4303D4003016}"/>
              </a:ext>
            </a:extLst>
          </p:cNvPr>
          <p:cNvSpPr>
            <a:spLocks noGrp="1" noChangeArrowheads="1"/>
          </p:cNvSpPr>
          <p:nvPr>
            <p:ph type="title"/>
          </p:nvPr>
        </p:nvSpPr>
        <p:spPr>
          <a:xfrm>
            <a:off x="395288" y="647700"/>
            <a:ext cx="8229600" cy="981075"/>
          </a:xfrm>
        </p:spPr>
        <p:txBody>
          <a:bodyPr/>
          <a:lstStyle/>
          <a:p>
            <a:pPr eaLnBrk="1" hangingPunct="1"/>
            <a:r>
              <a:rPr lang="en-US" altLang="en-US">
                <a:solidFill>
                  <a:schemeClr val="bg1"/>
                </a:solidFill>
              </a:rPr>
              <a:t>6 Criteria for Training</a:t>
            </a:r>
          </a:p>
        </p:txBody>
      </p:sp>
      <p:sp>
        <p:nvSpPr>
          <p:cNvPr id="58371" name="Rectangle 3">
            <a:extLst>
              <a:ext uri="{FF2B5EF4-FFF2-40B4-BE49-F238E27FC236}">
                <a16:creationId xmlns:a16="http://schemas.microsoft.com/office/drawing/2014/main" id="{BE427CFD-D67D-C8FB-F0DA-ECBFB583E0AA}"/>
              </a:ext>
            </a:extLst>
          </p:cNvPr>
          <p:cNvSpPr>
            <a:spLocks noGrp="1" noChangeArrowheads="1"/>
          </p:cNvSpPr>
          <p:nvPr>
            <p:ph type="body" idx="1"/>
          </p:nvPr>
        </p:nvSpPr>
        <p:spPr>
          <a:xfrm>
            <a:off x="468313" y="2071688"/>
            <a:ext cx="8229600" cy="4525962"/>
          </a:xfrm>
        </p:spPr>
        <p:txBody>
          <a:bodyPr/>
          <a:lstStyle/>
          <a:p>
            <a:pPr marL="0" indent="0" eaLnBrk="1" hangingPunct="1">
              <a:buFontTx/>
              <a:buNone/>
            </a:pPr>
            <a:r>
              <a:rPr lang="en-US" altLang="en-US">
                <a:solidFill>
                  <a:schemeClr val="bg1"/>
                </a:solidFill>
              </a:rPr>
              <a:t>All Six Criteria must be met!</a:t>
            </a:r>
          </a:p>
          <a:p>
            <a:pPr marL="0" indent="0" eaLnBrk="1" hangingPunct="1">
              <a:buFontTx/>
              <a:buNone/>
            </a:pPr>
            <a:endParaRPr lang="en-US" altLang="en-US">
              <a:solidFill>
                <a:schemeClr val="bg1"/>
              </a:solidFill>
            </a:endParaRPr>
          </a:p>
          <a:p>
            <a:pPr marL="868363" lvl="1" indent="-457200">
              <a:buFontTx/>
              <a:buAutoNum type="arabicPeriod"/>
            </a:pPr>
            <a:r>
              <a:rPr lang="en-US" altLang="en-US">
                <a:solidFill>
                  <a:schemeClr val="bg1"/>
                </a:solidFill>
              </a:rPr>
              <a:t>There is NO “suitable” employment available</a:t>
            </a:r>
          </a:p>
          <a:p>
            <a:pPr marL="868363" lvl="1" indent="-457200">
              <a:buFontTx/>
              <a:buAutoNum type="arabicPeriod"/>
            </a:pPr>
            <a:endParaRPr lang="en-US" altLang="en-US">
              <a:solidFill>
                <a:schemeClr val="bg1"/>
              </a:solidFill>
            </a:endParaRPr>
          </a:p>
          <a:p>
            <a:pPr marL="868363" lvl="1" indent="-457200">
              <a:buFontTx/>
              <a:buAutoNum type="arabicPeriod"/>
            </a:pPr>
            <a:r>
              <a:rPr lang="en-US" altLang="en-US">
                <a:solidFill>
                  <a:schemeClr val="bg1"/>
                </a:solidFill>
              </a:rPr>
              <a:t>You would benefit from the training</a:t>
            </a:r>
          </a:p>
          <a:p>
            <a:pPr marL="868363" lvl="1" indent="-457200">
              <a:buFontTx/>
              <a:buAutoNum type="arabicPeriod"/>
            </a:pPr>
            <a:endParaRPr lang="en-US" altLang="en-US">
              <a:solidFill>
                <a:schemeClr val="bg1"/>
              </a:solidFill>
            </a:endParaRPr>
          </a:p>
          <a:p>
            <a:pPr marL="868363" lvl="1" indent="-457200">
              <a:buFontTx/>
              <a:buAutoNum type="arabicPeriod"/>
            </a:pPr>
            <a:r>
              <a:rPr lang="en-US" altLang="en-US">
                <a:solidFill>
                  <a:schemeClr val="bg1"/>
                </a:solidFill>
              </a:rPr>
              <a:t>There is a realistic expectation of employment after training</a:t>
            </a:r>
          </a:p>
          <a:p>
            <a:pPr marL="0" indent="0" eaLnBrk="1" hangingPunct="1">
              <a:buFontTx/>
              <a:buNone/>
            </a:pPr>
            <a:endParaRPr lang="en-US" alt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B0BAB5DF-90CF-8944-6656-AA2279409221}"/>
              </a:ext>
            </a:extLst>
          </p:cNvPr>
          <p:cNvSpPr>
            <a:spLocks noGrp="1" noChangeArrowheads="1"/>
          </p:cNvSpPr>
          <p:nvPr>
            <p:ph type="title"/>
          </p:nvPr>
        </p:nvSpPr>
        <p:spPr>
          <a:xfrm>
            <a:off x="395288" y="647700"/>
            <a:ext cx="8229600" cy="981075"/>
          </a:xfrm>
        </p:spPr>
        <p:txBody>
          <a:bodyPr/>
          <a:lstStyle/>
          <a:p>
            <a:pPr eaLnBrk="1" hangingPunct="1"/>
            <a:r>
              <a:rPr lang="en-US" altLang="en-US">
                <a:solidFill>
                  <a:schemeClr val="bg1"/>
                </a:solidFill>
              </a:rPr>
              <a:t>6 Criteria for Training</a:t>
            </a:r>
          </a:p>
        </p:txBody>
      </p:sp>
      <p:sp>
        <p:nvSpPr>
          <p:cNvPr id="60419" name="Rectangle 3">
            <a:extLst>
              <a:ext uri="{FF2B5EF4-FFF2-40B4-BE49-F238E27FC236}">
                <a16:creationId xmlns:a16="http://schemas.microsoft.com/office/drawing/2014/main" id="{EFFAD782-FDDC-39FF-1236-DBBA4D11B0F2}"/>
              </a:ext>
            </a:extLst>
          </p:cNvPr>
          <p:cNvSpPr>
            <a:spLocks noGrp="1" noChangeArrowheads="1"/>
          </p:cNvSpPr>
          <p:nvPr>
            <p:ph type="body" idx="1"/>
          </p:nvPr>
        </p:nvSpPr>
        <p:spPr>
          <a:xfrm>
            <a:off x="468313" y="2071688"/>
            <a:ext cx="8424862" cy="4525962"/>
          </a:xfrm>
        </p:spPr>
        <p:txBody>
          <a:bodyPr/>
          <a:lstStyle/>
          <a:p>
            <a:pPr marL="411163" lvl="1" indent="0">
              <a:buFontTx/>
              <a:buNone/>
            </a:pPr>
            <a:endParaRPr lang="en-US" altLang="en-US"/>
          </a:p>
          <a:p>
            <a:pPr marL="411163" lvl="1" indent="0">
              <a:buFontTx/>
              <a:buNone/>
            </a:pPr>
            <a:r>
              <a:rPr lang="en-US" altLang="en-US">
                <a:solidFill>
                  <a:schemeClr val="bg1"/>
                </a:solidFill>
              </a:rPr>
              <a:t>4. The training is reasonably available</a:t>
            </a:r>
          </a:p>
          <a:p>
            <a:pPr marL="411163" lvl="1" indent="0">
              <a:buFontTx/>
              <a:buAutoNum type="arabicPeriod"/>
            </a:pPr>
            <a:endParaRPr lang="en-US" altLang="en-US">
              <a:solidFill>
                <a:schemeClr val="bg1"/>
              </a:solidFill>
            </a:endParaRPr>
          </a:p>
          <a:p>
            <a:pPr marL="411163" lvl="1" indent="0">
              <a:buFontTx/>
              <a:buNone/>
            </a:pPr>
            <a:r>
              <a:rPr lang="en-US" altLang="en-US">
                <a:solidFill>
                  <a:schemeClr val="bg1"/>
                </a:solidFill>
              </a:rPr>
              <a:t>5. You are qualified to take and finish the training</a:t>
            </a:r>
          </a:p>
          <a:p>
            <a:pPr marL="411163" lvl="1" indent="0">
              <a:buFontTx/>
              <a:buAutoNum type="arabicPeriod"/>
            </a:pPr>
            <a:endParaRPr lang="en-US" altLang="en-US">
              <a:solidFill>
                <a:schemeClr val="bg1"/>
              </a:solidFill>
            </a:endParaRPr>
          </a:p>
          <a:p>
            <a:pPr marL="411163" lvl="1" indent="0">
              <a:buFontTx/>
              <a:buNone/>
            </a:pPr>
            <a:r>
              <a:rPr lang="en-US" altLang="en-US">
                <a:solidFill>
                  <a:schemeClr val="bg1"/>
                </a:solidFill>
              </a:rPr>
              <a:t>6. Training is available at a reasonable cost</a:t>
            </a:r>
          </a:p>
          <a:p>
            <a:pPr eaLnBrk="1" hangingPunct="1"/>
            <a:endParaRPr lang="en-US"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Content Placeholder 3">
            <a:extLst>
              <a:ext uri="{FF2B5EF4-FFF2-40B4-BE49-F238E27FC236}">
                <a16:creationId xmlns:a16="http://schemas.microsoft.com/office/drawing/2014/main" id="{CF273793-A086-A458-4D74-BCFC5AE8ED6E}"/>
              </a:ext>
            </a:extLst>
          </p:cNvPr>
          <p:cNvPicPr>
            <a:picLocks noGrp="1" noChangeArrowheads="1"/>
          </p:cNvPicPr>
          <p:nvPr>
            <p:ph idx="1"/>
          </p:nvPr>
        </p:nvPicPr>
        <p:blipFill>
          <a:blip r:embed="rId3">
            <a:extLst>
              <a:ext uri="{28A0092B-C50C-407E-A947-70E740481C1C}">
                <a14:useLocalDpi xmlns:a14="http://schemas.microsoft.com/office/drawing/2010/main" val="0"/>
              </a:ext>
            </a:extLst>
          </a:blip>
          <a:srcRect l="24442" t="19336" r="39207" b="29568"/>
          <a:stretch>
            <a:fillRect/>
          </a:stretch>
        </p:blipFill>
        <p:spPr>
          <a:xfrm>
            <a:off x="1116013" y="620713"/>
            <a:ext cx="6911975" cy="5761037"/>
          </a:xfr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a:extLst>
              <a:ext uri="{FF2B5EF4-FFF2-40B4-BE49-F238E27FC236}">
                <a16:creationId xmlns:a16="http://schemas.microsoft.com/office/drawing/2014/main" id="{66DC8A5B-9C18-153B-75AB-C143EEC22C70}"/>
              </a:ext>
            </a:extLst>
          </p:cNvPr>
          <p:cNvSpPr>
            <a:spLocks noGrp="1" noChangeArrowheads="1"/>
          </p:cNvSpPr>
          <p:nvPr>
            <p:ph type="title"/>
          </p:nvPr>
        </p:nvSpPr>
        <p:spPr/>
        <p:txBody>
          <a:bodyPr/>
          <a:lstStyle/>
          <a:p>
            <a:r>
              <a:rPr lang="en-US" altLang="en-US">
                <a:solidFill>
                  <a:schemeClr val="bg1"/>
                </a:solidFill>
              </a:rPr>
              <a:t>Questions?</a:t>
            </a:r>
          </a:p>
        </p:txBody>
      </p:sp>
      <p:pic>
        <p:nvPicPr>
          <p:cNvPr id="62467" name="Picture 3" descr="A picture containing mammal, squirrel, close&#10;&#10;Description automatically generated">
            <a:extLst>
              <a:ext uri="{FF2B5EF4-FFF2-40B4-BE49-F238E27FC236}">
                <a16:creationId xmlns:a16="http://schemas.microsoft.com/office/drawing/2014/main" id="{10C566E6-092A-BAA9-52CA-BC4682B3F4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33688" y="1700213"/>
            <a:ext cx="3333750" cy="5008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a:extLst>
              <a:ext uri="{FF2B5EF4-FFF2-40B4-BE49-F238E27FC236}">
                <a16:creationId xmlns:a16="http://schemas.microsoft.com/office/drawing/2014/main" id="{3257C752-8B1F-2512-3570-F2E2B046623F}"/>
              </a:ext>
            </a:extLst>
          </p:cNvPr>
          <p:cNvSpPr>
            <a:spLocks noGrp="1" noChangeArrowheads="1"/>
          </p:cNvSpPr>
          <p:nvPr>
            <p:ph type="title"/>
          </p:nvPr>
        </p:nvSpPr>
        <p:spPr/>
        <p:txBody>
          <a:bodyPr/>
          <a:lstStyle/>
          <a:p>
            <a:r>
              <a:rPr lang="en-US" altLang="en-US">
                <a:solidFill>
                  <a:schemeClr val="bg1"/>
                </a:solidFill>
              </a:rPr>
              <a:t>The Training Plan</a:t>
            </a:r>
          </a:p>
        </p:txBody>
      </p:sp>
      <p:pic>
        <p:nvPicPr>
          <p:cNvPr id="64515" name="Content Placeholder 4" descr="Person lacing their running shoes">
            <a:extLst>
              <a:ext uri="{FF2B5EF4-FFF2-40B4-BE49-F238E27FC236}">
                <a16:creationId xmlns:a16="http://schemas.microsoft.com/office/drawing/2014/main" id="{F357FDD8-0083-BC28-0C45-1449BC0A6600}"/>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457200" y="1693863"/>
            <a:ext cx="8229600" cy="4338637"/>
          </a:xfr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a:extLst>
              <a:ext uri="{FF2B5EF4-FFF2-40B4-BE49-F238E27FC236}">
                <a16:creationId xmlns:a16="http://schemas.microsoft.com/office/drawing/2014/main" id="{87CC9582-3178-0B13-9D1B-650F8C20A070}"/>
              </a:ext>
            </a:extLst>
          </p:cNvPr>
          <p:cNvSpPr>
            <a:spLocks noGrp="1" noChangeArrowheads="1"/>
          </p:cNvSpPr>
          <p:nvPr>
            <p:ph type="title"/>
          </p:nvPr>
        </p:nvSpPr>
        <p:spPr/>
        <p:txBody>
          <a:bodyPr/>
          <a:lstStyle/>
          <a:p>
            <a:r>
              <a:rPr lang="en-US" altLang="en-US">
                <a:solidFill>
                  <a:schemeClr val="bg1"/>
                </a:solidFill>
              </a:rPr>
              <a:t>What is in a Training Plan</a:t>
            </a:r>
          </a:p>
        </p:txBody>
      </p:sp>
      <p:sp>
        <p:nvSpPr>
          <p:cNvPr id="52227" name="Content Placeholder 2">
            <a:extLst>
              <a:ext uri="{FF2B5EF4-FFF2-40B4-BE49-F238E27FC236}">
                <a16:creationId xmlns:a16="http://schemas.microsoft.com/office/drawing/2014/main" id="{AA1FC68C-BDFB-3218-67DE-A191955D38A5}"/>
              </a:ext>
            </a:extLst>
          </p:cNvPr>
          <p:cNvSpPr>
            <a:spLocks noGrp="1" noChangeArrowheads="1"/>
          </p:cNvSpPr>
          <p:nvPr>
            <p:ph idx="1"/>
          </p:nvPr>
        </p:nvSpPr>
        <p:spPr>
          <a:xfrm>
            <a:off x="457200" y="2057400"/>
            <a:ext cx="8229600" cy="4525963"/>
          </a:xfrm>
        </p:spPr>
        <p:txBody>
          <a:bodyPr/>
          <a:lstStyle/>
          <a:p>
            <a:pPr lvl="1">
              <a:buFont typeface="Arial" panose="020B0604020202020204" pitchFamily="34" charset="0"/>
              <a:buChar char="•"/>
              <a:defRPr/>
            </a:pPr>
            <a:r>
              <a:rPr lang="en-US" altLang="en-US" sz="3200" dirty="0">
                <a:solidFill>
                  <a:schemeClr val="bg1"/>
                </a:solidFill>
              </a:rPr>
              <a:t>Labor Market Data to Support the Plan</a:t>
            </a:r>
          </a:p>
          <a:p>
            <a:pPr marL="457200" lvl="1" indent="0">
              <a:buFontTx/>
              <a:buNone/>
              <a:defRPr/>
            </a:pPr>
            <a:endParaRPr lang="en-US" altLang="en-US" sz="800" dirty="0">
              <a:solidFill>
                <a:schemeClr val="bg1"/>
              </a:solidFill>
            </a:endParaRPr>
          </a:p>
          <a:p>
            <a:pPr lvl="1">
              <a:buFont typeface="Arial" panose="020B0604020202020204" pitchFamily="34" charset="0"/>
              <a:buChar char="•"/>
              <a:defRPr/>
            </a:pPr>
            <a:r>
              <a:rPr lang="en-US" altLang="en-US" sz="3200" dirty="0">
                <a:solidFill>
                  <a:schemeClr val="bg1"/>
                </a:solidFill>
              </a:rPr>
              <a:t>Documented Training Benchmarks </a:t>
            </a:r>
          </a:p>
          <a:p>
            <a:pPr marL="457200" lvl="1" indent="0">
              <a:buFontTx/>
              <a:buNone/>
              <a:defRPr/>
            </a:pPr>
            <a:endParaRPr lang="en-US" altLang="en-US" sz="800" dirty="0">
              <a:solidFill>
                <a:schemeClr val="bg1"/>
              </a:solidFill>
            </a:endParaRPr>
          </a:p>
          <a:p>
            <a:pPr lvl="1">
              <a:buFont typeface="Arial" panose="020B0604020202020204" pitchFamily="34" charset="0"/>
              <a:buChar char="•"/>
              <a:defRPr/>
            </a:pPr>
            <a:r>
              <a:rPr lang="en-US" altLang="en-US" sz="3200" dirty="0">
                <a:solidFill>
                  <a:schemeClr val="bg1"/>
                </a:solidFill>
              </a:rPr>
              <a:t>Financial Support Projection</a:t>
            </a:r>
          </a:p>
          <a:p>
            <a:pPr marL="457200" lvl="1" indent="0">
              <a:buFontTx/>
              <a:buNone/>
              <a:defRPr/>
            </a:pPr>
            <a:endParaRPr lang="en-US" altLang="en-US" sz="800" dirty="0">
              <a:solidFill>
                <a:schemeClr val="bg1"/>
              </a:solidFill>
            </a:endParaRPr>
          </a:p>
          <a:p>
            <a:pPr lvl="1">
              <a:buFont typeface="Arial" panose="020B0604020202020204" pitchFamily="34" charset="0"/>
              <a:buChar char="•"/>
              <a:defRPr/>
            </a:pPr>
            <a:r>
              <a:rPr lang="en-US" altLang="en-US" sz="3200" dirty="0">
                <a:solidFill>
                  <a:schemeClr val="bg1"/>
                </a:solidFill>
              </a:rPr>
              <a:t>Training Program Comparisons</a:t>
            </a:r>
          </a:p>
          <a:p>
            <a:pPr marL="457200" lvl="1" indent="0">
              <a:buFontTx/>
              <a:buNone/>
              <a:defRPr/>
            </a:pPr>
            <a:endParaRPr lang="en-US" altLang="en-US" sz="800" dirty="0">
              <a:solidFill>
                <a:schemeClr val="bg1"/>
              </a:solidFill>
            </a:endParaRPr>
          </a:p>
          <a:p>
            <a:pPr lvl="1">
              <a:buFont typeface="Arial" panose="020B0604020202020204" pitchFamily="34" charset="0"/>
              <a:buChar char="•"/>
              <a:defRPr/>
            </a:pPr>
            <a:r>
              <a:rPr lang="en-US" altLang="en-US" sz="3200" dirty="0">
                <a:solidFill>
                  <a:schemeClr val="bg1"/>
                </a:solidFill>
              </a:rPr>
              <a:t>Course Outline</a:t>
            </a:r>
          </a:p>
          <a:p>
            <a:pPr lvl="1">
              <a:buFont typeface="Arial" panose="020B0604020202020204" pitchFamily="34" charset="0"/>
              <a:buChar char="•"/>
              <a:defRPr/>
            </a:pPr>
            <a:endParaRPr lang="en-US" altLang="en-US" sz="800" dirty="0">
              <a:solidFill>
                <a:schemeClr val="bg1"/>
              </a:solidFill>
            </a:endParaRPr>
          </a:p>
          <a:p>
            <a:pPr lvl="1">
              <a:buFont typeface="Arial" panose="020B0604020202020204" pitchFamily="34" charset="0"/>
              <a:buChar char="•"/>
              <a:defRPr/>
            </a:pPr>
            <a:r>
              <a:rPr lang="en-US" altLang="en-US" sz="3200" dirty="0">
                <a:solidFill>
                  <a:schemeClr val="bg1"/>
                </a:solidFill>
              </a:rPr>
              <a:t>Career Development Plan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a:extLst>
              <a:ext uri="{FF2B5EF4-FFF2-40B4-BE49-F238E27FC236}">
                <a16:creationId xmlns:a16="http://schemas.microsoft.com/office/drawing/2014/main" id="{35F8B964-F817-FAE8-E95D-B35DA009F05F}"/>
              </a:ext>
            </a:extLst>
          </p:cNvPr>
          <p:cNvSpPr>
            <a:spLocks noGrp="1" noChangeArrowheads="1"/>
          </p:cNvSpPr>
          <p:nvPr>
            <p:ph type="title"/>
          </p:nvPr>
        </p:nvSpPr>
        <p:spPr/>
        <p:txBody>
          <a:bodyPr/>
          <a:lstStyle/>
          <a:p>
            <a:r>
              <a:rPr lang="en-US" altLang="en-US">
                <a:solidFill>
                  <a:schemeClr val="bg1"/>
                </a:solidFill>
              </a:rPr>
              <a:t>Training Allowances</a:t>
            </a:r>
          </a:p>
        </p:txBody>
      </p:sp>
      <p:sp>
        <p:nvSpPr>
          <p:cNvPr id="3" name="Content Placeholder 2">
            <a:extLst>
              <a:ext uri="{FF2B5EF4-FFF2-40B4-BE49-F238E27FC236}">
                <a16:creationId xmlns:a16="http://schemas.microsoft.com/office/drawing/2014/main" id="{0D82217D-071F-6709-85E0-173ECD68B39E}"/>
              </a:ext>
            </a:extLst>
          </p:cNvPr>
          <p:cNvSpPr>
            <a:spLocks noGrp="1"/>
          </p:cNvSpPr>
          <p:nvPr>
            <p:ph idx="1"/>
          </p:nvPr>
        </p:nvSpPr>
        <p:spPr>
          <a:xfrm>
            <a:off x="457200" y="1600200"/>
            <a:ext cx="8229600" cy="4983163"/>
          </a:xfrm>
        </p:spPr>
        <p:txBody>
          <a:bodyPr/>
          <a:lstStyle/>
          <a:p>
            <a:pPr>
              <a:defRPr/>
            </a:pPr>
            <a:r>
              <a:rPr lang="en-US" dirty="0">
                <a:solidFill>
                  <a:schemeClr val="bg1"/>
                </a:solidFill>
              </a:rPr>
              <a:t>Training must be approved BEFORE any expenses will be covered</a:t>
            </a:r>
            <a:br>
              <a:rPr lang="en-US" dirty="0">
                <a:solidFill>
                  <a:schemeClr val="bg1"/>
                </a:solidFill>
              </a:rPr>
            </a:br>
            <a:endParaRPr lang="en-US" dirty="0">
              <a:solidFill>
                <a:schemeClr val="bg1"/>
              </a:solidFill>
            </a:endParaRPr>
          </a:p>
          <a:p>
            <a:pPr>
              <a:defRPr/>
            </a:pPr>
            <a:r>
              <a:rPr lang="en-US" dirty="0">
                <a:solidFill>
                  <a:schemeClr val="bg1"/>
                </a:solidFill>
              </a:rPr>
              <a:t>Up to $25,300 allowed for training related costs</a:t>
            </a:r>
          </a:p>
          <a:p>
            <a:pPr marL="0" indent="0">
              <a:buFontTx/>
              <a:buNone/>
              <a:defRPr/>
            </a:pPr>
            <a:endParaRPr lang="en-US" dirty="0">
              <a:solidFill>
                <a:schemeClr val="bg1"/>
              </a:solidFill>
            </a:endParaRPr>
          </a:p>
          <a:p>
            <a:pPr>
              <a:defRPr/>
            </a:pPr>
            <a:r>
              <a:rPr lang="en-US" dirty="0">
                <a:solidFill>
                  <a:schemeClr val="bg1"/>
                </a:solidFill>
              </a:rPr>
              <a:t>Allowance for mileage, food and lodging reimbursement </a:t>
            </a:r>
            <a:r>
              <a:rPr lang="en-US" i="1" dirty="0">
                <a:solidFill>
                  <a:schemeClr val="bg1"/>
                </a:solidFill>
              </a:rPr>
              <a:t>if </a:t>
            </a:r>
            <a:r>
              <a:rPr lang="en-US" dirty="0">
                <a:solidFill>
                  <a:schemeClr val="bg1"/>
                </a:solidFill>
              </a:rPr>
              <a:t>your training commute is more than 41 miles from your home</a:t>
            </a:r>
            <a:br>
              <a:rPr lang="en-US" dirty="0">
                <a:solidFill>
                  <a:schemeClr val="bg1"/>
                </a:solidFill>
              </a:rPr>
            </a:br>
            <a:endParaRPr lang="en-US" dirty="0">
              <a:solidFill>
                <a:schemeClr val="bg1"/>
              </a:solidFill>
            </a:endParaRPr>
          </a:p>
          <a:p>
            <a:pPr>
              <a:defRPr/>
            </a:pPr>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a:extLst>
              <a:ext uri="{FF2B5EF4-FFF2-40B4-BE49-F238E27FC236}">
                <a16:creationId xmlns:a16="http://schemas.microsoft.com/office/drawing/2014/main" id="{BB211743-3BC6-D39B-7F92-26291E905B94}"/>
              </a:ext>
            </a:extLst>
          </p:cNvPr>
          <p:cNvSpPr>
            <a:spLocks noGrp="1" noChangeArrowheads="1"/>
          </p:cNvSpPr>
          <p:nvPr>
            <p:ph type="title"/>
          </p:nvPr>
        </p:nvSpPr>
        <p:spPr/>
        <p:txBody>
          <a:bodyPr/>
          <a:lstStyle/>
          <a:p>
            <a:r>
              <a:rPr lang="en-US" altLang="en-US">
                <a:solidFill>
                  <a:schemeClr val="bg1"/>
                </a:solidFill>
              </a:rPr>
              <a:t>Training Allowances</a:t>
            </a:r>
          </a:p>
        </p:txBody>
      </p:sp>
      <p:sp>
        <p:nvSpPr>
          <p:cNvPr id="56323" name="Content Placeholder 2">
            <a:extLst>
              <a:ext uri="{FF2B5EF4-FFF2-40B4-BE49-F238E27FC236}">
                <a16:creationId xmlns:a16="http://schemas.microsoft.com/office/drawing/2014/main" id="{4CF2F57A-6B90-1440-88B1-6DF7A3968305}"/>
              </a:ext>
            </a:extLst>
          </p:cNvPr>
          <p:cNvSpPr>
            <a:spLocks noGrp="1" noChangeArrowheads="1"/>
          </p:cNvSpPr>
          <p:nvPr>
            <p:ph idx="1"/>
          </p:nvPr>
        </p:nvSpPr>
        <p:spPr>
          <a:xfrm>
            <a:off x="457200" y="1600200"/>
            <a:ext cx="8229600" cy="4983163"/>
          </a:xfrm>
        </p:spPr>
        <p:txBody>
          <a:bodyPr/>
          <a:lstStyle/>
          <a:p>
            <a:pPr>
              <a:defRPr/>
            </a:pPr>
            <a:endParaRPr lang="en-US" altLang="en-US" dirty="0">
              <a:solidFill>
                <a:schemeClr val="bg1"/>
              </a:solidFill>
            </a:endParaRPr>
          </a:p>
          <a:p>
            <a:pPr>
              <a:defRPr/>
            </a:pPr>
            <a:r>
              <a:rPr lang="en-US" altLang="en-US" dirty="0">
                <a:solidFill>
                  <a:schemeClr val="bg1"/>
                </a:solidFill>
              </a:rPr>
              <a:t>There is a maximum of 130 weeks of training allowed</a:t>
            </a:r>
          </a:p>
          <a:p>
            <a:pPr marL="0" indent="0">
              <a:buFontTx/>
              <a:buNone/>
              <a:defRPr/>
            </a:pPr>
            <a:endParaRPr lang="en-US" altLang="en-US" dirty="0">
              <a:solidFill>
                <a:schemeClr val="bg1"/>
              </a:solidFill>
            </a:endParaRPr>
          </a:p>
          <a:p>
            <a:pPr>
              <a:defRPr/>
            </a:pPr>
            <a:r>
              <a:rPr lang="en-US" altLang="en-US" dirty="0">
                <a:solidFill>
                  <a:schemeClr val="bg1"/>
                </a:solidFill>
              </a:rPr>
              <a:t>Entitled to one training plan per Trade Act Certification</a:t>
            </a:r>
            <a:endParaRPr lang="en-US" altLang="en-US" dirty="0"/>
          </a:p>
        </p:txBody>
      </p:sp>
      <p:pic>
        <p:nvPicPr>
          <p:cNvPr id="70660" name="Picture 5" descr="Text, whiteboard&#10;&#10;Description automatically generated">
            <a:extLst>
              <a:ext uri="{FF2B5EF4-FFF2-40B4-BE49-F238E27FC236}">
                <a16:creationId xmlns:a16="http://schemas.microsoft.com/office/drawing/2014/main" id="{C22E0BF3-EB5E-7ACC-E33F-37E88B8A2A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0425" y="4597400"/>
            <a:ext cx="3203575" cy="226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a:extLst>
              <a:ext uri="{FF2B5EF4-FFF2-40B4-BE49-F238E27FC236}">
                <a16:creationId xmlns:a16="http://schemas.microsoft.com/office/drawing/2014/main" id="{A1E1CA46-BCDE-41E6-1CBD-C34D41FFB2AE}"/>
              </a:ext>
            </a:extLst>
          </p:cNvPr>
          <p:cNvSpPr>
            <a:spLocks noGrp="1" noChangeArrowheads="1"/>
          </p:cNvSpPr>
          <p:nvPr>
            <p:ph type="title"/>
          </p:nvPr>
        </p:nvSpPr>
        <p:spPr/>
        <p:txBody>
          <a:bodyPr/>
          <a:lstStyle/>
          <a:p>
            <a:r>
              <a:rPr lang="en-US" altLang="en-US">
                <a:solidFill>
                  <a:schemeClr val="bg1"/>
                </a:solidFill>
              </a:rPr>
              <a:t>Incumbent Worker </a:t>
            </a:r>
          </a:p>
        </p:txBody>
      </p:sp>
      <p:sp>
        <p:nvSpPr>
          <p:cNvPr id="3" name="Content Placeholder 2">
            <a:extLst>
              <a:ext uri="{FF2B5EF4-FFF2-40B4-BE49-F238E27FC236}">
                <a16:creationId xmlns:a16="http://schemas.microsoft.com/office/drawing/2014/main" id="{58D3F9DD-946B-23AA-8D6C-A174995E26F5}"/>
              </a:ext>
            </a:extLst>
          </p:cNvPr>
          <p:cNvSpPr>
            <a:spLocks noGrp="1"/>
          </p:cNvSpPr>
          <p:nvPr>
            <p:ph idx="1"/>
          </p:nvPr>
        </p:nvSpPr>
        <p:spPr/>
        <p:txBody>
          <a:bodyPr/>
          <a:lstStyle/>
          <a:p>
            <a:pPr marL="0" indent="0">
              <a:buFontTx/>
              <a:buNone/>
              <a:defRPr/>
            </a:pPr>
            <a:endParaRPr lang="en-US" dirty="0"/>
          </a:p>
          <a:p>
            <a:pPr marL="0" indent="0" algn="ctr">
              <a:buFontTx/>
              <a:buNone/>
              <a:defRPr/>
            </a:pPr>
            <a:r>
              <a:rPr lang="en-US" dirty="0">
                <a:solidFill>
                  <a:schemeClr val="bg1"/>
                </a:solidFill>
              </a:rPr>
              <a:t>An incumbent worker is still employed, but has been threatened with a separation from their company due to foreign trade</a:t>
            </a:r>
            <a:br>
              <a:rPr lang="en-US" dirty="0">
                <a:solidFill>
                  <a:schemeClr val="bg1"/>
                </a:solidFill>
              </a:rPr>
            </a:br>
            <a:endParaRPr lang="en-US" dirty="0">
              <a:solidFill>
                <a:schemeClr val="bg1"/>
              </a:solidFill>
            </a:endParaRPr>
          </a:p>
          <a:p>
            <a:pPr>
              <a:defRPr/>
            </a:pPr>
            <a:endParaRPr lang="en-US" dirty="0"/>
          </a:p>
        </p:txBody>
      </p:sp>
      <p:pic>
        <p:nvPicPr>
          <p:cNvPr id="72708" name="Picture 3" descr="A picture containing text, indoor, person, desk&#10;&#10;Description automatically generated">
            <a:extLst>
              <a:ext uri="{FF2B5EF4-FFF2-40B4-BE49-F238E27FC236}">
                <a16:creationId xmlns:a16="http://schemas.microsoft.com/office/drawing/2014/main" id="{EC431E60-3BA1-0532-58B2-E189A7A06B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3988" y="4005263"/>
            <a:ext cx="3865562" cy="257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a:extLst>
              <a:ext uri="{FF2B5EF4-FFF2-40B4-BE49-F238E27FC236}">
                <a16:creationId xmlns:a16="http://schemas.microsoft.com/office/drawing/2014/main" id="{DF906C42-6F67-CE31-FEFF-F56CDACBAA02}"/>
              </a:ext>
            </a:extLst>
          </p:cNvPr>
          <p:cNvSpPr>
            <a:spLocks noGrp="1" noChangeArrowheads="1"/>
          </p:cNvSpPr>
          <p:nvPr>
            <p:ph type="title"/>
          </p:nvPr>
        </p:nvSpPr>
        <p:spPr/>
        <p:txBody>
          <a:bodyPr/>
          <a:lstStyle/>
          <a:p>
            <a:r>
              <a:rPr lang="en-US" altLang="en-US">
                <a:solidFill>
                  <a:schemeClr val="bg1"/>
                </a:solidFill>
              </a:rPr>
              <a:t>Incumbent Worker </a:t>
            </a:r>
          </a:p>
        </p:txBody>
      </p:sp>
      <p:sp>
        <p:nvSpPr>
          <p:cNvPr id="3" name="Content Placeholder 2">
            <a:extLst>
              <a:ext uri="{FF2B5EF4-FFF2-40B4-BE49-F238E27FC236}">
                <a16:creationId xmlns:a16="http://schemas.microsoft.com/office/drawing/2014/main" id="{100DACA5-CC0F-84F0-4BDE-0D4DD8C49AFA}"/>
              </a:ext>
            </a:extLst>
          </p:cNvPr>
          <p:cNvSpPr>
            <a:spLocks noGrp="1"/>
          </p:cNvSpPr>
          <p:nvPr>
            <p:ph idx="1"/>
          </p:nvPr>
        </p:nvSpPr>
        <p:spPr/>
        <p:txBody>
          <a:bodyPr/>
          <a:lstStyle/>
          <a:p>
            <a:pPr marL="0" indent="0">
              <a:buFontTx/>
              <a:buNone/>
              <a:defRPr/>
            </a:pPr>
            <a:endParaRPr lang="en-US" dirty="0"/>
          </a:p>
          <a:p>
            <a:pPr>
              <a:spcAft>
                <a:spcPts val="600"/>
              </a:spcAft>
              <a:defRPr/>
            </a:pPr>
            <a:r>
              <a:rPr lang="en-US" dirty="0">
                <a:solidFill>
                  <a:schemeClr val="bg1"/>
                </a:solidFill>
              </a:rPr>
              <a:t>TAA training is available while still employed</a:t>
            </a:r>
          </a:p>
          <a:p>
            <a:pPr>
              <a:spcAft>
                <a:spcPts val="600"/>
              </a:spcAft>
              <a:defRPr/>
            </a:pPr>
            <a:endParaRPr lang="en-US" sz="800" dirty="0">
              <a:solidFill>
                <a:schemeClr val="bg1"/>
              </a:solidFill>
            </a:endParaRPr>
          </a:p>
          <a:p>
            <a:pPr>
              <a:spcAft>
                <a:spcPts val="600"/>
              </a:spcAft>
              <a:defRPr/>
            </a:pPr>
            <a:r>
              <a:rPr lang="en-US" dirty="0">
                <a:solidFill>
                  <a:schemeClr val="bg1"/>
                </a:solidFill>
              </a:rPr>
              <a:t>Must be certified as eligible to              apply for TAA benefits/services</a:t>
            </a:r>
          </a:p>
          <a:p>
            <a:pPr>
              <a:spcAft>
                <a:spcPts val="600"/>
              </a:spcAft>
              <a:defRPr/>
            </a:pPr>
            <a:endParaRPr lang="en-US" sz="800" dirty="0">
              <a:solidFill>
                <a:schemeClr val="bg1"/>
              </a:solidFill>
            </a:endParaRPr>
          </a:p>
          <a:p>
            <a:pPr>
              <a:spcAft>
                <a:spcPts val="600"/>
              </a:spcAft>
              <a:defRPr/>
            </a:pPr>
            <a:r>
              <a:rPr lang="en-US" dirty="0">
                <a:solidFill>
                  <a:schemeClr val="bg1"/>
                </a:solidFill>
              </a:rPr>
              <a:t>Re-employment Services available</a:t>
            </a:r>
          </a:p>
          <a:p>
            <a:pPr>
              <a:spcAft>
                <a:spcPts val="600"/>
              </a:spcAft>
              <a:defRPr/>
            </a:pPr>
            <a:endParaRPr lang="en-US" sz="800" dirty="0">
              <a:solidFill>
                <a:schemeClr val="bg1"/>
              </a:solidFill>
            </a:endParaRPr>
          </a:p>
          <a:p>
            <a:pPr>
              <a:spcAft>
                <a:spcPts val="600"/>
              </a:spcAft>
              <a:defRPr/>
            </a:pPr>
            <a:r>
              <a:rPr lang="en-US" dirty="0">
                <a:solidFill>
                  <a:schemeClr val="bg1"/>
                </a:solidFill>
              </a:rPr>
              <a:t>TRA is not available while still employed</a:t>
            </a:r>
          </a:p>
          <a:p>
            <a:pPr marL="0" indent="0" algn="ctr">
              <a:buFontTx/>
              <a:buNone/>
              <a:defRPr/>
            </a:pPr>
            <a:br>
              <a:rPr lang="en-US" dirty="0">
                <a:solidFill>
                  <a:schemeClr val="bg1"/>
                </a:solidFill>
              </a:rPr>
            </a:br>
            <a:endParaRPr lang="en-US" dirty="0">
              <a:solidFill>
                <a:schemeClr val="bg1"/>
              </a:solidFill>
            </a:endParaRPr>
          </a:p>
          <a:p>
            <a:pPr>
              <a:defRPr/>
            </a:pPr>
            <a:endParaRPr lang="en-US" dirty="0"/>
          </a:p>
        </p:txBody>
      </p:sp>
      <p:pic>
        <p:nvPicPr>
          <p:cNvPr id="74756" name="Picture 6">
            <a:extLst>
              <a:ext uri="{FF2B5EF4-FFF2-40B4-BE49-F238E27FC236}">
                <a16:creationId xmlns:a16="http://schemas.microsoft.com/office/drawing/2014/main" id="{AA9E58FD-4BE8-92E4-702D-DB0857A6B8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02400" y="3068638"/>
            <a:ext cx="2641600" cy="175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a:extLst>
              <a:ext uri="{FF2B5EF4-FFF2-40B4-BE49-F238E27FC236}">
                <a16:creationId xmlns:a16="http://schemas.microsoft.com/office/drawing/2014/main" id="{B3E51579-3ACF-8FEE-D9C9-4AFA6DE1813E}"/>
              </a:ext>
            </a:extLst>
          </p:cNvPr>
          <p:cNvSpPr>
            <a:spLocks noGrp="1" noChangeArrowheads="1"/>
          </p:cNvSpPr>
          <p:nvPr>
            <p:ph type="title"/>
          </p:nvPr>
        </p:nvSpPr>
        <p:spPr/>
        <p:txBody>
          <a:bodyPr/>
          <a:lstStyle/>
          <a:p>
            <a:r>
              <a:rPr lang="en-US" altLang="en-US">
                <a:solidFill>
                  <a:schemeClr val="bg1"/>
                </a:solidFill>
              </a:rPr>
              <a:t>On The Job Training</a:t>
            </a:r>
          </a:p>
        </p:txBody>
      </p:sp>
      <p:sp>
        <p:nvSpPr>
          <p:cNvPr id="3" name="Content Placeholder 2">
            <a:extLst>
              <a:ext uri="{FF2B5EF4-FFF2-40B4-BE49-F238E27FC236}">
                <a16:creationId xmlns:a16="http://schemas.microsoft.com/office/drawing/2014/main" id="{A2CDE239-2696-4D98-0280-81EC5BD46E5C}"/>
              </a:ext>
            </a:extLst>
          </p:cNvPr>
          <p:cNvSpPr>
            <a:spLocks noGrp="1"/>
          </p:cNvSpPr>
          <p:nvPr>
            <p:ph idx="1"/>
          </p:nvPr>
        </p:nvSpPr>
        <p:spPr/>
        <p:txBody>
          <a:bodyPr/>
          <a:lstStyle/>
          <a:p>
            <a:pPr marL="0" indent="0" algn="ctr">
              <a:buFontTx/>
              <a:buNone/>
              <a:defRPr/>
            </a:pPr>
            <a:r>
              <a:rPr lang="en-US" dirty="0">
                <a:solidFill>
                  <a:schemeClr val="bg1"/>
                </a:solidFill>
              </a:rPr>
              <a:t>Working at a new job while receiving training on NEW skills by company</a:t>
            </a:r>
            <a:br>
              <a:rPr lang="en-US" dirty="0">
                <a:solidFill>
                  <a:schemeClr val="bg1"/>
                </a:solidFill>
              </a:rPr>
            </a:br>
            <a:endParaRPr lang="en-US" dirty="0">
              <a:solidFill>
                <a:schemeClr val="bg1"/>
              </a:solidFill>
            </a:endParaRPr>
          </a:p>
          <a:p>
            <a:pPr>
              <a:defRPr/>
            </a:pPr>
            <a:r>
              <a:rPr lang="en-US" dirty="0">
                <a:solidFill>
                  <a:schemeClr val="bg1"/>
                </a:solidFill>
              </a:rPr>
              <a:t>Can be combined with classroom training if needed</a:t>
            </a:r>
            <a:br>
              <a:rPr lang="en-US" dirty="0">
                <a:solidFill>
                  <a:schemeClr val="bg1"/>
                </a:solidFill>
              </a:rPr>
            </a:br>
            <a:endParaRPr lang="en-US" dirty="0">
              <a:solidFill>
                <a:schemeClr val="bg1"/>
              </a:solidFill>
            </a:endParaRPr>
          </a:p>
          <a:p>
            <a:pPr>
              <a:defRPr/>
            </a:pPr>
            <a:r>
              <a:rPr lang="en-US" dirty="0">
                <a:solidFill>
                  <a:schemeClr val="bg1"/>
                </a:solidFill>
              </a:rPr>
              <a:t>Wages paid by employer – </a:t>
            </a:r>
            <a:r>
              <a:rPr lang="en-US" b="1" dirty="0">
                <a:solidFill>
                  <a:schemeClr val="bg1"/>
                </a:solidFill>
              </a:rPr>
              <a:t>No TRA</a:t>
            </a:r>
          </a:p>
          <a:p>
            <a:pPr marL="0" indent="0">
              <a:buFontTx/>
              <a:buNone/>
              <a:defRPr/>
            </a:pPr>
            <a:endParaRPr lang="en-US" b="1" dirty="0">
              <a:solidFill>
                <a:schemeClr val="bg1"/>
              </a:solidFill>
            </a:endParaRPr>
          </a:p>
          <a:p>
            <a:pPr>
              <a:defRPr/>
            </a:pPr>
            <a:r>
              <a:rPr lang="en-US" dirty="0">
                <a:solidFill>
                  <a:schemeClr val="bg1"/>
                </a:solidFill>
              </a:rPr>
              <a:t>This is your one and only training plan</a:t>
            </a:r>
          </a:p>
          <a:p>
            <a:pPr marL="0" indent="0">
              <a:buFontTx/>
              <a:buNone/>
              <a:defRPr/>
            </a:pPr>
            <a:br>
              <a:rPr lang="en-US" dirty="0">
                <a:solidFill>
                  <a:schemeClr val="bg1"/>
                </a:solidFill>
              </a:rPr>
            </a:br>
            <a:endParaRPr lang="en-US" dirty="0">
              <a:solidFill>
                <a:schemeClr val="bg1"/>
              </a:solidFill>
            </a:endParaRPr>
          </a:p>
          <a:p>
            <a:pPr>
              <a:defRPr/>
            </a:pPr>
            <a:r>
              <a:rPr lang="en-US" dirty="0">
                <a:solidFill>
                  <a:schemeClr val="bg1"/>
                </a:solidFill>
              </a:rPr>
              <a:t>Must apply before starting the new job</a:t>
            </a:r>
            <a:br>
              <a:rPr lang="en-US" dirty="0"/>
            </a:br>
            <a:endParaRPr lang="en-US" dirty="0"/>
          </a:p>
          <a:p>
            <a:pPr>
              <a:defRPr/>
            </a:pPr>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le 1">
            <a:extLst>
              <a:ext uri="{FF2B5EF4-FFF2-40B4-BE49-F238E27FC236}">
                <a16:creationId xmlns:a16="http://schemas.microsoft.com/office/drawing/2014/main" id="{8E11D858-4CCF-158E-BB34-741319A49760}"/>
              </a:ext>
            </a:extLst>
          </p:cNvPr>
          <p:cNvSpPr>
            <a:spLocks noGrp="1" noChangeArrowheads="1"/>
          </p:cNvSpPr>
          <p:nvPr>
            <p:ph type="title"/>
          </p:nvPr>
        </p:nvSpPr>
        <p:spPr/>
        <p:txBody>
          <a:bodyPr/>
          <a:lstStyle/>
          <a:p>
            <a:r>
              <a:rPr lang="en-US" altLang="en-US">
                <a:solidFill>
                  <a:schemeClr val="bg1"/>
                </a:solidFill>
              </a:rPr>
              <a:t>Apprenticeship Training</a:t>
            </a:r>
          </a:p>
        </p:txBody>
      </p:sp>
      <p:sp>
        <p:nvSpPr>
          <p:cNvPr id="3" name="Content Placeholder 2">
            <a:extLst>
              <a:ext uri="{FF2B5EF4-FFF2-40B4-BE49-F238E27FC236}">
                <a16:creationId xmlns:a16="http://schemas.microsoft.com/office/drawing/2014/main" id="{75D50489-8A3C-0875-5C4D-1BAC13CEBC81}"/>
              </a:ext>
            </a:extLst>
          </p:cNvPr>
          <p:cNvSpPr>
            <a:spLocks noGrp="1"/>
          </p:cNvSpPr>
          <p:nvPr>
            <p:ph idx="1"/>
          </p:nvPr>
        </p:nvSpPr>
        <p:spPr>
          <a:xfrm>
            <a:off x="457200" y="1308100"/>
            <a:ext cx="8229600" cy="5257800"/>
          </a:xfrm>
        </p:spPr>
        <p:txBody>
          <a:bodyPr/>
          <a:lstStyle/>
          <a:p>
            <a:pPr marL="0" indent="0">
              <a:buFontTx/>
              <a:buNone/>
              <a:defRPr/>
            </a:pPr>
            <a:endParaRPr lang="en-US" dirty="0"/>
          </a:p>
          <a:p>
            <a:pPr>
              <a:defRPr/>
            </a:pPr>
            <a:r>
              <a:rPr lang="en-US" dirty="0">
                <a:solidFill>
                  <a:schemeClr val="bg1"/>
                </a:solidFill>
              </a:rPr>
              <a:t>Requires Registration with </a:t>
            </a:r>
            <a:endParaRPr lang="en-US" sz="2800" dirty="0">
              <a:solidFill>
                <a:schemeClr val="bg1"/>
              </a:solidFill>
            </a:endParaRPr>
          </a:p>
          <a:p>
            <a:pPr marL="0" indent="0">
              <a:buFontTx/>
              <a:buNone/>
              <a:defRPr/>
            </a:pPr>
            <a:r>
              <a:rPr lang="en-US" sz="2800" dirty="0">
                <a:solidFill>
                  <a:schemeClr val="bg1"/>
                </a:solidFill>
              </a:rPr>
              <a:t>    </a:t>
            </a:r>
            <a:r>
              <a:rPr lang="en-US" dirty="0">
                <a:solidFill>
                  <a:schemeClr val="bg1"/>
                </a:solidFill>
              </a:rPr>
              <a:t>State Apprenticeship Office</a:t>
            </a:r>
          </a:p>
          <a:p>
            <a:pPr>
              <a:defRPr/>
            </a:pPr>
            <a:endParaRPr lang="en-US" sz="900" dirty="0">
              <a:solidFill>
                <a:schemeClr val="bg1"/>
              </a:solidFill>
            </a:endParaRPr>
          </a:p>
          <a:p>
            <a:pPr>
              <a:defRPr/>
            </a:pPr>
            <a:r>
              <a:rPr lang="en-US" dirty="0">
                <a:solidFill>
                  <a:schemeClr val="bg1"/>
                </a:solidFill>
              </a:rPr>
              <a:t>TAA funds can be used to reimburse the employer for costs of training, up to 50% of wages</a:t>
            </a:r>
          </a:p>
          <a:p>
            <a:pPr>
              <a:defRPr/>
            </a:pPr>
            <a:endParaRPr lang="en-US" sz="900" dirty="0">
              <a:solidFill>
                <a:schemeClr val="bg1"/>
              </a:solidFill>
            </a:endParaRPr>
          </a:p>
          <a:p>
            <a:pPr>
              <a:defRPr/>
            </a:pPr>
            <a:r>
              <a:rPr lang="en-US" dirty="0">
                <a:solidFill>
                  <a:schemeClr val="bg1"/>
                </a:solidFill>
              </a:rPr>
              <a:t>Wages paid by employer – </a:t>
            </a:r>
            <a:r>
              <a:rPr lang="en-US" b="1" dirty="0">
                <a:solidFill>
                  <a:schemeClr val="bg1"/>
                </a:solidFill>
              </a:rPr>
              <a:t>No TRA</a:t>
            </a:r>
          </a:p>
          <a:p>
            <a:pPr>
              <a:defRPr/>
            </a:pPr>
            <a:endParaRPr lang="en-US" sz="900" dirty="0">
              <a:solidFill>
                <a:schemeClr val="bg1"/>
              </a:solidFill>
            </a:endParaRPr>
          </a:p>
          <a:p>
            <a:pPr>
              <a:defRPr/>
            </a:pPr>
            <a:r>
              <a:rPr lang="en-US" dirty="0">
                <a:solidFill>
                  <a:schemeClr val="bg1"/>
                </a:solidFill>
              </a:rPr>
              <a:t>This is your one and only training plan</a:t>
            </a:r>
          </a:p>
          <a:p>
            <a:pPr>
              <a:defRPr/>
            </a:pPr>
            <a:endParaRPr lang="en-US" dirty="0"/>
          </a:p>
        </p:txBody>
      </p:sp>
      <p:pic>
        <p:nvPicPr>
          <p:cNvPr id="78852" name="Picture 3">
            <a:extLst>
              <a:ext uri="{FF2B5EF4-FFF2-40B4-BE49-F238E27FC236}">
                <a16:creationId xmlns:a16="http://schemas.microsoft.com/office/drawing/2014/main" id="{CDE87969-B6DD-F356-6EA6-D33025DF7E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5088" y="1196975"/>
            <a:ext cx="2727325" cy="213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le 1">
            <a:extLst>
              <a:ext uri="{FF2B5EF4-FFF2-40B4-BE49-F238E27FC236}">
                <a16:creationId xmlns:a16="http://schemas.microsoft.com/office/drawing/2014/main" id="{DDDD31FC-0968-7E2E-35AB-08E03AF803EB}"/>
              </a:ext>
            </a:extLst>
          </p:cNvPr>
          <p:cNvSpPr>
            <a:spLocks noGrp="1" noChangeArrowheads="1"/>
          </p:cNvSpPr>
          <p:nvPr>
            <p:ph type="title"/>
          </p:nvPr>
        </p:nvSpPr>
        <p:spPr/>
        <p:txBody>
          <a:bodyPr/>
          <a:lstStyle/>
          <a:p>
            <a:r>
              <a:rPr lang="en-US" altLang="en-US">
                <a:solidFill>
                  <a:schemeClr val="bg1"/>
                </a:solidFill>
              </a:rPr>
              <a:t>Occupational Training</a:t>
            </a:r>
          </a:p>
        </p:txBody>
      </p:sp>
      <p:sp>
        <p:nvSpPr>
          <p:cNvPr id="3" name="Content Placeholder 2">
            <a:extLst>
              <a:ext uri="{FF2B5EF4-FFF2-40B4-BE49-F238E27FC236}">
                <a16:creationId xmlns:a16="http://schemas.microsoft.com/office/drawing/2014/main" id="{3CBBA526-47F1-1FFF-99A0-A89FE48ABAE9}"/>
              </a:ext>
            </a:extLst>
          </p:cNvPr>
          <p:cNvSpPr>
            <a:spLocks noGrp="1"/>
          </p:cNvSpPr>
          <p:nvPr>
            <p:ph idx="1"/>
          </p:nvPr>
        </p:nvSpPr>
        <p:spPr>
          <a:xfrm>
            <a:off x="473075" y="1922463"/>
            <a:ext cx="8229600" cy="4525962"/>
          </a:xfrm>
        </p:spPr>
        <p:txBody>
          <a:bodyPr/>
          <a:lstStyle/>
          <a:p>
            <a:pPr>
              <a:defRPr/>
            </a:pPr>
            <a:r>
              <a:rPr lang="en-US" dirty="0">
                <a:solidFill>
                  <a:schemeClr val="bg1"/>
                </a:solidFill>
              </a:rPr>
              <a:t>Certification programs</a:t>
            </a:r>
          </a:p>
          <a:p>
            <a:pPr>
              <a:defRPr/>
            </a:pPr>
            <a:r>
              <a:rPr lang="en-US" dirty="0">
                <a:solidFill>
                  <a:schemeClr val="bg1"/>
                </a:solidFill>
              </a:rPr>
              <a:t>Associate degrees</a:t>
            </a:r>
          </a:p>
          <a:p>
            <a:pPr>
              <a:defRPr/>
            </a:pPr>
            <a:r>
              <a:rPr lang="en-US" dirty="0">
                <a:solidFill>
                  <a:schemeClr val="bg1"/>
                </a:solidFill>
              </a:rPr>
              <a:t>Bachelor degrees</a:t>
            </a:r>
          </a:p>
          <a:p>
            <a:pPr>
              <a:defRPr/>
            </a:pPr>
            <a:r>
              <a:rPr lang="en-US" dirty="0">
                <a:solidFill>
                  <a:schemeClr val="bg1"/>
                </a:solidFill>
              </a:rPr>
              <a:t>Master degrees</a:t>
            </a:r>
          </a:p>
          <a:p>
            <a:pPr>
              <a:defRPr/>
            </a:pPr>
            <a:endParaRPr lang="en-US" dirty="0">
              <a:solidFill>
                <a:schemeClr val="bg1"/>
              </a:solidFill>
            </a:endParaRPr>
          </a:p>
          <a:p>
            <a:pPr marL="114300" indent="0" algn="ctr">
              <a:buFontTx/>
              <a:buNone/>
              <a:defRPr/>
            </a:pPr>
            <a:r>
              <a:rPr lang="en-US" dirty="0">
                <a:solidFill>
                  <a:schemeClr val="bg1"/>
                </a:solidFill>
              </a:rPr>
              <a:t>Must be able to complete within the </a:t>
            </a:r>
          </a:p>
          <a:p>
            <a:pPr marL="114300" indent="0" algn="ctr">
              <a:buFontTx/>
              <a:buNone/>
              <a:defRPr/>
            </a:pPr>
            <a:r>
              <a:rPr lang="en-US" dirty="0">
                <a:solidFill>
                  <a:schemeClr val="bg1"/>
                </a:solidFill>
              </a:rPr>
              <a:t>130-week limitation</a:t>
            </a:r>
          </a:p>
          <a:p>
            <a:pPr>
              <a:defRPr/>
            </a:pPr>
            <a:endParaRPr lang="en-US" dirty="0"/>
          </a:p>
        </p:txBody>
      </p:sp>
      <p:pic>
        <p:nvPicPr>
          <p:cNvPr id="80900" name="Picture 4" descr="A picture containing text, indoor, electronics, computer&#10;&#10;Description automatically generated">
            <a:extLst>
              <a:ext uri="{FF2B5EF4-FFF2-40B4-BE49-F238E27FC236}">
                <a16:creationId xmlns:a16="http://schemas.microsoft.com/office/drawing/2014/main" id="{2C7E2DAD-A4BF-8BF1-2B26-0623C8DC56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4463" y="2060575"/>
            <a:ext cx="3308350" cy="1995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1EBB0D04-731D-835F-7D73-7E36D3B6F289}"/>
              </a:ext>
            </a:extLst>
          </p:cNvPr>
          <p:cNvSpPr>
            <a:spLocks noGrp="1" noChangeArrowheads="1"/>
          </p:cNvSpPr>
          <p:nvPr>
            <p:ph type="title"/>
          </p:nvPr>
        </p:nvSpPr>
        <p:spPr/>
        <p:txBody>
          <a:bodyPr/>
          <a:lstStyle/>
          <a:p>
            <a:pPr eaLnBrk="1" hangingPunct="1"/>
            <a:r>
              <a:rPr lang="en-US" altLang="en-US" sz="3200">
                <a:solidFill>
                  <a:schemeClr val="bg1"/>
                </a:solidFill>
              </a:rPr>
              <a:t>The Nuts and Bolts </a:t>
            </a:r>
            <a:br>
              <a:rPr lang="en-US" altLang="en-US" sz="1800">
                <a:solidFill>
                  <a:schemeClr val="bg1"/>
                </a:solidFill>
              </a:rPr>
            </a:br>
            <a:r>
              <a:rPr lang="en-US" altLang="en-US" sz="1800">
                <a:solidFill>
                  <a:schemeClr val="bg1"/>
                </a:solidFill>
              </a:rPr>
              <a:t>Trade Adjustment Assistance (TAA)  **  Trade Readjustment Allowance (TRA)</a:t>
            </a:r>
          </a:p>
        </p:txBody>
      </p:sp>
      <p:pic>
        <p:nvPicPr>
          <p:cNvPr id="9219" name="Content Placeholder 4" descr="A picture containing text, businesscard&#10;&#10;Description automatically generated">
            <a:extLst>
              <a:ext uri="{FF2B5EF4-FFF2-40B4-BE49-F238E27FC236}">
                <a16:creationId xmlns:a16="http://schemas.microsoft.com/office/drawing/2014/main" id="{6C18DB2C-D1C0-B6C6-907E-997F13E5A3FA}"/>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t="3815" b="11864"/>
          <a:stretch>
            <a:fillRect/>
          </a:stretch>
        </p:blipFill>
        <p:spPr>
          <a:xfrm rot="20532782">
            <a:off x="3057525" y="1679575"/>
            <a:ext cx="3182938" cy="4772025"/>
          </a:xfr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le 1">
            <a:extLst>
              <a:ext uri="{FF2B5EF4-FFF2-40B4-BE49-F238E27FC236}">
                <a16:creationId xmlns:a16="http://schemas.microsoft.com/office/drawing/2014/main" id="{21EDE9C3-DC4C-DD16-7E09-766B78898F27}"/>
              </a:ext>
            </a:extLst>
          </p:cNvPr>
          <p:cNvSpPr>
            <a:spLocks noGrp="1" noChangeArrowheads="1"/>
          </p:cNvSpPr>
          <p:nvPr>
            <p:ph type="title"/>
          </p:nvPr>
        </p:nvSpPr>
        <p:spPr/>
        <p:txBody>
          <a:bodyPr/>
          <a:lstStyle/>
          <a:p>
            <a:r>
              <a:rPr lang="en-US" altLang="en-US">
                <a:solidFill>
                  <a:schemeClr val="bg1"/>
                </a:solidFill>
              </a:rPr>
              <a:t>Remedial Training</a:t>
            </a:r>
          </a:p>
        </p:txBody>
      </p:sp>
      <p:sp>
        <p:nvSpPr>
          <p:cNvPr id="3" name="Content Placeholder 2">
            <a:extLst>
              <a:ext uri="{FF2B5EF4-FFF2-40B4-BE49-F238E27FC236}">
                <a16:creationId xmlns:a16="http://schemas.microsoft.com/office/drawing/2014/main" id="{D0848856-C5AB-DBC3-1EC8-4B46B7CF6C8D}"/>
              </a:ext>
            </a:extLst>
          </p:cNvPr>
          <p:cNvSpPr>
            <a:spLocks noGrp="1"/>
          </p:cNvSpPr>
          <p:nvPr>
            <p:ph idx="1"/>
          </p:nvPr>
        </p:nvSpPr>
        <p:spPr>
          <a:xfrm>
            <a:off x="457200" y="1600200"/>
            <a:ext cx="8229600" cy="4983163"/>
          </a:xfrm>
        </p:spPr>
        <p:txBody>
          <a:bodyPr/>
          <a:lstStyle/>
          <a:p>
            <a:pPr>
              <a:defRPr/>
            </a:pPr>
            <a:r>
              <a:rPr lang="en-US" dirty="0">
                <a:solidFill>
                  <a:schemeClr val="bg1"/>
                </a:solidFill>
              </a:rPr>
              <a:t>High School Diploma/ General Education Development Diploma (HSD) (GED)</a:t>
            </a:r>
          </a:p>
          <a:p>
            <a:pPr marL="0" indent="0">
              <a:buFontTx/>
              <a:buNone/>
              <a:defRPr/>
            </a:pPr>
            <a:endParaRPr lang="en-US" sz="800" dirty="0">
              <a:solidFill>
                <a:schemeClr val="bg1"/>
              </a:solidFill>
            </a:endParaRPr>
          </a:p>
          <a:p>
            <a:pPr>
              <a:defRPr/>
            </a:pPr>
            <a:r>
              <a:rPr lang="en-US" dirty="0">
                <a:solidFill>
                  <a:schemeClr val="bg1"/>
                </a:solidFill>
              </a:rPr>
              <a:t>Adult Basic Education (ABE)</a:t>
            </a:r>
          </a:p>
          <a:p>
            <a:pPr marL="0" indent="0">
              <a:buFontTx/>
              <a:buNone/>
              <a:defRPr/>
            </a:pPr>
            <a:endParaRPr lang="en-US" sz="800" dirty="0">
              <a:solidFill>
                <a:schemeClr val="bg1"/>
              </a:solidFill>
            </a:endParaRPr>
          </a:p>
          <a:p>
            <a:pPr>
              <a:defRPr/>
            </a:pPr>
            <a:r>
              <a:rPr lang="en-US" dirty="0">
                <a:solidFill>
                  <a:schemeClr val="bg1"/>
                </a:solidFill>
              </a:rPr>
              <a:t>English Language Learner (ELL)</a:t>
            </a:r>
          </a:p>
          <a:p>
            <a:pPr marL="0" indent="0">
              <a:buFontTx/>
              <a:buNone/>
              <a:defRPr/>
            </a:pPr>
            <a:endParaRPr lang="en-US" dirty="0"/>
          </a:p>
          <a:p>
            <a:pPr marL="114300" indent="0" algn="ctr">
              <a:buFontTx/>
              <a:buNone/>
              <a:defRPr/>
            </a:pPr>
            <a:r>
              <a:rPr lang="en-US" dirty="0">
                <a:solidFill>
                  <a:schemeClr val="bg1"/>
                </a:solidFill>
              </a:rPr>
              <a:t>Remedial training can be combined with occupational training if the total training weeks is 130 or less</a:t>
            </a:r>
          </a:p>
          <a:p>
            <a:pPr>
              <a:defRPr/>
            </a:pPr>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44F272C-7497-5E91-B263-221CDE1C0678}"/>
              </a:ext>
            </a:extLst>
          </p:cNvPr>
          <p:cNvSpPr>
            <a:spLocks noGrp="1"/>
          </p:cNvSpPr>
          <p:nvPr>
            <p:ph idx="1"/>
          </p:nvPr>
        </p:nvSpPr>
        <p:spPr/>
        <p:txBody>
          <a:bodyPr>
            <a:normAutofit fontScale="85000" lnSpcReduction="10000"/>
          </a:bodyPr>
          <a:lstStyle/>
          <a:p>
            <a:pPr marL="566420" indent="-457200">
              <a:buFont typeface="Arial"/>
              <a:buChar char="•"/>
              <a:defRPr/>
            </a:pPr>
            <a:r>
              <a:rPr lang="en-US" sz="2400" dirty="0">
                <a:solidFill>
                  <a:schemeClr val="bg1"/>
                </a:solidFill>
                <a:effectLst>
                  <a:outerShdw blurRad="31750" dist="25400" dir="5400000" algn="tl">
                    <a:srgbClr val="000000">
                      <a:alpha val="25000"/>
                    </a:srgbClr>
                  </a:outerShdw>
                </a:effectLst>
                <a:cs typeface="Lucida Sans Unicode"/>
              </a:rPr>
              <a:t>Client 1: </a:t>
            </a:r>
          </a:p>
          <a:p>
            <a:pPr marL="822452" lvl="1" indent="-457200">
              <a:buFont typeface="Wingdings" panose="05000000000000000000" pitchFamily="2" charset="2"/>
              <a:buChar char="Ø"/>
              <a:defRPr/>
            </a:pPr>
            <a:r>
              <a:rPr lang="en-US" sz="2000" dirty="0">
                <a:solidFill>
                  <a:schemeClr val="bg1"/>
                </a:solidFill>
                <a:effectLst>
                  <a:outerShdw blurRad="31750" dist="25400" dir="5400000" algn="tl">
                    <a:srgbClr val="000000">
                      <a:alpha val="25000"/>
                    </a:srgbClr>
                  </a:outerShdw>
                </a:effectLst>
                <a:cs typeface="Lucida Sans Unicode"/>
              </a:rPr>
              <a:t>Worked in manufacturing as a coiler operator. No formal education: Enrolls in GED program and then an  </a:t>
            </a:r>
            <a:r>
              <a:rPr lang="en-US" sz="2000" dirty="0">
                <a:solidFill>
                  <a:schemeClr val="bg1"/>
                </a:solidFill>
                <a:effectLst>
                  <a:outerShdw blurRad="31750" dist="25400" dir="5400000" algn="tl">
                    <a:srgbClr val="000000">
                      <a:alpha val="25000"/>
                    </a:srgbClr>
                  </a:outerShdw>
                </a:effectLst>
                <a:ea typeface="+mn-lt"/>
                <a:cs typeface="+mn-lt"/>
              </a:rPr>
              <a:t>Advanced Manufacturing Certificate program. </a:t>
            </a:r>
          </a:p>
          <a:p>
            <a:pPr marL="365252" lvl="1" indent="0">
              <a:buFontTx/>
              <a:buNone/>
              <a:defRPr/>
            </a:pPr>
            <a:endParaRPr lang="en-US" sz="1200" dirty="0">
              <a:solidFill>
                <a:schemeClr val="bg1"/>
              </a:solidFill>
              <a:cs typeface="Lucida Sans Unicode"/>
            </a:endParaRPr>
          </a:p>
          <a:p>
            <a:pPr marL="566420" indent="-457200">
              <a:buFont typeface="Arial"/>
              <a:buChar char="•"/>
              <a:defRPr/>
            </a:pPr>
            <a:r>
              <a:rPr lang="en-US" sz="2400" dirty="0">
                <a:solidFill>
                  <a:schemeClr val="bg1"/>
                </a:solidFill>
                <a:effectLst>
                  <a:outerShdw blurRad="31750" dist="25400" dir="5400000" algn="tl">
                    <a:srgbClr val="000000">
                      <a:alpha val="25000"/>
                    </a:srgbClr>
                  </a:outerShdw>
                </a:effectLst>
                <a:ea typeface="+mn-lt"/>
                <a:cs typeface="+mn-lt"/>
              </a:rPr>
              <a:t>Client</a:t>
            </a:r>
            <a:r>
              <a:rPr lang="en-US" sz="2400" dirty="0">
                <a:solidFill>
                  <a:schemeClr val="bg1"/>
                </a:solidFill>
                <a:effectLst>
                  <a:outerShdw blurRad="31750" dist="25400" dir="5400000" algn="tl">
                    <a:srgbClr val="000000">
                      <a:alpha val="25000"/>
                    </a:srgbClr>
                  </a:outerShdw>
                </a:effectLst>
                <a:cs typeface="Lucida Sans Unicode"/>
              </a:rPr>
              <a:t> 2: </a:t>
            </a:r>
          </a:p>
          <a:p>
            <a:pPr marL="822452" lvl="1" indent="-457200">
              <a:buFont typeface="Wingdings" panose="05000000000000000000" pitchFamily="2" charset="2"/>
              <a:buChar char="Ø"/>
              <a:defRPr/>
            </a:pPr>
            <a:r>
              <a:rPr lang="en-US" sz="2000" dirty="0">
                <a:solidFill>
                  <a:schemeClr val="bg1"/>
                </a:solidFill>
                <a:effectLst>
                  <a:outerShdw blurRad="31750" dist="25400" dir="5400000" algn="tl">
                    <a:srgbClr val="000000">
                      <a:alpha val="25000"/>
                    </a:srgbClr>
                  </a:outerShdw>
                </a:effectLst>
                <a:cs typeface="Lucida Sans Unicode"/>
              </a:rPr>
              <a:t>Has BA in Business Administration: Enrolls in Graduate Level Masters of Business Administration Program. </a:t>
            </a:r>
          </a:p>
          <a:p>
            <a:pPr marL="365252" lvl="1" indent="0">
              <a:buFontTx/>
              <a:buNone/>
              <a:defRPr/>
            </a:pPr>
            <a:endParaRPr lang="en-US" sz="1200" dirty="0">
              <a:solidFill>
                <a:schemeClr val="bg1"/>
              </a:solidFill>
              <a:effectLst>
                <a:outerShdw blurRad="31750" dist="25400" dir="5400000" algn="tl">
                  <a:srgbClr val="000000">
                    <a:alpha val="25000"/>
                  </a:srgbClr>
                </a:outerShdw>
              </a:effectLst>
              <a:cs typeface="Lucida Sans Unicode"/>
            </a:endParaRPr>
          </a:p>
          <a:p>
            <a:pPr marL="566420" indent="-457200">
              <a:buFont typeface="Arial"/>
              <a:buChar char="•"/>
              <a:defRPr/>
            </a:pPr>
            <a:r>
              <a:rPr lang="en-US" sz="2400" dirty="0">
                <a:solidFill>
                  <a:schemeClr val="bg1"/>
                </a:solidFill>
                <a:effectLst>
                  <a:outerShdw blurRad="31750" dist="25400" dir="5400000" algn="tl">
                    <a:srgbClr val="000000">
                      <a:alpha val="25000"/>
                    </a:srgbClr>
                  </a:outerShdw>
                </a:effectLst>
                <a:cs typeface="Lucida Sans Unicode"/>
              </a:rPr>
              <a:t>Client 3: </a:t>
            </a:r>
          </a:p>
          <a:p>
            <a:pPr marL="822452" lvl="1" indent="-457200">
              <a:buFont typeface="Wingdings" panose="05000000000000000000" pitchFamily="2" charset="2"/>
              <a:buChar char="Ø"/>
              <a:defRPr/>
            </a:pPr>
            <a:r>
              <a:rPr lang="en-US" sz="2000" dirty="0">
                <a:solidFill>
                  <a:schemeClr val="bg1"/>
                </a:solidFill>
                <a:effectLst>
                  <a:outerShdw blurRad="31750" dist="25400" dir="5400000" algn="tl">
                    <a:srgbClr val="000000">
                      <a:alpha val="25000"/>
                    </a:srgbClr>
                  </a:outerShdw>
                </a:effectLst>
                <a:cs typeface="Lucida Sans Unicode"/>
              </a:rPr>
              <a:t>Has Masters Degree in Computer Programming: Enrolls in Advanced-Level Certification Courses for:  Java , SQL and Python  </a:t>
            </a:r>
          </a:p>
          <a:p>
            <a:pPr marL="365252" lvl="1" indent="0">
              <a:buFontTx/>
              <a:buNone/>
              <a:defRPr/>
            </a:pPr>
            <a:endParaRPr lang="en-US" sz="1200" dirty="0">
              <a:solidFill>
                <a:schemeClr val="bg1"/>
              </a:solidFill>
              <a:effectLst>
                <a:outerShdw blurRad="31750" dist="25400" dir="5400000" algn="tl">
                  <a:srgbClr val="000000">
                    <a:alpha val="25000"/>
                  </a:srgbClr>
                </a:outerShdw>
              </a:effectLst>
              <a:cs typeface="Lucida Sans Unicode"/>
            </a:endParaRPr>
          </a:p>
          <a:p>
            <a:pPr marL="566420" indent="-457200">
              <a:buFont typeface="Arial"/>
              <a:buChar char="•"/>
              <a:defRPr/>
            </a:pPr>
            <a:r>
              <a:rPr lang="en-US" sz="2400" dirty="0">
                <a:solidFill>
                  <a:schemeClr val="bg1"/>
                </a:solidFill>
                <a:effectLst>
                  <a:outerShdw blurRad="31750" dist="25400" dir="5400000" algn="tl">
                    <a:srgbClr val="000000">
                      <a:alpha val="25000"/>
                    </a:srgbClr>
                  </a:outerShdw>
                </a:effectLst>
                <a:cs typeface="Lucida Sans Unicode"/>
              </a:rPr>
              <a:t>Client 4: </a:t>
            </a:r>
          </a:p>
          <a:p>
            <a:pPr marL="822452" lvl="1" indent="-457200">
              <a:buFont typeface="Wingdings" panose="05000000000000000000" pitchFamily="2" charset="2"/>
              <a:buChar char="Ø"/>
              <a:defRPr/>
            </a:pPr>
            <a:r>
              <a:rPr lang="en-US" sz="2000" dirty="0">
                <a:solidFill>
                  <a:schemeClr val="bg1"/>
                </a:solidFill>
                <a:effectLst>
                  <a:outerShdw blurRad="31750" dist="25400" dir="5400000" algn="tl">
                    <a:srgbClr val="000000">
                      <a:alpha val="25000"/>
                    </a:srgbClr>
                  </a:outerShdw>
                </a:effectLst>
                <a:cs typeface="Lucida Sans Unicode"/>
              </a:rPr>
              <a:t>Worked as a Customer Service Representative in Insurance Claims, Has High School Diploma: Enrolls in Associate's Degree Program for Paralegal. </a:t>
            </a:r>
            <a:endParaRPr lang="en-US" sz="2000" dirty="0">
              <a:solidFill>
                <a:schemeClr val="bg1"/>
              </a:solidFill>
              <a:cs typeface="Lucida Sans Unicode"/>
            </a:endParaRPr>
          </a:p>
          <a:p>
            <a:pPr marL="109855" indent="0">
              <a:buFontTx/>
              <a:buNone/>
              <a:defRPr/>
            </a:pPr>
            <a:endParaRPr lang="en-US" dirty="0">
              <a:cs typeface="Lucida Sans Unicode"/>
            </a:endParaRPr>
          </a:p>
        </p:txBody>
      </p:sp>
      <p:sp>
        <p:nvSpPr>
          <p:cNvPr id="3" name="Title 2">
            <a:extLst>
              <a:ext uri="{FF2B5EF4-FFF2-40B4-BE49-F238E27FC236}">
                <a16:creationId xmlns:a16="http://schemas.microsoft.com/office/drawing/2014/main" id="{05F43F23-BB54-EAF3-58E7-7DE701421CE2}"/>
              </a:ext>
            </a:extLst>
          </p:cNvPr>
          <p:cNvSpPr>
            <a:spLocks noGrp="1"/>
          </p:cNvSpPr>
          <p:nvPr>
            <p:ph type="title"/>
          </p:nvPr>
        </p:nvSpPr>
        <p:spPr/>
        <p:txBody>
          <a:bodyPr rtlCol="0">
            <a:normAutofit/>
            <a:scene3d>
              <a:camera prst="orthographicFront"/>
              <a:lightRig rig="soft" dir="t"/>
            </a:scene3d>
            <a:sp3d prstMaterial="softEdge">
              <a:bevelT w="25400" h="25400"/>
            </a:sp3d>
          </a:bodyPr>
          <a:lstStyle/>
          <a:p>
            <a:pPr>
              <a:defRPr/>
            </a:pPr>
            <a:r>
              <a:rPr lang="en-US" b="1" dirty="0">
                <a:solidFill>
                  <a:schemeClr val="bg1"/>
                </a:solidFill>
                <a:cs typeface="Lucida Sans Unicode"/>
              </a:rPr>
              <a:t>Examples of Training Paths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7" descr="A picture containing cup, water, beverage, food&#10;&#10;Description automatically generated">
            <a:extLst>
              <a:ext uri="{FF2B5EF4-FFF2-40B4-BE49-F238E27FC236}">
                <a16:creationId xmlns:a16="http://schemas.microsoft.com/office/drawing/2014/main" id="{AB8E0415-BFC2-B9FC-1062-90741C341A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4763" y="274638"/>
            <a:ext cx="6584950" cy="6583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3" name="Title 1">
            <a:extLst>
              <a:ext uri="{FF2B5EF4-FFF2-40B4-BE49-F238E27FC236}">
                <a16:creationId xmlns:a16="http://schemas.microsoft.com/office/drawing/2014/main" id="{6E631BF8-1298-978F-FA74-FA1C014810AE}"/>
              </a:ext>
            </a:extLst>
          </p:cNvPr>
          <p:cNvSpPr>
            <a:spLocks noGrp="1" noChangeArrowheads="1"/>
          </p:cNvSpPr>
          <p:nvPr>
            <p:ph type="title"/>
          </p:nvPr>
        </p:nvSpPr>
        <p:spPr>
          <a:xfrm>
            <a:off x="1154113" y="274638"/>
            <a:ext cx="6858000" cy="1143000"/>
          </a:xfrm>
        </p:spPr>
        <p:txBody>
          <a:bodyPr/>
          <a:lstStyle/>
          <a:p>
            <a:r>
              <a:rPr lang="en-US" altLang="en-US" sz="6000">
                <a:solidFill>
                  <a:srgbClr val="FFFF00"/>
                </a:solidFill>
              </a:rPr>
              <a:t>Refresh!</a:t>
            </a:r>
          </a:p>
        </p:txBody>
      </p:sp>
      <p:pic>
        <p:nvPicPr>
          <p:cNvPr id="87044" name="Content Placeholder 4">
            <a:extLst>
              <a:ext uri="{FF2B5EF4-FFF2-40B4-BE49-F238E27FC236}">
                <a16:creationId xmlns:a16="http://schemas.microsoft.com/office/drawing/2014/main" id="{A541CA0D-1EFA-5BC9-5C2E-E9BD5C037EA3}"/>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4567238" y="3859213"/>
            <a:ext cx="9525" cy="9525"/>
          </a:xfr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6B83B05-F9CA-C3C8-1056-0C041CF2FC75}"/>
              </a:ext>
            </a:extLst>
          </p:cNvPr>
          <p:cNvSpPr>
            <a:spLocks noGrp="1"/>
          </p:cNvSpPr>
          <p:nvPr>
            <p:ph idx="1"/>
          </p:nvPr>
        </p:nvSpPr>
        <p:spPr>
          <a:xfrm>
            <a:off x="457200" y="274638"/>
            <a:ext cx="8229600" cy="6467475"/>
          </a:xfrm>
        </p:spPr>
        <p:txBody>
          <a:bodyPr/>
          <a:lstStyle/>
          <a:p>
            <a:pPr>
              <a:defRPr/>
            </a:pPr>
            <a:r>
              <a:rPr lang="en-US" dirty="0">
                <a:solidFill>
                  <a:schemeClr val="bg1"/>
                </a:solidFill>
              </a:rPr>
              <a:t>TAA </a:t>
            </a:r>
          </a:p>
          <a:p>
            <a:pPr lvl="1">
              <a:defRPr/>
            </a:pPr>
            <a:r>
              <a:rPr lang="en-US" dirty="0">
                <a:solidFill>
                  <a:schemeClr val="bg1"/>
                </a:solidFill>
              </a:rPr>
              <a:t>Trade Adjustment Assistance </a:t>
            </a:r>
          </a:p>
          <a:p>
            <a:pPr>
              <a:defRPr/>
            </a:pPr>
            <a:endParaRPr lang="en-US" sz="1400" dirty="0">
              <a:solidFill>
                <a:schemeClr val="bg1"/>
              </a:solidFill>
            </a:endParaRPr>
          </a:p>
          <a:p>
            <a:pPr>
              <a:defRPr/>
            </a:pPr>
            <a:r>
              <a:rPr lang="en-US" dirty="0">
                <a:solidFill>
                  <a:schemeClr val="bg1"/>
                </a:solidFill>
              </a:rPr>
              <a:t>TRA  </a:t>
            </a:r>
          </a:p>
          <a:p>
            <a:pPr lvl="1">
              <a:defRPr/>
            </a:pPr>
            <a:r>
              <a:rPr lang="en-US" dirty="0">
                <a:solidFill>
                  <a:schemeClr val="bg1"/>
                </a:solidFill>
              </a:rPr>
              <a:t>Trade Readjustment Allowance ($)</a:t>
            </a:r>
          </a:p>
          <a:p>
            <a:pPr>
              <a:defRPr/>
            </a:pPr>
            <a:endParaRPr lang="en-US" sz="1400" dirty="0">
              <a:solidFill>
                <a:schemeClr val="bg1"/>
              </a:solidFill>
            </a:endParaRPr>
          </a:p>
          <a:p>
            <a:pPr>
              <a:defRPr/>
            </a:pPr>
            <a:r>
              <a:rPr lang="en-US" dirty="0">
                <a:solidFill>
                  <a:schemeClr val="bg1"/>
                </a:solidFill>
              </a:rPr>
              <a:t>Who may be eligible? </a:t>
            </a:r>
          </a:p>
          <a:p>
            <a:pPr lvl="1">
              <a:defRPr/>
            </a:pPr>
            <a:r>
              <a:rPr lang="en-US" dirty="0">
                <a:solidFill>
                  <a:schemeClr val="bg1"/>
                </a:solidFill>
              </a:rPr>
              <a:t>Job loss due to foreign trade</a:t>
            </a:r>
          </a:p>
          <a:p>
            <a:pPr>
              <a:defRPr/>
            </a:pPr>
            <a:endParaRPr lang="en-US" sz="1400" dirty="0">
              <a:solidFill>
                <a:schemeClr val="bg1"/>
              </a:solidFill>
            </a:endParaRPr>
          </a:p>
          <a:p>
            <a:pPr>
              <a:defRPr/>
            </a:pPr>
            <a:r>
              <a:rPr lang="en-US" dirty="0">
                <a:solidFill>
                  <a:schemeClr val="bg1"/>
                </a:solidFill>
              </a:rPr>
              <a:t>What are some of the benefits? </a:t>
            </a:r>
          </a:p>
          <a:p>
            <a:pPr marL="0" indent="0">
              <a:buFontTx/>
              <a:buNone/>
              <a:defRPr/>
            </a:pPr>
            <a:r>
              <a:rPr lang="en-US" dirty="0">
                <a:solidFill>
                  <a:schemeClr val="bg1"/>
                </a:solidFill>
              </a:rPr>
              <a:t>     	Income support, classroom training,       	reemployment services, on the job 	training.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animEffect transition="in" filter="barn(inVertical)">
                                      <p:cBhvr>
                                        <p:cTn id="17" dur="500"/>
                                        <p:tgtEl>
                                          <p:spTgt spid="3">
                                            <p:txEl>
                                              <p:pRg st="7" end="7"/>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 presetClass="entr" presetSubtype="4" fill="hold" nodeType="clickEffect">
                                  <p:stCondLst>
                                    <p:cond delay="0"/>
                                  </p:stCondLst>
                                  <p:childTnLst>
                                    <p:set>
                                      <p:cBhvr>
                                        <p:cTn id="21" dur="1" fill="hold">
                                          <p:stCondLst>
                                            <p:cond delay="0"/>
                                          </p:stCondLst>
                                        </p:cTn>
                                        <p:tgtEl>
                                          <p:spTgt spid="3">
                                            <p:txEl>
                                              <p:pRg st="10" end="10"/>
                                            </p:txEl>
                                          </p:spTgt>
                                        </p:tgtEl>
                                        <p:attrNameLst>
                                          <p:attrName>style.visibility</p:attrName>
                                        </p:attrNameLst>
                                      </p:cBhvr>
                                      <p:to>
                                        <p:strVal val="visible"/>
                                      </p:to>
                                    </p:set>
                                    <p:anim calcmode="lin" valueType="num">
                                      <p:cBhvr additive="base">
                                        <p:cTn id="22"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3C4D171-035D-13FA-EC80-AC9EDE8AA6C1}"/>
              </a:ext>
            </a:extLst>
          </p:cNvPr>
          <p:cNvSpPr>
            <a:spLocks noGrp="1"/>
          </p:cNvSpPr>
          <p:nvPr>
            <p:ph idx="1"/>
          </p:nvPr>
        </p:nvSpPr>
        <p:spPr>
          <a:xfrm>
            <a:off x="457200" y="404813"/>
            <a:ext cx="8507413" cy="5976937"/>
          </a:xfrm>
        </p:spPr>
        <p:txBody>
          <a:bodyPr/>
          <a:lstStyle/>
          <a:p>
            <a:pPr>
              <a:defRPr/>
            </a:pPr>
            <a:r>
              <a:rPr lang="en-US" altLang="en-US" sz="2400" dirty="0">
                <a:solidFill>
                  <a:schemeClr val="bg1"/>
                </a:solidFill>
              </a:rPr>
              <a:t>What is the maximum number of training/TRA payment weeks? </a:t>
            </a:r>
          </a:p>
          <a:p>
            <a:pPr marL="457200" lvl="1" indent="0">
              <a:buFontTx/>
              <a:buNone/>
              <a:defRPr/>
            </a:pPr>
            <a:r>
              <a:rPr lang="en-US" altLang="en-US" sz="2400" dirty="0">
                <a:solidFill>
                  <a:schemeClr val="bg1"/>
                </a:solidFill>
              </a:rPr>
              <a:t>	130 weeks</a:t>
            </a:r>
          </a:p>
          <a:p>
            <a:pPr marL="457200" lvl="1" indent="0">
              <a:buFontTx/>
              <a:buNone/>
              <a:defRPr/>
            </a:pPr>
            <a:endParaRPr lang="en-US" altLang="en-US" sz="1000" dirty="0">
              <a:solidFill>
                <a:schemeClr val="bg1"/>
              </a:solidFill>
            </a:endParaRPr>
          </a:p>
          <a:p>
            <a:pPr lvl="1">
              <a:buFont typeface="Arial" panose="020B0604020202020204" pitchFamily="34" charset="0"/>
              <a:buChar char="•"/>
              <a:defRPr/>
            </a:pPr>
            <a:r>
              <a:rPr lang="en-US" altLang="en-US" sz="2400" dirty="0">
                <a:solidFill>
                  <a:schemeClr val="bg1"/>
                </a:solidFill>
              </a:rPr>
              <a:t>Can I collect Additional TRA if I am in part-time Training?	</a:t>
            </a:r>
          </a:p>
          <a:p>
            <a:pPr marL="914400" lvl="2" indent="0">
              <a:buFontTx/>
              <a:buNone/>
              <a:defRPr/>
            </a:pPr>
            <a:r>
              <a:rPr lang="en-US" altLang="en-US" dirty="0">
                <a:solidFill>
                  <a:schemeClr val="bg1"/>
                </a:solidFill>
              </a:rPr>
              <a:t>No </a:t>
            </a:r>
          </a:p>
          <a:p>
            <a:pPr marL="914400" lvl="2" indent="0">
              <a:buFontTx/>
              <a:buNone/>
              <a:defRPr/>
            </a:pPr>
            <a:endParaRPr lang="en-US" altLang="en-US" sz="1000" dirty="0">
              <a:solidFill>
                <a:schemeClr val="bg1"/>
              </a:solidFill>
            </a:endParaRPr>
          </a:p>
          <a:p>
            <a:pPr lvl="1">
              <a:buFont typeface="Arial" panose="020B0604020202020204" pitchFamily="34" charset="0"/>
              <a:buChar char="•"/>
              <a:defRPr/>
            </a:pPr>
            <a:r>
              <a:rPr lang="en-US" altLang="en-US" sz="2400" dirty="0">
                <a:solidFill>
                  <a:schemeClr val="bg1"/>
                </a:solidFill>
              </a:rPr>
              <a:t>Before training is approved, I will develop a Plan with my TAA Representative.	</a:t>
            </a:r>
          </a:p>
          <a:p>
            <a:pPr marL="457200" lvl="1" indent="0">
              <a:buFontTx/>
              <a:buNone/>
              <a:defRPr/>
            </a:pPr>
            <a:r>
              <a:rPr lang="en-US" altLang="en-US" sz="2400" dirty="0">
                <a:solidFill>
                  <a:schemeClr val="bg1"/>
                </a:solidFill>
              </a:rPr>
              <a:t>	Yes</a:t>
            </a:r>
          </a:p>
          <a:p>
            <a:pPr marL="457200" lvl="1" indent="0">
              <a:buFontTx/>
              <a:buNone/>
              <a:defRPr/>
            </a:pPr>
            <a:endParaRPr lang="en-US" altLang="en-US" sz="1000" dirty="0">
              <a:solidFill>
                <a:schemeClr val="bg1"/>
              </a:solidFill>
            </a:endParaRPr>
          </a:p>
          <a:p>
            <a:pPr lvl="1">
              <a:buFont typeface="Arial" panose="020B0604020202020204" pitchFamily="34" charset="0"/>
              <a:buChar char="•"/>
              <a:defRPr/>
            </a:pPr>
            <a:r>
              <a:rPr lang="en-US" altLang="en-US" sz="2400" dirty="0">
                <a:solidFill>
                  <a:schemeClr val="bg1"/>
                </a:solidFill>
              </a:rPr>
              <a:t>Before I start classes under the program, I must first receive my TAA approval notice.  </a:t>
            </a:r>
          </a:p>
          <a:p>
            <a:pPr marL="457200" lvl="1" indent="0">
              <a:buFontTx/>
              <a:buNone/>
              <a:defRPr/>
            </a:pPr>
            <a:r>
              <a:rPr lang="en-US" altLang="en-US" sz="2400" dirty="0">
                <a:solidFill>
                  <a:schemeClr val="bg1"/>
                </a:solidFill>
              </a:rPr>
              <a:t>	Yes</a:t>
            </a:r>
          </a:p>
          <a:p>
            <a:pPr marL="457200" lvl="1" indent="0">
              <a:buFontTx/>
              <a:buNone/>
              <a:defRPr/>
            </a:pPr>
            <a:endParaRPr lang="en-US" altLang="en-US" dirty="0">
              <a:solidFill>
                <a:schemeClr val="bg1"/>
              </a:solidFill>
            </a:endParaRPr>
          </a:p>
          <a:p>
            <a:pPr lvl="1">
              <a:defRPr/>
            </a:pPr>
            <a:endParaRPr lang="en-US" altLang="en-US" dirty="0">
              <a:solidFill>
                <a:schemeClr val="bg1"/>
              </a:solidFill>
            </a:endParaRPr>
          </a:p>
          <a:p>
            <a:pPr lvl="1">
              <a:defRPr/>
            </a:pPr>
            <a:endParaRPr lang="en-US" altLang="en-US" dirty="0">
              <a:solidFill>
                <a:schemeClr val="bg1"/>
              </a:solidFill>
            </a:endParaRPr>
          </a:p>
          <a:p>
            <a:pPr>
              <a:defRPr/>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21" presetClass="entr" presetSubtype="1" fill="hold" nodeType="clickEffect">
                                  <p:stCondLst>
                                    <p:cond delay="0"/>
                                  </p:stCondLst>
                                  <p:childTnLst>
                                    <p:set>
                                      <p:cBhvr>
                                        <p:cTn id="13" dur="1" fill="hold">
                                          <p:stCondLst>
                                            <p:cond delay="0"/>
                                          </p:stCondLst>
                                        </p:cTn>
                                        <p:tgtEl>
                                          <p:spTgt spid="3">
                                            <p:txEl>
                                              <p:pRg st="4" end="4"/>
                                            </p:txEl>
                                          </p:spTgt>
                                        </p:tgtEl>
                                        <p:attrNameLst>
                                          <p:attrName>style.visibility</p:attrName>
                                        </p:attrNameLst>
                                      </p:cBhvr>
                                      <p:to>
                                        <p:strVal val="visible"/>
                                      </p:to>
                                    </p:set>
                                    <p:animEffect transition="in" filter="wheel(1)">
                                      <p:cBhvr>
                                        <p:cTn id="14" dur="2000"/>
                                        <p:tgtEl>
                                          <p:spTgt spid="3">
                                            <p:txEl>
                                              <p:pRg st="4" end="4"/>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animEffect transition="in" filter="barn(inVertical)">
                                      <p:cBhvr>
                                        <p:cTn id="19" dur="500"/>
                                        <p:tgtEl>
                                          <p:spTgt spid="3">
                                            <p:txEl>
                                              <p:pRg st="7" end="7"/>
                                            </p:txEl>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2" presetClass="entr" presetSubtype="4" fill="hold" nodeType="clickEffect">
                                  <p:stCondLst>
                                    <p:cond delay="0"/>
                                  </p:stCondLst>
                                  <p:childTnLst>
                                    <p:set>
                                      <p:cBhvr>
                                        <p:cTn id="23" dur="1" fill="hold">
                                          <p:stCondLst>
                                            <p:cond delay="0"/>
                                          </p:stCondLst>
                                        </p:cTn>
                                        <p:tgtEl>
                                          <p:spTgt spid="3">
                                            <p:txEl>
                                              <p:pRg st="10" end="10"/>
                                            </p:txEl>
                                          </p:spTgt>
                                        </p:tgtEl>
                                        <p:attrNameLst>
                                          <p:attrName>style.visibility</p:attrName>
                                        </p:attrNameLst>
                                      </p:cBhvr>
                                      <p:to>
                                        <p:strVal val="visible"/>
                                      </p:to>
                                    </p:set>
                                    <p:animEffect transition="in" filter="wipe(down)">
                                      <p:cBhvr>
                                        <p:cTn id="24"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itle 1">
            <a:extLst>
              <a:ext uri="{FF2B5EF4-FFF2-40B4-BE49-F238E27FC236}">
                <a16:creationId xmlns:a16="http://schemas.microsoft.com/office/drawing/2014/main" id="{A0B90214-6FB8-2B19-4662-5213F824C1E8}"/>
              </a:ext>
            </a:extLst>
          </p:cNvPr>
          <p:cNvSpPr>
            <a:spLocks noGrp="1" noChangeArrowheads="1"/>
          </p:cNvSpPr>
          <p:nvPr>
            <p:ph type="title"/>
          </p:nvPr>
        </p:nvSpPr>
        <p:spPr/>
        <p:txBody>
          <a:bodyPr/>
          <a:lstStyle/>
          <a:p>
            <a:r>
              <a:rPr lang="en-US" altLang="en-US">
                <a:solidFill>
                  <a:schemeClr val="bg1"/>
                </a:solidFill>
              </a:rPr>
              <a:t>Stay on Track with your Goal!</a:t>
            </a:r>
          </a:p>
        </p:txBody>
      </p:sp>
      <p:pic>
        <p:nvPicPr>
          <p:cNvPr id="93187" name="Content Placeholder 4" descr="Runners at a starting line">
            <a:extLst>
              <a:ext uri="{FF2B5EF4-FFF2-40B4-BE49-F238E27FC236}">
                <a16:creationId xmlns:a16="http://schemas.microsoft.com/office/drawing/2014/main" id="{D42C4E5B-B03B-F855-1C56-C3F1E4EFBDF8}"/>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371600" y="1600200"/>
            <a:ext cx="6400800" cy="4525963"/>
          </a:xfr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a:extLst>
              <a:ext uri="{FF2B5EF4-FFF2-40B4-BE49-F238E27FC236}">
                <a16:creationId xmlns:a16="http://schemas.microsoft.com/office/drawing/2014/main" id="{152F2891-84B9-F2E5-CB8E-A07B0ED182A2}"/>
              </a:ext>
            </a:extLst>
          </p:cNvPr>
          <p:cNvSpPr>
            <a:spLocks noGrp="1" noChangeArrowheads="1"/>
          </p:cNvSpPr>
          <p:nvPr>
            <p:ph type="title"/>
          </p:nvPr>
        </p:nvSpPr>
        <p:spPr/>
        <p:txBody>
          <a:bodyPr/>
          <a:lstStyle/>
          <a:p>
            <a:r>
              <a:rPr lang="en-US" altLang="en-US">
                <a:solidFill>
                  <a:schemeClr val="bg1"/>
                </a:solidFill>
              </a:rPr>
              <a:t>Responsibilities</a:t>
            </a:r>
          </a:p>
        </p:txBody>
      </p:sp>
      <p:sp>
        <p:nvSpPr>
          <p:cNvPr id="3" name="Content Placeholder 2">
            <a:extLst>
              <a:ext uri="{FF2B5EF4-FFF2-40B4-BE49-F238E27FC236}">
                <a16:creationId xmlns:a16="http://schemas.microsoft.com/office/drawing/2014/main" id="{C2F1C525-7BF5-319E-3E53-AABA4E8D20D0}"/>
              </a:ext>
            </a:extLst>
          </p:cNvPr>
          <p:cNvSpPr>
            <a:spLocks noGrp="1"/>
          </p:cNvSpPr>
          <p:nvPr>
            <p:ph idx="1"/>
          </p:nvPr>
        </p:nvSpPr>
        <p:spPr/>
        <p:txBody>
          <a:bodyPr/>
          <a:lstStyle/>
          <a:p>
            <a:pPr>
              <a:defRPr/>
            </a:pPr>
            <a:r>
              <a:rPr lang="en-US" altLang="en-US" dirty="0">
                <a:solidFill>
                  <a:schemeClr val="bg1"/>
                </a:solidFill>
              </a:rPr>
              <a:t>Follow Program Rules</a:t>
            </a:r>
          </a:p>
          <a:p>
            <a:pPr>
              <a:defRPr/>
            </a:pPr>
            <a:endParaRPr lang="en-US" altLang="en-US" sz="1800" dirty="0">
              <a:solidFill>
                <a:schemeClr val="bg1"/>
              </a:solidFill>
            </a:endParaRPr>
          </a:p>
          <a:p>
            <a:pPr>
              <a:defRPr/>
            </a:pPr>
            <a:r>
              <a:rPr lang="en-US" altLang="en-US" dirty="0">
                <a:solidFill>
                  <a:schemeClr val="bg1"/>
                </a:solidFill>
              </a:rPr>
              <a:t>Maintain in Contact with your TAA Counselor, ask questions</a:t>
            </a:r>
          </a:p>
          <a:p>
            <a:pPr>
              <a:defRPr/>
            </a:pPr>
            <a:endParaRPr lang="en-US" altLang="en-US" sz="1800" dirty="0"/>
          </a:p>
          <a:p>
            <a:pPr>
              <a:defRPr/>
            </a:pPr>
            <a:r>
              <a:rPr lang="en-US" altLang="en-US" dirty="0">
                <a:solidFill>
                  <a:schemeClr val="bg1"/>
                </a:solidFill>
              </a:rPr>
              <a:t>Submit required program documentation </a:t>
            </a:r>
          </a:p>
          <a:p>
            <a:pPr marL="0" indent="0">
              <a:buFontTx/>
              <a:buNone/>
              <a:defRPr/>
            </a:pPr>
            <a:endParaRPr lang="en-US" altLang="en-US" sz="1800" dirty="0">
              <a:solidFill>
                <a:schemeClr val="bg1"/>
              </a:solidFill>
            </a:endParaRPr>
          </a:p>
          <a:p>
            <a:pPr>
              <a:defRPr/>
            </a:pPr>
            <a:r>
              <a:rPr lang="en-US" altLang="en-US" dirty="0">
                <a:solidFill>
                  <a:schemeClr val="bg1"/>
                </a:solidFill>
              </a:rPr>
              <a:t>Don’t risk losing your benefits</a:t>
            </a:r>
          </a:p>
          <a:p>
            <a:pPr>
              <a:defRPr/>
            </a:pPr>
            <a:endParaRPr lang="en-US" dirty="0"/>
          </a:p>
        </p:txBody>
      </p:sp>
      <p:pic>
        <p:nvPicPr>
          <p:cNvPr id="95236" name="Picture 4" descr="Graduates tossing caps into the air">
            <a:extLst>
              <a:ext uri="{FF2B5EF4-FFF2-40B4-BE49-F238E27FC236}">
                <a16:creationId xmlns:a16="http://schemas.microsoft.com/office/drawing/2014/main" id="{452D7510-E282-D7F9-C4FD-EA908EF9A5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7712" r="21651" b="39366"/>
          <a:stretch>
            <a:fillRect/>
          </a:stretch>
        </p:blipFill>
        <p:spPr bwMode="auto">
          <a:xfrm>
            <a:off x="6364288" y="5013325"/>
            <a:ext cx="2527300" cy="168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2" name="Content Placeholder 4" descr="A picture containing person&#10;&#10;Description automatically generated">
            <a:extLst>
              <a:ext uri="{FF2B5EF4-FFF2-40B4-BE49-F238E27FC236}">
                <a16:creationId xmlns:a16="http://schemas.microsoft.com/office/drawing/2014/main" id="{15CBDC9D-6B4E-8093-B337-5EBFB5ABBED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15138" y="3165475"/>
            <a:ext cx="2314575" cy="2312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7283" name="Title 1">
            <a:extLst>
              <a:ext uri="{FF2B5EF4-FFF2-40B4-BE49-F238E27FC236}">
                <a16:creationId xmlns:a16="http://schemas.microsoft.com/office/drawing/2014/main" id="{6B00F1BD-DC4B-28CD-4A76-6D4F8A4E5345}"/>
              </a:ext>
            </a:extLst>
          </p:cNvPr>
          <p:cNvSpPr>
            <a:spLocks noGrp="1" noChangeArrowheads="1"/>
          </p:cNvSpPr>
          <p:nvPr>
            <p:ph type="title"/>
          </p:nvPr>
        </p:nvSpPr>
        <p:spPr/>
        <p:txBody>
          <a:bodyPr/>
          <a:lstStyle/>
          <a:p>
            <a:r>
              <a:rPr lang="en-US" altLang="en-US">
                <a:solidFill>
                  <a:schemeClr val="bg1"/>
                </a:solidFill>
              </a:rPr>
              <a:t>RTAA</a:t>
            </a:r>
            <a:br>
              <a:rPr lang="en-US" altLang="en-US">
                <a:solidFill>
                  <a:schemeClr val="bg1"/>
                </a:solidFill>
              </a:rPr>
            </a:br>
            <a:r>
              <a:rPr lang="en-US" altLang="en-US" sz="2000">
                <a:solidFill>
                  <a:schemeClr val="bg1"/>
                </a:solidFill>
              </a:rPr>
              <a:t>Reemployment Trade Adjustment Assistance</a:t>
            </a:r>
            <a:endParaRPr lang="en-US" altLang="en-US" sz="2000"/>
          </a:p>
        </p:txBody>
      </p:sp>
      <p:sp>
        <p:nvSpPr>
          <p:cNvPr id="3" name="Content Placeholder 2">
            <a:extLst>
              <a:ext uri="{FF2B5EF4-FFF2-40B4-BE49-F238E27FC236}">
                <a16:creationId xmlns:a16="http://schemas.microsoft.com/office/drawing/2014/main" id="{7F965A41-3401-E022-5DD2-304B2F262E2E}"/>
              </a:ext>
            </a:extLst>
          </p:cNvPr>
          <p:cNvSpPr>
            <a:spLocks noGrp="1"/>
          </p:cNvSpPr>
          <p:nvPr>
            <p:ph idx="1"/>
          </p:nvPr>
        </p:nvSpPr>
        <p:spPr>
          <a:xfrm>
            <a:off x="457200" y="2060575"/>
            <a:ext cx="8229600" cy="4522788"/>
          </a:xfrm>
        </p:spPr>
        <p:txBody>
          <a:bodyPr/>
          <a:lstStyle/>
          <a:p>
            <a:pPr marL="0" indent="0" algn="ctr">
              <a:buFontTx/>
              <a:buNone/>
              <a:defRPr/>
            </a:pPr>
            <a:r>
              <a:rPr lang="en-US" sz="2800" dirty="0">
                <a:solidFill>
                  <a:schemeClr val="bg1"/>
                </a:solidFill>
              </a:rPr>
              <a:t>Provides a wage supplement when you are earning less than what you were making at your Trade impacted employer</a:t>
            </a:r>
          </a:p>
          <a:p>
            <a:pPr>
              <a:defRPr/>
            </a:pPr>
            <a:endParaRPr lang="en-US" sz="1200" dirty="0">
              <a:solidFill>
                <a:schemeClr val="bg1"/>
              </a:solidFill>
            </a:endParaRPr>
          </a:p>
          <a:p>
            <a:pPr>
              <a:defRPr/>
            </a:pPr>
            <a:r>
              <a:rPr lang="en-US" sz="2800" dirty="0">
                <a:solidFill>
                  <a:schemeClr val="bg1"/>
                </a:solidFill>
              </a:rPr>
              <a:t>Must be 50 years of age or older </a:t>
            </a:r>
            <a:br>
              <a:rPr lang="en-US" sz="2800" dirty="0">
                <a:solidFill>
                  <a:schemeClr val="bg1"/>
                </a:solidFill>
              </a:rPr>
            </a:br>
            <a:endParaRPr lang="en-US" sz="2800" dirty="0">
              <a:solidFill>
                <a:schemeClr val="bg1"/>
              </a:solidFill>
            </a:endParaRPr>
          </a:p>
          <a:p>
            <a:pPr>
              <a:defRPr/>
            </a:pPr>
            <a:r>
              <a:rPr lang="en-US" sz="2800" dirty="0">
                <a:solidFill>
                  <a:schemeClr val="bg1"/>
                </a:solidFill>
              </a:rPr>
              <a:t>Earn less than $50,000 in the new job</a:t>
            </a:r>
            <a:br>
              <a:rPr lang="en-US" sz="2800" dirty="0">
                <a:solidFill>
                  <a:schemeClr val="bg1"/>
                </a:solidFill>
              </a:rPr>
            </a:br>
            <a:endParaRPr lang="en-US" sz="2800" dirty="0">
              <a:solidFill>
                <a:schemeClr val="bg1"/>
              </a:solidFill>
            </a:endParaRPr>
          </a:p>
          <a:p>
            <a:pPr>
              <a:defRPr/>
            </a:pPr>
            <a:r>
              <a:rPr lang="en-US" sz="2800" dirty="0">
                <a:solidFill>
                  <a:schemeClr val="bg1"/>
                </a:solidFill>
              </a:rPr>
              <a:t>Maximum of $10,000 paid to you over a two-year period</a:t>
            </a:r>
          </a:p>
          <a:p>
            <a:pPr>
              <a:defRPr/>
            </a:pPr>
            <a:endParaRPr lang="en-U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le 1">
            <a:extLst>
              <a:ext uri="{FF2B5EF4-FFF2-40B4-BE49-F238E27FC236}">
                <a16:creationId xmlns:a16="http://schemas.microsoft.com/office/drawing/2014/main" id="{EE4D642C-C3F8-6135-4155-DECB4E13A3F3}"/>
              </a:ext>
            </a:extLst>
          </p:cNvPr>
          <p:cNvSpPr>
            <a:spLocks noGrp="1" noChangeArrowheads="1"/>
          </p:cNvSpPr>
          <p:nvPr>
            <p:ph type="title"/>
          </p:nvPr>
        </p:nvSpPr>
        <p:spPr/>
        <p:txBody>
          <a:bodyPr/>
          <a:lstStyle/>
          <a:p>
            <a:r>
              <a:rPr lang="en-US" altLang="en-US" sz="4000">
                <a:solidFill>
                  <a:schemeClr val="bg1"/>
                </a:solidFill>
              </a:rPr>
              <a:t>RTAA</a:t>
            </a:r>
            <a:br>
              <a:rPr lang="en-US" altLang="en-US" sz="2000">
                <a:solidFill>
                  <a:schemeClr val="bg1"/>
                </a:solidFill>
              </a:rPr>
            </a:br>
            <a:r>
              <a:rPr lang="en-US" altLang="en-US" sz="2000">
                <a:solidFill>
                  <a:schemeClr val="bg1"/>
                </a:solidFill>
              </a:rPr>
              <a:t>Reemployment Trade Adjustment Assistance</a:t>
            </a:r>
          </a:p>
        </p:txBody>
      </p:sp>
      <p:sp>
        <p:nvSpPr>
          <p:cNvPr id="99331" name="Content Placeholder 2">
            <a:extLst>
              <a:ext uri="{FF2B5EF4-FFF2-40B4-BE49-F238E27FC236}">
                <a16:creationId xmlns:a16="http://schemas.microsoft.com/office/drawing/2014/main" id="{ACE0FA57-06D0-FA4D-FD2A-CB0993EC046A}"/>
              </a:ext>
            </a:extLst>
          </p:cNvPr>
          <p:cNvSpPr>
            <a:spLocks noGrp="1" noChangeArrowheads="1"/>
          </p:cNvSpPr>
          <p:nvPr>
            <p:ph idx="1"/>
          </p:nvPr>
        </p:nvSpPr>
        <p:spPr>
          <a:xfrm>
            <a:off x="457200" y="1916113"/>
            <a:ext cx="8229600" cy="4349750"/>
          </a:xfrm>
        </p:spPr>
        <p:txBody>
          <a:bodyPr/>
          <a:lstStyle/>
          <a:p>
            <a:pPr marL="571500" lvl="1" indent="-457200">
              <a:buClr>
                <a:schemeClr val="accent1"/>
              </a:buClr>
              <a:buFont typeface="Arial" panose="020B0604020202020204" pitchFamily="34" charset="0"/>
              <a:buChar char="•"/>
            </a:pPr>
            <a:r>
              <a:rPr lang="en-US" altLang="en-US">
                <a:solidFill>
                  <a:schemeClr val="bg1"/>
                </a:solidFill>
              </a:rPr>
              <a:t>Cannot receive TRA while receiving RTAA</a:t>
            </a:r>
            <a:br>
              <a:rPr lang="en-US" altLang="en-US">
                <a:solidFill>
                  <a:schemeClr val="bg1"/>
                </a:solidFill>
              </a:rPr>
            </a:br>
            <a:endParaRPr lang="en-US" altLang="en-US">
              <a:solidFill>
                <a:schemeClr val="bg1"/>
              </a:solidFill>
            </a:endParaRPr>
          </a:p>
          <a:p>
            <a:pPr marL="571500" lvl="1" indent="-457200">
              <a:buClr>
                <a:schemeClr val="accent1"/>
              </a:buClr>
              <a:buFont typeface="Arial" panose="020B0604020202020204" pitchFamily="34" charset="0"/>
              <a:buChar char="•"/>
            </a:pPr>
            <a:r>
              <a:rPr lang="en-US" altLang="en-US">
                <a:solidFill>
                  <a:schemeClr val="bg1"/>
                </a:solidFill>
              </a:rPr>
              <a:t>If you collected TRA beforehand, those benefits will be subtracted from the $10,000 cap (eligibility period reduced)</a:t>
            </a:r>
            <a:br>
              <a:rPr lang="en-US" altLang="en-US">
                <a:solidFill>
                  <a:schemeClr val="bg1"/>
                </a:solidFill>
              </a:rPr>
            </a:br>
            <a:endParaRPr lang="en-US" altLang="en-US">
              <a:solidFill>
                <a:schemeClr val="bg1"/>
              </a:solidFill>
            </a:endParaRPr>
          </a:p>
          <a:p>
            <a:pPr marL="571500" lvl="1" indent="-457200">
              <a:buClr>
                <a:schemeClr val="accent1"/>
              </a:buClr>
              <a:buFont typeface="Arial" panose="020B0604020202020204" pitchFamily="34" charset="0"/>
              <a:buChar char="•"/>
            </a:pPr>
            <a:r>
              <a:rPr lang="en-US" altLang="en-US">
                <a:solidFill>
                  <a:schemeClr val="bg1"/>
                </a:solidFill>
              </a:rPr>
              <a:t>Once RTAA is received, you cannot collect any unclaimed TRA</a:t>
            </a:r>
          </a:p>
          <a:p>
            <a:endParaRPr lang="en-US" altLang="en-US"/>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Content Placeholder 4" descr="A picture containing text, businesscard&#10;&#10;Description automatically generated">
            <a:extLst>
              <a:ext uri="{FF2B5EF4-FFF2-40B4-BE49-F238E27FC236}">
                <a16:creationId xmlns:a16="http://schemas.microsoft.com/office/drawing/2014/main" id="{1CCF24EE-0EEA-6E70-28A5-475EFD63C23D}"/>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t="3815" b="11864"/>
          <a:stretch>
            <a:fillRect/>
          </a:stretch>
        </p:blipFill>
        <p:spPr>
          <a:xfrm rot="20157219">
            <a:off x="7254875" y="206375"/>
            <a:ext cx="1489075" cy="2232025"/>
          </a:xfrm>
        </p:spPr>
      </p:pic>
      <p:sp>
        <p:nvSpPr>
          <p:cNvPr id="101379" name="Title 1">
            <a:extLst>
              <a:ext uri="{FF2B5EF4-FFF2-40B4-BE49-F238E27FC236}">
                <a16:creationId xmlns:a16="http://schemas.microsoft.com/office/drawing/2014/main" id="{1DFEF693-98F2-30EB-9D91-358F78D8FA14}"/>
              </a:ext>
            </a:extLst>
          </p:cNvPr>
          <p:cNvSpPr>
            <a:spLocks noGrp="1" noChangeArrowheads="1"/>
          </p:cNvSpPr>
          <p:nvPr>
            <p:ph type="title"/>
          </p:nvPr>
        </p:nvSpPr>
        <p:spPr/>
        <p:txBody>
          <a:bodyPr/>
          <a:lstStyle/>
          <a:p>
            <a:pPr algn="l" eaLnBrk="1" hangingPunct="1"/>
            <a:r>
              <a:rPr lang="en-US" altLang="en-US">
                <a:solidFill>
                  <a:schemeClr val="bg1"/>
                </a:solidFill>
              </a:rPr>
              <a:t>Job Search Allowance</a:t>
            </a:r>
          </a:p>
        </p:txBody>
      </p:sp>
      <p:sp>
        <p:nvSpPr>
          <p:cNvPr id="101380" name="TextBox 2">
            <a:extLst>
              <a:ext uri="{FF2B5EF4-FFF2-40B4-BE49-F238E27FC236}">
                <a16:creationId xmlns:a16="http://schemas.microsoft.com/office/drawing/2014/main" id="{7FAFA0E1-B515-8A2E-DD76-165945D755B7}"/>
              </a:ext>
            </a:extLst>
          </p:cNvPr>
          <p:cNvSpPr txBox="1">
            <a:spLocks noChangeArrowheads="1"/>
          </p:cNvSpPr>
          <p:nvPr/>
        </p:nvSpPr>
        <p:spPr bwMode="auto">
          <a:xfrm>
            <a:off x="457200" y="2522538"/>
            <a:ext cx="7859713" cy="397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pPr>
            <a:r>
              <a:rPr lang="en-US" altLang="en-US" sz="2800">
                <a:solidFill>
                  <a:schemeClr val="bg1"/>
                </a:solidFill>
              </a:rPr>
              <a:t>Application for job search allowance must be submitted </a:t>
            </a:r>
            <a:r>
              <a:rPr lang="en-US" altLang="en-US" sz="2800" u="sng">
                <a:solidFill>
                  <a:schemeClr val="bg1"/>
                </a:solidFill>
              </a:rPr>
              <a:t>before</a:t>
            </a:r>
            <a:r>
              <a:rPr lang="en-US" altLang="en-US" sz="2800">
                <a:solidFill>
                  <a:schemeClr val="bg1"/>
                </a:solidFill>
              </a:rPr>
              <a:t> job search begins </a:t>
            </a:r>
            <a:br>
              <a:rPr lang="en-US" altLang="en-US" sz="2800"/>
            </a:br>
            <a:endParaRPr lang="en-US" altLang="en-US" sz="2800"/>
          </a:p>
          <a:p>
            <a:pPr>
              <a:spcBef>
                <a:spcPct val="0"/>
              </a:spcBef>
            </a:pPr>
            <a:r>
              <a:rPr lang="en-US" altLang="en-US" sz="2800">
                <a:solidFill>
                  <a:schemeClr val="bg1"/>
                </a:solidFill>
              </a:rPr>
              <a:t>No suitable work within your commuting area</a:t>
            </a:r>
          </a:p>
          <a:p>
            <a:pPr>
              <a:spcBef>
                <a:spcPct val="0"/>
              </a:spcBef>
            </a:pPr>
            <a:endParaRPr lang="en-US" altLang="en-US" sz="2800">
              <a:solidFill>
                <a:schemeClr val="bg1"/>
              </a:solidFill>
            </a:endParaRPr>
          </a:p>
          <a:p>
            <a:pPr>
              <a:spcBef>
                <a:spcPct val="0"/>
              </a:spcBef>
            </a:pPr>
            <a:r>
              <a:rPr lang="en-US" altLang="en-US" sz="2800">
                <a:solidFill>
                  <a:schemeClr val="bg1"/>
                </a:solidFill>
              </a:rPr>
              <a:t>Covers 90% of the costs for travel &amp; subsistence </a:t>
            </a:r>
          </a:p>
          <a:p>
            <a:pPr>
              <a:spcBef>
                <a:spcPct val="0"/>
              </a:spcBef>
            </a:pPr>
            <a:endParaRPr lang="en-US" altLang="en-US" sz="2800">
              <a:solidFill>
                <a:schemeClr val="bg1"/>
              </a:solidFill>
            </a:endParaRPr>
          </a:p>
          <a:p>
            <a:pPr>
              <a:spcBef>
                <a:spcPct val="0"/>
              </a:spcBef>
            </a:pPr>
            <a:r>
              <a:rPr lang="en-US" altLang="en-US" sz="2800">
                <a:solidFill>
                  <a:schemeClr val="bg1"/>
                </a:solidFill>
              </a:rPr>
              <a:t>Maximum of $1,250.00 - save receipts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995E6B02-DB19-781D-4184-98E3CC54750A}"/>
              </a:ext>
            </a:extLst>
          </p:cNvPr>
          <p:cNvSpPr>
            <a:spLocks noGrp="1" noChangeArrowheads="1"/>
          </p:cNvSpPr>
          <p:nvPr>
            <p:ph type="title"/>
          </p:nvPr>
        </p:nvSpPr>
        <p:spPr>
          <a:xfrm>
            <a:off x="395288" y="647700"/>
            <a:ext cx="8229600" cy="981075"/>
          </a:xfrm>
        </p:spPr>
        <p:txBody>
          <a:bodyPr/>
          <a:lstStyle/>
          <a:p>
            <a:pPr eaLnBrk="1" hangingPunct="1"/>
            <a:r>
              <a:rPr lang="en-US" altLang="en-US">
                <a:solidFill>
                  <a:schemeClr val="bg1"/>
                </a:solidFill>
              </a:rPr>
              <a:t>What is TAA?</a:t>
            </a:r>
          </a:p>
        </p:txBody>
      </p:sp>
      <p:sp>
        <p:nvSpPr>
          <p:cNvPr id="11267" name="Rectangle 3">
            <a:extLst>
              <a:ext uri="{FF2B5EF4-FFF2-40B4-BE49-F238E27FC236}">
                <a16:creationId xmlns:a16="http://schemas.microsoft.com/office/drawing/2014/main" id="{6E0E4D28-FAB5-5AF0-3120-9DDF6CE6DAE0}"/>
              </a:ext>
            </a:extLst>
          </p:cNvPr>
          <p:cNvSpPr>
            <a:spLocks noGrp="1" noChangeArrowheads="1"/>
          </p:cNvSpPr>
          <p:nvPr>
            <p:ph type="body" idx="1"/>
          </p:nvPr>
        </p:nvSpPr>
        <p:spPr>
          <a:xfrm>
            <a:off x="468313" y="2071688"/>
            <a:ext cx="8229600" cy="4786312"/>
          </a:xfrm>
        </p:spPr>
        <p:txBody>
          <a:bodyPr/>
          <a:lstStyle/>
          <a:p>
            <a:pPr eaLnBrk="1" hangingPunct="1"/>
            <a:r>
              <a:rPr lang="en-US" altLang="en-US">
                <a:solidFill>
                  <a:schemeClr val="bg1"/>
                </a:solidFill>
              </a:rPr>
              <a:t>Federal Employment Program administered by the CT Department of Labor</a:t>
            </a:r>
          </a:p>
          <a:p>
            <a:pPr eaLnBrk="1" hangingPunct="1"/>
            <a:endParaRPr lang="en-US" altLang="en-US">
              <a:solidFill>
                <a:schemeClr val="bg1"/>
              </a:solidFill>
            </a:endParaRPr>
          </a:p>
          <a:p>
            <a:pPr eaLnBrk="1" hangingPunct="1"/>
            <a:r>
              <a:rPr lang="en-US" altLang="en-US">
                <a:solidFill>
                  <a:schemeClr val="bg1"/>
                </a:solidFill>
              </a:rPr>
              <a:t>Only available to eligible workers who lost their job due to foreign trade or in danger of being totally or partially separated. </a:t>
            </a:r>
          </a:p>
        </p:txBody>
      </p:sp>
      <p:pic>
        <p:nvPicPr>
          <p:cNvPr id="11268" name="Picture 2" descr="Logo&#10;&#10;Description automatically generated">
            <a:extLst>
              <a:ext uri="{FF2B5EF4-FFF2-40B4-BE49-F238E27FC236}">
                <a16:creationId xmlns:a16="http://schemas.microsoft.com/office/drawing/2014/main" id="{71729915-2BD2-9A4F-07F2-B09FFF8272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6325" y="77788"/>
            <a:ext cx="3181350" cy="212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itle 1">
            <a:extLst>
              <a:ext uri="{FF2B5EF4-FFF2-40B4-BE49-F238E27FC236}">
                <a16:creationId xmlns:a16="http://schemas.microsoft.com/office/drawing/2014/main" id="{0D5E1107-EB3A-9F71-C28C-2A7027421EA2}"/>
              </a:ext>
            </a:extLst>
          </p:cNvPr>
          <p:cNvSpPr>
            <a:spLocks noGrp="1" noChangeArrowheads="1"/>
          </p:cNvSpPr>
          <p:nvPr>
            <p:ph type="title"/>
          </p:nvPr>
        </p:nvSpPr>
        <p:spPr/>
        <p:txBody>
          <a:bodyPr/>
          <a:lstStyle/>
          <a:p>
            <a:r>
              <a:rPr lang="en-US" altLang="en-US">
                <a:solidFill>
                  <a:schemeClr val="bg1"/>
                </a:solidFill>
              </a:rPr>
              <a:t>Relocation Allowance</a:t>
            </a:r>
          </a:p>
        </p:txBody>
      </p:sp>
      <p:sp>
        <p:nvSpPr>
          <p:cNvPr id="103427" name="Content Placeholder 2">
            <a:extLst>
              <a:ext uri="{FF2B5EF4-FFF2-40B4-BE49-F238E27FC236}">
                <a16:creationId xmlns:a16="http://schemas.microsoft.com/office/drawing/2014/main" id="{77C24EBB-5AEA-6F37-9B46-CB27C860B083}"/>
              </a:ext>
            </a:extLst>
          </p:cNvPr>
          <p:cNvSpPr>
            <a:spLocks noGrp="1" noChangeArrowheads="1"/>
          </p:cNvSpPr>
          <p:nvPr>
            <p:ph idx="1"/>
          </p:nvPr>
        </p:nvSpPr>
        <p:spPr>
          <a:xfrm>
            <a:off x="457200" y="1600200"/>
            <a:ext cx="8458200" cy="4525963"/>
          </a:xfrm>
        </p:spPr>
        <p:txBody>
          <a:bodyPr/>
          <a:lstStyle/>
          <a:p>
            <a:r>
              <a:rPr lang="en-US" altLang="en-US">
                <a:solidFill>
                  <a:schemeClr val="bg1"/>
                </a:solidFill>
              </a:rPr>
              <a:t>No suitable employment available in your commuting area </a:t>
            </a:r>
          </a:p>
          <a:p>
            <a:endParaRPr lang="en-US" altLang="en-US" sz="1200">
              <a:solidFill>
                <a:schemeClr val="bg1"/>
              </a:solidFill>
            </a:endParaRPr>
          </a:p>
          <a:p>
            <a:r>
              <a:rPr lang="en-US" altLang="en-US">
                <a:solidFill>
                  <a:schemeClr val="bg1"/>
                </a:solidFill>
              </a:rPr>
              <a:t>Must have a bona fide job offer of long-term suitable employment </a:t>
            </a:r>
            <a:br>
              <a:rPr lang="en-US" altLang="en-US">
                <a:solidFill>
                  <a:schemeClr val="bg1"/>
                </a:solidFill>
              </a:rPr>
            </a:br>
            <a:r>
              <a:rPr lang="en-US" altLang="en-US">
                <a:solidFill>
                  <a:schemeClr val="bg1"/>
                </a:solidFill>
              </a:rPr>
              <a:t>                          </a:t>
            </a:r>
          </a:p>
          <a:p>
            <a:r>
              <a:rPr lang="en-US" altLang="en-US">
                <a:solidFill>
                  <a:schemeClr val="bg1"/>
                </a:solidFill>
              </a:rPr>
              <a:t>Lump sum of  $1,250.00</a:t>
            </a:r>
            <a:br>
              <a:rPr lang="en-US" altLang="en-US">
                <a:solidFill>
                  <a:schemeClr val="bg1"/>
                </a:solidFill>
              </a:rPr>
            </a:br>
            <a:endParaRPr lang="en-US" altLang="en-US">
              <a:solidFill>
                <a:schemeClr val="bg1"/>
              </a:solidFill>
            </a:endParaRPr>
          </a:p>
          <a:p>
            <a:r>
              <a:rPr lang="en-US" altLang="en-US">
                <a:solidFill>
                  <a:schemeClr val="bg1"/>
                </a:solidFill>
              </a:rPr>
              <a:t>Covers up to 90% of the expenses that are reasonable and necessary</a:t>
            </a:r>
          </a:p>
          <a:p>
            <a:endParaRPr lang="en-US" altLang="en-US"/>
          </a:p>
        </p:txBody>
      </p:sp>
      <p:pic>
        <p:nvPicPr>
          <p:cNvPr id="6" name="Picture 2" descr="C:\Users\criscuoloj\Local Settings\Temporary Internet Files\Content.IE5\H3X8FW3N\1210433853_1323e6814e_z[1].jpg">
            <a:extLst>
              <a:ext uri="{FF2B5EF4-FFF2-40B4-BE49-F238E27FC236}">
                <a16:creationId xmlns:a16="http://schemas.microsoft.com/office/drawing/2014/main" id="{C18DD978-4F98-1CE7-375A-E2670AEEF030}"/>
              </a:ext>
            </a:extLst>
          </p:cNvPr>
          <p:cNvPicPr>
            <a:picLocks noChangeAspect="1" noChangeArrowheads="1"/>
          </p:cNvPicPr>
          <p:nvPr/>
        </p:nvPicPr>
        <p:blipFill>
          <a:blip r:embed="rId3"/>
          <a:srcRect/>
          <a:stretch>
            <a:fillRect/>
          </a:stretch>
        </p:blipFill>
        <p:spPr bwMode="auto">
          <a:xfrm>
            <a:off x="6215063" y="3968750"/>
            <a:ext cx="2471737" cy="1452563"/>
          </a:xfrm>
          <a:prstGeom prst="rect">
            <a:avLst/>
          </a:prstGeom>
          <a:ln>
            <a:noFill/>
          </a:ln>
          <a:effectLst>
            <a:outerShdw blurRad="190500" algn="tl" rotWithShape="0">
              <a:srgbClr val="000000">
                <a:alpha val="70000"/>
              </a:srgbClr>
            </a:outerShdw>
          </a:effec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le 1">
            <a:extLst>
              <a:ext uri="{FF2B5EF4-FFF2-40B4-BE49-F238E27FC236}">
                <a16:creationId xmlns:a16="http://schemas.microsoft.com/office/drawing/2014/main" id="{2551E91D-A707-D474-CE2F-1771DBC6E03C}"/>
              </a:ext>
            </a:extLst>
          </p:cNvPr>
          <p:cNvSpPr>
            <a:spLocks noGrp="1" noChangeArrowheads="1"/>
          </p:cNvSpPr>
          <p:nvPr>
            <p:ph type="title"/>
          </p:nvPr>
        </p:nvSpPr>
        <p:spPr/>
        <p:txBody>
          <a:bodyPr/>
          <a:lstStyle/>
          <a:p>
            <a:r>
              <a:rPr lang="en-US" altLang="en-US">
                <a:solidFill>
                  <a:schemeClr val="bg1"/>
                </a:solidFill>
              </a:rPr>
              <a:t>Health Coverage Tax Credit (HCTC)</a:t>
            </a:r>
          </a:p>
        </p:txBody>
      </p:sp>
      <p:sp>
        <p:nvSpPr>
          <p:cNvPr id="3" name="Content Placeholder 2">
            <a:extLst>
              <a:ext uri="{FF2B5EF4-FFF2-40B4-BE49-F238E27FC236}">
                <a16:creationId xmlns:a16="http://schemas.microsoft.com/office/drawing/2014/main" id="{1D9B8603-D2D0-1623-21A7-27518F365B41}"/>
              </a:ext>
            </a:extLst>
          </p:cNvPr>
          <p:cNvSpPr>
            <a:spLocks noGrp="1"/>
          </p:cNvSpPr>
          <p:nvPr>
            <p:ph idx="1"/>
          </p:nvPr>
        </p:nvSpPr>
        <p:spPr>
          <a:xfrm>
            <a:off x="465138" y="2057400"/>
            <a:ext cx="8229600" cy="4525963"/>
          </a:xfrm>
        </p:spPr>
        <p:txBody>
          <a:bodyPr/>
          <a:lstStyle/>
          <a:p>
            <a:pPr marL="0" indent="0">
              <a:buFontTx/>
              <a:buNone/>
              <a:defRPr/>
            </a:pPr>
            <a:endParaRPr lang="en-US" sz="2000" dirty="0">
              <a:solidFill>
                <a:schemeClr val="bg1"/>
              </a:solidFill>
            </a:endParaRPr>
          </a:p>
          <a:p>
            <a:pPr>
              <a:defRPr/>
            </a:pPr>
            <a:r>
              <a:rPr lang="en-US" sz="2000" dirty="0">
                <a:solidFill>
                  <a:schemeClr val="bg1"/>
                </a:solidFill>
              </a:rPr>
              <a:t>If available, usually up for reauthorization yearly (December 31) </a:t>
            </a:r>
          </a:p>
          <a:p>
            <a:pPr marL="0" indent="0">
              <a:buFontTx/>
              <a:buNone/>
              <a:defRPr/>
            </a:pPr>
            <a:endParaRPr lang="en-US" sz="2000" dirty="0">
              <a:solidFill>
                <a:schemeClr val="bg1"/>
              </a:solidFill>
            </a:endParaRPr>
          </a:p>
          <a:p>
            <a:pPr>
              <a:defRPr/>
            </a:pPr>
            <a:r>
              <a:rPr lang="en-US" sz="2000" dirty="0">
                <a:solidFill>
                  <a:schemeClr val="bg1"/>
                </a:solidFill>
              </a:rPr>
              <a:t>Covers 72.5% of you and your family’s healthcare insurance premiums if participating in a qualified health care plan as defined by the IRS</a:t>
            </a:r>
            <a:br>
              <a:rPr lang="en-US" sz="2000" dirty="0"/>
            </a:br>
            <a:endParaRPr lang="en-US" sz="2000" dirty="0">
              <a:solidFill>
                <a:schemeClr val="bg1"/>
              </a:solidFill>
            </a:endParaRPr>
          </a:p>
          <a:p>
            <a:pPr>
              <a:defRPr/>
            </a:pPr>
            <a:r>
              <a:rPr lang="en-US" sz="2000" dirty="0">
                <a:solidFill>
                  <a:schemeClr val="bg1"/>
                </a:solidFill>
              </a:rPr>
              <a:t>CTDOL provides TRA eligibility information to the IRS, we do not determine who is eligible for the credit</a:t>
            </a:r>
            <a:br>
              <a:rPr lang="en-US" sz="2000" dirty="0">
                <a:solidFill>
                  <a:schemeClr val="bg1"/>
                </a:solidFill>
              </a:rPr>
            </a:br>
            <a:endParaRPr lang="en-US" sz="2000" dirty="0">
              <a:solidFill>
                <a:schemeClr val="bg1"/>
              </a:solidFill>
            </a:endParaRPr>
          </a:p>
          <a:p>
            <a:pPr>
              <a:defRPr/>
            </a:pPr>
            <a:r>
              <a:rPr lang="en-US" sz="2000" dirty="0">
                <a:solidFill>
                  <a:schemeClr val="bg1"/>
                </a:solidFill>
              </a:rPr>
              <a:t>You will need to fill out forms to enroll and request monthly payments, forms can be found on the IRS site at: </a:t>
            </a:r>
            <a:r>
              <a:rPr lang="en-US" sz="2000" b="1" dirty="0">
                <a:solidFill>
                  <a:schemeClr val="bg1"/>
                </a:solidFill>
              </a:rPr>
              <a:t>WWW.IRS.GOV/HCTC</a:t>
            </a:r>
            <a:endParaRPr lang="en-US" sz="2000" dirty="0">
              <a:solidFill>
                <a:schemeClr val="bg1"/>
              </a:solidFill>
            </a:endParaRPr>
          </a:p>
          <a:p>
            <a:pPr>
              <a:defRPr/>
            </a:pPr>
            <a:endParaRPr lang="en-US"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4">
            <a:extLst>
              <a:ext uri="{FF2B5EF4-FFF2-40B4-BE49-F238E27FC236}">
                <a16:creationId xmlns:a16="http://schemas.microsoft.com/office/drawing/2014/main" id="{A3A5A9BB-384D-8C4C-EC85-AF4D49AB3C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2468"/>
          <a:stretch>
            <a:fillRect/>
          </a:stretch>
        </p:blipFill>
        <p:spPr bwMode="auto">
          <a:xfrm>
            <a:off x="441325" y="2041525"/>
            <a:ext cx="8477250" cy="401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523" name="Title 1">
            <a:extLst>
              <a:ext uri="{FF2B5EF4-FFF2-40B4-BE49-F238E27FC236}">
                <a16:creationId xmlns:a16="http://schemas.microsoft.com/office/drawing/2014/main" id="{DDB5EAFC-E2C8-5C93-0902-4073D7AFA982}"/>
              </a:ext>
            </a:extLst>
          </p:cNvPr>
          <p:cNvSpPr>
            <a:spLocks noGrp="1" noChangeArrowheads="1"/>
          </p:cNvSpPr>
          <p:nvPr>
            <p:ph type="title"/>
          </p:nvPr>
        </p:nvSpPr>
        <p:spPr>
          <a:xfrm>
            <a:off x="457200" y="274638"/>
            <a:ext cx="8229600" cy="1066800"/>
          </a:xfrm>
        </p:spPr>
        <p:txBody>
          <a:bodyPr/>
          <a:lstStyle/>
          <a:p>
            <a:r>
              <a:rPr lang="en-US" altLang="en-US">
                <a:solidFill>
                  <a:schemeClr val="bg1"/>
                </a:solidFill>
              </a:rPr>
              <a:t>Next Steps</a:t>
            </a:r>
          </a:p>
        </p:txBody>
      </p:sp>
      <p:sp>
        <p:nvSpPr>
          <p:cNvPr id="107524" name="TextBox 4">
            <a:extLst>
              <a:ext uri="{FF2B5EF4-FFF2-40B4-BE49-F238E27FC236}">
                <a16:creationId xmlns:a16="http://schemas.microsoft.com/office/drawing/2014/main" id="{AB572570-3C2F-55A6-B786-53B55F8D25EF}"/>
              </a:ext>
            </a:extLst>
          </p:cNvPr>
          <p:cNvSpPr txBox="1">
            <a:spLocks noChangeArrowheads="1"/>
          </p:cNvSpPr>
          <p:nvPr/>
        </p:nvSpPr>
        <p:spPr bwMode="auto">
          <a:xfrm>
            <a:off x="0" y="1371600"/>
            <a:ext cx="88566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en-US" sz="2400">
                <a:solidFill>
                  <a:schemeClr val="bg1"/>
                </a:solidFill>
              </a:rPr>
              <a:t>Register with CTHires                           www.cthires.com</a:t>
            </a:r>
          </a:p>
        </p:txBody>
      </p:sp>
      <p:sp>
        <p:nvSpPr>
          <p:cNvPr id="2" name="Arrow: Right 1">
            <a:extLst>
              <a:ext uri="{FF2B5EF4-FFF2-40B4-BE49-F238E27FC236}">
                <a16:creationId xmlns:a16="http://schemas.microsoft.com/office/drawing/2014/main" id="{86969D52-5DAE-C2B6-C927-0E606425B89C}"/>
              </a:ext>
            </a:extLst>
          </p:cNvPr>
          <p:cNvSpPr/>
          <p:nvPr/>
        </p:nvSpPr>
        <p:spPr>
          <a:xfrm rot="796285">
            <a:off x="5465763" y="2000250"/>
            <a:ext cx="1235075" cy="40163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itle 1">
            <a:extLst>
              <a:ext uri="{FF2B5EF4-FFF2-40B4-BE49-F238E27FC236}">
                <a16:creationId xmlns:a16="http://schemas.microsoft.com/office/drawing/2014/main" id="{88DD6101-FF08-68F3-C883-0A477AAB0AE1}"/>
              </a:ext>
            </a:extLst>
          </p:cNvPr>
          <p:cNvSpPr>
            <a:spLocks noGrp="1" noChangeArrowheads="1"/>
          </p:cNvSpPr>
          <p:nvPr>
            <p:ph type="title"/>
          </p:nvPr>
        </p:nvSpPr>
        <p:spPr>
          <a:xfrm>
            <a:off x="457200" y="274638"/>
            <a:ext cx="8229600" cy="1066800"/>
          </a:xfrm>
        </p:spPr>
        <p:txBody>
          <a:bodyPr/>
          <a:lstStyle/>
          <a:p>
            <a:r>
              <a:rPr lang="en-US" altLang="en-US">
                <a:solidFill>
                  <a:schemeClr val="bg1"/>
                </a:solidFill>
              </a:rPr>
              <a:t>Individual Registration</a:t>
            </a:r>
          </a:p>
        </p:txBody>
      </p:sp>
      <p:pic>
        <p:nvPicPr>
          <p:cNvPr id="109571" name="Content Placeholder 5" descr="Table&#10;&#10;Description automatically generated with medium confidence">
            <a:extLst>
              <a:ext uri="{FF2B5EF4-FFF2-40B4-BE49-F238E27FC236}">
                <a16:creationId xmlns:a16="http://schemas.microsoft.com/office/drawing/2014/main" id="{B453DF21-8459-6F1A-E11C-3E5F1611808B}"/>
              </a:ext>
            </a:extLst>
          </p:cNvPr>
          <p:cNvPicPr>
            <a:picLocks noGrp="1" noChangeArrowheads="1"/>
          </p:cNvPicPr>
          <p:nvPr>
            <p:ph idx="1"/>
          </p:nvPr>
        </p:nvPicPr>
        <p:blipFill>
          <a:blip r:embed="rId3">
            <a:extLst>
              <a:ext uri="{28A0092B-C50C-407E-A947-70E740481C1C}">
                <a14:useLocalDpi xmlns:a14="http://schemas.microsoft.com/office/drawing/2010/main" val="0"/>
              </a:ext>
            </a:extLst>
          </a:blip>
          <a:srcRect l="10896" t="10059" r="12019"/>
          <a:stretch>
            <a:fillRect/>
          </a:stretch>
        </p:blipFill>
        <p:spPr>
          <a:xfrm>
            <a:off x="847725" y="2092325"/>
            <a:ext cx="7161213" cy="4525963"/>
          </a:xfrm>
        </p:spPr>
      </p:pic>
      <p:sp>
        <p:nvSpPr>
          <p:cNvPr id="7" name="Arrow: Right 6">
            <a:extLst>
              <a:ext uri="{FF2B5EF4-FFF2-40B4-BE49-F238E27FC236}">
                <a16:creationId xmlns:a16="http://schemas.microsoft.com/office/drawing/2014/main" id="{A374D044-0FD6-139A-093F-09ABA3A78496}"/>
              </a:ext>
            </a:extLst>
          </p:cNvPr>
          <p:cNvSpPr/>
          <p:nvPr/>
        </p:nvSpPr>
        <p:spPr>
          <a:xfrm rot="2423348">
            <a:off x="858838" y="3327400"/>
            <a:ext cx="1169987" cy="40163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itle 1">
            <a:extLst>
              <a:ext uri="{FF2B5EF4-FFF2-40B4-BE49-F238E27FC236}">
                <a16:creationId xmlns:a16="http://schemas.microsoft.com/office/drawing/2014/main" id="{8034AAED-7538-1403-137D-37674F7C637B}"/>
              </a:ext>
            </a:extLst>
          </p:cNvPr>
          <p:cNvSpPr>
            <a:spLocks noGrp="1" noChangeArrowheads="1"/>
          </p:cNvSpPr>
          <p:nvPr>
            <p:ph type="title"/>
          </p:nvPr>
        </p:nvSpPr>
        <p:spPr/>
        <p:txBody>
          <a:bodyPr/>
          <a:lstStyle/>
          <a:p>
            <a:r>
              <a:rPr lang="en-US" altLang="en-US" sz="4000">
                <a:solidFill>
                  <a:schemeClr val="bg1"/>
                </a:solidFill>
              </a:rPr>
              <a:t>Choose </a:t>
            </a:r>
            <a:br>
              <a:rPr lang="en-US" altLang="en-US" sz="4000">
                <a:solidFill>
                  <a:schemeClr val="bg1"/>
                </a:solidFill>
              </a:rPr>
            </a:br>
            <a:r>
              <a:rPr lang="en-US" altLang="en-US" sz="4000">
                <a:solidFill>
                  <a:schemeClr val="bg1"/>
                </a:solidFill>
              </a:rPr>
              <a:t>Comprehensive Registration</a:t>
            </a:r>
          </a:p>
        </p:txBody>
      </p:sp>
      <p:pic>
        <p:nvPicPr>
          <p:cNvPr id="111619" name="Content Placeholder 3" descr="Graphical user interface, text, application&#10;&#10;Description automatically generated">
            <a:extLst>
              <a:ext uri="{FF2B5EF4-FFF2-40B4-BE49-F238E27FC236}">
                <a16:creationId xmlns:a16="http://schemas.microsoft.com/office/drawing/2014/main" id="{64F89FE1-52F4-7C09-53CE-76F003FD1DB6}"/>
              </a:ext>
            </a:extLst>
          </p:cNvPr>
          <p:cNvPicPr>
            <a:picLocks noGrp="1" noChangeArrowheads="1"/>
          </p:cNvPicPr>
          <p:nvPr>
            <p:ph idx="1"/>
          </p:nvPr>
        </p:nvPicPr>
        <p:blipFill>
          <a:blip r:embed="rId3">
            <a:extLst>
              <a:ext uri="{28A0092B-C50C-407E-A947-70E740481C1C}">
                <a14:useLocalDpi xmlns:a14="http://schemas.microsoft.com/office/drawing/2010/main" val="0"/>
              </a:ext>
            </a:extLst>
          </a:blip>
          <a:srcRect t="17645" r="12376" b="20972"/>
          <a:stretch>
            <a:fillRect/>
          </a:stretch>
        </p:blipFill>
        <p:spPr>
          <a:xfrm>
            <a:off x="457200" y="2420938"/>
            <a:ext cx="8147050" cy="3744912"/>
          </a:xfrm>
        </p:spPr>
      </p:pic>
      <p:sp>
        <p:nvSpPr>
          <p:cNvPr id="5" name="Arrow: Right 4">
            <a:extLst>
              <a:ext uri="{FF2B5EF4-FFF2-40B4-BE49-F238E27FC236}">
                <a16:creationId xmlns:a16="http://schemas.microsoft.com/office/drawing/2014/main" id="{6265EF55-A1EE-2FAE-F3DB-7ECC4B69F2B6}"/>
              </a:ext>
            </a:extLst>
          </p:cNvPr>
          <p:cNvSpPr/>
          <p:nvPr/>
        </p:nvSpPr>
        <p:spPr>
          <a:xfrm rot="8462885">
            <a:off x="2119313" y="3392488"/>
            <a:ext cx="1169987" cy="401637"/>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Title 1">
            <a:extLst>
              <a:ext uri="{FF2B5EF4-FFF2-40B4-BE49-F238E27FC236}">
                <a16:creationId xmlns:a16="http://schemas.microsoft.com/office/drawing/2014/main" id="{16936E64-9EB2-8CE3-888A-82CA6179DAFB}"/>
              </a:ext>
            </a:extLst>
          </p:cNvPr>
          <p:cNvSpPr>
            <a:spLocks noGrp="1" noChangeArrowheads="1"/>
          </p:cNvSpPr>
          <p:nvPr>
            <p:ph type="title"/>
          </p:nvPr>
        </p:nvSpPr>
        <p:spPr/>
        <p:txBody>
          <a:bodyPr/>
          <a:lstStyle/>
          <a:p>
            <a:r>
              <a:rPr lang="en-US" altLang="en-US">
                <a:solidFill>
                  <a:schemeClr val="bg1"/>
                </a:solidFill>
              </a:rPr>
              <a:t>User Name &amp; Password</a:t>
            </a:r>
          </a:p>
        </p:txBody>
      </p:sp>
      <p:sp>
        <p:nvSpPr>
          <p:cNvPr id="113667" name="Content Placeholder 2">
            <a:extLst>
              <a:ext uri="{FF2B5EF4-FFF2-40B4-BE49-F238E27FC236}">
                <a16:creationId xmlns:a16="http://schemas.microsoft.com/office/drawing/2014/main" id="{14AD51CD-ED99-B730-E2E5-C7E1244799C8}"/>
              </a:ext>
            </a:extLst>
          </p:cNvPr>
          <p:cNvSpPr>
            <a:spLocks noGrp="1" noChangeArrowheads="1"/>
          </p:cNvSpPr>
          <p:nvPr>
            <p:ph idx="1"/>
          </p:nvPr>
        </p:nvSpPr>
        <p:spPr>
          <a:xfrm>
            <a:off x="457200" y="1600200"/>
            <a:ext cx="8229600" cy="3773488"/>
          </a:xfrm>
        </p:spPr>
        <p:txBody>
          <a:bodyPr/>
          <a:lstStyle/>
          <a:p>
            <a:endParaRPr lang="en-US" altLang="en-US"/>
          </a:p>
        </p:txBody>
      </p:sp>
      <p:pic>
        <p:nvPicPr>
          <p:cNvPr id="113668" name="Picture 3" descr="Graphical user interface, text, application, email&#10;&#10;Description automatically generated">
            <a:extLst>
              <a:ext uri="{FF2B5EF4-FFF2-40B4-BE49-F238E27FC236}">
                <a16:creationId xmlns:a16="http://schemas.microsoft.com/office/drawing/2014/main" id="{68C2789A-4D83-4280-583B-CA823F7178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7162" b="14821"/>
          <a:stretch>
            <a:fillRect/>
          </a:stretch>
        </p:blipFill>
        <p:spPr bwMode="auto">
          <a:xfrm>
            <a:off x="539750" y="1808163"/>
            <a:ext cx="8147050" cy="324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Title 1">
            <a:extLst>
              <a:ext uri="{FF2B5EF4-FFF2-40B4-BE49-F238E27FC236}">
                <a16:creationId xmlns:a16="http://schemas.microsoft.com/office/drawing/2014/main" id="{4D31E822-229F-AD27-EAF2-7421BB8040D4}"/>
              </a:ext>
            </a:extLst>
          </p:cNvPr>
          <p:cNvSpPr>
            <a:spLocks noGrp="1" noChangeArrowheads="1"/>
          </p:cNvSpPr>
          <p:nvPr>
            <p:ph type="title"/>
          </p:nvPr>
        </p:nvSpPr>
        <p:spPr/>
        <p:txBody>
          <a:bodyPr/>
          <a:lstStyle/>
          <a:p>
            <a:r>
              <a:rPr lang="en-US" altLang="en-US">
                <a:solidFill>
                  <a:schemeClr val="bg1"/>
                </a:solidFill>
              </a:rPr>
              <a:t>Required Fields</a:t>
            </a:r>
          </a:p>
        </p:txBody>
      </p:sp>
      <p:sp>
        <p:nvSpPr>
          <p:cNvPr id="115715" name="Content Placeholder 2">
            <a:extLst>
              <a:ext uri="{FF2B5EF4-FFF2-40B4-BE49-F238E27FC236}">
                <a16:creationId xmlns:a16="http://schemas.microsoft.com/office/drawing/2014/main" id="{A4D1F361-6403-BF5D-4CEB-2C200F717799}"/>
              </a:ext>
            </a:extLst>
          </p:cNvPr>
          <p:cNvSpPr>
            <a:spLocks noGrp="1" noChangeArrowheads="1"/>
          </p:cNvSpPr>
          <p:nvPr>
            <p:ph idx="1"/>
          </p:nvPr>
        </p:nvSpPr>
        <p:spPr/>
        <p:txBody>
          <a:bodyPr/>
          <a:lstStyle/>
          <a:p>
            <a:endParaRPr lang="en-US" altLang="en-US"/>
          </a:p>
        </p:txBody>
      </p:sp>
      <p:pic>
        <p:nvPicPr>
          <p:cNvPr id="115716" name="Picture 3" descr="Graphical user interface, text, application&#10;&#10;Description automatically generated">
            <a:extLst>
              <a:ext uri="{FF2B5EF4-FFF2-40B4-BE49-F238E27FC236}">
                <a16:creationId xmlns:a16="http://schemas.microsoft.com/office/drawing/2014/main" id="{8189DB45-46A8-38B1-57AB-1DC61C44B5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6371" r="26016"/>
          <a:stretch>
            <a:fillRect/>
          </a:stretch>
        </p:blipFill>
        <p:spPr bwMode="auto">
          <a:xfrm>
            <a:off x="1231900" y="1600200"/>
            <a:ext cx="6680200" cy="429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Title 1">
            <a:extLst>
              <a:ext uri="{FF2B5EF4-FFF2-40B4-BE49-F238E27FC236}">
                <a16:creationId xmlns:a16="http://schemas.microsoft.com/office/drawing/2014/main" id="{08836A09-9C12-3E53-AE9F-559C83FD99C2}"/>
              </a:ext>
            </a:extLst>
          </p:cNvPr>
          <p:cNvSpPr>
            <a:spLocks noGrp="1" noChangeArrowheads="1"/>
          </p:cNvSpPr>
          <p:nvPr>
            <p:ph type="title"/>
          </p:nvPr>
        </p:nvSpPr>
        <p:spPr/>
        <p:txBody>
          <a:bodyPr/>
          <a:lstStyle/>
          <a:p>
            <a:r>
              <a:rPr lang="en-US" altLang="en-US">
                <a:solidFill>
                  <a:schemeClr val="bg1"/>
                </a:solidFill>
              </a:rPr>
              <a:t>Errors</a:t>
            </a:r>
          </a:p>
        </p:txBody>
      </p:sp>
      <p:sp>
        <p:nvSpPr>
          <p:cNvPr id="117763" name="Content Placeholder 2">
            <a:extLst>
              <a:ext uri="{FF2B5EF4-FFF2-40B4-BE49-F238E27FC236}">
                <a16:creationId xmlns:a16="http://schemas.microsoft.com/office/drawing/2014/main" id="{429AD590-A922-79F4-6AB2-9F34155E2BCE}"/>
              </a:ext>
            </a:extLst>
          </p:cNvPr>
          <p:cNvSpPr>
            <a:spLocks noGrp="1" noChangeAspect="1" noChangeArrowheads="1"/>
          </p:cNvSpPr>
          <p:nvPr>
            <p:ph idx="1"/>
          </p:nvPr>
        </p:nvSpPr>
        <p:spPr>
          <a:xfrm>
            <a:off x="457200" y="1600200"/>
            <a:ext cx="9144000" cy="5029200"/>
          </a:xfrm>
        </p:spPr>
        <p:txBody>
          <a:bodyPr/>
          <a:lstStyle/>
          <a:p>
            <a:endParaRPr lang="en-US" altLang="en-US"/>
          </a:p>
        </p:txBody>
      </p:sp>
      <p:pic>
        <p:nvPicPr>
          <p:cNvPr id="117764" name="Picture 3" descr="Graphical user interface, text, application, email&#10;&#10;Description automatically generated">
            <a:extLst>
              <a:ext uri="{FF2B5EF4-FFF2-40B4-BE49-F238E27FC236}">
                <a16:creationId xmlns:a16="http://schemas.microsoft.com/office/drawing/2014/main" id="{CCAA11E1-98F5-C7D1-8201-60B0DD674B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6451"/>
          <a:stretch>
            <a:fillRect/>
          </a:stretch>
        </p:blipFill>
        <p:spPr bwMode="auto">
          <a:xfrm>
            <a:off x="457200" y="2193925"/>
            <a:ext cx="8486775" cy="384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Title 1">
            <a:extLst>
              <a:ext uri="{FF2B5EF4-FFF2-40B4-BE49-F238E27FC236}">
                <a16:creationId xmlns:a16="http://schemas.microsoft.com/office/drawing/2014/main" id="{D82D582E-F66A-7A58-99F0-1AA594A12E36}"/>
              </a:ext>
            </a:extLst>
          </p:cNvPr>
          <p:cNvSpPr>
            <a:spLocks noGrp="1" noChangeArrowheads="1"/>
          </p:cNvSpPr>
          <p:nvPr>
            <p:ph type="title"/>
          </p:nvPr>
        </p:nvSpPr>
        <p:spPr/>
        <p:txBody>
          <a:bodyPr/>
          <a:lstStyle/>
          <a:p>
            <a:r>
              <a:rPr lang="en-US" altLang="en-US">
                <a:solidFill>
                  <a:schemeClr val="bg1"/>
                </a:solidFill>
              </a:rPr>
              <a:t>Already have an Account</a:t>
            </a:r>
          </a:p>
        </p:txBody>
      </p:sp>
      <p:pic>
        <p:nvPicPr>
          <p:cNvPr id="119811" name="Content Placeholder 4">
            <a:extLst>
              <a:ext uri="{FF2B5EF4-FFF2-40B4-BE49-F238E27FC236}">
                <a16:creationId xmlns:a16="http://schemas.microsoft.com/office/drawing/2014/main" id="{964D9404-6E29-DD6D-0E57-74305E7363B7}"/>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457200" y="1633538"/>
            <a:ext cx="8229600" cy="4457700"/>
          </a:xfrm>
        </p:spPr>
      </p:pic>
      <p:cxnSp>
        <p:nvCxnSpPr>
          <p:cNvPr id="3" name="Straight Arrow Connector 2">
            <a:extLst>
              <a:ext uri="{FF2B5EF4-FFF2-40B4-BE49-F238E27FC236}">
                <a16:creationId xmlns:a16="http://schemas.microsoft.com/office/drawing/2014/main" id="{6247D2A4-B609-3ADB-6BC6-3D079FD9A49A}"/>
              </a:ext>
            </a:extLst>
          </p:cNvPr>
          <p:cNvCxnSpPr>
            <a:cxnSpLocks/>
          </p:cNvCxnSpPr>
          <p:nvPr/>
        </p:nvCxnSpPr>
        <p:spPr>
          <a:xfrm>
            <a:off x="684213" y="2708275"/>
            <a:ext cx="142875" cy="57626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itle 1">
            <a:extLst>
              <a:ext uri="{FF2B5EF4-FFF2-40B4-BE49-F238E27FC236}">
                <a16:creationId xmlns:a16="http://schemas.microsoft.com/office/drawing/2014/main" id="{34922BD1-C5AE-9A99-B062-BD0F020DED27}"/>
              </a:ext>
            </a:extLst>
          </p:cNvPr>
          <p:cNvSpPr>
            <a:spLocks noGrp="1" noChangeArrowheads="1"/>
          </p:cNvSpPr>
          <p:nvPr>
            <p:ph type="title"/>
          </p:nvPr>
        </p:nvSpPr>
        <p:spPr/>
        <p:txBody>
          <a:bodyPr/>
          <a:lstStyle/>
          <a:p>
            <a:endParaRPr lang="en-US" altLang="en-US"/>
          </a:p>
        </p:txBody>
      </p:sp>
      <p:pic>
        <p:nvPicPr>
          <p:cNvPr id="121859" name="Content Placeholder 4">
            <a:extLst>
              <a:ext uri="{FF2B5EF4-FFF2-40B4-BE49-F238E27FC236}">
                <a16:creationId xmlns:a16="http://schemas.microsoft.com/office/drawing/2014/main" id="{B0028689-5A4B-F2A4-0227-D78987E18095}"/>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l="9750" t="9567" r="35126" b="33894"/>
          <a:stretch>
            <a:fillRect/>
          </a:stretch>
        </p:blipFill>
        <p:spPr>
          <a:xfrm>
            <a:off x="1258888" y="2060575"/>
            <a:ext cx="7129462" cy="3960813"/>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41DB8CFE-4779-E958-CD35-89846F4C7DE8}"/>
              </a:ext>
            </a:extLst>
          </p:cNvPr>
          <p:cNvSpPr>
            <a:spLocks noGrp="1" noChangeArrowheads="1"/>
          </p:cNvSpPr>
          <p:nvPr>
            <p:ph type="title"/>
          </p:nvPr>
        </p:nvSpPr>
        <p:spPr>
          <a:xfrm>
            <a:off x="395288" y="647700"/>
            <a:ext cx="8229600" cy="981075"/>
          </a:xfrm>
        </p:spPr>
        <p:txBody>
          <a:bodyPr/>
          <a:lstStyle/>
          <a:p>
            <a:pPr eaLnBrk="1" hangingPunct="1"/>
            <a:r>
              <a:rPr lang="en-US" altLang="en-US">
                <a:solidFill>
                  <a:schemeClr val="bg1"/>
                </a:solidFill>
              </a:rPr>
              <a:t>Program Goal</a:t>
            </a:r>
          </a:p>
        </p:txBody>
      </p:sp>
      <p:sp>
        <p:nvSpPr>
          <p:cNvPr id="10243" name="Rectangle 3">
            <a:extLst>
              <a:ext uri="{FF2B5EF4-FFF2-40B4-BE49-F238E27FC236}">
                <a16:creationId xmlns:a16="http://schemas.microsoft.com/office/drawing/2014/main" id="{701C723E-BECC-0E7B-4389-E06B9A5662B1}"/>
              </a:ext>
            </a:extLst>
          </p:cNvPr>
          <p:cNvSpPr>
            <a:spLocks noGrp="1" noChangeArrowheads="1"/>
          </p:cNvSpPr>
          <p:nvPr>
            <p:ph type="body" idx="1"/>
          </p:nvPr>
        </p:nvSpPr>
        <p:spPr>
          <a:xfrm>
            <a:off x="468313" y="1916113"/>
            <a:ext cx="8229600" cy="4525962"/>
          </a:xfrm>
        </p:spPr>
        <p:txBody>
          <a:bodyPr/>
          <a:lstStyle/>
          <a:p>
            <a:pPr marL="0" indent="0" eaLnBrk="1" hangingPunct="1">
              <a:buFontTx/>
              <a:buNone/>
              <a:defRPr/>
            </a:pPr>
            <a:r>
              <a:rPr lang="en-US" altLang="en-US" dirty="0">
                <a:solidFill>
                  <a:schemeClr val="bg1"/>
                </a:solidFill>
              </a:rPr>
              <a:t>Return to </a:t>
            </a:r>
          </a:p>
          <a:p>
            <a:pPr eaLnBrk="1" hangingPunct="1">
              <a:defRPr/>
            </a:pPr>
            <a:endParaRPr lang="en-US" altLang="en-US" dirty="0">
              <a:solidFill>
                <a:schemeClr val="bg1"/>
              </a:solidFill>
            </a:endParaRPr>
          </a:p>
          <a:p>
            <a:pPr marL="0" indent="0" algn="ctr" eaLnBrk="1" hangingPunct="1">
              <a:buFontTx/>
              <a:buNone/>
              <a:defRPr/>
            </a:pPr>
            <a:r>
              <a:rPr lang="en-US" altLang="en-US" sz="6000" dirty="0">
                <a:solidFill>
                  <a:schemeClr val="bg1"/>
                </a:solidFill>
              </a:rPr>
              <a:t>“Suitable Employment” </a:t>
            </a:r>
          </a:p>
          <a:p>
            <a:pPr marL="0" indent="0" eaLnBrk="1" hangingPunct="1">
              <a:buFontTx/>
              <a:buNone/>
              <a:defRPr/>
            </a:pPr>
            <a:endParaRPr lang="en-US" altLang="en-US" dirty="0">
              <a:solidFill>
                <a:schemeClr val="bg1"/>
              </a:solidFill>
            </a:endParaRPr>
          </a:p>
          <a:p>
            <a:pPr eaLnBrk="1" hangingPunct="1">
              <a:defRPr/>
            </a:pPr>
            <a:r>
              <a:rPr lang="en-US" altLang="en-US" dirty="0">
                <a:solidFill>
                  <a:schemeClr val="bg1"/>
                </a:solidFill>
              </a:rPr>
              <a:t>Equal Skill Level</a:t>
            </a:r>
          </a:p>
          <a:p>
            <a:pPr eaLnBrk="1" hangingPunct="1">
              <a:defRPr/>
            </a:pPr>
            <a:r>
              <a:rPr lang="en-US" altLang="en-US" dirty="0">
                <a:solidFill>
                  <a:schemeClr val="bg1"/>
                </a:solidFill>
              </a:rPr>
              <a:t>80% of Last Wage</a:t>
            </a:r>
          </a:p>
        </p:txBody>
      </p:sp>
      <p:pic>
        <p:nvPicPr>
          <p:cNvPr id="13316" name="Picture 2">
            <a:extLst>
              <a:ext uri="{FF2B5EF4-FFF2-40B4-BE49-F238E27FC236}">
                <a16:creationId xmlns:a16="http://schemas.microsoft.com/office/drawing/2014/main" id="{E8A6BD5A-9C41-FE71-E332-A095969AE4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73575" y="4581525"/>
            <a:ext cx="4668838" cy="227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Title 1">
            <a:extLst>
              <a:ext uri="{FF2B5EF4-FFF2-40B4-BE49-F238E27FC236}">
                <a16:creationId xmlns:a16="http://schemas.microsoft.com/office/drawing/2014/main" id="{E9AEA32D-ED29-642D-8D6C-82F672364A81}"/>
              </a:ext>
            </a:extLst>
          </p:cNvPr>
          <p:cNvSpPr>
            <a:spLocks noGrp="1" noChangeArrowheads="1"/>
          </p:cNvSpPr>
          <p:nvPr>
            <p:ph type="title"/>
          </p:nvPr>
        </p:nvSpPr>
        <p:spPr/>
        <p:txBody>
          <a:bodyPr/>
          <a:lstStyle/>
          <a:p>
            <a:r>
              <a:rPr lang="en-US" altLang="en-US">
                <a:solidFill>
                  <a:schemeClr val="bg1"/>
                </a:solidFill>
              </a:rPr>
              <a:t>Retrieving your Information</a:t>
            </a:r>
          </a:p>
        </p:txBody>
      </p:sp>
      <p:pic>
        <p:nvPicPr>
          <p:cNvPr id="123907" name="Content Placeholder 4">
            <a:extLst>
              <a:ext uri="{FF2B5EF4-FFF2-40B4-BE49-F238E27FC236}">
                <a16:creationId xmlns:a16="http://schemas.microsoft.com/office/drawing/2014/main" id="{21054F60-2301-2709-F7CD-ACFB06B255BE}"/>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t="16029" r="20250" b="16125"/>
          <a:stretch>
            <a:fillRect/>
          </a:stretch>
        </p:blipFill>
        <p:spPr>
          <a:xfrm>
            <a:off x="457200" y="1628775"/>
            <a:ext cx="8594725" cy="3960813"/>
          </a:xfrm>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Title 1">
            <a:extLst>
              <a:ext uri="{FF2B5EF4-FFF2-40B4-BE49-F238E27FC236}">
                <a16:creationId xmlns:a16="http://schemas.microsoft.com/office/drawing/2014/main" id="{F78A51B2-4694-580C-73A5-8ADE385C78CF}"/>
              </a:ext>
            </a:extLst>
          </p:cNvPr>
          <p:cNvSpPr>
            <a:spLocks noGrp="1" noChangeArrowheads="1"/>
          </p:cNvSpPr>
          <p:nvPr>
            <p:ph type="title"/>
          </p:nvPr>
        </p:nvSpPr>
        <p:spPr/>
        <p:txBody>
          <a:bodyPr/>
          <a:lstStyle/>
          <a:p>
            <a:endParaRPr lang="en-US" altLang="en-US"/>
          </a:p>
        </p:txBody>
      </p:sp>
      <p:pic>
        <p:nvPicPr>
          <p:cNvPr id="125955" name="Content Placeholder 4">
            <a:extLst>
              <a:ext uri="{FF2B5EF4-FFF2-40B4-BE49-F238E27FC236}">
                <a16:creationId xmlns:a16="http://schemas.microsoft.com/office/drawing/2014/main" id="{8AA640F2-53EF-D341-091D-9B3F8E053182}"/>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r="21126" b="25816"/>
          <a:stretch>
            <a:fillRect/>
          </a:stretch>
        </p:blipFill>
        <p:spPr>
          <a:xfrm>
            <a:off x="457200" y="1633538"/>
            <a:ext cx="8469313" cy="4316412"/>
          </a:xfrm>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Title 1">
            <a:extLst>
              <a:ext uri="{FF2B5EF4-FFF2-40B4-BE49-F238E27FC236}">
                <a16:creationId xmlns:a16="http://schemas.microsoft.com/office/drawing/2014/main" id="{A888F53D-B604-2345-6E52-1493637658C3}"/>
              </a:ext>
            </a:extLst>
          </p:cNvPr>
          <p:cNvSpPr>
            <a:spLocks noGrp="1" noChangeArrowheads="1"/>
          </p:cNvSpPr>
          <p:nvPr>
            <p:ph type="title"/>
          </p:nvPr>
        </p:nvSpPr>
        <p:spPr/>
        <p:txBody>
          <a:bodyPr/>
          <a:lstStyle/>
          <a:p>
            <a:r>
              <a:rPr lang="en-US" altLang="en-US">
                <a:solidFill>
                  <a:schemeClr val="bg1"/>
                </a:solidFill>
              </a:rPr>
              <a:t>Sign-in</a:t>
            </a:r>
          </a:p>
        </p:txBody>
      </p:sp>
      <p:pic>
        <p:nvPicPr>
          <p:cNvPr id="128003" name="Content Placeholder 4">
            <a:extLst>
              <a:ext uri="{FF2B5EF4-FFF2-40B4-BE49-F238E27FC236}">
                <a16:creationId xmlns:a16="http://schemas.microsoft.com/office/drawing/2014/main" id="{948D350E-A963-5B62-D3EE-193CE3BDA3FB}"/>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t="9567"/>
          <a:stretch>
            <a:fillRect/>
          </a:stretch>
        </p:blipFill>
        <p:spPr>
          <a:xfrm>
            <a:off x="88900" y="1628775"/>
            <a:ext cx="8966200" cy="4391025"/>
          </a:xfrm>
        </p:spPr>
      </p:pic>
      <p:cxnSp>
        <p:nvCxnSpPr>
          <p:cNvPr id="6" name="Straight Arrow Connector 5">
            <a:extLst>
              <a:ext uri="{FF2B5EF4-FFF2-40B4-BE49-F238E27FC236}">
                <a16:creationId xmlns:a16="http://schemas.microsoft.com/office/drawing/2014/main" id="{EA593243-8F38-94D3-C25C-13B0C598B4D8}"/>
              </a:ext>
            </a:extLst>
          </p:cNvPr>
          <p:cNvCxnSpPr>
            <a:cxnSpLocks/>
          </p:cNvCxnSpPr>
          <p:nvPr/>
        </p:nvCxnSpPr>
        <p:spPr>
          <a:xfrm flipH="1">
            <a:off x="7524750" y="1235075"/>
            <a:ext cx="431800" cy="68103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Title 1">
            <a:extLst>
              <a:ext uri="{FF2B5EF4-FFF2-40B4-BE49-F238E27FC236}">
                <a16:creationId xmlns:a16="http://schemas.microsoft.com/office/drawing/2014/main" id="{81BA7C8D-4081-A702-BAE5-4E10BF3A239B}"/>
              </a:ext>
            </a:extLst>
          </p:cNvPr>
          <p:cNvSpPr>
            <a:spLocks noGrp="1" noChangeArrowheads="1"/>
          </p:cNvSpPr>
          <p:nvPr>
            <p:ph type="title"/>
          </p:nvPr>
        </p:nvSpPr>
        <p:spPr/>
        <p:txBody>
          <a:bodyPr/>
          <a:lstStyle/>
          <a:p>
            <a:endParaRPr lang="en-US" altLang="en-US"/>
          </a:p>
        </p:txBody>
      </p:sp>
      <p:pic>
        <p:nvPicPr>
          <p:cNvPr id="130051" name="Content Placeholder 4">
            <a:extLst>
              <a:ext uri="{FF2B5EF4-FFF2-40B4-BE49-F238E27FC236}">
                <a16:creationId xmlns:a16="http://schemas.microsoft.com/office/drawing/2014/main" id="{4592D887-08D8-9B85-8DE8-54F4D7A31C72}"/>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l="9750" t="9567" r="10626"/>
          <a:stretch>
            <a:fillRect/>
          </a:stretch>
        </p:blipFill>
        <p:spPr>
          <a:xfrm>
            <a:off x="733425" y="1628775"/>
            <a:ext cx="8053388" cy="4954588"/>
          </a:xfrm>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Title 1">
            <a:extLst>
              <a:ext uri="{FF2B5EF4-FFF2-40B4-BE49-F238E27FC236}">
                <a16:creationId xmlns:a16="http://schemas.microsoft.com/office/drawing/2014/main" id="{0645C764-437B-7600-AE86-F585D9155D6A}"/>
              </a:ext>
            </a:extLst>
          </p:cNvPr>
          <p:cNvSpPr>
            <a:spLocks noGrp="1" noChangeArrowheads="1"/>
          </p:cNvSpPr>
          <p:nvPr>
            <p:ph type="title"/>
          </p:nvPr>
        </p:nvSpPr>
        <p:spPr/>
        <p:txBody>
          <a:bodyPr/>
          <a:lstStyle/>
          <a:p>
            <a:r>
              <a:rPr lang="en-US" altLang="en-US">
                <a:solidFill>
                  <a:schemeClr val="bg1"/>
                </a:solidFill>
              </a:rPr>
              <a:t>Personal Profile</a:t>
            </a:r>
          </a:p>
        </p:txBody>
      </p:sp>
      <p:pic>
        <p:nvPicPr>
          <p:cNvPr id="132099" name="Content Placeholder 4">
            <a:extLst>
              <a:ext uri="{FF2B5EF4-FFF2-40B4-BE49-F238E27FC236}">
                <a16:creationId xmlns:a16="http://schemas.microsoft.com/office/drawing/2014/main" id="{C81C86CD-A9A7-DC44-6721-EF586B51C670}"/>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t="9567" r="16750"/>
          <a:stretch>
            <a:fillRect/>
          </a:stretch>
        </p:blipFill>
        <p:spPr>
          <a:xfrm>
            <a:off x="457200" y="1628775"/>
            <a:ext cx="8199438" cy="4824413"/>
          </a:xfrm>
        </p:spPr>
      </p:pic>
      <p:cxnSp>
        <p:nvCxnSpPr>
          <p:cNvPr id="6" name="Straight Arrow Connector 5">
            <a:extLst>
              <a:ext uri="{FF2B5EF4-FFF2-40B4-BE49-F238E27FC236}">
                <a16:creationId xmlns:a16="http://schemas.microsoft.com/office/drawing/2014/main" id="{720FE208-8AB8-6B46-F1F7-74D45DC97EF9}"/>
              </a:ext>
            </a:extLst>
          </p:cNvPr>
          <p:cNvCxnSpPr>
            <a:cxnSpLocks/>
          </p:cNvCxnSpPr>
          <p:nvPr/>
        </p:nvCxnSpPr>
        <p:spPr>
          <a:xfrm flipH="1">
            <a:off x="3995738" y="1430338"/>
            <a:ext cx="431800" cy="68103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Title 1">
            <a:extLst>
              <a:ext uri="{FF2B5EF4-FFF2-40B4-BE49-F238E27FC236}">
                <a16:creationId xmlns:a16="http://schemas.microsoft.com/office/drawing/2014/main" id="{9A94801F-F2FF-0F52-0064-6A04162D1966}"/>
              </a:ext>
            </a:extLst>
          </p:cNvPr>
          <p:cNvSpPr>
            <a:spLocks noGrp="1" noChangeArrowheads="1"/>
          </p:cNvSpPr>
          <p:nvPr>
            <p:ph type="title"/>
          </p:nvPr>
        </p:nvSpPr>
        <p:spPr/>
        <p:txBody>
          <a:bodyPr/>
          <a:lstStyle/>
          <a:p>
            <a:r>
              <a:rPr lang="en-US" altLang="en-US">
                <a:solidFill>
                  <a:schemeClr val="bg1"/>
                </a:solidFill>
              </a:rPr>
              <a:t>Appointments</a:t>
            </a:r>
          </a:p>
        </p:txBody>
      </p:sp>
      <p:sp>
        <p:nvSpPr>
          <p:cNvPr id="3" name="Content Placeholder 2">
            <a:extLst>
              <a:ext uri="{FF2B5EF4-FFF2-40B4-BE49-F238E27FC236}">
                <a16:creationId xmlns:a16="http://schemas.microsoft.com/office/drawing/2014/main" id="{144E3B53-01B4-6688-0DDD-CB5B3942741A}"/>
              </a:ext>
            </a:extLst>
          </p:cNvPr>
          <p:cNvSpPr>
            <a:spLocks noGrp="1"/>
          </p:cNvSpPr>
          <p:nvPr>
            <p:ph idx="1"/>
          </p:nvPr>
        </p:nvSpPr>
        <p:spPr/>
        <p:txBody>
          <a:bodyPr/>
          <a:lstStyle/>
          <a:p>
            <a:pPr marL="0" indent="0">
              <a:buFontTx/>
              <a:buNone/>
              <a:defRPr/>
            </a:pPr>
            <a:endParaRPr lang="en-US" sz="2400" dirty="0">
              <a:solidFill>
                <a:schemeClr val="bg1"/>
              </a:solidFill>
            </a:endParaRPr>
          </a:p>
          <a:p>
            <a:pPr>
              <a:defRPr/>
            </a:pPr>
            <a:r>
              <a:rPr lang="en-US" sz="2400" dirty="0">
                <a:solidFill>
                  <a:schemeClr val="bg1"/>
                </a:solidFill>
              </a:rPr>
              <a:t>You will be contacted by a TAA Counselor to schedule your first appointment.  </a:t>
            </a:r>
          </a:p>
          <a:p>
            <a:pPr marL="0" indent="0">
              <a:buFontTx/>
              <a:buNone/>
              <a:defRPr/>
            </a:pPr>
            <a:endParaRPr lang="en-US" sz="1200" dirty="0">
              <a:solidFill>
                <a:schemeClr val="bg1"/>
              </a:solidFill>
            </a:endParaRPr>
          </a:p>
          <a:p>
            <a:pPr>
              <a:defRPr/>
            </a:pPr>
            <a:r>
              <a:rPr lang="en-US" sz="2400" dirty="0">
                <a:solidFill>
                  <a:schemeClr val="bg1"/>
                </a:solidFill>
              </a:rPr>
              <a:t>You will also be co-enrolled with the Workforce Innovation and Opportunity Act (WIOA), Dislocated Worker program. </a:t>
            </a:r>
          </a:p>
          <a:p>
            <a:pPr>
              <a:defRPr/>
            </a:pPr>
            <a:endParaRPr lang="en-US" sz="1200" dirty="0">
              <a:solidFill>
                <a:schemeClr val="bg1"/>
              </a:solidFill>
            </a:endParaRPr>
          </a:p>
          <a:p>
            <a:pPr>
              <a:defRPr/>
            </a:pPr>
            <a:r>
              <a:rPr lang="en-US" sz="2400" dirty="0">
                <a:solidFill>
                  <a:schemeClr val="bg1"/>
                </a:solidFill>
              </a:rPr>
              <a:t>Appointments are held virtually </a:t>
            </a:r>
          </a:p>
          <a:p>
            <a:pPr marL="0" indent="0">
              <a:buFontTx/>
              <a:buNone/>
              <a:defRPr/>
            </a:pPr>
            <a:r>
              <a:rPr lang="en-US" sz="2400" dirty="0">
                <a:solidFill>
                  <a:schemeClr val="bg1"/>
                </a:solidFill>
              </a:rPr>
              <a:t>    or in person at your local American</a:t>
            </a:r>
          </a:p>
          <a:p>
            <a:pPr marL="0" indent="0">
              <a:buFontTx/>
              <a:buNone/>
              <a:defRPr/>
            </a:pPr>
            <a:r>
              <a:rPr lang="en-US" sz="2400" dirty="0">
                <a:solidFill>
                  <a:schemeClr val="bg1"/>
                </a:solidFill>
              </a:rPr>
              <a:t>    Job Center</a:t>
            </a:r>
          </a:p>
          <a:p>
            <a:pPr>
              <a:defRPr/>
            </a:pPr>
            <a:endParaRPr lang="en-US" sz="2400" dirty="0">
              <a:solidFill>
                <a:schemeClr val="bg1"/>
              </a:solidFill>
            </a:endParaRPr>
          </a:p>
          <a:p>
            <a:pPr>
              <a:defRPr/>
            </a:pPr>
            <a:endParaRPr lang="en-US" sz="2400" dirty="0">
              <a:solidFill>
                <a:schemeClr val="bg1"/>
              </a:solidFill>
            </a:endParaRPr>
          </a:p>
          <a:p>
            <a:pPr>
              <a:defRPr/>
            </a:pPr>
            <a:endParaRPr lang="en-US" dirty="0"/>
          </a:p>
        </p:txBody>
      </p:sp>
      <p:pic>
        <p:nvPicPr>
          <p:cNvPr id="134148" name="Picture 4" descr="Calendar&#10;&#10;Description automatically generated">
            <a:extLst>
              <a:ext uri="{FF2B5EF4-FFF2-40B4-BE49-F238E27FC236}">
                <a16:creationId xmlns:a16="http://schemas.microsoft.com/office/drawing/2014/main" id="{2D828558-AA94-54A7-D831-2A908DBBFD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5600" y="3892550"/>
            <a:ext cx="3967163" cy="297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Title 1">
            <a:extLst>
              <a:ext uri="{FF2B5EF4-FFF2-40B4-BE49-F238E27FC236}">
                <a16:creationId xmlns:a16="http://schemas.microsoft.com/office/drawing/2014/main" id="{4440AE31-572A-E44E-FDFC-C4A788736349}"/>
              </a:ext>
            </a:extLst>
          </p:cNvPr>
          <p:cNvSpPr>
            <a:spLocks noGrp="1" noChangeArrowheads="1"/>
          </p:cNvSpPr>
          <p:nvPr>
            <p:ph type="title"/>
          </p:nvPr>
        </p:nvSpPr>
        <p:spPr/>
        <p:txBody>
          <a:bodyPr/>
          <a:lstStyle/>
          <a:p>
            <a:r>
              <a:rPr lang="en-US" altLang="en-US" sz="4000">
                <a:solidFill>
                  <a:schemeClr val="bg1"/>
                </a:solidFill>
              </a:rPr>
              <a:t>WIOA Enrollment Documentation </a:t>
            </a:r>
            <a:br>
              <a:rPr lang="en-US" altLang="en-US">
                <a:solidFill>
                  <a:schemeClr val="bg1"/>
                </a:solidFill>
              </a:rPr>
            </a:br>
            <a:r>
              <a:rPr lang="en-US" altLang="en-US" sz="3200">
                <a:solidFill>
                  <a:schemeClr val="bg1"/>
                </a:solidFill>
              </a:rPr>
              <a:t>- Samples - </a:t>
            </a:r>
          </a:p>
        </p:txBody>
      </p:sp>
      <p:sp>
        <p:nvSpPr>
          <p:cNvPr id="136195" name="Content Placeholder 2">
            <a:extLst>
              <a:ext uri="{FF2B5EF4-FFF2-40B4-BE49-F238E27FC236}">
                <a16:creationId xmlns:a16="http://schemas.microsoft.com/office/drawing/2014/main" id="{8E5B331F-ED20-DF71-2479-A05626E8F5C9}"/>
              </a:ext>
            </a:extLst>
          </p:cNvPr>
          <p:cNvSpPr>
            <a:spLocks noGrp="1" noChangeArrowheads="1"/>
          </p:cNvSpPr>
          <p:nvPr>
            <p:ph idx="1"/>
          </p:nvPr>
        </p:nvSpPr>
        <p:spPr/>
        <p:txBody>
          <a:bodyPr/>
          <a:lstStyle/>
          <a:p>
            <a:r>
              <a:rPr lang="en-US" altLang="en-US">
                <a:solidFill>
                  <a:schemeClr val="bg1"/>
                </a:solidFill>
              </a:rPr>
              <a:t>Birth Certificate</a:t>
            </a:r>
          </a:p>
          <a:p>
            <a:r>
              <a:rPr lang="en-US" altLang="en-US">
                <a:solidFill>
                  <a:schemeClr val="bg1"/>
                </a:solidFill>
              </a:rPr>
              <a:t>Alien Registration Card</a:t>
            </a:r>
          </a:p>
          <a:p>
            <a:r>
              <a:rPr lang="en-US" altLang="en-US">
                <a:solidFill>
                  <a:schemeClr val="bg1"/>
                </a:solidFill>
              </a:rPr>
              <a:t>Driver’s License / ID Card</a:t>
            </a:r>
          </a:p>
          <a:p>
            <a:r>
              <a:rPr lang="en-US" altLang="en-US">
                <a:solidFill>
                  <a:schemeClr val="bg1"/>
                </a:solidFill>
              </a:rPr>
              <a:t>Social Security Card</a:t>
            </a:r>
          </a:p>
          <a:p>
            <a:r>
              <a:rPr lang="en-US" altLang="en-US">
                <a:solidFill>
                  <a:schemeClr val="bg1"/>
                </a:solidFill>
              </a:rPr>
              <a:t>Selective Service Registration</a:t>
            </a:r>
          </a:p>
          <a:p>
            <a:r>
              <a:rPr lang="en-US" altLang="en-US">
                <a:solidFill>
                  <a:schemeClr val="bg1"/>
                </a:solidFill>
              </a:rPr>
              <a:t>Pay Stub</a:t>
            </a:r>
          </a:p>
          <a:p>
            <a:r>
              <a:rPr lang="en-US" altLang="en-US">
                <a:solidFill>
                  <a:schemeClr val="bg1"/>
                </a:solidFill>
              </a:rPr>
              <a:t>Educational Diploma</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Title 1">
            <a:extLst>
              <a:ext uri="{FF2B5EF4-FFF2-40B4-BE49-F238E27FC236}">
                <a16:creationId xmlns:a16="http://schemas.microsoft.com/office/drawing/2014/main" id="{1BC14F63-B6E2-DB62-5D6A-C71BF045D232}"/>
              </a:ext>
            </a:extLst>
          </p:cNvPr>
          <p:cNvSpPr>
            <a:spLocks noGrp="1" noChangeArrowheads="1"/>
          </p:cNvSpPr>
          <p:nvPr>
            <p:ph type="title"/>
          </p:nvPr>
        </p:nvSpPr>
        <p:spPr/>
        <p:txBody>
          <a:bodyPr/>
          <a:lstStyle/>
          <a:p>
            <a:r>
              <a:rPr lang="en-US" altLang="en-US">
                <a:solidFill>
                  <a:schemeClr val="bg1"/>
                </a:solidFill>
              </a:rPr>
              <a:t>Refresh your Memory!</a:t>
            </a:r>
          </a:p>
        </p:txBody>
      </p:sp>
      <p:sp>
        <p:nvSpPr>
          <p:cNvPr id="138243" name="Content Placeholder 2">
            <a:extLst>
              <a:ext uri="{FF2B5EF4-FFF2-40B4-BE49-F238E27FC236}">
                <a16:creationId xmlns:a16="http://schemas.microsoft.com/office/drawing/2014/main" id="{821C4E3B-B79A-0292-AF46-AE0492213A21}"/>
              </a:ext>
            </a:extLst>
          </p:cNvPr>
          <p:cNvSpPr>
            <a:spLocks noGrp="1" noChangeArrowheads="1"/>
          </p:cNvSpPr>
          <p:nvPr>
            <p:ph idx="1"/>
          </p:nvPr>
        </p:nvSpPr>
        <p:spPr/>
        <p:txBody>
          <a:bodyPr/>
          <a:lstStyle/>
          <a:p>
            <a:pPr marL="0" indent="0" algn="ctr">
              <a:buFontTx/>
              <a:buNone/>
            </a:pPr>
            <a:r>
              <a:rPr lang="en-US" altLang="en-US">
                <a:solidFill>
                  <a:schemeClr val="bg1"/>
                </a:solidFill>
              </a:rPr>
              <a:t>Once you submit your application and receive your determination packet. Review the documents and complete the forms.  </a:t>
            </a:r>
          </a:p>
          <a:p>
            <a:pPr marL="0" indent="0" algn="ctr">
              <a:buFontTx/>
              <a:buNone/>
            </a:pPr>
            <a:endParaRPr lang="en-US" altLang="en-US" sz="1200">
              <a:solidFill>
                <a:schemeClr val="bg1"/>
              </a:solidFill>
            </a:endParaRPr>
          </a:p>
          <a:p>
            <a:pPr marL="0" indent="0" algn="ctr">
              <a:buFontTx/>
              <a:buNone/>
            </a:pPr>
            <a:r>
              <a:rPr lang="en-US" altLang="en-US">
                <a:solidFill>
                  <a:schemeClr val="bg1"/>
                </a:solidFill>
                <a:hlinkClick r:id="rId3"/>
              </a:rPr>
              <a:t>https://www.ctdol.state.ct.us/TradeAct</a:t>
            </a:r>
            <a:endParaRPr lang="en-US" altLang="en-US">
              <a:solidFill>
                <a:schemeClr val="bg1"/>
              </a:solidFill>
            </a:endParaRPr>
          </a:p>
          <a:p>
            <a:pPr marL="0" indent="0" algn="ctr">
              <a:buFontTx/>
              <a:buNone/>
            </a:pPr>
            <a:endParaRPr lang="en-US" altLang="en-US">
              <a:solidFill>
                <a:schemeClr val="bg1"/>
              </a:solidFill>
            </a:endParaRPr>
          </a:p>
          <a:p>
            <a:pPr marL="0" indent="0" algn="ctr">
              <a:buFontTx/>
              <a:buNone/>
            </a:pPr>
            <a:r>
              <a:rPr lang="en-US" altLang="en-US">
                <a:solidFill>
                  <a:schemeClr val="bg1"/>
                </a:solidFill>
              </a:rPr>
              <a:t>Click on REVERSION</a:t>
            </a:r>
          </a:p>
          <a:p>
            <a:pPr marL="0" indent="0" algn="ctr">
              <a:buFontTx/>
              <a:buNone/>
            </a:pPr>
            <a:endParaRPr lang="en-US" altLang="en-US">
              <a:solidFill>
                <a:schemeClr val="bg1"/>
              </a:solidFill>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Title 1">
            <a:extLst>
              <a:ext uri="{FF2B5EF4-FFF2-40B4-BE49-F238E27FC236}">
                <a16:creationId xmlns:a16="http://schemas.microsoft.com/office/drawing/2014/main" id="{B8E575C1-349F-C074-FE53-5F03553AE967}"/>
              </a:ext>
            </a:extLst>
          </p:cNvPr>
          <p:cNvSpPr>
            <a:spLocks noGrp="1" noChangeArrowheads="1"/>
          </p:cNvSpPr>
          <p:nvPr>
            <p:ph type="title"/>
          </p:nvPr>
        </p:nvSpPr>
        <p:spPr/>
        <p:txBody>
          <a:bodyPr/>
          <a:lstStyle/>
          <a:p>
            <a:r>
              <a:rPr lang="en-US" altLang="en-US">
                <a:solidFill>
                  <a:schemeClr val="bg1"/>
                </a:solidFill>
              </a:rPr>
              <a:t>Questions?</a:t>
            </a:r>
          </a:p>
        </p:txBody>
      </p:sp>
      <p:pic>
        <p:nvPicPr>
          <p:cNvPr id="140291" name="Content Placeholder 3">
            <a:extLst>
              <a:ext uri="{FF2B5EF4-FFF2-40B4-BE49-F238E27FC236}">
                <a16:creationId xmlns:a16="http://schemas.microsoft.com/office/drawing/2014/main" id="{B0C5A67A-34AC-009A-C62B-AF8264379C79}"/>
              </a:ext>
            </a:extLst>
          </p:cNvPr>
          <p:cNvPicPr>
            <a:picLocks noGrp="1" noChangeArrowheads="1"/>
          </p:cNvPicPr>
          <p:nvPr>
            <p:ph idx="1"/>
          </p:nvPr>
        </p:nvPicPr>
        <p:blipFill>
          <a:blip r:embed="rId3">
            <a:extLst>
              <a:ext uri="{28A0092B-C50C-407E-A947-70E740481C1C}">
                <a14:useLocalDpi xmlns:a14="http://schemas.microsoft.com/office/drawing/2010/main" val="0"/>
              </a:ext>
            </a:extLst>
          </a:blip>
          <a:srcRect l="34904" t="39598" r="33702" b="19678"/>
          <a:stretch>
            <a:fillRect/>
          </a:stretch>
        </p:blipFill>
        <p:spPr>
          <a:xfrm>
            <a:off x="785813" y="1773238"/>
            <a:ext cx="7572375" cy="4810125"/>
          </a:xfrm>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Title 1">
            <a:extLst>
              <a:ext uri="{FF2B5EF4-FFF2-40B4-BE49-F238E27FC236}">
                <a16:creationId xmlns:a16="http://schemas.microsoft.com/office/drawing/2014/main" id="{6BD90A3B-76AD-2020-C85B-BF0DA6869CDC}"/>
              </a:ext>
            </a:extLst>
          </p:cNvPr>
          <p:cNvSpPr>
            <a:spLocks noGrp="1" noChangeArrowheads="1"/>
          </p:cNvSpPr>
          <p:nvPr>
            <p:ph type="title"/>
          </p:nvPr>
        </p:nvSpPr>
        <p:spPr/>
        <p:txBody>
          <a:bodyPr/>
          <a:lstStyle/>
          <a:p>
            <a:r>
              <a:rPr lang="en-US" altLang="en-US">
                <a:solidFill>
                  <a:schemeClr val="bg1"/>
                </a:solidFill>
              </a:rPr>
              <a:t>TAA Unit - Contact Information</a:t>
            </a:r>
          </a:p>
        </p:txBody>
      </p:sp>
      <p:sp>
        <p:nvSpPr>
          <p:cNvPr id="3" name="Content Placeholder 2">
            <a:extLst>
              <a:ext uri="{FF2B5EF4-FFF2-40B4-BE49-F238E27FC236}">
                <a16:creationId xmlns:a16="http://schemas.microsoft.com/office/drawing/2014/main" id="{1C89EFD2-8F2E-1E52-D0B3-3F61DBC3B612}"/>
              </a:ext>
            </a:extLst>
          </p:cNvPr>
          <p:cNvSpPr>
            <a:spLocks noGrp="1"/>
          </p:cNvSpPr>
          <p:nvPr>
            <p:ph idx="1"/>
          </p:nvPr>
        </p:nvSpPr>
        <p:spPr>
          <a:xfrm>
            <a:off x="490538" y="1773238"/>
            <a:ext cx="8229600" cy="4525962"/>
          </a:xfrm>
        </p:spPr>
        <p:txBody>
          <a:bodyPr/>
          <a:lstStyle/>
          <a:p>
            <a:pPr marL="0" indent="0">
              <a:buFontTx/>
              <a:buNone/>
              <a:defRPr/>
            </a:pPr>
            <a:endParaRPr lang="en-US" dirty="0"/>
          </a:p>
          <a:p>
            <a:pPr marL="0" indent="0" algn="ctr">
              <a:buFontTx/>
              <a:buNone/>
              <a:defRPr/>
            </a:pPr>
            <a:r>
              <a:rPr lang="en-US" sz="4800" dirty="0">
                <a:solidFill>
                  <a:schemeClr val="bg1"/>
                </a:solidFill>
                <a:hlinkClick r:id="rId3"/>
              </a:rPr>
              <a:t>dol.taaunit@ct.gov</a:t>
            </a:r>
            <a:endParaRPr lang="en-US" sz="4800" dirty="0">
              <a:solidFill>
                <a:schemeClr val="bg1"/>
              </a:solidFill>
            </a:endParaRPr>
          </a:p>
          <a:p>
            <a:pPr marL="0" indent="0" algn="ctr">
              <a:buFontTx/>
              <a:buNone/>
              <a:defRPr/>
            </a:pPr>
            <a:endParaRPr lang="en-US" sz="2400" dirty="0">
              <a:solidFill>
                <a:schemeClr val="bg1"/>
              </a:solidFill>
            </a:endParaRPr>
          </a:p>
          <a:p>
            <a:pPr marL="0" indent="0" algn="ctr">
              <a:buFontTx/>
              <a:buNone/>
              <a:defRPr/>
            </a:pPr>
            <a:r>
              <a:rPr lang="en-US" sz="4800" dirty="0">
                <a:solidFill>
                  <a:schemeClr val="bg1"/>
                </a:solidFill>
              </a:rPr>
              <a:t>860-263-2070</a:t>
            </a:r>
          </a:p>
          <a:p>
            <a:pPr>
              <a:defRPr/>
            </a:pPr>
            <a:endParaRPr lang="en-US" dirty="0"/>
          </a:p>
        </p:txBody>
      </p:sp>
      <p:pic>
        <p:nvPicPr>
          <p:cNvPr id="142340" name="Picture 6">
            <a:extLst>
              <a:ext uri="{FF2B5EF4-FFF2-40B4-BE49-F238E27FC236}">
                <a16:creationId xmlns:a16="http://schemas.microsoft.com/office/drawing/2014/main" id="{DAFD969D-E62A-6A5C-2841-CB2880F5DD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67238" y="3424238"/>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41" name="Picture 9" descr="Icon&#10;&#10;Description automatically generated">
            <a:extLst>
              <a:ext uri="{FF2B5EF4-FFF2-40B4-BE49-F238E27FC236}">
                <a16:creationId xmlns:a16="http://schemas.microsoft.com/office/drawing/2014/main" id="{AFF7BF20-8C6D-18C0-D858-B7C18F2B11A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38700" y="4556125"/>
            <a:ext cx="4305300" cy="2297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E2AED060-A329-AD1B-C219-AA16B878B2DD}"/>
              </a:ext>
            </a:extLst>
          </p:cNvPr>
          <p:cNvSpPr>
            <a:spLocks noGrp="1" noChangeArrowheads="1"/>
          </p:cNvSpPr>
          <p:nvPr>
            <p:ph type="title"/>
          </p:nvPr>
        </p:nvSpPr>
        <p:spPr>
          <a:xfrm>
            <a:off x="395288" y="647700"/>
            <a:ext cx="8229600" cy="981075"/>
          </a:xfrm>
        </p:spPr>
        <p:txBody>
          <a:bodyPr/>
          <a:lstStyle/>
          <a:p>
            <a:pPr eaLnBrk="1" hangingPunct="1"/>
            <a:r>
              <a:rPr lang="en-US" altLang="en-US">
                <a:solidFill>
                  <a:schemeClr val="bg1"/>
                </a:solidFill>
              </a:rPr>
              <a:t>What are the Benefits?</a:t>
            </a:r>
          </a:p>
        </p:txBody>
      </p:sp>
      <p:sp>
        <p:nvSpPr>
          <p:cNvPr id="13315" name="Rectangle 3">
            <a:extLst>
              <a:ext uri="{FF2B5EF4-FFF2-40B4-BE49-F238E27FC236}">
                <a16:creationId xmlns:a16="http://schemas.microsoft.com/office/drawing/2014/main" id="{8DD4D6DF-AEB8-1CBB-CB85-2135D1412BA0}"/>
              </a:ext>
            </a:extLst>
          </p:cNvPr>
          <p:cNvSpPr>
            <a:spLocks noGrp="1" noChangeArrowheads="1"/>
          </p:cNvSpPr>
          <p:nvPr>
            <p:ph type="body" idx="1"/>
          </p:nvPr>
        </p:nvSpPr>
        <p:spPr>
          <a:xfrm>
            <a:off x="468313" y="2071688"/>
            <a:ext cx="8229600" cy="4525962"/>
          </a:xfrm>
        </p:spPr>
        <p:txBody>
          <a:bodyPr/>
          <a:lstStyle/>
          <a:p>
            <a:pPr eaLnBrk="1" hangingPunct="1">
              <a:defRPr/>
            </a:pPr>
            <a:r>
              <a:rPr lang="en-US" altLang="en-US" dirty="0">
                <a:solidFill>
                  <a:schemeClr val="bg1"/>
                </a:solidFill>
              </a:rPr>
              <a:t>Reemployment Services</a:t>
            </a:r>
          </a:p>
          <a:p>
            <a:pPr eaLnBrk="1" hangingPunct="1">
              <a:defRPr/>
            </a:pPr>
            <a:endParaRPr lang="en-US" altLang="en-US" dirty="0">
              <a:solidFill>
                <a:schemeClr val="bg1"/>
              </a:solidFill>
            </a:endParaRPr>
          </a:p>
          <a:p>
            <a:pPr eaLnBrk="1" hangingPunct="1">
              <a:defRPr/>
            </a:pPr>
            <a:r>
              <a:rPr lang="en-US" altLang="en-US" dirty="0">
                <a:solidFill>
                  <a:schemeClr val="bg1"/>
                </a:solidFill>
              </a:rPr>
              <a:t>Trade Readjustment Allowances (TRA)</a:t>
            </a:r>
          </a:p>
          <a:p>
            <a:pPr marL="0" indent="0" eaLnBrk="1" hangingPunct="1">
              <a:buFontTx/>
              <a:buNone/>
              <a:defRPr/>
            </a:pPr>
            <a:endParaRPr lang="en-US" altLang="en-US" dirty="0">
              <a:solidFill>
                <a:schemeClr val="bg1"/>
              </a:solidFill>
            </a:endParaRPr>
          </a:p>
          <a:p>
            <a:pPr eaLnBrk="1" hangingPunct="1">
              <a:defRPr/>
            </a:pPr>
            <a:r>
              <a:rPr lang="en-US" altLang="en-US" dirty="0">
                <a:solidFill>
                  <a:schemeClr val="bg1"/>
                </a:solidFill>
              </a:rPr>
              <a:t>Job Training</a:t>
            </a:r>
          </a:p>
        </p:txBody>
      </p:sp>
      <p:pic>
        <p:nvPicPr>
          <p:cNvPr id="15364" name="Picture 2" descr="A picture containing text, newspaper&#10;&#10;Description automatically generated">
            <a:extLst>
              <a:ext uri="{FF2B5EF4-FFF2-40B4-BE49-F238E27FC236}">
                <a16:creationId xmlns:a16="http://schemas.microsoft.com/office/drawing/2014/main" id="{C86417FA-9653-3384-7567-76A5557ABD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181678">
            <a:off x="5073650" y="4211638"/>
            <a:ext cx="3727450" cy="200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C4D3DA15-8AA7-E3B0-422C-23F3DFD793FC}"/>
              </a:ext>
            </a:extLst>
          </p:cNvPr>
          <p:cNvSpPr>
            <a:spLocks noGrp="1" noChangeArrowheads="1"/>
          </p:cNvSpPr>
          <p:nvPr>
            <p:ph type="title"/>
          </p:nvPr>
        </p:nvSpPr>
        <p:spPr>
          <a:xfrm>
            <a:off x="395288" y="647700"/>
            <a:ext cx="8229600" cy="981075"/>
          </a:xfrm>
        </p:spPr>
        <p:txBody>
          <a:bodyPr/>
          <a:lstStyle/>
          <a:p>
            <a:pPr eaLnBrk="1" hangingPunct="1"/>
            <a:r>
              <a:rPr lang="en-US" altLang="en-US">
                <a:solidFill>
                  <a:schemeClr val="bg1"/>
                </a:solidFill>
              </a:rPr>
              <a:t>What are the Benefits?</a:t>
            </a:r>
          </a:p>
        </p:txBody>
      </p:sp>
      <p:sp>
        <p:nvSpPr>
          <p:cNvPr id="13315" name="Rectangle 3">
            <a:extLst>
              <a:ext uri="{FF2B5EF4-FFF2-40B4-BE49-F238E27FC236}">
                <a16:creationId xmlns:a16="http://schemas.microsoft.com/office/drawing/2014/main" id="{C749739B-61E2-AD7C-2F64-35B20F729CEA}"/>
              </a:ext>
            </a:extLst>
          </p:cNvPr>
          <p:cNvSpPr>
            <a:spLocks noGrp="1" noChangeArrowheads="1"/>
          </p:cNvSpPr>
          <p:nvPr>
            <p:ph type="body" idx="1"/>
          </p:nvPr>
        </p:nvSpPr>
        <p:spPr>
          <a:xfrm>
            <a:off x="468313" y="2071688"/>
            <a:ext cx="8229600" cy="4138612"/>
          </a:xfrm>
        </p:spPr>
        <p:txBody>
          <a:bodyPr/>
          <a:lstStyle/>
          <a:p>
            <a:pPr eaLnBrk="1" hangingPunct="1">
              <a:defRPr/>
            </a:pPr>
            <a:r>
              <a:rPr lang="en-US" altLang="en-US" dirty="0">
                <a:solidFill>
                  <a:schemeClr val="bg1"/>
                </a:solidFill>
              </a:rPr>
              <a:t>Reemployment Trade Adjustment Assistance (RTAA)</a:t>
            </a:r>
          </a:p>
          <a:p>
            <a:pPr eaLnBrk="1" hangingPunct="1">
              <a:defRPr/>
            </a:pPr>
            <a:endParaRPr lang="en-US" altLang="en-US" sz="1400" dirty="0">
              <a:solidFill>
                <a:schemeClr val="bg1"/>
              </a:solidFill>
            </a:endParaRPr>
          </a:p>
          <a:p>
            <a:pPr eaLnBrk="1" hangingPunct="1">
              <a:defRPr/>
            </a:pPr>
            <a:r>
              <a:rPr lang="en-US" altLang="en-US" dirty="0">
                <a:solidFill>
                  <a:schemeClr val="bg1"/>
                </a:solidFill>
              </a:rPr>
              <a:t>Relocation Allowances</a:t>
            </a:r>
          </a:p>
          <a:p>
            <a:pPr marL="0" indent="0" eaLnBrk="1" hangingPunct="1">
              <a:buFontTx/>
              <a:buNone/>
              <a:defRPr/>
            </a:pPr>
            <a:endParaRPr lang="en-US" altLang="en-US" sz="1400" dirty="0">
              <a:solidFill>
                <a:schemeClr val="bg1"/>
              </a:solidFill>
            </a:endParaRPr>
          </a:p>
          <a:p>
            <a:pPr eaLnBrk="1" hangingPunct="1">
              <a:defRPr/>
            </a:pPr>
            <a:r>
              <a:rPr lang="en-US" altLang="en-US" dirty="0">
                <a:solidFill>
                  <a:schemeClr val="bg1"/>
                </a:solidFill>
              </a:rPr>
              <a:t>Job Search Allowances</a:t>
            </a:r>
          </a:p>
          <a:p>
            <a:pPr marL="0" indent="0" eaLnBrk="1" hangingPunct="1">
              <a:buFontTx/>
              <a:buNone/>
              <a:defRPr/>
            </a:pPr>
            <a:endParaRPr lang="en-US" altLang="en-US" sz="1400" dirty="0">
              <a:solidFill>
                <a:schemeClr val="bg1"/>
              </a:solidFill>
            </a:endParaRPr>
          </a:p>
          <a:p>
            <a:pPr eaLnBrk="1" hangingPunct="1">
              <a:defRPr/>
            </a:pPr>
            <a:r>
              <a:rPr lang="en-US" altLang="en-US" dirty="0">
                <a:solidFill>
                  <a:schemeClr val="bg1"/>
                </a:solidFill>
              </a:rPr>
              <a:t>Healthcare Premium Tax Credit </a:t>
            </a:r>
            <a:r>
              <a:rPr lang="en-US" altLang="en-US" sz="2000" dirty="0">
                <a:solidFill>
                  <a:schemeClr val="bg1"/>
                </a:solidFill>
              </a:rPr>
              <a:t>( if available)  </a:t>
            </a:r>
          </a:p>
        </p:txBody>
      </p:sp>
      <p:pic>
        <p:nvPicPr>
          <p:cNvPr id="17412" name="Picture 7" descr="A picture containing indoor&#10;&#10;Description automatically generated">
            <a:extLst>
              <a:ext uri="{FF2B5EF4-FFF2-40B4-BE49-F238E27FC236}">
                <a16:creationId xmlns:a16="http://schemas.microsoft.com/office/drawing/2014/main" id="{8A02BFB6-765F-2D79-9B2C-D9C6E15CB5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1863" y="3068638"/>
            <a:ext cx="2989262" cy="168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485D5750-4E30-E514-36FD-5F43F3ABE79D}"/>
              </a:ext>
            </a:extLst>
          </p:cNvPr>
          <p:cNvSpPr>
            <a:spLocks noGrp="1" noChangeArrowheads="1"/>
          </p:cNvSpPr>
          <p:nvPr>
            <p:ph type="title"/>
          </p:nvPr>
        </p:nvSpPr>
        <p:spPr/>
        <p:txBody>
          <a:bodyPr/>
          <a:lstStyle/>
          <a:p>
            <a:r>
              <a:rPr lang="en-US" altLang="en-US">
                <a:solidFill>
                  <a:schemeClr val="bg1"/>
                </a:solidFill>
              </a:rPr>
              <a:t>TAA Benefits</a:t>
            </a:r>
            <a:br>
              <a:rPr lang="en-US" altLang="en-US">
                <a:solidFill>
                  <a:schemeClr val="bg1"/>
                </a:solidFill>
              </a:rPr>
            </a:br>
            <a:r>
              <a:rPr lang="en-US" altLang="en-US" sz="2400">
                <a:solidFill>
                  <a:schemeClr val="bg1"/>
                </a:solidFill>
              </a:rPr>
              <a:t>Let's take a closer look</a:t>
            </a:r>
          </a:p>
        </p:txBody>
      </p:sp>
      <p:pic>
        <p:nvPicPr>
          <p:cNvPr id="19459" name="Content Placeholder 4" descr="Child playing in the sheets">
            <a:extLst>
              <a:ext uri="{FF2B5EF4-FFF2-40B4-BE49-F238E27FC236}">
                <a16:creationId xmlns:a16="http://schemas.microsoft.com/office/drawing/2014/main" id="{4CD64409-180B-D14B-93F7-A4DB06D8E33D}"/>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144588" y="1916113"/>
            <a:ext cx="6854825" cy="4525962"/>
          </a:xfrm>
        </p:spPr>
      </p:pic>
    </p:spTree>
  </p:cSld>
  <p:clrMapOvr>
    <a:masterClrMapping/>
  </p:clrMapOvr>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9C46F370BA61646B7C982C370A9BD20" ma:contentTypeVersion="15" ma:contentTypeDescription="Create a new document." ma:contentTypeScope="" ma:versionID="65031701434595836c4b958ef643c3cc">
  <xsd:schema xmlns:xsd="http://www.w3.org/2001/XMLSchema" xmlns:xs="http://www.w3.org/2001/XMLSchema" xmlns:p="http://schemas.microsoft.com/office/2006/metadata/properties" xmlns:ns3="f0ccd983-335f-41a5-8bf6-82b4042f94f4" xmlns:ns4="8e3b5ce0-c937-4ce8-ab9a-3c8c2d92716b" targetNamespace="http://schemas.microsoft.com/office/2006/metadata/properties" ma:root="true" ma:fieldsID="e61f86a4045bf1ad57fe83afeb5db25e" ns3:_="" ns4:_="">
    <xsd:import namespace="f0ccd983-335f-41a5-8bf6-82b4042f94f4"/>
    <xsd:import namespace="8e3b5ce0-c937-4ce8-ab9a-3c8c2d92716b"/>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0ccd983-335f-41a5-8bf6-82b4042f94f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_activity" ma:index="19" nillable="true" ma:displayName="_activity" ma:hidden="true" ma:internalName="_activity">
      <xsd:simpleType>
        <xsd:restriction base="dms:Not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ystemTags" ma:index="21" nillable="true" ma:displayName="MediaServiceSystemTags" ma:hidden="true" ma:internalName="MediaServiceSystemTags" ma:readOnly="true">
      <xsd:simpleType>
        <xsd:restriction base="dms:Note"/>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e3b5ce0-c937-4ce8-ab9a-3c8c2d92716b"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f0ccd983-335f-41a5-8bf6-82b4042f94f4" xsi:nil="true"/>
  </documentManagement>
</p:properties>
</file>

<file path=customXml/itemProps1.xml><?xml version="1.0" encoding="utf-8"?>
<ds:datastoreItem xmlns:ds="http://schemas.openxmlformats.org/officeDocument/2006/customXml" ds:itemID="{C9F017D7-0640-456B-A4D7-5DE0236673D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0ccd983-335f-41a5-8bf6-82b4042f94f4"/>
    <ds:schemaRef ds:uri="8e3b5ce0-c937-4ce8-ab9a-3c8c2d92716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C21BE54-2B59-4928-AFC9-078445B37FCA}">
  <ds:schemaRefs>
    <ds:schemaRef ds:uri="http://schemas.microsoft.com/sharepoint/v3/contenttype/forms"/>
  </ds:schemaRefs>
</ds:datastoreItem>
</file>

<file path=customXml/itemProps3.xml><?xml version="1.0" encoding="utf-8"?>
<ds:datastoreItem xmlns:ds="http://schemas.openxmlformats.org/officeDocument/2006/customXml" ds:itemID="{FE2CBF9B-3CA0-4047-8ADF-775C6A47EDAE}">
  <ds:schemaRefs>
    <ds:schemaRef ds:uri="http://schemas.openxmlformats.org/package/2006/metadata/core-properties"/>
    <ds:schemaRef ds:uri="f0ccd983-335f-41a5-8bf6-82b4042f94f4"/>
    <ds:schemaRef ds:uri="http://schemas.microsoft.com/office/2006/documentManagement/types"/>
    <ds:schemaRef ds:uri="http://purl.org/dc/dcmitype/"/>
    <ds:schemaRef ds:uri="http://purl.org/dc/elements/1.1/"/>
    <ds:schemaRef ds:uri="http://purl.org/dc/terms/"/>
    <ds:schemaRef ds:uri="8e3b5ce0-c937-4ce8-ab9a-3c8c2d92716b"/>
    <ds:schemaRef ds:uri="http://schemas.microsoft.com/office/2006/metadata/properties"/>
    <ds:schemaRef ds:uri="http://schemas.microsoft.com/office/infopath/2007/PartnerControl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17339</TotalTime>
  <Words>5245</Words>
  <Application>Microsoft Office PowerPoint</Application>
  <PresentationFormat>On-screen Show (4:3)</PresentationFormat>
  <Paragraphs>573</Paragraphs>
  <Slides>69</Slides>
  <Notes>69</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69</vt:i4>
      </vt:variant>
    </vt:vector>
  </HeadingPairs>
  <TitlesOfParts>
    <vt:vector size="77" baseType="lpstr">
      <vt:lpstr>Arial</vt:lpstr>
      <vt:lpstr>Calibri</vt:lpstr>
      <vt:lpstr>Lucida Sans Unicode</vt:lpstr>
      <vt:lpstr>Wingdings</vt:lpstr>
      <vt:lpstr>Calibri Light</vt:lpstr>
      <vt:lpstr>+mj-lt</vt:lpstr>
      <vt:lpstr>Times New Roman</vt:lpstr>
      <vt:lpstr>Diseño predeterminado</vt:lpstr>
      <vt:lpstr>Your Pathway to a Great Career</vt:lpstr>
      <vt:lpstr>Navigating Zoom</vt:lpstr>
      <vt:lpstr>PowerPoint Presentation</vt:lpstr>
      <vt:lpstr>The Nuts and Bolts  Trade Adjustment Assistance (TAA)  **  Trade Readjustment Allowance (TRA)</vt:lpstr>
      <vt:lpstr>What is TAA?</vt:lpstr>
      <vt:lpstr>Program Goal</vt:lpstr>
      <vt:lpstr>What are the Benefits?</vt:lpstr>
      <vt:lpstr>What are the Benefits?</vt:lpstr>
      <vt:lpstr>TAA Benefits Let's take a closer look</vt:lpstr>
      <vt:lpstr>Reemployment Assistance</vt:lpstr>
      <vt:lpstr>Trade Readjustment Allowance (TRA )</vt:lpstr>
      <vt:lpstr>TRA Eligibility</vt:lpstr>
      <vt:lpstr>Applying for TRA Benefits</vt:lpstr>
      <vt:lpstr>Invitation to Apply </vt:lpstr>
      <vt:lpstr> Log in with your  User ID and Password  </vt:lpstr>
      <vt:lpstr>Appling for TRA Benefits Click on Unemployment Claim&gt;TRA Claim Application</vt:lpstr>
      <vt:lpstr>Applying for TRA Benefits</vt:lpstr>
      <vt:lpstr>PowerPoint Presentation</vt:lpstr>
      <vt:lpstr>PowerPoint Presentation</vt:lpstr>
      <vt:lpstr>PowerPoint Presentation</vt:lpstr>
      <vt:lpstr>TRA Enrollment Deadline</vt:lpstr>
      <vt:lpstr>Changing Contact Information through Benefit Maintenance</vt:lpstr>
      <vt:lpstr>Three Types of TRA</vt:lpstr>
      <vt:lpstr>Waiver of Training</vt:lpstr>
      <vt:lpstr>Basic TRA  Job Search Requirements not in training</vt:lpstr>
      <vt:lpstr>Training </vt:lpstr>
      <vt:lpstr>Types of Training</vt:lpstr>
      <vt:lpstr>6 Criteria for Training</vt:lpstr>
      <vt:lpstr>6 Criteria for Training</vt:lpstr>
      <vt:lpstr>Questions?</vt:lpstr>
      <vt:lpstr>The Training Plan</vt:lpstr>
      <vt:lpstr>What is in a Training Plan</vt:lpstr>
      <vt:lpstr>Training Allowances</vt:lpstr>
      <vt:lpstr>Training Allowances</vt:lpstr>
      <vt:lpstr>Incumbent Worker </vt:lpstr>
      <vt:lpstr>Incumbent Worker </vt:lpstr>
      <vt:lpstr>On The Job Training</vt:lpstr>
      <vt:lpstr>Apprenticeship Training</vt:lpstr>
      <vt:lpstr>Occupational Training</vt:lpstr>
      <vt:lpstr>Remedial Training</vt:lpstr>
      <vt:lpstr>Examples of Training Paths</vt:lpstr>
      <vt:lpstr>Refresh!</vt:lpstr>
      <vt:lpstr>PowerPoint Presentation</vt:lpstr>
      <vt:lpstr>PowerPoint Presentation</vt:lpstr>
      <vt:lpstr>Stay on Track with your Goal!</vt:lpstr>
      <vt:lpstr>Responsibilities</vt:lpstr>
      <vt:lpstr>RTAA Reemployment Trade Adjustment Assistance</vt:lpstr>
      <vt:lpstr>RTAA Reemployment Trade Adjustment Assistance</vt:lpstr>
      <vt:lpstr>Job Search Allowance</vt:lpstr>
      <vt:lpstr>Relocation Allowance</vt:lpstr>
      <vt:lpstr>Health Coverage Tax Credit (HCTC)</vt:lpstr>
      <vt:lpstr>Next Steps</vt:lpstr>
      <vt:lpstr>Individual Registration</vt:lpstr>
      <vt:lpstr>Choose  Comprehensive Registration</vt:lpstr>
      <vt:lpstr>User Name &amp; Password</vt:lpstr>
      <vt:lpstr>Required Fields</vt:lpstr>
      <vt:lpstr>Errors</vt:lpstr>
      <vt:lpstr>Already have an Account</vt:lpstr>
      <vt:lpstr>PowerPoint Presentation</vt:lpstr>
      <vt:lpstr>Retrieving your Information</vt:lpstr>
      <vt:lpstr>PowerPoint Presentation</vt:lpstr>
      <vt:lpstr>Sign-in</vt:lpstr>
      <vt:lpstr>PowerPoint Presentation</vt:lpstr>
      <vt:lpstr>Personal Profile</vt:lpstr>
      <vt:lpstr>Appointments</vt:lpstr>
      <vt:lpstr>WIOA Enrollment Documentation  - Samples - </vt:lpstr>
      <vt:lpstr>Refresh your Memory!</vt:lpstr>
      <vt:lpstr>Questions?</vt:lpstr>
      <vt:lpstr>TAA Unit - Contact Information</vt:lpstr>
    </vt:vector>
  </TitlesOfParts>
  <Company>Toshiba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Mariajose</dc:creator>
  <cp:lastModifiedBy>Aisevbonaye, Angela</cp:lastModifiedBy>
  <cp:revision>871</cp:revision>
  <cp:lastPrinted>2021-04-06T15:27:43Z</cp:lastPrinted>
  <dcterms:created xsi:type="dcterms:W3CDTF">2010-05-23T14:28:12Z</dcterms:created>
  <dcterms:modified xsi:type="dcterms:W3CDTF">2024-08-29T19:15:55Z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0x010100F9C46F370BA61646B7C982C370A9BD20</vt:lpwstr>
  </property>
</Properties>
</file>