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8" r:id="rId2"/>
    <p:sldId id="528" r:id="rId3"/>
    <p:sldId id="260" r:id="rId4"/>
    <p:sldId id="366" r:id="rId5"/>
    <p:sldId id="582" r:id="rId6"/>
    <p:sldId id="357" r:id="rId7"/>
    <p:sldId id="386" r:id="rId8"/>
    <p:sldId id="361" r:id="rId9"/>
    <p:sldId id="362" r:id="rId10"/>
    <p:sldId id="266" r:id="rId11"/>
    <p:sldId id="267" r:id="rId12"/>
    <p:sldId id="271" r:id="rId13"/>
    <p:sldId id="356" r:id="rId14"/>
    <p:sldId id="270" r:id="rId15"/>
    <p:sldId id="274" r:id="rId16"/>
    <p:sldId id="272" r:id="rId17"/>
    <p:sldId id="587" r:id="rId18"/>
    <p:sldId id="588" r:id="rId19"/>
    <p:sldId id="589" r:id="rId20"/>
    <p:sldId id="590" r:id="rId21"/>
    <p:sldId id="602" r:id="rId22"/>
    <p:sldId id="603" r:id="rId23"/>
    <p:sldId id="604" r:id="rId24"/>
    <p:sldId id="594" r:id="rId25"/>
    <p:sldId id="595" r:id="rId26"/>
    <p:sldId id="596" r:id="rId27"/>
    <p:sldId id="597" r:id="rId28"/>
    <p:sldId id="598" r:id="rId29"/>
    <p:sldId id="599" r:id="rId30"/>
    <p:sldId id="586" r:id="rId31"/>
    <p:sldId id="559" r:id="rId32"/>
    <p:sldId id="561" r:id="rId33"/>
    <p:sldId id="605" r:id="rId34"/>
    <p:sldId id="606" r:id="rId35"/>
    <p:sldId id="607" r:id="rId36"/>
    <p:sldId id="541" r:id="rId37"/>
    <p:sldId id="539" r:id="rId38"/>
    <p:sldId id="540" r:id="rId39"/>
    <p:sldId id="574" r:id="rId40"/>
    <p:sldId id="575" r:id="rId41"/>
    <p:sldId id="576" r:id="rId42"/>
    <p:sldId id="365" r:id="rId4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B35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736" autoAdjust="0"/>
    <p:restoredTop sz="95324" autoAdjust="0"/>
  </p:normalViewPr>
  <p:slideViewPr>
    <p:cSldViewPr snapToGrid="0">
      <p:cViewPr varScale="1">
        <p:scale>
          <a:sx n="103" d="100"/>
          <a:sy n="103" d="100"/>
        </p:scale>
        <p:origin x="120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24"/>
    </p:cViewPr>
  </p:sorterViewPr>
  <p:notesViewPr>
    <p:cSldViewPr snapToGrid="0">
      <p:cViewPr varScale="1">
        <p:scale>
          <a:sx n="51" d="100"/>
          <a:sy n="51" d="100"/>
        </p:scale>
        <p:origin x="260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0E08F2E-5F06-4CE2-A139-452A1382A6F0}" type="datetimeFigureOut">
              <a:rPr lang="en-US"/>
              <a:t>3/14/2022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828588A-5C4E-401A-AECC-B6F63A9DE965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99797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4C5DC6-1594-414D-9341-ABA08739246C}" type="datetimeFigureOut">
              <a:rPr lang="en-US"/>
              <a:t>3/14/2022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3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7542409-6A04-4DC6-AC3A-D3758287A8F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1150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829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>
                <a:solidFill>
                  <a:srgbClr val="4D3E2F"/>
                </a:solidFill>
              </a:rPr>
              <a:pPr/>
              <a:t>30</a:t>
            </a:fld>
            <a:endParaRPr lang="en-US" dirty="0">
              <a:solidFill>
                <a:srgbClr val="4D3E2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120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799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17A5549-F6BE-42A1-A033-434B7675AF74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 dirty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90421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096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602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521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039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656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42409-6A04-4DC6-AC3A-D3758287A8F2}" type="slidenum">
              <a:rPr lang="en-US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6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ffy white clouds in deep blue sky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7400"/>
            <a:ext cx="1490472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0"/>
            <a:ext cx="5029200" cy="594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pic>
        <p:nvPicPr>
          <p:cNvPr id="10" name="Picture 9" descr="Closeup of plant shoot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9128" y="2057400"/>
            <a:ext cx="2060767" cy="3886200"/>
          </a:xfrm>
          <a:prstGeom prst="rect">
            <a:avLst/>
          </a:prstGeom>
        </p:spPr>
      </p:pic>
      <p:pic>
        <p:nvPicPr>
          <p:cNvPr id="11" name="Picture 10" descr="Waves" title="Slide Design Picture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7400"/>
            <a:ext cx="3282696" cy="3886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777" y="3019706"/>
            <a:ext cx="4846320" cy="23876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777" y="5381894"/>
            <a:ext cx="4846320" cy="44805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9873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207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0500"/>
            <a:ext cx="2057400" cy="5986463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0500"/>
            <a:ext cx="7734300" cy="5986463"/>
          </a:xfrm>
        </p:spPr>
        <p:txBody>
          <a:bodyPr vert="eaVert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01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51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00199" y="2059146"/>
            <a:ext cx="7199696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777" y="2263913"/>
            <a:ext cx="6949440" cy="3143393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777" y="5381893"/>
            <a:ext cx="6949440" cy="449523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t>Click to edit Master text styles</a:t>
            </a:r>
          </a:p>
        </p:txBody>
      </p:sp>
      <p:pic>
        <p:nvPicPr>
          <p:cNvPr id="9" name="Picture 8" descr="Waves" title="Slide Design Pictur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09623" y="2059146"/>
            <a:ext cx="3282696" cy="3886200"/>
          </a:xfrm>
          <a:prstGeom prst="rect">
            <a:avLst/>
          </a:prstGeom>
        </p:spPr>
      </p:pic>
      <p:pic>
        <p:nvPicPr>
          <p:cNvPr id="11" name="Picture 10" descr="Closeup of green plants" title="Slide Design Pictur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59146"/>
            <a:ext cx="1490472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9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768">
          <p15:clr>
            <a:srgbClr val="FDE53C"/>
          </p15:clr>
        </p15:guide>
        <p15:guide id="2" orient="horz" pos="1296">
          <p15:clr>
            <a:srgbClr val="FDE53C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09700" y="1556281"/>
            <a:ext cx="4610099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6281"/>
            <a:ext cx="4609775" cy="4620682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16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9699" y="1554480"/>
            <a:ext cx="4608576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9699" y="2378392"/>
            <a:ext cx="4608576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554480"/>
            <a:ext cx="4610100" cy="823912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78392"/>
            <a:ext cx="4610100" cy="3811271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718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58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0739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79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9699" y="915923"/>
            <a:ext cx="5216979" cy="5065776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79" y="3446396"/>
            <a:ext cx="4155622" cy="2535303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54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6680" y="919616"/>
            <a:ext cx="4155622" cy="2532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915923"/>
            <a:ext cx="6626677" cy="5065776"/>
          </a:xfrm>
        </p:spPr>
        <p:txBody>
          <a:bodyPr tIns="1371600">
            <a:normAutofit/>
          </a:bodyPr>
          <a:lstStyle>
            <a:lvl1pPr marL="0" indent="0" algn="ctr">
              <a:spcBef>
                <a:spcPts val="0"/>
              </a:spcBef>
              <a:buNone/>
              <a:defRPr sz="2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6680" y="3446397"/>
            <a:ext cx="4155622" cy="2535304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dirty="0"/>
              <a:t>Footer text here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8D479-8942-46E8-A226-A4E01F7A105C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2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629400"/>
            <a:ext cx="1499616" cy="228600"/>
          </a:xfrm>
          <a:prstGeom prst="rect">
            <a:avLst/>
          </a:prstGeom>
          <a:gradFill>
            <a:gsLst>
              <a:gs pos="0">
                <a:schemeClr val="accent1">
                  <a:lumMod val="15000"/>
                  <a:lumOff val="85000"/>
                </a:schemeClr>
              </a:gs>
              <a:gs pos="100000">
                <a:schemeClr val="accent1">
                  <a:lumMod val="15000"/>
                  <a:lumOff val="8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11" name="Rectangle 10"/>
          <p:cNvSpPr/>
          <p:nvPr/>
        </p:nvSpPr>
        <p:spPr>
          <a:xfrm>
            <a:off x="1609344" y="6629400"/>
            <a:ext cx="10582656" cy="228600"/>
          </a:xfrm>
          <a:prstGeom prst="rect">
            <a:avLst/>
          </a:prstGeom>
          <a:gradFill>
            <a:gsLst>
              <a:gs pos="0">
                <a:schemeClr val="accent1">
                  <a:lumMod val="35000"/>
                  <a:lumOff val="65000"/>
                </a:schemeClr>
              </a:gs>
              <a:gs pos="100000">
                <a:schemeClr val="accent1">
                  <a:lumMod val="35000"/>
                  <a:lumOff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10026" y="276087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0027" y="1566001"/>
            <a:ext cx="9371948" cy="46206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629400"/>
            <a:ext cx="4104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9CD8D479-8942-46E8-A226-A4E01F7A105C}" type="slidenum">
              <a:rPr/>
              <a:pPr/>
              <a:t>‹#›</a:t>
            </a:fld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1101" y="6629400"/>
            <a:ext cx="100066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July 22, 2012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37716" y="6629400"/>
            <a:ext cx="91442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dirty="0"/>
              <a:t>Footer text here</a:t>
            </a:r>
          </a:p>
        </p:txBody>
      </p:sp>
    </p:spTree>
    <p:extLst>
      <p:ext uri="{BB962C8B-B14F-4D97-AF65-F5344CB8AC3E}">
        <p14:creationId xmlns:p14="http://schemas.microsoft.com/office/powerpoint/2010/main" val="2866046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10312" indent="-210312" algn="l" defTabSz="91440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38912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76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05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338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3624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8196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" indent="-155448" algn="l" defTabSz="91440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37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6.jpg"/><Relationship Id="rId7" Type="http://schemas.openxmlformats.org/officeDocument/2006/relationships/image" Target="../media/image24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47.jp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54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56.jpg"/><Relationship Id="rId7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60.jpg"/><Relationship Id="rId4" Type="http://schemas.openxmlformats.org/officeDocument/2006/relationships/image" Target="../media/image22.jpg"/><Relationship Id="rId9" Type="http://schemas.openxmlformats.org/officeDocument/2006/relationships/image" Target="../media/image59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www.hudexchange.info/resource/5119/environmental-review-record-related-federal-laws-and-authorities-partner-worksheets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5517" y="3019706"/>
            <a:ext cx="5003213" cy="2387600"/>
          </a:xfrm>
        </p:spPr>
        <p:txBody>
          <a:bodyPr>
            <a:normAutofit/>
          </a:bodyPr>
          <a:lstStyle/>
          <a:p>
            <a:r>
              <a:rPr lang="en-US" dirty="0"/>
              <a:t>Part 58 Basics Environmental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15, 2022 </a:t>
            </a:r>
          </a:p>
        </p:txBody>
      </p:sp>
      <p:pic>
        <p:nvPicPr>
          <p:cNvPr id="1028" name="Picture 4" descr="Image result for ct department of housing se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822" y="-4533"/>
            <a:ext cx="2918043" cy="205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HUD Se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993" y="1602"/>
            <a:ext cx="2053572" cy="205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34782"/>
            <a:ext cx="1505054" cy="16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4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Environmental Review?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027" y="1566001"/>
            <a:ext cx="8135427" cy="462068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Book Antiqua" panose="02040602050305030304" pitchFamily="18" charset="0"/>
              </a:rPr>
              <a:t>Analysis of the impact of a project on the surrounding environment and vice versa.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92677"/>
            <a:ext cx="6096000" cy="3429000"/>
          </a:xfrm>
          <a:prstGeom prst="rect">
            <a:avLst/>
          </a:prstGeom>
        </p:spPr>
      </p:pic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5777" y="157297"/>
            <a:ext cx="2419191" cy="338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687" y="3192677"/>
            <a:ext cx="5267281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69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Objective</a:t>
            </a:r>
          </a:p>
        </p:txBody>
      </p:sp>
      <p:sp>
        <p:nvSpPr>
          <p:cNvPr id="5" name="Rectangle 4"/>
          <p:cNvSpPr/>
          <p:nvPr/>
        </p:nvSpPr>
        <p:spPr>
          <a:xfrm>
            <a:off x="1531087" y="1594884"/>
            <a:ext cx="92508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To document that our HUD funded projects are not harming the</a:t>
            </a:r>
          </a:p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environment and that the environment is not impacting our projects.</a:t>
            </a:r>
          </a:p>
          <a:p>
            <a:r>
              <a:rPr lang="en-US" sz="2400" dirty="0">
                <a:solidFill>
                  <a:srgbClr val="5A5A5A"/>
                </a:solidFill>
                <a:latin typeface="Calibri" panose="020F0502020204030204" pitchFamily="34" charset="0"/>
              </a:rPr>
              <a:t>To provide decent, safe, and sanitary housing.</a:t>
            </a:r>
          </a:p>
          <a:p>
            <a:pPr algn="ctr"/>
            <a:r>
              <a:rPr lang="en-US" sz="2400" i="1" dirty="0">
                <a:solidFill>
                  <a:srgbClr val="FF0000"/>
                </a:solidFill>
                <a:latin typeface="Calibri,Italic"/>
              </a:rPr>
              <a:t>(Don’t commit funds before you do it.)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045" y="3400103"/>
            <a:ext cx="4615922" cy="3121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233" y="3400103"/>
            <a:ext cx="4977721" cy="3121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9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Environmental Golden Rule</a:t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04455" y="1937802"/>
            <a:ext cx="9952075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000000"/>
              </a:solidFill>
              <a:latin typeface="Book Antiqua" panose="02040602050305030304" pitchFamily="18" charset="0"/>
            </a:endParaRPr>
          </a:p>
          <a:p>
            <a:pPr marR="19280"/>
            <a:r>
              <a:rPr lang="en-US" sz="2200" dirty="0">
                <a:latin typeface="Book Antiqua" panose="02040602050305030304" pitchFamily="18" charset="0"/>
              </a:rPr>
              <a:t>Sec. 58.22 Limitations on activities pending clearance.</a:t>
            </a:r>
          </a:p>
          <a:p>
            <a:pPr marR="19280"/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(a)Neither a recipient nor any participant in the development process, including public or private nonprofit or for-profit entities, or any of their contractors, may commit HUD assistance under a program listed in Sec. 58.1(b)on an activity or project until HUD or the state has approved the recipient's RROF and the related certification from the responsible entity.</a:t>
            </a:r>
          </a:p>
          <a:p>
            <a:endParaRPr lang="en-US" sz="2200" dirty="0">
              <a:latin typeface="Book Antiqua" panose="02040602050305030304" pitchFamily="18" charset="0"/>
            </a:endParaRPr>
          </a:p>
          <a:p>
            <a:r>
              <a:rPr lang="en-US" sz="2200" dirty="0">
                <a:latin typeface="Book Antiqua" panose="02040602050305030304" pitchFamily="18" charset="0"/>
              </a:rPr>
              <a:t>In addition, until the RROF and the related certification have been approved, neither a recipient nor any participant in the development process may commit non-HUD funds on or undertake an activity or project under a program listed in Sec. 58.1(b) if the activity or project would have an adverse environmental.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004455" y="1090321"/>
            <a:ext cx="93941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5B358"/>
                </a:solidFill>
              </a:rPr>
              <a:t>Remember the other Golden Rule? Whoever holds the gold, makes the rules!!</a:t>
            </a:r>
          </a:p>
        </p:txBody>
      </p:sp>
    </p:spTree>
    <p:extLst>
      <p:ext uri="{BB962C8B-B14F-4D97-AF65-F5344CB8AC3E}">
        <p14:creationId xmlns:p14="http://schemas.microsoft.com/office/powerpoint/2010/main" val="52184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/>
              <a:t>Which Activities will Require an Environmental Review?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dirty="0">
                <a:latin typeface="Book Antiqua" panose="02040602050305030304" pitchFamily="18" charset="0"/>
              </a:rPr>
              <a:t>ALL OF THEM</a:t>
            </a:r>
            <a:r>
              <a:rPr lang="en-US" sz="9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441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4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the Project </a:t>
            </a:r>
          </a:p>
        </p:txBody>
      </p:sp>
      <p:sp>
        <p:nvSpPr>
          <p:cNvPr id="6" name="Rectangle 5"/>
          <p:cNvSpPr/>
          <p:nvPr/>
        </p:nvSpPr>
        <p:spPr>
          <a:xfrm>
            <a:off x="1679943" y="1565779"/>
            <a:ext cx="954803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0070C0"/>
                </a:solidFill>
              </a:rPr>
              <a:t>Most important aspect of review!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Understand the actual physical project.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Describe what is happening.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Must include the entire project, not just portion being funded with HUD money.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Image result for do not pass 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1" y="4344984"/>
            <a:ext cx="2281382" cy="2281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87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of Review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626" b="418"/>
          <a:stretch/>
        </p:blipFill>
        <p:spPr>
          <a:xfrm>
            <a:off x="2806995" y="1487632"/>
            <a:ext cx="8197703" cy="50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1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23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245" y="1977986"/>
            <a:ext cx="3319503" cy="14522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2143948" y="1969686"/>
            <a:ext cx="3337483" cy="1460465"/>
          </a:xfrm>
          <a:custGeom>
            <a:avLst/>
            <a:gdLst/>
            <a:ahLst/>
            <a:cxnLst/>
            <a:rect l="l" t="t" r="r" b="b"/>
            <a:pathLst>
              <a:path w="3677412" h="1609216">
                <a:moveTo>
                  <a:pt x="36728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1609216"/>
                </a:lnTo>
                <a:lnTo>
                  <a:pt x="9143" y="1609216"/>
                </a:lnTo>
                <a:lnTo>
                  <a:pt x="9143" y="9144"/>
                </a:lnTo>
                <a:lnTo>
                  <a:pt x="3677412" y="9144"/>
                </a:lnTo>
                <a:lnTo>
                  <a:pt x="3677412" y="3048"/>
                </a:lnTo>
                <a:lnTo>
                  <a:pt x="3675888" y="1397"/>
                </a:lnTo>
                <a:lnTo>
                  <a:pt x="3672839" y="0"/>
                </a:lnTo>
                <a:close/>
              </a:path>
              <a:path w="3677412" h="1609216">
                <a:moveTo>
                  <a:pt x="3677412" y="9144"/>
                </a:moveTo>
                <a:lnTo>
                  <a:pt x="3666743" y="9144"/>
                </a:lnTo>
                <a:lnTo>
                  <a:pt x="3666743" y="1609216"/>
                </a:lnTo>
                <a:lnTo>
                  <a:pt x="3677412" y="1609216"/>
                </a:lnTo>
                <a:lnTo>
                  <a:pt x="36774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681523" y="1691564"/>
            <a:ext cx="4277317" cy="41488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545"/>
              </a:lnSpc>
              <a:spcBef>
                <a:spcPts val="17"/>
              </a:spcBef>
            </a:pPr>
            <a:endParaRPr sz="545" dirty="0">
              <a:solidFill>
                <a:srgbClr val="4D3E2F"/>
              </a:solidFill>
            </a:endParaRPr>
          </a:p>
          <a:p>
            <a:pPr marL="322743" marR="175203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al,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planning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finan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ial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8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516964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Adm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spcBef>
                <a:spcPts val="18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hase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  <a:tab pos="2676458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hni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	&amp;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t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aining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6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prin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ipal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9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22462" indent="-311216">
              <a:lnSpc>
                <a:spcPts val="2087"/>
              </a:lnSpc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 or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52245" y="3430267"/>
            <a:ext cx="3319503" cy="1286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43948" y="3430267"/>
            <a:ext cx="3337483" cy="1301522"/>
          </a:xfrm>
          <a:custGeom>
            <a:avLst/>
            <a:gdLst/>
            <a:ahLst/>
            <a:cxnLst/>
            <a:rect l="l" t="t" r="r" b="b"/>
            <a:pathLst>
              <a:path w="3677412" h="1434084">
                <a:moveTo>
                  <a:pt x="9143" y="0"/>
                </a:moveTo>
                <a:lnTo>
                  <a:pt x="0" y="0"/>
                </a:lnTo>
                <a:lnTo>
                  <a:pt x="0" y="1431035"/>
                </a:lnTo>
                <a:lnTo>
                  <a:pt x="1523" y="1431035"/>
                </a:lnTo>
                <a:lnTo>
                  <a:pt x="1523" y="1434084"/>
                </a:lnTo>
                <a:lnTo>
                  <a:pt x="3675888" y="1432559"/>
                </a:lnTo>
                <a:lnTo>
                  <a:pt x="3675897" y="1423415"/>
                </a:lnTo>
                <a:lnTo>
                  <a:pt x="9143" y="1423415"/>
                </a:lnTo>
                <a:lnTo>
                  <a:pt x="9143" y="0"/>
                </a:lnTo>
                <a:close/>
              </a:path>
              <a:path w="3677412" h="1434084">
                <a:moveTo>
                  <a:pt x="3677412" y="0"/>
                </a:moveTo>
                <a:lnTo>
                  <a:pt x="3666743" y="0"/>
                </a:lnTo>
                <a:lnTo>
                  <a:pt x="3666743" y="1423415"/>
                </a:lnTo>
                <a:lnTo>
                  <a:pt x="3675897" y="1423415"/>
                </a:lnTo>
                <a:lnTo>
                  <a:pt x="367741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10026" y="701387"/>
            <a:ext cx="340356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dirty="0">
                <a:solidFill>
                  <a:srgbClr val="8BAA00"/>
                </a:solidFill>
                <a:ea typeface="+mj-ea"/>
                <a:cs typeface="+mj-cs"/>
              </a:rPr>
              <a:t>Exempt Activities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899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8439" y="398339"/>
            <a:ext cx="5599355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u="heavy" spc="-18" dirty="0">
                <a:solidFill>
                  <a:srgbClr val="FFFFFF"/>
                </a:solidFill>
                <a:latin typeface="Calibri"/>
                <a:cs typeface="Calibri"/>
              </a:rPr>
              <a:t>Not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 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(CEN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31177" y="1655602"/>
            <a:ext cx="5812587" cy="32785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20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based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marR="880626" indent="-311216">
              <a:lnSpc>
                <a:spcPct val="110000"/>
              </a:lnSpc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orti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health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 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(utiliti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uppli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mic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Mai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378069" indent="-311216">
              <a:spcBef>
                <a:spcPts val="259"/>
              </a:spcBef>
              <a:buClr>
                <a:srgbClr val="595959"/>
              </a:buClr>
              <a:buFont typeface="Arial"/>
              <a:buChar char="•"/>
              <a:tabLst>
                <a:tab pos="377494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Suppl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439937" y="6161826"/>
            <a:ext cx="3536769" cy="1757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R="232836" algn="r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22</a:t>
            </a:r>
            <a:endParaRPr sz="1089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39937" y="3983517"/>
            <a:ext cx="3536652" cy="23540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1638" y="3975220"/>
            <a:ext cx="3553250" cy="2370563"/>
          </a:xfrm>
          <a:custGeom>
            <a:avLst/>
            <a:gdLst/>
            <a:ahLst/>
            <a:cxnLst/>
            <a:rect l="l" t="t" r="r" b="b"/>
            <a:pathLst>
              <a:path w="3915155" h="2612008">
                <a:moveTo>
                  <a:pt x="3910583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609088"/>
                </a:lnTo>
                <a:lnTo>
                  <a:pt x="1524" y="2609088"/>
                </a:lnTo>
                <a:lnTo>
                  <a:pt x="1524" y="2612009"/>
                </a:lnTo>
                <a:lnTo>
                  <a:pt x="327533" y="2612009"/>
                </a:lnTo>
                <a:lnTo>
                  <a:pt x="3913631" y="2610612"/>
                </a:lnTo>
                <a:lnTo>
                  <a:pt x="3913636" y="2602992"/>
                </a:lnTo>
                <a:lnTo>
                  <a:pt x="9143" y="2602992"/>
                </a:lnTo>
                <a:lnTo>
                  <a:pt x="9143" y="9144"/>
                </a:lnTo>
                <a:lnTo>
                  <a:pt x="3915152" y="9144"/>
                </a:lnTo>
                <a:lnTo>
                  <a:pt x="3915155" y="3048"/>
                </a:lnTo>
                <a:lnTo>
                  <a:pt x="3913631" y="1397"/>
                </a:lnTo>
                <a:lnTo>
                  <a:pt x="3910583" y="0"/>
                </a:lnTo>
                <a:close/>
              </a:path>
              <a:path w="3915155" h="2612008">
                <a:moveTo>
                  <a:pt x="3915152" y="9144"/>
                </a:moveTo>
                <a:lnTo>
                  <a:pt x="3906011" y="9144"/>
                </a:lnTo>
                <a:lnTo>
                  <a:pt x="3906011" y="2602992"/>
                </a:lnTo>
                <a:lnTo>
                  <a:pt x="3913636" y="2602992"/>
                </a:lnTo>
                <a:lnTo>
                  <a:pt x="39151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18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0053" y="252191"/>
            <a:ext cx="7331210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07803" y="398339"/>
            <a:ext cx="5326764" cy="10165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ori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ally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77" dirty="0">
                <a:solidFill>
                  <a:srgbClr val="FFFFFF"/>
                </a:solidFill>
                <a:latin typeface="Calibri"/>
                <a:cs typeface="Calibri"/>
              </a:rPr>
              <a:t>x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cl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  <a:p>
            <a:pPr marL="11527"/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ject</a:t>
            </a:r>
            <a:r>
              <a:rPr sz="3267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58.5 (C</a:t>
            </a:r>
            <a:r>
              <a:rPr sz="3267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T)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3267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753906" y="342750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7366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53906" y="3436491"/>
            <a:ext cx="2456317" cy="0"/>
          </a:xfrm>
          <a:custGeom>
            <a:avLst/>
            <a:gdLst/>
            <a:ahLst/>
            <a:cxnLst/>
            <a:rect l="l" t="t" r="r" b="b"/>
            <a:pathLst>
              <a:path w="2706497">
                <a:moveTo>
                  <a:pt x="0" y="0"/>
                </a:moveTo>
                <a:lnTo>
                  <a:pt x="2706497" y="0"/>
                </a:lnTo>
              </a:path>
            </a:pathLst>
          </a:custGeom>
          <a:ln w="14985">
            <a:solidFill>
              <a:srgbClr val="59595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31177" y="1655602"/>
            <a:ext cx="7019365" cy="28803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marR="557884" indent="-311216"/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wly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p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imp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asin</a:t>
            </a:r>
            <a:r>
              <a:rPr sz="2178" u="heavy" spc="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di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3168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qui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l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asing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public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5588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bar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bility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ibility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rly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handi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app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39936" y="4260143"/>
            <a:ext cx="1546335" cy="2282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81153" y="4605924"/>
            <a:ext cx="2455049" cy="16320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872855" y="4597627"/>
            <a:ext cx="2473029" cy="1648571"/>
          </a:xfrm>
          <a:custGeom>
            <a:avLst/>
            <a:gdLst/>
            <a:ahLst/>
            <a:cxnLst/>
            <a:rect l="l" t="t" r="r" b="b"/>
            <a:pathLst>
              <a:path w="2724912" h="1816480">
                <a:moveTo>
                  <a:pt x="2718815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1813560"/>
                </a:lnTo>
                <a:lnTo>
                  <a:pt x="1524" y="1813560"/>
                </a:lnTo>
                <a:lnTo>
                  <a:pt x="1523" y="1816481"/>
                </a:lnTo>
                <a:lnTo>
                  <a:pt x="2724912" y="1816481"/>
                </a:lnTo>
                <a:lnTo>
                  <a:pt x="2724912" y="1807464"/>
                </a:lnTo>
                <a:lnTo>
                  <a:pt x="9143" y="1807464"/>
                </a:lnTo>
                <a:lnTo>
                  <a:pt x="9143" y="9144"/>
                </a:lnTo>
                <a:lnTo>
                  <a:pt x="2724912" y="9144"/>
                </a:lnTo>
                <a:lnTo>
                  <a:pt x="2724912" y="3048"/>
                </a:lnTo>
                <a:lnTo>
                  <a:pt x="2723388" y="1397"/>
                </a:lnTo>
                <a:lnTo>
                  <a:pt x="2718815" y="0"/>
                </a:lnTo>
                <a:close/>
              </a:path>
              <a:path w="2724912" h="1816480">
                <a:moveTo>
                  <a:pt x="2724912" y="9144"/>
                </a:moveTo>
                <a:lnTo>
                  <a:pt x="2714243" y="9144"/>
                </a:lnTo>
                <a:lnTo>
                  <a:pt x="2714243" y="1807464"/>
                </a:lnTo>
                <a:lnTo>
                  <a:pt x="2724912" y="1807464"/>
                </a:lnTo>
                <a:lnTo>
                  <a:pt x="27249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19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76649" y="175933"/>
            <a:ext cx="9371949" cy="1183566"/>
          </a:xfrm>
        </p:spPr>
        <p:txBody>
          <a:bodyPr/>
          <a:lstStyle/>
          <a:p>
            <a:r>
              <a:rPr lang="en-US" dirty="0"/>
              <a:t>Categorically Excluded Subject To (CEST) </a:t>
            </a:r>
            <a:br>
              <a:rPr lang="en-US" dirty="0"/>
            </a:br>
            <a:r>
              <a:rPr lang="en-US" dirty="0"/>
              <a:t>58.5 Activities</a:t>
            </a:r>
          </a:p>
        </p:txBody>
      </p:sp>
    </p:spTree>
    <p:extLst>
      <p:ext uri="{BB962C8B-B14F-4D97-AF65-F5344CB8AC3E}">
        <p14:creationId xmlns:p14="http://schemas.microsoft.com/office/powerpoint/2010/main" val="219410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lang="en-US" sz="3630" spc="-32" dirty="0">
                <a:cs typeface="Calibri"/>
              </a:rPr>
              <a:t>Keeping us on track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3630" spc="-64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ons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42473" y="1958109"/>
            <a:ext cx="9144000" cy="200429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spc="-103" dirty="0">
                <a:latin typeface="Book Antiqua" panose="02040602050305030304" pitchFamily="18" charset="0"/>
                <a:cs typeface="Calibri"/>
              </a:rPr>
              <a:t>Utilize the Parking Lots for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.</a:t>
            </a: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sz="2800" spc="-204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hni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c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al </a:t>
            </a:r>
            <a:r>
              <a:rPr lang="en-US" sz="2800" dirty="0">
                <a:latin typeface="Book Antiqua" panose="02040602050305030304" pitchFamily="18" charset="0"/>
                <a:cs typeface="Calibri"/>
              </a:rPr>
              <a:t>and Content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que</a:t>
            </a:r>
            <a:r>
              <a:rPr sz="2800" spc="-27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18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will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 be add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f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er </a:t>
            </a:r>
            <a:r>
              <a:rPr sz="2800" spc="-14" dirty="0"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p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s</a:t>
            </a:r>
            <a:r>
              <a:rPr sz="2800" spc="-9" dirty="0"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latin typeface="Book Antiqua" panose="02040602050305030304" pitchFamily="18" charset="0"/>
                <a:cs typeface="Calibri"/>
              </a:rPr>
              <a:t>t</a:t>
            </a:r>
            <a:r>
              <a:rPr sz="2800" spc="-23" dirty="0"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latin typeface="Book Antiqua" panose="02040602050305030304" pitchFamily="18" charset="0"/>
                <a:cs typeface="Calibri"/>
              </a:rPr>
              <a:t>n.</a:t>
            </a:r>
            <a:endParaRPr lang="en-US" sz="2800" dirty="0">
              <a:latin typeface="Book Antiqua" panose="02040602050305030304" pitchFamily="18" charset="0"/>
              <a:cs typeface="Calibri"/>
            </a:endParaRPr>
          </a:p>
          <a:p>
            <a:pPr marL="468727" marR="11527" indent="-457200">
              <a:buFont typeface="Arial" panose="020B0604020202020204" pitchFamily="34" charset="0"/>
              <a:buChar char="•"/>
              <a:tabLst>
                <a:tab pos="4233691" algn="l"/>
              </a:tabLst>
            </a:pPr>
            <a:r>
              <a:rPr lang="en-US" sz="2800" dirty="0">
                <a:latin typeface="Book Antiqua" panose="02040602050305030304" pitchFamily="18" charset="0"/>
                <a:cs typeface="Calibri"/>
              </a:rPr>
              <a:t>Questions will also be part of today’s FAQs.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3365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93365"/>
              <a:t>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5593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113519" y="2254611"/>
            <a:ext cx="2878285" cy="11756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05220" y="2246311"/>
            <a:ext cx="2896266" cy="1183840"/>
          </a:xfrm>
          <a:custGeom>
            <a:avLst/>
            <a:gdLst/>
            <a:ahLst/>
            <a:cxnLst/>
            <a:rect l="l" t="t" r="r" b="b"/>
            <a:pathLst>
              <a:path w="3191255" h="1304416">
                <a:moveTo>
                  <a:pt x="318516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304416"/>
                </a:lnTo>
                <a:lnTo>
                  <a:pt x="9143" y="1304416"/>
                </a:lnTo>
                <a:lnTo>
                  <a:pt x="9143" y="9144"/>
                </a:lnTo>
                <a:lnTo>
                  <a:pt x="3191256" y="9144"/>
                </a:lnTo>
                <a:lnTo>
                  <a:pt x="3191256" y="3048"/>
                </a:lnTo>
                <a:lnTo>
                  <a:pt x="3189732" y="1397"/>
                </a:lnTo>
                <a:lnTo>
                  <a:pt x="3185160" y="0"/>
                </a:lnTo>
                <a:close/>
              </a:path>
              <a:path w="3191255" h="1304416">
                <a:moveTo>
                  <a:pt x="3191256" y="9144"/>
                </a:moveTo>
                <a:lnTo>
                  <a:pt x="3180588" y="9144"/>
                </a:lnTo>
                <a:lnTo>
                  <a:pt x="3180588" y="1304416"/>
                </a:lnTo>
                <a:lnTo>
                  <a:pt x="3191256" y="1304416"/>
                </a:lnTo>
                <a:lnTo>
                  <a:pt x="3191256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7079" y="606056"/>
            <a:ext cx="6601799" cy="492575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habili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u="heavy" spc="-19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mp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435126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ublic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iliti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buildin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20%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>
              <a:solidFill>
                <a:srgbClr val="4D3E2F"/>
              </a:solidFill>
            </a:endParaRPr>
          </a:p>
          <a:p>
            <a:pPr marL="322743" marR="249549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Multi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land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in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20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%,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75%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hab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4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Single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tial: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han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 land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den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ity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&lt;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tpri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 not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dplain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or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tland</a:t>
            </a: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322743" marR="122181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endParaRPr lang="en-US" sz="2178" dirty="0">
              <a:solidFill>
                <a:srgbClr val="595959"/>
              </a:solidFill>
              <a:latin typeface="Calibri"/>
              <a:cs typeface="Calibri"/>
            </a:endParaRP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r>
              <a:rPr lang="en-US" sz="2178" dirty="0">
                <a:solidFill>
                  <a:srgbClr val="4D3E2F"/>
                </a:solidFill>
                <a:latin typeface="Calibri"/>
                <a:cs typeface="Calibri"/>
              </a:rPr>
              <a:t>The Environmental Review Record (ERR) must contain a well organized written record of the process and determinations made under this section.</a:t>
            </a:r>
          </a:p>
          <a:p>
            <a:pPr marL="11527" marR="122181">
              <a:buClr>
                <a:srgbClr val="595959"/>
              </a:buClr>
              <a:tabLst>
                <a:tab pos="322166" algn="l"/>
              </a:tabLst>
            </a:pP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113519" y="3430267"/>
            <a:ext cx="2878285" cy="19875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05220" y="3430267"/>
            <a:ext cx="2896266" cy="1995851"/>
          </a:xfrm>
          <a:custGeom>
            <a:avLst/>
            <a:gdLst/>
            <a:ahLst/>
            <a:cxnLst/>
            <a:rect l="l" t="t" r="r" b="b"/>
            <a:pathLst>
              <a:path w="3191255" h="2199131">
                <a:moveTo>
                  <a:pt x="9143" y="0"/>
                </a:moveTo>
                <a:lnTo>
                  <a:pt x="0" y="0"/>
                </a:lnTo>
                <a:lnTo>
                  <a:pt x="0" y="2196084"/>
                </a:lnTo>
                <a:lnTo>
                  <a:pt x="1524" y="2196084"/>
                </a:lnTo>
                <a:lnTo>
                  <a:pt x="1524" y="2199132"/>
                </a:lnTo>
                <a:lnTo>
                  <a:pt x="3189732" y="2197608"/>
                </a:lnTo>
                <a:lnTo>
                  <a:pt x="3189737" y="2189988"/>
                </a:lnTo>
                <a:lnTo>
                  <a:pt x="9143" y="2189988"/>
                </a:lnTo>
                <a:lnTo>
                  <a:pt x="9143" y="0"/>
                </a:lnTo>
                <a:close/>
              </a:path>
              <a:path w="3191255" h="2199131">
                <a:moveTo>
                  <a:pt x="3191256" y="0"/>
                </a:moveTo>
                <a:lnTo>
                  <a:pt x="3180588" y="0"/>
                </a:lnTo>
                <a:lnTo>
                  <a:pt x="3180588" y="2189988"/>
                </a:lnTo>
                <a:lnTo>
                  <a:pt x="3189737" y="2189988"/>
                </a:lnTo>
                <a:lnTo>
                  <a:pt x="31912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20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87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T Ac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nued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2638646" y="1724758"/>
            <a:ext cx="6526626" cy="18845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u="heavy" spc="-23" dirty="0">
                <a:solidFill>
                  <a:srgbClr val="595959"/>
                </a:solidFill>
                <a:latin typeface="Calibri"/>
                <a:cs typeface="Calibri"/>
              </a:rPr>
              <a:t>Ne</a:t>
            </a:r>
            <a:r>
              <a:rPr sz="2178" u="heavy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n,</a:t>
            </a:r>
            <a:r>
              <a:rPr sz="2178" u="heavy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&amp;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u="heavy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u="heavy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liti</a:t>
            </a:r>
            <a:r>
              <a:rPr sz="2178" u="heavy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u="heavy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2178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ndi</a:t>
            </a:r>
            <a:r>
              <a:rPr sz="2178" i="1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i="1" spc="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acti</a:t>
            </a:r>
            <a:r>
              <a:rPr sz="2178" i="1" spc="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ily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tial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nly</a:t>
            </a:r>
            <a:endParaRPr sz="2178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/>
          </a:p>
          <a:p>
            <a:pPr marL="686404" lvl="1" indent="-260499">
              <a:buClr>
                <a:srgbClr val="595959"/>
              </a:buClr>
              <a:buFont typeface="Arial"/>
              <a:buChar char="•"/>
              <a:tabLst>
                <a:tab pos="686404" algn="l"/>
              </a:tabLst>
            </a:pP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ximum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endParaRPr sz="2178" dirty="0">
              <a:latin typeface="Calibri"/>
              <a:cs typeface="Calibri"/>
            </a:endParaRPr>
          </a:p>
          <a:p>
            <a:pPr lvl="1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499" dirty="0"/>
          </a:p>
          <a:p>
            <a:pPr marL="686404" marR="11527" lvl="1" indent="-260499">
              <a:buClr>
                <a:srgbClr val="595959"/>
              </a:buClr>
              <a:buFont typeface="Arial"/>
              <a:buChar char="•"/>
              <a:tabLst>
                <a:tab pos="686404" algn="l"/>
              </a:tabLst>
            </a:pP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i="1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i="1" spc="-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i="1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i="1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2178" i="1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i="1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+ units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2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000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+ ft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rt,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 no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than 4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endParaRPr sz="2178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083090" y="3683380"/>
            <a:ext cx="2627939" cy="19598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80185" y="3683380"/>
            <a:ext cx="2627939" cy="19598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7477282" y="3690296"/>
            <a:ext cx="2619640" cy="19529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20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Asses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(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90" y="1704934"/>
            <a:ext cx="2740895" cy="31696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ault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69490" y="2070079"/>
            <a:ext cx="5850623" cy="1409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ajor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abil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ru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on,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land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use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11527"/>
            <a:r>
              <a:rPr sz="1997" spc="-9" dirty="0">
                <a:solidFill>
                  <a:srgbClr val="595959"/>
                </a:solidFill>
                <a:latin typeface="Arial"/>
                <a:cs typeface="Arial"/>
              </a:rPr>
              <a:t>•</a:t>
            </a:r>
            <a:endParaRPr sz="1997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80692" y="3165515"/>
            <a:ext cx="3206547" cy="32849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9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lusio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 app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01624" y="2877018"/>
            <a:ext cx="3562933" cy="5532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293325" y="2868718"/>
            <a:ext cx="3579530" cy="561433"/>
          </a:xfrm>
          <a:custGeom>
            <a:avLst/>
            <a:gdLst/>
            <a:ahLst/>
            <a:cxnLst/>
            <a:rect l="l" t="t" r="r" b="b"/>
            <a:pathLst>
              <a:path w="3944112" h="618616">
                <a:moveTo>
                  <a:pt x="39395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18616"/>
                </a:lnTo>
                <a:lnTo>
                  <a:pt x="9144" y="618616"/>
                </a:lnTo>
                <a:lnTo>
                  <a:pt x="9143" y="9144"/>
                </a:lnTo>
                <a:lnTo>
                  <a:pt x="3944112" y="9144"/>
                </a:lnTo>
                <a:lnTo>
                  <a:pt x="3944112" y="1397"/>
                </a:lnTo>
                <a:lnTo>
                  <a:pt x="3939540" y="0"/>
                </a:lnTo>
                <a:close/>
              </a:path>
              <a:path w="3944112" h="618616">
                <a:moveTo>
                  <a:pt x="3944112" y="9144"/>
                </a:moveTo>
                <a:lnTo>
                  <a:pt x="3934968" y="9144"/>
                </a:lnTo>
                <a:lnTo>
                  <a:pt x="3934968" y="618616"/>
                </a:lnTo>
                <a:lnTo>
                  <a:pt x="3944112" y="618616"/>
                </a:lnTo>
                <a:lnTo>
                  <a:pt x="39441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567183" y="3776049"/>
            <a:ext cx="3181190" cy="21120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2558885" y="3767751"/>
            <a:ext cx="3199171" cy="2130014"/>
          </a:xfrm>
          <a:custGeom>
            <a:avLst/>
            <a:gdLst/>
            <a:ahLst/>
            <a:cxnLst/>
            <a:rect l="l" t="t" r="r" b="b"/>
            <a:pathLst>
              <a:path w="3525012" h="2346960">
                <a:moveTo>
                  <a:pt x="3520439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2342388"/>
                </a:lnTo>
                <a:lnTo>
                  <a:pt x="1523" y="2342388"/>
                </a:lnTo>
                <a:lnTo>
                  <a:pt x="1524" y="2346960"/>
                </a:lnTo>
                <a:lnTo>
                  <a:pt x="3523488" y="2345436"/>
                </a:lnTo>
                <a:lnTo>
                  <a:pt x="3523493" y="2336292"/>
                </a:lnTo>
                <a:lnTo>
                  <a:pt x="9143" y="2336292"/>
                </a:lnTo>
                <a:lnTo>
                  <a:pt x="9143" y="9144"/>
                </a:lnTo>
                <a:lnTo>
                  <a:pt x="3525008" y="9144"/>
                </a:lnTo>
                <a:lnTo>
                  <a:pt x="3525012" y="3048"/>
                </a:lnTo>
                <a:lnTo>
                  <a:pt x="3523488" y="1397"/>
                </a:lnTo>
                <a:lnTo>
                  <a:pt x="3520439" y="0"/>
                </a:lnTo>
                <a:close/>
              </a:path>
              <a:path w="3525012" h="2346960">
                <a:moveTo>
                  <a:pt x="3525008" y="9144"/>
                </a:moveTo>
                <a:lnTo>
                  <a:pt x="3514343" y="9144"/>
                </a:lnTo>
                <a:lnTo>
                  <a:pt x="3514343" y="2336292"/>
                </a:lnTo>
                <a:lnTo>
                  <a:pt x="3523493" y="2336292"/>
                </a:lnTo>
                <a:lnTo>
                  <a:pt x="352500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301624" y="3430267"/>
            <a:ext cx="3562933" cy="1798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293325" y="5232827"/>
            <a:ext cx="3579530" cy="0"/>
          </a:xfrm>
          <a:custGeom>
            <a:avLst/>
            <a:gdLst/>
            <a:ahLst/>
            <a:cxnLst/>
            <a:rect l="l" t="t" r="r" b="b"/>
            <a:pathLst>
              <a:path w="3944112">
                <a:moveTo>
                  <a:pt x="0" y="0"/>
                </a:moveTo>
                <a:lnTo>
                  <a:pt x="3944112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6297475" y="3430153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9868707" y="3430267"/>
            <a:ext cx="0" cy="1798064"/>
          </a:xfrm>
          <a:custGeom>
            <a:avLst/>
            <a:gdLst/>
            <a:ahLst/>
            <a:cxnLst/>
            <a:rect l="l" t="t" r="r" b="b"/>
            <a:pathLst>
              <a:path h="1981200">
                <a:moveTo>
                  <a:pt x="0" y="0"/>
                </a:moveTo>
                <a:lnTo>
                  <a:pt x="0" y="198120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22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Assessment (EA)</a:t>
            </a:r>
          </a:p>
        </p:txBody>
      </p:sp>
    </p:spTree>
    <p:extLst>
      <p:ext uri="{BB962C8B-B14F-4D97-AF65-F5344CB8AC3E}">
        <p14:creationId xmlns:p14="http://schemas.microsoft.com/office/powerpoint/2010/main" val="89046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115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Imp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ct S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eme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(EIS)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704934"/>
            <a:ext cx="6421163" cy="150126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58.37: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nifi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pact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OSI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6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2,500+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98"/>
              </a:lnSpc>
              <a:spcBef>
                <a:spcPts val="90"/>
              </a:spcBef>
            </a:pPr>
            <a:endParaRPr sz="998" dirty="0"/>
          </a:p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: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ee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ul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ons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40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1502.10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4711029" y="3499424"/>
            <a:ext cx="2716460" cy="2466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4702730" y="3491126"/>
            <a:ext cx="2733057" cy="2482596"/>
          </a:xfrm>
          <a:custGeom>
            <a:avLst/>
            <a:gdLst/>
            <a:ahLst/>
            <a:cxnLst/>
            <a:rect l="l" t="t" r="r" b="b"/>
            <a:pathLst>
              <a:path w="3011424" h="2735453">
                <a:moveTo>
                  <a:pt x="30068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2732532"/>
                </a:lnTo>
                <a:lnTo>
                  <a:pt x="1524" y="2732532"/>
                </a:lnTo>
                <a:lnTo>
                  <a:pt x="1524" y="2735453"/>
                </a:lnTo>
                <a:lnTo>
                  <a:pt x="252222" y="2735453"/>
                </a:lnTo>
                <a:lnTo>
                  <a:pt x="3009900" y="2734056"/>
                </a:lnTo>
                <a:lnTo>
                  <a:pt x="3009904" y="2726436"/>
                </a:lnTo>
                <a:lnTo>
                  <a:pt x="9143" y="2726436"/>
                </a:lnTo>
                <a:lnTo>
                  <a:pt x="9143" y="9144"/>
                </a:lnTo>
                <a:lnTo>
                  <a:pt x="3011420" y="9144"/>
                </a:lnTo>
                <a:lnTo>
                  <a:pt x="3011424" y="3048"/>
                </a:lnTo>
                <a:lnTo>
                  <a:pt x="3009900" y="1397"/>
                </a:lnTo>
                <a:lnTo>
                  <a:pt x="3006852" y="0"/>
                </a:lnTo>
                <a:close/>
              </a:path>
              <a:path w="3011424" h="2735453">
                <a:moveTo>
                  <a:pt x="3011420" y="9144"/>
                </a:moveTo>
                <a:lnTo>
                  <a:pt x="3002279" y="9144"/>
                </a:lnTo>
                <a:lnTo>
                  <a:pt x="3002279" y="2726436"/>
                </a:lnTo>
                <a:lnTo>
                  <a:pt x="3009904" y="2726436"/>
                </a:lnTo>
                <a:lnTo>
                  <a:pt x="3011420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23</a:t>
            </a:fld>
            <a:endParaRPr sz="1089" dirty="0">
              <a:latin typeface="Calibri"/>
              <a:cs typeface="Calibri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76649" y="175933"/>
            <a:ext cx="9371949" cy="11835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Environmental Impact Statement (EIS)</a:t>
            </a:r>
          </a:p>
        </p:txBody>
      </p:sp>
    </p:spTree>
    <p:extLst>
      <p:ext uri="{BB962C8B-B14F-4D97-AF65-F5344CB8AC3E}">
        <p14:creationId xmlns:p14="http://schemas.microsoft.com/office/powerpoint/2010/main" val="43933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8439" y="1979254"/>
            <a:ext cx="5316391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tabLst>
                <a:tab pos="425905" algn="l"/>
              </a:tabLst>
            </a:pP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1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	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11527"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Arial"/>
                <a:cs typeface="Arial"/>
              </a:rPr>
              <a:t>	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CFR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67184" y="3015329"/>
            <a:ext cx="6596128" cy="414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58885" y="3007031"/>
            <a:ext cx="6612726" cy="423120"/>
          </a:xfrm>
          <a:custGeom>
            <a:avLst/>
            <a:gdLst/>
            <a:ahLst/>
            <a:cxnLst/>
            <a:rect l="l" t="t" r="r" b="b"/>
            <a:pathLst>
              <a:path w="7286244" h="466216">
                <a:moveTo>
                  <a:pt x="7281672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466216"/>
                </a:lnTo>
                <a:lnTo>
                  <a:pt x="9144" y="466216"/>
                </a:lnTo>
                <a:lnTo>
                  <a:pt x="9143" y="9144"/>
                </a:lnTo>
                <a:lnTo>
                  <a:pt x="7286244" y="9144"/>
                </a:lnTo>
                <a:lnTo>
                  <a:pt x="7286244" y="1397"/>
                </a:lnTo>
                <a:lnTo>
                  <a:pt x="7281672" y="0"/>
                </a:lnTo>
                <a:close/>
              </a:path>
              <a:path w="7286244" h="466216">
                <a:moveTo>
                  <a:pt x="7286244" y="9144"/>
                </a:moveTo>
                <a:lnTo>
                  <a:pt x="7277100" y="9144"/>
                </a:lnTo>
                <a:lnTo>
                  <a:pt x="7277100" y="466216"/>
                </a:lnTo>
                <a:lnTo>
                  <a:pt x="7286244" y="466216"/>
                </a:lnTo>
                <a:lnTo>
                  <a:pt x="728624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67184" y="3430268"/>
            <a:ext cx="6596128" cy="2031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58885" y="5466229"/>
            <a:ext cx="6612726" cy="0"/>
          </a:xfrm>
          <a:custGeom>
            <a:avLst/>
            <a:gdLst/>
            <a:ahLst/>
            <a:cxnLst/>
            <a:rect l="l" t="t" r="r" b="b"/>
            <a:pathLst>
              <a:path w="7286244">
                <a:moveTo>
                  <a:pt x="0" y="0"/>
                </a:moveTo>
                <a:lnTo>
                  <a:pt x="7286244" y="0"/>
                </a:lnTo>
              </a:path>
            </a:pathLst>
          </a:custGeom>
          <a:ln w="1016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63035" y="3430152"/>
            <a:ext cx="0" cy="2032043"/>
          </a:xfrm>
          <a:custGeom>
            <a:avLst/>
            <a:gdLst/>
            <a:ahLst/>
            <a:cxnLst/>
            <a:rect l="l" t="t" r="r" b="b"/>
            <a:pathLst>
              <a:path h="2239010">
                <a:moveTo>
                  <a:pt x="0" y="0"/>
                </a:moveTo>
                <a:lnTo>
                  <a:pt x="0" y="2239010"/>
                </a:lnTo>
              </a:path>
            </a:pathLst>
          </a:custGeom>
          <a:ln w="10413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67461" y="3430268"/>
            <a:ext cx="0" cy="2031811"/>
          </a:xfrm>
          <a:custGeom>
            <a:avLst/>
            <a:gdLst/>
            <a:ahLst/>
            <a:cxnLst/>
            <a:rect l="l" t="t" r="r" b="b"/>
            <a:pathLst>
              <a:path h="2238755">
                <a:moveTo>
                  <a:pt x="0" y="0"/>
                </a:moveTo>
                <a:lnTo>
                  <a:pt x="0" y="2238755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24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499191" y="175933"/>
            <a:ext cx="8049407" cy="10787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QUIZ</a:t>
            </a:r>
          </a:p>
        </p:txBody>
      </p:sp>
    </p:spTree>
    <p:extLst>
      <p:ext uri="{BB962C8B-B14F-4D97-AF65-F5344CB8AC3E}">
        <p14:creationId xmlns:p14="http://schemas.microsoft.com/office/powerpoint/2010/main" val="272222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69489" y="1932228"/>
            <a:ext cx="7165746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2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liti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tru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unit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42841" y="2807861"/>
            <a:ext cx="4322269" cy="622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34542" y="2799562"/>
            <a:ext cx="4340250" cy="630589"/>
          </a:xfrm>
          <a:custGeom>
            <a:avLst/>
            <a:gdLst/>
            <a:ahLst/>
            <a:cxnLst/>
            <a:rect l="l" t="t" r="r" b="b"/>
            <a:pathLst>
              <a:path w="4782312" h="694816">
                <a:moveTo>
                  <a:pt x="4777740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694816"/>
                </a:lnTo>
                <a:lnTo>
                  <a:pt x="9144" y="694816"/>
                </a:lnTo>
                <a:lnTo>
                  <a:pt x="9143" y="9144"/>
                </a:lnTo>
                <a:lnTo>
                  <a:pt x="4782312" y="9144"/>
                </a:lnTo>
                <a:lnTo>
                  <a:pt x="4782312" y="3048"/>
                </a:lnTo>
                <a:lnTo>
                  <a:pt x="4780787" y="1397"/>
                </a:lnTo>
                <a:lnTo>
                  <a:pt x="4777740" y="0"/>
                </a:lnTo>
                <a:close/>
              </a:path>
              <a:path w="4782312" h="694816">
                <a:moveTo>
                  <a:pt x="4782312" y="9144"/>
                </a:moveTo>
                <a:lnTo>
                  <a:pt x="4771644" y="9144"/>
                </a:lnTo>
                <a:lnTo>
                  <a:pt x="4771644" y="694816"/>
                </a:lnTo>
                <a:lnTo>
                  <a:pt x="4782312" y="694816"/>
                </a:lnTo>
                <a:lnTo>
                  <a:pt x="47823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742841" y="3430267"/>
            <a:ext cx="4322269" cy="22475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734542" y="3430268"/>
            <a:ext cx="4340249" cy="2257146"/>
          </a:xfrm>
          <a:custGeom>
            <a:avLst/>
            <a:gdLst/>
            <a:ahLst/>
            <a:cxnLst/>
            <a:rect l="l" t="t" r="r" b="b"/>
            <a:pathLst>
              <a:path w="4782311" h="2487041">
                <a:moveTo>
                  <a:pt x="9143" y="0"/>
                </a:moveTo>
                <a:lnTo>
                  <a:pt x="0" y="0"/>
                </a:lnTo>
                <a:lnTo>
                  <a:pt x="0" y="2484119"/>
                </a:lnTo>
                <a:lnTo>
                  <a:pt x="1524" y="2484119"/>
                </a:lnTo>
                <a:lnTo>
                  <a:pt x="1523" y="2487041"/>
                </a:lnTo>
                <a:lnTo>
                  <a:pt x="399795" y="2487041"/>
                </a:lnTo>
                <a:lnTo>
                  <a:pt x="4780787" y="2485643"/>
                </a:lnTo>
                <a:lnTo>
                  <a:pt x="4780793" y="2476500"/>
                </a:lnTo>
                <a:lnTo>
                  <a:pt x="9143" y="2476500"/>
                </a:lnTo>
                <a:lnTo>
                  <a:pt x="9143" y="0"/>
                </a:lnTo>
                <a:close/>
              </a:path>
              <a:path w="4782311" h="2487041">
                <a:moveTo>
                  <a:pt x="4782311" y="0"/>
                </a:moveTo>
                <a:lnTo>
                  <a:pt x="4771644" y="0"/>
                </a:lnTo>
                <a:lnTo>
                  <a:pt x="4771644" y="2476500"/>
                </a:lnTo>
                <a:lnTo>
                  <a:pt x="4780793" y="2476500"/>
                </a:lnTo>
                <a:lnTo>
                  <a:pt x="47823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25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349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8439" y="1979254"/>
            <a:ext cx="6190064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</a:t>
            </a:r>
            <a:r>
              <a:rPr sz="2178" spc="82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2178" spc="-141" dirty="0">
                <a:solidFill>
                  <a:srgbClr val="595959"/>
                </a:solidFill>
                <a:latin typeface="Calibri"/>
                <a:cs typeface="Calibri"/>
              </a:rPr>
              <a:t>’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plumbing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)(iii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535372" y="3015329"/>
            <a:ext cx="4874136" cy="414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27073" y="3007031"/>
            <a:ext cx="4892116" cy="423120"/>
          </a:xfrm>
          <a:custGeom>
            <a:avLst/>
            <a:gdLst/>
            <a:ahLst/>
            <a:cxnLst/>
            <a:rect l="l" t="t" r="r" b="b"/>
            <a:pathLst>
              <a:path w="5390387" h="466216">
                <a:moveTo>
                  <a:pt x="5384292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466216"/>
                </a:lnTo>
                <a:lnTo>
                  <a:pt x="9144" y="466216"/>
                </a:lnTo>
                <a:lnTo>
                  <a:pt x="9143" y="9144"/>
                </a:lnTo>
                <a:lnTo>
                  <a:pt x="5390387" y="9144"/>
                </a:lnTo>
                <a:lnTo>
                  <a:pt x="5390387" y="3048"/>
                </a:lnTo>
                <a:lnTo>
                  <a:pt x="5388864" y="1397"/>
                </a:lnTo>
                <a:lnTo>
                  <a:pt x="5384292" y="0"/>
                </a:lnTo>
                <a:close/>
              </a:path>
              <a:path w="5390387" h="466216">
                <a:moveTo>
                  <a:pt x="5390387" y="9144"/>
                </a:moveTo>
                <a:lnTo>
                  <a:pt x="5379720" y="9144"/>
                </a:lnTo>
                <a:lnTo>
                  <a:pt x="5379720" y="466216"/>
                </a:lnTo>
                <a:lnTo>
                  <a:pt x="5390387" y="466216"/>
                </a:lnTo>
                <a:lnTo>
                  <a:pt x="5390387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35372" y="3430267"/>
            <a:ext cx="4874136" cy="281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27073" y="3430267"/>
            <a:ext cx="4892116" cy="2827110"/>
          </a:xfrm>
          <a:custGeom>
            <a:avLst/>
            <a:gdLst/>
            <a:ahLst/>
            <a:cxnLst/>
            <a:rect l="l" t="t" r="r" b="b"/>
            <a:pathLst>
              <a:path w="5390387" h="3115055">
                <a:moveTo>
                  <a:pt x="9143" y="0"/>
                </a:moveTo>
                <a:lnTo>
                  <a:pt x="0" y="0"/>
                </a:lnTo>
                <a:lnTo>
                  <a:pt x="0" y="3112008"/>
                </a:lnTo>
                <a:lnTo>
                  <a:pt x="1524" y="3112008"/>
                </a:lnTo>
                <a:lnTo>
                  <a:pt x="1524" y="3115056"/>
                </a:lnTo>
                <a:lnTo>
                  <a:pt x="5388864" y="3113532"/>
                </a:lnTo>
                <a:lnTo>
                  <a:pt x="5388867" y="3105912"/>
                </a:lnTo>
                <a:lnTo>
                  <a:pt x="9143" y="3105912"/>
                </a:lnTo>
                <a:lnTo>
                  <a:pt x="9143" y="0"/>
                </a:lnTo>
                <a:close/>
              </a:path>
              <a:path w="5390387" h="3115055">
                <a:moveTo>
                  <a:pt x="5390387" y="0"/>
                </a:moveTo>
                <a:lnTo>
                  <a:pt x="5379720" y="0"/>
                </a:lnTo>
                <a:lnTo>
                  <a:pt x="5379720" y="3105912"/>
                </a:lnTo>
                <a:lnTo>
                  <a:pt x="5388867" y="3105912"/>
                </a:lnTo>
                <a:lnTo>
                  <a:pt x="53903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26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160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7183" y="2946174"/>
            <a:ext cx="3291840" cy="4840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58885" y="2937874"/>
            <a:ext cx="3309821" cy="492277"/>
          </a:xfrm>
          <a:custGeom>
            <a:avLst/>
            <a:gdLst/>
            <a:ahLst/>
            <a:cxnLst/>
            <a:rect l="l" t="t" r="r" b="b"/>
            <a:pathLst>
              <a:path w="3646932" h="542416">
                <a:moveTo>
                  <a:pt x="3642360" y="0"/>
                </a:moveTo>
                <a:lnTo>
                  <a:pt x="4571" y="0"/>
                </a:lnTo>
                <a:lnTo>
                  <a:pt x="1523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3646932" y="9144"/>
                </a:lnTo>
                <a:lnTo>
                  <a:pt x="3646932" y="3048"/>
                </a:lnTo>
                <a:lnTo>
                  <a:pt x="3645408" y="1397"/>
                </a:lnTo>
                <a:lnTo>
                  <a:pt x="3642360" y="0"/>
                </a:lnTo>
                <a:close/>
              </a:path>
              <a:path w="3646932" h="542416">
                <a:moveTo>
                  <a:pt x="3646932" y="9144"/>
                </a:moveTo>
                <a:lnTo>
                  <a:pt x="3636264" y="9144"/>
                </a:lnTo>
                <a:lnTo>
                  <a:pt x="3636264" y="542416"/>
                </a:lnTo>
                <a:lnTo>
                  <a:pt x="3646932" y="542416"/>
                </a:lnTo>
                <a:lnTo>
                  <a:pt x="364693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88438" y="1979254"/>
            <a:ext cx="3615722" cy="75610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4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</a:t>
            </a:r>
            <a:r>
              <a:rPr sz="2178" spc="-50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(b)(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38970" y="2946174"/>
            <a:ext cx="2336099" cy="4840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7330670" y="2937874"/>
            <a:ext cx="2352697" cy="492277"/>
          </a:xfrm>
          <a:custGeom>
            <a:avLst/>
            <a:gdLst/>
            <a:ahLst/>
            <a:cxnLst/>
            <a:rect l="l" t="t" r="r" b="b"/>
            <a:pathLst>
              <a:path w="2592324" h="542416">
                <a:moveTo>
                  <a:pt x="25877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4" y="542416"/>
                </a:lnTo>
                <a:lnTo>
                  <a:pt x="9144" y="9144"/>
                </a:lnTo>
                <a:lnTo>
                  <a:pt x="2592324" y="9144"/>
                </a:lnTo>
                <a:lnTo>
                  <a:pt x="2592324" y="1397"/>
                </a:lnTo>
                <a:lnTo>
                  <a:pt x="2587752" y="0"/>
                </a:lnTo>
                <a:close/>
              </a:path>
              <a:path w="2592324" h="542416">
                <a:moveTo>
                  <a:pt x="2592324" y="9144"/>
                </a:moveTo>
                <a:lnTo>
                  <a:pt x="2583179" y="9144"/>
                </a:lnTo>
                <a:lnTo>
                  <a:pt x="2583179" y="542416"/>
                </a:lnTo>
                <a:lnTo>
                  <a:pt x="2592324" y="542416"/>
                </a:lnTo>
                <a:lnTo>
                  <a:pt x="25923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87655" y="2946174"/>
            <a:ext cx="2351313" cy="4840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79355" y="2937874"/>
            <a:ext cx="2369295" cy="492277"/>
          </a:xfrm>
          <a:custGeom>
            <a:avLst/>
            <a:gdLst/>
            <a:ahLst/>
            <a:cxnLst/>
            <a:rect l="l" t="t" r="r" b="b"/>
            <a:pathLst>
              <a:path w="2610612" h="542416">
                <a:moveTo>
                  <a:pt x="26060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2610612" y="9144"/>
                </a:lnTo>
                <a:lnTo>
                  <a:pt x="2610612" y="3048"/>
                </a:lnTo>
                <a:lnTo>
                  <a:pt x="2609087" y="1397"/>
                </a:lnTo>
                <a:lnTo>
                  <a:pt x="2606040" y="0"/>
                </a:lnTo>
                <a:close/>
              </a:path>
              <a:path w="2610612" h="542416">
                <a:moveTo>
                  <a:pt x="2610612" y="9144"/>
                </a:moveTo>
                <a:lnTo>
                  <a:pt x="2599944" y="9144"/>
                </a:lnTo>
                <a:lnTo>
                  <a:pt x="2599944" y="542416"/>
                </a:lnTo>
                <a:lnTo>
                  <a:pt x="2610612" y="542416"/>
                </a:lnTo>
                <a:lnTo>
                  <a:pt x="261061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67183" y="3430267"/>
            <a:ext cx="3291840" cy="18672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58886" y="3430267"/>
            <a:ext cx="3309820" cy="1876787"/>
          </a:xfrm>
          <a:custGeom>
            <a:avLst/>
            <a:gdLst/>
            <a:ahLst/>
            <a:cxnLst/>
            <a:rect l="l" t="t" r="r" b="b"/>
            <a:pathLst>
              <a:path w="3646931" h="2067941">
                <a:moveTo>
                  <a:pt x="9143" y="0"/>
                </a:moveTo>
                <a:lnTo>
                  <a:pt x="0" y="0"/>
                </a:lnTo>
                <a:lnTo>
                  <a:pt x="0" y="2065020"/>
                </a:lnTo>
                <a:lnTo>
                  <a:pt x="1523" y="2065020"/>
                </a:lnTo>
                <a:lnTo>
                  <a:pt x="1524" y="2067941"/>
                </a:lnTo>
                <a:lnTo>
                  <a:pt x="305180" y="2067941"/>
                </a:lnTo>
                <a:lnTo>
                  <a:pt x="3645408" y="2066544"/>
                </a:lnTo>
                <a:lnTo>
                  <a:pt x="3645414" y="2057400"/>
                </a:lnTo>
                <a:lnTo>
                  <a:pt x="9143" y="2057400"/>
                </a:lnTo>
                <a:lnTo>
                  <a:pt x="9143" y="0"/>
                </a:lnTo>
                <a:close/>
              </a:path>
              <a:path w="3646931" h="2067941">
                <a:moveTo>
                  <a:pt x="3646931" y="0"/>
                </a:moveTo>
                <a:lnTo>
                  <a:pt x="3636264" y="0"/>
                </a:lnTo>
                <a:lnTo>
                  <a:pt x="3636264" y="2057400"/>
                </a:lnTo>
                <a:lnTo>
                  <a:pt x="3645414" y="2057400"/>
                </a:lnTo>
                <a:lnTo>
                  <a:pt x="36469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330670" y="5301983"/>
            <a:ext cx="2352697" cy="0"/>
          </a:xfrm>
          <a:custGeom>
            <a:avLst/>
            <a:gdLst/>
            <a:ahLst/>
            <a:cxnLst/>
            <a:rect l="l" t="t" r="r" b="b"/>
            <a:pathLst>
              <a:path w="2592324">
                <a:moveTo>
                  <a:pt x="0" y="0"/>
                </a:moveTo>
                <a:lnTo>
                  <a:pt x="2592324" y="0"/>
                </a:lnTo>
              </a:path>
            </a:pathLst>
          </a:custGeom>
          <a:ln w="1143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334819" y="3430153"/>
            <a:ext cx="0" cy="186722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0"/>
                </a:moveTo>
                <a:lnTo>
                  <a:pt x="0" y="205740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679219" y="3430267"/>
            <a:ext cx="0" cy="1867220"/>
          </a:xfrm>
          <a:custGeom>
            <a:avLst/>
            <a:gdLst/>
            <a:ahLst/>
            <a:cxnLst/>
            <a:rect l="l" t="t" r="r" b="b"/>
            <a:pathLst>
              <a:path h="2057400">
                <a:moveTo>
                  <a:pt x="0" y="0"/>
                </a:moveTo>
                <a:lnTo>
                  <a:pt x="0" y="2057400"/>
                </a:lnTo>
              </a:path>
            </a:pathLst>
          </a:custGeom>
          <a:ln w="1041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987654" y="3430267"/>
            <a:ext cx="4687414" cy="18672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979356" y="3430267"/>
            <a:ext cx="2369294" cy="1876787"/>
          </a:xfrm>
          <a:custGeom>
            <a:avLst/>
            <a:gdLst/>
            <a:ahLst/>
            <a:cxnLst/>
            <a:rect l="l" t="t" r="r" b="b"/>
            <a:pathLst>
              <a:path w="2610611" h="2067941">
                <a:moveTo>
                  <a:pt x="9143" y="0"/>
                </a:moveTo>
                <a:lnTo>
                  <a:pt x="0" y="0"/>
                </a:lnTo>
                <a:lnTo>
                  <a:pt x="0" y="2065020"/>
                </a:lnTo>
                <a:lnTo>
                  <a:pt x="1524" y="2065020"/>
                </a:lnTo>
                <a:lnTo>
                  <a:pt x="1524" y="2067941"/>
                </a:lnTo>
                <a:lnTo>
                  <a:pt x="218820" y="2067941"/>
                </a:lnTo>
                <a:lnTo>
                  <a:pt x="2609087" y="2066544"/>
                </a:lnTo>
                <a:lnTo>
                  <a:pt x="2609094" y="2057400"/>
                </a:lnTo>
                <a:lnTo>
                  <a:pt x="9143" y="2057400"/>
                </a:lnTo>
                <a:lnTo>
                  <a:pt x="9143" y="0"/>
                </a:lnTo>
                <a:close/>
              </a:path>
              <a:path w="2610611" h="2067941">
                <a:moveTo>
                  <a:pt x="2610611" y="0"/>
                </a:moveTo>
                <a:lnTo>
                  <a:pt x="2599944" y="0"/>
                </a:lnTo>
                <a:lnTo>
                  <a:pt x="2599944" y="2057400"/>
                </a:lnTo>
                <a:lnTo>
                  <a:pt x="2609094" y="2057400"/>
                </a:lnTo>
                <a:lnTo>
                  <a:pt x="26106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27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6828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8646" y="2001383"/>
            <a:ext cx="6621140" cy="10880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6481" marR="11527" indent="-414955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Bu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ing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the i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</a:t>
            </a:r>
            <a:r>
              <a:rPr sz="2178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min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pai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ut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indi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idual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apa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rt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11527"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Arial"/>
                <a:cs typeface="Arial"/>
              </a:rPr>
              <a:t>	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)(ii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5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2178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35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(a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)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))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673685" y="3499423"/>
            <a:ext cx="4601660" cy="2351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57087" y="5859843"/>
            <a:ext cx="4636123" cy="0"/>
          </a:xfrm>
          <a:custGeom>
            <a:avLst/>
            <a:gdLst/>
            <a:ahLst/>
            <a:cxnLst/>
            <a:rect l="l" t="t" r="r" b="b"/>
            <a:pathLst>
              <a:path w="5108321">
                <a:moveTo>
                  <a:pt x="0" y="0"/>
                </a:moveTo>
                <a:lnTo>
                  <a:pt x="5108321" y="0"/>
                </a:lnTo>
              </a:path>
            </a:pathLst>
          </a:custGeom>
          <a:ln w="2158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65386" y="3499309"/>
            <a:ext cx="0" cy="2351314"/>
          </a:xfrm>
          <a:custGeom>
            <a:avLst/>
            <a:gdLst/>
            <a:ahLst/>
            <a:cxnLst/>
            <a:rect l="l" t="t" r="r" b="b"/>
            <a:pathLst>
              <a:path h="2590800">
                <a:moveTo>
                  <a:pt x="0" y="0"/>
                </a:moveTo>
                <a:lnTo>
                  <a:pt x="0" y="2590800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57087" y="3491240"/>
            <a:ext cx="4636123" cy="0"/>
          </a:xfrm>
          <a:custGeom>
            <a:avLst/>
            <a:gdLst/>
            <a:ahLst/>
            <a:cxnLst/>
            <a:rect l="l" t="t" r="r" b="b"/>
            <a:pathLst>
              <a:path w="5108321">
                <a:moveTo>
                  <a:pt x="0" y="0"/>
                </a:moveTo>
                <a:lnTo>
                  <a:pt x="5108321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284278" y="3499423"/>
            <a:ext cx="0" cy="2351314"/>
          </a:xfrm>
          <a:custGeom>
            <a:avLst/>
            <a:gdLst/>
            <a:ahLst/>
            <a:cxnLst/>
            <a:rect l="l" t="t" r="r" b="b"/>
            <a:pathLst>
              <a:path h="2590800">
                <a:moveTo>
                  <a:pt x="0" y="0"/>
                </a:moveTo>
                <a:lnTo>
                  <a:pt x="0" y="2590800"/>
                </a:lnTo>
              </a:path>
            </a:pathLst>
          </a:custGeom>
          <a:ln w="20954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28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19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Qu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z: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oose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el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48442" y="1564890"/>
            <a:ext cx="6211965" cy="10880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426481" marR="11527" indent="-414955"/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lling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fi</a:t>
            </a:r>
            <a:r>
              <a:rPr sz="2178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e building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178" spc="-23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per</a:t>
            </a:r>
            <a:r>
              <a:rPr sz="2178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who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plans</a:t>
            </a:r>
            <a:r>
              <a:rPr sz="2178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o </a:t>
            </a:r>
            <a:r>
              <a:rPr lang="en-US" sz="2178" spc="-14" dirty="0">
                <a:solidFill>
                  <a:srgbClr val="595959"/>
                </a:solidFill>
                <a:latin typeface="Calibri"/>
                <a:cs typeface="Calibri"/>
              </a:rPr>
              <a:t>demolish a portion of 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the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building</a:t>
            </a:r>
            <a:r>
              <a:rPr lang="en-US" sz="2178" dirty="0">
                <a:solidFill>
                  <a:srgbClr val="595959"/>
                </a:solidFill>
                <a:latin typeface="Calibri"/>
                <a:cs typeface="Calibri"/>
              </a:rPr>
              <a:t> and convert residential 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499" dirty="0">
              <a:solidFill>
                <a:srgbClr val="4D3E2F"/>
              </a:solidFill>
            </a:endParaRPr>
          </a:p>
          <a:p>
            <a:pPr marL="426481" indent="-414955">
              <a:buClr>
                <a:srgbClr val="595959"/>
              </a:buClr>
              <a:buFont typeface="Arial"/>
              <a:buChar char=""/>
              <a:tabLst>
                <a:tab pos="425905" algn="l"/>
              </a:tabLst>
            </a:pPr>
            <a:r>
              <a:rPr sz="2178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178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2178" spc="-9" dirty="0">
                <a:solidFill>
                  <a:srgbClr val="595959"/>
                </a:solidFill>
                <a:latin typeface="Calibri"/>
                <a:cs typeface="Calibri"/>
              </a:rPr>
              <a:t>er:</a:t>
            </a:r>
            <a:r>
              <a:rPr sz="2178" spc="-18" dirty="0">
                <a:solidFill>
                  <a:srgbClr val="595959"/>
                </a:solidFill>
                <a:latin typeface="Calibri"/>
                <a:cs typeface="Calibri"/>
              </a:rPr>
              <a:t> E</a:t>
            </a:r>
            <a:r>
              <a:rPr sz="2178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endParaRPr sz="2178" dirty="0">
              <a:solidFill>
                <a:srgbClr val="4D3E2F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15594" y="456547"/>
            <a:ext cx="2489627" cy="456432"/>
          </a:xfrm>
          <a:custGeom>
            <a:avLst/>
            <a:gdLst/>
            <a:ahLst/>
            <a:cxnLst/>
            <a:rect l="l" t="t" r="r" b="b"/>
            <a:pathLst>
              <a:path w="2743200" h="502920">
                <a:moveTo>
                  <a:pt x="26609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664581" y="502837"/>
                </a:lnTo>
                <a:lnTo>
                  <a:pt x="2704514" y="490135"/>
                </a:lnTo>
                <a:lnTo>
                  <a:pt x="2732592" y="460142"/>
                </a:lnTo>
                <a:lnTo>
                  <a:pt x="2743200" y="419100"/>
                </a:lnTo>
                <a:lnTo>
                  <a:pt x="2743120" y="80139"/>
                </a:lnTo>
                <a:lnTo>
                  <a:pt x="2730847" y="39777"/>
                </a:lnTo>
                <a:lnTo>
                  <a:pt x="2701569" y="10984"/>
                </a:lnTo>
                <a:lnTo>
                  <a:pt x="2660904" y="0"/>
                </a:lnTo>
                <a:close/>
              </a:path>
            </a:pathLst>
          </a:custGeom>
          <a:solidFill>
            <a:srgbClr val="99BA59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04529" y="445482"/>
            <a:ext cx="2513024" cy="478445"/>
          </a:xfrm>
          <a:custGeom>
            <a:avLst/>
            <a:gdLst/>
            <a:ahLst/>
            <a:cxnLst/>
            <a:rect l="l" t="t" r="r" b="b"/>
            <a:pathLst>
              <a:path w="2768980" h="527176">
                <a:moveTo>
                  <a:pt x="2767583" y="77724"/>
                </a:moveTo>
                <a:lnTo>
                  <a:pt x="2741676" y="77724"/>
                </a:lnTo>
                <a:lnTo>
                  <a:pt x="2741676" y="83820"/>
                </a:lnTo>
                <a:lnTo>
                  <a:pt x="2743200" y="83820"/>
                </a:lnTo>
                <a:lnTo>
                  <a:pt x="2741676" y="446531"/>
                </a:lnTo>
                <a:lnTo>
                  <a:pt x="2740152" y="452627"/>
                </a:lnTo>
                <a:lnTo>
                  <a:pt x="2729483" y="473964"/>
                </a:lnTo>
                <a:lnTo>
                  <a:pt x="2714244" y="489203"/>
                </a:lnTo>
                <a:lnTo>
                  <a:pt x="2692907" y="499745"/>
                </a:lnTo>
                <a:lnTo>
                  <a:pt x="26929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474976" y="527176"/>
                </a:lnTo>
                <a:lnTo>
                  <a:pt x="2692907" y="527176"/>
                </a:lnTo>
                <a:lnTo>
                  <a:pt x="2692907" y="525779"/>
                </a:lnTo>
                <a:lnTo>
                  <a:pt x="2711196" y="519684"/>
                </a:lnTo>
                <a:lnTo>
                  <a:pt x="2717292" y="516636"/>
                </a:lnTo>
                <a:lnTo>
                  <a:pt x="2718816" y="515112"/>
                </a:lnTo>
                <a:lnTo>
                  <a:pt x="2724912" y="512064"/>
                </a:lnTo>
                <a:lnTo>
                  <a:pt x="2726435" y="510540"/>
                </a:lnTo>
                <a:lnTo>
                  <a:pt x="2729483" y="509016"/>
                </a:lnTo>
                <a:lnTo>
                  <a:pt x="2734055" y="504444"/>
                </a:lnTo>
                <a:lnTo>
                  <a:pt x="2737104" y="502920"/>
                </a:lnTo>
                <a:lnTo>
                  <a:pt x="2749296" y="490727"/>
                </a:lnTo>
                <a:lnTo>
                  <a:pt x="2752344" y="484631"/>
                </a:lnTo>
                <a:lnTo>
                  <a:pt x="2753868" y="483108"/>
                </a:lnTo>
                <a:lnTo>
                  <a:pt x="2761488" y="467868"/>
                </a:lnTo>
                <a:lnTo>
                  <a:pt x="2766059" y="454151"/>
                </a:lnTo>
                <a:lnTo>
                  <a:pt x="2767583" y="440436"/>
                </a:lnTo>
                <a:lnTo>
                  <a:pt x="2768980" y="117728"/>
                </a:lnTo>
                <a:lnTo>
                  <a:pt x="2768980" y="88392"/>
                </a:lnTo>
                <a:lnTo>
                  <a:pt x="2767583" y="88392"/>
                </a:lnTo>
                <a:lnTo>
                  <a:pt x="2767583" y="77724"/>
                </a:lnTo>
                <a:close/>
              </a:path>
              <a:path w="27689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6929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7689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768980" h="527176">
                <a:moveTo>
                  <a:pt x="26822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738628" y="25908"/>
                </a:lnTo>
                <a:lnTo>
                  <a:pt x="2732531" y="19812"/>
                </a:lnTo>
                <a:lnTo>
                  <a:pt x="2717292" y="12192"/>
                </a:lnTo>
                <a:lnTo>
                  <a:pt x="2715768" y="10668"/>
                </a:lnTo>
                <a:lnTo>
                  <a:pt x="2709672" y="7620"/>
                </a:lnTo>
                <a:lnTo>
                  <a:pt x="2691383" y="1524"/>
                </a:lnTo>
                <a:lnTo>
                  <a:pt x="2682240" y="0"/>
                </a:lnTo>
                <a:close/>
              </a:path>
              <a:path w="2768980" h="527176">
                <a:moveTo>
                  <a:pt x="2766059" y="68579"/>
                </a:moveTo>
                <a:lnTo>
                  <a:pt x="2738628" y="68579"/>
                </a:lnTo>
                <a:lnTo>
                  <a:pt x="2738628" y="71627"/>
                </a:lnTo>
                <a:lnTo>
                  <a:pt x="2740152" y="71627"/>
                </a:lnTo>
                <a:lnTo>
                  <a:pt x="2740152" y="77724"/>
                </a:lnTo>
                <a:lnTo>
                  <a:pt x="2766059" y="77724"/>
                </a:lnTo>
                <a:lnTo>
                  <a:pt x="2766059" y="68579"/>
                </a:lnTo>
                <a:close/>
              </a:path>
              <a:path w="2768980" h="527176">
                <a:moveTo>
                  <a:pt x="2763012" y="59436"/>
                </a:moveTo>
                <a:lnTo>
                  <a:pt x="2732531" y="59436"/>
                </a:lnTo>
                <a:lnTo>
                  <a:pt x="2735579" y="62484"/>
                </a:lnTo>
                <a:lnTo>
                  <a:pt x="2735579" y="65531"/>
                </a:lnTo>
                <a:lnTo>
                  <a:pt x="2737104" y="65531"/>
                </a:lnTo>
                <a:lnTo>
                  <a:pt x="2737104" y="68579"/>
                </a:lnTo>
                <a:lnTo>
                  <a:pt x="2764535" y="68579"/>
                </a:lnTo>
                <a:lnTo>
                  <a:pt x="2764535" y="64008"/>
                </a:lnTo>
                <a:lnTo>
                  <a:pt x="2763012" y="64008"/>
                </a:lnTo>
                <a:lnTo>
                  <a:pt x="2763012" y="59436"/>
                </a:lnTo>
                <a:close/>
              </a:path>
              <a:path w="2768980" h="527176">
                <a:moveTo>
                  <a:pt x="2761488" y="56388"/>
                </a:moveTo>
                <a:lnTo>
                  <a:pt x="2731007" y="56388"/>
                </a:lnTo>
                <a:lnTo>
                  <a:pt x="2731007" y="59436"/>
                </a:lnTo>
                <a:lnTo>
                  <a:pt x="2761488" y="59436"/>
                </a:lnTo>
                <a:lnTo>
                  <a:pt x="2761488" y="56388"/>
                </a:lnTo>
                <a:close/>
              </a:path>
              <a:path w="2768980" h="527176">
                <a:moveTo>
                  <a:pt x="2738628" y="25908"/>
                </a:moveTo>
                <a:lnTo>
                  <a:pt x="2680716" y="25908"/>
                </a:lnTo>
                <a:lnTo>
                  <a:pt x="2686812" y="27431"/>
                </a:lnTo>
                <a:lnTo>
                  <a:pt x="2694431" y="28955"/>
                </a:lnTo>
                <a:lnTo>
                  <a:pt x="2715768" y="39624"/>
                </a:lnTo>
                <a:lnTo>
                  <a:pt x="2729483" y="53340"/>
                </a:lnTo>
                <a:lnTo>
                  <a:pt x="2729483" y="56388"/>
                </a:lnTo>
                <a:lnTo>
                  <a:pt x="2759964" y="56388"/>
                </a:lnTo>
                <a:lnTo>
                  <a:pt x="2759964" y="53340"/>
                </a:lnTo>
                <a:lnTo>
                  <a:pt x="2758440" y="51816"/>
                </a:lnTo>
                <a:lnTo>
                  <a:pt x="2756916" y="51816"/>
                </a:lnTo>
                <a:lnTo>
                  <a:pt x="2756916" y="48768"/>
                </a:lnTo>
                <a:lnTo>
                  <a:pt x="2755392" y="48768"/>
                </a:lnTo>
                <a:lnTo>
                  <a:pt x="2755392" y="45720"/>
                </a:lnTo>
                <a:lnTo>
                  <a:pt x="2753868" y="44196"/>
                </a:lnTo>
                <a:lnTo>
                  <a:pt x="2752344" y="44196"/>
                </a:lnTo>
                <a:lnTo>
                  <a:pt x="2752344" y="41148"/>
                </a:lnTo>
                <a:lnTo>
                  <a:pt x="2747772" y="36575"/>
                </a:lnTo>
                <a:lnTo>
                  <a:pt x="2746248" y="36575"/>
                </a:lnTo>
                <a:lnTo>
                  <a:pt x="2746248" y="33527"/>
                </a:lnTo>
                <a:lnTo>
                  <a:pt x="27386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019466" y="3153642"/>
            <a:ext cx="4322269" cy="28879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>
              <a:solidFill>
                <a:srgbClr val="4D3E2F"/>
              </a:solidFill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29</a:t>
            </a:fld>
            <a:endParaRPr sz="1089" dirty="0">
              <a:solidFill>
                <a:srgbClr val="8BAA00">
                  <a:lumMod val="75000"/>
                </a:srgbClr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06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827" y="1566001"/>
            <a:ext cx="10019973" cy="462068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To feel comfortable getting started with an environmental review for a project</a:t>
            </a:r>
          </a:p>
          <a:p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To become aware of resources available to help completing an environmental review</a:t>
            </a:r>
          </a:p>
          <a:p>
            <a:r>
              <a:rPr lang="en-US" sz="3600" dirty="0">
                <a:solidFill>
                  <a:srgbClr val="5A5A5A"/>
                </a:solidFill>
                <a:latin typeface="Book Antiqua" panose="02040602050305030304" pitchFamily="18" charset="0"/>
              </a:rPr>
              <a:t>Know where to look for more training on environmental reviews</a:t>
            </a:r>
            <a:endParaRPr lang="en-US" sz="3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71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Environmental Review Process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719" t="21086" r="-1" b="207"/>
          <a:stretch/>
        </p:blipFill>
        <p:spPr>
          <a:xfrm>
            <a:off x="2299326" y="1320327"/>
            <a:ext cx="8769167" cy="529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4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58.6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App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 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lang="en-US" sz="3630" spc="-18" dirty="0">
                <a:solidFill>
                  <a:srgbClr val="FFFFFF"/>
                </a:solidFill>
                <a:latin typeface="Calibri"/>
                <a:cs typeface="Calibri"/>
              </a:rPr>
              <a:t>https</a:t>
            </a:r>
            <a:r>
              <a:rPr lang="en-US" sz="1200" spc="-18" dirty="0">
                <a:solidFill>
                  <a:srgbClr val="FFFFFF"/>
                </a:solidFill>
                <a:latin typeface="Calibri"/>
                <a:cs typeface="Calibri"/>
              </a:rPr>
              <a:t>://</a:t>
            </a:r>
            <a:br>
              <a:rPr lang="en-US" sz="1200" spc="-18" dirty="0">
                <a:solidFill>
                  <a:srgbClr val="FFFFFF"/>
                </a:solidFill>
                <a:latin typeface="Calibri"/>
                <a:cs typeface="Calibri"/>
              </a:rPr>
            </a:br>
            <a:br>
              <a:rPr lang="en-US" sz="1200" spc="-14" dirty="0">
                <a:latin typeface="Calibri"/>
                <a:cs typeface="Calibri"/>
              </a:rPr>
            </a:b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91127" y="812800"/>
            <a:ext cx="5941019" cy="24766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ui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in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24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CFR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58.6: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nal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Floo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d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am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Barri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eso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997" spc="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454" dirty="0"/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Airport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y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Cl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ar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45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509093" y="2946174"/>
            <a:ext cx="3229599" cy="4840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500794" y="2937874"/>
            <a:ext cx="3246197" cy="492277"/>
          </a:xfrm>
          <a:custGeom>
            <a:avLst/>
            <a:gdLst/>
            <a:ahLst/>
            <a:cxnLst/>
            <a:rect l="l" t="t" r="r" b="b"/>
            <a:pathLst>
              <a:path w="3576828" h="542416">
                <a:moveTo>
                  <a:pt x="3572255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542416"/>
                </a:lnTo>
                <a:lnTo>
                  <a:pt x="9143" y="542416"/>
                </a:lnTo>
                <a:lnTo>
                  <a:pt x="9143" y="9144"/>
                </a:lnTo>
                <a:lnTo>
                  <a:pt x="3576828" y="9144"/>
                </a:lnTo>
                <a:lnTo>
                  <a:pt x="3576828" y="3048"/>
                </a:lnTo>
                <a:lnTo>
                  <a:pt x="3575304" y="1397"/>
                </a:lnTo>
                <a:lnTo>
                  <a:pt x="3572255" y="0"/>
                </a:lnTo>
                <a:close/>
              </a:path>
              <a:path w="3576828" h="542416">
                <a:moveTo>
                  <a:pt x="3576828" y="9144"/>
                </a:moveTo>
                <a:lnTo>
                  <a:pt x="3567683" y="9144"/>
                </a:lnTo>
                <a:lnTo>
                  <a:pt x="3567683" y="542416"/>
                </a:lnTo>
                <a:lnTo>
                  <a:pt x="3576828" y="542416"/>
                </a:lnTo>
                <a:lnTo>
                  <a:pt x="3576828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509093" y="3430267"/>
            <a:ext cx="3229599" cy="19543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6500794" y="3430267"/>
            <a:ext cx="3246197" cy="1963924"/>
          </a:xfrm>
          <a:custGeom>
            <a:avLst/>
            <a:gdLst/>
            <a:ahLst/>
            <a:cxnLst/>
            <a:rect l="l" t="t" r="r" b="b"/>
            <a:pathLst>
              <a:path w="3576828" h="2163953">
                <a:moveTo>
                  <a:pt x="9143" y="0"/>
                </a:moveTo>
                <a:lnTo>
                  <a:pt x="0" y="0"/>
                </a:lnTo>
                <a:lnTo>
                  <a:pt x="0" y="2161031"/>
                </a:lnTo>
                <a:lnTo>
                  <a:pt x="1524" y="2161031"/>
                </a:lnTo>
                <a:lnTo>
                  <a:pt x="1524" y="2163953"/>
                </a:lnTo>
                <a:lnTo>
                  <a:pt x="3575304" y="2162555"/>
                </a:lnTo>
                <a:lnTo>
                  <a:pt x="3575309" y="2154936"/>
                </a:lnTo>
                <a:lnTo>
                  <a:pt x="9143" y="2154936"/>
                </a:lnTo>
                <a:lnTo>
                  <a:pt x="9143" y="0"/>
                </a:lnTo>
                <a:close/>
              </a:path>
              <a:path w="3576828" h="2163953">
                <a:moveTo>
                  <a:pt x="3576828" y="0"/>
                </a:moveTo>
                <a:lnTo>
                  <a:pt x="3567683" y="0"/>
                </a:lnTo>
                <a:lnTo>
                  <a:pt x="3567683" y="2154936"/>
                </a:lnTo>
                <a:lnTo>
                  <a:pt x="3575309" y="2154936"/>
                </a:lnTo>
                <a:lnTo>
                  <a:pt x="357682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/>
          <p:nvPr/>
        </p:nvSpPr>
        <p:spPr>
          <a:xfrm>
            <a:off x="2843809" y="3914361"/>
            <a:ext cx="3023513" cy="221300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/>
          <p:nvPr/>
        </p:nvSpPr>
        <p:spPr>
          <a:xfrm>
            <a:off x="2835510" y="3906064"/>
            <a:ext cx="3040111" cy="2230867"/>
          </a:xfrm>
          <a:custGeom>
            <a:avLst/>
            <a:gdLst/>
            <a:ahLst/>
            <a:cxnLst/>
            <a:rect l="l" t="t" r="r" b="b"/>
            <a:pathLst>
              <a:path w="3349752" h="2458084">
                <a:moveTo>
                  <a:pt x="3345179" y="0"/>
                </a:moveTo>
                <a:lnTo>
                  <a:pt x="4571" y="0"/>
                </a:lnTo>
                <a:lnTo>
                  <a:pt x="1524" y="1397"/>
                </a:lnTo>
                <a:lnTo>
                  <a:pt x="0" y="4571"/>
                </a:lnTo>
                <a:lnTo>
                  <a:pt x="0" y="2455164"/>
                </a:lnTo>
                <a:lnTo>
                  <a:pt x="1524" y="2455164"/>
                </a:lnTo>
                <a:lnTo>
                  <a:pt x="1524" y="2458085"/>
                </a:lnTo>
                <a:lnTo>
                  <a:pt x="3349752" y="2458085"/>
                </a:lnTo>
                <a:lnTo>
                  <a:pt x="3349752" y="2447544"/>
                </a:lnTo>
                <a:lnTo>
                  <a:pt x="9143" y="2447544"/>
                </a:lnTo>
                <a:lnTo>
                  <a:pt x="9143" y="9144"/>
                </a:lnTo>
                <a:lnTo>
                  <a:pt x="3349752" y="9144"/>
                </a:lnTo>
                <a:lnTo>
                  <a:pt x="3349752" y="1397"/>
                </a:lnTo>
                <a:lnTo>
                  <a:pt x="3345179" y="0"/>
                </a:lnTo>
                <a:close/>
              </a:path>
              <a:path w="3349752" h="2458084">
                <a:moveTo>
                  <a:pt x="3349752" y="9144"/>
                </a:moveTo>
                <a:lnTo>
                  <a:pt x="3340608" y="9144"/>
                </a:lnTo>
                <a:lnTo>
                  <a:pt x="3340608" y="2447544"/>
                </a:lnTo>
                <a:lnTo>
                  <a:pt x="3349752" y="2447544"/>
                </a:lnTo>
                <a:lnTo>
                  <a:pt x="3349752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824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24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CFR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58.5: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fun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6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647406" y="2323767"/>
            <a:ext cx="1590594" cy="10179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639106" y="2315468"/>
            <a:ext cx="1608576" cy="1034463"/>
          </a:xfrm>
          <a:custGeom>
            <a:avLst/>
            <a:gdLst/>
            <a:ahLst/>
            <a:cxnLst/>
            <a:rect l="l" t="t" r="r" b="b"/>
            <a:pathLst>
              <a:path w="1772412" h="1139825">
                <a:moveTo>
                  <a:pt x="17678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136904"/>
                </a:lnTo>
                <a:lnTo>
                  <a:pt x="1524" y="1136904"/>
                </a:lnTo>
                <a:lnTo>
                  <a:pt x="1524" y="1139825"/>
                </a:lnTo>
                <a:lnTo>
                  <a:pt x="148970" y="1139825"/>
                </a:lnTo>
                <a:lnTo>
                  <a:pt x="1770887" y="1138427"/>
                </a:lnTo>
                <a:lnTo>
                  <a:pt x="1770898" y="1130808"/>
                </a:lnTo>
                <a:lnTo>
                  <a:pt x="9143" y="1130808"/>
                </a:lnTo>
                <a:lnTo>
                  <a:pt x="9143" y="9144"/>
                </a:lnTo>
                <a:lnTo>
                  <a:pt x="1772403" y="9144"/>
                </a:lnTo>
                <a:lnTo>
                  <a:pt x="1772412" y="3047"/>
                </a:lnTo>
                <a:lnTo>
                  <a:pt x="1770887" y="1397"/>
                </a:lnTo>
                <a:lnTo>
                  <a:pt x="1767840" y="0"/>
                </a:lnTo>
                <a:close/>
              </a:path>
              <a:path w="1772412" h="1139825">
                <a:moveTo>
                  <a:pt x="1772403" y="9144"/>
                </a:moveTo>
                <a:lnTo>
                  <a:pt x="1761744" y="9144"/>
                </a:lnTo>
                <a:lnTo>
                  <a:pt x="1761744" y="1130808"/>
                </a:lnTo>
                <a:lnTo>
                  <a:pt x="1770898" y="1130808"/>
                </a:lnTo>
                <a:lnTo>
                  <a:pt x="17724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6643257" y="3421969"/>
            <a:ext cx="1185339" cy="0"/>
          </a:xfrm>
          <a:custGeom>
            <a:avLst/>
            <a:gdLst/>
            <a:ahLst/>
            <a:cxnLst/>
            <a:rect l="l" t="t" r="r" b="b"/>
            <a:pathLst>
              <a:path w="1306068">
                <a:moveTo>
                  <a:pt x="0" y="0"/>
                </a:moveTo>
                <a:lnTo>
                  <a:pt x="130606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376314" y="2323767"/>
            <a:ext cx="1264176" cy="11065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368014" y="2315468"/>
            <a:ext cx="1280775" cy="1114683"/>
          </a:xfrm>
          <a:custGeom>
            <a:avLst/>
            <a:gdLst/>
            <a:ahLst/>
            <a:cxnLst/>
            <a:rect l="l" t="t" r="r" b="b"/>
            <a:pathLst>
              <a:path w="1411224" h="1228216">
                <a:moveTo>
                  <a:pt x="1406652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228216"/>
                </a:lnTo>
                <a:lnTo>
                  <a:pt x="9144" y="1228216"/>
                </a:lnTo>
                <a:lnTo>
                  <a:pt x="9144" y="9144"/>
                </a:lnTo>
                <a:lnTo>
                  <a:pt x="1411224" y="9144"/>
                </a:lnTo>
                <a:lnTo>
                  <a:pt x="1411224" y="3048"/>
                </a:lnTo>
                <a:lnTo>
                  <a:pt x="1409700" y="1397"/>
                </a:lnTo>
                <a:lnTo>
                  <a:pt x="1406652" y="0"/>
                </a:lnTo>
                <a:close/>
              </a:path>
              <a:path w="1411224" h="1228216">
                <a:moveTo>
                  <a:pt x="1411224" y="9144"/>
                </a:moveTo>
                <a:lnTo>
                  <a:pt x="1402079" y="9144"/>
                </a:lnTo>
                <a:lnTo>
                  <a:pt x="1402079" y="1228216"/>
                </a:lnTo>
                <a:lnTo>
                  <a:pt x="1411224" y="1228216"/>
                </a:lnTo>
                <a:lnTo>
                  <a:pt x="1411224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6" name="object 16"/>
          <p:cNvSpPr txBox="1"/>
          <p:nvPr/>
        </p:nvSpPr>
        <p:spPr>
          <a:xfrm>
            <a:off x="775855" y="923927"/>
            <a:ext cx="5704424" cy="497671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0951" marR="586700" lvl="2" algn="ctr">
              <a:tabLst>
                <a:tab pos="690439" algn="l"/>
              </a:tabLst>
            </a:pPr>
            <a:r>
              <a:rPr lang="en-US" sz="2178" i="1" spc="-14" dirty="0">
                <a:latin typeface="Calibri"/>
                <a:cs typeface="Calibri"/>
              </a:rPr>
              <a:t>T</a:t>
            </a:r>
            <a:r>
              <a:rPr sz="2178" i="1" spc="-14" dirty="0">
                <a:latin typeface="Calibri"/>
                <a:cs typeface="Calibri"/>
              </a:rPr>
              <a:t>he</a:t>
            </a:r>
            <a:r>
              <a:rPr sz="2178" i="1" spc="-9" dirty="0">
                <a:latin typeface="Calibri"/>
                <a:cs typeface="Calibri"/>
              </a:rPr>
              <a:t> </a:t>
            </a:r>
            <a:r>
              <a:rPr sz="2178" i="1" dirty="0">
                <a:latin typeface="Calibri"/>
                <a:cs typeface="Calibri"/>
              </a:rPr>
              <a:t>“</a:t>
            </a:r>
            <a:r>
              <a:rPr sz="2178" i="1" spc="-9" dirty="0">
                <a:latin typeface="Calibri"/>
                <a:cs typeface="Calibri"/>
              </a:rPr>
              <a:t>S</a:t>
            </a:r>
            <a:r>
              <a:rPr sz="2178" i="1" spc="-45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atu</a:t>
            </a:r>
            <a:r>
              <a:rPr sz="2178" i="1" spc="-32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o</a:t>
            </a:r>
            <a:r>
              <a:rPr sz="2178" i="1" spc="5" dirty="0">
                <a:latin typeface="Calibri"/>
                <a:cs typeface="Calibri"/>
              </a:rPr>
              <a:t>r</a:t>
            </a:r>
            <a:r>
              <a:rPr sz="2178" i="1" dirty="0">
                <a:latin typeface="Calibri"/>
                <a:cs typeface="Calibri"/>
              </a:rPr>
              <a:t>y</a:t>
            </a:r>
            <a:r>
              <a:rPr sz="2178" i="1" spc="-18" dirty="0">
                <a:latin typeface="Calibri"/>
                <a:cs typeface="Calibri"/>
              </a:rPr>
              <a:t> </a:t>
            </a:r>
            <a:r>
              <a:rPr sz="2178" i="1" spc="5" dirty="0">
                <a:latin typeface="Calibri"/>
                <a:cs typeface="Calibri"/>
              </a:rPr>
              <a:t>C</a:t>
            </a:r>
            <a:r>
              <a:rPr sz="2178" i="1" spc="-14" dirty="0">
                <a:latin typeface="Calibri"/>
                <a:cs typeface="Calibri"/>
              </a:rPr>
              <a:t>h</a:t>
            </a:r>
            <a:r>
              <a:rPr sz="2178" i="1" spc="-9" dirty="0">
                <a:latin typeface="Calibri"/>
                <a:cs typeface="Calibri"/>
              </a:rPr>
              <a:t>e</a:t>
            </a:r>
            <a:r>
              <a:rPr sz="2178" i="1" spc="-5" dirty="0">
                <a:latin typeface="Calibri"/>
                <a:cs typeface="Calibri"/>
              </a:rPr>
              <a:t>c</a:t>
            </a:r>
            <a:r>
              <a:rPr sz="2178" i="1" dirty="0">
                <a:latin typeface="Calibri"/>
                <a:cs typeface="Calibri"/>
              </a:rPr>
              <a:t>kli</a:t>
            </a:r>
            <a:r>
              <a:rPr sz="2178" i="1" spc="-18" dirty="0">
                <a:latin typeface="Calibri"/>
                <a:cs typeface="Calibri"/>
              </a:rPr>
              <a:t>s</a:t>
            </a:r>
            <a:r>
              <a:rPr sz="2178" i="1" spc="64" dirty="0">
                <a:latin typeface="Calibri"/>
                <a:cs typeface="Calibri"/>
              </a:rPr>
              <a:t>t</a:t>
            </a:r>
            <a:r>
              <a:rPr sz="2178" i="1" dirty="0">
                <a:latin typeface="Calibri"/>
                <a:cs typeface="Calibri"/>
              </a:rPr>
              <a:t>”</a:t>
            </a:r>
            <a:endParaRPr sz="2178" dirty="0">
              <a:latin typeface="Calibri"/>
              <a:cs typeface="Calibri"/>
            </a:endParaRPr>
          </a:p>
          <a:p>
            <a:pPr lvl="2">
              <a:lnSpc>
                <a:spcPts val="817"/>
              </a:lnSpc>
              <a:spcBef>
                <a:spcPts val="43"/>
              </a:spcBef>
              <a:buFont typeface="Calibri"/>
              <a:buAutoNum type="alphaLcPeriod"/>
            </a:pPr>
            <a:endParaRPr sz="817" dirty="0"/>
          </a:p>
          <a:p>
            <a:pPr lvl="2">
              <a:lnSpc>
                <a:spcPts val="908"/>
              </a:lnSpc>
              <a:buFont typeface="Calibri"/>
              <a:buAutoNum type="alphaLcPeriod"/>
            </a:pPr>
            <a:endParaRPr sz="908" dirty="0"/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 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68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Su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b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ances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ndan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815" spc="-50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Spec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es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12898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J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x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mm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Ha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z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-41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rml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ect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cy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11988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oodp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Mana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onal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ri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Ab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egu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Sou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ce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Aqu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45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11990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on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spc="-64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ands</a:t>
            </a:r>
            <a:endParaRPr sz="1815" dirty="0">
              <a:latin typeface="Calibri"/>
              <a:cs typeface="Calibri"/>
            </a:endParaRPr>
          </a:p>
          <a:p>
            <a:pPr marL="391902" lvl="3" indent="-311216">
              <a:buClr>
                <a:srgbClr val="595959"/>
              </a:buClr>
              <a:buFont typeface="Arial"/>
              <a:buChar char="•"/>
              <a:tabLst>
                <a:tab pos="391325" algn="l"/>
              </a:tabLst>
            </a:pPr>
            <a:r>
              <a:rPr sz="1815" spc="5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il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815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1815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Scen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815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815" spc="-36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815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815" dirty="0">
                <a:solidFill>
                  <a:srgbClr val="595959"/>
                </a:solidFill>
                <a:latin typeface="Calibri"/>
                <a:cs typeface="Calibri"/>
              </a:rPr>
              <a:t>Act</a:t>
            </a:r>
            <a:endParaRPr sz="1815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647406" y="4398456"/>
            <a:ext cx="1526970" cy="9308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8" name="object 18"/>
          <p:cNvSpPr/>
          <p:nvPr/>
        </p:nvSpPr>
        <p:spPr>
          <a:xfrm>
            <a:off x="6630808" y="5338289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2032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9" name="object 19"/>
          <p:cNvSpPr/>
          <p:nvPr/>
        </p:nvSpPr>
        <p:spPr>
          <a:xfrm>
            <a:off x="6639107" y="4398341"/>
            <a:ext cx="0" cy="931305"/>
          </a:xfrm>
          <a:custGeom>
            <a:avLst/>
            <a:gdLst/>
            <a:ahLst/>
            <a:cxnLst/>
            <a:rect l="l" t="t" r="r" b="b"/>
            <a:pathLst>
              <a:path h="1026160">
                <a:moveTo>
                  <a:pt x="0" y="0"/>
                </a:moveTo>
                <a:lnTo>
                  <a:pt x="0" y="1026159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0" name="object 20"/>
          <p:cNvSpPr/>
          <p:nvPr/>
        </p:nvSpPr>
        <p:spPr>
          <a:xfrm>
            <a:off x="6630808" y="4390272"/>
            <a:ext cx="1561549" cy="0"/>
          </a:xfrm>
          <a:custGeom>
            <a:avLst/>
            <a:gdLst/>
            <a:ahLst/>
            <a:cxnLst/>
            <a:rect l="l" t="t" r="r" b="b"/>
            <a:pathLst>
              <a:path w="1720596">
                <a:moveTo>
                  <a:pt x="0" y="0"/>
                </a:moveTo>
                <a:lnTo>
                  <a:pt x="1720596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1" name="object 21"/>
          <p:cNvSpPr/>
          <p:nvPr/>
        </p:nvSpPr>
        <p:spPr>
          <a:xfrm>
            <a:off x="8183367" y="4398456"/>
            <a:ext cx="0" cy="930843"/>
          </a:xfrm>
          <a:custGeom>
            <a:avLst/>
            <a:gdLst/>
            <a:ahLst/>
            <a:cxnLst/>
            <a:rect l="l" t="t" r="r" b="b"/>
            <a:pathLst>
              <a:path h="1025651">
                <a:moveTo>
                  <a:pt x="0" y="0"/>
                </a:moveTo>
                <a:lnTo>
                  <a:pt x="0" y="1025651"/>
                </a:lnTo>
              </a:path>
            </a:pathLst>
          </a:custGeom>
          <a:ln w="21081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2" name="object 22"/>
          <p:cNvSpPr/>
          <p:nvPr/>
        </p:nvSpPr>
        <p:spPr>
          <a:xfrm>
            <a:off x="6647406" y="3430267"/>
            <a:ext cx="1175656" cy="9197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3" name="object 23"/>
          <p:cNvSpPr/>
          <p:nvPr/>
        </p:nvSpPr>
        <p:spPr>
          <a:xfrm>
            <a:off x="6639107" y="3430267"/>
            <a:ext cx="1193637" cy="927961"/>
          </a:xfrm>
          <a:custGeom>
            <a:avLst/>
            <a:gdLst/>
            <a:ahLst/>
            <a:cxnLst/>
            <a:rect l="l" t="t" r="r" b="b"/>
            <a:pathLst>
              <a:path w="1315211" h="1022476">
                <a:moveTo>
                  <a:pt x="9143" y="0"/>
                </a:moveTo>
                <a:lnTo>
                  <a:pt x="0" y="0"/>
                </a:lnTo>
                <a:lnTo>
                  <a:pt x="0" y="1019555"/>
                </a:lnTo>
                <a:lnTo>
                  <a:pt x="1524" y="1019555"/>
                </a:lnTo>
                <a:lnTo>
                  <a:pt x="1524" y="1022476"/>
                </a:lnTo>
                <a:lnTo>
                  <a:pt x="102459" y="1022476"/>
                </a:lnTo>
                <a:lnTo>
                  <a:pt x="1313687" y="1020952"/>
                </a:lnTo>
                <a:lnTo>
                  <a:pt x="1313699" y="1013459"/>
                </a:lnTo>
                <a:lnTo>
                  <a:pt x="9143" y="1013459"/>
                </a:lnTo>
                <a:lnTo>
                  <a:pt x="9143" y="0"/>
                </a:lnTo>
                <a:close/>
              </a:path>
              <a:path w="1315211" h="1022476">
                <a:moveTo>
                  <a:pt x="1315211" y="0"/>
                </a:moveTo>
                <a:lnTo>
                  <a:pt x="1304544" y="0"/>
                </a:lnTo>
                <a:lnTo>
                  <a:pt x="1304544" y="1013459"/>
                </a:lnTo>
                <a:lnTo>
                  <a:pt x="1313699" y="1013459"/>
                </a:lnTo>
                <a:lnTo>
                  <a:pt x="131521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4" name="object 24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5" name="object 25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6" name="object 26"/>
          <p:cNvSpPr/>
          <p:nvPr/>
        </p:nvSpPr>
        <p:spPr>
          <a:xfrm>
            <a:off x="8307158" y="4329299"/>
            <a:ext cx="1383126" cy="9571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7" name="object 27"/>
          <p:cNvSpPr/>
          <p:nvPr/>
        </p:nvSpPr>
        <p:spPr>
          <a:xfrm>
            <a:off x="8298858" y="4321001"/>
            <a:ext cx="1401107" cy="974989"/>
          </a:xfrm>
          <a:custGeom>
            <a:avLst/>
            <a:gdLst/>
            <a:ahLst/>
            <a:cxnLst/>
            <a:rect l="l" t="t" r="r" b="b"/>
            <a:pathLst>
              <a:path w="1543812" h="1074293">
                <a:moveTo>
                  <a:pt x="1539240" y="0"/>
                </a:moveTo>
                <a:lnTo>
                  <a:pt x="4572" y="0"/>
                </a:lnTo>
                <a:lnTo>
                  <a:pt x="1524" y="1397"/>
                </a:lnTo>
                <a:lnTo>
                  <a:pt x="0" y="4572"/>
                </a:lnTo>
                <a:lnTo>
                  <a:pt x="0" y="1069848"/>
                </a:lnTo>
                <a:lnTo>
                  <a:pt x="1524" y="1069848"/>
                </a:lnTo>
                <a:lnTo>
                  <a:pt x="1524" y="1074293"/>
                </a:lnTo>
                <a:lnTo>
                  <a:pt x="129921" y="1074293"/>
                </a:lnTo>
                <a:lnTo>
                  <a:pt x="1542287" y="1072896"/>
                </a:lnTo>
                <a:lnTo>
                  <a:pt x="1542301" y="1063752"/>
                </a:lnTo>
                <a:lnTo>
                  <a:pt x="9144" y="1063752"/>
                </a:lnTo>
                <a:lnTo>
                  <a:pt x="9144" y="9144"/>
                </a:lnTo>
                <a:lnTo>
                  <a:pt x="1543803" y="9144"/>
                </a:lnTo>
                <a:lnTo>
                  <a:pt x="1543812" y="3047"/>
                </a:lnTo>
                <a:lnTo>
                  <a:pt x="1542287" y="1397"/>
                </a:lnTo>
                <a:lnTo>
                  <a:pt x="1539240" y="0"/>
                </a:lnTo>
                <a:close/>
              </a:path>
              <a:path w="1543812" h="1074293">
                <a:moveTo>
                  <a:pt x="1543803" y="9144"/>
                </a:moveTo>
                <a:lnTo>
                  <a:pt x="1533144" y="9144"/>
                </a:lnTo>
                <a:lnTo>
                  <a:pt x="1533144" y="1063752"/>
                </a:lnTo>
                <a:lnTo>
                  <a:pt x="1542301" y="1063752"/>
                </a:lnTo>
                <a:lnTo>
                  <a:pt x="1543803" y="91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8" name="object 28"/>
          <p:cNvSpPr/>
          <p:nvPr/>
        </p:nvSpPr>
        <p:spPr>
          <a:xfrm>
            <a:off x="8376314" y="3430267"/>
            <a:ext cx="1264176" cy="7607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29" name="object 29"/>
          <p:cNvSpPr/>
          <p:nvPr/>
        </p:nvSpPr>
        <p:spPr>
          <a:xfrm>
            <a:off x="8368014" y="3430267"/>
            <a:ext cx="1280775" cy="770285"/>
          </a:xfrm>
          <a:custGeom>
            <a:avLst/>
            <a:gdLst/>
            <a:ahLst/>
            <a:cxnLst/>
            <a:rect l="l" t="t" r="r" b="b"/>
            <a:pathLst>
              <a:path w="1411224" h="848740">
                <a:moveTo>
                  <a:pt x="9144" y="0"/>
                </a:moveTo>
                <a:lnTo>
                  <a:pt x="0" y="0"/>
                </a:lnTo>
                <a:lnTo>
                  <a:pt x="0" y="845819"/>
                </a:lnTo>
                <a:lnTo>
                  <a:pt x="1524" y="845819"/>
                </a:lnTo>
                <a:lnTo>
                  <a:pt x="1524" y="848740"/>
                </a:lnTo>
                <a:lnTo>
                  <a:pt x="118871" y="848740"/>
                </a:lnTo>
                <a:lnTo>
                  <a:pt x="1409700" y="847344"/>
                </a:lnTo>
                <a:lnTo>
                  <a:pt x="1409716" y="838200"/>
                </a:lnTo>
                <a:lnTo>
                  <a:pt x="9144" y="838200"/>
                </a:lnTo>
                <a:lnTo>
                  <a:pt x="9144" y="0"/>
                </a:lnTo>
                <a:close/>
              </a:path>
              <a:path w="1411224" h="848740">
                <a:moveTo>
                  <a:pt x="1411224" y="0"/>
                </a:moveTo>
                <a:lnTo>
                  <a:pt x="1402079" y="0"/>
                </a:lnTo>
                <a:lnTo>
                  <a:pt x="1402079" y="838200"/>
                </a:lnTo>
                <a:lnTo>
                  <a:pt x="1409716" y="838200"/>
                </a:lnTo>
                <a:lnTo>
                  <a:pt x="141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30" name="object 30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37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32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477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152" y="0"/>
            <a:ext cx="9371949" cy="1183566"/>
          </a:xfrm>
        </p:spPr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Resources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34582" b="22013"/>
          <a:stretch/>
        </p:blipFill>
        <p:spPr>
          <a:xfrm>
            <a:off x="992667" y="1183565"/>
            <a:ext cx="9737355" cy="504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6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Suggested Formats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Formats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Exempt or Categorically Excluded, Not Subject to 58.5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Categorically Excluded, Subject to 58.5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Part 58 Environmental Assessment</a:t>
            </a:r>
          </a:p>
          <a:p>
            <a:r>
              <a:rPr lang="en-US" sz="2800" dirty="0">
                <a:latin typeface="Book Antiqua" panose="02040602050305030304" pitchFamily="18" charset="0"/>
              </a:rPr>
              <a:t>Broad-Level Tiered Environmental Review for Activity/Project that is Categorically Excluded Subject to Section 58.5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7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3140"/>
          <a:stretch/>
        </p:blipFill>
        <p:spPr>
          <a:xfrm>
            <a:off x="165828" y="156014"/>
            <a:ext cx="11813735" cy="63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1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oj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ect Descri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11833" y="490017"/>
            <a:ext cx="8105737" cy="17321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>
              <a:buClr>
                <a:srgbClr val="595959"/>
              </a:buClr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</a:t>
            </a: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x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um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ip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pl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act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po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part of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86410" y="456547"/>
            <a:ext cx="1818811" cy="456432"/>
          </a:xfrm>
          <a:custGeom>
            <a:avLst/>
            <a:gdLst/>
            <a:ahLst/>
            <a:cxnLst/>
            <a:rect l="l" t="t" r="r" b="b"/>
            <a:pathLst>
              <a:path w="2004060" h="502920">
                <a:moveTo>
                  <a:pt x="19217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1925441" y="502837"/>
                </a:lnTo>
                <a:lnTo>
                  <a:pt x="1965374" y="490135"/>
                </a:lnTo>
                <a:lnTo>
                  <a:pt x="1993452" y="460142"/>
                </a:lnTo>
                <a:lnTo>
                  <a:pt x="2004060" y="419100"/>
                </a:lnTo>
                <a:lnTo>
                  <a:pt x="2003980" y="80139"/>
                </a:lnTo>
                <a:lnTo>
                  <a:pt x="1991707" y="39777"/>
                </a:lnTo>
                <a:lnTo>
                  <a:pt x="1962429" y="10984"/>
                </a:lnTo>
                <a:lnTo>
                  <a:pt x="1921764" y="0"/>
                </a:lnTo>
                <a:close/>
              </a:path>
            </a:pathLst>
          </a:custGeom>
          <a:solidFill>
            <a:srgbClr val="0070B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8275346" y="445482"/>
            <a:ext cx="1842209" cy="478445"/>
          </a:xfrm>
          <a:custGeom>
            <a:avLst/>
            <a:gdLst/>
            <a:ahLst/>
            <a:cxnLst/>
            <a:rect l="l" t="t" r="r" b="b"/>
            <a:pathLst>
              <a:path w="2029841" h="527176">
                <a:moveTo>
                  <a:pt x="2028443" y="77724"/>
                </a:moveTo>
                <a:lnTo>
                  <a:pt x="2002535" y="77724"/>
                </a:lnTo>
                <a:lnTo>
                  <a:pt x="2002535" y="83820"/>
                </a:lnTo>
                <a:lnTo>
                  <a:pt x="2004059" y="83820"/>
                </a:lnTo>
                <a:lnTo>
                  <a:pt x="2002535" y="446531"/>
                </a:lnTo>
                <a:lnTo>
                  <a:pt x="2001011" y="452627"/>
                </a:lnTo>
                <a:lnTo>
                  <a:pt x="1990343" y="473964"/>
                </a:lnTo>
                <a:lnTo>
                  <a:pt x="1975103" y="489203"/>
                </a:lnTo>
                <a:lnTo>
                  <a:pt x="1953767" y="499745"/>
                </a:lnTo>
                <a:lnTo>
                  <a:pt x="195376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1797431" y="527176"/>
                </a:lnTo>
                <a:lnTo>
                  <a:pt x="1953767" y="527176"/>
                </a:lnTo>
                <a:lnTo>
                  <a:pt x="1953767" y="525779"/>
                </a:lnTo>
                <a:lnTo>
                  <a:pt x="1972055" y="519684"/>
                </a:lnTo>
                <a:lnTo>
                  <a:pt x="1978152" y="516636"/>
                </a:lnTo>
                <a:lnTo>
                  <a:pt x="1979676" y="515112"/>
                </a:lnTo>
                <a:lnTo>
                  <a:pt x="1985772" y="512064"/>
                </a:lnTo>
                <a:lnTo>
                  <a:pt x="1987295" y="510540"/>
                </a:lnTo>
                <a:lnTo>
                  <a:pt x="1990343" y="509016"/>
                </a:lnTo>
                <a:lnTo>
                  <a:pt x="1994915" y="504444"/>
                </a:lnTo>
                <a:lnTo>
                  <a:pt x="1997963" y="502920"/>
                </a:lnTo>
                <a:lnTo>
                  <a:pt x="2010155" y="490727"/>
                </a:lnTo>
                <a:lnTo>
                  <a:pt x="2013203" y="484631"/>
                </a:lnTo>
                <a:lnTo>
                  <a:pt x="2014727" y="483108"/>
                </a:lnTo>
                <a:lnTo>
                  <a:pt x="2022348" y="467868"/>
                </a:lnTo>
                <a:lnTo>
                  <a:pt x="2026919" y="454151"/>
                </a:lnTo>
                <a:lnTo>
                  <a:pt x="2028443" y="440436"/>
                </a:lnTo>
                <a:lnTo>
                  <a:pt x="2029841" y="117728"/>
                </a:lnTo>
                <a:lnTo>
                  <a:pt x="2029841" y="88392"/>
                </a:lnTo>
                <a:lnTo>
                  <a:pt x="2028443" y="88392"/>
                </a:lnTo>
                <a:lnTo>
                  <a:pt x="2028443" y="77724"/>
                </a:lnTo>
                <a:close/>
              </a:path>
              <a:path w="2029841" h="527176">
                <a:moveTo>
                  <a:pt x="35051" y="466344"/>
                </a:moveTo>
                <a:lnTo>
                  <a:pt x="7619" y="466344"/>
                </a:lnTo>
                <a:lnTo>
                  <a:pt x="7619" y="470916"/>
                </a:lnTo>
                <a:lnTo>
                  <a:pt x="9143" y="470916"/>
                </a:lnTo>
                <a:lnTo>
                  <a:pt x="10667" y="472440"/>
                </a:lnTo>
                <a:lnTo>
                  <a:pt x="10667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1953767" y="501396"/>
                </a:lnTo>
                <a:lnTo>
                  <a:pt x="82295" y="499745"/>
                </a:lnTo>
                <a:lnTo>
                  <a:pt x="59435" y="490727"/>
                </a:lnTo>
                <a:lnTo>
                  <a:pt x="50291" y="486155"/>
                </a:lnTo>
                <a:lnTo>
                  <a:pt x="47243" y="483108"/>
                </a:lnTo>
                <a:lnTo>
                  <a:pt x="45719" y="483108"/>
                </a:lnTo>
                <a:lnTo>
                  <a:pt x="45719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0298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5" y="461645"/>
                </a:lnTo>
                <a:lnTo>
                  <a:pt x="6095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029841" h="527176">
                <a:moveTo>
                  <a:pt x="1943100" y="0"/>
                </a:moveTo>
                <a:lnTo>
                  <a:pt x="96011" y="0"/>
                </a:lnTo>
                <a:lnTo>
                  <a:pt x="86867" y="1524"/>
                </a:lnTo>
                <a:lnTo>
                  <a:pt x="67055" y="4445"/>
                </a:lnTo>
                <a:lnTo>
                  <a:pt x="57911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7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3" y="57912"/>
                </a:lnTo>
                <a:lnTo>
                  <a:pt x="7619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5" y="27431"/>
                </a:lnTo>
                <a:lnTo>
                  <a:pt x="89915" y="25908"/>
                </a:lnTo>
                <a:lnTo>
                  <a:pt x="1999488" y="25908"/>
                </a:lnTo>
                <a:lnTo>
                  <a:pt x="1993391" y="19812"/>
                </a:lnTo>
                <a:lnTo>
                  <a:pt x="1978152" y="12192"/>
                </a:lnTo>
                <a:lnTo>
                  <a:pt x="1976627" y="10668"/>
                </a:lnTo>
                <a:lnTo>
                  <a:pt x="1970531" y="7620"/>
                </a:lnTo>
                <a:lnTo>
                  <a:pt x="1952243" y="1524"/>
                </a:lnTo>
                <a:lnTo>
                  <a:pt x="1943100" y="0"/>
                </a:lnTo>
                <a:close/>
              </a:path>
              <a:path w="2029841" h="527176">
                <a:moveTo>
                  <a:pt x="2026919" y="68579"/>
                </a:moveTo>
                <a:lnTo>
                  <a:pt x="1999487" y="68579"/>
                </a:lnTo>
                <a:lnTo>
                  <a:pt x="1999487" y="71627"/>
                </a:lnTo>
                <a:lnTo>
                  <a:pt x="2001011" y="71627"/>
                </a:lnTo>
                <a:lnTo>
                  <a:pt x="2001011" y="77724"/>
                </a:lnTo>
                <a:lnTo>
                  <a:pt x="2026919" y="77724"/>
                </a:lnTo>
                <a:lnTo>
                  <a:pt x="2026919" y="68579"/>
                </a:lnTo>
                <a:close/>
              </a:path>
              <a:path w="2029841" h="527176">
                <a:moveTo>
                  <a:pt x="2023872" y="59436"/>
                </a:moveTo>
                <a:lnTo>
                  <a:pt x="1993391" y="59436"/>
                </a:lnTo>
                <a:lnTo>
                  <a:pt x="1996439" y="62484"/>
                </a:lnTo>
                <a:lnTo>
                  <a:pt x="1996439" y="65531"/>
                </a:lnTo>
                <a:lnTo>
                  <a:pt x="1997963" y="65531"/>
                </a:lnTo>
                <a:lnTo>
                  <a:pt x="1997963" y="68579"/>
                </a:lnTo>
                <a:lnTo>
                  <a:pt x="2025395" y="68579"/>
                </a:lnTo>
                <a:lnTo>
                  <a:pt x="2025395" y="64008"/>
                </a:lnTo>
                <a:lnTo>
                  <a:pt x="2023872" y="64008"/>
                </a:lnTo>
                <a:lnTo>
                  <a:pt x="2023872" y="59436"/>
                </a:lnTo>
                <a:close/>
              </a:path>
              <a:path w="2029841" h="527176">
                <a:moveTo>
                  <a:pt x="2022348" y="56388"/>
                </a:moveTo>
                <a:lnTo>
                  <a:pt x="1991867" y="56388"/>
                </a:lnTo>
                <a:lnTo>
                  <a:pt x="1991867" y="59436"/>
                </a:lnTo>
                <a:lnTo>
                  <a:pt x="2022348" y="59436"/>
                </a:lnTo>
                <a:lnTo>
                  <a:pt x="2022348" y="56388"/>
                </a:lnTo>
                <a:close/>
              </a:path>
              <a:path w="2029841" h="527176">
                <a:moveTo>
                  <a:pt x="1999488" y="25908"/>
                </a:moveTo>
                <a:lnTo>
                  <a:pt x="1941576" y="25908"/>
                </a:lnTo>
                <a:lnTo>
                  <a:pt x="1947672" y="27431"/>
                </a:lnTo>
                <a:lnTo>
                  <a:pt x="1955291" y="28955"/>
                </a:lnTo>
                <a:lnTo>
                  <a:pt x="1976627" y="39624"/>
                </a:lnTo>
                <a:lnTo>
                  <a:pt x="1990343" y="53340"/>
                </a:lnTo>
                <a:lnTo>
                  <a:pt x="1990343" y="56388"/>
                </a:lnTo>
                <a:lnTo>
                  <a:pt x="2020824" y="56388"/>
                </a:lnTo>
                <a:lnTo>
                  <a:pt x="2020824" y="53340"/>
                </a:lnTo>
                <a:lnTo>
                  <a:pt x="2019300" y="51816"/>
                </a:lnTo>
                <a:lnTo>
                  <a:pt x="2017776" y="51816"/>
                </a:lnTo>
                <a:lnTo>
                  <a:pt x="2017776" y="48768"/>
                </a:lnTo>
                <a:lnTo>
                  <a:pt x="2016252" y="48768"/>
                </a:lnTo>
                <a:lnTo>
                  <a:pt x="2016252" y="45720"/>
                </a:lnTo>
                <a:lnTo>
                  <a:pt x="2014727" y="44196"/>
                </a:lnTo>
                <a:lnTo>
                  <a:pt x="2013203" y="44196"/>
                </a:lnTo>
                <a:lnTo>
                  <a:pt x="2013203" y="41148"/>
                </a:lnTo>
                <a:lnTo>
                  <a:pt x="2008631" y="36575"/>
                </a:lnTo>
                <a:lnTo>
                  <a:pt x="2007107" y="36575"/>
                </a:lnTo>
                <a:lnTo>
                  <a:pt x="2007107" y="33527"/>
                </a:lnTo>
                <a:lnTo>
                  <a:pt x="19994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6303930" y="4877825"/>
            <a:ext cx="3123560" cy="6633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(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58.32)</a:t>
            </a:r>
            <a:endParaRPr sz="1997" dirty="0">
              <a:latin typeface="Calibri"/>
              <a:cs typeface="Calibri"/>
            </a:endParaRPr>
          </a:p>
          <a:p>
            <a:pPr marL="322743" indent="-311216">
              <a:spcBef>
                <a:spcPts val="241"/>
              </a:spcBef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Se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54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rm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359715" y="2946174"/>
            <a:ext cx="3640387" cy="2999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6163312" y="2531237"/>
            <a:ext cx="3492392" cy="21964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36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936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onme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nt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86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(ERR)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 txBox="1"/>
          <p:nvPr/>
        </p:nvSpPr>
        <p:spPr>
          <a:xfrm>
            <a:off x="701964" y="1265274"/>
            <a:ext cx="10430323" cy="43257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he ERR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hall: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ribe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all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iti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th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 par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5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alu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-59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oje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human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marR="11527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um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with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appli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able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auth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riti</a:t>
            </a:r>
            <a:r>
              <a:rPr sz="2800" spc="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, parti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ula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ly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5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58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6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spc="-45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ns</a:t>
            </a:r>
            <a:r>
              <a:rPr sz="2800" spc="-27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findin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gs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457200" indent="-457200">
              <a:lnSpc>
                <a:spcPts val="499"/>
              </a:lnSpc>
              <a:spcBef>
                <a:spcPts val="24"/>
              </a:spcBef>
              <a:buClr>
                <a:srgbClr val="595959"/>
              </a:buClr>
              <a:buFont typeface="Arial" panose="020B0604020202020204" pitchFamily="34" charset="0"/>
              <a:buChar char="•"/>
            </a:pPr>
            <a:endParaRPr sz="2800" dirty="0"/>
          </a:p>
          <a:p>
            <a:pPr marL="686404" marR="82991" indent="-675454">
              <a:buClr>
                <a:srgbClr val="595959"/>
              </a:buClr>
              <a:buFont typeface="Arial" panose="020B0604020202020204" pitchFamily="34" charset="0"/>
              <a:buChar char="•"/>
              <a:tabLst>
                <a:tab pos="686404" algn="l"/>
              </a:tabLst>
            </a:pP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ain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rifi</a:t>
            </a:r>
            <a:r>
              <a:rPr sz="2800" spc="5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ble 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Calibri"/>
                <a:cs typeface="Calibri"/>
              </a:rPr>
              <a:t>e d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c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um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ts</a:t>
            </a:r>
            <a:r>
              <a:rPr sz="2800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2800" spc="-5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2800" spc="-50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Calibri"/>
                <a:cs typeface="Calibri"/>
              </a:rPr>
              <a:t>t base 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2800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2800" spc="-32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Calibri"/>
                <a:cs typeface="Calibri"/>
              </a:rPr>
              <a:t>a.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37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221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cum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4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4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on</a:t>
            </a:r>
            <a:r>
              <a:rPr sz="3630" spc="-36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he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ERR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951693" y="456547"/>
            <a:ext cx="3153527" cy="456432"/>
          </a:xfrm>
          <a:custGeom>
            <a:avLst/>
            <a:gdLst/>
            <a:ahLst/>
            <a:cxnLst/>
            <a:rect l="l" t="t" r="r" b="b"/>
            <a:pathLst>
              <a:path w="3474720" h="502920">
                <a:moveTo>
                  <a:pt x="3392424" y="0"/>
                </a:moveTo>
                <a:lnTo>
                  <a:pt x="83819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19" y="502920"/>
                </a:lnTo>
                <a:lnTo>
                  <a:pt x="3396101" y="502837"/>
                </a:lnTo>
                <a:lnTo>
                  <a:pt x="3436034" y="490135"/>
                </a:lnTo>
                <a:lnTo>
                  <a:pt x="3464112" y="460142"/>
                </a:lnTo>
                <a:lnTo>
                  <a:pt x="3474720" y="419100"/>
                </a:lnTo>
                <a:lnTo>
                  <a:pt x="3474640" y="80139"/>
                </a:lnTo>
                <a:lnTo>
                  <a:pt x="3462367" y="39777"/>
                </a:lnTo>
                <a:lnTo>
                  <a:pt x="3433089" y="10984"/>
                </a:lnTo>
                <a:lnTo>
                  <a:pt x="3392424" y="0"/>
                </a:lnTo>
                <a:close/>
              </a:path>
            </a:pathLst>
          </a:custGeom>
          <a:solidFill>
            <a:srgbClr val="7F63A0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6940628" y="445482"/>
            <a:ext cx="3177041" cy="478445"/>
          </a:xfrm>
          <a:custGeom>
            <a:avLst/>
            <a:gdLst/>
            <a:ahLst/>
            <a:cxnLst/>
            <a:rect l="l" t="t" r="r" b="b"/>
            <a:pathLst>
              <a:path w="3500628" h="527176">
                <a:moveTo>
                  <a:pt x="3499104" y="77724"/>
                </a:moveTo>
                <a:lnTo>
                  <a:pt x="3473196" y="77724"/>
                </a:lnTo>
                <a:lnTo>
                  <a:pt x="3473196" y="83820"/>
                </a:lnTo>
                <a:lnTo>
                  <a:pt x="3474720" y="83820"/>
                </a:lnTo>
                <a:lnTo>
                  <a:pt x="3473196" y="446531"/>
                </a:lnTo>
                <a:lnTo>
                  <a:pt x="3471672" y="452627"/>
                </a:lnTo>
                <a:lnTo>
                  <a:pt x="3461004" y="473964"/>
                </a:lnTo>
                <a:lnTo>
                  <a:pt x="3445764" y="489203"/>
                </a:lnTo>
                <a:lnTo>
                  <a:pt x="3424428" y="499745"/>
                </a:lnTo>
                <a:lnTo>
                  <a:pt x="3424428" y="501396"/>
                </a:lnTo>
                <a:lnTo>
                  <a:pt x="32004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3145536" y="527176"/>
                </a:lnTo>
                <a:lnTo>
                  <a:pt x="3424428" y="527176"/>
                </a:lnTo>
                <a:lnTo>
                  <a:pt x="3424428" y="525779"/>
                </a:lnTo>
                <a:lnTo>
                  <a:pt x="3442716" y="519684"/>
                </a:lnTo>
                <a:lnTo>
                  <a:pt x="3448812" y="516636"/>
                </a:lnTo>
                <a:lnTo>
                  <a:pt x="3450336" y="515112"/>
                </a:lnTo>
                <a:lnTo>
                  <a:pt x="3456432" y="512064"/>
                </a:lnTo>
                <a:lnTo>
                  <a:pt x="3457955" y="510540"/>
                </a:lnTo>
                <a:lnTo>
                  <a:pt x="3461004" y="509016"/>
                </a:lnTo>
                <a:lnTo>
                  <a:pt x="3465576" y="504444"/>
                </a:lnTo>
                <a:lnTo>
                  <a:pt x="3468624" y="502920"/>
                </a:lnTo>
                <a:lnTo>
                  <a:pt x="3480816" y="490727"/>
                </a:lnTo>
                <a:lnTo>
                  <a:pt x="3483864" y="484631"/>
                </a:lnTo>
                <a:lnTo>
                  <a:pt x="3485388" y="483108"/>
                </a:lnTo>
                <a:lnTo>
                  <a:pt x="3493008" y="467868"/>
                </a:lnTo>
                <a:lnTo>
                  <a:pt x="3497579" y="454151"/>
                </a:lnTo>
                <a:lnTo>
                  <a:pt x="3499104" y="440436"/>
                </a:lnTo>
                <a:lnTo>
                  <a:pt x="3500628" y="88392"/>
                </a:lnTo>
                <a:lnTo>
                  <a:pt x="3499104" y="88392"/>
                </a:lnTo>
                <a:lnTo>
                  <a:pt x="3499104" y="77724"/>
                </a:lnTo>
                <a:close/>
              </a:path>
              <a:path w="3500628" h="527176">
                <a:moveTo>
                  <a:pt x="35052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342442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2" y="466344"/>
                </a:lnTo>
                <a:close/>
              </a:path>
              <a:path w="3500628" h="527176">
                <a:moveTo>
                  <a:pt x="30480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8" y="466344"/>
                </a:lnTo>
                <a:lnTo>
                  <a:pt x="33528" y="463296"/>
                </a:lnTo>
                <a:lnTo>
                  <a:pt x="32004" y="463296"/>
                </a:lnTo>
                <a:lnTo>
                  <a:pt x="32004" y="460248"/>
                </a:lnTo>
                <a:lnTo>
                  <a:pt x="30480" y="460248"/>
                </a:lnTo>
                <a:lnTo>
                  <a:pt x="30480" y="452627"/>
                </a:lnTo>
                <a:close/>
              </a:path>
              <a:path w="3500628" h="527176">
                <a:moveTo>
                  <a:pt x="341376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2" y="22860"/>
                </a:lnTo>
                <a:lnTo>
                  <a:pt x="30480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4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3470148" y="25908"/>
                </a:lnTo>
                <a:lnTo>
                  <a:pt x="3464052" y="19812"/>
                </a:lnTo>
                <a:lnTo>
                  <a:pt x="3448812" y="12192"/>
                </a:lnTo>
                <a:lnTo>
                  <a:pt x="3447288" y="10668"/>
                </a:lnTo>
                <a:lnTo>
                  <a:pt x="3441192" y="7620"/>
                </a:lnTo>
                <a:lnTo>
                  <a:pt x="3422904" y="1524"/>
                </a:lnTo>
                <a:lnTo>
                  <a:pt x="3413760" y="0"/>
                </a:lnTo>
                <a:close/>
              </a:path>
              <a:path w="3500628" h="527176">
                <a:moveTo>
                  <a:pt x="3497579" y="68579"/>
                </a:moveTo>
                <a:lnTo>
                  <a:pt x="3470148" y="68579"/>
                </a:lnTo>
                <a:lnTo>
                  <a:pt x="3470148" y="71627"/>
                </a:lnTo>
                <a:lnTo>
                  <a:pt x="3471672" y="71627"/>
                </a:lnTo>
                <a:lnTo>
                  <a:pt x="3471672" y="77724"/>
                </a:lnTo>
                <a:lnTo>
                  <a:pt x="3497579" y="77724"/>
                </a:lnTo>
                <a:lnTo>
                  <a:pt x="3497579" y="68579"/>
                </a:lnTo>
                <a:close/>
              </a:path>
              <a:path w="3500628" h="527176">
                <a:moveTo>
                  <a:pt x="3494532" y="59436"/>
                </a:moveTo>
                <a:lnTo>
                  <a:pt x="3464052" y="59436"/>
                </a:lnTo>
                <a:lnTo>
                  <a:pt x="3467100" y="62484"/>
                </a:lnTo>
                <a:lnTo>
                  <a:pt x="3467100" y="65531"/>
                </a:lnTo>
                <a:lnTo>
                  <a:pt x="3468624" y="65531"/>
                </a:lnTo>
                <a:lnTo>
                  <a:pt x="3468624" y="68579"/>
                </a:lnTo>
                <a:lnTo>
                  <a:pt x="3496055" y="68579"/>
                </a:lnTo>
                <a:lnTo>
                  <a:pt x="3496055" y="64008"/>
                </a:lnTo>
                <a:lnTo>
                  <a:pt x="3494532" y="64008"/>
                </a:lnTo>
                <a:lnTo>
                  <a:pt x="3494532" y="59436"/>
                </a:lnTo>
                <a:close/>
              </a:path>
              <a:path w="3500628" h="527176">
                <a:moveTo>
                  <a:pt x="3493008" y="56388"/>
                </a:moveTo>
                <a:lnTo>
                  <a:pt x="3462528" y="56388"/>
                </a:lnTo>
                <a:lnTo>
                  <a:pt x="3462528" y="59436"/>
                </a:lnTo>
                <a:lnTo>
                  <a:pt x="3493008" y="59436"/>
                </a:lnTo>
                <a:lnTo>
                  <a:pt x="3493008" y="56388"/>
                </a:lnTo>
                <a:close/>
              </a:path>
              <a:path w="3500628" h="527176">
                <a:moveTo>
                  <a:pt x="3470148" y="25908"/>
                </a:moveTo>
                <a:lnTo>
                  <a:pt x="3412236" y="25908"/>
                </a:lnTo>
                <a:lnTo>
                  <a:pt x="3418332" y="27431"/>
                </a:lnTo>
                <a:lnTo>
                  <a:pt x="3425952" y="28955"/>
                </a:lnTo>
                <a:lnTo>
                  <a:pt x="3447288" y="39624"/>
                </a:lnTo>
                <a:lnTo>
                  <a:pt x="3461004" y="53340"/>
                </a:lnTo>
                <a:lnTo>
                  <a:pt x="3461004" y="56388"/>
                </a:lnTo>
                <a:lnTo>
                  <a:pt x="3491484" y="56388"/>
                </a:lnTo>
                <a:lnTo>
                  <a:pt x="3491484" y="53340"/>
                </a:lnTo>
                <a:lnTo>
                  <a:pt x="3489960" y="51816"/>
                </a:lnTo>
                <a:lnTo>
                  <a:pt x="3488436" y="51816"/>
                </a:lnTo>
                <a:lnTo>
                  <a:pt x="3488436" y="48768"/>
                </a:lnTo>
                <a:lnTo>
                  <a:pt x="3486912" y="48768"/>
                </a:lnTo>
                <a:lnTo>
                  <a:pt x="3486912" y="45720"/>
                </a:lnTo>
                <a:lnTo>
                  <a:pt x="3485388" y="44196"/>
                </a:lnTo>
                <a:lnTo>
                  <a:pt x="3483864" y="44196"/>
                </a:lnTo>
                <a:lnTo>
                  <a:pt x="3483864" y="41148"/>
                </a:lnTo>
                <a:lnTo>
                  <a:pt x="3479292" y="36575"/>
                </a:lnTo>
                <a:lnTo>
                  <a:pt x="3477768" y="36575"/>
                </a:lnTo>
                <a:lnTo>
                  <a:pt x="3477768" y="33527"/>
                </a:lnTo>
                <a:lnTo>
                  <a:pt x="347014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508000" y="1093322"/>
            <a:ext cx="6773916" cy="396903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 marR="159642">
              <a:lnSpc>
                <a:spcPct val="120000"/>
              </a:lnSpc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ERR shall: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cu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ons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ade –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but not li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o: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(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lu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oje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)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7461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espond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app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als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ed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rmi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1942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ess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floo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land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ha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II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orts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54"/>
              </a:lnSpc>
              <a:spcBef>
                <a:spcPts val="25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es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si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fu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30533" y="1908830"/>
            <a:ext cx="2023513" cy="36403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38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503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3630" spc="1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1" dirty="0">
                <a:solidFill>
                  <a:srgbClr val="FFFFFF"/>
                </a:solidFill>
                <a:latin typeface="Calibri"/>
                <a:cs typeface="Calibri"/>
              </a:rPr>
              <a:t>’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t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er</a:t>
            </a:r>
            <a:r>
              <a:rPr sz="3630" spc="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59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4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23" dirty="0">
                <a:solidFill>
                  <a:srgbClr val="FFFFFF"/>
                </a:solidFill>
                <a:latin typeface="Calibri"/>
                <a:cs typeface="Calibri"/>
              </a:rPr>
              <a:t>!!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546438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535373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1946622" y="4329299"/>
            <a:ext cx="8298756" cy="22780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 txBox="1"/>
          <p:nvPr/>
        </p:nvSpPr>
        <p:spPr>
          <a:xfrm>
            <a:off x="850605" y="988934"/>
            <a:ext cx="8073427" cy="347245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and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ring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</a:pPr>
            <a:endParaRPr sz="2800" dirty="0">
              <a:latin typeface="Book Antiqua" panose="02040602050305030304" pitchFamily="18" charset="0"/>
            </a:endParaRPr>
          </a:p>
          <a:p>
            <a:pPr marL="322743" marR="11527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miti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g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asu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qui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po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rti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the 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0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,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8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k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u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 th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y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a</a:t>
            </a:r>
            <a:r>
              <a:rPr sz="2800" spc="-41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impl</a:t>
            </a:r>
            <a:r>
              <a:rPr sz="2800" spc="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d.</a:t>
            </a:r>
            <a:endParaRPr sz="2800" dirty="0">
              <a:latin typeface="Book Antiqua" panose="02040602050305030304" pitchFamily="18" charset="0"/>
              <a:cs typeface="Calibri"/>
            </a:endParaRPr>
          </a:p>
          <a:p>
            <a:pPr>
              <a:lnSpc>
                <a:spcPts val="499"/>
              </a:lnSpc>
              <a:spcBef>
                <a:spcPts val="23"/>
              </a:spcBef>
              <a:buClr>
                <a:srgbClr val="595959"/>
              </a:buClr>
              <a:buFont typeface="Arial"/>
              <a:buChar char="•"/>
            </a:pPr>
            <a:endParaRPr sz="2800" dirty="0">
              <a:latin typeface="Book Antiqua" panose="02040602050305030304" pitchFamily="18" charset="0"/>
            </a:endParaRPr>
          </a:p>
          <a:p>
            <a:pPr marL="322743" marR="31122" indent="-311216">
              <a:buClr>
                <a:srgbClr val="595959"/>
              </a:buClr>
              <a:buFont typeface="Arial"/>
              <a:buChar char="•"/>
              <a:tabLst>
                <a:tab pos="322166" algn="l"/>
              </a:tabLst>
            </a:pPr>
            <a:r>
              <a:rPr lang="en-US"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DOH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lang="en-US"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will be 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ni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</a:t>
            </a:r>
            <a:r>
              <a:rPr lang="en-US"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ing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p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ible 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titi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s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4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f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or e</a:t>
            </a:r>
            <a:r>
              <a:rPr sz="2800" spc="-36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v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i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r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spc="-18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nm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spc="-23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</a:t>
            </a:r>
            <a:r>
              <a:rPr sz="2800" spc="-32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t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al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 </a:t>
            </a:r>
            <a:r>
              <a:rPr sz="2800" spc="-27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c</a:t>
            </a:r>
            <a:r>
              <a:rPr sz="2800" spc="-9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o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mpli</a:t>
            </a:r>
            <a:r>
              <a:rPr sz="2800" spc="5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a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nc</a:t>
            </a:r>
            <a:r>
              <a:rPr sz="2800" spc="-14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e</a:t>
            </a:r>
            <a:r>
              <a:rPr sz="2800" dirty="0">
                <a:solidFill>
                  <a:srgbClr val="595959"/>
                </a:solidFill>
                <a:latin typeface="Book Antiqua" panose="02040602050305030304" pitchFamily="18" charset="0"/>
                <a:cs typeface="Calibri"/>
              </a:rPr>
              <a:t>.</a:t>
            </a:r>
            <a:endParaRPr sz="2800" dirty="0">
              <a:latin typeface="Book Antiqua" panose="02040602050305030304" pitchFamily="18" charset="0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056810" y="4329299"/>
            <a:ext cx="1728908" cy="18077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 txBox="1"/>
          <p:nvPr/>
        </p:nvSpPr>
        <p:spPr>
          <a:xfrm>
            <a:off x="9591621" y="6161826"/>
            <a:ext cx="163670" cy="18441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t>50</a:t>
            </a:r>
            <a:endParaRPr sz="1089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39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739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218" y="1566001"/>
            <a:ext cx="10040757" cy="5077254"/>
          </a:xfrm>
        </p:spPr>
        <p:txBody>
          <a:bodyPr/>
          <a:lstStyle/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Environmental Review (ER) Flowchart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ER Levels Information Sheets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Resource Links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ER Partner Worksheets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Webinars presented by Martha Curran, HUD Region 1, Environmental Officer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0000"/>
                </a:solidFill>
                <a:latin typeface="Book Antiqua" panose="02040602050305030304" pitchFamily="18" charset="0"/>
                <a:cs typeface="Arial" panose="020B0604020202020204" pitchFamily="34" charset="0"/>
              </a:rPr>
              <a:t>HUD Exchange </a:t>
            </a:r>
          </a:p>
          <a:p>
            <a:pPr marL="342900" lvl="0" indent="-342900" fontAlgn="base">
              <a:lnSpc>
                <a:spcPct val="130000"/>
              </a:lnSpc>
              <a:spcBef>
                <a:spcPct val="50000"/>
              </a:spcBef>
              <a:spcAft>
                <a:spcPct val="0"/>
              </a:spcAft>
            </a:pPr>
            <a:endParaRPr lang="en-US" altLang="en-US" sz="2800" dirty="0">
              <a:solidFill>
                <a:srgbClr val="FF0000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24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38646" y="928077"/>
            <a:ext cx="6859729" cy="53019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3267" spc="-7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spc="-59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alu</a:t>
            </a:r>
            <a:r>
              <a:rPr sz="3267" spc="-3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ion</a:t>
            </a:r>
            <a:r>
              <a:rPr sz="3267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3267" spc="-64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3267" spc="-14" dirty="0">
                <a:solidFill>
                  <a:srgbClr val="FFFFFF"/>
                </a:solidFill>
                <a:latin typeface="Calibri"/>
                <a:cs typeface="Calibri"/>
              </a:rPr>
              <a:t>oject</a:t>
            </a:r>
            <a:r>
              <a:rPr sz="3267" spc="-1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Cha</a:t>
            </a:r>
            <a:r>
              <a:rPr sz="3267" spc="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3267" spc="-4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267" spc="-2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267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67" dirty="0">
                <a:solidFill>
                  <a:srgbClr val="FFFFFF"/>
                </a:solidFill>
                <a:latin typeface="Calibri"/>
                <a:cs typeface="Calibri"/>
              </a:rPr>
              <a:t>(58.47)</a:t>
            </a:r>
            <a:endParaRPr sz="3267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08126" y="456547"/>
            <a:ext cx="2558783" cy="456432"/>
          </a:xfrm>
          <a:custGeom>
            <a:avLst/>
            <a:gdLst/>
            <a:ahLst/>
            <a:cxnLst/>
            <a:rect l="l" t="t" r="r" b="b"/>
            <a:pathLst>
              <a:path w="2819400" h="502920">
                <a:moveTo>
                  <a:pt x="273710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740781" y="502837"/>
                </a:lnTo>
                <a:lnTo>
                  <a:pt x="2780714" y="490135"/>
                </a:lnTo>
                <a:lnTo>
                  <a:pt x="2808792" y="460142"/>
                </a:lnTo>
                <a:lnTo>
                  <a:pt x="2819400" y="419100"/>
                </a:lnTo>
                <a:lnTo>
                  <a:pt x="2819320" y="80139"/>
                </a:lnTo>
                <a:lnTo>
                  <a:pt x="2807047" y="39777"/>
                </a:lnTo>
                <a:lnTo>
                  <a:pt x="2777769" y="10984"/>
                </a:lnTo>
                <a:lnTo>
                  <a:pt x="2737104" y="0"/>
                </a:lnTo>
                <a:close/>
              </a:path>
            </a:pathLst>
          </a:custGeom>
          <a:solidFill>
            <a:srgbClr val="933535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7397061" y="445482"/>
            <a:ext cx="2582180" cy="478445"/>
          </a:xfrm>
          <a:custGeom>
            <a:avLst/>
            <a:gdLst/>
            <a:ahLst/>
            <a:cxnLst/>
            <a:rect l="l" t="t" r="r" b="b"/>
            <a:pathLst>
              <a:path w="2845180" h="527176">
                <a:moveTo>
                  <a:pt x="2843783" y="77724"/>
                </a:moveTo>
                <a:lnTo>
                  <a:pt x="2817876" y="77724"/>
                </a:lnTo>
                <a:lnTo>
                  <a:pt x="2817876" y="83820"/>
                </a:lnTo>
                <a:lnTo>
                  <a:pt x="2819400" y="83820"/>
                </a:lnTo>
                <a:lnTo>
                  <a:pt x="2817876" y="446531"/>
                </a:lnTo>
                <a:lnTo>
                  <a:pt x="2816352" y="452627"/>
                </a:lnTo>
                <a:lnTo>
                  <a:pt x="2805683" y="473964"/>
                </a:lnTo>
                <a:lnTo>
                  <a:pt x="2790444" y="489203"/>
                </a:lnTo>
                <a:lnTo>
                  <a:pt x="2769107" y="499745"/>
                </a:lnTo>
                <a:lnTo>
                  <a:pt x="2769107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6" y="516636"/>
                </a:lnTo>
                <a:lnTo>
                  <a:pt x="56388" y="518160"/>
                </a:lnTo>
                <a:lnTo>
                  <a:pt x="59435" y="519684"/>
                </a:lnTo>
                <a:lnTo>
                  <a:pt x="77724" y="525779"/>
                </a:lnTo>
                <a:lnTo>
                  <a:pt x="2544826" y="527176"/>
                </a:lnTo>
                <a:lnTo>
                  <a:pt x="2769107" y="527176"/>
                </a:lnTo>
                <a:lnTo>
                  <a:pt x="2769107" y="525779"/>
                </a:lnTo>
                <a:lnTo>
                  <a:pt x="2787396" y="519684"/>
                </a:lnTo>
                <a:lnTo>
                  <a:pt x="2793492" y="516636"/>
                </a:lnTo>
                <a:lnTo>
                  <a:pt x="2795016" y="515112"/>
                </a:lnTo>
                <a:lnTo>
                  <a:pt x="2801112" y="512064"/>
                </a:lnTo>
                <a:lnTo>
                  <a:pt x="2802635" y="510540"/>
                </a:lnTo>
                <a:lnTo>
                  <a:pt x="2805683" y="509016"/>
                </a:lnTo>
                <a:lnTo>
                  <a:pt x="2810255" y="504444"/>
                </a:lnTo>
                <a:lnTo>
                  <a:pt x="2813304" y="502920"/>
                </a:lnTo>
                <a:lnTo>
                  <a:pt x="2825496" y="490727"/>
                </a:lnTo>
                <a:lnTo>
                  <a:pt x="2828544" y="484631"/>
                </a:lnTo>
                <a:lnTo>
                  <a:pt x="2830068" y="483108"/>
                </a:lnTo>
                <a:lnTo>
                  <a:pt x="2837688" y="467868"/>
                </a:lnTo>
                <a:lnTo>
                  <a:pt x="2842259" y="454151"/>
                </a:lnTo>
                <a:lnTo>
                  <a:pt x="2843783" y="440436"/>
                </a:lnTo>
                <a:lnTo>
                  <a:pt x="2845180" y="117728"/>
                </a:lnTo>
                <a:lnTo>
                  <a:pt x="2845180" y="88392"/>
                </a:lnTo>
                <a:lnTo>
                  <a:pt x="2843783" y="88392"/>
                </a:lnTo>
                <a:lnTo>
                  <a:pt x="2843783" y="77724"/>
                </a:lnTo>
                <a:close/>
              </a:path>
              <a:path w="2845180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2" y="475488"/>
                </a:lnTo>
                <a:lnTo>
                  <a:pt x="12192" y="478536"/>
                </a:lnTo>
                <a:lnTo>
                  <a:pt x="13716" y="478536"/>
                </a:lnTo>
                <a:lnTo>
                  <a:pt x="13716" y="481584"/>
                </a:lnTo>
                <a:lnTo>
                  <a:pt x="15240" y="481584"/>
                </a:lnTo>
                <a:lnTo>
                  <a:pt x="15240" y="484631"/>
                </a:lnTo>
                <a:lnTo>
                  <a:pt x="16764" y="484631"/>
                </a:lnTo>
                <a:lnTo>
                  <a:pt x="16764" y="487679"/>
                </a:lnTo>
                <a:lnTo>
                  <a:pt x="18288" y="487679"/>
                </a:lnTo>
                <a:lnTo>
                  <a:pt x="28955" y="498348"/>
                </a:lnTo>
                <a:lnTo>
                  <a:pt x="28955" y="501396"/>
                </a:lnTo>
                <a:lnTo>
                  <a:pt x="2769107" y="501396"/>
                </a:lnTo>
                <a:lnTo>
                  <a:pt x="82296" y="499745"/>
                </a:lnTo>
                <a:lnTo>
                  <a:pt x="59435" y="490727"/>
                </a:lnTo>
                <a:lnTo>
                  <a:pt x="50292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845180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845180" h="527176">
                <a:moveTo>
                  <a:pt x="275844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5" y="4445"/>
                </a:lnTo>
                <a:lnTo>
                  <a:pt x="57912" y="7620"/>
                </a:lnTo>
                <a:lnTo>
                  <a:pt x="56388" y="9144"/>
                </a:lnTo>
                <a:lnTo>
                  <a:pt x="50292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1" y="28955"/>
                </a:lnTo>
                <a:lnTo>
                  <a:pt x="21335" y="35051"/>
                </a:lnTo>
                <a:lnTo>
                  <a:pt x="18288" y="41148"/>
                </a:lnTo>
                <a:lnTo>
                  <a:pt x="16764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5" y="452627"/>
                </a:lnTo>
                <a:lnTo>
                  <a:pt x="28955" y="446531"/>
                </a:lnTo>
                <a:lnTo>
                  <a:pt x="27431" y="446531"/>
                </a:lnTo>
                <a:lnTo>
                  <a:pt x="27431" y="438912"/>
                </a:lnTo>
                <a:lnTo>
                  <a:pt x="25907" y="438912"/>
                </a:lnTo>
                <a:lnTo>
                  <a:pt x="25907" y="88392"/>
                </a:lnTo>
                <a:lnTo>
                  <a:pt x="27431" y="82296"/>
                </a:lnTo>
                <a:lnTo>
                  <a:pt x="28955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6" y="41148"/>
                </a:lnTo>
                <a:lnTo>
                  <a:pt x="60959" y="36575"/>
                </a:lnTo>
                <a:lnTo>
                  <a:pt x="64007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6" y="25908"/>
                </a:lnTo>
                <a:lnTo>
                  <a:pt x="2814828" y="25908"/>
                </a:lnTo>
                <a:lnTo>
                  <a:pt x="2808731" y="19812"/>
                </a:lnTo>
                <a:lnTo>
                  <a:pt x="2793492" y="12192"/>
                </a:lnTo>
                <a:lnTo>
                  <a:pt x="2791968" y="10668"/>
                </a:lnTo>
                <a:lnTo>
                  <a:pt x="2785872" y="7620"/>
                </a:lnTo>
                <a:lnTo>
                  <a:pt x="2767583" y="1524"/>
                </a:lnTo>
                <a:lnTo>
                  <a:pt x="2758440" y="0"/>
                </a:lnTo>
                <a:close/>
              </a:path>
              <a:path w="2845180" h="527176">
                <a:moveTo>
                  <a:pt x="2842259" y="68579"/>
                </a:moveTo>
                <a:lnTo>
                  <a:pt x="2814828" y="68579"/>
                </a:lnTo>
                <a:lnTo>
                  <a:pt x="2814828" y="71627"/>
                </a:lnTo>
                <a:lnTo>
                  <a:pt x="2816352" y="71627"/>
                </a:lnTo>
                <a:lnTo>
                  <a:pt x="2816352" y="77724"/>
                </a:lnTo>
                <a:lnTo>
                  <a:pt x="2842259" y="77724"/>
                </a:lnTo>
                <a:lnTo>
                  <a:pt x="2842259" y="68579"/>
                </a:lnTo>
                <a:close/>
              </a:path>
              <a:path w="2845180" h="527176">
                <a:moveTo>
                  <a:pt x="2839212" y="59436"/>
                </a:moveTo>
                <a:lnTo>
                  <a:pt x="2808731" y="59436"/>
                </a:lnTo>
                <a:lnTo>
                  <a:pt x="2811779" y="62484"/>
                </a:lnTo>
                <a:lnTo>
                  <a:pt x="2811779" y="65531"/>
                </a:lnTo>
                <a:lnTo>
                  <a:pt x="2813304" y="65531"/>
                </a:lnTo>
                <a:lnTo>
                  <a:pt x="2813304" y="68579"/>
                </a:lnTo>
                <a:lnTo>
                  <a:pt x="2840735" y="68579"/>
                </a:lnTo>
                <a:lnTo>
                  <a:pt x="2840735" y="64008"/>
                </a:lnTo>
                <a:lnTo>
                  <a:pt x="2839212" y="64008"/>
                </a:lnTo>
                <a:lnTo>
                  <a:pt x="2839212" y="59436"/>
                </a:lnTo>
                <a:close/>
              </a:path>
              <a:path w="2845180" h="527176">
                <a:moveTo>
                  <a:pt x="2837688" y="56388"/>
                </a:moveTo>
                <a:lnTo>
                  <a:pt x="2807207" y="56388"/>
                </a:lnTo>
                <a:lnTo>
                  <a:pt x="2807207" y="59436"/>
                </a:lnTo>
                <a:lnTo>
                  <a:pt x="2837688" y="59436"/>
                </a:lnTo>
                <a:lnTo>
                  <a:pt x="2837688" y="56388"/>
                </a:lnTo>
                <a:close/>
              </a:path>
              <a:path w="2845180" h="527176">
                <a:moveTo>
                  <a:pt x="2814828" y="25908"/>
                </a:moveTo>
                <a:lnTo>
                  <a:pt x="2756916" y="25908"/>
                </a:lnTo>
                <a:lnTo>
                  <a:pt x="2763012" y="27431"/>
                </a:lnTo>
                <a:lnTo>
                  <a:pt x="2770631" y="28955"/>
                </a:lnTo>
                <a:lnTo>
                  <a:pt x="2791968" y="39624"/>
                </a:lnTo>
                <a:lnTo>
                  <a:pt x="2805683" y="53340"/>
                </a:lnTo>
                <a:lnTo>
                  <a:pt x="2805683" y="56388"/>
                </a:lnTo>
                <a:lnTo>
                  <a:pt x="2836164" y="56388"/>
                </a:lnTo>
                <a:lnTo>
                  <a:pt x="2836164" y="53340"/>
                </a:lnTo>
                <a:lnTo>
                  <a:pt x="2834640" y="51816"/>
                </a:lnTo>
                <a:lnTo>
                  <a:pt x="2833116" y="51816"/>
                </a:lnTo>
                <a:lnTo>
                  <a:pt x="2833116" y="48768"/>
                </a:lnTo>
                <a:lnTo>
                  <a:pt x="2831592" y="48768"/>
                </a:lnTo>
                <a:lnTo>
                  <a:pt x="2831592" y="45720"/>
                </a:lnTo>
                <a:lnTo>
                  <a:pt x="2830068" y="44196"/>
                </a:lnTo>
                <a:lnTo>
                  <a:pt x="2828544" y="44196"/>
                </a:lnTo>
                <a:lnTo>
                  <a:pt x="2828544" y="41148"/>
                </a:lnTo>
                <a:lnTo>
                  <a:pt x="2823972" y="36575"/>
                </a:lnTo>
                <a:lnTo>
                  <a:pt x="2822448" y="36575"/>
                </a:lnTo>
                <a:lnTo>
                  <a:pt x="2822448" y="33527"/>
                </a:lnTo>
                <a:lnTo>
                  <a:pt x="281482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5" name="object 5"/>
          <p:cNvSpPr/>
          <p:nvPr/>
        </p:nvSpPr>
        <p:spPr>
          <a:xfrm>
            <a:off x="3940629" y="1379437"/>
            <a:ext cx="4746888" cy="1383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5195123" y="456547"/>
            <a:ext cx="2095436" cy="456432"/>
          </a:xfrm>
          <a:custGeom>
            <a:avLst/>
            <a:gdLst/>
            <a:ahLst/>
            <a:cxnLst/>
            <a:rect l="l" t="t" r="r" b="b"/>
            <a:pathLst>
              <a:path w="2308859" h="502920">
                <a:moveTo>
                  <a:pt x="2226564" y="0"/>
                </a:moveTo>
                <a:lnTo>
                  <a:pt x="83820" y="0"/>
                </a:lnTo>
                <a:lnTo>
                  <a:pt x="78945" y="144"/>
                </a:lnTo>
                <a:lnTo>
                  <a:pt x="39135" y="13192"/>
                </a:lnTo>
                <a:lnTo>
                  <a:pt x="10795" y="43108"/>
                </a:lnTo>
                <a:lnTo>
                  <a:pt x="0" y="83820"/>
                </a:lnTo>
                <a:lnTo>
                  <a:pt x="0" y="419100"/>
                </a:lnTo>
                <a:lnTo>
                  <a:pt x="13192" y="463784"/>
                </a:lnTo>
                <a:lnTo>
                  <a:pt x="43108" y="492124"/>
                </a:lnTo>
                <a:lnTo>
                  <a:pt x="83820" y="502920"/>
                </a:lnTo>
                <a:lnTo>
                  <a:pt x="2230241" y="502837"/>
                </a:lnTo>
                <a:lnTo>
                  <a:pt x="2270174" y="490135"/>
                </a:lnTo>
                <a:lnTo>
                  <a:pt x="2298252" y="460142"/>
                </a:lnTo>
                <a:lnTo>
                  <a:pt x="2308860" y="419100"/>
                </a:lnTo>
                <a:lnTo>
                  <a:pt x="2308780" y="80139"/>
                </a:lnTo>
                <a:lnTo>
                  <a:pt x="2296507" y="39777"/>
                </a:lnTo>
                <a:lnTo>
                  <a:pt x="2267229" y="10984"/>
                </a:lnTo>
                <a:lnTo>
                  <a:pt x="2226564" y="0"/>
                </a:lnTo>
                <a:close/>
              </a:path>
            </a:pathLst>
          </a:custGeom>
          <a:solidFill>
            <a:srgbClr val="00AF4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7" name="object 7"/>
          <p:cNvSpPr/>
          <p:nvPr/>
        </p:nvSpPr>
        <p:spPr>
          <a:xfrm>
            <a:off x="5184059" y="445482"/>
            <a:ext cx="2118834" cy="478445"/>
          </a:xfrm>
          <a:custGeom>
            <a:avLst/>
            <a:gdLst/>
            <a:ahLst/>
            <a:cxnLst/>
            <a:rect l="l" t="t" r="r" b="b"/>
            <a:pathLst>
              <a:path w="2334641" h="527176">
                <a:moveTo>
                  <a:pt x="2333244" y="77724"/>
                </a:moveTo>
                <a:lnTo>
                  <a:pt x="2307335" y="77724"/>
                </a:lnTo>
                <a:lnTo>
                  <a:pt x="2307335" y="83820"/>
                </a:lnTo>
                <a:lnTo>
                  <a:pt x="2308859" y="83820"/>
                </a:lnTo>
                <a:lnTo>
                  <a:pt x="2307335" y="446531"/>
                </a:lnTo>
                <a:lnTo>
                  <a:pt x="2305812" y="452627"/>
                </a:lnTo>
                <a:lnTo>
                  <a:pt x="2295144" y="473964"/>
                </a:lnTo>
                <a:lnTo>
                  <a:pt x="2279904" y="489203"/>
                </a:lnTo>
                <a:lnTo>
                  <a:pt x="2258568" y="499745"/>
                </a:lnTo>
                <a:lnTo>
                  <a:pt x="2258568" y="501396"/>
                </a:lnTo>
                <a:lnTo>
                  <a:pt x="32003" y="501396"/>
                </a:lnTo>
                <a:lnTo>
                  <a:pt x="42672" y="512064"/>
                </a:lnTo>
                <a:lnTo>
                  <a:pt x="51815" y="516636"/>
                </a:lnTo>
                <a:lnTo>
                  <a:pt x="56387" y="518160"/>
                </a:lnTo>
                <a:lnTo>
                  <a:pt x="59436" y="519684"/>
                </a:lnTo>
                <a:lnTo>
                  <a:pt x="77724" y="525779"/>
                </a:lnTo>
                <a:lnTo>
                  <a:pt x="2076831" y="527176"/>
                </a:lnTo>
                <a:lnTo>
                  <a:pt x="2258568" y="527176"/>
                </a:lnTo>
                <a:lnTo>
                  <a:pt x="2258568" y="525779"/>
                </a:lnTo>
                <a:lnTo>
                  <a:pt x="2276855" y="519684"/>
                </a:lnTo>
                <a:lnTo>
                  <a:pt x="2282952" y="516636"/>
                </a:lnTo>
                <a:lnTo>
                  <a:pt x="2284476" y="515112"/>
                </a:lnTo>
                <a:lnTo>
                  <a:pt x="2290572" y="512064"/>
                </a:lnTo>
                <a:lnTo>
                  <a:pt x="2292096" y="510540"/>
                </a:lnTo>
                <a:lnTo>
                  <a:pt x="2295144" y="509016"/>
                </a:lnTo>
                <a:lnTo>
                  <a:pt x="2299716" y="504444"/>
                </a:lnTo>
                <a:lnTo>
                  <a:pt x="2302764" y="502920"/>
                </a:lnTo>
                <a:lnTo>
                  <a:pt x="2314955" y="490727"/>
                </a:lnTo>
                <a:lnTo>
                  <a:pt x="2318004" y="484631"/>
                </a:lnTo>
                <a:lnTo>
                  <a:pt x="2319528" y="483108"/>
                </a:lnTo>
                <a:lnTo>
                  <a:pt x="2327148" y="467868"/>
                </a:lnTo>
                <a:lnTo>
                  <a:pt x="2331720" y="454151"/>
                </a:lnTo>
                <a:lnTo>
                  <a:pt x="2333244" y="440436"/>
                </a:lnTo>
                <a:lnTo>
                  <a:pt x="2334641" y="117728"/>
                </a:lnTo>
                <a:lnTo>
                  <a:pt x="2334641" y="88392"/>
                </a:lnTo>
                <a:lnTo>
                  <a:pt x="2333244" y="88392"/>
                </a:lnTo>
                <a:lnTo>
                  <a:pt x="2333244" y="77724"/>
                </a:lnTo>
                <a:close/>
              </a:path>
              <a:path w="2334641" h="527176">
                <a:moveTo>
                  <a:pt x="35051" y="466344"/>
                </a:moveTo>
                <a:lnTo>
                  <a:pt x="7620" y="466344"/>
                </a:lnTo>
                <a:lnTo>
                  <a:pt x="7620" y="470916"/>
                </a:lnTo>
                <a:lnTo>
                  <a:pt x="9144" y="470916"/>
                </a:lnTo>
                <a:lnTo>
                  <a:pt x="10668" y="472440"/>
                </a:lnTo>
                <a:lnTo>
                  <a:pt x="10668" y="475488"/>
                </a:lnTo>
                <a:lnTo>
                  <a:pt x="12191" y="475488"/>
                </a:lnTo>
                <a:lnTo>
                  <a:pt x="12191" y="478536"/>
                </a:lnTo>
                <a:lnTo>
                  <a:pt x="13715" y="478536"/>
                </a:lnTo>
                <a:lnTo>
                  <a:pt x="13715" y="481584"/>
                </a:lnTo>
                <a:lnTo>
                  <a:pt x="15239" y="481584"/>
                </a:lnTo>
                <a:lnTo>
                  <a:pt x="15239" y="484631"/>
                </a:lnTo>
                <a:lnTo>
                  <a:pt x="16763" y="484631"/>
                </a:lnTo>
                <a:lnTo>
                  <a:pt x="16763" y="487679"/>
                </a:lnTo>
                <a:lnTo>
                  <a:pt x="18287" y="487679"/>
                </a:lnTo>
                <a:lnTo>
                  <a:pt x="28956" y="498348"/>
                </a:lnTo>
                <a:lnTo>
                  <a:pt x="28956" y="501396"/>
                </a:lnTo>
                <a:lnTo>
                  <a:pt x="2258568" y="501396"/>
                </a:lnTo>
                <a:lnTo>
                  <a:pt x="82296" y="499745"/>
                </a:lnTo>
                <a:lnTo>
                  <a:pt x="59436" y="490727"/>
                </a:lnTo>
                <a:lnTo>
                  <a:pt x="50291" y="486155"/>
                </a:lnTo>
                <a:lnTo>
                  <a:pt x="47244" y="483108"/>
                </a:lnTo>
                <a:lnTo>
                  <a:pt x="45720" y="483108"/>
                </a:lnTo>
                <a:lnTo>
                  <a:pt x="45720" y="480060"/>
                </a:lnTo>
                <a:lnTo>
                  <a:pt x="42672" y="477012"/>
                </a:lnTo>
                <a:lnTo>
                  <a:pt x="41148" y="477012"/>
                </a:lnTo>
                <a:lnTo>
                  <a:pt x="41148" y="473964"/>
                </a:lnTo>
                <a:lnTo>
                  <a:pt x="39624" y="472440"/>
                </a:lnTo>
                <a:lnTo>
                  <a:pt x="38100" y="472440"/>
                </a:lnTo>
                <a:lnTo>
                  <a:pt x="38100" y="469392"/>
                </a:lnTo>
                <a:lnTo>
                  <a:pt x="35051" y="466344"/>
                </a:lnTo>
                <a:close/>
              </a:path>
              <a:path w="2334641" h="527176">
                <a:moveTo>
                  <a:pt x="30479" y="452627"/>
                </a:moveTo>
                <a:lnTo>
                  <a:pt x="4572" y="452627"/>
                </a:lnTo>
                <a:lnTo>
                  <a:pt x="4572" y="461645"/>
                </a:lnTo>
                <a:lnTo>
                  <a:pt x="6096" y="461645"/>
                </a:lnTo>
                <a:lnTo>
                  <a:pt x="6096" y="466344"/>
                </a:lnTo>
                <a:lnTo>
                  <a:pt x="33527" y="466344"/>
                </a:lnTo>
                <a:lnTo>
                  <a:pt x="33527" y="463296"/>
                </a:lnTo>
                <a:lnTo>
                  <a:pt x="32003" y="463296"/>
                </a:lnTo>
                <a:lnTo>
                  <a:pt x="32003" y="460248"/>
                </a:lnTo>
                <a:lnTo>
                  <a:pt x="30479" y="460248"/>
                </a:lnTo>
                <a:lnTo>
                  <a:pt x="30479" y="452627"/>
                </a:lnTo>
                <a:close/>
              </a:path>
              <a:path w="2334641" h="527176">
                <a:moveTo>
                  <a:pt x="2247900" y="0"/>
                </a:moveTo>
                <a:lnTo>
                  <a:pt x="96012" y="0"/>
                </a:lnTo>
                <a:lnTo>
                  <a:pt x="86868" y="1524"/>
                </a:lnTo>
                <a:lnTo>
                  <a:pt x="67056" y="4445"/>
                </a:lnTo>
                <a:lnTo>
                  <a:pt x="57912" y="7620"/>
                </a:lnTo>
                <a:lnTo>
                  <a:pt x="56387" y="9144"/>
                </a:lnTo>
                <a:lnTo>
                  <a:pt x="50291" y="12192"/>
                </a:lnTo>
                <a:lnTo>
                  <a:pt x="48768" y="13716"/>
                </a:lnTo>
                <a:lnTo>
                  <a:pt x="42672" y="16764"/>
                </a:lnTo>
                <a:lnTo>
                  <a:pt x="38100" y="21336"/>
                </a:lnTo>
                <a:lnTo>
                  <a:pt x="35051" y="22860"/>
                </a:lnTo>
                <a:lnTo>
                  <a:pt x="30479" y="27431"/>
                </a:lnTo>
                <a:lnTo>
                  <a:pt x="27432" y="28955"/>
                </a:lnTo>
                <a:lnTo>
                  <a:pt x="21336" y="35051"/>
                </a:lnTo>
                <a:lnTo>
                  <a:pt x="18287" y="41148"/>
                </a:lnTo>
                <a:lnTo>
                  <a:pt x="16763" y="42545"/>
                </a:lnTo>
                <a:lnTo>
                  <a:pt x="9144" y="57912"/>
                </a:lnTo>
                <a:lnTo>
                  <a:pt x="7620" y="59436"/>
                </a:lnTo>
                <a:lnTo>
                  <a:pt x="1524" y="77724"/>
                </a:lnTo>
                <a:lnTo>
                  <a:pt x="0" y="86868"/>
                </a:lnTo>
                <a:lnTo>
                  <a:pt x="0" y="432816"/>
                </a:lnTo>
                <a:lnTo>
                  <a:pt x="1524" y="432816"/>
                </a:lnTo>
                <a:lnTo>
                  <a:pt x="1524" y="443484"/>
                </a:lnTo>
                <a:lnTo>
                  <a:pt x="3048" y="443484"/>
                </a:lnTo>
                <a:lnTo>
                  <a:pt x="3048" y="452627"/>
                </a:lnTo>
                <a:lnTo>
                  <a:pt x="28956" y="452627"/>
                </a:lnTo>
                <a:lnTo>
                  <a:pt x="28956" y="446531"/>
                </a:lnTo>
                <a:lnTo>
                  <a:pt x="27432" y="446531"/>
                </a:lnTo>
                <a:lnTo>
                  <a:pt x="27432" y="438912"/>
                </a:lnTo>
                <a:lnTo>
                  <a:pt x="25908" y="438912"/>
                </a:lnTo>
                <a:lnTo>
                  <a:pt x="25908" y="88392"/>
                </a:lnTo>
                <a:lnTo>
                  <a:pt x="27432" y="82296"/>
                </a:lnTo>
                <a:lnTo>
                  <a:pt x="28956" y="74675"/>
                </a:lnTo>
                <a:lnTo>
                  <a:pt x="38100" y="56388"/>
                </a:lnTo>
                <a:lnTo>
                  <a:pt x="41148" y="53340"/>
                </a:lnTo>
                <a:lnTo>
                  <a:pt x="42672" y="50292"/>
                </a:lnTo>
                <a:lnTo>
                  <a:pt x="51815" y="41148"/>
                </a:lnTo>
                <a:lnTo>
                  <a:pt x="60960" y="36575"/>
                </a:lnTo>
                <a:lnTo>
                  <a:pt x="64008" y="33527"/>
                </a:lnTo>
                <a:lnTo>
                  <a:pt x="70103" y="30479"/>
                </a:lnTo>
                <a:lnTo>
                  <a:pt x="82296" y="27431"/>
                </a:lnTo>
                <a:lnTo>
                  <a:pt x="89915" y="25908"/>
                </a:lnTo>
                <a:lnTo>
                  <a:pt x="2304288" y="25908"/>
                </a:lnTo>
                <a:lnTo>
                  <a:pt x="2298192" y="19812"/>
                </a:lnTo>
                <a:lnTo>
                  <a:pt x="2282952" y="12192"/>
                </a:lnTo>
                <a:lnTo>
                  <a:pt x="2281428" y="10668"/>
                </a:lnTo>
                <a:lnTo>
                  <a:pt x="2275331" y="7620"/>
                </a:lnTo>
                <a:lnTo>
                  <a:pt x="2257044" y="1524"/>
                </a:lnTo>
                <a:lnTo>
                  <a:pt x="2247900" y="0"/>
                </a:lnTo>
                <a:close/>
              </a:path>
              <a:path w="2334641" h="527176">
                <a:moveTo>
                  <a:pt x="2331720" y="68579"/>
                </a:moveTo>
                <a:lnTo>
                  <a:pt x="2304288" y="68579"/>
                </a:lnTo>
                <a:lnTo>
                  <a:pt x="2304288" y="71627"/>
                </a:lnTo>
                <a:lnTo>
                  <a:pt x="2305812" y="71627"/>
                </a:lnTo>
                <a:lnTo>
                  <a:pt x="2305812" y="77724"/>
                </a:lnTo>
                <a:lnTo>
                  <a:pt x="2331720" y="77724"/>
                </a:lnTo>
                <a:lnTo>
                  <a:pt x="2331720" y="68579"/>
                </a:lnTo>
                <a:close/>
              </a:path>
              <a:path w="2334641" h="527176">
                <a:moveTo>
                  <a:pt x="2328672" y="59436"/>
                </a:moveTo>
                <a:lnTo>
                  <a:pt x="2298192" y="59436"/>
                </a:lnTo>
                <a:lnTo>
                  <a:pt x="2301240" y="62484"/>
                </a:lnTo>
                <a:lnTo>
                  <a:pt x="2301240" y="65531"/>
                </a:lnTo>
                <a:lnTo>
                  <a:pt x="2302764" y="65531"/>
                </a:lnTo>
                <a:lnTo>
                  <a:pt x="2302764" y="68579"/>
                </a:lnTo>
                <a:lnTo>
                  <a:pt x="2330196" y="68579"/>
                </a:lnTo>
                <a:lnTo>
                  <a:pt x="2330196" y="64008"/>
                </a:lnTo>
                <a:lnTo>
                  <a:pt x="2328672" y="64008"/>
                </a:lnTo>
                <a:lnTo>
                  <a:pt x="2328672" y="59436"/>
                </a:lnTo>
                <a:close/>
              </a:path>
              <a:path w="2334641" h="527176">
                <a:moveTo>
                  <a:pt x="2327148" y="56388"/>
                </a:moveTo>
                <a:lnTo>
                  <a:pt x="2296668" y="56388"/>
                </a:lnTo>
                <a:lnTo>
                  <a:pt x="2296668" y="59436"/>
                </a:lnTo>
                <a:lnTo>
                  <a:pt x="2327148" y="59436"/>
                </a:lnTo>
                <a:lnTo>
                  <a:pt x="2327148" y="56388"/>
                </a:lnTo>
                <a:close/>
              </a:path>
              <a:path w="2334641" h="527176">
                <a:moveTo>
                  <a:pt x="2304288" y="25908"/>
                </a:moveTo>
                <a:lnTo>
                  <a:pt x="2246376" y="25908"/>
                </a:lnTo>
                <a:lnTo>
                  <a:pt x="2252472" y="27431"/>
                </a:lnTo>
                <a:lnTo>
                  <a:pt x="2260092" y="28955"/>
                </a:lnTo>
                <a:lnTo>
                  <a:pt x="2281428" y="39624"/>
                </a:lnTo>
                <a:lnTo>
                  <a:pt x="2295144" y="53340"/>
                </a:lnTo>
                <a:lnTo>
                  <a:pt x="2295144" y="56388"/>
                </a:lnTo>
                <a:lnTo>
                  <a:pt x="2325624" y="56388"/>
                </a:lnTo>
                <a:lnTo>
                  <a:pt x="2325624" y="53340"/>
                </a:lnTo>
                <a:lnTo>
                  <a:pt x="2324100" y="51816"/>
                </a:lnTo>
                <a:lnTo>
                  <a:pt x="2322576" y="51816"/>
                </a:lnTo>
                <a:lnTo>
                  <a:pt x="2322576" y="48768"/>
                </a:lnTo>
                <a:lnTo>
                  <a:pt x="2321052" y="48768"/>
                </a:lnTo>
                <a:lnTo>
                  <a:pt x="2321052" y="45720"/>
                </a:lnTo>
                <a:lnTo>
                  <a:pt x="2319528" y="44196"/>
                </a:lnTo>
                <a:lnTo>
                  <a:pt x="2318004" y="44196"/>
                </a:lnTo>
                <a:lnTo>
                  <a:pt x="2318004" y="41148"/>
                </a:lnTo>
                <a:lnTo>
                  <a:pt x="2313431" y="36575"/>
                </a:lnTo>
                <a:lnTo>
                  <a:pt x="2311907" y="36575"/>
                </a:lnTo>
                <a:lnTo>
                  <a:pt x="2311907" y="33527"/>
                </a:lnTo>
                <a:lnTo>
                  <a:pt x="2304288" y="259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1944778" y="3430267"/>
            <a:ext cx="8298756" cy="3112034"/>
          </a:xfrm>
          <a:custGeom>
            <a:avLst/>
            <a:gdLst/>
            <a:ahLst/>
            <a:cxnLst/>
            <a:rect l="l" t="t" r="r" b="b"/>
            <a:pathLst>
              <a:path w="9144000" h="3429000">
                <a:moveTo>
                  <a:pt x="0" y="0"/>
                </a:moveTo>
                <a:lnTo>
                  <a:pt x="9144000" y="0"/>
                </a:lnTo>
                <a:lnTo>
                  <a:pt x="9144000" y="3429000"/>
                </a:lnTo>
                <a:lnTo>
                  <a:pt x="0" y="3429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1944778" y="4264293"/>
            <a:ext cx="8298756" cy="227800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0" name="object 10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8604530" y="5726256"/>
            <a:ext cx="647302" cy="6265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9442704" y="5747003"/>
            <a:ext cx="481327" cy="5726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 txBox="1"/>
          <p:nvPr/>
        </p:nvSpPr>
        <p:spPr>
          <a:xfrm>
            <a:off x="1025236" y="3218074"/>
            <a:ext cx="8726712" cy="293971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1527"/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 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-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alu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at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findi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when: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36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Chan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 in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tu</a:t>
            </a:r>
            <a:r>
              <a:rPr sz="1997" spc="-32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50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x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23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p</a:t>
            </a:r>
            <a:r>
              <a:rPr sz="1997" spc="-45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oje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,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41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50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vi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23" dirty="0">
                <a:solidFill>
                  <a:srgbClr val="233F60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al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41" dirty="0">
                <a:solidFill>
                  <a:srgbClr val="233F60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cu</a:t>
            </a:r>
            <a:r>
              <a:rPr sz="1997" spc="-23" dirty="0">
                <a:solidFill>
                  <a:srgbClr val="233F60"/>
                </a:solidFill>
                <a:latin typeface="Calibri"/>
                <a:cs typeface="Calibri"/>
              </a:rPr>
              <a:t>m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s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an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es</a:t>
            </a:r>
            <a:r>
              <a:rPr sz="1997" spc="9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or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nd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ons</a:t>
            </a:r>
            <a:endParaRPr sz="1997" dirty="0">
              <a:latin typeface="Calibri"/>
              <a:cs typeface="Calibri"/>
            </a:endParaRPr>
          </a:p>
          <a:p>
            <a:pPr marL="686404" indent="-260499">
              <a:spcBef>
                <a:spcPts val="241"/>
              </a:spcBef>
              <a:buClr>
                <a:srgbClr val="233F60"/>
              </a:buClr>
              <a:buFont typeface="Arial"/>
              <a:buChar char="•"/>
              <a:tabLst>
                <a:tab pos="686404" algn="l"/>
              </a:tabLst>
            </a:pP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Se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l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c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of</a:t>
            </a:r>
            <a:r>
              <a:rPr sz="1997" spc="5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al</a:t>
            </a:r>
            <a:r>
              <a:rPr sz="1997" spc="-36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ern</a:t>
            </a:r>
            <a:r>
              <a:rPr sz="1997" spc="-32" dirty="0">
                <a:solidFill>
                  <a:srgbClr val="233F60"/>
                </a:solidFill>
                <a:latin typeface="Calibri"/>
                <a:cs typeface="Calibri"/>
              </a:rPr>
              <a:t>a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t</a:t>
            </a:r>
            <a:r>
              <a:rPr sz="1997" spc="-5" dirty="0">
                <a:solidFill>
                  <a:srgbClr val="233F60"/>
                </a:solidFill>
                <a:latin typeface="Calibri"/>
                <a:cs typeface="Calibri"/>
              </a:rPr>
              <a:t>i</a:t>
            </a:r>
            <a:r>
              <a:rPr sz="1997" spc="-27" dirty="0">
                <a:solidFill>
                  <a:srgbClr val="233F60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not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in original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233F60"/>
                </a:solidFill>
                <a:latin typeface="Calibri"/>
                <a:cs typeface="Calibri"/>
              </a:rPr>
              <a:t>findi</a:t>
            </a:r>
            <a:r>
              <a:rPr sz="1997" spc="-18" dirty="0">
                <a:solidFill>
                  <a:srgbClr val="233F60"/>
                </a:solidFill>
                <a:latin typeface="Calibri"/>
                <a:cs typeface="Calibri"/>
              </a:rPr>
              <a:t>n</a:t>
            </a:r>
            <a:r>
              <a:rPr sz="1997" spc="-14" dirty="0">
                <a:solidFill>
                  <a:srgbClr val="233F60"/>
                </a:solidFill>
                <a:latin typeface="Calibri"/>
                <a:cs typeface="Calibri"/>
              </a:rPr>
              <a:t>g</a:t>
            </a:r>
            <a:endParaRPr sz="1997" dirty="0">
              <a:latin typeface="Calibri"/>
              <a:cs typeface="Calibri"/>
            </a:endParaRPr>
          </a:p>
          <a:p>
            <a:pPr marL="11527" marR="11527">
              <a:lnSpc>
                <a:spcPct val="110000"/>
              </a:lnSpc>
            </a:pPr>
            <a:r>
              <a:rPr lang="en-US" sz="1997" spc="-27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lang="en-US" sz="1997" spc="-23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lang="en-US" sz="1997" spc="-14" dirty="0">
                <a:solidFill>
                  <a:srgbClr val="595959"/>
                </a:solidFill>
                <a:latin typeface="Calibri"/>
                <a:cs typeface="Calibri"/>
              </a:rPr>
              <a:t>T</a:t>
            </a:r>
            <a:r>
              <a:rPr lang="en-US" sz="1997" spc="14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U</a:t>
            </a:r>
            <a:r>
              <a:rPr lang="en-US" sz="1997" spc="-9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lang="en-US" sz="1997" spc="-45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lang="en-US" sz="1997" spc="-168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lang="en-US" sz="1997" spc="-14" dirty="0">
                <a:solidFill>
                  <a:srgbClr val="595959"/>
                </a:solidFill>
                <a:latin typeface="Calibri"/>
                <a:cs typeface="Calibri"/>
              </a:rPr>
              <a:t>TE</a:t>
            </a:r>
            <a:r>
              <a:rPr lang="en-US"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lang="en-US" sz="1997" spc="-18" dirty="0">
                <a:solidFill>
                  <a:srgbClr val="595959"/>
                </a:solidFill>
                <a:latin typeface="Calibri"/>
                <a:cs typeface="Calibri"/>
              </a:rPr>
              <a:t>ERR -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If 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36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fir</a:t>
            </a:r>
            <a:r>
              <a:rPr sz="1997" spc="-23" dirty="0">
                <a:solidFill>
                  <a:srgbClr val="595959"/>
                </a:solidFill>
                <a:latin typeface="Calibri"/>
                <a:cs typeface="Calibri"/>
              </a:rPr>
              <a:t>m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,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F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SI</a:t>
            </a:r>
            <a:r>
              <a:rPr sz="1997" spc="23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is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q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ui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ed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 If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original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findi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ng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s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no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l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o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er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41" dirty="0">
                <a:solidFill>
                  <a:srgbClr val="595959"/>
                </a:solidFill>
                <a:latin typeface="Calibri"/>
                <a:cs typeface="Calibri"/>
              </a:rPr>
              <a:t>v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ali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d,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p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9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n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t 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a</a:t>
            </a: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hi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g</a:t>
            </a:r>
            <a:r>
              <a:rPr sz="1997" spc="-14" dirty="0">
                <a:solidFill>
                  <a:srgbClr val="595959"/>
                </a:solidFill>
                <a:latin typeface="Calibri"/>
                <a:cs typeface="Calibri"/>
              </a:rPr>
              <a:t>h</a:t>
            </a:r>
            <a:r>
              <a:rPr sz="1997" spc="-18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endParaRPr sz="1997" dirty="0">
              <a:latin typeface="Calibri"/>
              <a:cs typeface="Calibri"/>
            </a:endParaRPr>
          </a:p>
          <a:p>
            <a:pPr marL="322743">
              <a:lnSpc>
                <a:spcPts val="2156"/>
              </a:lnSpc>
            </a:pPr>
            <a:r>
              <a:rPr sz="1997" spc="-5" dirty="0">
                <a:solidFill>
                  <a:srgbClr val="595959"/>
                </a:solidFill>
                <a:latin typeface="Calibri"/>
                <a:cs typeface="Calibri"/>
              </a:rPr>
              <a:t>l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ev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el of</a:t>
            </a:r>
            <a:r>
              <a:rPr sz="1997" spc="5" dirty="0">
                <a:solidFill>
                  <a:srgbClr val="595959"/>
                </a:solidFill>
                <a:latin typeface="Calibri"/>
                <a:cs typeface="Calibri"/>
              </a:rPr>
              <a:t> </a:t>
            </a:r>
            <a:r>
              <a:rPr sz="1997" spc="-32" dirty="0">
                <a:solidFill>
                  <a:srgbClr val="595959"/>
                </a:solidFill>
                <a:latin typeface="Calibri"/>
                <a:cs typeface="Calibri"/>
              </a:rPr>
              <a:t>r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vi</a:t>
            </a:r>
            <a:r>
              <a:rPr sz="1997" spc="-27" dirty="0">
                <a:solidFill>
                  <a:srgbClr val="595959"/>
                </a:solidFill>
                <a:latin typeface="Calibri"/>
                <a:cs typeface="Calibri"/>
              </a:rPr>
              <a:t>e</a:t>
            </a:r>
            <a:r>
              <a:rPr sz="1997" spc="-150" dirty="0">
                <a:solidFill>
                  <a:srgbClr val="595959"/>
                </a:solidFill>
                <a:latin typeface="Calibri"/>
                <a:cs typeface="Calibri"/>
              </a:rPr>
              <a:t>w</a:t>
            </a:r>
            <a:r>
              <a:rPr sz="1997" spc="-9" dirty="0">
                <a:solidFill>
                  <a:srgbClr val="595959"/>
                </a:solidFill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40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382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/>
          <a:p>
            <a:pPr marL="337727"/>
            <a:r>
              <a:rPr sz="3630" spc="-309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4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e-A</a:t>
            </a:r>
            <a:r>
              <a:rPr sz="3630" spc="-73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3630" spc="-82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30" spc="-32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27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3630" spc="-14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30" spc="-5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3630" spc="-18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endParaRPr sz="363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19190" y="1816160"/>
            <a:ext cx="7282158" cy="679000"/>
          </a:xfrm>
          <a:custGeom>
            <a:avLst/>
            <a:gdLst/>
            <a:ahLst/>
            <a:cxnLst/>
            <a:rect l="l" t="t" r="r" b="b"/>
            <a:pathLst>
              <a:path w="8023859" h="748157">
                <a:moveTo>
                  <a:pt x="33528" y="693420"/>
                </a:moveTo>
                <a:lnTo>
                  <a:pt x="7619" y="693420"/>
                </a:lnTo>
                <a:lnTo>
                  <a:pt x="7619" y="697991"/>
                </a:lnTo>
                <a:lnTo>
                  <a:pt x="9143" y="697991"/>
                </a:lnTo>
                <a:lnTo>
                  <a:pt x="9143" y="701039"/>
                </a:lnTo>
                <a:lnTo>
                  <a:pt x="10668" y="701039"/>
                </a:lnTo>
                <a:lnTo>
                  <a:pt x="10668" y="705612"/>
                </a:lnTo>
                <a:lnTo>
                  <a:pt x="12191" y="705612"/>
                </a:lnTo>
                <a:lnTo>
                  <a:pt x="12191" y="708660"/>
                </a:lnTo>
                <a:lnTo>
                  <a:pt x="13715" y="708660"/>
                </a:lnTo>
                <a:lnTo>
                  <a:pt x="13715" y="711708"/>
                </a:lnTo>
                <a:lnTo>
                  <a:pt x="15240" y="711708"/>
                </a:lnTo>
                <a:lnTo>
                  <a:pt x="24384" y="720851"/>
                </a:lnTo>
                <a:lnTo>
                  <a:pt x="24384" y="723900"/>
                </a:lnTo>
                <a:lnTo>
                  <a:pt x="25908" y="723900"/>
                </a:lnTo>
                <a:lnTo>
                  <a:pt x="28956" y="725424"/>
                </a:lnTo>
                <a:lnTo>
                  <a:pt x="38100" y="734568"/>
                </a:lnTo>
                <a:lnTo>
                  <a:pt x="44196" y="737615"/>
                </a:lnTo>
                <a:lnTo>
                  <a:pt x="45719" y="739139"/>
                </a:lnTo>
                <a:lnTo>
                  <a:pt x="50291" y="740663"/>
                </a:lnTo>
                <a:lnTo>
                  <a:pt x="53340" y="742061"/>
                </a:lnTo>
                <a:lnTo>
                  <a:pt x="57912" y="743712"/>
                </a:lnTo>
                <a:lnTo>
                  <a:pt x="60959" y="745236"/>
                </a:lnTo>
                <a:lnTo>
                  <a:pt x="68580" y="746760"/>
                </a:lnTo>
                <a:lnTo>
                  <a:pt x="7299452" y="748157"/>
                </a:lnTo>
                <a:lnTo>
                  <a:pt x="7956804" y="748157"/>
                </a:lnTo>
                <a:lnTo>
                  <a:pt x="7956804" y="746760"/>
                </a:lnTo>
                <a:lnTo>
                  <a:pt x="7961376" y="745236"/>
                </a:lnTo>
                <a:lnTo>
                  <a:pt x="7964424" y="743712"/>
                </a:lnTo>
                <a:lnTo>
                  <a:pt x="7972044" y="742061"/>
                </a:lnTo>
                <a:lnTo>
                  <a:pt x="7978140" y="739139"/>
                </a:lnTo>
                <a:lnTo>
                  <a:pt x="7979664" y="737615"/>
                </a:lnTo>
                <a:lnTo>
                  <a:pt x="7985759" y="734568"/>
                </a:lnTo>
                <a:lnTo>
                  <a:pt x="7987283" y="733044"/>
                </a:lnTo>
                <a:lnTo>
                  <a:pt x="7990332" y="731520"/>
                </a:lnTo>
                <a:lnTo>
                  <a:pt x="7999476" y="722376"/>
                </a:lnTo>
                <a:lnTo>
                  <a:pt x="67056" y="720851"/>
                </a:lnTo>
                <a:lnTo>
                  <a:pt x="60959" y="717803"/>
                </a:lnTo>
                <a:lnTo>
                  <a:pt x="59436" y="716280"/>
                </a:lnTo>
                <a:lnTo>
                  <a:pt x="56387" y="714756"/>
                </a:lnTo>
                <a:lnTo>
                  <a:pt x="51815" y="713232"/>
                </a:lnTo>
                <a:lnTo>
                  <a:pt x="38100" y="699515"/>
                </a:lnTo>
                <a:lnTo>
                  <a:pt x="36575" y="699515"/>
                </a:lnTo>
                <a:lnTo>
                  <a:pt x="36575" y="696468"/>
                </a:lnTo>
                <a:lnTo>
                  <a:pt x="33528" y="693420"/>
                </a:lnTo>
                <a:close/>
              </a:path>
              <a:path w="8023859" h="748157">
                <a:moveTo>
                  <a:pt x="8022335" y="64008"/>
                </a:moveTo>
                <a:lnTo>
                  <a:pt x="7994904" y="64008"/>
                </a:lnTo>
                <a:lnTo>
                  <a:pt x="7994904" y="67056"/>
                </a:lnTo>
                <a:lnTo>
                  <a:pt x="7996428" y="67056"/>
                </a:lnTo>
                <a:lnTo>
                  <a:pt x="7996428" y="76200"/>
                </a:lnTo>
                <a:lnTo>
                  <a:pt x="7997952" y="76200"/>
                </a:lnTo>
                <a:lnTo>
                  <a:pt x="7996428" y="676656"/>
                </a:lnTo>
                <a:lnTo>
                  <a:pt x="7994904" y="681227"/>
                </a:lnTo>
                <a:lnTo>
                  <a:pt x="7993380" y="687324"/>
                </a:lnTo>
                <a:lnTo>
                  <a:pt x="7991856" y="690372"/>
                </a:lnTo>
                <a:lnTo>
                  <a:pt x="7990332" y="691896"/>
                </a:lnTo>
                <a:lnTo>
                  <a:pt x="7988808" y="694944"/>
                </a:lnTo>
                <a:lnTo>
                  <a:pt x="7987283" y="699515"/>
                </a:lnTo>
                <a:lnTo>
                  <a:pt x="7982711" y="703961"/>
                </a:lnTo>
                <a:lnTo>
                  <a:pt x="7979664" y="705612"/>
                </a:lnTo>
                <a:lnTo>
                  <a:pt x="7972044" y="713232"/>
                </a:lnTo>
                <a:lnTo>
                  <a:pt x="7965948" y="716280"/>
                </a:lnTo>
                <a:lnTo>
                  <a:pt x="7961376" y="717803"/>
                </a:lnTo>
                <a:lnTo>
                  <a:pt x="7955280" y="720851"/>
                </a:lnTo>
                <a:lnTo>
                  <a:pt x="7955280" y="722367"/>
                </a:lnTo>
                <a:lnTo>
                  <a:pt x="7999484" y="722367"/>
                </a:lnTo>
                <a:lnTo>
                  <a:pt x="8007096" y="714756"/>
                </a:lnTo>
                <a:lnTo>
                  <a:pt x="8008620" y="711708"/>
                </a:lnTo>
                <a:lnTo>
                  <a:pt x="8010144" y="710184"/>
                </a:lnTo>
                <a:lnTo>
                  <a:pt x="8011668" y="707136"/>
                </a:lnTo>
                <a:lnTo>
                  <a:pt x="8013192" y="702563"/>
                </a:lnTo>
                <a:lnTo>
                  <a:pt x="8016240" y="699515"/>
                </a:lnTo>
                <a:lnTo>
                  <a:pt x="8017764" y="696468"/>
                </a:lnTo>
                <a:lnTo>
                  <a:pt x="8019288" y="688848"/>
                </a:lnTo>
                <a:lnTo>
                  <a:pt x="8022335" y="679703"/>
                </a:lnTo>
                <a:lnTo>
                  <a:pt x="8023859" y="77724"/>
                </a:lnTo>
                <a:lnTo>
                  <a:pt x="8022335" y="77724"/>
                </a:lnTo>
                <a:lnTo>
                  <a:pt x="8022335" y="64008"/>
                </a:lnTo>
                <a:close/>
              </a:path>
              <a:path w="8023859" h="748157">
                <a:moveTo>
                  <a:pt x="28956" y="682751"/>
                </a:moveTo>
                <a:lnTo>
                  <a:pt x="3047" y="682751"/>
                </a:lnTo>
                <a:lnTo>
                  <a:pt x="3047" y="685800"/>
                </a:lnTo>
                <a:lnTo>
                  <a:pt x="4571" y="685800"/>
                </a:lnTo>
                <a:lnTo>
                  <a:pt x="4571" y="690372"/>
                </a:lnTo>
                <a:lnTo>
                  <a:pt x="6096" y="690372"/>
                </a:lnTo>
                <a:lnTo>
                  <a:pt x="6096" y="693420"/>
                </a:lnTo>
                <a:lnTo>
                  <a:pt x="32003" y="693420"/>
                </a:lnTo>
                <a:lnTo>
                  <a:pt x="32003" y="687324"/>
                </a:lnTo>
                <a:lnTo>
                  <a:pt x="30480" y="687324"/>
                </a:lnTo>
                <a:lnTo>
                  <a:pt x="30480" y="684276"/>
                </a:lnTo>
                <a:lnTo>
                  <a:pt x="28956" y="682751"/>
                </a:lnTo>
                <a:close/>
              </a:path>
              <a:path w="8023859" h="748157">
                <a:moveTo>
                  <a:pt x="7938516" y="0"/>
                </a:moveTo>
                <a:lnTo>
                  <a:pt x="83819" y="0"/>
                </a:lnTo>
                <a:lnTo>
                  <a:pt x="67056" y="1524"/>
                </a:lnTo>
                <a:lnTo>
                  <a:pt x="64008" y="3048"/>
                </a:lnTo>
                <a:lnTo>
                  <a:pt x="59436" y="4572"/>
                </a:lnTo>
                <a:lnTo>
                  <a:pt x="56387" y="6096"/>
                </a:lnTo>
                <a:lnTo>
                  <a:pt x="51815" y="7620"/>
                </a:lnTo>
                <a:lnTo>
                  <a:pt x="48768" y="9144"/>
                </a:lnTo>
                <a:lnTo>
                  <a:pt x="44196" y="10668"/>
                </a:lnTo>
                <a:lnTo>
                  <a:pt x="42671" y="12191"/>
                </a:lnTo>
                <a:lnTo>
                  <a:pt x="36575" y="15239"/>
                </a:lnTo>
                <a:lnTo>
                  <a:pt x="28956" y="22860"/>
                </a:lnTo>
                <a:lnTo>
                  <a:pt x="25908" y="24384"/>
                </a:lnTo>
                <a:lnTo>
                  <a:pt x="24384" y="25908"/>
                </a:lnTo>
                <a:lnTo>
                  <a:pt x="22859" y="28956"/>
                </a:lnTo>
                <a:lnTo>
                  <a:pt x="13715" y="38100"/>
                </a:lnTo>
                <a:lnTo>
                  <a:pt x="12191" y="42672"/>
                </a:lnTo>
                <a:lnTo>
                  <a:pt x="7619" y="51815"/>
                </a:lnTo>
                <a:lnTo>
                  <a:pt x="6096" y="53339"/>
                </a:lnTo>
                <a:lnTo>
                  <a:pt x="4571" y="60960"/>
                </a:lnTo>
                <a:lnTo>
                  <a:pt x="3047" y="65532"/>
                </a:lnTo>
                <a:lnTo>
                  <a:pt x="1524" y="68580"/>
                </a:lnTo>
                <a:lnTo>
                  <a:pt x="0" y="77724"/>
                </a:lnTo>
                <a:lnTo>
                  <a:pt x="0" y="673608"/>
                </a:lnTo>
                <a:lnTo>
                  <a:pt x="1524" y="673608"/>
                </a:lnTo>
                <a:lnTo>
                  <a:pt x="1524" y="682751"/>
                </a:lnTo>
                <a:lnTo>
                  <a:pt x="27431" y="682751"/>
                </a:lnTo>
                <a:lnTo>
                  <a:pt x="27431" y="676656"/>
                </a:lnTo>
                <a:lnTo>
                  <a:pt x="25908" y="676656"/>
                </a:lnTo>
                <a:lnTo>
                  <a:pt x="25908" y="79248"/>
                </a:lnTo>
                <a:lnTo>
                  <a:pt x="28956" y="67056"/>
                </a:lnTo>
                <a:lnTo>
                  <a:pt x="30480" y="62484"/>
                </a:lnTo>
                <a:lnTo>
                  <a:pt x="33528" y="56261"/>
                </a:lnTo>
                <a:lnTo>
                  <a:pt x="35052" y="54863"/>
                </a:lnTo>
                <a:lnTo>
                  <a:pt x="36575" y="51815"/>
                </a:lnTo>
                <a:lnTo>
                  <a:pt x="53340" y="35051"/>
                </a:lnTo>
                <a:lnTo>
                  <a:pt x="56387" y="33527"/>
                </a:lnTo>
                <a:lnTo>
                  <a:pt x="57912" y="32003"/>
                </a:lnTo>
                <a:lnTo>
                  <a:pt x="62484" y="30480"/>
                </a:lnTo>
                <a:lnTo>
                  <a:pt x="68580" y="28956"/>
                </a:lnTo>
                <a:lnTo>
                  <a:pt x="73152" y="27432"/>
                </a:lnTo>
                <a:lnTo>
                  <a:pt x="79247" y="25908"/>
                </a:lnTo>
                <a:lnTo>
                  <a:pt x="7999476" y="25908"/>
                </a:lnTo>
                <a:lnTo>
                  <a:pt x="7990332" y="16763"/>
                </a:lnTo>
                <a:lnTo>
                  <a:pt x="7975092" y="9144"/>
                </a:lnTo>
                <a:lnTo>
                  <a:pt x="7970520" y="7620"/>
                </a:lnTo>
                <a:lnTo>
                  <a:pt x="7967472" y="6096"/>
                </a:lnTo>
                <a:lnTo>
                  <a:pt x="7962900" y="4572"/>
                </a:lnTo>
                <a:lnTo>
                  <a:pt x="7959852" y="3048"/>
                </a:lnTo>
                <a:lnTo>
                  <a:pt x="7955280" y="1524"/>
                </a:lnTo>
                <a:lnTo>
                  <a:pt x="7938516" y="0"/>
                </a:lnTo>
                <a:close/>
              </a:path>
              <a:path w="8023859" h="748157">
                <a:moveTo>
                  <a:pt x="7999476" y="25908"/>
                </a:moveTo>
                <a:lnTo>
                  <a:pt x="7946135" y="25908"/>
                </a:lnTo>
                <a:lnTo>
                  <a:pt x="7950708" y="27432"/>
                </a:lnTo>
                <a:lnTo>
                  <a:pt x="7962900" y="30480"/>
                </a:lnTo>
                <a:lnTo>
                  <a:pt x="7965948" y="32003"/>
                </a:lnTo>
                <a:lnTo>
                  <a:pt x="7967472" y="33527"/>
                </a:lnTo>
                <a:lnTo>
                  <a:pt x="7973568" y="36575"/>
                </a:lnTo>
                <a:lnTo>
                  <a:pt x="7988808" y="51815"/>
                </a:lnTo>
                <a:lnTo>
                  <a:pt x="7988808" y="54863"/>
                </a:lnTo>
                <a:lnTo>
                  <a:pt x="7990332" y="54863"/>
                </a:lnTo>
                <a:lnTo>
                  <a:pt x="7991856" y="56261"/>
                </a:lnTo>
                <a:lnTo>
                  <a:pt x="7991856" y="59436"/>
                </a:lnTo>
                <a:lnTo>
                  <a:pt x="7993380" y="59436"/>
                </a:lnTo>
                <a:lnTo>
                  <a:pt x="7993380" y="64008"/>
                </a:lnTo>
                <a:lnTo>
                  <a:pt x="8020811" y="64008"/>
                </a:lnTo>
                <a:lnTo>
                  <a:pt x="8020811" y="60960"/>
                </a:lnTo>
                <a:lnTo>
                  <a:pt x="8019288" y="60960"/>
                </a:lnTo>
                <a:lnTo>
                  <a:pt x="8019288" y="56261"/>
                </a:lnTo>
                <a:lnTo>
                  <a:pt x="8017764" y="56261"/>
                </a:lnTo>
                <a:lnTo>
                  <a:pt x="8017764" y="53339"/>
                </a:lnTo>
                <a:lnTo>
                  <a:pt x="8016240" y="53339"/>
                </a:lnTo>
                <a:lnTo>
                  <a:pt x="8016240" y="48768"/>
                </a:lnTo>
                <a:lnTo>
                  <a:pt x="8014716" y="48768"/>
                </a:lnTo>
                <a:lnTo>
                  <a:pt x="8014716" y="45720"/>
                </a:lnTo>
                <a:lnTo>
                  <a:pt x="8013192" y="45720"/>
                </a:lnTo>
                <a:lnTo>
                  <a:pt x="8013192" y="42672"/>
                </a:lnTo>
                <a:lnTo>
                  <a:pt x="8011668" y="42672"/>
                </a:lnTo>
                <a:lnTo>
                  <a:pt x="8011668" y="39624"/>
                </a:lnTo>
                <a:lnTo>
                  <a:pt x="8010144" y="38100"/>
                </a:lnTo>
                <a:lnTo>
                  <a:pt x="8008620" y="38100"/>
                </a:lnTo>
                <a:lnTo>
                  <a:pt x="8008620" y="35051"/>
                </a:lnTo>
                <a:lnTo>
                  <a:pt x="7999476" y="25908"/>
                </a:lnTo>
                <a:close/>
              </a:path>
            </a:pathLst>
          </a:custGeom>
          <a:solidFill>
            <a:srgbClr val="4299B2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4" name="object 4"/>
          <p:cNvSpPr/>
          <p:nvPr/>
        </p:nvSpPr>
        <p:spPr>
          <a:xfrm>
            <a:off x="2417806" y="2658483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6" name="object 6"/>
          <p:cNvSpPr/>
          <p:nvPr/>
        </p:nvSpPr>
        <p:spPr>
          <a:xfrm>
            <a:off x="8575483" y="5687530"/>
            <a:ext cx="705394" cy="704011"/>
          </a:xfrm>
          <a:custGeom>
            <a:avLst/>
            <a:gdLst/>
            <a:ahLst/>
            <a:cxnLst/>
            <a:rect l="l" t="t" r="r" b="b"/>
            <a:pathLst>
              <a:path w="777240" h="775716">
                <a:moveTo>
                  <a:pt x="388620" y="0"/>
                </a:moveTo>
                <a:lnTo>
                  <a:pt x="325521" y="5077"/>
                </a:lnTo>
                <a:lnTo>
                  <a:pt x="265688" y="19775"/>
                </a:lnTo>
                <a:lnTo>
                  <a:pt x="209914" y="43287"/>
                </a:lnTo>
                <a:lnTo>
                  <a:pt x="158995" y="74810"/>
                </a:lnTo>
                <a:lnTo>
                  <a:pt x="113728" y="113538"/>
                </a:lnTo>
                <a:lnTo>
                  <a:pt x="74907" y="158666"/>
                </a:lnTo>
                <a:lnTo>
                  <a:pt x="43328" y="209391"/>
                </a:lnTo>
                <a:lnTo>
                  <a:pt x="19787" y="264907"/>
                </a:lnTo>
                <a:lnTo>
                  <a:pt x="5079" y="324410"/>
                </a:lnTo>
                <a:lnTo>
                  <a:pt x="0" y="387096"/>
                </a:lnTo>
                <a:lnTo>
                  <a:pt x="1286" y="419003"/>
                </a:lnTo>
                <a:lnTo>
                  <a:pt x="11279" y="480568"/>
                </a:lnTo>
                <a:lnTo>
                  <a:pt x="30503" y="538472"/>
                </a:lnTo>
                <a:lnTo>
                  <a:pt x="58163" y="591917"/>
                </a:lnTo>
                <a:lnTo>
                  <a:pt x="93462" y="640109"/>
                </a:lnTo>
                <a:lnTo>
                  <a:pt x="135606" y="682253"/>
                </a:lnTo>
                <a:lnTo>
                  <a:pt x="183798" y="717552"/>
                </a:lnTo>
                <a:lnTo>
                  <a:pt x="237243" y="745212"/>
                </a:lnTo>
                <a:lnTo>
                  <a:pt x="295147" y="764436"/>
                </a:lnTo>
                <a:lnTo>
                  <a:pt x="356712" y="774429"/>
                </a:lnTo>
                <a:lnTo>
                  <a:pt x="388620" y="775716"/>
                </a:lnTo>
                <a:lnTo>
                  <a:pt x="420527" y="774429"/>
                </a:lnTo>
                <a:lnTo>
                  <a:pt x="482092" y="764436"/>
                </a:lnTo>
                <a:lnTo>
                  <a:pt x="539996" y="745212"/>
                </a:lnTo>
                <a:lnTo>
                  <a:pt x="593441" y="717552"/>
                </a:lnTo>
                <a:lnTo>
                  <a:pt x="641633" y="682253"/>
                </a:lnTo>
                <a:lnTo>
                  <a:pt x="683777" y="640109"/>
                </a:lnTo>
                <a:lnTo>
                  <a:pt x="719076" y="591917"/>
                </a:lnTo>
                <a:lnTo>
                  <a:pt x="746736" y="538472"/>
                </a:lnTo>
                <a:lnTo>
                  <a:pt x="765960" y="480568"/>
                </a:lnTo>
                <a:lnTo>
                  <a:pt x="775953" y="419003"/>
                </a:lnTo>
                <a:lnTo>
                  <a:pt x="777240" y="387096"/>
                </a:lnTo>
                <a:lnTo>
                  <a:pt x="775953" y="355405"/>
                </a:lnTo>
                <a:lnTo>
                  <a:pt x="765960" y="294211"/>
                </a:lnTo>
                <a:lnTo>
                  <a:pt x="746736" y="236601"/>
                </a:lnTo>
                <a:lnTo>
                  <a:pt x="719076" y="183379"/>
                </a:lnTo>
                <a:lnTo>
                  <a:pt x="683777" y="135352"/>
                </a:lnTo>
                <a:lnTo>
                  <a:pt x="641633" y="93323"/>
                </a:lnTo>
                <a:lnTo>
                  <a:pt x="593441" y="58097"/>
                </a:lnTo>
                <a:lnTo>
                  <a:pt x="539996" y="30480"/>
                </a:lnTo>
                <a:lnTo>
                  <a:pt x="482092" y="11274"/>
                </a:lnTo>
                <a:lnTo>
                  <a:pt x="420527" y="1286"/>
                </a:lnTo>
                <a:lnTo>
                  <a:pt x="388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8" name="object 8"/>
          <p:cNvSpPr/>
          <p:nvPr/>
        </p:nvSpPr>
        <p:spPr>
          <a:xfrm>
            <a:off x="9392910" y="5897765"/>
            <a:ext cx="580797" cy="465998"/>
          </a:xfrm>
          <a:custGeom>
            <a:avLst/>
            <a:gdLst/>
            <a:ahLst/>
            <a:cxnLst/>
            <a:rect l="l" t="t" r="r" b="b"/>
            <a:pathLst>
              <a:path w="639952" h="513460">
                <a:moveTo>
                  <a:pt x="0" y="0"/>
                </a:moveTo>
                <a:lnTo>
                  <a:pt x="639952" y="0"/>
                </a:lnTo>
                <a:lnTo>
                  <a:pt x="639952" y="513461"/>
                </a:lnTo>
                <a:lnTo>
                  <a:pt x="0" y="5134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9" name="object 9"/>
          <p:cNvSpPr/>
          <p:nvPr/>
        </p:nvSpPr>
        <p:spPr>
          <a:xfrm>
            <a:off x="9392911" y="5687530"/>
            <a:ext cx="580913" cy="210234"/>
          </a:xfrm>
          <a:custGeom>
            <a:avLst/>
            <a:gdLst/>
            <a:ahLst/>
            <a:cxnLst/>
            <a:rect l="l" t="t" r="r" b="b"/>
            <a:pathLst>
              <a:path w="640080" h="231648">
                <a:moveTo>
                  <a:pt x="320040" y="0"/>
                </a:moveTo>
                <a:lnTo>
                  <a:pt x="0" y="231648"/>
                </a:lnTo>
                <a:lnTo>
                  <a:pt x="640080" y="231648"/>
                </a:lnTo>
                <a:lnTo>
                  <a:pt x="32004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1" name="object 11"/>
          <p:cNvSpPr/>
          <p:nvPr/>
        </p:nvSpPr>
        <p:spPr>
          <a:xfrm>
            <a:off x="2428872" y="3637736"/>
            <a:ext cx="7250231" cy="656985"/>
          </a:xfrm>
          <a:custGeom>
            <a:avLst/>
            <a:gdLst/>
            <a:ahLst/>
            <a:cxnLst/>
            <a:rect l="l" t="t" r="r" b="b"/>
            <a:pathLst>
              <a:path w="7988681" h="723900">
                <a:moveTo>
                  <a:pt x="7915656" y="0"/>
                </a:moveTo>
                <a:lnTo>
                  <a:pt x="73151" y="0"/>
                </a:lnTo>
                <a:lnTo>
                  <a:pt x="59435" y="1524"/>
                </a:lnTo>
                <a:lnTo>
                  <a:pt x="45719" y="6095"/>
                </a:lnTo>
                <a:lnTo>
                  <a:pt x="33528" y="12191"/>
                </a:lnTo>
                <a:lnTo>
                  <a:pt x="28956" y="16763"/>
                </a:lnTo>
                <a:lnTo>
                  <a:pt x="25907" y="18287"/>
                </a:lnTo>
                <a:lnTo>
                  <a:pt x="18287" y="25907"/>
                </a:lnTo>
                <a:lnTo>
                  <a:pt x="16763" y="28955"/>
                </a:lnTo>
                <a:lnTo>
                  <a:pt x="12191" y="33527"/>
                </a:lnTo>
                <a:lnTo>
                  <a:pt x="6095" y="45719"/>
                </a:lnTo>
                <a:lnTo>
                  <a:pt x="1523" y="59436"/>
                </a:lnTo>
                <a:lnTo>
                  <a:pt x="0" y="73151"/>
                </a:lnTo>
                <a:lnTo>
                  <a:pt x="0" y="652271"/>
                </a:lnTo>
                <a:lnTo>
                  <a:pt x="1523" y="652271"/>
                </a:lnTo>
                <a:lnTo>
                  <a:pt x="1523" y="665988"/>
                </a:lnTo>
                <a:lnTo>
                  <a:pt x="3047" y="665988"/>
                </a:lnTo>
                <a:lnTo>
                  <a:pt x="3047" y="670559"/>
                </a:lnTo>
                <a:lnTo>
                  <a:pt x="4571" y="670559"/>
                </a:lnTo>
                <a:lnTo>
                  <a:pt x="4571" y="675132"/>
                </a:lnTo>
                <a:lnTo>
                  <a:pt x="6095" y="675132"/>
                </a:lnTo>
                <a:lnTo>
                  <a:pt x="6095" y="679703"/>
                </a:lnTo>
                <a:lnTo>
                  <a:pt x="7619" y="679703"/>
                </a:lnTo>
                <a:lnTo>
                  <a:pt x="7619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1" y="688847"/>
                </a:lnTo>
                <a:lnTo>
                  <a:pt x="12191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5907" y="705611"/>
                </a:lnTo>
                <a:lnTo>
                  <a:pt x="28956" y="707135"/>
                </a:lnTo>
                <a:lnTo>
                  <a:pt x="33528" y="711707"/>
                </a:lnTo>
                <a:lnTo>
                  <a:pt x="45719" y="717803"/>
                </a:lnTo>
                <a:lnTo>
                  <a:pt x="59435" y="722376"/>
                </a:lnTo>
                <a:lnTo>
                  <a:pt x="7930896" y="723900"/>
                </a:lnTo>
                <a:lnTo>
                  <a:pt x="7930896" y="722376"/>
                </a:lnTo>
                <a:lnTo>
                  <a:pt x="7936991" y="720851"/>
                </a:lnTo>
                <a:lnTo>
                  <a:pt x="7946135" y="717803"/>
                </a:lnTo>
                <a:lnTo>
                  <a:pt x="7949183" y="716152"/>
                </a:lnTo>
                <a:lnTo>
                  <a:pt x="7950708" y="714755"/>
                </a:lnTo>
                <a:lnTo>
                  <a:pt x="7956804" y="711707"/>
                </a:lnTo>
                <a:lnTo>
                  <a:pt x="7958328" y="710183"/>
                </a:lnTo>
                <a:lnTo>
                  <a:pt x="7961376" y="708659"/>
                </a:lnTo>
                <a:lnTo>
                  <a:pt x="7972043" y="697991"/>
                </a:lnTo>
                <a:lnTo>
                  <a:pt x="7973567" y="694944"/>
                </a:lnTo>
                <a:lnTo>
                  <a:pt x="7976615" y="691895"/>
                </a:lnTo>
                <a:lnTo>
                  <a:pt x="7981187" y="682751"/>
                </a:lnTo>
                <a:lnTo>
                  <a:pt x="7982711" y="681227"/>
                </a:lnTo>
                <a:lnTo>
                  <a:pt x="7984235" y="676655"/>
                </a:lnTo>
                <a:lnTo>
                  <a:pt x="7985759" y="670559"/>
                </a:lnTo>
                <a:lnTo>
                  <a:pt x="7987283" y="665988"/>
                </a:lnTo>
                <a:lnTo>
                  <a:pt x="7988681" y="109981"/>
                </a:lnTo>
                <a:lnTo>
                  <a:pt x="7988681" y="59436"/>
                </a:lnTo>
                <a:lnTo>
                  <a:pt x="7987283" y="59436"/>
                </a:lnTo>
                <a:lnTo>
                  <a:pt x="7987283" y="54863"/>
                </a:lnTo>
                <a:lnTo>
                  <a:pt x="7985759" y="54863"/>
                </a:lnTo>
                <a:lnTo>
                  <a:pt x="7985759" y="48767"/>
                </a:lnTo>
                <a:lnTo>
                  <a:pt x="7984235" y="48767"/>
                </a:lnTo>
                <a:lnTo>
                  <a:pt x="7984235" y="44195"/>
                </a:lnTo>
                <a:lnTo>
                  <a:pt x="7982711" y="42672"/>
                </a:lnTo>
                <a:lnTo>
                  <a:pt x="7981187" y="42672"/>
                </a:lnTo>
                <a:lnTo>
                  <a:pt x="7981187" y="39624"/>
                </a:lnTo>
                <a:lnTo>
                  <a:pt x="7979663" y="39624"/>
                </a:lnTo>
                <a:lnTo>
                  <a:pt x="7979663" y="36575"/>
                </a:lnTo>
                <a:lnTo>
                  <a:pt x="7978139" y="36575"/>
                </a:lnTo>
                <a:lnTo>
                  <a:pt x="7978139" y="33527"/>
                </a:lnTo>
                <a:lnTo>
                  <a:pt x="7975091" y="30352"/>
                </a:lnTo>
                <a:lnTo>
                  <a:pt x="7973567" y="30352"/>
                </a:lnTo>
                <a:lnTo>
                  <a:pt x="7973567" y="27431"/>
                </a:lnTo>
                <a:lnTo>
                  <a:pt x="7961376" y="15239"/>
                </a:lnTo>
                <a:lnTo>
                  <a:pt x="7958328" y="13715"/>
                </a:lnTo>
                <a:lnTo>
                  <a:pt x="7956804" y="12191"/>
                </a:lnTo>
                <a:lnTo>
                  <a:pt x="7947659" y="7619"/>
                </a:lnTo>
                <a:lnTo>
                  <a:pt x="7946135" y="6095"/>
                </a:lnTo>
                <a:lnTo>
                  <a:pt x="7941563" y="4572"/>
                </a:lnTo>
                <a:lnTo>
                  <a:pt x="7935467" y="3048"/>
                </a:lnTo>
                <a:lnTo>
                  <a:pt x="7930896" y="1524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2" name="object 12"/>
          <p:cNvSpPr/>
          <p:nvPr/>
        </p:nvSpPr>
        <p:spPr>
          <a:xfrm>
            <a:off x="2417806" y="3626671"/>
            <a:ext cx="7272477" cy="679115"/>
          </a:xfrm>
          <a:custGeom>
            <a:avLst/>
            <a:gdLst/>
            <a:ahLst/>
            <a:cxnLst/>
            <a:rect l="l" t="t" r="r" b="b"/>
            <a:pathLst>
              <a:path w="8013192" h="748284">
                <a:moveTo>
                  <a:pt x="7936992" y="0"/>
                </a:moveTo>
                <a:lnTo>
                  <a:pt x="76200" y="0"/>
                </a:lnTo>
                <a:lnTo>
                  <a:pt x="67056" y="1524"/>
                </a:lnTo>
                <a:lnTo>
                  <a:pt x="59436" y="4445"/>
                </a:lnTo>
                <a:lnTo>
                  <a:pt x="51815" y="7620"/>
                </a:lnTo>
                <a:lnTo>
                  <a:pt x="44196" y="10668"/>
                </a:lnTo>
                <a:lnTo>
                  <a:pt x="13715" y="38100"/>
                </a:lnTo>
                <a:lnTo>
                  <a:pt x="10668" y="45720"/>
                </a:lnTo>
                <a:lnTo>
                  <a:pt x="6096" y="53340"/>
                </a:lnTo>
                <a:lnTo>
                  <a:pt x="4571" y="60960"/>
                </a:lnTo>
                <a:lnTo>
                  <a:pt x="1524" y="68580"/>
                </a:lnTo>
                <a:lnTo>
                  <a:pt x="0" y="77724"/>
                </a:lnTo>
                <a:lnTo>
                  <a:pt x="0" y="672084"/>
                </a:lnTo>
                <a:lnTo>
                  <a:pt x="1524" y="681228"/>
                </a:lnTo>
                <a:lnTo>
                  <a:pt x="24384" y="722376"/>
                </a:lnTo>
                <a:lnTo>
                  <a:pt x="45720" y="737616"/>
                </a:lnTo>
                <a:lnTo>
                  <a:pt x="53340" y="742188"/>
                </a:lnTo>
                <a:lnTo>
                  <a:pt x="60960" y="745236"/>
                </a:lnTo>
                <a:lnTo>
                  <a:pt x="68580" y="746760"/>
                </a:lnTo>
                <a:lnTo>
                  <a:pt x="77724" y="748284"/>
                </a:lnTo>
                <a:lnTo>
                  <a:pt x="7921752" y="748284"/>
                </a:lnTo>
                <a:lnTo>
                  <a:pt x="7915656" y="742188"/>
                </a:lnTo>
                <a:lnTo>
                  <a:pt x="7915656" y="728345"/>
                </a:lnTo>
                <a:lnTo>
                  <a:pt x="7921752" y="722376"/>
                </a:lnTo>
                <a:lnTo>
                  <a:pt x="77724" y="722376"/>
                </a:lnTo>
                <a:lnTo>
                  <a:pt x="73152" y="720852"/>
                </a:lnTo>
                <a:lnTo>
                  <a:pt x="60960" y="717804"/>
                </a:lnTo>
                <a:lnTo>
                  <a:pt x="51815" y="711708"/>
                </a:lnTo>
                <a:lnTo>
                  <a:pt x="46329" y="707136"/>
                </a:lnTo>
                <a:lnTo>
                  <a:pt x="44196" y="707136"/>
                </a:lnTo>
                <a:lnTo>
                  <a:pt x="35052" y="694944"/>
                </a:lnTo>
                <a:lnTo>
                  <a:pt x="32004" y="690245"/>
                </a:lnTo>
                <a:lnTo>
                  <a:pt x="30480" y="685800"/>
                </a:lnTo>
                <a:lnTo>
                  <a:pt x="27432" y="679704"/>
                </a:lnTo>
                <a:lnTo>
                  <a:pt x="25908" y="675132"/>
                </a:lnTo>
                <a:lnTo>
                  <a:pt x="25908" y="77724"/>
                </a:lnTo>
                <a:lnTo>
                  <a:pt x="27432" y="73152"/>
                </a:lnTo>
                <a:lnTo>
                  <a:pt x="30480" y="60960"/>
                </a:lnTo>
                <a:lnTo>
                  <a:pt x="36576" y="51816"/>
                </a:lnTo>
                <a:lnTo>
                  <a:pt x="42839" y="44196"/>
                </a:lnTo>
                <a:lnTo>
                  <a:pt x="42671" y="44196"/>
                </a:lnTo>
                <a:lnTo>
                  <a:pt x="44196" y="42545"/>
                </a:lnTo>
                <a:lnTo>
                  <a:pt x="44598" y="42545"/>
                </a:lnTo>
                <a:lnTo>
                  <a:pt x="53340" y="35052"/>
                </a:lnTo>
                <a:lnTo>
                  <a:pt x="57912" y="32004"/>
                </a:lnTo>
                <a:lnTo>
                  <a:pt x="62484" y="30480"/>
                </a:lnTo>
                <a:lnTo>
                  <a:pt x="68580" y="27432"/>
                </a:lnTo>
                <a:lnTo>
                  <a:pt x="73152" y="25908"/>
                </a:lnTo>
                <a:lnTo>
                  <a:pt x="7988808" y="25908"/>
                </a:lnTo>
                <a:lnTo>
                  <a:pt x="7988808" y="24384"/>
                </a:lnTo>
                <a:lnTo>
                  <a:pt x="7987283" y="24384"/>
                </a:lnTo>
                <a:lnTo>
                  <a:pt x="7976616" y="15240"/>
                </a:lnTo>
                <a:lnTo>
                  <a:pt x="7975092" y="13716"/>
                </a:lnTo>
                <a:lnTo>
                  <a:pt x="7968996" y="10668"/>
                </a:lnTo>
                <a:lnTo>
                  <a:pt x="7961376" y="6096"/>
                </a:lnTo>
                <a:lnTo>
                  <a:pt x="7953756" y="4445"/>
                </a:lnTo>
                <a:lnTo>
                  <a:pt x="7944612" y="1524"/>
                </a:lnTo>
                <a:lnTo>
                  <a:pt x="7936992" y="0"/>
                </a:lnTo>
                <a:close/>
              </a:path>
              <a:path w="8013192" h="748284">
                <a:moveTo>
                  <a:pt x="7927848" y="722376"/>
                </a:moveTo>
                <a:lnTo>
                  <a:pt x="7921752" y="722376"/>
                </a:lnTo>
                <a:lnTo>
                  <a:pt x="7915656" y="728345"/>
                </a:lnTo>
                <a:lnTo>
                  <a:pt x="7915656" y="742188"/>
                </a:lnTo>
                <a:lnTo>
                  <a:pt x="7921752" y="748284"/>
                </a:lnTo>
                <a:lnTo>
                  <a:pt x="7927848" y="748284"/>
                </a:lnTo>
                <a:lnTo>
                  <a:pt x="7927848" y="722376"/>
                </a:lnTo>
                <a:close/>
              </a:path>
              <a:path w="8013192" h="748284">
                <a:moveTo>
                  <a:pt x="7946135" y="722376"/>
                </a:moveTo>
                <a:lnTo>
                  <a:pt x="7927848" y="722376"/>
                </a:lnTo>
                <a:lnTo>
                  <a:pt x="7927848" y="748284"/>
                </a:lnTo>
                <a:lnTo>
                  <a:pt x="7936992" y="748284"/>
                </a:lnTo>
                <a:lnTo>
                  <a:pt x="7946135" y="746760"/>
                </a:lnTo>
                <a:lnTo>
                  <a:pt x="7946135" y="722376"/>
                </a:lnTo>
                <a:close/>
              </a:path>
              <a:path w="8013192" h="748284">
                <a:moveTo>
                  <a:pt x="7946135" y="746760"/>
                </a:moveTo>
                <a:lnTo>
                  <a:pt x="7936992" y="748284"/>
                </a:lnTo>
                <a:lnTo>
                  <a:pt x="7946135" y="748284"/>
                </a:lnTo>
                <a:lnTo>
                  <a:pt x="7946135" y="746760"/>
                </a:lnTo>
                <a:close/>
              </a:path>
              <a:path w="8013192" h="748284">
                <a:moveTo>
                  <a:pt x="7962900" y="711708"/>
                </a:moveTo>
                <a:lnTo>
                  <a:pt x="7956804" y="716280"/>
                </a:lnTo>
                <a:lnTo>
                  <a:pt x="7950708" y="717804"/>
                </a:lnTo>
                <a:lnTo>
                  <a:pt x="7946135" y="720852"/>
                </a:lnTo>
                <a:lnTo>
                  <a:pt x="7940040" y="722376"/>
                </a:lnTo>
                <a:lnTo>
                  <a:pt x="7946135" y="722376"/>
                </a:lnTo>
                <a:lnTo>
                  <a:pt x="7946135" y="746760"/>
                </a:lnTo>
                <a:lnTo>
                  <a:pt x="7968996" y="737616"/>
                </a:lnTo>
                <a:lnTo>
                  <a:pt x="7975092" y="734568"/>
                </a:lnTo>
                <a:lnTo>
                  <a:pt x="7976616" y="733044"/>
                </a:lnTo>
                <a:lnTo>
                  <a:pt x="7987283" y="723900"/>
                </a:lnTo>
                <a:lnTo>
                  <a:pt x="7988808" y="723900"/>
                </a:lnTo>
                <a:lnTo>
                  <a:pt x="7988808" y="722376"/>
                </a:lnTo>
                <a:lnTo>
                  <a:pt x="7996808" y="713232"/>
                </a:lnTo>
                <a:lnTo>
                  <a:pt x="7961376" y="713232"/>
                </a:lnTo>
                <a:lnTo>
                  <a:pt x="7962900" y="711708"/>
                </a:lnTo>
                <a:close/>
              </a:path>
              <a:path w="8013192" h="748284">
                <a:moveTo>
                  <a:pt x="7970402" y="705494"/>
                </a:moveTo>
                <a:lnTo>
                  <a:pt x="7961376" y="713232"/>
                </a:lnTo>
                <a:lnTo>
                  <a:pt x="7996808" y="713232"/>
                </a:lnTo>
                <a:lnTo>
                  <a:pt x="7999476" y="710184"/>
                </a:lnTo>
                <a:lnTo>
                  <a:pt x="8001304" y="707136"/>
                </a:lnTo>
                <a:lnTo>
                  <a:pt x="7968996" y="707136"/>
                </a:lnTo>
                <a:lnTo>
                  <a:pt x="7970402" y="705494"/>
                </a:lnTo>
                <a:close/>
              </a:path>
              <a:path w="8013192" h="748284">
                <a:moveTo>
                  <a:pt x="42671" y="704088"/>
                </a:moveTo>
                <a:lnTo>
                  <a:pt x="44196" y="707136"/>
                </a:lnTo>
                <a:lnTo>
                  <a:pt x="46329" y="707136"/>
                </a:lnTo>
                <a:lnTo>
                  <a:pt x="42671" y="704088"/>
                </a:lnTo>
                <a:close/>
              </a:path>
              <a:path w="8013192" h="748284">
                <a:moveTo>
                  <a:pt x="7972044" y="704088"/>
                </a:moveTo>
                <a:lnTo>
                  <a:pt x="7970402" y="705494"/>
                </a:lnTo>
                <a:lnTo>
                  <a:pt x="7968996" y="707136"/>
                </a:lnTo>
                <a:lnTo>
                  <a:pt x="7972044" y="704088"/>
                </a:lnTo>
                <a:close/>
              </a:path>
              <a:path w="8013192" h="748284">
                <a:moveTo>
                  <a:pt x="8003133" y="704088"/>
                </a:moveTo>
                <a:lnTo>
                  <a:pt x="7972044" y="704088"/>
                </a:lnTo>
                <a:lnTo>
                  <a:pt x="7968996" y="707136"/>
                </a:lnTo>
                <a:lnTo>
                  <a:pt x="8001304" y="707136"/>
                </a:lnTo>
                <a:lnTo>
                  <a:pt x="8003133" y="704088"/>
                </a:lnTo>
                <a:close/>
              </a:path>
              <a:path w="8013192" h="748284">
                <a:moveTo>
                  <a:pt x="7968996" y="42545"/>
                </a:moveTo>
                <a:lnTo>
                  <a:pt x="7978140" y="53340"/>
                </a:lnTo>
                <a:lnTo>
                  <a:pt x="7984235" y="62484"/>
                </a:lnTo>
                <a:lnTo>
                  <a:pt x="7985759" y="68580"/>
                </a:lnTo>
                <a:lnTo>
                  <a:pt x="7987283" y="73152"/>
                </a:lnTo>
                <a:lnTo>
                  <a:pt x="7987283" y="676656"/>
                </a:lnTo>
                <a:lnTo>
                  <a:pt x="7985759" y="681228"/>
                </a:lnTo>
                <a:lnTo>
                  <a:pt x="7982712" y="687324"/>
                </a:lnTo>
                <a:lnTo>
                  <a:pt x="7981188" y="691896"/>
                </a:lnTo>
                <a:lnTo>
                  <a:pt x="7978140" y="696468"/>
                </a:lnTo>
                <a:lnTo>
                  <a:pt x="7970402" y="705494"/>
                </a:lnTo>
                <a:lnTo>
                  <a:pt x="7972044" y="704088"/>
                </a:lnTo>
                <a:lnTo>
                  <a:pt x="8003133" y="704088"/>
                </a:lnTo>
                <a:lnTo>
                  <a:pt x="8004048" y="702564"/>
                </a:lnTo>
                <a:lnTo>
                  <a:pt x="8007096" y="696468"/>
                </a:lnTo>
                <a:lnTo>
                  <a:pt x="8010144" y="687324"/>
                </a:lnTo>
                <a:lnTo>
                  <a:pt x="8013192" y="672084"/>
                </a:lnTo>
                <a:lnTo>
                  <a:pt x="8013192" y="76200"/>
                </a:lnTo>
                <a:lnTo>
                  <a:pt x="8011668" y="67056"/>
                </a:lnTo>
                <a:lnTo>
                  <a:pt x="8008620" y="59436"/>
                </a:lnTo>
                <a:lnTo>
                  <a:pt x="8007096" y="51816"/>
                </a:lnTo>
                <a:lnTo>
                  <a:pt x="8002524" y="44196"/>
                </a:lnTo>
                <a:lnTo>
                  <a:pt x="7972044" y="44196"/>
                </a:lnTo>
                <a:lnTo>
                  <a:pt x="7968996" y="42545"/>
                </a:lnTo>
                <a:close/>
              </a:path>
              <a:path w="8013192" h="748284">
                <a:moveTo>
                  <a:pt x="44196" y="42545"/>
                </a:moveTo>
                <a:lnTo>
                  <a:pt x="42671" y="44196"/>
                </a:lnTo>
                <a:lnTo>
                  <a:pt x="43237" y="43711"/>
                </a:lnTo>
                <a:lnTo>
                  <a:pt x="44196" y="42545"/>
                </a:lnTo>
                <a:close/>
              </a:path>
              <a:path w="8013192" h="748284">
                <a:moveTo>
                  <a:pt x="43237" y="43711"/>
                </a:moveTo>
                <a:lnTo>
                  <a:pt x="42671" y="44196"/>
                </a:lnTo>
                <a:lnTo>
                  <a:pt x="42839" y="44196"/>
                </a:lnTo>
                <a:lnTo>
                  <a:pt x="43237" y="43711"/>
                </a:lnTo>
                <a:close/>
              </a:path>
              <a:path w="8013192" h="748284">
                <a:moveTo>
                  <a:pt x="7996645" y="35052"/>
                </a:moveTo>
                <a:lnTo>
                  <a:pt x="7961376" y="35052"/>
                </a:lnTo>
                <a:lnTo>
                  <a:pt x="7972044" y="44196"/>
                </a:lnTo>
                <a:lnTo>
                  <a:pt x="8002524" y="44196"/>
                </a:lnTo>
                <a:lnTo>
                  <a:pt x="7997952" y="36575"/>
                </a:lnTo>
                <a:lnTo>
                  <a:pt x="7996645" y="35052"/>
                </a:lnTo>
                <a:close/>
              </a:path>
              <a:path w="8013192" h="748284">
                <a:moveTo>
                  <a:pt x="44598" y="42545"/>
                </a:moveTo>
                <a:lnTo>
                  <a:pt x="44196" y="42545"/>
                </a:lnTo>
                <a:lnTo>
                  <a:pt x="43237" y="43711"/>
                </a:lnTo>
                <a:lnTo>
                  <a:pt x="44598" y="42545"/>
                </a:lnTo>
                <a:close/>
              </a:path>
              <a:path w="8013192" h="748284">
                <a:moveTo>
                  <a:pt x="7988808" y="25908"/>
                </a:moveTo>
                <a:lnTo>
                  <a:pt x="7935468" y="25908"/>
                </a:lnTo>
                <a:lnTo>
                  <a:pt x="7941564" y="27432"/>
                </a:lnTo>
                <a:lnTo>
                  <a:pt x="7946135" y="28956"/>
                </a:lnTo>
                <a:lnTo>
                  <a:pt x="7952232" y="30480"/>
                </a:lnTo>
                <a:lnTo>
                  <a:pt x="7956804" y="33528"/>
                </a:lnTo>
                <a:lnTo>
                  <a:pt x="7962900" y="36575"/>
                </a:lnTo>
                <a:lnTo>
                  <a:pt x="7961376" y="35052"/>
                </a:lnTo>
                <a:lnTo>
                  <a:pt x="7996645" y="35052"/>
                </a:lnTo>
                <a:lnTo>
                  <a:pt x="7988808" y="25908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3" name="object 13"/>
          <p:cNvSpPr/>
          <p:nvPr/>
        </p:nvSpPr>
        <p:spPr>
          <a:xfrm>
            <a:off x="2435788" y="4484210"/>
            <a:ext cx="7248963" cy="655486"/>
          </a:xfrm>
          <a:custGeom>
            <a:avLst/>
            <a:gdLst/>
            <a:ahLst/>
            <a:cxnLst/>
            <a:rect l="l" t="t" r="r" b="b"/>
            <a:pathLst>
              <a:path w="7987283" h="722249">
                <a:moveTo>
                  <a:pt x="7915656" y="0"/>
                </a:moveTo>
                <a:lnTo>
                  <a:pt x="71628" y="0"/>
                </a:lnTo>
                <a:lnTo>
                  <a:pt x="57912" y="1523"/>
                </a:lnTo>
                <a:lnTo>
                  <a:pt x="53340" y="3047"/>
                </a:lnTo>
                <a:lnTo>
                  <a:pt x="47243" y="4571"/>
                </a:lnTo>
                <a:lnTo>
                  <a:pt x="32003" y="12064"/>
                </a:lnTo>
                <a:lnTo>
                  <a:pt x="27431" y="16763"/>
                </a:lnTo>
                <a:lnTo>
                  <a:pt x="24384" y="18287"/>
                </a:lnTo>
                <a:lnTo>
                  <a:pt x="18287" y="24383"/>
                </a:lnTo>
                <a:lnTo>
                  <a:pt x="16764" y="27431"/>
                </a:lnTo>
                <a:lnTo>
                  <a:pt x="12192" y="32003"/>
                </a:lnTo>
                <a:lnTo>
                  <a:pt x="4571" y="47243"/>
                </a:lnTo>
                <a:lnTo>
                  <a:pt x="3048" y="53339"/>
                </a:lnTo>
                <a:lnTo>
                  <a:pt x="1524" y="57912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8"/>
                </a:lnTo>
                <a:lnTo>
                  <a:pt x="3048" y="665988"/>
                </a:lnTo>
                <a:lnTo>
                  <a:pt x="3048" y="670559"/>
                </a:lnTo>
                <a:lnTo>
                  <a:pt x="4571" y="670559"/>
                </a:lnTo>
                <a:lnTo>
                  <a:pt x="4571" y="676656"/>
                </a:lnTo>
                <a:lnTo>
                  <a:pt x="6096" y="676656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3" y="682751"/>
                </a:lnTo>
                <a:lnTo>
                  <a:pt x="9143" y="685800"/>
                </a:lnTo>
                <a:lnTo>
                  <a:pt x="10668" y="685800"/>
                </a:lnTo>
                <a:lnTo>
                  <a:pt x="10668" y="688847"/>
                </a:lnTo>
                <a:lnTo>
                  <a:pt x="12192" y="688847"/>
                </a:lnTo>
                <a:lnTo>
                  <a:pt x="12192" y="691895"/>
                </a:lnTo>
                <a:lnTo>
                  <a:pt x="13715" y="691895"/>
                </a:lnTo>
                <a:lnTo>
                  <a:pt x="18287" y="696467"/>
                </a:lnTo>
                <a:lnTo>
                  <a:pt x="18287" y="699515"/>
                </a:lnTo>
                <a:lnTo>
                  <a:pt x="19812" y="699515"/>
                </a:lnTo>
                <a:lnTo>
                  <a:pt x="24384" y="704088"/>
                </a:lnTo>
                <a:lnTo>
                  <a:pt x="27431" y="705612"/>
                </a:lnTo>
                <a:lnTo>
                  <a:pt x="32003" y="710183"/>
                </a:lnTo>
                <a:lnTo>
                  <a:pt x="47243" y="717803"/>
                </a:lnTo>
                <a:lnTo>
                  <a:pt x="53340" y="719327"/>
                </a:lnTo>
                <a:lnTo>
                  <a:pt x="57912" y="720851"/>
                </a:lnTo>
                <a:lnTo>
                  <a:pt x="7274814" y="722249"/>
                </a:lnTo>
                <a:lnTo>
                  <a:pt x="7930896" y="722249"/>
                </a:lnTo>
                <a:lnTo>
                  <a:pt x="7930896" y="720851"/>
                </a:lnTo>
                <a:lnTo>
                  <a:pt x="7935467" y="719327"/>
                </a:lnTo>
                <a:lnTo>
                  <a:pt x="7941563" y="717803"/>
                </a:lnTo>
                <a:lnTo>
                  <a:pt x="7956804" y="710183"/>
                </a:lnTo>
                <a:lnTo>
                  <a:pt x="7961376" y="705612"/>
                </a:lnTo>
                <a:lnTo>
                  <a:pt x="7964423" y="704088"/>
                </a:lnTo>
                <a:lnTo>
                  <a:pt x="7968996" y="699515"/>
                </a:lnTo>
                <a:lnTo>
                  <a:pt x="7970519" y="696467"/>
                </a:lnTo>
                <a:lnTo>
                  <a:pt x="7975092" y="691895"/>
                </a:lnTo>
                <a:lnTo>
                  <a:pt x="7982711" y="676656"/>
                </a:lnTo>
                <a:lnTo>
                  <a:pt x="7984236" y="670559"/>
                </a:lnTo>
                <a:lnTo>
                  <a:pt x="7985759" y="665988"/>
                </a:lnTo>
                <a:lnTo>
                  <a:pt x="7987283" y="57912"/>
                </a:lnTo>
                <a:lnTo>
                  <a:pt x="7985759" y="57912"/>
                </a:lnTo>
                <a:lnTo>
                  <a:pt x="7985759" y="53339"/>
                </a:lnTo>
                <a:lnTo>
                  <a:pt x="7984236" y="53339"/>
                </a:lnTo>
                <a:lnTo>
                  <a:pt x="7984236" y="47243"/>
                </a:lnTo>
                <a:lnTo>
                  <a:pt x="7982711" y="47243"/>
                </a:lnTo>
                <a:lnTo>
                  <a:pt x="7982711" y="44195"/>
                </a:lnTo>
                <a:lnTo>
                  <a:pt x="7981188" y="44195"/>
                </a:lnTo>
                <a:lnTo>
                  <a:pt x="7981188" y="41147"/>
                </a:lnTo>
                <a:lnTo>
                  <a:pt x="7979663" y="41147"/>
                </a:lnTo>
                <a:lnTo>
                  <a:pt x="7979663" y="38100"/>
                </a:lnTo>
                <a:lnTo>
                  <a:pt x="7978140" y="38100"/>
                </a:lnTo>
                <a:lnTo>
                  <a:pt x="7978140" y="35051"/>
                </a:lnTo>
                <a:lnTo>
                  <a:pt x="7976615" y="35051"/>
                </a:lnTo>
                <a:lnTo>
                  <a:pt x="7976615" y="32003"/>
                </a:lnTo>
                <a:lnTo>
                  <a:pt x="7972044" y="27431"/>
                </a:lnTo>
                <a:lnTo>
                  <a:pt x="7970519" y="27431"/>
                </a:lnTo>
                <a:lnTo>
                  <a:pt x="7970519" y="24383"/>
                </a:lnTo>
                <a:lnTo>
                  <a:pt x="7964423" y="18287"/>
                </a:lnTo>
                <a:lnTo>
                  <a:pt x="7961376" y="16763"/>
                </a:lnTo>
                <a:lnTo>
                  <a:pt x="7956804" y="12064"/>
                </a:lnTo>
                <a:lnTo>
                  <a:pt x="7941563" y="4571"/>
                </a:lnTo>
                <a:lnTo>
                  <a:pt x="7935467" y="3047"/>
                </a:lnTo>
                <a:lnTo>
                  <a:pt x="7930896" y="1523"/>
                </a:lnTo>
                <a:lnTo>
                  <a:pt x="7915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4" name="object 14"/>
          <p:cNvSpPr/>
          <p:nvPr/>
        </p:nvSpPr>
        <p:spPr>
          <a:xfrm>
            <a:off x="2424722" y="4473144"/>
            <a:ext cx="7271094" cy="677731"/>
          </a:xfrm>
          <a:custGeom>
            <a:avLst/>
            <a:gdLst/>
            <a:ahLst/>
            <a:cxnLst/>
            <a:rect l="l" t="t" r="r" b="b"/>
            <a:pathLst>
              <a:path w="8011668" h="746759">
                <a:moveTo>
                  <a:pt x="79247" y="24256"/>
                </a:moveTo>
                <a:lnTo>
                  <a:pt x="22859" y="24256"/>
                </a:lnTo>
                <a:lnTo>
                  <a:pt x="13715" y="36575"/>
                </a:lnTo>
                <a:lnTo>
                  <a:pt x="9143" y="44195"/>
                </a:lnTo>
                <a:lnTo>
                  <a:pt x="3047" y="59435"/>
                </a:lnTo>
                <a:lnTo>
                  <a:pt x="1523" y="68579"/>
                </a:lnTo>
                <a:lnTo>
                  <a:pt x="0" y="76199"/>
                </a:lnTo>
                <a:lnTo>
                  <a:pt x="0" y="671956"/>
                </a:lnTo>
                <a:lnTo>
                  <a:pt x="1523" y="679703"/>
                </a:lnTo>
                <a:lnTo>
                  <a:pt x="3047" y="688847"/>
                </a:lnTo>
                <a:lnTo>
                  <a:pt x="9143" y="704087"/>
                </a:lnTo>
                <a:lnTo>
                  <a:pt x="15240" y="710056"/>
                </a:lnTo>
                <a:lnTo>
                  <a:pt x="22859" y="720851"/>
                </a:lnTo>
                <a:lnTo>
                  <a:pt x="24384" y="722375"/>
                </a:lnTo>
                <a:lnTo>
                  <a:pt x="24384" y="723899"/>
                </a:lnTo>
                <a:lnTo>
                  <a:pt x="36575" y="733043"/>
                </a:lnTo>
                <a:lnTo>
                  <a:pt x="44195" y="737615"/>
                </a:lnTo>
                <a:lnTo>
                  <a:pt x="59435" y="743711"/>
                </a:lnTo>
                <a:lnTo>
                  <a:pt x="68579" y="745235"/>
                </a:lnTo>
                <a:lnTo>
                  <a:pt x="76200" y="746759"/>
                </a:lnTo>
                <a:lnTo>
                  <a:pt x="7936992" y="746759"/>
                </a:lnTo>
                <a:lnTo>
                  <a:pt x="7944611" y="745235"/>
                </a:lnTo>
                <a:lnTo>
                  <a:pt x="7953756" y="743711"/>
                </a:lnTo>
                <a:lnTo>
                  <a:pt x="7961376" y="740663"/>
                </a:lnTo>
                <a:lnTo>
                  <a:pt x="7968996" y="736091"/>
                </a:lnTo>
                <a:lnTo>
                  <a:pt x="7975092" y="731519"/>
                </a:lnTo>
                <a:lnTo>
                  <a:pt x="7987283" y="723899"/>
                </a:lnTo>
                <a:lnTo>
                  <a:pt x="7987283" y="722375"/>
                </a:lnTo>
                <a:lnTo>
                  <a:pt x="83819" y="722375"/>
                </a:lnTo>
                <a:lnTo>
                  <a:pt x="77723" y="720851"/>
                </a:lnTo>
                <a:lnTo>
                  <a:pt x="71628" y="720851"/>
                </a:lnTo>
                <a:lnTo>
                  <a:pt x="65531" y="719327"/>
                </a:lnTo>
                <a:lnTo>
                  <a:pt x="60959" y="716279"/>
                </a:lnTo>
                <a:lnTo>
                  <a:pt x="54863" y="714755"/>
                </a:lnTo>
                <a:lnTo>
                  <a:pt x="50291" y="711707"/>
                </a:lnTo>
                <a:lnTo>
                  <a:pt x="42976" y="705611"/>
                </a:lnTo>
                <a:lnTo>
                  <a:pt x="42671" y="705611"/>
                </a:lnTo>
                <a:lnTo>
                  <a:pt x="41147" y="704087"/>
                </a:lnTo>
                <a:lnTo>
                  <a:pt x="41365" y="704087"/>
                </a:lnTo>
                <a:lnTo>
                  <a:pt x="33528" y="694943"/>
                </a:lnTo>
                <a:lnTo>
                  <a:pt x="32003" y="690371"/>
                </a:lnTo>
                <a:lnTo>
                  <a:pt x="28956" y="684275"/>
                </a:lnTo>
                <a:lnTo>
                  <a:pt x="27431" y="679703"/>
                </a:lnTo>
                <a:lnTo>
                  <a:pt x="24384" y="667511"/>
                </a:lnTo>
                <a:lnTo>
                  <a:pt x="24384" y="77723"/>
                </a:lnTo>
                <a:lnTo>
                  <a:pt x="41402" y="42671"/>
                </a:lnTo>
                <a:lnTo>
                  <a:pt x="41147" y="42671"/>
                </a:lnTo>
                <a:lnTo>
                  <a:pt x="42671" y="41147"/>
                </a:lnTo>
                <a:lnTo>
                  <a:pt x="42925" y="41147"/>
                </a:lnTo>
                <a:lnTo>
                  <a:pt x="51815" y="33527"/>
                </a:lnTo>
                <a:lnTo>
                  <a:pt x="56387" y="32003"/>
                </a:lnTo>
                <a:lnTo>
                  <a:pt x="60959" y="28955"/>
                </a:lnTo>
                <a:lnTo>
                  <a:pt x="73151" y="25907"/>
                </a:lnTo>
                <a:lnTo>
                  <a:pt x="79247" y="24256"/>
                </a:lnTo>
                <a:close/>
              </a:path>
              <a:path w="8011668" h="746759">
                <a:moveTo>
                  <a:pt x="7969892" y="704536"/>
                </a:moveTo>
                <a:lnTo>
                  <a:pt x="7959852" y="711707"/>
                </a:lnTo>
                <a:lnTo>
                  <a:pt x="7950708" y="717803"/>
                </a:lnTo>
                <a:lnTo>
                  <a:pt x="7938515" y="720851"/>
                </a:lnTo>
                <a:lnTo>
                  <a:pt x="7932420" y="720851"/>
                </a:lnTo>
                <a:lnTo>
                  <a:pt x="7926324" y="722375"/>
                </a:lnTo>
                <a:lnTo>
                  <a:pt x="7987283" y="722375"/>
                </a:lnTo>
                <a:lnTo>
                  <a:pt x="7988808" y="720851"/>
                </a:lnTo>
                <a:lnTo>
                  <a:pt x="8000238" y="705611"/>
                </a:lnTo>
                <a:lnTo>
                  <a:pt x="7968996" y="705611"/>
                </a:lnTo>
                <a:lnTo>
                  <a:pt x="7969892" y="704536"/>
                </a:lnTo>
                <a:close/>
              </a:path>
              <a:path w="8011668" h="746759">
                <a:moveTo>
                  <a:pt x="41147" y="704087"/>
                </a:moveTo>
                <a:lnTo>
                  <a:pt x="42671" y="705611"/>
                </a:lnTo>
                <a:lnTo>
                  <a:pt x="41909" y="704722"/>
                </a:lnTo>
                <a:lnTo>
                  <a:pt x="41147" y="704087"/>
                </a:lnTo>
                <a:close/>
              </a:path>
              <a:path w="8011668" h="746759">
                <a:moveTo>
                  <a:pt x="41909" y="704722"/>
                </a:moveTo>
                <a:lnTo>
                  <a:pt x="42671" y="705611"/>
                </a:lnTo>
                <a:lnTo>
                  <a:pt x="42976" y="705611"/>
                </a:lnTo>
                <a:lnTo>
                  <a:pt x="41909" y="704722"/>
                </a:lnTo>
                <a:close/>
              </a:path>
              <a:path w="8011668" h="746759">
                <a:moveTo>
                  <a:pt x="7970520" y="704087"/>
                </a:moveTo>
                <a:lnTo>
                  <a:pt x="7969892" y="704536"/>
                </a:lnTo>
                <a:lnTo>
                  <a:pt x="7968996" y="705611"/>
                </a:lnTo>
                <a:lnTo>
                  <a:pt x="7970520" y="704087"/>
                </a:lnTo>
                <a:close/>
              </a:path>
              <a:path w="8011668" h="746759">
                <a:moveTo>
                  <a:pt x="8001381" y="704087"/>
                </a:moveTo>
                <a:lnTo>
                  <a:pt x="7970520" y="704087"/>
                </a:lnTo>
                <a:lnTo>
                  <a:pt x="7968996" y="705611"/>
                </a:lnTo>
                <a:lnTo>
                  <a:pt x="8000238" y="705611"/>
                </a:lnTo>
                <a:lnTo>
                  <a:pt x="8001381" y="704087"/>
                </a:lnTo>
                <a:close/>
              </a:path>
              <a:path w="8011668" h="746759">
                <a:moveTo>
                  <a:pt x="41365" y="704087"/>
                </a:moveTo>
                <a:lnTo>
                  <a:pt x="41147" y="704087"/>
                </a:lnTo>
                <a:lnTo>
                  <a:pt x="41909" y="704722"/>
                </a:lnTo>
                <a:lnTo>
                  <a:pt x="41365" y="704087"/>
                </a:lnTo>
                <a:close/>
              </a:path>
              <a:path w="8011668" h="746759">
                <a:moveTo>
                  <a:pt x="7969758" y="42036"/>
                </a:moveTo>
                <a:lnTo>
                  <a:pt x="7978139" y="51815"/>
                </a:lnTo>
                <a:lnTo>
                  <a:pt x="7979663" y="56387"/>
                </a:lnTo>
                <a:lnTo>
                  <a:pt x="7982711" y="60959"/>
                </a:lnTo>
                <a:lnTo>
                  <a:pt x="7987283" y="79247"/>
                </a:lnTo>
                <a:lnTo>
                  <a:pt x="7987283" y="669035"/>
                </a:lnTo>
                <a:lnTo>
                  <a:pt x="7969892" y="704536"/>
                </a:lnTo>
                <a:lnTo>
                  <a:pt x="7970520" y="704087"/>
                </a:lnTo>
                <a:lnTo>
                  <a:pt x="8001381" y="704087"/>
                </a:lnTo>
                <a:lnTo>
                  <a:pt x="8002524" y="702563"/>
                </a:lnTo>
                <a:lnTo>
                  <a:pt x="8008620" y="687323"/>
                </a:lnTo>
                <a:lnTo>
                  <a:pt x="8010144" y="678179"/>
                </a:lnTo>
                <a:lnTo>
                  <a:pt x="8011668" y="670559"/>
                </a:lnTo>
                <a:lnTo>
                  <a:pt x="8011668" y="74675"/>
                </a:lnTo>
                <a:lnTo>
                  <a:pt x="8010144" y="67055"/>
                </a:lnTo>
                <a:lnTo>
                  <a:pt x="8008620" y="57911"/>
                </a:lnTo>
                <a:lnTo>
                  <a:pt x="8002524" y="42671"/>
                </a:lnTo>
                <a:lnTo>
                  <a:pt x="7970520" y="42671"/>
                </a:lnTo>
                <a:lnTo>
                  <a:pt x="7969758" y="42036"/>
                </a:lnTo>
                <a:close/>
              </a:path>
              <a:path w="8011668" h="746759">
                <a:moveTo>
                  <a:pt x="42671" y="41147"/>
                </a:moveTo>
                <a:lnTo>
                  <a:pt x="41147" y="42671"/>
                </a:lnTo>
                <a:lnTo>
                  <a:pt x="42037" y="41909"/>
                </a:lnTo>
                <a:lnTo>
                  <a:pt x="42671" y="41147"/>
                </a:lnTo>
                <a:close/>
              </a:path>
              <a:path w="8011668" h="746759">
                <a:moveTo>
                  <a:pt x="42037" y="41909"/>
                </a:moveTo>
                <a:lnTo>
                  <a:pt x="41147" y="42671"/>
                </a:lnTo>
                <a:lnTo>
                  <a:pt x="41402" y="42671"/>
                </a:lnTo>
                <a:lnTo>
                  <a:pt x="42037" y="41909"/>
                </a:lnTo>
                <a:close/>
              </a:path>
              <a:path w="8011668" h="746759">
                <a:moveTo>
                  <a:pt x="7968996" y="41147"/>
                </a:moveTo>
                <a:lnTo>
                  <a:pt x="7969758" y="42036"/>
                </a:lnTo>
                <a:lnTo>
                  <a:pt x="7970520" y="42671"/>
                </a:lnTo>
                <a:lnTo>
                  <a:pt x="7968996" y="41147"/>
                </a:lnTo>
                <a:close/>
              </a:path>
              <a:path w="8011668" h="746759">
                <a:moveTo>
                  <a:pt x="8001000" y="41147"/>
                </a:moveTo>
                <a:lnTo>
                  <a:pt x="7968996" y="41147"/>
                </a:lnTo>
                <a:lnTo>
                  <a:pt x="7970520" y="42671"/>
                </a:lnTo>
                <a:lnTo>
                  <a:pt x="8002524" y="42671"/>
                </a:lnTo>
                <a:lnTo>
                  <a:pt x="8001000" y="41147"/>
                </a:lnTo>
                <a:close/>
              </a:path>
              <a:path w="8011668" h="746759">
                <a:moveTo>
                  <a:pt x="7988808" y="24256"/>
                </a:moveTo>
                <a:lnTo>
                  <a:pt x="7933944" y="24256"/>
                </a:lnTo>
                <a:lnTo>
                  <a:pt x="7940039" y="25907"/>
                </a:lnTo>
                <a:lnTo>
                  <a:pt x="7946135" y="27431"/>
                </a:lnTo>
                <a:lnTo>
                  <a:pt x="7950708" y="28955"/>
                </a:lnTo>
                <a:lnTo>
                  <a:pt x="7956804" y="32003"/>
                </a:lnTo>
                <a:lnTo>
                  <a:pt x="7961376" y="35051"/>
                </a:lnTo>
                <a:lnTo>
                  <a:pt x="7969758" y="42036"/>
                </a:lnTo>
                <a:lnTo>
                  <a:pt x="7968996" y="41147"/>
                </a:lnTo>
                <a:lnTo>
                  <a:pt x="8001000" y="41147"/>
                </a:lnTo>
                <a:lnTo>
                  <a:pt x="7996428" y="36575"/>
                </a:lnTo>
                <a:lnTo>
                  <a:pt x="7988808" y="24256"/>
                </a:lnTo>
                <a:close/>
              </a:path>
              <a:path w="8011668" h="746759">
                <a:moveTo>
                  <a:pt x="42925" y="41147"/>
                </a:moveTo>
                <a:lnTo>
                  <a:pt x="42671" y="41147"/>
                </a:lnTo>
                <a:lnTo>
                  <a:pt x="42037" y="41909"/>
                </a:lnTo>
                <a:lnTo>
                  <a:pt x="42925" y="41147"/>
                </a:lnTo>
                <a:close/>
              </a:path>
              <a:path w="8011668" h="746759">
                <a:moveTo>
                  <a:pt x="7935468" y="0"/>
                </a:moveTo>
                <a:lnTo>
                  <a:pt x="74675" y="0"/>
                </a:lnTo>
                <a:lnTo>
                  <a:pt x="67056" y="1523"/>
                </a:lnTo>
                <a:lnTo>
                  <a:pt x="57912" y="3047"/>
                </a:lnTo>
                <a:lnTo>
                  <a:pt x="42671" y="9143"/>
                </a:lnTo>
                <a:lnTo>
                  <a:pt x="36575" y="15239"/>
                </a:lnTo>
                <a:lnTo>
                  <a:pt x="24384" y="22859"/>
                </a:lnTo>
                <a:lnTo>
                  <a:pt x="24384" y="24256"/>
                </a:lnTo>
                <a:lnTo>
                  <a:pt x="7987283" y="24256"/>
                </a:lnTo>
                <a:lnTo>
                  <a:pt x="7987283" y="22859"/>
                </a:lnTo>
                <a:lnTo>
                  <a:pt x="7975092" y="13715"/>
                </a:lnTo>
                <a:lnTo>
                  <a:pt x="7967472" y="9143"/>
                </a:lnTo>
                <a:lnTo>
                  <a:pt x="7952232" y="3047"/>
                </a:lnTo>
                <a:lnTo>
                  <a:pt x="7943087" y="1523"/>
                </a:lnTo>
                <a:lnTo>
                  <a:pt x="7935468" y="0"/>
                </a:lnTo>
                <a:close/>
              </a:path>
            </a:pathLst>
          </a:custGeom>
          <a:solidFill>
            <a:srgbClr val="49AAC4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5" name="object 15"/>
          <p:cNvSpPr/>
          <p:nvPr/>
        </p:nvSpPr>
        <p:spPr>
          <a:xfrm>
            <a:off x="2434403" y="5369411"/>
            <a:ext cx="7250347" cy="655486"/>
          </a:xfrm>
          <a:custGeom>
            <a:avLst/>
            <a:gdLst/>
            <a:ahLst/>
            <a:cxnLst/>
            <a:rect l="l" t="t" r="r" b="b"/>
            <a:pathLst>
              <a:path w="7988808" h="722249">
                <a:moveTo>
                  <a:pt x="7917180" y="0"/>
                </a:moveTo>
                <a:lnTo>
                  <a:pt x="73152" y="0"/>
                </a:lnTo>
                <a:lnTo>
                  <a:pt x="59436" y="1523"/>
                </a:lnTo>
                <a:lnTo>
                  <a:pt x="54864" y="3047"/>
                </a:lnTo>
                <a:lnTo>
                  <a:pt x="48768" y="4571"/>
                </a:lnTo>
                <a:lnTo>
                  <a:pt x="44196" y="6095"/>
                </a:lnTo>
                <a:lnTo>
                  <a:pt x="42672" y="7619"/>
                </a:lnTo>
                <a:lnTo>
                  <a:pt x="33528" y="12191"/>
                </a:lnTo>
                <a:lnTo>
                  <a:pt x="32004" y="13715"/>
                </a:lnTo>
                <a:lnTo>
                  <a:pt x="28956" y="15239"/>
                </a:lnTo>
                <a:lnTo>
                  <a:pt x="13716" y="30479"/>
                </a:lnTo>
                <a:lnTo>
                  <a:pt x="10668" y="36575"/>
                </a:lnTo>
                <a:lnTo>
                  <a:pt x="9144" y="38099"/>
                </a:lnTo>
                <a:lnTo>
                  <a:pt x="6096" y="44195"/>
                </a:lnTo>
                <a:lnTo>
                  <a:pt x="1524" y="57911"/>
                </a:lnTo>
                <a:lnTo>
                  <a:pt x="0" y="71627"/>
                </a:lnTo>
                <a:lnTo>
                  <a:pt x="0" y="652271"/>
                </a:lnTo>
                <a:lnTo>
                  <a:pt x="1524" y="652271"/>
                </a:lnTo>
                <a:lnTo>
                  <a:pt x="1524" y="665987"/>
                </a:lnTo>
                <a:lnTo>
                  <a:pt x="3048" y="665987"/>
                </a:lnTo>
                <a:lnTo>
                  <a:pt x="3048" y="670559"/>
                </a:lnTo>
                <a:lnTo>
                  <a:pt x="4572" y="670559"/>
                </a:lnTo>
                <a:lnTo>
                  <a:pt x="4572" y="675004"/>
                </a:lnTo>
                <a:lnTo>
                  <a:pt x="6096" y="675004"/>
                </a:lnTo>
                <a:lnTo>
                  <a:pt x="6096" y="679703"/>
                </a:lnTo>
                <a:lnTo>
                  <a:pt x="7620" y="679703"/>
                </a:lnTo>
                <a:lnTo>
                  <a:pt x="7620" y="682751"/>
                </a:lnTo>
                <a:lnTo>
                  <a:pt x="9144" y="682751"/>
                </a:lnTo>
                <a:lnTo>
                  <a:pt x="9144" y="685799"/>
                </a:lnTo>
                <a:lnTo>
                  <a:pt x="10668" y="685799"/>
                </a:lnTo>
                <a:lnTo>
                  <a:pt x="12192" y="687323"/>
                </a:lnTo>
                <a:lnTo>
                  <a:pt x="12192" y="690371"/>
                </a:lnTo>
                <a:lnTo>
                  <a:pt x="13716" y="690371"/>
                </a:lnTo>
                <a:lnTo>
                  <a:pt x="13716" y="693419"/>
                </a:lnTo>
                <a:lnTo>
                  <a:pt x="15240" y="693419"/>
                </a:lnTo>
                <a:lnTo>
                  <a:pt x="28956" y="707135"/>
                </a:lnTo>
                <a:lnTo>
                  <a:pt x="32004" y="708659"/>
                </a:lnTo>
                <a:lnTo>
                  <a:pt x="33528" y="710183"/>
                </a:lnTo>
                <a:lnTo>
                  <a:pt x="42672" y="714755"/>
                </a:lnTo>
                <a:lnTo>
                  <a:pt x="44196" y="716279"/>
                </a:lnTo>
                <a:lnTo>
                  <a:pt x="48768" y="717803"/>
                </a:lnTo>
                <a:lnTo>
                  <a:pt x="54864" y="719327"/>
                </a:lnTo>
                <a:lnTo>
                  <a:pt x="59436" y="720851"/>
                </a:lnTo>
                <a:lnTo>
                  <a:pt x="7276337" y="722248"/>
                </a:lnTo>
                <a:lnTo>
                  <a:pt x="7932419" y="722248"/>
                </a:lnTo>
                <a:lnTo>
                  <a:pt x="7932419" y="720851"/>
                </a:lnTo>
                <a:lnTo>
                  <a:pt x="7936992" y="719327"/>
                </a:lnTo>
                <a:lnTo>
                  <a:pt x="7943088" y="717803"/>
                </a:lnTo>
                <a:lnTo>
                  <a:pt x="7958328" y="710183"/>
                </a:lnTo>
                <a:lnTo>
                  <a:pt x="7962900" y="705611"/>
                </a:lnTo>
                <a:lnTo>
                  <a:pt x="7965948" y="704087"/>
                </a:lnTo>
                <a:lnTo>
                  <a:pt x="7970519" y="699515"/>
                </a:lnTo>
                <a:lnTo>
                  <a:pt x="7972044" y="696467"/>
                </a:lnTo>
                <a:lnTo>
                  <a:pt x="7976615" y="691895"/>
                </a:lnTo>
                <a:lnTo>
                  <a:pt x="7984236" y="676655"/>
                </a:lnTo>
                <a:lnTo>
                  <a:pt x="7985759" y="670559"/>
                </a:lnTo>
                <a:lnTo>
                  <a:pt x="7987284" y="665987"/>
                </a:lnTo>
                <a:lnTo>
                  <a:pt x="7988808" y="57912"/>
                </a:lnTo>
                <a:lnTo>
                  <a:pt x="7987284" y="57911"/>
                </a:lnTo>
                <a:lnTo>
                  <a:pt x="7987284" y="53339"/>
                </a:lnTo>
                <a:lnTo>
                  <a:pt x="7985759" y="53339"/>
                </a:lnTo>
                <a:lnTo>
                  <a:pt x="7985759" y="47243"/>
                </a:lnTo>
                <a:lnTo>
                  <a:pt x="7984236" y="47243"/>
                </a:lnTo>
                <a:lnTo>
                  <a:pt x="7984236" y="44195"/>
                </a:lnTo>
                <a:lnTo>
                  <a:pt x="7982711" y="44195"/>
                </a:lnTo>
                <a:lnTo>
                  <a:pt x="7982711" y="41147"/>
                </a:lnTo>
                <a:lnTo>
                  <a:pt x="7981188" y="41147"/>
                </a:lnTo>
                <a:lnTo>
                  <a:pt x="7981188" y="38099"/>
                </a:lnTo>
                <a:lnTo>
                  <a:pt x="7979663" y="38099"/>
                </a:lnTo>
                <a:lnTo>
                  <a:pt x="7979663" y="35051"/>
                </a:lnTo>
                <a:lnTo>
                  <a:pt x="7978140" y="35051"/>
                </a:lnTo>
                <a:lnTo>
                  <a:pt x="7978140" y="32003"/>
                </a:lnTo>
                <a:lnTo>
                  <a:pt x="7973567" y="27304"/>
                </a:lnTo>
                <a:lnTo>
                  <a:pt x="7972044" y="27304"/>
                </a:lnTo>
                <a:lnTo>
                  <a:pt x="7972044" y="24383"/>
                </a:lnTo>
                <a:lnTo>
                  <a:pt x="7965948" y="18287"/>
                </a:lnTo>
                <a:lnTo>
                  <a:pt x="7962900" y="16763"/>
                </a:lnTo>
                <a:lnTo>
                  <a:pt x="7958328" y="12191"/>
                </a:lnTo>
                <a:lnTo>
                  <a:pt x="7943088" y="4571"/>
                </a:lnTo>
                <a:lnTo>
                  <a:pt x="7936992" y="3047"/>
                </a:lnTo>
                <a:lnTo>
                  <a:pt x="7932419" y="1523"/>
                </a:lnTo>
                <a:lnTo>
                  <a:pt x="79171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634" dirty="0"/>
          </a:p>
        </p:txBody>
      </p:sp>
      <p:sp>
        <p:nvSpPr>
          <p:cNvPr id="17" name="object 17"/>
          <p:cNvSpPr txBox="1"/>
          <p:nvPr/>
        </p:nvSpPr>
        <p:spPr>
          <a:xfrm>
            <a:off x="2504483" y="1902720"/>
            <a:ext cx="7109267" cy="40796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91636" marR="90483" algn="ctr">
              <a:lnSpc>
                <a:spcPts val="1897"/>
              </a:lnSpc>
            </a:pPr>
            <a:r>
              <a:rPr sz="1724" spc="-18" dirty="0">
                <a:latin typeface="Calibri"/>
                <a:cs typeface="Calibri"/>
              </a:rPr>
              <a:t>A</a:t>
            </a:r>
            <a:r>
              <a:rPr sz="1724" spc="-9" dirty="0">
                <a:latin typeface="Calibri"/>
                <a:cs typeface="Calibri"/>
              </a:rPr>
              <a:t>n 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32" dirty="0">
                <a:latin typeface="Calibri"/>
                <a:cs typeface="Calibri"/>
              </a:rPr>
              <a:t>t</a:t>
            </a:r>
            <a:r>
              <a:rPr sz="1724" spc="-9" dirty="0">
                <a:latin typeface="Calibri"/>
                <a:cs typeface="Calibri"/>
              </a:rPr>
              <a:t>al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18" dirty="0">
                <a:latin typeface="Calibri"/>
                <a:cs typeface="Calibri"/>
              </a:rPr>
              <a:t>e</a:t>
            </a:r>
            <a:r>
              <a:rPr sz="1724" spc="-14" dirty="0">
                <a:latin typeface="Calibri"/>
                <a:cs typeface="Calibri"/>
              </a:rPr>
              <a:t>w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(ER)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 ana</a:t>
            </a:r>
            <a:r>
              <a:rPr sz="1724" spc="-5" dirty="0">
                <a:latin typeface="Calibri"/>
                <a:cs typeface="Calibri"/>
              </a:rPr>
              <a:t>l</a:t>
            </a:r>
            <a:r>
              <a:rPr sz="1724" spc="-18" dirty="0">
                <a:latin typeface="Calibri"/>
                <a:cs typeface="Calibri"/>
              </a:rPr>
              <a:t>y</a:t>
            </a:r>
            <a:r>
              <a:rPr sz="1724" spc="-9" dirty="0">
                <a:latin typeface="Calibri"/>
                <a:cs typeface="Calibri"/>
              </a:rPr>
              <a:t>s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9" dirty="0">
                <a:latin typeface="Calibri"/>
                <a:cs typeface="Calibri"/>
              </a:rPr>
              <a:t>s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pacts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f b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th</a:t>
            </a:r>
            <a:r>
              <a:rPr sz="1724" spc="14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and the</a:t>
            </a:r>
            <a:r>
              <a:rPr sz="1724" spc="-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45" dirty="0">
                <a:latin typeface="Calibri"/>
                <a:cs typeface="Calibri"/>
              </a:rPr>
              <a:t>n</a:t>
            </a:r>
            <a:r>
              <a:rPr sz="1724" spc="-14" dirty="0">
                <a:latin typeface="Calibri"/>
                <a:cs typeface="Calibri"/>
              </a:rPr>
              <a:t>v</a:t>
            </a:r>
            <a:r>
              <a:rPr sz="1724" spc="-5" dirty="0">
                <a:latin typeface="Calibri"/>
                <a:cs typeface="Calibri"/>
              </a:rPr>
              <a:t>i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</a:t>
            </a:r>
            <a:r>
              <a:rPr sz="1724" spc="-23" dirty="0">
                <a:latin typeface="Calibri"/>
                <a:cs typeface="Calibri"/>
              </a:rPr>
              <a:t>m</a:t>
            </a:r>
            <a:r>
              <a:rPr sz="1724" spc="-9" dirty="0">
                <a:latin typeface="Calibri"/>
                <a:cs typeface="Calibri"/>
              </a:rPr>
              <a:t>e</a:t>
            </a:r>
            <a:r>
              <a:rPr sz="1724" spc="-23" dirty="0">
                <a:latin typeface="Calibri"/>
                <a:cs typeface="Calibri"/>
              </a:rPr>
              <a:t>n</a:t>
            </a:r>
            <a:r>
              <a:rPr sz="1724" spc="-9" dirty="0">
                <a:latin typeface="Calibri"/>
                <a:cs typeface="Calibri"/>
              </a:rPr>
              <a:t>t</a:t>
            </a:r>
            <a:r>
              <a:rPr sz="1724" spc="32" dirty="0">
                <a:latin typeface="Calibri"/>
                <a:cs typeface="Calibri"/>
              </a:rPr>
              <a:t> 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n the</a:t>
            </a:r>
            <a:r>
              <a:rPr sz="1724" spc="5" dirty="0">
                <a:latin typeface="Calibri"/>
                <a:cs typeface="Calibri"/>
              </a:rPr>
              <a:t> </a:t>
            </a:r>
            <a:r>
              <a:rPr sz="1724" spc="-9" dirty="0">
                <a:latin typeface="Calibri"/>
                <a:cs typeface="Calibri"/>
              </a:rPr>
              <a:t>p</a:t>
            </a:r>
            <a:r>
              <a:rPr sz="1724" spc="-45" dirty="0">
                <a:latin typeface="Calibri"/>
                <a:cs typeface="Calibri"/>
              </a:rPr>
              <a:t>r</a:t>
            </a:r>
            <a:r>
              <a:rPr sz="1724" spc="-14" dirty="0">
                <a:latin typeface="Calibri"/>
                <a:cs typeface="Calibri"/>
              </a:rPr>
              <a:t>o</a:t>
            </a:r>
            <a:r>
              <a:rPr sz="1724" spc="-9" dirty="0">
                <a:latin typeface="Calibri"/>
                <a:cs typeface="Calibri"/>
              </a:rPr>
              <a:t>ject.</a:t>
            </a:r>
            <a:endParaRPr sz="1724" dirty="0">
              <a:latin typeface="Calibri"/>
              <a:cs typeface="Calibri"/>
            </a:endParaRPr>
          </a:p>
          <a:p>
            <a:pPr>
              <a:lnSpc>
                <a:spcPts val="681"/>
              </a:lnSpc>
              <a:spcBef>
                <a:spcPts val="40"/>
              </a:spcBef>
            </a:pPr>
            <a:endParaRPr sz="681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59938" marR="70888" algn="ctr">
              <a:lnSpc>
                <a:spcPts val="2196"/>
              </a:lnSpc>
            </a:pPr>
            <a:r>
              <a:rPr sz="1997" spc="-18" dirty="0">
                <a:latin typeface="Calibri"/>
                <a:cs typeface="Calibri"/>
              </a:rPr>
              <a:t>U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r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P</a:t>
            </a:r>
            <a:r>
              <a:rPr sz="1997" spc="-9" dirty="0">
                <a:latin typeface="Calibri"/>
                <a:cs typeface="Calibri"/>
              </a:rPr>
              <a:t>art </a:t>
            </a:r>
            <a:r>
              <a:rPr sz="1997" spc="-14" dirty="0">
                <a:latin typeface="Calibri"/>
                <a:cs typeface="Calibri"/>
              </a:rPr>
              <a:t>58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y</a:t>
            </a:r>
            <a:r>
              <a:rPr sz="1997" spc="27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Cer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ying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er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“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esponsibl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 </a:t>
            </a:r>
            <a:r>
              <a:rPr sz="1997" spc="-45" dirty="0">
                <a:latin typeface="Calibri"/>
                <a:cs typeface="Calibri"/>
              </a:rPr>
              <a:t>F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4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fi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ial”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NE</a:t>
            </a:r>
            <a:r>
              <a:rPr sz="1997" spc="-154" dirty="0">
                <a:latin typeface="Calibri"/>
                <a:cs typeface="Calibri"/>
              </a:rPr>
              <a:t>P</a:t>
            </a:r>
            <a:r>
              <a:rPr sz="1997" spc="-14" dirty="0">
                <a:latin typeface="Calibri"/>
                <a:cs typeface="Calibri"/>
              </a:rPr>
              <a:t>A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esponsibi</a:t>
            </a:r>
            <a:r>
              <a:rPr sz="1997" dirty="0">
                <a:latin typeface="Calibri"/>
                <a:cs typeface="Calibri"/>
              </a:rPr>
              <a:t>li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5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499"/>
              </a:lnSpc>
              <a:spcBef>
                <a:spcPts val="5"/>
              </a:spcBef>
            </a:pPr>
            <a:endParaRPr sz="499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908"/>
              </a:lnSpc>
            </a:pPr>
            <a:endParaRPr sz="908" dirty="0"/>
          </a:p>
          <a:p>
            <a:pPr marL="242057" marR="253007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Fun</a:t>
            </a:r>
            <a:r>
              <a:rPr sz="1997" spc="-23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annot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be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mm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45" dirty="0">
                <a:latin typeface="Calibri"/>
                <a:cs typeface="Calibri"/>
              </a:rPr>
              <a:t>t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41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obli</a:t>
            </a:r>
            <a:r>
              <a:rPr sz="1997" spc="-50" dirty="0">
                <a:latin typeface="Calibri"/>
                <a:cs typeface="Calibri"/>
              </a:rPr>
              <a:t>g</a:t>
            </a:r>
            <a:r>
              <a:rPr sz="1997" spc="-32" dirty="0">
                <a:latin typeface="Calibri"/>
                <a:cs typeface="Calibri"/>
              </a:rPr>
              <a:t>a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d</a:t>
            </a:r>
            <a:r>
              <a:rPr sz="1997" spc="-9" dirty="0">
                <a:latin typeface="Calibri"/>
                <a:cs typeface="Calibri"/>
              </a:rPr>
              <a:t>,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50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xp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nd</a:t>
            </a:r>
            <a:r>
              <a:rPr sz="1997" spc="-18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prior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o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9" dirty="0">
                <a:latin typeface="Calibri"/>
                <a:cs typeface="Calibri"/>
              </a:rPr>
              <a:t>pl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5" dirty="0">
                <a:latin typeface="Calibri"/>
                <a:cs typeface="Calibri"/>
              </a:rPr>
              <a:t>i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of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the 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50" dirty="0">
                <a:latin typeface="Calibri"/>
                <a:cs typeface="Calibri"/>
              </a:rPr>
              <a:t>w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908"/>
              </a:lnSpc>
            </a:pPr>
            <a:endParaRPr sz="908" dirty="0"/>
          </a:p>
          <a:p>
            <a:pPr>
              <a:lnSpc>
                <a:spcPts val="1271"/>
              </a:lnSpc>
              <a:spcBef>
                <a:spcPts val="80"/>
              </a:spcBef>
            </a:pPr>
            <a:endParaRPr sz="1271" dirty="0"/>
          </a:p>
          <a:p>
            <a:pPr marL="130250" marR="127368" algn="ctr">
              <a:lnSpc>
                <a:spcPts val="2196"/>
              </a:lnSpc>
            </a:pP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18" dirty="0">
                <a:latin typeface="Calibri"/>
                <a:cs typeface="Calibri"/>
              </a:rPr>
              <a:t>h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8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9" dirty="0">
                <a:latin typeface="Calibri"/>
                <a:cs typeface="Calibri"/>
              </a:rPr>
              <a:t> 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32" dirty="0">
                <a:latin typeface="Calibri"/>
                <a:cs typeface="Calibri"/>
              </a:rPr>
              <a:t>s</a:t>
            </a:r>
            <a:r>
              <a:rPr sz="1997" spc="-9" dirty="0">
                <a:latin typeface="Calibri"/>
                <a:cs typeface="Calibri"/>
              </a:rPr>
              <a:t>t 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at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</a:t>
            </a:r>
            <a:r>
              <a:rPr sz="1997" spc="-9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50" dirty="0">
                <a:latin typeface="Calibri"/>
                <a:cs typeface="Calibri"/>
              </a:rPr>
              <a:t>n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41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14" dirty="0">
                <a:latin typeface="Calibri"/>
                <a:cs typeface="Calibri"/>
              </a:rPr>
              <a:t>n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al</a:t>
            </a:r>
            <a:r>
              <a:rPr sz="1997" spc="14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9" dirty="0">
                <a:latin typeface="Calibri"/>
                <a:cs typeface="Calibri"/>
              </a:rPr>
              <a:t>vi</a:t>
            </a:r>
            <a:r>
              <a:rPr sz="1997" spc="-27" dirty="0">
                <a:latin typeface="Calibri"/>
                <a:cs typeface="Calibri"/>
              </a:rPr>
              <a:t>e</a:t>
            </a:r>
            <a:r>
              <a:rPr sz="1997" spc="-18" dirty="0">
                <a:latin typeface="Calibri"/>
                <a:cs typeface="Calibri"/>
              </a:rPr>
              <a:t>w</a:t>
            </a:r>
            <a:r>
              <a:rPr sz="1997" spc="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36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o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d with </a:t>
            </a:r>
            <a:r>
              <a:rPr sz="1997" spc="-27" dirty="0">
                <a:latin typeface="Calibri"/>
                <a:cs typeface="Calibri"/>
              </a:rPr>
              <a:t>v</a:t>
            </a:r>
            <a:r>
              <a:rPr sz="1997" spc="-9" dirty="0">
                <a:latin typeface="Calibri"/>
                <a:cs typeface="Calibri"/>
              </a:rPr>
              <a:t>erifiable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32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eso</a:t>
            </a:r>
            <a:r>
              <a:rPr sz="1997" spc="-14" dirty="0">
                <a:latin typeface="Calibri"/>
                <a:cs typeface="Calibri"/>
              </a:rPr>
              <a:t>u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14" dirty="0">
                <a:latin typeface="Calibri"/>
                <a:cs typeface="Calibri"/>
              </a:rPr>
              <a:t>c</a:t>
            </a:r>
            <a:r>
              <a:rPr sz="1997" spc="-9" dirty="0">
                <a:latin typeface="Calibri"/>
                <a:cs typeface="Calibri"/>
              </a:rPr>
              <a:t>es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and docu</a:t>
            </a:r>
            <a:r>
              <a:rPr sz="1997" spc="-23" dirty="0">
                <a:latin typeface="Calibri"/>
                <a:cs typeface="Calibri"/>
              </a:rPr>
              <a:t>m</a:t>
            </a:r>
            <a:r>
              <a:rPr sz="1997" spc="-14" dirty="0">
                <a:latin typeface="Calibri"/>
                <a:cs typeface="Calibri"/>
              </a:rPr>
              <a:t>e</a:t>
            </a:r>
            <a:r>
              <a:rPr sz="1997" spc="-41" dirty="0">
                <a:latin typeface="Calibri"/>
                <a:cs typeface="Calibri"/>
              </a:rPr>
              <a:t>n</a:t>
            </a:r>
            <a:r>
              <a:rPr sz="1997" spc="-36" dirty="0">
                <a:latin typeface="Calibri"/>
                <a:cs typeface="Calibri"/>
              </a:rPr>
              <a:t>t</a:t>
            </a:r>
            <a:r>
              <a:rPr sz="1997" spc="-14" dirty="0">
                <a:latin typeface="Calibri"/>
                <a:cs typeface="Calibri"/>
              </a:rPr>
              <a:t>ed</a:t>
            </a:r>
            <a:r>
              <a:rPr sz="1997" spc="23" dirty="0">
                <a:latin typeface="Calibri"/>
                <a:cs typeface="Calibri"/>
              </a:rPr>
              <a:t> </a:t>
            </a:r>
            <a:r>
              <a:rPr sz="1997" spc="-9" dirty="0">
                <a:latin typeface="Calibri"/>
                <a:cs typeface="Calibri"/>
              </a:rPr>
              <a:t>findi</a:t>
            </a:r>
            <a:r>
              <a:rPr sz="1997" spc="-18" dirty="0">
                <a:latin typeface="Calibri"/>
                <a:cs typeface="Calibri"/>
              </a:rPr>
              <a:t>ng</a:t>
            </a:r>
            <a:r>
              <a:rPr sz="1997" spc="-9" dirty="0">
                <a:latin typeface="Calibri"/>
                <a:cs typeface="Calibri"/>
              </a:rPr>
              <a:t>s</a:t>
            </a:r>
            <a:r>
              <a:rPr sz="1997" spc="18" dirty="0">
                <a:latin typeface="Calibri"/>
                <a:cs typeface="Calibri"/>
              </a:rPr>
              <a:t> </a:t>
            </a:r>
            <a:r>
              <a:rPr sz="1997" spc="-54" dirty="0">
                <a:latin typeface="Calibri"/>
                <a:cs typeface="Calibri"/>
              </a:rPr>
              <a:t>f</a:t>
            </a:r>
            <a:r>
              <a:rPr sz="1997" spc="-9" dirty="0">
                <a:latin typeface="Calibri"/>
                <a:cs typeface="Calibri"/>
              </a:rPr>
              <a:t>or</a:t>
            </a:r>
            <a:r>
              <a:rPr sz="1997" spc="-5" dirty="0">
                <a:latin typeface="Calibri"/>
                <a:cs typeface="Calibri"/>
              </a:rPr>
              <a:t> </a:t>
            </a:r>
            <a:r>
              <a:rPr sz="1997" spc="-14" dirty="0">
                <a:latin typeface="Calibri"/>
                <a:cs typeface="Calibri"/>
              </a:rPr>
              <a:t>each p</a:t>
            </a:r>
            <a:r>
              <a:rPr sz="1997" spc="-45" dirty="0">
                <a:latin typeface="Calibri"/>
                <a:cs typeface="Calibri"/>
              </a:rPr>
              <a:t>r</a:t>
            </a:r>
            <a:r>
              <a:rPr sz="1997" spc="-9" dirty="0">
                <a:latin typeface="Calibri"/>
                <a:cs typeface="Calibri"/>
              </a:rPr>
              <a:t>oje</a:t>
            </a:r>
            <a:r>
              <a:rPr sz="1997" spc="-18" dirty="0">
                <a:latin typeface="Calibri"/>
                <a:cs typeface="Calibri"/>
              </a:rPr>
              <a:t>c</a:t>
            </a:r>
            <a:r>
              <a:rPr sz="1997" spc="-14" dirty="0">
                <a:latin typeface="Calibri"/>
                <a:cs typeface="Calibri"/>
              </a:rPr>
              <a:t>t</a:t>
            </a:r>
            <a:r>
              <a:rPr sz="1997" spc="-9" dirty="0">
                <a:latin typeface="Calibri"/>
                <a:cs typeface="Calibri"/>
              </a:rPr>
              <a:t>.</a:t>
            </a:r>
            <a:endParaRPr sz="1997" dirty="0">
              <a:latin typeface="Calibri"/>
              <a:cs typeface="Calibri"/>
            </a:endParaRPr>
          </a:p>
          <a:p>
            <a:pPr>
              <a:lnSpc>
                <a:spcPts val="726"/>
              </a:lnSpc>
              <a:spcBef>
                <a:spcPts val="32"/>
              </a:spcBef>
            </a:pPr>
            <a:endParaRPr sz="726" dirty="0"/>
          </a:p>
          <a:p>
            <a:pPr>
              <a:lnSpc>
                <a:spcPts val="908"/>
              </a:lnSpc>
            </a:pPr>
            <a:endParaRPr sz="908" dirty="0"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2042057" y="6201938"/>
            <a:ext cx="186754" cy="18441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3053"/>
            <a:fld id="{81D60167-4931-47E6-BA6A-407CBD079E47}" type="slidenum">
              <a:rPr sz="1089" spc="-9" dirty="0">
                <a:solidFill>
                  <a:srgbClr val="878787"/>
                </a:solidFill>
                <a:latin typeface="Calibri"/>
                <a:cs typeface="Calibri"/>
              </a:rPr>
              <a:pPr marL="23053"/>
              <a:t>41</a:t>
            </a:fld>
            <a:endParaRPr sz="1089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457200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2514600"/>
            <a:ext cx="1600200" cy="685800"/>
          </a:xfrm>
          <a:prstGeom prst="rect">
            <a:avLst/>
          </a:prstGeom>
          <a:solidFill>
            <a:srgbClr val="57C78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210312" indent="-210312" algn="l" defTabSz="91440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8912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6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5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338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624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910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96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48256" indent="-155448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Exempt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715000" y="2209800"/>
            <a:ext cx="4267200" cy="1143000"/>
          </a:xfrm>
          <a:prstGeom prst="rect">
            <a:avLst/>
          </a:prstGeom>
          <a:solidFill>
            <a:srgbClr val="FFFF99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Subject to 58.5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2600" y="1524000"/>
            <a:ext cx="5181600" cy="533400"/>
          </a:xfrm>
          <a:prstGeom prst="rect">
            <a:avLst/>
          </a:prstGeom>
          <a:solidFill>
            <a:srgbClr val="FF9900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tIns="0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Environmental Assessment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1475" y="4800600"/>
            <a:ext cx="4114800" cy="685800"/>
          </a:xfrm>
          <a:prstGeom prst="rect">
            <a:avLst/>
          </a:prstGeom>
          <a:solidFill>
            <a:srgbClr val="FF99CC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Continued Relevance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943600" y="4916489"/>
            <a:ext cx="4495800" cy="1087437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Not Subject to 58.5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124200" y="3505200"/>
            <a:ext cx="4495800" cy="1087438"/>
          </a:xfrm>
          <a:prstGeom prst="rect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Aft>
                <a:spcPct val="0"/>
              </a:spcAft>
              <a:buFontTx/>
              <a:buNone/>
            </a:pPr>
            <a:r>
              <a:rPr lang="en-US" altLang="en-US" sz="3200" dirty="0">
                <a:solidFill>
                  <a:srgbClr val="000000"/>
                </a:solidFill>
              </a:rPr>
              <a:t>Categorical Exclusion, Subsequently Exempt</a:t>
            </a:r>
          </a:p>
        </p:txBody>
      </p:sp>
    </p:spTree>
    <p:extLst>
      <p:ext uri="{BB962C8B-B14F-4D97-AF65-F5344CB8AC3E}">
        <p14:creationId xmlns:p14="http://schemas.microsoft.com/office/powerpoint/2010/main" val="234698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5" y="105966"/>
            <a:ext cx="9371949" cy="1183566"/>
          </a:xfrm>
        </p:spPr>
        <p:txBody>
          <a:bodyPr/>
          <a:lstStyle/>
          <a:p>
            <a:r>
              <a:rPr lang="en-US" dirty="0"/>
              <a:t>What happened in 1969?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27" y="1289532"/>
            <a:ext cx="11295481" cy="53121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800" dirty="0"/>
          </a:p>
          <a:p>
            <a:pPr marL="283464" lvl="1" indent="0" algn="r">
              <a:buNone/>
            </a:pPr>
            <a:r>
              <a:rPr lang="en-US" sz="4400" dirty="0"/>
              <a:t>"That's one small step for man, </a:t>
            </a:r>
          </a:p>
          <a:p>
            <a:pPr marL="283464" lvl="1" indent="0" algn="r">
              <a:buNone/>
            </a:pPr>
            <a:r>
              <a:rPr lang="en-US" sz="4400" dirty="0"/>
              <a:t>one giant leap for mankind." </a:t>
            </a:r>
          </a:p>
          <a:p>
            <a:pPr marL="283464" lvl="1" indent="0" algn="r">
              <a:buNone/>
            </a:pPr>
            <a:r>
              <a:rPr lang="en-US" sz="4400" dirty="0"/>
              <a:t>Most famous music festival of modern times "WOODSTOCK" </a:t>
            </a:r>
          </a:p>
          <a:p>
            <a:pPr marL="283464" lvl="1" indent="0" algn="r">
              <a:buNone/>
            </a:pPr>
            <a:r>
              <a:rPr lang="en-US" sz="4400" dirty="0"/>
              <a:t>The Super Bowl III takes place at the </a:t>
            </a:r>
          </a:p>
          <a:p>
            <a:pPr marL="283464" lvl="1" indent="0" algn="r">
              <a:buNone/>
            </a:pPr>
            <a:r>
              <a:rPr lang="en-US" sz="4400" dirty="0"/>
              <a:t>Orange Bowl in Miami.</a:t>
            </a:r>
          </a:p>
          <a:p>
            <a:pPr marL="283464" lvl="1" indent="0" algn="r">
              <a:buNone/>
            </a:pPr>
            <a:r>
              <a:rPr lang="en-US" sz="4400" dirty="0"/>
              <a:t>The Beatles give their last public performance.</a:t>
            </a:r>
          </a:p>
          <a:p>
            <a:pPr marL="283464" lvl="1" indent="0" algn="r">
              <a:buNone/>
            </a:pPr>
            <a:r>
              <a:rPr lang="en-US" sz="4400" dirty="0"/>
              <a:t>ABC premieres </a:t>
            </a:r>
            <a:r>
              <a:rPr lang="en-US" sz="4400" i="1" dirty="0"/>
              <a:t>The Brady Bunch.</a:t>
            </a:r>
          </a:p>
        </p:txBody>
      </p:sp>
    </p:spTree>
    <p:extLst>
      <p:ext uri="{BB962C8B-B14F-4D97-AF65-F5344CB8AC3E}">
        <p14:creationId xmlns:p14="http://schemas.microsoft.com/office/powerpoint/2010/main" val="398735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66700"/>
            <a:ext cx="11896725" cy="6324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b="1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3600" b="1" dirty="0">
                <a:latin typeface="Book Antiqua" panose="02040602050305030304" pitchFamily="18" charset="0"/>
              </a:rPr>
              <a:t>The National Environmental Policy Act (NEPA) of 1969</a:t>
            </a:r>
            <a:r>
              <a:rPr lang="en-US" sz="3600" dirty="0">
                <a:latin typeface="Book Antiqua" panose="0204060205030503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latin typeface="Book Antiqua" panose="02040602050305030304" pitchFamily="18" charset="0"/>
              </a:rPr>
              <a:t> 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The US Department of Housing and Urban Development (HUD) developed its own set of regulations that implement NEPA and additional environmental statutes.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Requires Federal agencies to consider the environmental impact of proposed actions early on in the planning and decision making process.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A process designed to encourage public participation.</a:t>
            </a:r>
          </a:p>
          <a:p>
            <a:pPr lvl="2"/>
            <a:r>
              <a:rPr lang="en-US" sz="3000" dirty="0">
                <a:latin typeface="Book Antiqua" panose="02040602050305030304" pitchFamily="18" charset="0"/>
              </a:rPr>
              <a:t>Requires that documents be available to the public.</a:t>
            </a:r>
          </a:p>
          <a:p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4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671330" indent="-258204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032815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445941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859067" indent="-206563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272193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685318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098444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511570" indent="-2065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CE460F21-97B6-4190-9F3D-04C67A875A01}" type="slidenum">
              <a:rPr lang="en-US" altLang="en-US"/>
              <a:pPr eaLnBrk="1" hangingPunct="1"/>
              <a:t>7</a:t>
            </a:fld>
            <a:endParaRPr lang="en-US" altLang="en-US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517049" y="250983"/>
            <a:ext cx="8253698" cy="74159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TERMS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37066" y="1654683"/>
            <a:ext cx="3580332" cy="4529923"/>
          </a:xfrm>
        </p:spPr>
        <p:txBody>
          <a:bodyPr/>
          <a:lstStyle/>
          <a:p>
            <a:pPr>
              <a:defRPr/>
            </a:pPr>
            <a:r>
              <a:rPr lang="en-US" sz="2892" dirty="0"/>
              <a:t>Project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Activity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Recipient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Responsible Entity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892" dirty="0"/>
              <a:t>Certifying Official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3163" dirty="0"/>
          </a:p>
          <a:p>
            <a:pPr eaLnBrk="1" hangingPunct="1">
              <a:lnSpc>
                <a:spcPct val="90000"/>
              </a:lnSpc>
              <a:defRPr/>
            </a:pPr>
            <a:endParaRPr lang="en-US" sz="3163" dirty="0"/>
          </a:p>
          <a:p>
            <a:pPr eaLnBrk="1" hangingPunct="1">
              <a:lnSpc>
                <a:spcPct val="90000"/>
              </a:lnSpc>
              <a:defRPr/>
            </a:pPr>
            <a:endParaRPr lang="en-US" sz="3163" dirty="0"/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74834" y="1577199"/>
            <a:ext cx="4062300" cy="4323366"/>
          </a:xfrm>
        </p:spPr>
        <p:txBody>
          <a:bodyPr/>
          <a:lstStyle/>
          <a:p>
            <a:pPr eaLnBrk="1" hangingPunct="1"/>
            <a:r>
              <a:rPr lang="en-US" altLang="en-US" sz="2892" dirty="0"/>
              <a:t>Exempt</a:t>
            </a:r>
          </a:p>
          <a:p>
            <a:pPr eaLnBrk="1" hangingPunct="1"/>
            <a:r>
              <a:rPr lang="en-US" altLang="en-US" sz="2892" dirty="0"/>
              <a:t>CENST</a:t>
            </a:r>
          </a:p>
          <a:p>
            <a:pPr eaLnBrk="1" hangingPunct="1"/>
            <a:r>
              <a:rPr lang="en-US" altLang="en-US" sz="2892" dirty="0"/>
              <a:t>Categorically Excluded</a:t>
            </a:r>
          </a:p>
          <a:p>
            <a:pPr eaLnBrk="1" hangingPunct="1"/>
            <a:r>
              <a:rPr lang="en-US" altLang="en-US" sz="2892" dirty="0"/>
              <a:t>NOI/RROF</a:t>
            </a:r>
          </a:p>
          <a:p>
            <a:pPr eaLnBrk="1" hangingPunct="1"/>
            <a:r>
              <a:rPr lang="en-US" altLang="en-US" sz="2892" dirty="0"/>
              <a:t>EA</a:t>
            </a:r>
          </a:p>
          <a:p>
            <a:pPr eaLnBrk="1" hangingPunct="1"/>
            <a:r>
              <a:rPr lang="en-US" altLang="en-US" sz="2892" dirty="0"/>
              <a:t>FONSI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520" y="365283"/>
            <a:ext cx="2688455" cy="22583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9889" y="3170172"/>
            <a:ext cx="2592086" cy="33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0688" y="0"/>
            <a:ext cx="9371949" cy="1183566"/>
          </a:xfrm>
        </p:spPr>
        <p:txBody>
          <a:bodyPr/>
          <a:lstStyle/>
          <a:p>
            <a:r>
              <a:rPr lang="en-US" dirty="0"/>
              <a:t>Part 58: Responsible Entities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9219" y="1183566"/>
            <a:ext cx="10706986" cy="46206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(RE) assumes federal responsibilities</a:t>
            </a:r>
          </a:p>
          <a:p>
            <a:pPr marL="228600" lvl="1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• RE = a unit of general local government, tribe or State</a:t>
            </a:r>
          </a:p>
          <a:p>
            <a:pPr marL="0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Book Antiqua" panose="02040602050305030304" pitchFamily="18" charset="0"/>
              </a:rPr>
              <a:t>Responsible Entity Certifying Officer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Evaluates the environmental review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Is responsible for scope and content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Makes environmental finding</a:t>
            </a:r>
          </a:p>
          <a:p>
            <a:pPr marL="466344" lvl="2" indent="0">
              <a:buNone/>
            </a:pPr>
            <a:r>
              <a:rPr lang="en-US" sz="2200" dirty="0">
                <a:latin typeface="Book Antiqua" panose="02040602050305030304" pitchFamily="18" charset="0"/>
              </a:rPr>
              <a:t>• Goes to court in a lawsuit</a:t>
            </a:r>
          </a:p>
          <a:p>
            <a:pPr marL="228600" lvl="1" indent="0">
              <a:buNone/>
            </a:pPr>
            <a:endParaRPr lang="en-US" sz="2400" dirty="0">
              <a:latin typeface="Book Antiqua" panose="02040602050305030304" pitchFamily="18" charset="0"/>
            </a:endParaRP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Grantees must maintain an environmental review file for </a:t>
            </a:r>
          </a:p>
          <a:p>
            <a:pPr marL="228600" lvl="1" indent="0">
              <a:buNone/>
            </a:pPr>
            <a:r>
              <a:rPr lang="en-US" sz="2400" dirty="0">
                <a:solidFill>
                  <a:srgbClr val="C00000"/>
                </a:solidFill>
                <a:latin typeface="Book Antiqua" panose="02040602050305030304" pitchFamily="18" charset="0"/>
              </a:rPr>
              <a:t>each activity that documents decision-making and process.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8133" y="4451118"/>
            <a:ext cx="3153867" cy="221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026" y="249454"/>
            <a:ext cx="9371949" cy="1183566"/>
          </a:xfrm>
        </p:spPr>
        <p:txBody>
          <a:bodyPr/>
          <a:lstStyle/>
          <a:p>
            <a:r>
              <a:rPr lang="en-US" dirty="0"/>
              <a:t>Who has these Responsibilities under Part 58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Receives the form from the RE certifying that the Environmental Review is complete?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Accepts public comments 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Completes a form to authorize the release of funds?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Monitor REs for environmental compliance?</a:t>
            </a:r>
          </a:p>
          <a:p>
            <a:pPr marL="0" indent="0">
              <a:buNone/>
            </a:pPr>
            <a:r>
              <a:rPr lang="en-US" sz="2800" dirty="0">
                <a:latin typeface="Book Antiqua" panose="02040602050305030304" pitchFamily="18" charset="0"/>
              </a:rPr>
              <a:t>Provide technical assistance?</a:t>
            </a:r>
          </a:p>
        </p:txBody>
      </p:sp>
      <p:pic>
        <p:nvPicPr>
          <p:cNvPr id="11266" name="Picture 2" descr="Image result for ct doh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454" y="3877647"/>
            <a:ext cx="3781647" cy="266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049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cology 16x9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cology">
      <a:dk1>
        <a:srgbClr val="4D3E2F"/>
      </a:dk1>
      <a:lt1>
        <a:sysClr val="window" lastClr="FFFFFF"/>
      </a:lt1>
      <a:dk2>
        <a:srgbClr val="000000"/>
      </a:dk2>
      <a:lt2>
        <a:srgbClr val="DDDDDD"/>
      </a:lt2>
      <a:accent1>
        <a:srgbClr val="8BAA00"/>
      </a:accent1>
      <a:accent2>
        <a:srgbClr val="2A6CB2"/>
      </a:accent2>
      <a:accent3>
        <a:srgbClr val="795837"/>
      </a:accent3>
      <a:accent4>
        <a:srgbClr val="D18316"/>
      </a:accent4>
      <a:accent5>
        <a:srgbClr val="79B4F0"/>
      </a:accent5>
      <a:accent6>
        <a:srgbClr val="CDC80F"/>
      </a:accent6>
      <a:hlink>
        <a:srgbClr val="2A6CB2"/>
      </a:hlink>
      <a:folHlink>
        <a:srgbClr val="808080"/>
      </a:folHlink>
    </a:clrScheme>
    <a:fontScheme name="Corbel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1093</TotalTime>
  <Words>1761</Words>
  <Application>Microsoft Office PowerPoint</Application>
  <PresentationFormat>Widescreen</PresentationFormat>
  <Paragraphs>321</Paragraphs>
  <Slides>42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Book Antiqua</vt:lpstr>
      <vt:lpstr>Calibri</vt:lpstr>
      <vt:lpstr>Calibri,Italic</vt:lpstr>
      <vt:lpstr>Corbel</vt:lpstr>
      <vt:lpstr>Verdana</vt:lpstr>
      <vt:lpstr>Wingdings</vt:lpstr>
      <vt:lpstr>Ecology 16x9</vt:lpstr>
      <vt:lpstr>Part 58 Basics Environmental Review</vt:lpstr>
      <vt:lpstr>Keeping us on track Questions</vt:lpstr>
      <vt:lpstr>Objectives</vt:lpstr>
      <vt:lpstr>Reference Materials</vt:lpstr>
      <vt:lpstr>What happened in 1969?</vt:lpstr>
      <vt:lpstr>PowerPoint Presentation</vt:lpstr>
      <vt:lpstr>TERMS</vt:lpstr>
      <vt:lpstr>Part 58: Responsible Entities</vt:lpstr>
      <vt:lpstr>Who has these Responsibilities under Part 58</vt:lpstr>
      <vt:lpstr>What is an Environmental Review? </vt:lpstr>
      <vt:lpstr>The Objective</vt:lpstr>
      <vt:lpstr>Environmental Golden Rule </vt:lpstr>
      <vt:lpstr>Which Activities will Require an Environmental Review?</vt:lpstr>
      <vt:lpstr>The Environmental Review Process</vt:lpstr>
      <vt:lpstr>Define the Project </vt:lpstr>
      <vt:lpstr>Level of Review </vt:lpstr>
      <vt:lpstr>Exempt Activities</vt:lpstr>
      <vt:lpstr>PowerPoint Presentation</vt:lpstr>
      <vt:lpstr>Categorically Excluded Subject To (CEST)  58.5 Activities</vt:lpstr>
      <vt:lpstr>CEST Activities Continued</vt:lpstr>
      <vt:lpstr>CEST Activities Continued</vt:lpstr>
      <vt:lpstr>Environmental Assessment (EA)</vt:lpstr>
      <vt:lpstr>Environmental Impact Statement (EIS)</vt:lpstr>
      <vt:lpstr>Quiz: Choose the Level of Review</vt:lpstr>
      <vt:lpstr>Quiz: Choose the Level of Review</vt:lpstr>
      <vt:lpstr>Quiz: Choose the Level of Review</vt:lpstr>
      <vt:lpstr>Quiz: Choose the Level of Review</vt:lpstr>
      <vt:lpstr>Quiz: Choose the Level of Review</vt:lpstr>
      <vt:lpstr>Quiz: Choose the Level of Review</vt:lpstr>
      <vt:lpstr>The Environmental Review Process</vt:lpstr>
      <vt:lpstr>58.6 Applies to ALhttps://  </vt:lpstr>
      <vt:lpstr>24 CFR 58.5: The fun stuff</vt:lpstr>
      <vt:lpstr>Resources</vt:lpstr>
      <vt:lpstr>Suggested Formats</vt:lpstr>
      <vt:lpstr>PowerPoint Presentation</vt:lpstr>
      <vt:lpstr>Project Description</vt:lpstr>
      <vt:lpstr>Environmental Review Record (ERR)</vt:lpstr>
      <vt:lpstr>Documentation in the ERR</vt:lpstr>
      <vt:lpstr>It’s not over yet!!!</vt:lpstr>
      <vt:lpstr>PowerPoint Presentation</vt:lpstr>
      <vt:lpstr>Take-Away Messages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Rivera, Miguel</dc:creator>
  <cp:lastModifiedBy>Mihm, Jerome</cp:lastModifiedBy>
  <cp:revision>80</cp:revision>
  <cp:lastPrinted>2018-12-28T18:39:23Z</cp:lastPrinted>
  <dcterms:created xsi:type="dcterms:W3CDTF">2014-04-17T22:24:41Z</dcterms:created>
  <dcterms:modified xsi:type="dcterms:W3CDTF">2022-03-14T15:52:37Z</dcterms:modified>
</cp:coreProperties>
</file>