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4"/>
  </p:sldMasterIdLst>
  <p:notesMasterIdLst>
    <p:notesMasterId r:id="rId21"/>
  </p:notesMasterIdLst>
  <p:sldIdLst>
    <p:sldId id="269" r:id="rId5"/>
    <p:sldId id="270" r:id="rId6"/>
    <p:sldId id="271" r:id="rId7"/>
    <p:sldId id="278" r:id="rId8"/>
    <p:sldId id="258" r:id="rId9"/>
    <p:sldId id="277" r:id="rId10"/>
    <p:sldId id="280" r:id="rId11"/>
    <p:sldId id="262" r:id="rId12"/>
    <p:sldId id="282" r:id="rId13"/>
    <p:sldId id="281" r:id="rId14"/>
    <p:sldId id="279" r:id="rId15"/>
    <p:sldId id="268" r:id="rId16"/>
    <p:sldId id="275" r:id="rId17"/>
    <p:sldId id="276" r:id="rId18"/>
    <p:sldId id="283" r:id="rId19"/>
    <p:sldId id="264" r:id="rId20"/>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1DAD76-79C4-408F-9167-D4D6123C66A0}" v="314" dt="2024-10-15T19:56:51.559"/>
    <p1510:client id="{F81690D9-7E7D-E212-E8AA-BC3FEDBD6D9C}" v="213" dt="2024-10-15T20:37:47.2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8" d="100"/>
          <a:sy n="48" d="100"/>
        </p:scale>
        <p:origin x="1144"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3CC2ED2A-4AB8-4830-9CEA-6C3AB39F134D}" type="datetimeFigureOut">
              <a:rPr lang="en-US" smtClean="0"/>
              <a:t>10/16/2024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C0E1F489-5E9E-4629-800C-A6ADF77446B0}" type="slidenum">
              <a:rPr lang="en-US" smtClean="0"/>
              <a:t>‹#›</a:t>
            </a:fld>
            <a:endParaRPr lang="en-US"/>
          </a:p>
        </p:txBody>
      </p:sp>
    </p:spTree>
    <p:extLst>
      <p:ext uri="{BB962C8B-B14F-4D97-AF65-F5344CB8AC3E}">
        <p14:creationId xmlns:p14="http://schemas.microsoft.com/office/powerpoint/2010/main" val="83582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Welcome</a:t>
            </a:r>
            <a:r>
              <a:rPr lang="en-US" baseline="0"/>
              <a:t> to Election Season! </a:t>
            </a:r>
            <a:r>
              <a:rPr lang="en-US"/>
              <a:t>This</a:t>
            </a:r>
            <a:r>
              <a:rPr lang="en-US" baseline="0"/>
              <a:t> presentation is brought to you by the Election Security Working Group. </a:t>
            </a:r>
          </a:p>
          <a:p>
            <a:endParaRPr lang="en-US"/>
          </a:p>
        </p:txBody>
      </p:sp>
      <p:sp>
        <p:nvSpPr>
          <p:cNvPr id="4" name="Slide Number Placeholder 3"/>
          <p:cNvSpPr>
            <a:spLocks noGrp="1"/>
          </p:cNvSpPr>
          <p:nvPr>
            <p:ph type="sldNum" sz="quarter" idx="5"/>
          </p:nvPr>
        </p:nvSpPr>
        <p:spPr/>
        <p:txBody>
          <a:bodyPr/>
          <a:lstStyle/>
          <a:p>
            <a:fld id="{C0E1F489-5E9E-4629-800C-A6ADF77446B0}" type="slidenum">
              <a:rPr lang="en-US" smtClean="0"/>
              <a:t>1</a:t>
            </a:fld>
            <a:endParaRPr lang="en-US"/>
          </a:p>
        </p:txBody>
      </p:sp>
    </p:spTree>
    <p:extLst>
      <p:ext uri="{BB962C8B-B14F-4D97-AF65-F5344CB8AC3E}">
        <p14:creationId xmlns:p14="http://schemas.microsoft.com/office/powerpoint/2010/main" val="18899440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Another not-so-simple</a:t>
            </a:r>
            <a:r>
              <a:rPr lang="en-US" sz="1200" kern="1200" baseline="0">
                <a:solidFill>
                  <a:schemeClr val="tx1"/>
                </a:solidFill>
                <a:effectLst/>
                <a:latin typeface="+mn-lt"/>
                <a:ea typeface="+mn-ea"/>
                <a:cs typeface="+mn-cs"/>
              </a:rPr>
              <a:t> example has to do with clothing or items carried on the person of a voter.  </a:t>
            </a:r>
            <a:r>
              <a:rPr lang="en-US" sz="1200" kern="1200">
                <a:solidFill>
                  <a:schemeClr val="tx1"/>
                </a:solidFill>
                <a:effectLst/>
                <a:latin typeface="+mn-lt"/>
                <a:ea typeface="+mn-ea"/>
                <a:cs typeface="+mn-cs"/>
              </a:rPr>
              <a:t>While a polling place and the 75-foot zone around it are supposed to be mainly a “politics free” space, people are not barred from entering those areas simply because their clothing and other items on their person could be interpreted as having a political message. The line for voter’s clothing and paraphernalia is whether the items message </a:t>
            </a:r>
            <a:r>
              <a:rPr lang="en-US" sz="1200" i="1" kern="1200">
                <a:solidFill>
                  <a:schemeClr val="tx1"/>
                </a:solidFill>
                <a:effectLst/>
                <a:latin typeface="+mn-lt"/>
                <a:ea typeface="+mn-ea"/>
                <a:cs typeface="+mn-cs"/>
              </a:rPr>
              <a:t>expressly</a:t>
            </a:r>
            <a:r>
              <a:rPr lang="en-US" sz="1200" kern="1200">
                <a:solidFill>
                  <a:schemeClr val="tx1"/>
                </a:solidFill>
                <a:effectLst/>
                <a:latin typeface="+mn-lt"/>
                <a:ea typeface="+mn-ea"/>
                <a:cs typeface="+mn-cs"/>
              </a:rPr>
              <a:t> </a:t>
            </a:r>
            <a:r>
              <a:rPr lang="en-US" sz="1200" i="1" kern="1200">
                <a:solidFill>
                  <a:schemeClr val="tx1"/>
                </a:solidFill>
                <a:effectLst/>
                <a:latin typeface="+mn-lt"/>
                <a:ea typeface="+mn-ea"/>
                <a:cs typeface="+mn-cs"/>
              </a:rPr>
              <a:t>advocates</a:t>
            </a:r>
            <a:r>
              <a:rPr lang="en-US" sz="1200" kern="1200">
                <a:solidFill>
                  <a:schemeClr val="tx1"/>
                </a:solidFill>
                <a:effectLst/>
                <a:latin typeface="+mn-lt"/>
                <a:ea typeface="+mn-ea"/>
                <a:cs typeface="+mn-cs"/>
              </a:rPr>
              <a:t> for the election or defeat of a specific candidate or issue on the ballot. “Express advocacy” includes the name of a candidate on the ballot.  It does </a:t>
            </a:r>
            <a:r>
              <a:rPr lang="en-US" sz="1200" i="1" kern="1200">
                <a:solidFill>
                  <a:schemeClr val="tx1"/>
                </a:solidFill>
                <a:effectLst/>
                <a:latin typeface="+mn-lt"/>
                <a:ea typeface="+mn-ea"/>
                <a:cs typeface="+mn-cs"/>
              </a:rPr>
              <a:t>not</a:t>
            </a:r>
            <a:r>
              <a:rPr lang="en-US" sz="1200" kern="1200">
                <a:solidFill>
                  <a:schemeClr val="tx1"/>
                </a:solidFill>
                <a:effectLst/>
                <a:latin typeface="+mn-lt"/>
                <a:ea typeface="+mn-ea"/>
                <a:cs typeface="+mn-cs"/>
              </a:rPr>
              <a:t> include the motto or symbols of a political campaign or social movements.</a:t>
            </a:r>
          </a:p>
          <a:p>
            <a:pPr fontAlgn="base"/>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Even if a person enters the early</a:t>
            </a:r>
            <a:r>
              <a:rPr lang="en-US" sz="1200" kern="1200" baseline="0">
                <a:solidFill>
                  <a:schemeClr val="tx1"/>
                </a:solidFill>
                <a:effectLst/>
                <a:latin typeface="+mn-lt"/>
                <a:ea typeface="+mn-ea"/>
                <a:cs typeface="+mn-cs"/>
              </a:rPr>
              <a:t> voting or </a:t>
            </a:r>
            <a:r>
              <a:rPr lang="en-US" sz="1200" kern="1200">
                <a:solidFill>
                  <a:schemeClr val="tx1"/>
                </a:solidFill>
                <a:effectLst/>
                <a:latin typeface="+mn-lt"/>
                <a:ea typeface="+mn-ea"/>
                <a:cs typeface="+mn-cs"/>
              </a:rPr>
              <a:t>polling place wearing items that encourages voters to vote a certain way and conveys support for or against a specific</a:t>
            </a:r>
            <a:r>
              <a:rPr lang="en-US" sz="1200" kern="1200" baseline="0">
                <a:solidFill>
                  <a:schemeClr val="tx1"/>
                </a:solidFill>
                <a:effectLst/>
                <a:latin typeface="+mn-lt"/>
                <a:ea typeface="+mn-ea"/>
                <a:cs typeface="+mn-cs"/>
              </a:rPr>
              <a:t> candidate or issue on the ballot (known as “</a:t>
            </a:r>
            <a:r>
              <a:rPr lang="en-US" sz="1200" b="1" i="1" kern="1200" baseline="0">
                <a:solidFill>
                  <a:schemeClr val="tx1"/>
                </a:solidFill>
                <a:effectLst/>
                <a:latin typeface="+mn-lt"/>
                <a:ea typeface="+mn-ea"/>
                <a:cs typeface="+mn-cs"/>
              </a:rPr>
              <a:t>electioneering</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they will</a:t>
            </a:r>
            <a:r>
              <a:rPr lang="en-US" sz="1200" kern="1200" baseline="0">
                <a:solidFill>
                  <a:schemeClr val="tx1"/>
                </a:solidFill>
                <a:effectLst/>
                <a:latin typeface="+mn-lt"/>
                <a:ea typeface="+mn-ea"/>
                <a:cs typeface="+mn-cs"/>
              </a:rPr>
              <a:t> not be barred from v</a:t>
            </a:r>
            <a:r>
              <a:rPr lang="en-US" sz="1200" kern="1200">
                <a:solidFill>
                  <a:schemeClr val="tx1"/>
                </a:solidFill>
                <a:effectLst/>
                <a:latin typeface="+mn-lt"/>
                <a:ea typeface="+mn-ea"/>
                <a:cs typeface="+mn-cs"/>
              </a:rPr>
              <a:t>oting.  They </a:t>
            </a:r>
            <a:r>
              <a:rPr lang="en-US" sz="1200" b="1" i="1" kern="1200">
                <a:solidFill>
                  <a:schemeClr val="tx1"/>
                </a:solidFill>
                <a:effectLst/>
                <a:latin typeface="+mn-lt"/>
                <a:ea typeface="+mn-ea"/>
                <a:cs typeface="+mn-cs"/>
              </a:rPr>
              <a:t>will</a:t>
            </a:r>
            <a:r>
              <a:rPr lang="en-US" sz="1200" kern="1200">
                <a:solidFill>
                  <a:schemeClr val="tx1"/>
                </a:solidFill>
                <a:effectLst/>
                <a:latin typeface="+mn-lt"/>
                <a:ea typeface="+mn-ea"/>
                <a:cs typeface="+mn-cs"/>
              </a:rPr>
              <a:t> have an opportunity to come into compliance.  The voter is permitted to stay in the polling place to complete their vote if the person removes or covers the offending</a:t>
            </a:r>
            <a:r>
              <a:rPr lang="en-US" sz="1200" kern="1200" baseline="0">
                <a:solidFill>
                  <a:schemeClr val="tx1"/>
                </a:solidFill>
                <a:effectLst/>
                <a:latin typeface="+mn-lt"/>
                <a:ea typeface="+mn-ea"/>
                <a:cs typeface="+mn-cs"/>
              </a:rPr>
              <a:t> article</a:t>
            </a:r>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 </a:t>
            </a:r>
          </a:p>
          <a:p>
            <a:pPr defTabSz="931774">
              <a:spcBef>
                <a:spcPts val="367"/>
              </a:spcBef>
            </a:pPr>
            <a:r>
              <a:rPr lang="en-US" baseline="0"/>
              <a:t>Be aware, it is not your affirmative duty to “police” the attire of the visitors of the polling place or people expressing their political opinions within the 75-foot zone.  </a:t>
            </a:r>
            <a:r>
              <a:rPr lang="en-US" sz="1200" kern="1200" baseline="0">
                <a:solidFill>
                  <a:schemeClr val="tx1"/>
                </a:solidFill>
                <a:effectLst/>
                <a:latin typeface="+mn-lt"/>
                <a:ea typeface="+mn-ea"/>
                <a:cs typeface="+mn-cs"/>
              </a:rPr>
              <a:t>This is first the business of the </a:t>
            </a:r>
            <a:r>
              <a:rPr lang="en-US" baseline="0"/>
              <a:t>moderator, who can seek law enforcement assistance if there is a person who needs to conform their conduct to the rules.  </a:t>
            </a:r>
          </a:p>
          <a:p>
            <a:endParaRPr lang="en-US"/>
          </a:p>
        </p:txBody>
      </p:sp>
      <p:sp>
        <p:nvSpPr>
          <p:cNvPr id="4" name="Slide Number Placeholder 3"/>
          <p:cNvSpPr>
            <a:spLocks noGrp="1"/>
          </p:cNvSpPr>
          <p:nvPr>
            <p:ph type="sldNum" sz="quarter" idx="5"/>
          </p:nvPr>
        </p:nvSpPr>
        <p:spPr/>
        <p:txBody>
          <a:bodyPr/>
          <a:lstStyle/>
          <a:p>
            <a:fld id="{C0E1F489-5E9E-4629-800C-A6ADF77446B0}" type="slidenum">
              <a:rPr lang="en-US" smtClean="0"/>
              <a:t>10</a:t>
            </a:fld>
            <a:endParaRPr lang="en-US"/>
          </a:p>
        </p:txBody>
      </p:sp>
    </p:spTree>
    <p:extLst>
      <p:ext uri="{BB962C8B-B14F-4D97-AF65-F5344CB8AC3E}">
        <p14:creationId xmlns:p14="http://schemas.microsoft.com/office/powerpoint/2010/main" val="24671732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kern="1200">
                <a:solidFill>
                  <a:schemeClr val="tx1"/>
                </a:solidFill>
                <a:effectLst/>
                <a:latin typeface="+mn-lt"/>
                <a:ea typeface="+mn-ea"/>
                <a:cs typeface="+mn-cs"/>
              </a:rPr>
              <a:t>It</a:t>
            </a:r>
            <a:r>
              <a:rPr lang="en-US" sz="1200" kern="1200" baseline="0">
                <a:solidFill>
                  <a:schemeClr val="tx1"/>
                </a:solidFill>
                <a:effectLst/>
                <a:latin typeface="+mn-lt"/>
                <a:ea typeface="+mn-ea"/>
                <a:cs typeface="+mn-cs"/>
              </a:rPr>
              <a:t> is also a well-known rule that v</a:t>
            </a:r>
            <a:r>
              <a:rPr lang="en-US" sz="1200" kern="1200">
                <a:solidFill>
                  <a:schemeClr val="tx1"/>
                </a:solidFill>
                <a:effectLst/>
                <a:latin typeface="+mn-lt"/>
                <a:ea typeface="+mn-ea"/>
                <a:cs typeface="+mn-cs"/>
              </a:rPr>
              <a:t>oters have </a:t>
            </a:r>
            <a:r>
              <a:rPr lang="en-US" sz="1200" b="1" kern="1200">
                <a:solidFill>
                  <a:schemeClr val="tx1"/>
                </a:solidFill>
                <a:effectLst/>
                <a:latin typeface="+mn-lt"/>
                <a:ea typeface="+mn-ea"/>
                <a:cs typeface="+mn-cs"/>
              </a:rPr>
              <a:t>a right to vote privately.  </a:t>
            </a:r>
            <a:r>
              <a:rPr lang="en-US" sz="1200" kern="1200">
                <a:solidFill>
                  <a:schemeClr val="tx1"/>
                </a:solidFill>
                <a:effectLst/>
                <a:latin typeface="+mn-lt"/>
                <a:ea typeface="+mn-ea"/>
                <a:cs typeface="+mn-cs"/>
              </a:rPr>
              <a:t>The</a:t>
            </a:r>
            <a:r>
              <a:rPr lang="en-US" sz="1200" kern="1200" baseline="0">
                <a:solidFill>
                  <a:schemeClr val="tx1"/>
                </a:solidFill>
                <a:effectLst/>
                <a:latin typeface="+mn-lt"/>
                <a:ea typeface="+mn-ea"/>
                <a:cs typeface="+mn-cs"/>
              </a:rPr>
              <a:t> mechanics of enforcement are not always straight-forward.  </a:t>
            </a:r>
          </a:p>
          <a:p>
            <a:pPr fontAlgn="base"/>
            <a:endParaRPr lang="en-US" sz="1200" kern="1200" baseline="0">
              <a:solidFill>
                <a:schemeClr val="tx1"/>
              </a:solidFill>
              <a:effectLst/>
              <a:latin typeface="+mn-lt"/>
              <a:ea typeface="+mn-ea"/>
              <a:cs typeface="+mn-cs"/>
            </a:endParaRPr>
          </a:p>
          <a:p>
            <a:pPr fontAlgn="base"/>
            <a:r>
              <a:rPr lang="en-US" sz="1200" kern="1200">
                <a:solidFill>
                  <a:schemeClr val="tx1"/>
                </a:solidFill>
                <a:effectLst/>
                <a:latin typeface="+mn-lt"/>
                <a:ea typeface="+mn-ea"/>
                <a:cs typeface="+mn-cs"/>
              </a:rPr>
              <a:t>The secrecy of the ballot is preserved by restricting access to the area around the voter.  Law enforcement should not enter the area of the polling place where voting takes place, particularly if they are wearing body cameras, unless there is an emergency that requires it.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 news media are permitted in the polling place with permission of the moderator.  If the moderator determines their presence interferes with the orderly process of voting, the members of the media can be removed. No person who is a member of the news media can interfere in the right of a voter to a secret vote without influence.</a:t>
            </a:r>
          </a:p>
          <a:p>
            <a:pPr defTabSz="931774">
              <a:spcBef>
                <a:spcPts val="367"/>
              </a:spcBef>
            </a:pPr>
            <a:endParaRPr lang="en-US" baseline="0"/>
          </a:p>
          <a:p>
            <a:pPr defTabSz="931774">
              <a:spcBef>
                <a:spcPts val="367"/>
              </a:spcBef>
            </a:pPr>
            <a:r>
              <a:rPr lang="en-US" baseline="0"/>
              <a:t>Voters who wish to disclose the content of their own ballots before they are cast, like in the case of “ballot selfies,” are not prohibited from doing so.  However, the practice is not encouraged by the Secretary of the State and a voter who does engage in this conduct cannot do so in a manner the jeopardizes the secrecy of another’s voter’s ballot.</a:t>
            </a:r>
          </a:p>
          <a:p>
            <a:endParaRPr lang="en-US"/>
          </a:p>
        </p:txBody>
      </p:sp>
      <p:sp>
        <p:nvSpPr>
          <p:cNvPr id="4" name="Slide Number Placeholder 3"/>
          <p:cNvSpPr>
            <a:spLocks noGrp="1"/>
          </p:cNvSpPr>
          <p:nvPr>
            <p:ph type="sldNum" sz="quarter" idx="10"/>
          </p:nvPr>
        </p:nvSpPr>
        <p:spPr/>
        <p:txBody>
          <a:bodyPr/>
          <a:lstStyle/>
          <a:p>
            <a:fld id="{C0E1F489-5E9E-4629-800C-A6ADF77446B0}" type="slidenum">
              <a:rPr lang="en-US" smtClean="0"/>
              <a:t>11</a:t>
            </a:fld>
            <a:endParaRPr lang="en-US"/>
          </a:p>
        </p:txBody>
      </p:sp>
    </p:spTree>
    <p:extLst>
      <p:ext uri="{BB962C8B-B14F-4D97-AF65-F5344CB8AC3E}">
        <p14:creationId xmlns:p14="http://schemas.microsoft.com/office/powerpoint/2010/main" val="2176138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t>Remember, your assignment or call</a:t>
            </a:r>
            <a:r>
              <a:rPr lang="en-US" baseline="0"/>
              <a:t> to the polls during early voting and Election Day DOES NOT involve expressing your personal political opinions.</a:t>
            </a:r>
          </a:p>
          <a:p>
            <a:pPr marL="0" indent="0">
              <a:buNone/>
            </a:pPr>
            <a:endParaRPr lang="en-US" baseline="0"/>
          </a:p>
          <a:p>
            <a:pPr marL="0" indent="0">
              <a:buNone/>
            </a:pPr>
            <a:r>
              <a:rPr lang="en-US"/>
              <a:t>Public employees DO retain their First Amendment rights while </a:t>
            </a:r>
            <a:r>
              <a:rPr lang="en-US" b="1" i="1"/>
              <a:t>so</a:t>
            </a:r>
            <a:r>
              <a:rPr lang="en-US" b="1" i="1" baseline="0"/>
              <a:t> employed</a:t>
            </a:r>
            <a:r>
              <a:rPr lang="en-US"/>
              <a:t>.</a:t>
            </a:r>
            <a:r>
              <a:rPr lang="en-US" baseline="0"/>
              <a:t>  P</a:t>
            </a:r>
            <a:r>
              <a:rPr lang="en-US"/>
              <a:t>ublic employees can vote as they choose and express their opinions on political subjects and candidates.  Public employees are free to participate in political management and campaigns, can be a member of a political party or hold office, and</a:t>
            </a:r>
            <a:r>
              <a:rPr lang="en-US" baseline="0"/>
              <a:t> campaign for a candidate</a:t>
            </a:r>
            <a:r>
              <a:rPr lang="en-US"/>
              <a:t>.</a:t>
            </a:r>
            <a:r>
              <a:rPr lang="en-US" baseline="0"/>
              <a:t>  Public employees can be a </a:t>
            </a:r>
            <a:r>
              <a:rPr lang="en-US"/>
              <a:t>member of an organization or club and participate in a long list of other First Amendment activities  </a:t>
            </a:r>
          </a:p>
          <a:p>
            <a:pPr marL="0" indent="0">
              <a:buNone/>
            </a:pPr>
            <a:endParaRPr lang="en-US"/>
          </a:p>
          <a:p>
            <a:pPr marL="0" indent="0">
              <a:buNone/>
            </a:pPr>
            <a:r>
              <a:rPr lang="en-US" b="1" u="sng"/>
              <a:t>What</a:t>
            </a:r>
            <a:r>
              <a:rPr lang="en-US" b="1" u="sng" baseline="0"/>
              <a:t> you do while </a:t>
            </a:r>
            <a:r>
              <a:rPr lang="en-US" b="1" i="1" u="sng" baseline="0"/>
              <a:t>employed</a:t>
            </a:r>
            <a:r>
              <a:rPr lang="en-US" b="1" u="sng" baseline="0"/>
              <a:t> is different than what is permitted </a:t>
            </a:r>
            <a:r>
              <a:rPr lang="en-US" b="1" i="1" u="sng" baseline="0"/>
              <a:t>while on duty</a:t>
            </a:r>
            <a:r>
              <a:rPr lang="en-US" b="1" u="sng" baseline="0"/>
              <a:t>.  </a:t>
            </a:r>
          </a:p>
          <a:p>
            <a:pPr marL="0" indent="0">
              <a:buNone/>
            </a:pPr>
            <a:endParaRPr lang="en-US"/>
          </a:p>
          <a:p>
            <a:pPr marL="0" indent="0">
              <a:buNone/>
            </a:pPr>
            <a:r>
              <a:rPr lang="en-US"/>
              <a:t>A</a:t>
            </a:r>
            <a:r>
              <a:rPr lang="en-US" baseline="0"/>
              <a:t> public employee </a:t>
            </a:r>
            <a:r>
              <a:rPr lang="en-US"/>
              <a:t>may NOT engage in such activity while on duty or within any period of time during which such employee is expected to perform services for which they receive compensation. </a:t>
            </a:r>
          </a:p>
          <a:p>
            <a:pPr marL="0" indent="0">
              <a:buNone/>
            </a:pPr>
            <a:endParaRPr lang="en-US"/>
          </a:p>
          <a:p>
            <a:pPr marL="0" indent="0">
              <a:buNone/>
            </a:pPr>
            <a:r>
              <a:rPr lang="en-US" baseline="0"/>
              <a:t>A public employee SHALL NOT</a:t>
            </a:r>
            <a:r>
              <a:rPr lang="en-US"/>
              <a:t> utilize municipal funds, supplies, vehicles or facilities to secure support for, or oppose any candidate, party, or issue in a political partisan election.</a:t>
            </a:r>
          </a:p>
          <a:p>
            <a:pPr marL="0" indent="0">
              <a:buNone/>
            </a:pPr>
            <a:endParaRPr lang="en-US"/>
          </a:p>
          <a:p>
            <a:pPr marL="0" indent="0">
              <a:buNone/>
            </a:pPr>
            <a:r>
              <a:rPr lang="en-US"/>
              <a:t>Moreover,</a:t>
            </a:r>
            <a:r>
              <a:rPr lang="en-US" baseline="0"/>
              <a:t> a public employee </a:t>
            </a:r>
            <a:r>
              <a:rPr lang="en-US"/>
              <a:t>may not use their official authority or influence to interfere with or affect the result of an election.  This is prohibited by state and federal law.  </a:t>
            </a:r>
          </a:p>
          <a:p>
            <a:pPr marL="0" indent="0">
              <a:buNone/>
            </a:pPr>
            <a:endParaRPr lang="en-US"/>
          </a:p>
          <a:p>
            <a:pPr marL="0" indent="0">
              <a:buNone/>
            </a:pPr>
            <a:r>
              <a:rPr lang="en-US"/>
              <a:t>A federal law known as the “Hatch Act” regulates political activities for state employees whose duties and responsibilities are performed in connection with federal financed activities. The Hatch Act </a:t>
            </a:r>
            <a:r>
              <a:rPr lang="en-US" i="1"/>
              <a:t>also</a:t>
            </a:r>
            <a:r>
              <a:rPr lang="en-US"/>
              <a:t> prohibits an employee from using their official authority to influence or interfere with or affect an election.</a:t>
            </a:r>
          </a:p>
          <a:p>
            <a:pPr marL="0" indent="0">
              <a:buNone/>
            </a:pPr>
            <a:endParaRPr lang="en-US"/>
          </a:p>
        </p:txBody>
      </p:sp>
      <p:sp>
        <p:nvSpPr>
          <p:cNvPr id="4" name="Slide Number Placeholder 3"/>
          <p:cNvSpPr>
            <a:spLocks noGrp="1"/>
          </p:cNvSpPr>
          <p:nvPr>
            <p:ph type="sldNum" sz="quarter" idx="10"/>
          </p:nvPr>
        </p:nvSpPr>
        <p:spPr/>
        <p:txBody>
          <a:bodyPr/>
          <a:lstStyle/>
          <a:p>
            <a:fld id="{C0E1F489-5E9E-4629-800C-A6ADF77446B0}" type="slidenum">
              <a:rPr lang="en-US" smtClean="0"/>
              <a:t>12</a:t>
            </a:fld>
            <a:endParaRPr lang="en-US"/>
          </a:p>
        </p:txBody>
      </p:sp>
    </p:spTree>
    <p:extLst>
      <p:ext uri="{BB962C8B-B14F-4D97-AF65-F5344CB8AC3E}">
        <p14:creationId xmlns:p14="http://schemas.microsoft.com/office/powerpoint/2010/main" val="2417706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Though the polling place may shed some of its classification of “public space” during Early Voting and on Election Day, the criminal laws within the Connecticut General Statutes are not diminished by the election season.  Some statutes that are relevant to common complaints at or outside the polling place include, but are not limited to, the requirement that a person have a permit to carry a pistol or revolver upon their person, and that one must carry such permit while carrying said pistol or revolver.  The requirement that the pistol or revolver be concealed and not knowingly and purposefully displayed remains enforceable.  The requirement that a person show an officer their permit while carrying if the officer sees the firearm and has reasonable suspicion of a crime -- in order to verify the validity of the permit or identification of the person – also retains its intended effect.    </a:t>
            </a:r>
          </a:p>
          <a:p>
            <a:endParaRPr lang="en-US" baseline="0"/>
          </a:p>
          <a:p>
            <a:r>
              <a:rPr lang="en-US" baseline="0"/>
              <a:t>The laws prohibiting the carrying of a firearm in prohibited places are also </a:t>
            </a:r>
            <a:r>
              <a:rPr lang="en-US" i="1" baseline="0"/>
              <a:t>not</a:t>
            </a:r>
            <a:r>
              <a:rPr lang="en-US" baseline="0"/>
              <a:t> diminished. A permitted person cannot carry a firearm into a place where the owner or person in control of the premises prohibits firearms, simply because they have a permit.  Weapons are prohibited from being carried on school grounds.  A person cannot carry a firearm into a polling place that is a school during early voting or election day, even if the person is otherwise carrying their pistol or revolver in the manner required by law.  A valid permit does not override prohibitions under law on any day of the year.</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 governmental interest in orderly and influence-free voting is very strong at the polling place.  </a:t>
            </a:r>
            <a:r>
              <a:rPr lang="en-US" sz="1200" kern="1200" baseline="0">
                <a:solidFill>
                  <a:schemeClr val="tx1"/>
                </a:solidFill>
                <a:effectLst/>
                <a:latin typeface="+mn-lt"/>
                <a:ea typeface="+mn-ea"/>
                <a:cs typeface="+mn-cs"/>
              </a:rPr>
              <a:t>Breach of peace, disorderly conduct, and threatening behavior are not permitted. </a:t>
            </a:r>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 </a:t>
            </a:r>
          </a:p>
          <a:p>
            <a:r>
              <a:rPr lang="en-US"/>
              <a:t>It will</a:t>
            </a:r>
            <a:r>
              <a:rPr lang="en-US" baseline="0"/>
              <a:t> be helpful to familiarize yourself with local rules related to posting of fliers in places other than the area near a polling place either on election day or the time leading up to it.  State laws like criminal mischief and trespass may also be applicable.  </a:t>
            </a:r>
            <a:endParaRPr lang="en-US"/>
          </a:p>
          <a:p>
            <a:endParaRPr lang="en-US"/>
          </a:p>
        </p:txBody>
      </p:sp>
      <p:sp>
        <p:nvSpPr>
          <p:cNvPr id="4" name="Slide Number Placeholder 3"/>
          <p:cNvSpPr>
            <a:spLocks noGrp="1"/>
          </p:cNvSpPr>
          <p:nvPr>
            <p:ph type="sldNum" sz="quarter" idx="5"/>
          </p:nvPr>
        </p:nvSpPr>
        <p:spPr/>
        <p:txBody>
          <a:bodyPr/>
          <a:lstStyle/>
          <a:p>
            <a:fld id="{C0E1F489-5E9E-4629-800C-A6ADF77446B0}" type="slidenum">
              <a:rPr lang="en-US" smtClean="0"/>
              <a:t>13</a:t>
            </a:fld>
            <a:endParaRPr lang="en-US"/>
          </a:p>
        </p:txBody>
      </p:sp>
    </p:spTree>
    <p:extLst>
      <p:ext uri="{BB962C8B-B14F-4D97-AF65-F5344CB8AC3E}">
        <p14:creationId xmlns:p14="http://schemas.microsoft.com/office/powerpoint/2010/main" val="42305235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r>
              <a:rPr lang="en-US">
                <a:latin typeface="Times New Roman" panose="02020603050405020304" pitchFamily="18" charset="0"/>
                <a:cs typeface="Times New Roman" panose="02020603050405020304" pitchFamily="18" charset="0"/>
              </a:rPr>
              <a:t>Our federal partners are</a:t>
            </a:r>
            <a:r>
              <a:rPr lang="en-US" baseline="0">
                <a:latin typeface="Times New Roman" panose="02020603050405020304" pitchFamily="18" charset="0"/>
                <a:cs typeface="Times New Roman" panose="02020603050405020304" pitchFamily="18" charset="0"/>
              </a:rPr>
              <a:t> also</a:t>
            </a:r>
            <a:r>
              <a:rPr lang="en-US">
                <a:latin typeface="Times New Roman" panose="02020603050405020304" pitchFamily="18" charset="0"/>
                <a:cs typeface="Times New Roman" panose="02020603050405020304" pitchFamily="18" charset="0"/>
              </a:rPr>
              <a:t> involved in the investigation of </a:t>
            </a:r>
            <a:r>
              <a:rPr lang="en-US" baseline="0">
                <a:latin typeface="Times New Roman" panose="02020603050405020304" pitchFamily="18" charset="0"/>
                <a:cs typeface="Times New Roman" panose="02020603050405020304" pitchFamily="18" charset="0"/>
              </a:rPr>
              <a:t>matters concerning elections. </a:t>
            </a:r>
          </a:p>
          <a:p>
            <a:pPr defTabSz="931774"/>
            <a:endParaRPr lang="en-US">
              <a:latin typeface="Times New Roman" panose="02020603050405020304" pitchFamily="18" charset="0"/>
              <a:cs typeface="Times New Roman" panose="02020603050405020304" pitchFamily="18" charset="0"/>
            </a:endParaRPr>
          </a:p>
          <a:p>
            <a:pPr defTabSz="931774"/>
            <a:r>
              <a:rPr lang="en-US">
                <a:latin typeface="Times New Roman" panose="02020603050405020304" pitchFamily="18" charset="0"/>
                <a:cs typeface="Times New Roman" panose="02020603050405020304" pitchFamily="18" charset="0"/>
              </a:rPr>
              <a:t>Federal election violations include but are not limited to: voter/ballot fraud, voter suppression or intimidation, vote buying schemes, campaign finance violations, threats to election workers or polling locations and cyber intrusions.</a:t>
            </a:r>
          </a:p>
          <a:p>
            <a:pPr defTabSz="931774"/>
            <a:endParaRPr lang="en-US">
              <a:latin typeface="Times New Roman" panose="02020603050405020304" pitchFamily="18" charset="0"/>
              <a:cs typeface="Times New Roman" panose="02020603050405020304" pitchFamily="18" charset="0"/>
            </a:endParaRPr>
          </a:p>
          <a:p>
            <a:pPr defTabSz="931774"/>
            <a:r>
              <a:rPr lang="en-US">
                <a:latin typeface="Times New Roman" panose="02020603050405020304" pitchFamily="18" charset="0"/>
                <a:cs typeface="Times New Roman" panose="02020603050405020304" pitchFamily="18" charset="0"/>
              </a:rPr>
              <a:t>Section 592 of Chapter 18 of the United States Code has been interpreted to mean that federal agents cannot overtly respond to polling stations or tabulation centers to investigate crimes during an election. However, you</a:t>
            </a:r>
            <a:r>
              <a:rPr lang="en-US" baseline="0">
                <a:latin typeface="Times New Roman" panose="02020603050405020304" pitchFamily="18" charset="0"/>
                <a:cs typeface="Times New Roman" panose="02020603050405020304" pitchFamily="18" charset="0"/>
              </a:rPr>
              <a:t> should still </a:t>
            </a:r>
            <a:r>
              <a:rPr lang="en-US">
                <a:latin typeface="Times New Roman" panose="02020603050405020304" pitchFamily="18" charset="0"/>
                <a:cs typeface="Times New Roman" panose="02020603050405020304" pitchFamily="18" charset="0"/>
              </a:rPr>
              <a:t>report an incident to the FBI where warranted because the FBI IS</a:t>
            </a:r>
            <a:r>
              <a:rPr lang="en-US" baseline="0">
                <a:latin typeface="Times New Roman" panose="02020603050405020304" pitchFamily="18" charset="0"/>
                <a:cs typeface="Times New Roman" panose="02020603050405020304" pitchFamily="18" charset="0"/>
              </a:rPr>
              <a:t> permitted to</a:t>
            </a:r>
            <a:r>
              <a:rPr lang="en-US">
                <a:latin typeface="Times New Roman" panose="02020603050405020304" pitchFamily="18" charset="0"/>
                <a:cs typeface="Times New Roman" panose="02020603050405020304" pitchFamily="18" charset="0"/>
              </a:rPr>
              <a:t> take </a:t>
            </a:r>
            <a:r>
              <a:rPr lang="en-US" b="1" i="1">
                <a:latin typeface="Times New Roman" panose="02020603050405020304" pitchFamily="18" charset="0"/>
                <a:cs typeface="Times New Roman" panose="02020603050405020304" pitchFamily="18" charset="0"/>
              </a:rPr>
              <a:t>non-overt investigative steps</a:t>
            </a:r>
            <a:r>
              <a:rPr lang="en-US">
                <a:latin typeface="Times New Roman" panose="02020603050405020304" pitchFamily="18" charset="0"/>
                <a:cs typeface="Times New Roman" panose="02020603050405020304" pitchFamily="18" charset="0"/>
              </a:rPr>
              <a:t>.</a:t>
            </a:r>
          </a:p>
          <a:p>
            <a:endParaRPr lang="en-US"/>
          </a:p>
          <a:p>
            <a:pPr defTabSz="931774"/>
            <a:r>
              <a:rPr lang="en-US">
                <a:latin typeface="Times New Roman" panose="02020603050405020304" pitchFamily="18" charset="0"/>
                <a:cs typeface="Times New Roman" panose="02020603050405020304" pitchFamily="18" charset="0"/>
              </a:rPr>
              <a:t>Only in response to exigent circumstances, such as acts of terrorism, shooting, bombing or acts of impending violence, when such response is intended to prevent injury to life, will any FBI Special Agent conduct any investigative activity at or near a polling location or tabulation center during an election. This is because, during such an event, the polling location has ceased to operate as a polling location. </a:t>
            </a:r>
          </a:p>
          <a:p>
            <a:endParaRPr lang="en-US"/>
          </a:p>
        </p:txBody>
      </p:sp>
      <p:sp>
        <p:nvSpPr>
          <p:cNvPr id="4" name="Slide Number Placeholder 3"/>
          <p:cNvSpPr>
            <a:spLocks noGrp="1"/>
          </p:cNvSpPr>
          <p:nvPr>
            <p:ph type="sldNum" sz="quarter" idx="5"/>
          </p:nvPr>
        </p:nvSpPr>
        <p:spPr/>
        <p:txBody>
          <a:bodyPr/>
          <a:lstStyle/>
          <a:p>
            <a:fld id="{C0E1F489-5E9E-4629-800C-A6ADF77446B0}" type="slidenum">
              <a:rPr lang="en-US" smtClean="0"/>
              <a:t>14</a:t>
            </a:fld>
            <a:endParaRPr lang="en-US"/>
          </a:p>
        </p:txBody>
      </p:sp>
    </p:spTree>
    <p:extLst>
      <p:ext uri="{BB962C8B-B14F-4D97-AF65-F5344CB8AC3E}">
        <p14:creationId xmlns:p14="http://schemas.microsoft.com/office/powerpoint/2010/main" val="16678853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ffectLst/>
                <a:latin typeface="Arial" panose="020B0604020202020204" pitchFamily="34" charset="0"/>
                <a:ea typeface="Aptos" panose="020B0004020202020204" pitchFamily="34" charset="0"/>
              </a:rPr>
              <a:t>On Election Day, Joint Hazard Mitigation Assessment Teams will be ready to respond to help keep polling places open by reducing the time it takes to determine if a threat is credible.  Supporting partners include local, regional, state, and federal hazardous materials and bomb teams.  These resources are NOT meant to replace your local municipal response. </a:t>
            </a:r>
            <a:endParaRPr lang="en-US"/>
          </a:p>
        </p:txBody>
      </p:sp>
      <p:sp>
        <p:nvSpPr>
          <p:cNvPr id="4" name="Slide Number Placeholder 3"/>
          <p:cNvSpPr>
            <a:spLocks noGrp="1"/>
          </p:cNvSpPr>
          <p:nvPr>
            <p:ph type="sldNum" sz="quarter" idx="5"/>
          </p:nvPr>
        </p:nvSpPr>
        <p:spPr/>
        <p:txBody>
          <a:bodyPr/>
          <a:lstStyle/>
          <a:p>
            <a:fld id="{C0E1F489-5E9E-4629-800C-A6ADF77446B0}" type="slidenum">
              <a:rPr lang="en-US" smtClean="0"/>
              <a:t>15</a:t>
            </a:fld>
            <a:endParaRPr lang="en-US"/>
          </a:p>
        </p:txBody>
      </p:sp>
    </p:spTree>
    <p:extLst>
      <p:ext uri="{BB962C8B-B14F-4D97-AF65-F5344CB8AC3E}">
        <p14:creationId xmlns:p14="http://schemas.microsoft.com/office/powerpoint/2010/main" val="32120143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r>
              <a:rPr lang="en-US"/>
              <a:t>If</a:t>
            </a:r>
            <a:r>
              <a:rPr lang="en-US" baseline="0"/>
              <a:t> you have any questions related to the information that has been presented to you today or need assistance on election related matters do not hesitate to reach out to the members of the Election Security Working Group.  </a:t>
            </a:r>
            <a:endParaRPr lang="en-US"/>
          </a:p>
        </p:txBody>
      </p:sp>
      <p:sp>
        <p:nvSpPr>
          <p:cNvPr id="4" name="Slide Number Placeholder 3"/>
          <p:cNvSpPr>
            <a:spLocks noGrp="1"/>
          </p:cNvSpPr>
          <p:nvPr>
            <p:ph type="sldNum" sz="quarter" idx="10"/>
          </p:nvPr>
        </p:nvSpPr>
        <p:spPr/>
        <p:txBody>
          <a:bodyPr/>
          <a:lstStyle/>
          <a:p>
            <a:fld id="{C0E1F489-5E9E-4629-800C-A6ADF77446B0}" type="slidenum">
              <a:rPr lang="en-US" smtClean="0"/>
              <a:t>16</a:t>
            </a:fld>
            <a:endParaRPr lang="en-US"/>
          </a:p>
        </p:txBody>
      </p:sp>
    </p:spTree>
    <p:extLst>
      <p:ext uri="{BB962C8B-B14F-4D97-AF65-F5344CB8AC3E}">
        <p14:creationId xmlns:p14="http://schemas.microsoft.com/office/powerpoint/2010/main" val="4207453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Election</a:t>
            </a:r>
            <a:r>
              <a:rPr lang="en-US" baseline="0"/>
              <a:t> activities can present unique scenarios that will ultimately involve the assistance of a law enforcement officer.  This presentation is meant to inform you of some of those scenarios you may be asked to respond to, as well as give you an understanding of the role of an officer at or around Early Voting and the polling places.  </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a:p>
          <a:p>
            <a:endParaRPr lang="en-US"/>
          </a:p>
        </p:txBody>
      </p:sp>
      <p:sp>
        <p:nvSpPr>
          <p:cNvPr id="4" name="Slide Number Placeholder 3"/>
          <p:cNvSpPr>
            <a:spLocks noGrp="1"/>
          </p:cNvSpPr>
          <p:nvPr>
            <p:ph type="sldNum" sz="quarter" idx="5"/>
          </p:nvPr>
        </p:nvSpPr>
        <p:spPr/>
        <p:txBody>
          <a:bodyPr/>
          <a:lstStyle/>
          <a:p>
            <a:fld id="{C0E1F489-5E9E-4629-800C-A6ADF77446B0}" type="slidenum">
              <a:rPr lang="en-US" smtClean="0"/>
              <a:t>2</a:t>
            </a:fld>
            <a:endParaRPr lang="en-US"/>
          </a:p>
        </p:txBody>
      </p:sp>
    </p:spTree>
    <p:extLst>
      <p:ext uri="{BB962C8B-B14F-4D97-AF65-F5344CB8AC3E}">
        <p14:creationId xmlns:p14="http://schemas.microsoft.com/office/powerpoint/2010/main" val="12229491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r>
              <a:rPr lang="en-US" baseline="0"/>
              <a:t>The State of Connecticut will hold Early Voting from Monday, October 21 through Sunday, November 3</a:t>
            </a:r>
            <a:r>
              <a:rPr lang="en-US" baseline="30000"/>
              <a:t>rd</a:t>
            </a:r>
            <a:r>
              <a:rPr lang="en-US" baseline="0"/>
              <a:t>.  Early Voting hours are between 10:00 am and 6:00 pm, EXCEPT on October 29</a:t>
            </a:r>
            <a:r>
              <a:rPr lang="en-US" baseline="30000"/>
              <a:t>th</a:t>
            </a:r>
            <a:r>
              <a:rPr lang="en-US" baseline="0"/>
              <a:t> and Halloween, where voting hours are between 8:00 am and 8:00 pm.  </a:t>
            </a:r>
          </a:p>
          <a:p>
            <a:pPr defTabSz="931774"/>
            <a:endParaRPr lang="en-US" baseline="0"/>
          </a:p>
          <a:p>
            <a:pPr defTabSz="931774"/>
            <a:r>
              <a:rPr lang="en-US" baseline="0"/>
              <a:t>Election Day is Tuesday, November 5</a:t>
            </a:r>
            <a:r>
              <a:rPr lang="en-US" baseline="30000"/>
              <a:t>th</a:t>
            </a:r>
            <a:r>
              <a:rPr lang="en-US" baseline="0"/>
              <a:t>, when voting will occur between the hours of 6:00 am and 8:00 pm.  </a:t>
            </a:r>
            <a:endParaRPr lang="en-US"/>
          </a:p>
          <a:p>
            <a:pPr defTabSz="931774"/>
            <a:endParaRPr lang="en-US"/>
          </a:p>
        </p:txBody>
      </p:sp>
      <p:sp>
        <p:nvSpPr>
          <p:cNvPr id="4" name="Slide Number Placeholder 3"/>
          <p:cNvSpPr>
            <a:spLocks noGrp="1"/>
          </p:cNvSpPr>
          <p:nvPr>
            <p:ph type="sldNum" sz="quarter" idx="5"/>
          </p:nvPr>
        </p:nvSpPr>
        <p:spPr/>
        <p:txBody>
          <a:bodyPr/>
          <a:lstStyle/>
          <a:p>
            <a:fld id="{C0E1F489-5E9E-4629-800C-A6ADF77446B0}" type="slidenum">
              <a:rPr lang="en-US" smtClean="0"/>
              <a:t>3</a:t>
            </a:fld>
            <a:endParaRPr lang="en-US"/>
          </a:p>
        </p:txBody>
      </p:sp>
    </p:spTree>
    <p:extLst>
      <p:ext uri="{BB962C8B-B14F-4D97-AF65-F5344CB8AC3E}">
        <p14:creationId xmlns:p14="http://schemas.microsoft.com/office/powerpoint/2010/main" val="21387455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The Secretary of the State, Office of the Attorney General, State Elections Enforcement Commission, DESPP, Division of Criminal Justice, and the FBI are resources for you as you navigate interactions with the public that are often unique to the occurrence of national and local elections.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p:txBody>
      </p:sp>
      <p:sp>
        <p:nvSpPr>
          <p:cNvPr id="4" name="Slide Number Placeholder 3"/>
          <p:cNvSpPr>
            <a:spLocks noGrp="1"/>
          </p:cNvSpPr>
          <p:nvPr>
            <p:ph type="sldNum" sz="quarter" idx="5"/>
          </p:nvPr>
        </p:nvSpPr>
        <p:spPr/>
        <p:txBody>
          <a:bodyPr/>
          <a:lstStyle/>
          <a:p>
            <a:fld id="{C0E1F489-5E9E-4629-800C-A6ADF77446B0}" type="slidenum">
              <a:rPr lang="en-US" smtClean="0"/>
              <a:t>4</a:t>
            </a:fld>
            <a:endParaRPr lang="en-US"/>
          </a:p>
        </p:txBody>
      </p:sp>
    </p:spTree>
    <p:extLst>
      <p:ext uri="{BB962C8B-B14F-4D97-AF65-F5344CB8AC3E}">
        <p14:creationId xmlns:p14="http://schemas.microsoft.com/office/powerpoint/2010/main" val="21197825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During Early Voting</a:t>
            </a:r>
            <a:r>
              <a:rPr lang="en-US" sz="1200" kern="1200" baseline="0">
                <a:solidFill>
                  <a:schemeClr val="tx1"/>
                </a:solidFill>
                <a:effectLst/>
                <a:latin typeface="+mn-lt"/>
                <a:ea typeface="+mn-ea"/>
                <a:cs typeface="+mn-cs"/>
              </a:rPr>
              <a:t> and on </a:t>
            </a:r>
            <a:r>
              <a:rPr lang="en-US" sz="1200" kern="1200">
                <a:solidFill>
                  <a:schemeClr val="tx1"/>
                </a:solidFill>
                <a:effectLst/>
                <a:latin typeface="+mn-lt"/>
                <a:ea typeface="+mn-ea"/>
                <a:cs typeface="+mn-cs"/>
              </a:rPr>
              <a:t>Election Day, a polling place and the 75-foot area around it are not a fully public space, even if the rest of the year that location might be considered a space open to the public.  During this time, election officials have greater authority to control behavior of people in that space and can remove people</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if the </a:t>
            </a:r>
            <a:r>
              <a:rPr lang="en-US" sz="1200" b="1" i="1" kern="1200">
                <a:solidFill>
                  <a:schemeClr val="tx1"/>
                </a:solidFill>
                <a:effectLst/>
                <a:latin typeface="+mn-lt"/>
                <a:ea typeface="+mn-ea"/>
                <a:cs typeface="+mn-cs"/>
              </a:rPr>
              <a:t>election official </a:t>
            </a:r>
            <a:r>
              <a:rPr lang="en-US" sz="1200" kern="1200">
                <a:solidFill>
                  <a:schemeClr val="tx1"/>
                </a:solidFill>
                <a:effectLst/>
                <a:latin typeface="+mn-lt"/>
                <a:ea typeface="+mn-ea"/>
                <a:cs typeface="+mn-cs"/>
              </a:rPr>
              <a:t>determines it is proper to do so pursuant to state</a:t>
            </a:r>
            <a:r>
              <a:rPr lang="en-US" sz="1200" kern="1200" baseline="0">
                <a:solidFill>
                  <a:schemeClr val="tx1"/>
                </a:solidFill>
                <a:effectLst/>
                <a:latin typeface="+mn-lt"/>
                <a:ea typeface="+mn-ea"/>
                <a:cs typeface="+mn-cs"/>
              </a:rPr>
              <a:t> law.  </a:t>
            </a:r>
          </a:p>
          <a:p>
            <a:endParaRPr lang="en-US" sz="1200" kern="1200" baseline="0">
              <a:solidFill>
                <a:schemeClr val="tx1"/>
              </a:solidFill>
              <a:effectLst/>
              <a:latin typeface="+mn-lt"/>
              <a:ea typeface="+mn-ea"/>
              <a:cs typeface="+mn-cs"/>
            </a:endParaRPr>
          </a:p>
          <a:p>
            <a:r>
              <a:rPr lang="en-US" sz="1200" kern="1200" baseline="0">
                <a:solidFill>
                  <a:schemeClr val="tx1"/>
                </a:solidFill>
                <a:effectLst/>
                <a:latin typeface="+mn-lt"/>
                <a:ea typeface="+mn-ea"/>
                <a:cs typeface="+mn-cs"/>
              </a:rPr>
              <a:t>This principle</a:t>
            </a:r>
            <a:r>
              <a:rPr lang="en-US" sz="1200" kern="1200">
                <a:solidFill>
                  <a:schemeClr val="tx1"/>
                </a:solidFill>
                <a:effectLst/>
                <a:latin typeface="+mn-lt"/>
                <a:ea typeface="+mn-ea"/>
                <a:cs typeface="+mn-cs"/>
              </a:rPr>
              <a:t> is</a:t>
            </a:r>
            <a:r>
              <a:rPr lang="en-US" sz="1200" kern="1200" baseline="0">
                <a:solidFill>
                  <a:schemeClr val="tx1"/>
                </a:solidFill>
                <a:effectLst/>
                <a:latin typeface="+mn-lt"/>
                <a:ea typeface="+mn-ea"/>
                <a:cs typeface="+mn-cs"/>
              </a:rPr>
              <a:t> counter-intuitive to your law enforcement training and experience, that says the officer has lawful authority over lay citizens.  </a:t>
            </a:r>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Officers do not, however, lose their</a:t>
            </a:r>
            <a:r>
              <a:rPr lang="en-US" sz="1200" kern="1200" baseline="0">
                <a:solidFill>
                  <a:schemeClr val="tx1"/>
                </a:solidFill>
                <a:effectLst/>
                <a:latin typeface="+mn-lt"/>
                <a:ea typeface="+mn-ea"/>
                <a:cs typeface="+mn-cs"/>
              </a:rPr>
              <a:t> authority or ability to effect an arrest in matters simply because they concern an election.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a:solidFill>
                  <a:schemeClr val="tx1"/>
                </a:solidFill>
                <a:effectLst/>
                <a:latin typeface="+mn-lt"/>
                <a:ea typeface="+mn-ea"/>
                <a:cs typeface="+mn-cs"/>
              </a:rPr>
              <a:t>Simply act according to the principle that an overt show of force, or the expression of an officer’s personal or political opinion have no place in election matters. In most situations, de-escalation should be the priority.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0E1F489-5E9E-4629-800C-A6ADF77446B0}" type="slidenum">
              <a:rPr lang="en-US" smtClean="0"/>
              <a:t>5</a:t>
            </a:fld>
            <a:endParaRPr lang="en-US"/>
          </a:p>
        </p:txBody>
      </p:sp>
    </p:spTree>
    <p:extLst>
      <p:ext uri="{BB962C8B-B14F-4D97-AF65-F5344CB8AC3E}">
        <p14:creationId xmlns:p14="http://schemas.microsoft.com/office/powerpoint/2010/main" val="34167950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moderator is given statutory authority to employ an officer to remove an individual who does not submit to the moderator’s authority over the polling place.  If the moderator orders you to remove a person from the polling place, CT General Statute Section 9-230 dictates you must do that. </a:t>
            </a:r>
          </a:p>
          <a:p>
            <a:endParaRPr lang="en-US"/>
          </a:p>
          <a:p>
            <a:r>
              <a:rPr lang="en-US" baseline="0"/>
              <a:t>If you remove anyone from the polling place for any reason, be aware that C.G.S. </a:t>
            </a:r>
            <a:r>
              <a:rPr lang="en-US" baseline="0">
                <a:latin typeface="Lucida Fax" panose="02060602050505020204" pitchFamily="18" charset="0"/>
              </a:rPr>
              <a:t>§</a:t>
            </a:r>
            <a:r>
              <a:rPr lang="en-US" baseline="0"/>
              <a:t>9-230 commands that no offender be deprived of his right to vote any longer than the offender refuses to conform to order.  It is counterintuitive to return an unruly individual to the place they disturbed.  If the person has already voted, they do not need to be returned to the polling place.  If the person has not voted, they may be removed for such time is necessary to process their arrest and may be returned when they have demonstrated they can conform to order.  If you’ve determined they cannot, you must document that in your report. </a:t>
            </a:r>
          </a:p>
          <a:p>
            <a:endParaRPr lang="en-US"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It is helpful to remember that a person must leave the polling place once their vote has been cast.  If a person cast their ballot, the requirement that a person be returned to the polling place does not apply. </a:t>
            </a:r>
          </a:p>
          <a:p>
            <a:endParaRPr lang="en-US" baseline="0"/>
          </a:p>
          <a:p>
            <a:endParaRPr lang="en-US" baseline="0"/>
          </a:p>
          <a:p>
            <a:endParaRPr lang="en-US"/>
          </a:p>
        </p:txBody>
      </p:sp>
      <p:sp>
        <p:nvSpPr>
          <p:cNvPr id="4" name="Slide Number Placeholder 3"/>
          <p:cNvSpPr>
            <a:spLocks noGrp="1"/>
          </p:cNvSpPr>
          <p:nvPr>
            <p:ph type="sldNum" sz="quarter" idx="10"/>
          </p:nvPr>
        </p:nvSpPr>
        <p:spPr/>
        <p:txBody>
          <a:bodyPr/>
          <a:lstStyle/>
          <a:p>
            <a:fld id="{C0E1F489-5E9E-4629-800C-A6ADF77446B0}" type="slidenum">
              <a:rPr lang="en-US" smtClean="0"/>
              <a:t>6</a:t>
            </a:fld>
            <a:endParaRPr lang="en-US"/>
          </a:p>
        </p:txBody>
      </p:sp>
    </p:spTree>
    <p:extLst>
      <p:ext uri="{BB962C8B-B14F-4D97-AF65-F5344CB8AC3E}">
        <p14:creationId xmlns:p14="http://schemas.microsoft.com/office/powerpoint/2010/main" val="23988298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are two situations where an officer may be called to a polling place</a:t>
            </a:r>
            <a:r>
              <a:rPr lang="en-US" baseline="0"/>
              <a:t> – a request from the registrar of voters, or in response to moderator or citizen complaints.  </a:t>
            </a:r>
          </a:p>
          <a:p>
            <a:endParaRPr lang="en-US"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The registrar of voters may request a police officer be present where they may anticipate disorder.  If you find yourself at the polls for this purpose, touch base with the </a:t>
            </a:r>
            <a:r>
              <a:rPr lang="en-US" b="1" i="1" baseline="0"/>
              <a:t>moderator</a:t>
            </a:r>
            <a:r>
              <a:rPr lang="en-US" baseline="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The moderator will likely have a preferred location for you to be on-hand.  Also, be sure to ask the moderator to show you where the 75-foot boundary is.</a:t>
            </a:r>
          </a:p>
          <a:p>
            <a:endParaRPr lang="en-US"/>
          </a:p>
        </p:txBody>
      </p:sp>
      <p:sp>
        <p:nvSpPr>
          <p:cNvPr id="4" name="Slide Number Placeholder 3"/>
          <p:cNvSpPr>
            <a:spLocks noGrp="1"/>
          </p:cNvSpPr>
          <p:nvPr>
            <p:ph type="sldNum" sz="quarter" idx="5"/>
          </p:nvPr>
        </p:nvSpPr>
        <p:spPr/>
        <p:txBody>
          <a:bodyPr/>
          <a:lstStyle/>
          <a:p>
            <a:fld id="{C0E1F489-5E9E-4629-800C-A6ADF77446B0}" type="slidenum">
              <a:rPr lang="en-US" smtClean="0"/>
              <a:t>7</a:t>
            </a:fld>
            <a:endParaRPr lang="en-US"/>
          </a:p>
        </p:txBody>
      </p:sp>
    </p:spTree>
    <p:extLst>
      <p:ext uri="{BB962C8B-B14F-4D97-AF65-F5344CB8AC3E}">
        <p14:creationId xmlns:p14="http://schemas.microsoft.com/office/powerpoint/2010/main" val="27010276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If you are at the polls in response to a moderator or citizen complaint, make contact with the moderator.  The moderator also documents the events of election day at their polling place.  Their notations may be helpful to you if documentation of your encounter with the public is necessary.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Bottom Line: Whether you find yourself at a polling location at the request of a registrar of voters, or in response to a citizen complaint, </a:t>
            </a:r>
            <a:r>
              <a:rPr lang="en-US" b="1" baseline="0"/>
              <a:t>introduce yourself to the moderator</a:t>
            </a:r>
            <a:r>
              <a:rPr lang="en-US" baseline="0"/>
              <a:t>. </a:t>
            </a:r>
          </a:p>
          <a:p>
            <a:endParaRPr lang="en-US" baseline="0"/>
          </a:p>
        </p:txBody>
      </p:sp>
      <p:sp>
        <p:nvSpPr>
          <p:cNvPr id="4" name="Slide Number Placeholder 3"/>
          <p:cNvSpPr>
            <a:spLocks noGrp="1"/>
          </p:cNvSpPr>
          <p:nvPr>
            <p:ph type="sldNum" sz="quarter" idx="10"/>
          </p:nvPr>
        </p:nvSpPr>
        <p:spPr/>
        <p:txBody>
          <a:bodyPr/>
          <a:lstStyle/>
          <a:p>
            <a:fld id="{C0E1F489-5E9E-4629-800C-A6ADF77446B0}" type="slidenum">
              <a:rPr lang="en-US" smtClean="0"/>
              <a:t>8</a:t>
            </a:fld>
            <a:endParaRPr lang="en-US"/>
          </a:p>
        </p:txBody>
      </p:sp>
    </p:spTree>
    <p:extLst>
      <p:ext uri="{BB962C8B-B14F-4D97-AF65-F5344CB8AC3E}">
        <p14:creationId xmlns:p14="http://schemas.microsoft.com/office/powerpoint/2010/main" val="1423037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You may be aware from your personal experience visiting a polling location that </a:t>
            </a:r>
            <a:r>
              <a:rPr lang="en-US"/>
              <a:t>no person shall solicit, loiter, or peddle or offer any advertising matter, ballot or circular to another person inside of the building or within a 75-foot radius of the outside entrance to the building…otherwise referred to as “The 75 Foot Rule”.  </a:t>
            </a:r>
          </a:p>
          <a:p>
            <a:endParaRPr lang="en-US"/>
          </a:p>
          <a:p>
            <a:r>
              <a:rPr lang="en-US"/>
              <a:t>A familiar example</a:t>
            </a:r>
            <a:r>
              <a:rPr lang="en-US" baseline="0"/>
              <a:t> is the typical lawn sign.  </a:t>
            </a:r>
            <a:r>
              <a:rPr lang="en-US"/>
              <a:t>Lawn</a:t>
            </a:r>
            <a:r>
              <a:rPr lang="en-US" baseline="0"/>
              <a:t> signs are NOT permitted within the 75-foot zone.  An officer may encounter other types of campaign activities that are not always so straightforward.</a:t>
            </a:r>
            <a:endParaRPr lang="en-US"/>
          </a:p>
          <a:p>
            <a:pPr marL="0" marR="0" lvl="0" indent="0" algn="l" defTabSz="914400" rtl="0" eaLnBrk="1" fontAlgn="base" latinLnBrk="0" hangingPunct="1">
              <a:lnSpc>
                <a:spcPct val="100000"/>
              </a:lnSpc>
              <a:spcBef>
                <a:spcPts val="0"/>
              </a:spcBef>
              <a:spcAft>
                <a:spcPts val="0"/>
              </a:spcAft>
              <a:buClrTx/>
              <a:buSzTx/>
              <a:buFontTx/>
              <a:buNone/>
              <a:tabLst/>
              <a:defRPr/>
            </a:pPr>
            <a:endParaRPr lang="en-US" baseline="0"/>
          </a:p>
          <a:p>
            <a:pPr marL="0" marR="0" lvl="0" indent="0" algn="l" defTabSz="914400" rtl="0" eaLnBrk="1" fontAlgn="base" latinLnBrk="0" hangingPunct="1">
              <a:lnSpc>
                <a:spcPct val="100000"/>
              </a:lnSpc>
              <a:spcBef>
                <a:spcPts val="0"/>
              </a:spcBef>
              <a:spcAft>
                <a:spcPts val="0"/>
              </a:spcAft>
              <a:buClrTx/>
              <a:buSzTx/>
              <a:buFontTx/>
              <a:buNone/>
              <a:tabLst/>
              <a:defRPr/>
            </a:pPr>
            <a:r>
              <a:rPr lang="en-US" baseline="0"/>
              <a:t>You may not be familiar with the scenario where permissible activities at the edge of the 75-foot zone develop into a disturbance on election day.  Common forms of election-related speech up to the edge of the 75-foot zone are permitted – a person can speak, hold or place a sign, pass out leaflets or wave candidate flags up to the edge of the 75-foot zone, as long as it does not interfere with the orderly process of voting.  If there is a </a:t>
            </a:r>
            <a:r>
              <a:rPr lang="en-US" b="1" i="1" baseline="0"/>
              <a:t>disturbance</a:t>
            </a:r>
            <a:r>
              <a:rPr lang="en-US" baseline="0"/>
              <a:t> at the edge of the zone, however, the moderator should be contacted if safely and practically possible.  Disturbances in an area </a:t>
            </a:r>
            <a:r>
              <a:rPr lang="en-US" b="1" i="1" baseline="0"/>
              <a:t>outside</a:t>
            </a:r>
            <a:r>
              <a:rPr lang="en-US" baseline="0"/>
              <a:t> the 75-foot zone should be addressed like any other disturbance. </a:t>
            </a:r>
          </a:p>
          <a:p>
            <a:endParaRPr lang="en-US"/>
          </a:p>
        </p:txBody>
      </p:sp>
      <p:sp>
        <p:nvSpPr>
          <p:cNvPr id="4" name="Slide Number Placeholder 3"/>
          <p:cNvSpPr>
            <a:spLocks noGrp="1"/>
          </p:cNvSpPr>
          <p:nvPr>
            <p:ph type="sldNum" sz="quarter" idx="5"/>
          </p:nvPr>
        </p:nvSpPr>
        <p:spPr/>
        <p:txBody>
          <a:bodyPr/>
          <a:lstStyle/>
          <a:p>
            <a:fld id="{C0E1F489-5E9E-4629-800C-A6ADF77446B0}" type="slidenum">
              <a:rPr lang="en-US" smtClean="0"/>
              <a:t>9</a:t>
            </a:fld>
            <a:endParaRPr lang="en-US"/>
          </a:p>
        </p:txBody>
      </p:sp>
    </p:spTree>
    <p:extLst>
      <p:ext uri="{BB962C8B-B14F-4D97-AF65-F5344CB8AC3E}">
        <p14:creationId xmlns:p14="http://schemas.microsoft.com/office/powerpoint/2010/main" val="13052219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6B2947A-83B5-46C2-BC7F-75193832740F}" type="datetimeFigureOut">
              <a:rPr lang="en-US" smtClean="0"/>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417770-F9CF-4293-8BF4-FD5647BEE17D}" type="slidenum">
              <a:rPr lang="en-US" smtClean="0"/>
              <a:t>‹#›</a:t>
            </a:fld>
            <a:endParaRPr lang="en-US"/>
          </a:p>
        </p:txBody>
      </p:sp>
    </p:spTree>
    <p:extLst>
      <p:ext uri="{BB962C8B-B14F-4D97-AF65-F5344CB8AC3E}">
        <p14:creationId xmlns:p14="http://schemas.microsoft.com/office/powerpoint/2010/main" val="401017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6B2947A-83B5-46C2-BC7F-75193832740F}" type="datetimeFigureOut">
              <a:rPr lang="en-US" smtClean="0"/>
              <a:t>10/16/2024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417770-F9CF-4293-8BF4-FD5647BEE17D}" type="slidenum">
              <a:rPr lang="en-US" smtClean="0"/>
              <a:t>‹#›</a:t>
            </a:fld>
            <a:endParaRPr lang="en-US"/>
          </a:p>
        </p:txBody>
      </p:sp>
    </p:spTree>
    <p:extLst>
      <p:ext uri="{BB962C8B-B14F-4D97-AF65-F5344CB8AC3E}">
        <p14:creationId xmlns:p14="http://schemas.microsoft.com/office/powerpoint/2010/main" val="379097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C6B2947A-83B5-46C2-BC7F-75193832740F}" type="datetimeFigureOut">
              <a:rPr lang="en-US" smtClean="0"/>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417770-F9CF-4293-8BF4-FD5647BEE17D}" type="slidenum">
              <a:rPr lang="en-US" smtClean="0"/>
              <a:t>‹#›</a:t>
            </a:fld>
            <a:endParaRPr lang="en-US"/>
          </a:p>
        </p:txBody>
      </p:sp>
    </p:spTree>
    <p:extLst>
      <p:ext uri="{BB962C8B-B14F-4D97-AF65-F5344CB8AC3E}">
        <p14:creationId xmlns:p14="http://schemas.microsoft.com/office/powerpoint/2010/main" val="1120524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C6B2947A-83B5-46C2-BC7F-75193832740F}" type="datetimeFigureOut">
              <a:rPr lang="en-US" smtClean="0"/>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417770-F9CF-4293-8BF4-FD5647BEE17D}"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a:t>”</a:t>
            </a:r>
          </a:p>
        </p:txBody>
      </p:sp>
    </p:spTree>
    <p:extLst>
      <p:ext uri="{BB962C8B-B14F-4D97-AF65-F5344CB8AC3E}">
        <p14:creationId xmlns:p14="http://schemas.microsoft.com/office/powerpoint/2010/main" val="1787800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B2947A-83B5-46C2-BC7F-75193832740F}" type="datetimeFigureOut">
              <a:rPr lang="en-US" smtClean="0"/>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417770-F9CF-4293-8BF4-FD5647BEE17D}" type="slidenum">
              <a:rPr lang="en-US" smtClean="0"/>
              <a:t>‹#›</a:t>
            </a:fld>
            <a:endParaRPr lang="en-US"/>
          </a:p>
        </p:txBody>
      </p:sp>
    </p:spTree>
    <p:extLst>
      <p:ext uri="{BB962C8B-B14F-4D97-AF65-F5344CB8AC3E}">
        <p14:creationId xmlns:p14="http://schemas.microsoft.com/office/powerpoint/2010/main" val="17209951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6B2947A-83B5-46C2-BC7F-75193832740F}" type="datetimeFigureOut">
              <a:rPr lang="en-US" smtClean="0"/>
              <a:t>10/16/2024</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417770-F9CF-4293-8BF4-FD5647BEE17D}" type="slidenum">
              <a:rPr lang="en-US" smtClean="0"/>
              <a:t>‹#›</a:t>
            </a:fld>
            <a:endParaRPr lang="en-US"/>
          </a:p>
        </p:txBody>
      </p:sp>
    </p:spTree>
    <p:extLst>
      <p:ext uri="{BB962C8B-B14F-4D97-AF65-F5344CB8AC3E}">
        <p14:creationId xmlns:p14="http://schemas.microsoft.com/office/powerpoint/2010/main" val="37337294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6B2947A-83B5-46C2-BC7F-75193832740F}" type="datetimeFigureOut">
              <a:rPr lang="en-US" smtClean="0"/>
              <a:t>10/16/2024</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417770-F9CF-4293-8BF4-FD5647BEE17D}" type="slidenum">
              <a:rPr lang="en-US" smtClean="0"/>
              <a:t>‹#›</a:t>
            </a:fld>
            <a:endParaRPr lang="en-US"/>
          </a:p>
        </p:txBody>
      </p:sp>
    </p:spTree>
    <p:extLst>
      <p:ext uri="{BB962C8B-B14F-4D97-AF65-F5344CB8AC3E}">
        <p14:creationId xmlns:p14="http://schemas.microsoft.com/office/powerpoint/2010/main" val="4673906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B2947A-83B5-46C2-BC7F-75193832740F}" type="datetimeFigureOut">
              <a:rPr lang="en-US" smtClean="0"/>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417770-F9CF-4293-8BF4-FD5647BEE17D}" type="slidenum">
              <a:rPr lang="en-US" smtClean="0"/>
              <a:t>‹#›</a:t>
            </a:fld>
            <a:endParaRPr lang="en-US"/>
          </a:p>
        </p:txBody>
      </p:sp>
    </p:spTree>
    <p:extLst>
      <p:ext uri="{BB962C8B-B14F-4D97-AF65-F5344CB8AC3E}">
        <p14:creationId xmlns:p14="http://schemas.microsoft.com/office/powerpoint/2010/main" val="4719398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B2947A-83B5-46C2-BC7F-75193832740F}" type="datetimeFigureOut">
              <a:rPr lang="en-US" smtClean="0"/>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417770-F9CF-4293-8BF4-FD5647BEE17D}" type="slidenum">
              <a:rPr lang="en-US" smtClean="0"/>
              <a:t>‹#›</a:t>
            </a:fld>
            <a:endParaRPr lang="en-US"/>
          </a:p>
        </p:txBody>
      </p:sp>
    </p:spTree>
    <p:extLst>
      <p:ext uri="{BB962C8B-B14F-4D97-AF65-F5344CB8AC3E}">
        <p14:creationId xmlns:p14="http://schemas.microsoft.com/office/powerpoint/2010/main" val="920924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C6B2947A-83B5-46C2-BC7F-75193832740F}" type="datetimeFigureOut">
              <a:rPr lang="en-US" smtClean="0"/>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417770-F9CF-4293-8BF4-FD5647BEE17D}" type="slidenum">
              <a:rPr lang="en-US" smtClean="0"/>
              <a:t>‹#›</a:t>
            </a:fld>
            <a:endParaRPr lang="en-US"/>
          </a:p>
        </p:txBody>
      </p:sp>
    </p:spTree>
    <p:extLst>
      <p:ext uri="{BB962C8B-B14F-4D97-AF65-F5344CB8AC3E}">
        <p14:creationId xmlns:p14="http://schemas.microsoft.com/office/powerpoint/2010/main" val="2037785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B2947A-83B5-46C2-BC7F-75193832740F}" type="datetimeFigureOut">
              <a:rPr lang="en-US" smtClean="0"/>
              <a:t>10/16/2024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417770-F9CF-4293-8BF4-FD5647BEE17D}" type="slidenum">
              <a:rPr lang="en-US" smtClean="0"/>
              <a:t>‹#›</a:t>
            </a:fld>
            <a:endParaRPr lang="en-US"/>
          </a:p>
        </p:txBody>
      </p:sp>
    </p:spTree>
    <p:extLst>
      <p:ext uri="{BB962C8B-B14F-4D97-AF65-F5344CB8AC3E}">
        <p14:creationId xmlns:p14="http://schemas.microsoft.com/office/powerpoint/2010/main" val="3206064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6B2947A-83B5-46C2-BC7F-75193832740F}" type="datetimeFigureOut">
              <a:rPr lang="en-US" smtClean="0"/>
              <a:t>10/16/2024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417770-F9CF-4293-8BF4-FD5647BEE17D}" type="slidenum">
              <a:rPr lang="en-US" smtClean="0"/>
              <a:t>‹#›</a:t>
            </a:fld>
            <a:endParaRPr lang="en-US"/>
          </a:p>
        </p:txBody>
      </p:sp>
    </p:spTree>
    <p:extLst>
      <p:ext uri="{BB962C8B-B14F-4D97-AF65-F5344CB8AC3E}">
        <p14:creationId xmlns:p14="http://schemas.microsoft.com/office/powerpoint/2010/main" val="866143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6B2947A-83B5-46C2-BC7F-75193832740F}" type="datetimeFigureOut">
              <a:rPr lang="en-US" smtClean="0"/>
              <a:t>10/16/2024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417770-F9CF-4293-8BF4-FD5647BEE17D}" type="slidenum">
              <a:rPr lang="en-US" smtClean="0"/>
              <a:t>‹#›</a:t>
            </a:fld>
            <a:endParaRPr lang="en-US"/>
          </a:p>
        </p:txBody>
      </p:sp>
    </p:spTree>
    <p:extLst>
      <p:ext uri="{BB962C8B-B14F-4D97-AF65-F5344CB8AC3E}">
        <p14:creationId xmlns:p14="http://schemas.microsoft.com/office/powerpoint/2010/main" val="3665591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Date Placeholder 2"/>
          <p:cNvSpPr>
            <a:spLocks noGrp="1"/>
          </p:cNvSpPr>
          <p:nvPr>
            <p:ph type="dt" sz="half" idx="10"/>
          </p:nvPr>
        </p:nvSpPr>
        <p:spPr/>
        <p:txBody>
          <a:bodyPr/>
          <a:lstStyle/>
          <a:p>
            <a:fld id="{C6B2947A-83B5-46C2-BC7F-75193832740F}" type="datetimeFigureOut">
              <a:rPr lang="en-US" smtClean="0"/>
              <a:t>10/16/2024</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0D417770-F9CF-4293-8BF4-FD5647BEE17D}" type="slidenum">
              <a:rPr lang="en-US" smtClean="0"/>
              <a:t>‹#›</a:t>
            </a:fld>
            <a:endParaRPr lang="en-US"/>
          </a:p>
        </p:txBody>
      </p:sp>
    </p:spTree>
    <p:extLst>
      <p:ext uri="{BB962C8B-B14F-4D97-AF65-F5344CB8AC3E}">
        <p14:creationId xmlns:p14="http://schemas.microsoft.com/office/powerpoint/2010/main" val="4098890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C6B2947A-83B5-46C2-BC7F-75193832740F}" type="datetimeFigureOut">
              <a:rPr lang="en-US" smtClean="0"/>
              <a:t>10/16/2024</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0D417770-F9CF-4293-8BF4-FD5647BEE17D}" type="slidenum">
              <a:rPr lang="en-US" smtClean="0"/>
              <a:t>‹#›</a:t>
            </a:fld>
            <a:endParaRPr lang="en-US"/>
          </a:p>
        </p:txBody>
      </p:sp>
    </p:spTree>
    <p:extLst>
      <p:ext uri="{BB962C8B-B14F-4D97-AF65-F5344CB8AC3E}">
        <p14:creationId xmlns:p14="http://schemas.microsoft.com/office/powerpoint/2010/main" val="3398334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C6B2947A-83B5-46C2-BC7F-75193832740F}" type="datetimeFigureOut">
              <a:rPr lang="en-US" smtClean="0"/>
              <a:t>10/16/2024</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0D417770-F9CF-4293-8BF4-FD5647BEE17D}" type="slidenum">
              <a:rPr lang="en-US" smtClean="0"/>
              <a:t>‹#›</a:t>
            </a:fld>
            <a:endParaRPr lang="en-US"/>
          </a:p>
        </p:txBody>
      </p:sp>
    </p:spTree>
    <p:extLst>
      <p:ext uri="{BB962C8B-B14F-4D97-AF65-F5344CB8AC3E}">
        <p14:creationId xmlns:p14="http://schemas.microsoft.com/office/powerpoint/2010/main" val="1532543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6B2947A-83B5-46C2-BC7F-75193832740F}" type="datetimeFigureOut">
              <a:rPr lang="en-US" smtClean="0"/>
              <a:t>10/16/2024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417770-F9CF-4293-8BF4-FD5647BEE17D}" type="slidenum">
              <a:rPr lang="en-US" smtClean="0"/>
              <a:t>‹#›</a:t>
            </a:fld>
            <a:endParaRPr lang="en-US"/>
          </a:p>
        </p:txBody>
      </p:sp>
    </p:spTree>
    <p:extLst>
      <p:ext uri="{BB962C8B-B14F-4D97-AF65-F5344CB8AC3E}">
        <p14:creationId xmlns:p14="http://schemas.microsoft.com/office/powerpoint/2010/main" val="3386344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6B2947A-83B5-46C2-BC7F-75193832740F}" type="datetimeFigureOut">
              <a:rPr lang="en-US" smtClean="0"/>
              <a:t>10/16/2024</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0D417770-F9CF-4293-8BF4-FD5647BEE17D}" type="slidenum">
              <a:rPr lang="en-US" smtClean="0"/>
              <a:t>‹#›</a:t>
            </a:fld>
            <a:endParaRPr lang="en-US"/>
          </a:p>
        </p:txBody>
      </p:sp>
    </p:spTree>
    <p:extLst>
      <p:ext uri="{BB962C8B-B14F-4D97-AF65-F5344CB8AC3E}">
        <p14:creationId xmlns:p14="http://schemas.microsoft.com/office/powerpoint/2010/main" val="1864524654"/>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microsoft.com/office/2007/relationships/media" Target="../media/media2.m4a"/><Relationship Id="rId7" Type="http://schemas.openxmlformats.org/officeDocument/2006/relationships/image" Target="../media/image2.png"/><Relationship Id="rId12" Type="http://schemas.openxmlformats.org/officeDocument/2006/relationships/image" Target="../media/image7.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notesSlide" Target="../notesSlides/notesSlide1.xml"/><Relationship Id="rId11" Type="http://schemas.openxmlformats.org/officeDocument/2006/relationships/image" Target="../media/image6.jpeg"/><Relationship Id="rId5" Type="http://schemas.openxmlformats.org/officeDocument/2006/relationships/slideLayout" Target="../slideLayouts/slideLayout2.xml"/><Relationship Id="rId10" Type="http://schemas.openxmlformats.org/officeDocument/2006/relationships/image" Target="../media/image5.png"/><Relationship Id="rId4" Type="http://schemas.openxmlformats.org/officeDocument/2006/relationships/audio" Target="../media/media2.m4a"/><Relationship Id="rId9"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2.png"/><Relationship Id="rId11" Type="http://schemas.openxmlformats.org/officeDocument/2006/relationships/image" Target="../media/image7.png"/><Relationship Id="rId5" Type="http://schemas.openxmlformats.org/officeDocument/2006/relationships/image" Target="../media/image1.jpeg"/><Relationship Id="rId10" Type="http://schemas.openxmlformats.org/officeDocument/2006/relationships/image" Target="../media/image16.jpeg"/><Relationship Id="rId4" Type="http://schemas.openxmlformats.org/officeDocument/2006/relationships/notesSlide" Target="../notesSlides/notesSlide10.xml"/><Relationship Id="rId9"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notesSlide" Target="../notesSlides/notesSlide11.xml"/><Relationship Id="rId9"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5.png"/><Relationship Id="rId5" Type="http://schemas.openxmlformats.org/officeDocument/2006/relationships/image" Target="../media/image1.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7.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18.jpeg"/><Relationship Id="rId5" Type="http://schemas.openxmlformats.org/officeDocument/2006/relationships/image" Target="../media/image1.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9.png"/><Relationship Id="rId5" Type="http://schemas.openxmlformats.org/officeDocument/2006/relationships/image" Target="../media/image1.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hyperlink" Target="mailto:demhs.fieldsupport@ct.gov" TargetMode="Externa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20.png"/><Relationship Id="rId5" Type="http://schemas.openxmlformats.org/officeDocument/2006/relationships/image" Target="../media/image1.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21.jpeg"/><Relationship Id="rId5" Type="http://schemas.openxmlformats.org/officeDocument/2006/relationships/image" Target="../media/image1.jpeg"/><Relationship Id="rId4"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notesSlide" Target="../notesSlides/notesSlide2.xml"/><Relationship Id="rId9"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7.png"/><Relationship Id="rId5" Type="http://schemas.openxmlformats.org/officeDocument/2006/relationships/image" Target="../media/image9.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0.jpeg"/><Relationship Id="rId5" Type="http://schemas.openxmlformats.org/officeDocument/2006/relationships/image" Target="../media/image1.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1.jpeg"/><Relationship Id="rId5" Type="http://schemas.openxmlformats.org/officeDocument/2006/relationships/image" Target="../media/image1.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2.jpeg"/><Relationship Id="rId5" Type="http://schemas.openxmlformats.org/officeDocument/2006/relationships/image" Target="../media/image1.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3.jpeg"/><Relationship Id="rId5" Type="http://schemas.openxmlformats.org/officeDocument/2006/relationships/image" Target="../media/image1.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7.png"/><Relationship Id="rId5" Type="http://schemas.openxmlformats.org/officeDocument/2006/relationships/image" Target="../media/image14.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png"/><Relationship Id="rId11" Type="http://schemas.openxmlformats.org/officeDocument/2006/relationships/image" Target="../media/image7.png"/><Relationship Id="rId5" Type="http://schemas.openxmlformats.org/officeDocument/2006/relationships/image" Target="../media/image1.jpeg"/><Relationship Id="rId10" Type="http://schemas.openxmlformats.org/officeDocument/2006/relationships/image" Target="../media/image15.jpeg"/><Relationship Id="rId4" Type="http://schemas.openxmlformats.org/officeDocument/2006/relationships/notesSlide" Target="../notesSlides/notesSlide9.xml"/><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 name="Picture 9">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29" name="Picture 11">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8">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0" name="Oval 13">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31" name="Picture 15">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9">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2" name="Picture 17">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10">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33" name="Rectangle 19">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4" name="Rectangle 21">
            <a:extLst>
              <a:ext uri="{FF2B5EF4-FFF2-40B4-BE49-F238E27FC236}">
                <a16:creationId xmlns:a16="http://schemas.microsoft.com/office/drawing/2014/main" id="{D67CA421-FA2B-47ED-A101-F8BBEBB29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6B68AA-0322-4F93-9D58-EDA12CA77A3F}"/>
              </a:ext>
            </a:extLst>
          </p:cNvPr>
          <p:cNvSpPr>
            <a:spLocks noGrp="1"/>
          </p:cNvSpPr>
          <p:nvPr>
            <p:ph type="title"/>
          </p:nvPr>
        </p:nvSpPr>
        <p:spPr>
          <a:xfrm>
            <a:off x="8200279" y="1325880"/>
            <a:ext cx="3344020" cy="3066507"/>
          </a:xfrm>
        </p:spPr>
        <p:txBody>
          <a:bodyPr vert="horz" lIns="91440" tIns="45720" rIns="91440" bIns="45720" rtlCol="0" anchor="b">
            <a:normAutofit/>
          </a:bodyPr>
          <a:lstStyle/>
          <a:p>
            <a:pPr>
              <a:lnSpc>
                <a:spcPct val="90000"/>
              </a:lnSpc>
            </a:pPr>
            <a:r>
              <a:rPr lang="en-US" sz="5400" b="0" i="0" kern="1200">
                <a:solidFill>
                  <a:srgbClr val="EBEBEB"/>
                </a:solidFill>
                <a:latin typeface="+mj-lt"/>
                <a:ea typeface="+mj-ea"/>
                <a:cs typeface="+mj-cs"/>
              </a:rPr>
              <a:t>Election Security Working Group</a:t>
            </a:r>
          </a:p>
        </p:txBody>
      </p:sp>
      <p:sp useBgFill="1">
        <p:nvSpPr>
          <p:cNvPr id="35" name="Rectangle 23">
            <a:extLst>
              <a:ext uri="{FF2B5EF4-FFF2-40B4-BE49-F238E27FC236}">
                <a16:creationId xmlns:a16="http://schemas.microsoft.com/office/drawing/2014/main" id="{12425D82-CD5E-45A4-9542-70951E59F2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6914" y="639905"/>
            <a:ext cx="6915664" cy="5578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5">
            <a:extLst>
              <a:ext uri="{FF2B5EF4-FFF2-40B4-BE49-F238E27FC236}">
                <a16:creationId xmlns:a16="http://schemas.microsoft.com/office/drawing/2014/main" id="{221DB897-A621-4D5F-AC81-91199AC437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 name="Content Placeholder 4" descr="A close-up of a polling station&#10;&#10;Description automatically generated">
            <a:extLst>
              <a:ext uri="{FF2B5EF4-FFF2-40B4-BE49-F238E27FC236}">
                <a16:creationId xmlns:a16="http://schemas.microsoft.com/office/drawing/2014/main" id="{9E62E0AA-A914-48C4-83BE-362202A280C5}"/>
              </a:ext>
            </a:extLst>
          </p:cNvPr>
          <p:cNvPicPr>
            <a:picLocks noGrp="1" noChangeAspect="1"/>
          </p:cNvPicPr>
          <p:nvPr>
            <p:ph idx="1"/>
          </p:nvPr>
        </p:nvPicPr>
        <p:blipFill>
          <a:blip r:embed="rId11" cstate="print">
            <a:extLst>
              <a:ext uri="{28A0092B-C50C-407E-A947-70E740481C1C}">
                <a14:useLocalDpi xmlns:a14="http://schemas.microsoft.com/office/drawing/2010/main" val="0"/>
              </a:ext>
            </a:extLst>
          </a:blip>
          <a:srcRect b="15730"/>
          <a:stretch/>
        </p:blipFill>
        <p:spPr>
          <a:xfrm>
            <a:off x="955392" y="1666582"/>
            <a:ext cx="6275584" cy="3530029"/>
          </a:xfrm>
          <a:prstGeom prst="rect">
            <a:avLst/>
          </a:prstGeom>
          <a:effectLst/>
        </p:spPr>
      </p:pic>
      <p:pic>
        <p:nvPicPr>
          <p:cNvPr id="3" name="Slide 1">
            <a:hlinkClick r:id="" action="ppaction://media"/>
            <a:extLst>
              <a:ext uri="{FF2B5EF4-FFF2-40B4-BE49-F238E27FC236}">
                <a16:creationId xmlns:a16="http://schemas.microsoft.com/office/drawing/2014/main" id="{206A7A6B-EEFE-BB37-99AF-0634DE583C72}"/>
              </a:ext>
            </a:extLst>
          </p:cNvPr>
          <p:cNvPicPr>
            <a:picLocks noChangeAspect="1"/>
          </p:cNvPicPr>
          <p:nvPr>
            <a:audioFile r:link="rId1"/>
            <p:extLst>
              <p:ext uri="{DAA4B4D4-6D71-4841-9C94-3DE7FCFB9230}">
                <p14:media xmlns:p14="http://schemas.microsoft.com/office/powerpoint/2010/main" r:embed="rId2">
                  <p14:trim end="12333.263"/>
                </p14:media>
              </p:ext>
            </p:extLst>
          </p:nvPr>
        </p:nvPicPr>
        <p:blipFill>
          <a:blip r:embed="rId12"/>
          <a:stretch>
            <a:fillRect/>
          </a:stretch>
        </p:blipFill>
        <p:spPr>
          <a:xfrm flipH="1">
            <a:off x="5578997" y="3124200"/>
            <a:ext cx="212203" cy="212203"/>
          </a:xfrm>
          <a:prstGeom prst="rect">
            <a:avLst/>
          </a:prstGeom>
        </p:spPr>
      </p:pic>
      <p:pic>
        <p:nvPicPr>
          <p:cNvPr id="21" name="Recorded Sound">
            <a:hlinkClick r:id="" action="ppaction://media"/>
            <a:extLst>
              <a:ext uri="{FF2B5EF4-FFF2-40B4-BE49-F238E27FC236}">
                <a16:creationId xmlns:a16="http://schemas.microsoft.com/office/drawing/2014/main" id="{6E6388B9-2407-266B-ABDB-23DAAE07F71A}"/>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1382919" y="5995307"/>
            <a:ext cx="609600" cy="609600"/>
          </a:xfrm>
          <a:prstGeom prst="rect">
            <a:avLst/>
          </a:prstGeom>
        </p:spPr>
      </p:pic>
    </p:spTree>
    <p:extLst>
      <p:ext uri="{BB962C8B-B14F-4D97-AF65-F5344CB8AC3E}">
        <p14:creationId xmlns:p14="http://schemas.microsoft.com/office/powerpoint/2010/main" val="22144317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9491"/>
    </mc:Choice>
    <mc:Fallback xmlns="">
      <p:transition spd="slow" advTm="94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1"/>
                            </p:stCondLst>
                            <p:childTnLst>
                              <p:par>
                                <p:cTn id="8" presetID="1" presetClass="mediacall" presetSubtype="0" fill="hold" nodeType="afterEffect">
                                  <p:stCondLst>
                                    <p:cond delay="0"/>
                                  </p:stCondLst>
                                  <p:childTnLst>
                                    <p:cmd type="call" cmd="playFrom(0.0)">
                                      <p:cBhvr>
                                        <p:cTn id="9" dur="7466"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audio>
              <p:cMediaNode vol="80000">
                <p:cTn id="11" fill="hold" display="0">
                  <p:stCondLst>
                    <p:cond delay="indefinite"/>
                  </p:stCondLst>
                  <p:endCondLst>
                    <p:cond evt="onStopAudio" delay="0">
                      <p:tgtEl>
                        <p:sldTgt/>
                      </p:tgtEl>
                    </p:cond>
                  </p:endCondLst>
                </p:cTn>
                <p:tgtEl>
                  <p:spTgt spid="21"/>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5">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F19BAF3-7E20-4B9D-B544-BABAEEA1FA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1" name="Picture 10">
            <a:extLst>
              <a:ext uri="{FF2B5EF4-FFF2-40B4-BE49-F238E27FC236}">
                <a16:creationId xmlns:a16="http://schemas.microsoft.com/office/drawing/2014/main" id="{950648F4-ABCD-4DF0-8641-76CFB235472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3" name="Oval 12">
            <a:extLst>
              <a:ext uri="{FF2B5EF4-FFF2-40B4-BE49-F238E27FC236}">
                <a16:creationId xmlns:a16="http://schemas.microsoft.com/office/drawing/2014/main" id="{989BE678-777B-482A-A616-FEDC47B162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5" name="Picture 14">
            <a:extLst>
              <a:ext uri="{FF2B5EF4-FFF2-40B4-BE49-F238E27FC236}">
                <a16:creationId xmlns:a16="http://schemas.microsoft.com/office/drawing/2014/main" id="{CF1EB4BD-9C7E-4AA3-9681-C7EB0DA6250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8">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7" name="Picture 16">
            <a:extLst>
              <a:ext uri="{FF2B5EF4-FFF2-40B4-BE49-F238E27FC236}">
                <a16:creationId xmlns:a16="http://schemas.microsoft.com/office/drawing/2014/main" id="{94AAE3AA-3759-4D28-B0EF-575F25A514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9">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9" name="Rectangle 18">
            <a:extLst>
              <a:ext uri="{FF2B5EF4-FFF2-40B4-BE49-F238E27FC236}">
                <a16:creationId xmlns:a16="http://schemas.microsoft.com/office/drawing/2014/main" id="{D28BE0C3-2102-4820-B88B-A448B184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Rectangle 20">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D420561A-7BA6-D424-7149-68B2DB9B1BC2}"/>
              </a:ext>
            </a:extLst>
          </p:cNvPr>
          <p:cNvSpPr txBox="1"/>
          <p:nvPr/>
        </p:nvSpPr>
        <p:spPr>
          <a:xfrm>
            <a:off x="615462" y="808892"/>
            <a:ext cx="6221657" cy="5414927"/>
          </a:xfrm>
          <a:prstGeom prst="rect">
            <a:avLst/>
          </a:prstGeom>
        </p:spPr>
        <p:txBody>
          <a:bodyPr vert="horz" lIns="91440" tIns="45720" rIns="91440" bIns="45720" rtlCol="0">
            <a:noAutofit/>
          </a:bodyPr>
          <a:lstStyle/>
          <a:p>
            <a:pPr>
              <a:spcBef>
                <a:spcPts val="1000"/>
              </a:spcBef>
              <a:buClr>
                <a:schemeClr val="bg2">
                  <a:lumMod val="40000"/>
                  <a:lumOff val="60000"/>
                </a:schemeClr>
              </a:buClr>
              <a:buSzPct val="80000"/>
            </a:pPr>
            <a:r>
              <a:rPr lang="en-US" sz="3600">
                <a:solidFill>
                  <a:srgbClr val="FFFFFF"/>
                </a:solidFill>
                <a:ea typeface="+mj-ea"/>
                <a:cs typeface="+mj-cs"/>
              </a:rPr>
              <a:t>I</a:t>
            </a:r>
            <a:r>
              <a:rPr lang="en-US" sz="3600" baseline="0">
                <a:solidFill>
                  <a:srgbClr val="FFFFFF"/>
                </a:solidFill>
                <a:ea typeface="+mj-ea"/>
                <a:cs typeface="+mj-cs"/>
              </a:rPr>
              <a:t>t is not your affirmative duty to “police” the attire of the visitors of the polling place or people expressing their political opinions within the 75’ zone.  </a:t>
            </a:r>
          </a:p>
        </p:txBody>
      </p:sp>
      <p:sp>
        <p:nvSpPr>
          <p:cNvPr id="23"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5974"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4" name="Picture 3" descr="A picture containing tree, outdoor, person, plant&#10;&#10;Description automatically generated">
            <a:extLst>
              <a:ext uri="{FF2B5EF4-FFF2-40B4-BE49-F238E27FC236}">
                <a16:creationId xmlns:a16="http://schemas.microsoft.com/office/drawing/2014/main" id="{E9ED5C9D-E92D-111E-6983-CAD7E8C0A1D5}"/>
              </a:ext>
            </a:extLst>
          </p:cNvPr>
          <p:cNvPicPr>
            <a:picLocks noChangeAspect="1"/>
          </p:cNvPicPr>
          <p:nvPr/>
        </p:nvPicPr>
        <p:blipFill>
          <a:blip r:embed="rId10" cstate="print">
            <a:extLst>
              <a:ext uri="{28A0092B-C50C-407E-A947-70E740481C1C}">
                <a14:useLocalDpi xmlns:a14="http://schemas.microsoft.com/office/drawing/2010/main" val="0"/>
              </a:ext>
            </a:extLst>
          </a:blip>
          <a:srcRect r="3505"/>
          <a:stretch/>
        </p:blipFill>
        <p:spPr>
          <a:xfrm>
            <a:off x="7229175" y="1"/>
            <a:ext cx="4963245" cy="6858001"/>
          </a:xfrm>
          <a:custGeom>
            <a:avLst/>
            <a:gdLst/>
            <a:ahLst/>
            <a:cxnLst/>
            <a:rect l="l" t="t" r="r" b="b"/>
            <a:pathLst>
              <a:path w="4963245" h="6858001">
                <a:moveTo>
                  <a:pt x="1177" y="0"/>
                </a:moveTo>
                <a:lnTo>
                  <a:pt x="1344715" y="0"/>
                </a:lnTo>
                <a:lnTo>
                  <a:pt x="1344715" y="1"/>
                </a:lnTo>
                <a:lnTo>
                  <a:pt x="4963245" y="1"/>
                </a:lnTo>
                <a:lnTo>
                  <a:pt x="4963244" y="6858001"/>
                </a:lnTo>
                <a:lnTo>
                  <a:pt x="900697" y="6858001"/>
                </a:lnTo>
                <a:lnTo>
                  <a:pt x="900697" y="6858000"/>
                </a:lnTo>
                <a:lnTo>
                  <a:pt x="0" y="6858000"/>
                </a:lnTo>
                <a:lnTo>
                  <a:pt x="5883" y="6817538"/>
                </a:lnTo>
                <a:lnTo>
                  <a:pt x="23196" y="6698894"/>
                </a:lnTo>
                <a:lnTo>
                  <a:pt x="35299" y="6612483"/>
                </a:lnTo>
                <a:lnTo>
                  <a:pt x="48073" y="6509613"/>
                </a:lnTo>
                <a:lnTo>
                  <a:pt x="63369" y="6387541"/>
                </a:lnTo>
                <a:lnTo>
                  <a:pt x="79506" y="6252438"/>
                </a:lnTo>
                <a:lnTo>
                  <a:pt x="96483" y="6100191"/>
                </a:lnTo>
                <a:lnTo>
                  <a:pt x="114469" y="5934227"/>
                </a:lnTo>
                <a:lnTo>
                  <a:pt x="132454" y="5753862"/>
                </a:lnTo>
                <a:lnTo>
                  <a:pt x="150776" y="5561838"/>
                </a:lnTo>
                <a:lnTo>
                  <a:pt x="167753" y="5354726"/>
                </a:lnTo>
                <a:lnTo>
                  <a:pt x="184058" y="5138013"/>
                </a:lnTo>
                <a:lnTo>
                  <a:pt x="198849" y="4908956"/>
                </a:lnTo>
                <a:lnTo>
                  <a:pt x="212969" y="4670298"/>
                </a:lnTo>
                <a:lnTo>
                  <a:pt x="226248" y="4421352"/>
                </a:lnTo>
                <a:lnTo>
                  <a:pt x="230955" y="4293793"/>
                </a:lnTo>
                <a:lnTo>
                  <a:pt x="236165" y="4163492"/>
                </a:lnTo>
                <a:lnTo>
                  <a:pt x="241040" y="4031133"/>
                </a:lnTo>
                <a:lnTo>
                  <a:pt x="244234" y="3898087"/>
                </a:lnTo>
                <a:lnTo>
                  <a:pt x="247091" y="3762299"/>
                </a:lnTo>
                <a:lnTo>
                  <a:pt x="250117" y="3625139"/>
                </a:lnTo>
                <a:lnTo>
                  <a:pt x="252134" y="3485236"/>
                </a:lnTo>
                <a:lnTo>
                  <a:pt x="252134" y="3343961"/>
                </a:lnTo>
                <a:lnTo>
                  <a:pt x="253142" y="3201315"/>
                </a:lnTo>
                <a:lnTo>
                  <a:pt x="252134" y="3057297"/>
                </a:lnTo>
                <a:lnTo>
                  <a:pt x="250117" y="2911221"/>
                </a:lnTo>
                <a:lnTo>
                  <a:pt x="248268" y="2765146"/>
                </a:lnTo>
                <a:lnTo>
                  <a:pt x="244234" y="2617013"/>
                </a:lnTo>
                <a:lnTo>
                  <a:pt x="240032" y="2467509"/>
                </a:lnTo>
                <a:lnTo>
                  <a:pt x="235157" y="2318004"/>
                </a:lnTo>
                <a:lnTo>
                  <a:pt x="228266" y="2167128"/>
                </a:lnTo>
                <a:lnTo>
                  <a:pt x="220029" y="2014881"/>
                </a:lnTo>
                <a:lnTo>
                  <a:pt x="212129" y="1861947"/>
                </a:lnTo>
                <a:lnTo>
                  <a:pt x="202044" y="1709014"/>
                </a:lnTo>
                <a:lnTo>
                  <a:pt x="189941" y="1554023"/>
                </a:lnTo>
                <a:lnTo>
                  <a:pt x="177839" y="1401090"/>
                </a:lnTo>
                <a:lnTo>
                  <a:pt x="163887" y="1245413"/>
                </a:lnTo>
                <a:lnTo>
                  <a:pt x="148591" y="1089051"/>
                </a:lnTo>
                <a:lnTo>
                  <a:pt x="132455" y="934746"/>
                </a:lnTo>
                <a:lnTo>
                  <a:pt x="113629" y="778383"/>
                </a:lnTo>
                <a:lnTo>
                  <a:pt x="93458" y="622707"/>
                </a:lnTo>
                <a:lnTo>
                  <a:pt x="73455" y="466344"/>
                </a:lnTo>
                <a:lnTo>
                  <a:pt x="50091" y="310668"/>
                </a:lnTo>
                <a:lnTo>
                  <a:pt x="26222" y="155677"/>
                </a:lnTo>
                <a:close/>
              </a:path>
            </a:pathLst>
          </a:custGeom>
        </p:spPr>
      </p:pic>
      <p:pic>
        <p:nvPicPr>
          <p:cNvPr id="6" name="Recorded Sound">
            <a:hlinkClick r:id="" action="ppaction://media"/>
            <a:extLst>
              <a:ext uri="{FF2B5EF4-FFF2-40B4-BE49-F238E27FC236}">
                <a16:creationId xmlns:a16="http://schemas.microsoft.com/office/drawing/2014/main" id="{3D677A37-4237-DDEE-693A-AC0595078632}"/>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1428412" y="6096000"/>
            <a:ext cx="609600" cy="609600"/>
          </a:xfrm>
          <a:prstGeom prst="rect">
            <a:avLst/>
          </a:prstGeom>
        </p:spPr>
      </p:pic>
    </p:spTree>
    <p:extLst>
      <p:ext uri="{BB962C8B-B14F-4D97-AF65-F5344CB8AC3E}">
        <p14:creationId xmlns:p14="http://schemas.microsoft.com/office/powerpoint/2010/main" val="2816677481"/>
      </p:ext>
    </p:extLst>
  </p:cSld>
  <p:clrMapOvr>
    <a:masterClrMapping/>
  </p:clrMapOvr>
  <mc:AlternateContent xmlns:mc="http://schemas.openxmlformats.org/markup-compatibility/2006" xmlns:p14="http://schemas.microsoft.com/office/powerpoint/2010/main">
    <mc:Choice Requires="p14">
      <p:transition spd="slow" p14:dur="2000" advTm="90000"/>
    </mc:Choice>
    <mc:Fallback xmlns="">
      <p:transition spd="slow" advTm="9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29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9" name="Picture 68">
            <a:extLst>
              <a:ext uri="{FF2B5EF4-FFF2-40B4-BE49-F238E27FC236}">
                <a16:creationId xmlns:a16="http://schemas.microsoft.com/office/drawing/2014/main" id="{DF19BAF3-7E20-4B9D-B544-BABAEEA1FA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0" name="Picture 69">
            <a:extLst>
              <a:ext uri="{FF2B5EF4-FFF2-40B4-BE49-F238E27FC236}">
                <a16:creationId xmlns:a16="http://schemas.microsoft.com/office/drawing/2014/main" id="{950648F4-ABCD-4DF0-8641-76CFB235472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71" name="Oval 70">
            <a:extLst>
              <a:ext uri="{FF2B5EF4-FFF2-40B4-BE49-F238E27FC236}">
                <a16:creationId xmlns:a16="http://schemas.microsoft.com/office/drawing/2014/main" id="{989BE678-777B-482A-A616-FEDC47B162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72" name="Picture 71">
            <a:extLst>
              <a:ext uri="{FF2B5EF4-FFF2-40B4-BE49-F238E27FC236}">
                <a16:creationId xmlns:a16="http://schemas.microsoft.com/office/drawing/2014/main" id="{CF1EB4BD-9C7E-4AA3-9681-C7EB0DA6250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73" name="Picture 72">
            <a:extLst>
              <a:ext uri="{FF2B5EF4-FFF2-40B4-BE49-F238E27FC236}">
                <a16:creationId xmlns:a16="http://schemas.microsoft.com/office/drawing/2014/main" id="{94AAE3AA-3759-4D28-B0EF-575F25A514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8">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74" name="Rectangle 73">
            <a:extLst>
              <a:ext uri="{FF2B5EF4-FFF2-40B4-BE49-F238E27FC236}">
                <a16:creationId xmlns:a16="http://schemas.microsoft.com/office/drawing/2014/main" id="{D28BE0C3-2102-4820-B88B-A448B184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75" name="Rectangle 74">
            <a:extLst>
              <a:ext uri="{FF2B5EF4-FFF2-40B4-BE49-F238E27FC236}">
                <a16:creationId xmlns:a16="http://schemas.microsoft.com/office/drawing/2014/main" id="{A4322390-8B58-46BE-88EB-D9FD30C08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People standing in a line of blue curtains&#10;&#10;Description automatically generated">
            <a:extLst>
              <a:ext uri="{FF2B5EF4-FFF2-40B4-BE49-F238E27FC236}">
                <a16:creationId xmlns:a16="http://schemas.microsoft.com/office/drawing/2014/main" id="{EB038272-1867-2292-0D6E-FDACDD55EDB0}"/>
              </a:ext>
            </a:extLst>
          </p:cNvPr>
          <p:cNvPicPr>
            <a:picLocks noChangeAspect="1"/>
          </p:cNvPicPr>
          <p:nvPr/>
        </p:nvPicPr>
        <p:blipFill>
          <a:blip r:embed="rId9" cstate="print">
            <a:alphaModFix amt="40000"/>
            <a:extLst>
              <a:ext uri="{28A0092B-C50C-407E-A947-70E740481C1C}">
                <a14:useLocalDpi xmlns:a14="http://schemas.microsoft.com/office/drawing/2010/main" val="0"/>
              </a:ext>
            </a:extLst>
          </a:blip>
          <a:srcRect t="23391" r="9091"/>
          <a:stretch/>
        </p:blipFill>
        <p:spPr>
          <a:xfrm>
            <a:off x="20" y="10"/>
            <a:ext cx="12191980" cy="6857990"/>
          </a:xfrm>
          <a:prstGeom prst="rect">
            <a:avLst/>
          </a:prstGeom>
        </p:spPr>
      </p:pic>
      <p:sp>
        <p:nvSpPr>
          <p:cNvPr id="4" name="TextBox 3">
            <a:extLst>
              <a:ext uri="{FF2B5EF4-FFF2-40B4-BE49-F238E27FC236}">
                <a16:creationId xmlns:a16="http://schemas.microsoft.com/office/drawing/2014/main" id="{164CD040-7562-5D33-CA7F-658E72802B9D}"/>
              </a:ext>
            </a:extLst>
          </p:cNvPr>
          <p:cNvSpPr txBox="1"/>
          <p:nvPr/>
        </p:nvSpPr>
        <p:spPr>
          <a:xfrm>
            <a:off x="1154955" y="1520189"/>
            <a:ext cx="9282857" cy="2091691"/>
          </a:xfrm>
          <a:prstGeom prst="rect">
            <a:avLst/>
          </a:prstGeom>
        </p:spPr>
        <p:txBody>
          <a:bodyPr vert="horz" lIns="91440" tIns="45720" rIns="91440" bIns="45720" rtlCol="0" anchor="b">
            <a:normAutofit/>
          </a:bodyPr>
          <a:lstStyle/>
          <a:p>
            <a:pPr>
              <a:lnSpc>
                <a:spcPct val="90000"/>
              </a:lnSpc>
              <a:spcBef>
                <a:spcPct val="0"/>
              </a:spcBef>
              <a:spcAft>
                <a:spcPts val="600"/>
              </a:spcAft>
              <a:buClr>
                <a:schemeClr val="bg2">
                  <a:lumMod val="40000"/>
                  <a:lumOff val="60000"/>
                </a:schemeClr>
              </a:buClr>
              <a:buSzPct val="80000"/>
            </a:pPr>
            <a:r>
              <a:rPr lang="en-US" sz="5400">
                <a:ea typeface="+mj-ea"/>
                <a:cs typeface="+mj-cs"/>
              </a:rPr>
              <a:t>Voters have the right to fill out their ballot in private.</a:t>
            </a:r>
          </a:p>
        </p:txBody>
      </p:sp>
      <p:sp>
        <p:nvSpPr>
          <p:cNvPr id="68" name="Rectangle 67">
            <a:extLst>
              <a:ext uri="{FF2B5EF4-FFF2-40B4-BE49-F238E27FC236}">
                <a16:creationId xmlns:a16="http://schemas.microsoft.com/office/drawing/2014/main" id="{C885E190-58DD-42DD-A4A8-401E15C92A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7" name="Recorded Sound">
            <a:hlinkClick r:id="" action="ppaction://media"/>
            <a:extLst>
              <a:ext uri="{FF2B5EF4-FFF2-40B4-BE49-F238E27FC236}">
                <a16:creationId xmlns:a16="http://schemas.microsoft.com/office/drawing/2014/main" id="{3C0CA513-7833-2C3A-7D5E-B5546B7B309D}"/>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396567" y="6140355"/>
            <a:ext cx="609600" cy="609600"/>
          </a:xfrm>
          <a:prstGeom prst="rect">
            <a:avLst/>
          </a:prstGeom>
        </p:spPr>
      </p:pic>
    </p:spTree>
    <p:extLst>
      <p:ext uri="{BB962C8B-B14F-4D97-AF65-F5344CB8AC3E}">
        <p14:creationId xmlns:p14="http://schemas.microsoft.com/office/powerpoint/2010/main" val="4294666409"/>
      </p:ext>
    </p:extLst>
  </p:cSld>
  <p:clrMapOvr>
    <a:masterClrMapping/>
  </p:clrMapOvr>
  <mc:AlternateContent xmlns:mc="http://schemas.openxmlformats.org/markup-compatibility/2006" xmlns:p14="http://schemas.microsoft.com/office/powerpoint/2010/main">
    <mc:Choice Requires="p14">
      <p:transition spd="slow" p14:dur="2000" advTm="63000"/>
    </mc:Choice>
    <mc:Fallback xmlns="">
      <p:transition spd="slow" advTm="6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71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5">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1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en-US"/>
          </a:p>
        </p:txBody>
      </p:sp>
      <p:sp>
        <p:nvSpPr>
          <p:cNvPr id="2" name="Title 1"/>
          <p:cNvSpPr>
            <a:spLocks noGrp="1"/>
          </p:cNvSpPr>
          <p:nvPr>
            <p:ph type="title"/>
          </p:nvPr>
        </p:nvSpPr>
        <p:spPr>
          <a:xfrm>
            <a:off x="806195" y="804672"/>
            <a:ext cx="3521359" cy="5248656"/>
          </a:xfrm>
        </p:spPr>
        <p:txBody>
          <a:bodyPr anchor="ctr">
            <a:normAutofit/>
          </a:bodyPr>
          <a:lstStyle/>
          <a:p>
            <a:pPr algn="ctr"/>
            <a:r>
              <a:rPr lang="en-US">
                <a:latin typeface="Times New Roman" panose="02020603050405020304" pitchFamily="18" charset="0"/>
                <a:cs typeface="Times New Roman" panose="02020603050405020304" pitchFamily="18" charset="0"/>
              </a:rPr>
              <a:t>State and Municipal Employees and Political Activities</a:t>
            </a:r>
          </a:p>
        </p:txBody>
      </p:sp>
      <p:sp>
        <p:nvSpPr>
          <p:cNvPr id="3" name="Content Placeholder 2"/>
          <p:cNvSpPr>
            <a:spLocks noGrp="1"/>
          </p:cNvSpPr>
          <p:nvPr>
            <p:ph idx="1"/>
          </p:nvPr>
        </p:nvSpPr>
        <p:spPr>
          <a:xfrm>
            <a:off x="4975861" y="804671"/>
            <a:ext cx="6399930" cy="5248657"/>
          </a:xfrm>
        </p:spPr>
        <p:txBody>
          <a:bodyPr anchor="ctr">
            <a:normAutofit/>
          </a:bodyPr>
          <a:lstStyle/>
          <a:p>
            <a:pPr marL="0" indent="0">
              <a:buNone/>
            </a:pPr>
            <a:r>
              <a:rPr lang="en-US">
                <a:latin typeface="Times New Roman" panose="02020603050405020304" pitchFamily="18" charset="0"/>
                <a:cs typeface="Times New Roman" panose="02020603050405020304" pitchFamily="18" charset="0"/>
              </a:rPr>
              <a:t>Public Employees Retain their 1</a:t>
            </a:r>
            <a:r>
              <a:rPr lang="en-US" baseline="30000">
                <a:latin typeface="Times New Roman" panose="02020603050405020304" pitchFamily="18" charset="0"/>
                <a:cs typeface="Times New Roman" panose="02020603050405020304" pitchFamily="18" charset="0"/>
              </a:rPr>
              <a:t>st</a:t>
            </a:r>
            <a:r>
              <a:rPr lang="en-US">
                <a:latin typeface="Times New Roman" panose="02020603050405020304" pitchFamily="18" charset="0"/>
                <a:cs typeface="Times New Roman" panose="02020603050405020304" pitchFamily="18" charset="0"/>
              </a:rPr>
              <a:t> Amendment Rights </a:t>
            </a:r>
            <a:r>
              <a:rPr lang="en-US" i="1" u="sng">
                <a:latin typeface="Times New Roman" panose="02020603050405020304" pitchFamily="18" charset="0"/>
                <a:cs typeface="Times New Roman" panose="02020603050405020304" pitchFamily="18" charset="0"/>
              </a:rPr>
              <a:t>except</a:t>
            </a:r>
            <a:r>
              <a:rPr lang="en-US">
                <a:latin typeface="Times New Roman" panose="02020603050405020304" pitchFamily="18" charset="0"/>
                <a:cs typeface="Times New Roman" panose="02020603050405020304" pitchFamily="18" charset="0"/>
              </a:rPr>
              <a:t>:</a:t>
            </a:r>
            <a:endParaRPr lang="en-US" i="1">
              <a:latin typeface="Times New Roman" panose="02020603050405020304" pitchFamily="18" charset="0"/>
              <a:cs typeface="Times New Roman" panose="02020603050405020304" pitchFamily="18" charset="0"/>
            </a:endParaRPr>
          </a:p>
          <a:p>
            <a:pPr marL="0" indent="0">
              <a:buNone/>
            </a:pPr>
            <a:r>
              <a:rPr lang="en-US">
                <a:latin typeface="Times New Roman" panose="02020603050405020304" pitchFamily="18" charset="0"/>
                <a:cs typeface="Times New Roman" panose="02020603050405020304" pitchFamily="18" charset="0"/>
              </a:rPr>
              <a:t> </a:t>
            </a:r>
          </a:p>
          <a:p>
            <a:pPr>
              <a:buFont typeface="Wingdings" panose="05000000000000000000" pitchFamily="2" charset="2"/>
              <a:buChar char="Ø"/>
            </a:pPr>
            <a:r>
              <a:rPr lang="en-US">
                <a:latin typeface="Times New Roman" panose="02020603050405020304" pitchFamily="18" charset="0"/>
                <a:cs typeface="Times New Roman" panose="02020603050405020304" pitchFamily="18" charset="0"/>
              </a:rPr>
              <a:t>Employed (yes) v. While on Duty (</a:t>
            </a:r>
            <a:r>
              <a:rPr lang="en-US" u="sng">
                <a:latin typeface="Times New Roman" panose="02020603050405020304" pitchFamily="18" charset="0"/>
                <a:cs typeface="Times New Roman" panose="02020603050405020304" pitchFamily="18" charset="0"/>
              </a:rPr>
              <a:t>NO</a:t>
            </a:r>
            <a:r>
              <a:rPr lang="en-US">
                <a:latin typeface="Times New Roman" panose="02020603050405020304" pitchFamily="18" charset="0"/>
                <a:cs typeface="Times New Roman" panose="02020603050405020304" pitchFamily="18" charset="0"/>
              </a:rPr>
              <a:t>)</a:t>
            </a:r>
          </a:p>
          <a:p>
            <a:pPr>
              <a:buFont typeface="Wingdings" panose="05000000000000000000" pitchFamily="2" charset="2"/>
              <a:buChar char="Ø"/>
            </a:pPr>
            <a:r>
              <a:rPr lang="en-US">
                <a:latin typeface="Times New Roman" panose="02020603050405020304" pitchFamily="18" charset="0"/>
                <a:cs typeface="Times New Roman" panose="02020603050405020304" pitchFamily="18" charset="0"/>
              </a:rPr>
              <a:t>Using Municipal Assets (</a:t>
            </a:r>
            <a:r>
              <a:rPr lang="en-US" u="sng">
                <a:latin typeface="Times New Roman" panose="02020603050405020304" pitchFamily="18" charset="0"/>
                <a:cs typeface="Times New Roman" panose="02020603050405020304" pitchFamily="18" charset="0"/>
              </a:rPr>
              <a:t>NO</a:t>
            </a:r>
            <a:r>
              <a:rPr lang="en-US">
                <a:latin typeface="Times New Roman" panose="02020603050405020304" pitchFamily="18" charset="0"/>
                <a:cs typeface="Times New Roman" panose="02020603050405020304" pitchFamily="18" charset="0"/>
              </a:rPr>
              <a:t>)</a:t>
            </a:r>
          </a:p>
          <a:p>
            <a:pPr>
              <a:buFont typeface="Wingdings" panose="05000000000000000000" pitchFamily="2" charset="2"/>
              <a:buChar char="Ø"/>
            </a:pPr>
            <a:r>
              <a:rPr lang="en-US">
                <a:latin typeface="Times New Roman" panose="02020603050405020304" pitchFamily="18" charset="0"/>
                <a:cs typeface="Times New Roman" panose="02020603050405020304" pitchFamily="18" charset="0"/>
              </a:rPr>
              <a:t>Using Official Authority/Influence = Interfere or Affect Election Result (</a:t>
            </a:r>
            <a:r>
              <a:rPr lang="en-US" u="sng">
                <a:latin typeface="Times New Roman" panose="02020603050405020304" pitchFamily="18" charset="0"/>
                <a:cs typeface="Times New Roman" panose="02020603050405020304" pitchFamily="18" charset="0"/>
              </a:rPr>
              <a:t>NO</a:t>
            </a:r>
            <a:r>
              <a:rPr lang="en-US">
                <a:latin typeface="Times New Roman" panose="02020603050405020304" pitchFamily="18" charset="0"/>
                <a:cs typeface="Times New Roman" panose="02020603050405020304" pitchFamily="18" charset="0"/>
              </a:rPr>
              <a:t>)</a:t>
            </a:r>
          </a:p>
          <a:p>
            <a:pPr marL="0" indent="0">
              <a:buNone/>
            </a:pPr>
            <a:r>
              <a:rPr lang="en-US">
                <a:latin typeface="Times New Roman" panose="02020603050405020304" pitchFamily="18" charset="0"/>
                <a:cs typeface="Times New Roman" panose="02020603050405020304" pitchFamily="18" charset="0"/>
              </a:rPr>
              <a:t> </a:t>
            </a:r>
          </a:p>
          <a:p>
            <a:pPr marL="0" indent="0">
              <a:buNone/>
            </a:pPr>
            <a:r>
              <a:rPr lang="en-US">
                <a:latin typeface="Times New Roman" panose="02020603050405020304" pitchFamily="18" charset="0"/>
                <a:cs typeface="Times New Roman" panose="02020603050405020304" pitchFamily="18" charset="0"/>
              </a:rPr>
              <a:t>* The HATCH ACT limits certain political activities of employees who work in programs financed by the federal government … </a:t>
            </a:r>
            <a:r>
              <a:rPr lang="en-US" u="sng">
                <a:latin typeface="Times New Roman" panose="02020603050405020304" pitchFamily="18" charset="0"/>
                <a:cs typeface="Times New Roman" panose="02020603050405020304" pitchFamily="18" charset="0"/>
              </a:rPr>
              <a:t>local law enforcement DO receive federal funding</a:t>
            </a:r>
          </a:p>
        </p:txBody>
      </p:sp>
      <p:pic>
        <p:nvPicPr>
          <p:cNvPr id="5" name="Recorded Sound">
            <a:hlinkClick r:id="" action="ppaction://media"/>
            <a:extLst>
              <a:ext uri="{FF2B5EF4-FFF2-40B4-BE49-F238E27FC236}">
                <a16:creationId xmlns:a16="http://schemas.microsoft.com/office/drawing/2014/main" id="{422B16AD-0F96-86A2-851A-7D55772D0C9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890717" y="5618480"/>
            <a:ext cx="609600" cy="609600"/>
          </a:xfrm>
          <a:prstGeom prst="rect">
            <a:avLst/>
          </a:prstGeom>
        </p:spPr>
      </p:pic>
    </p:spTree>
    <p:extLst>
      <p:ext uri="{BB962C8B-B14F-4D97-AF65-F5344CB8AC3E}">
        <p14:creationId xmlns:p14="http://schemas.microsoft.com/office/powerpoint/2010/main" val="2481724019"/>
      </p:ext>
    </p:extLst>
  </p:cSld>
  <p:clrMapOvr>
    <a:masterClrMapping/>
  </p:clrMapOvr>
  <mc:AlternateContent xmlns:mc="http://schemas.openxmlformats.org/markup-compatibility/2006" xmlns:p14="http://schemas.microsoft.com/office/powerpoint/2010/main">
    <mc:Choice Requires="p14">
      <p:transition spd="slow" p14:dur="2000" advTm="98000"/>
    </mc:Choice>
    <mc:Fallback xmlns="">
      <p:transition spd="slow" advTm="98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779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5">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151B7-A68B-4D6C-898F-7E8A683FB7A7}"/>
              </a:ext>
            </a:extLst>
          </p:cNvPr>
          <p:cNvSpPr>
            <a:spLocks noGrp="1"/>
          </p:cNvSpPr>
          <p:nvPr>
            <p:ph type="title"/>
          </p:nvPr>
        </p:nvSpPr>
        <p:spPr>
          <a:xfrm>
            <a:off x="648930" y="629266"/>
            <a:ext cx="6188190" cy="1622321"/>
          </a:xfrm>
        </p:spPr>
        <p:txBody>
          <a:bodyPr vert="horz" lIns="91440" tIns="45720" rIns="91440" bIns="45720" rtlCol="0" anchor="t">
            <a:normAutofit/>
          </a:bodyPr>
          <a:lstStyle/>
          <a:p>
            <a:r>
              <a:rPr lang="en-US">
                <a:solidFill>
                  <a:srgbClr val="EBEBEB"/>
                </a:solidFill>
              </a:rPr>
              <a:t>Connecticut General Statutes</a:t>
            </a:r>
          </a:p>
        </p:txBody>
      </p:sp>
      <p:sp>
        <p:nvSpPr>
          <p:cNvPr id="3" name="Content Placeholder 2">
            <a:extLst>
              <a:ext uri="{FF2B5EF4-FFF2-40B4-BE49-F238E27FC236}">
                <a16:creationId xmlns:a16="http://schemas.microsoft.com/office/drawing/2014/main" id="{5C84DAA5-2B17-4066-8378-357361923EA5}"/>
              </a:ext>
            </a:extLst>
          </p:cNvPr>
          <p:cNvSpPr>
            <a:spLocks noGrp="1"/>
          </p:cNvSpPr>
          <p:nvPr>
            <p:ph sz="half" idx="1"/>
          </p:nvPr>
        </p:nvSpPr>
        <p:spPr>
          <a:xfrm>
            <a:off x="648930" y="2530258"/>
            <a:ext cx="6188189" cy="3693562"/>
          </a:xfrm>
        </p:spPr>
        <p:txBody>
          <a:bodyPr vert="horz" lIns="91440" tIns="45720" rIns="91440" bIns="45720" rtlCol="0">
            <a:normAutofit/>
          </a:bodyPr>
          <a:lstStyle/>
          <a:p>
            <a:pPr>
              <a:lnSpc>
                <a:spcPct val="90000"/>
              </a:lnSpc>
            </a:pPr>
            <a:r>
              <a:rPr lang="en-US" sz="1300">
                <a:solidFill>
                  <a:srgbClr val="FFFFFF"/>
                </a:solidFill>
              </a:rPr>
              <a:t>Carrying a Pistol or Revolver  CGS 29-35</a:t>
            </a:r>
          </a:p>
          <a:p>
            <a:pPr lvl="1">
              <a:lnSpc>
                <a:spcPct val="90000"/>
              </a:lnSpc>
            </a:pPr>
            <a:r>
              <a:rPr lang="en-US" sz="1300">
                <a:solidFill>
                  <a:srgbClr val="FFFFFF"/>
                </a:solidFill>
              </a:rPr>
              <a:t>With a permit 29-35(a)(1) </a:t>
            </a:r>
          </a:p>
          <a:p>
            <a:pPr lvl="1">
              <a:lnSpc>
                <a:spcPct val="90000"/>
              </a:lnSpc>
            </a:pPr>
            <a:r>
              <a:rPr lang="en-US" sz="1300">
                <a:solidFill>
                  <a:srgbClr val="FFFFFF"/>
                </a:solidFill>
              </a:rPr>
              <a:t>Concealed (a)(2) </a:t>
            </a:r>
          </a:p>
          <a:p>
            <a:pPr lvl="1">
              <a:lnSpc>
                <a:spcPct val="90000"/>
              </a:lnSpc>
            </a:pPr>
            <a:r>
              <a:rPr lang="en-US" sz="1300">
                <a:solidFill>
                  <a:srgbClr val="FFFFFF"/>
                </a:solidFill>
              </a:rPr>
              <a:t>Permit Stop &amp; Show (b)</a:t>
            </a:r>
          </a:p>
          <a:p>
            <a:pPr>
              <a:lnSpc>
                <a:spcPct val="90000"/>
              </a:lnSpc>
            </a:pPr>
            <a:r>
              <a:rPr lang="en-US" sz="1300">
                <a:solidFill>
                  <a:srgbClr val="FFFFFF"/>
                </a:solidFill>
              </a:rPr>
              <a:t>Carrying a F/A in a Prohibited Place CGS 29-28(e) / 29-37(a)</a:t>
            </a:r>
          </a:p>
          <a:p>
            <a:pPr>
              <a:lnSpc>
                <a:spcPct val="90000"/>
              </a:lnSpc>
            </a:pPr>
            <a:r>
              <a:rPr lang="en-US" sz="1300">
                <a:solidFill>
                  <a:srgbClr val="FFFFFF"/>
                </a:solidFill>
              </a:rPr>
              <a:t>Possession of a Weapon on School Grounds CGS 53a-217b </a:t>
            </a:r>
          </a:p>
          <a:p>
            <a:pPr>
              <a:lnSpc>
                <a:spcPct val="90000"/>
              </a:lnSpc>
            </a:pPr>
            <a:r>
              <a:rPr lang="en-US" sz="1300">
                <a:solidFill>
                  <a:srgbClr val="FFFFFF"/>
                </a:solidFill>
              </a:rPr>
              <a:t>Breach of Peace &amp; Disorderly Conduct</a:t>
            </a:r>
          </a:p>
          <a:p>
            <a:pPr>
              <a:lnSpc>
                <a:spcPct val="90000"/>
              </a:lnSpc>
            </a:pPr>
            <a:r>
              <a:rPr lang="en-US" sz="1300">
                <a:solidFill>
                  <a:srgbClr val="FFFFFF"/>
                </a:solidFill>
              </a:rPr>
              <a:t>Threatening CGS 53a-61aa, 53a-62</a:t>
            </a:r>
          </a:p>
          <a:p>
            <a:pPr>
              <a:lnSpc>
                <a:spcPct val="90000"/>
              </a:lnSpc>
            </a:pPr>
            <a:r>
              <a:rPr lang="en-US" sz="1300">
                <a:solidFill>
                  <a:srgbClr val="FFFFFF"/>
                </a:solidFill>
              </a:rPr>
              <a:t>Criminal Mischief CGS 53a-115 thru 117a</a:t>
            </a:r>
          </a:p>
          <a:p>
            <a:pPr>
              <a:lnSpc>
                <a:spcPct val="90000"/>
              </a:lnSpc>
            </a:pPr>
            <a:r>
              <a:rPr lang="en-US" sz="1300">
                <a:solidFill>
                  <a:srgbClr val="FFFFFF"/>
                </a:solidFill>
              </a:rPr>
              <a:t>Criminal Trespass 53a-107 thru 110a</a:t>
            </a:r>
          </a:p>
          <a:p>
            <a:pPr>
              <a:lnSpc>
                <a:spcPct val="90000"/>
              </a:lnSpc>
            </a:pPr>
            <a:r>
              <a:rPr lang="en-US" sz="1300">
                <a:solidFill>
                  <a:srgbClr val="FFFFFF"/>
                </a:solidFill>
              </a:rPr>
              <a:t>Signage – Permits &amp; Local Ordinances</a:t>
            </a:r>
          </a:p>
          <a:p>
            <a:pPr marL="0" indent="0">
              <a:lnSpc>
                <a:spcPct val="90000"/>
              </a:lnSpc>
              <a:buNone/>
            </a:pPr>
            <a:endParaRPr lang="en-US" sz="1300">
              <a:solidFill>
                <a:srgbClr val="FFFFFF"/>
              </a:solidFill>
            </a:endParaRPr>
          </a:p>
          <a:p>
            <a:pPr>
              <a:lnSpc>
                <a:spcPct val="90000"/>
              </a:lnSpc>
            </a:pPr>
            <a:endParaRPr lang="en-US" sz="1300">
              <a:solidFill>
                <a:srgbClr val="FFFFFF"/>
              </a:solidFill>
            </a:endParaRPr>
          </a:p>
          <a:p>
            <a:pPr>
              <a:lnSpc>
                <a:spcPct val="90000"/>
              </a:lnSpc>
            </a:pPr>
            <a:endParaRPr lang="en-US" sz="1300">
              <a:solidFill>
                <a:srgbClr val="FFFFFF"/>
              </a:solidFill>
            </a:endParaRPr>
          </a:p>
        </p:txBody>
      </p:sp>
      <p:pic>
        <p:nvPicPr>
          <p:cNvPr id="6" name="Content Placeholder 5" descr="A large building with a lawn and trees in front with Connecticut State Capitol in the background&#10;&#10;Description automatically generated">
            <a:extLst>
              <a:ext uri="{FF2B5EF4-FFF2-40B4-BE49-F238E27FC236}">
                <a16:creationId xmlns:a16="http://schemas.microsoft.com/office/drawing/2014/main" id="{3FD42310-0E58-41BA-9885-DADC658368F8}"/>
              </a:ext>
            </a:extLst>
          </p:cNvPr>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p:blipFill>
        <p:spPr>
          <a:xfrm>
            <a:off x="5654675" y="2689036"/>
            <a:ext cx="4395788" cy="2934078"/>
          </a:xfrm>
          <a:custGeom>
            <a:avLst/>
            <a:gdLst/>
            <a:ahLst/>
            <a:cxnLst/>
            <a:rect l="l" t="t" r="r" b="b"/>
            <a:pathLst>
              <a:path w="4963245" h="6858001">
                <a:moveTo>
                  <a:pt x="1177" y="0"/>
                </a:moveTo>
                <a:lnTo>
                  <a:pt x="1344715" y="0"/>
                </a:lnTo>
                <a:lnTo>
                  <a:pt x="1344715" y="1"/>
                </a:lnTo>
                <a:lnTo>
                  <a:pt x="4963245" y="1"/>
                </a:lnTo>
                <a:lnTo>
                  <a:pt x="4963244" y="6858001"/>
                </a:lnTo>
                <a:lnTo>
                  <a:pt x="900697" y="6858001"/>
                </a:lnTo>
                <a:lnTo>
                  <a:pt x="900697" y="6858000"/>
                </a:lnTo>
                <a:lnTo>
                  <a:pt x="0" y="6858000"/>
                </a:lnTo>
                <a:lnTo>
                  <a:pt x="5883" y="6817538"/>
                </a:lnTo>
                <a:lnTo>
                  <a:pt x="23196" y="6698894"/>
                </a:lnTo>
                <a:lnTo>
                  <a:pt x="35299" y="6612483"/>
                </a:lnTo>
                <a:lnTo>
                  <a:pt x="48073" y="6509613"/>
                </a:lnTo>
                <a:lnTo>
                  <a:pt x="63369" y="6387541"/>
                </a:lnTo>
                <a:lnTo>
                  <a:pt x="79506" y="6252438"/>
                </a:lnTo>
                <a:lnTo>
                  <a:pt x="96483" y="6100191"/>
                </a:lnTo>
                <a:lnTo>
                  <a:pt x="114469" y="5934227"/>
                </a:lnTo>
                <a:lnTo>
                  <a:pt x="132454" y="5753862"/>
                </a:lnTo>
                <a:lnTo>
                  <a:pt x="150776" y="5561838"/>
                </a:lnTo>
                <a:lnTo>
                  <a:pt x="167753" y="5354726"/>
                </a:lnTo>
                <a:lnTo>
                  <a:pt x="184058" y="5138013"/>
                </a:lnTo>
                <a:lnTo>
                  <a:pt x="198849" y="4908956"/>
                </a:lnTo>
                <a:lnTo>
                  <a:pt x="212969" y="4670298"/>
                </a:lnTo>
                <a:lnTo>
                  <a:pt x="226248" y="4421352"/>
                </a:lnTo>
                <a:lnTo>
                  <a:pt x="230955" y="4293793"/>
                </a:lnTo>
                <a:lnTo>
                  <a:pt x="236165" y="4163492"/>
                </a:lnTo>
                <a:lnTo>
                  <a:pt x="241040" y="4031133"/>
                </a:lnTo>
                <a:lnTo>
                  <a:pt x="244234" y="3898087"/>
                </a:lnTo>
                <a:lnTo>
                  <a:pt x="247091" y="3762299"/>
                </a:lnTo>
                <a:lnTo>
                  <a:pt x="250117" y="3625139"/>
                </a:lnTo>
                <a:lnTo>
                  <a:pt x="252134" y="3485236"/>
                </a:lnTo>
                <a:lnTo>
                  <a:pt x="252134" y="3343961"/>
                </a:lnTo>
                <a:lnTo>
                  <a:pt x="253142" y="3201315"/>
                </a:lnTo>
                <a:lnTo>
                  <a:pt x="252134" y="3057297"/>
                </a:lnTo>
                <a:lnTo>
                  <a:pt x="250117" y="2911221"/>
                </a:lnTo>
                <a:lnTo>
                  <a:pt x="248268" y="2765146"/>
                </a:lnTo>
                <a:lnTo>
                  <a:pt x="244234" y="2617013"/>
                </a:lnTo>
                <a:lnTo>
                  <a:pt x="240032" y="2467509"/>
                </a:lnTo>
                <a:lnTo>
                  <a:pt x="235157" y="2318004"/>
                </a:lnTo>
                <a:lnTo>
                  <a:pt x="228266" y="2167128"/>
                </a:lnTo>
                <a:lnTo>
                  <a:pt x="220029" y="2014881"/>
                </a:lnTo>
                <a:lnTo>
                  <a:pt x="212129" y="1861947"/>
                </a:lnTo>
                <a:lnTo>
                  <a:pt x="202044" y="1709014"/>
                </a:lnTo>
                <a:lnTo>
                  <a:pt x="189941" y="1554023"/>
                </a:lnTo>
                <a:lnTo>
                  <a:pt x="177839" y="1401090"/>
                </a:lnTo>
                <a:lnTo>
                  <a:pt x="163887" y="1245413"/>
                </a:lnTo>
                <a:lnTo>
                  <a:pt x="148591" y="1089051"/>
                </a:lnTo>
                <a:lnTo>
                  <a:pt x="132455" y="934746"/>
                </a:lnTo>
                <a:lnTo>
                  <a:pt x="113629" y="778383"/>
                </a:lnTo>
                <a:lnTo>
                  <a:pt x="93458" y="622707"/>
                </a:lnTo>
                <a:lnTo>
                  <a:pt x="73455" y="466344"/>
                </a:lnTo>
                <a:lnTo>
                  <a:pt x="50091" y="310668"/>
                </a:lnTo>
                <a:lnTo>
                  <a:pt x="26222" y="155677"/>
                </a:lnTo>
                <a:close/>
              </a:path>
            </a:pathLst>
          </a:custGeom>
        </p:spPr>
      </p:pic>
      <p:pic>
        <p:nvPicPr>
          <p:cNvPr id="5" name="Recorded Sound">
            <a:hlinkClick r:id="" action="ppaction://media"/>
            <a:extLst>
              <a:ext uri="{FF2B5EF4-FFF2-40B4-BE49-F238E27FC236}">
                <a16:creationId xmlns:a16="http://schemas.microsoft.com/office/drawing/2014/main" id="{27E3A3AD-D281-ED59-84B1-701522012A3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38270" y="5919020"/>
            <a:ext cx="609600" cy="609600"/>
          </a:xfrm>
          <a:prstGeom prst="rect">
            <a:avLst/>
          </a:prstGeom>
        </p:spPr>
      </p:pic>
    </p:spTree>
    <p:extLst>
      <p:ext uri="{BB962C8B-B14F-4D97-AF65-F5344CB8AC3E}">
        <p14:creationId xmlns:p14="http://schemas.microsoft.com/office/powerpoint/2010/main" val="784387254"/>
      </p:ext>
    </p:extLst>
  </p:cSld>
  <p:clrMapOvr>
    <a:masterClrMapping/>
  </p:clrMapOvr>
  <mc:AlternateContent xmlns:mc="http://schemas.openxmlformats.org/markup-compatibility/2006" xmlns:p14="http://schemas.microsoft.com/office/powerpoint/2010/main">
    <mc:Choice Requires="p14">
      <p:transition spd="slow" p14:dur="2000" advTm="116000"/>
    </mc:Choice>
    <mc:Fallback xmlns="">
      <p:transition spd="slow" advTm="11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417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5">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41917-650A-4A70-A0BF-C62B5C28F999}"/>
              </a:ext>
            </a:extLst>
          </p:cNvPr>
          <p:cNvSpPr>
            <a:spLocks noGrp="1"/>
          </p:cNvSpPr>
          <p:nvPr>
            <p:ph type="title"/>
          </p:nvPr>
        </p:nvSpPr>
        <p:spPr>
          <a:xfrm>
            <a:off x="648930" y="629266"/>
            <a:ext cx="4795482" cy="1641987"/>
          </a:xfrm>
        </p:spPr>
        <p:txBody>
          <a:bodyPr>
            <a:normAutofit/>
          </a:bodyPr>
          <a:lstStyle/>
          <a:p>
            <a:r>
              <a:rPr lang="en-US">
                <a:latin typeface="Times New Roman" panose="02020603050405020304" pitchFamily="18" charset="0"/>
                <a:cs typeface="Times New Roman" panose="02020603050405020304" pitchFamily="18" charset="0"/>
              </a:rPr>
              <a:t>FBI Role in Election Crimes</a:t>
            </a:r>
            <a:endParaRPr lang="en-US"/>
          </a:p>
        </p:txBody>
      </p:sp>
      <p:sp>
        <p:nvSpPr>
          <p:cNvPr id="9" name="Content Placeholder 8">
            <a:extLst>
              <a:ext uri="{FF2B5EF4-FFF2-40B4-BE49-F238E27FC236}">
                <a16:creationId xmlns:a16="http://schemas.microsoft.com/office/drawing/2014/main" id="{5E195849-1844-793B-CC53-C2C801A7C9E4}"/>
              </a:ext>
            </a:extLst>
          </p:cNvPr>
          <p:cNvSpPr>
            <a:spLocks noGrp="1"/>
          </p:cNvSpPr>
          <p:nvPr>
            <p:ph idx="1"/>
          </p:nvPr>
        </p:nvSpPr>
        <p:spPr>
          <a:xfrm>
            <a:off x="647701" y="2438401"/>
            <a:ext cx="4797256" cy="3809998"/>
          </a:xfrm>
        </p:spPr>
        <p:txBody>
          <a:bodyPr>
            <a:normAutofit/>
          </a:bodyPr>
          <a:lstStyle/>
          <a:p>
            <a:pPr lvl="0">
              <a:lnSpc>
                <a:spcPct val="90000"/>
              </a:lnSpc>
            </a:pPr>
            <a:r>
              <a:rPr lang="en-US" sz="1900">
                <a:latin typeface="Times New Roman" panose="02020603050405020304" pitchFamily="18" charset="0"/>
                <a:cs typeface="Times New Roman" panose="02020603050405020304" pitchFamily="18" charset="0"/>
              </a:rPr>
              <a:t>18 USC 592 prohibits the sending or stationing of federal "armed men" at polling stations or tabulation centers.  </a:t>
            </a:r>
          </a:p>
          <a:p>
            <a:pPr lvl="0">
              <a:lnSpc>
                <a:spcPct val="90000"/>
              </a:lnSpc>
            </a:pPr>
            <a:r>
              <a:rPr lang="en-US" sz="1900" i="1">
                <a:latin typeface="Times New Roman" panose="02020603050405020304" pitchFamily="18" charset="0"/>
                <a:cs typeface="Times New Roman" panose="02020603050405020304" pitchFamily="18" charset="0"/>
              </a:rPr>
              <a:t>Except</a:t>
            </a:r>
            <a:r>
              <a:rPr lang="en-US" sz="1900">
                <a:latin typeface="Times New Roman" panose="02020603050405020304" pitchFamily="18" charset="0"/>
                <a:cs typeface="Times New Roman" panose="02020603050405020304" pitchFamily="18" charset="0"/>
              </a:rPr>
              <a:t> </a:t>
            </a:r>
            <a:r>
              <a:rPr lang="en-US" sz="1900" u="sng">
                <a:latin typeface="Times New Roman" panose="02020603050405020304" pitchFamily="18" charset="0"/>
                <a:cs typeface="Times New Roman" panose="02020603050405020304" pitchFamily="18" charset="0"/>
              </a:rPr>
              <a:t>exigent circumstances </a:t>
            </a:r>
            <a:r>
              <a:rPr lang="en-US" sz="1900">
                <a:latin typeface="Times New Roman" panose="02020603050405020304" pitchFamily="18" charset="0"/>
                <a:cs typeface="Times New Roman" panose="02020603050405020304" pitchFamily="18" charset="0"/>
              </a:rPr>
              <a:t>to prevent injury to life – Acts of Terrorism, Shooting, Bombing, and Acts of Impending Violence </a:t>
            </a:r>
          </a:p>
          <a:p>
            <a:pPr lvl="0">
              <a:lnSpc>
                <a:spcPct val="90000"/>
              </a:lnSpc>
            </a:pPr>
            <a:r>
              <a:rPr lang="en-US" sz="1900">
                <a:latin typeface="Times New Roman" panose="02020603050405020304" pitchFamily="18" charset="0"/>
                <a:cs typeface="Times New Roman" panose="02020603050405020304" pitchFamily="18" charset="0"/>
              </a:rPr>
              <a:t>Federal election violations: Voter/ballot fraud, voter suppression/intimidation, vote buying schemes, campaign finance violations, threats to election workers or polling locations and cyber intrusions.</a:t>
            </a:r>
          </a:p>
          <a:p>
            <a:pPr>
              <a:lnSpc>
                <a:spcPct val="90000"/>
              </a:lnSpc>
            </a:pPr>
            <a:endParaRPr lang="en-US" sz="1900"/>
          </a:p>
        </p:txBody>
      </p:sp>
      <p:pic>
        <p:nvPicPr>
          <p:cNvPr id="5" name="Content Placeholder 4" descr="A blue and yellow emblem with stars&#10;&#10;Description automatically generated">
            <a:extLst>
              <a:ext uri="{FF2B5EF4-FFF2-40B4-BE49-F238E27FC236}">
                <a16:creationId xmlns:a16="http://schemas.microsoft.com/office/drawing/2014/main" id="{D92A84C5-1F55-4AC7-859B-A7FD5ECFAB01}"/>
              </a:ext>
            </a:extLst>
          </p:cNvPr>
          <p:cNvPicPr>
            <a:picLocks noChangeAspect="1"/>
          </p:cNvPicPr>
          <p:nvPr/>
        </p:nvPicPr>
        <p:blipFill>
          <a:blip r:embed="rId6" cstate="print">
            <a:extLst>
              <a:ext uri="{28A0092B-C50C-407E-A947-70E740481C1C}">
                <a14:useLocalDpi xmlns:a14="http://schemas.microsoft.com/office/drawing/2010/main" val="0"/>
              </a:ext>
            </a:extLst>
          </a:blip>
          <a:srcRect r="361"/>
          <a:stretch/>
        </p:blipFill>
        <p:spPr>
          <a:xfrm>
            <a:off x="6094410" y="609601"/>
            <a:ext cx="5449889" cy="5638797"/>
          </a:xfrm>
          <a:prstGeom prst="rect">
            <a:avLst/>
          </a:prstGeom>
          <a:effectLst>
            <a:outerShdw blurRad="50800" dist="38100" dir="5400000" algn="t" rotWithShape="0">
              <a:prstClr val="black">
                <a:alpha val="43000"/>
              </a:prstClr>
            </a:outerShdw>
          </a:effectLst>
        </p:spPr>
      </p:pic>
      <p:pic>
        <p:nvPicPr>
          <p:cNvPr id="4" name="Recorded Sound">
            <a:hlinkClick r:id="" action="ppaction://media"/>
            <a:extLst>
              <a:ext uri="{FF2B5EF4-FFF2-40B4-BE49-F238E27FC236}">
                <a16:creationId xmlns:a16="http://schemas.microsoft.com/office/drawing/2014/main" id="{CE8AE31E-505D-9FD4-5655-8F212AD8523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44299" y="5943598"/>
            <a:ext cx="609600" cy="609600"/>
          </a:xfrm>
          <a:prstGeom prst="rect">
            <a:avLst/>
          </a:prstGeom>
        </p:spPr>
      </p:pic>
    </p:spTree>
    <p:extLst>
      <p:ext uri="{BB962C8B-B14F-4D97-AF65-F5344CB8AC3E}">
        <p14:creationId xmlns:p14="http://schemas.microsoft.com/office/powerpoint/2010/main" val="392992742"/>
      </p:ext>
    </p:extLst>
  </p:cSld>
  <p:clrMapOvr>
    <a:masterClrMapping/>
  </p:clrMapOvr>
  <mc:AlternateContent xmlns:mc="http://schemas.openxmlformats.org/markup-compatibility/2006" xmlns:p14="http://schemas.microsoft.com/office/powerpoint/2010/main">
    <mc:Choice Requires="p14">
      <p:transition spd="slow" p14:dur="2000" advTm="71000"/>
    </mc:Choice>
    <mc:Fallback xmlns="">
      <p:transition spd="slow" advTm="7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260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5">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03852-73A9-65AA-0ABD-E05FD6A6E054}"/>
              </a:ext>
            </a:extLst>
          </p:cNvPr>
          <p:cNvSpPr>
            <a:spLocks noGrp="1"/>
          </p:cNvSpPr>
          <p:nvPr>
            <p:ph type="title"/>
          </p:nvPr>
        </p:nvSpPr>
        <p:spPr>
          <a:xfrm>
            <a:off x="648930" y="629266"/>
            <a:ext cx="4795482" cy="1641987"/>
          </a:xfrm>
        </p:spPr>
        <p:txBody>
          <a:bodyPr>
            <a:normAutofit/>
          </a:bodyPr>
          <a:lstStyle/>
          <a:p>
            <a:pPr>
              <a:lnSpc>
                <a:spcPct val="90000"/>
              </a:lnSpc>
            </a:pPr>
            <a:r>
              <a:rPr lang="en-US" sz="3600" b="1"/>
              <a:t>Responding to Election Day Threats</a:t>
            </a:r>
          </a:p>
        </p:txBody>
      </p:sp>
      <p:pic>
        <p:nvPicPr>
          <p:cNvPr id="22" name="Picture 21" descr="A picture containing logo&#10;&#10;Description automatically generated">
            <a:extLst>
              <a:ext uri="{FF2B5EF4-FFF2-40B4-BE49-F238E27FC236}">
                <a16:creationId xmlns:a16="http://schemas.microsoft.com/office/drawing/2014/main" id="{E3253791-2F86-A6C5-8E31-3F6C1BAA9FF1}"/>
              </a:ext>
            </a:extLst>
          </p:cNvPr>
          <p:cNvPicPr>
            <a:picLocks noChangeAspect="1"/>
          </p:cNvPicPr>
          <p:nvPr/>
        </p:nvPicPr>
        <p:blipFill>
          <a:blip r:embed="rId6">
            <a:extLst>
              <a:ext uri="{28A0092B-C50C-407E-A947-70E740481C1C}">
                <a14:useLocalDpi xmlns:a14="http://schemas.microsoft.com/office/drawing/2010/main" val="0"/>
              </a:ext>
            </a:extLst>
          </a:blip>
          <a:srcRect l="1940" r="1168"/>
          <a:stretch/>
        </p:blipFill>
        <p:spPr>
          <a:xfrm>
            <a:off x="6094410" y="609601"/>
            <a:ext cx="5449889" cy="5638797"/>
          </a:xfrm>
          <a:prstGeom prst="rect">
            <a:avLst/>
          </a:prstGeom>
          <a:effectLst>
            <a:outerShdw blurRad="50800" dist="38100" dir="5400000" algn="t" rotWithShape="0">
              <a:prstClr val="black">
                <a:alpha val="43000"/>
              </a:prstClr>
            </a:outerShdw>
          </a:effectLst>
        </p:spPr>
      </p:pic>
      <p:sp>
        <p:nvSpPr>
          <p:cNvPr id="43" name="Rectangle 42">
            <a:extLst>
              <a:ext uri="{FF2B5EF4-FFF2-40B4-BE49-F238E27FC236}">
                <a16:creationId xmlns:a16="http://schemas.microsoft.com/office/drawing/2014/main" id="{AA047838-7F9E-43CF-A116-26E7AAA8F8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7D10CF0F-CC0F-F47D-3697-E6AE0BE6BBDC}"/>
              </a:ext>
            </a:extLst>
          </p:cNvPr>
          <p:cNvSpPr>
            <a:spLocks noGrp="1"/>
          </p:cNvSpPr>
          <p:nvPr>
            <p:ph idx="1"/>
          </p:nvPr>
        </p:nvSpPr>
        <p:spPr>
          <a:xfrm>
            <a:off x="647701" y="2438401"/>
            <a:ext cx="4797256" cy="3809998"/>
          </a:xfrm>
        </p:spPr>
        <p:txBody>
          <a:bodyPr vert="horz" lIns="91440" tIns="45720" rIns="91440" bIns="45720" rtlCol="0" anchor="t">
            <a:normAutofit/>
          </a:bodyPr>
          <a:lstStyle/>
          <a:p>
            <a:r>
              <a:rPr lang="en-US" b="1">
                <a:latin typeface="Arial"/>
                <a:ea typeface="Aptos" panose="020B0004020202020204" pitchFamily="34" charset="0"/>
                <a:cs typeface="Arial"/>
              </a:rPr>
              <a:t>Joint</a:t>
            </a:r>
            <a:r>
              <a:rPr lang="en-US" b="1">
                <a:effectLst/>
                <a:latin typeface="Arial"/>
                <a:ea typeface="Aptos" panose="020B0004020202020204" pitchFamily="34" charset="0"/>
                <a:cs typeface="Arial"/>
              </a:rPr>
              <a:t> </a:t>
            </a:r>
            <a:r>
              <a:rPr lang="en-US" b="1">
                <a:latin typeface="Arial"/>
                <a:ea typeface="Aptos" panose="020B0004020202020204" pitchFamily="34" charset="0"/>
                <a:cs typeface="Arial"/>
              </a:rPr>
              <a:t>Hazardous Materials  </a:t>
            </a:r>
            <a:r>
              <a:rPr lang="en-US" b="1">
                <a:effectLst/>
                <a:latin typeface="Arial"/>
                <a:ea typeface="Aptos" panose="020B0004020202020204" pitchFamily="34" charset="0"/>
                <a:cs typeface="Arial"/>
              </a:rPr>
              <a:t>Assessment Teams </a:t>
            </a:r>
            <a:r>
              <a:rPr lang="en-US">
                <a:effectLst/>
                <a:latin typeface="Arial"/>
                <a:ea typeface="Aptos" panose="020B0004020202020204" pitchFamily="34" charset="0"/>
                <a:cs typeface="Arial"/>
              </a:rPr>
              <a:t>will be </a:t>
            </a:r>
            <a:r>
              <a:rPr lang="en-US">
                <a:latin typeface="Arial"/>
                <a:ea typeface="Aptos" panose="020B0004020202020204" pitchFamily="34" charset="0"/>
                <a:cs typeface="Arial"/>
              </a:rPr>
              <a:t>available</a:t>
            </a:r>
            <a:r>
              <a:rPr lang="en-US">
                <a:effectLst/>
                <a:latin typeface="Arial"/>
                <a:ea typeface="Aptos" panose="020B0004020202020204" pitchFamily="34" charset="0"/>
                <a:cs typeface="Arial"/>
              </a:rPr>
              <a:t> on Election Day to provide rapid </a:t>
            </a:r>
            <a:r>
              <a:rPr lang="en-US">
                <a:latin typeface="Arial"/>
                <a:ea typeface="Aptos" panose="020B0004020202020204" pitchFamily="34" charset="0"/>
                <a:cs typeface="Arial"/>
              </a:rPr>
              <a:t>credibility assessments </a:t>
            </a:r>
            <a:r>
              <a:rPr lang="en-US">
                <a:effectLst/>
                <a:latin typeface="Arial"/>
                <a:ea typeface="Aptos" panose="020B0004020202020204" pitchFamily="34" charset="0"/>
                <a:cs typeface="Arial"/>
              </a:rPr>
              <a:t>of any potential threat to a polling location.  </a:t>
            </a:r>
            <a:r>
              <a:rPr lang="en-US">
                <a:latin typeface="Arial"/>
                <a:ea typeface="Aptos" panose="020B0004020202020204" pitchFamily="34" charset="0"/>
                <a:cs typeface="Arial"/>
              </a:rPr>
              <a:t>The</a:t>
            </a:r>
            <a:r>
              <a:rPr lang="en-US">
                <a:effectLst/>
                <a:latin typeface="Arial"/>
                <a:ea typeface="Aptos" panose="020B0004020202020204" pitchFamily="34" charset="0"/>
                <a:cs typeface="Arial"/>
              </a:rPr>
              <a:t> </a:t>
            </a:r>
            <a:r>
              <a:rPr lang="en-US">
                <a:latin typeface="Arial"/>
                <a:ea typeface="Aptos" panose="020B0004020202020204" pitchFamily="34" charset="0"/>
                <a:cs typeface="Arial"/>
              </a:rPr>
              <a:t>goal is to keep polling locations open. The </a:t>
            </a:r>
            <a:r>
              <a:rPr lang="en-US">
                <a:effectLst/>
                <a:latin typeface="Arial"/>
                <a:ea typeface="Aptos" panose="020B0004020202020204" pitchFamily="34" charset="0"/>
                <a:cs typeface="Arial"/>
              </a:rPr>
              <a:t>JHAT teams are </a:t>
            </a:r>
            <a:r>
              <a:rPr lang="en-US">
                <a:latin typeface="Arial"/>
                <a:ea typeface="Aptos" panose="020B0004020202020204" pitchFamily="34" charset="0"/>
                <a:cs typeface="Arial"/>
              </a:rPr>
              <a:t>made up of local, regional, state and federal </a:t>
            </a:r>
            <a:r>
              <a:rPr lang="en-US" err="1">
                <a:latin typeface="Arial"/>
                <a:ea typeface="Aptos" panose="020B0004020202020204" pitchFamily="34" charset="0"/>
                <a:cs typeface="Arial"/>
              </a:rPr>
              <a:t>haz</a:t>
            </a:r>
            <a:r>
              <a:rPr lang="en-US">
                <a:latin typeface="Arial"/>
                <a:ea typeface="Aptos" panose="020B0004020202020204" pitchFamily="34" charset="0"/>
                <a:cs typeface="Arial"/>
              </a:rPr>
              <a:t> mat team members.  </a:t>
            </a:r>
            <a:r>
              <a:rPr lang="en-US">
                <a:effectLst/>
                <a:latin typeface="Arial"/>
                <a:ea typeface="Aptos" panose="020B0004020202020204" pitchFamily="34" charset="0"/>
                <a:cs typeface="Arial"/>
              </a:rPr>
              <a:t>If you have any questions, please contact </a:t>
            </a:r>
            <a:r>
              <a:rPr lang="en-US" u="none" strike="noStrike">
                <a:effectLst/>
                <a:latin typeface="Arial"/>
                <a:ea typeface="Aptos" panose="020B0004020202020204" pitchFamily="34" charset="0"/>
                <a:cs typeface="Arial"/>
                <a:hlinkClick r:id="rId7">
                  <a:extLst>
                    <a:ext uri="{A12FA001-AC4F-418D-AE19-62706E023703}">
                      <ahyp:hlinkClr xmlns:ahyp="http://schemas.microsoft.com/office/drawing/2018/hyperlinkcolor" val="tx"/>
                    </a:ext>
                  </a:extLst>
                </a:hlinkClick>
              </a:rPr>
              <a:t>demhs.fieldsupport@ct.gov</a:t>
            </a:r>
            <a:r>
              <a:rPr lang="en-US">
                <a:effectLst/>
                <a:latin typeface="Arial"/>
                <a:ea typeface="Aptos" panose="020B0004020202020204" pitchFamily="34" charset="0"/>
                <a:cs typeface="Arial"/>
              </a:rPr>
              <a:t>.  </a:t>
            </a:r>
            <a:endParaRPr lang="en-US">
              <a:effectLst/>
              <a:latin typeface="Calibri" panose="020F0502020204030204" pitchFamily="34" charset="0"/>
              <a:ea typeface="Aptos" panose="020B0004020202020204" pitchFamily="34" charset="0"/>
              <a:cs typeface="Calibri" panose="020F0502020204030204" pitchFamily="34" charset="0"/>
            </a:endParaRPr>
          </a:p>
          <a:p>
            <a:endParaRPr lang="en-US"/>
          </a:p>
        </p:txBody>
      </p:sp>
      <p:pic>
        <p:nvPicPr>
          <p:cNvPr id="39" name="Recorded Sound">
            <a:hlinkClick r:id="" action="ppaction://media"/>
            <a:extLst>
              <a:ext uri="{FF2B5EF4-FFF2-40B4-BE49-F238E27FC236}">
                <a16:creationId xmlns:a16="http://schemas.microsoft.com/office/drawing/2014/main" id="{770D3088-2565-48C8-4521-DD7C729B8CE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86782" y="6099412"/>
            <a:ext cx="609600" cy="609600"/>
          </a:xfrm>
          <a:prstGeom prst="rect">
            <a:avLst/>
          </a:prstGeom>
        </p:spPr>
      </p:pic>
    </p:spTree>
    <p:extLst>
      <p:ext uri="{BB962C8B-B14F-4D97-AF65-F5344CB8AC3E}">
        <p14:creationId xmlns:p14="http://schemas.microsoft.com/office/powerpoint/2010/main" val="500819391"/>
      </p:ext>
    </p:extLst>
  </p:cSld>
  <p:clrMapOvr>
    <a:masterClrMapping/>
  </p:clrMapOvr>
  <mc:AlternateContent xmlns:mc="http://schemas.openxmlformats.org/markup-compatibility/2006" xmlns:p14="http://schemas.microsoft.com/office/powerpoint/2010/main">
    <mc:Choice Requires="p14">
      <p:transition spd="slow" p14:dur="2000" advTm="21149"/>
    </mc:Choice>
    <mc:Fallback xmlns="">
      <p:transition spd="slow" advTm="211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449" fill="hold"/>
                                        <p:tgtEl>
                                          <p:spTgt spid="3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9"/>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5">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742108" y="320040"/>
            <a:ext cx="3190562" cy="811530"/>
          </a:xfrm>
        </p:spPr>
        <p:txBody>
          <a:bodyPr>
            <a:normAutofit/>
          </a:bodyPr>
          <a:lstStyle/>
          <a:p>
            <a:r>
              <a:rPr lang="en-US"/>
              <a:t>Resources</a:t>
            </a:r>
          </a:p>
        </p:txBody>
      </p:sp>
      <p:pic>
        <p:nvPicPr>
          <p:cNvPr id="5" name="Picture 4" descr="A ballot box outside of a building&#10;&#10;Description automatically generated">
            <a:extLst>
              <a:ext uri="{FF2B5EF4-FFF2-40B4-BE49-F238E27FC236}">
                <a16:creationId xmlns:a16="http://schemas.microsoft.com/office/drawing/2014/main" id="{5B29F476-8F22-4FCD-B85C-28CBF7027824}"/>
              </a:ext>
            </a:extLst>
          </p:cNvPr>
          <p:cNvPicPr>
            <a:picLocks noChangeAspect="1"/>
          </p:cNvPicPr>
          <p:nvPr/>
        </p:nvPicPr>
        <p:blipFill>
          <a:blip r:embed="rId6">
            <a:extLst>
              <a:ext uri="{28A0092B-C50C-407E-A947-70E740481C1C}">
                <a14:useLocalDpi xmlns:a14="http://schemas.microsoft.com/office/drawing/2010/main" val="0"/>
              </a:ext>
            </a:extLst>
          </a:blip>
          <a:srcRect l="15607" r="15078" b="1"/>
          <a:stretch/>
        </p:blipFill>
        <p:spPr>
          <a:xfrm>
            <a:off x="-2" y="10"/>
            <a:ext cx="6094407" cy="6857990"/>
          </a:xfrm>
          <a:prstGeom prst="rect">
            <a:avLst/>
          </a:prstGeom>
        </p:spPr>
      </p:pic>
      <p:sp>
        <p:nvSpPr>
          <p:cNvPr id="3" name="Content Placeholder 2"/>
          <p:cNvSpPr>
            <a:spLocks noGrp="1"/>
          </p:cNvSpPr>
          <p:nvPr>
            <p:ph idx="1"/>
          </p:nvPr>
        </p:nvSpPr>
        <p:spPr>
          <a:xfrm>
            <a:off x="6742108" y="1337310"/>
            <a:ext cx="5259392" cy="5292090"/>
          </a:xfrm>
        </p:spPr>
        <p:txBody>
          <a:bodyPr>
            <a:normAutofit lnSpcReduction="10000"/>
          </a:bodyPr>
          <a:lstStyle/>
          <a:p>
            <a:pPr>
              <a:lnSpc>
                <a:spcPct val="90000"/>
              </a:lnSpc>
              <a:buFont typeface="Wingdings" panose="05000000000000000000" pitchFamily="2" charset="2"/>
              <a:buChar char="Ø"/>
            </a:pPr>
            <a:r>
              <a:rPr lang="en-US" sz="2400">
                <a:latin typeface="Times New Roman" panose="02020603050405020304" pitchFamily="18" charset="0"/>
                <a:cs typeface="Times New Roman" panose="02020603050405020304" pitchFamily="18" charset="0"/>
              </a:rPr>
              <a:t>CTIC – Call 860-706-5500 or e-mail ctic@ct.gov.</a:t>
            </a:r>
          </a:p>
          <a:p>
            <a:pPr>
              <a:lnSpc>
                <a:spcPct val="90000"/>
              </a:lnSpc>
              <a:buFont typeface="Wingdings" panose="05000000000000000000" pitchFamily="2" charset="2"/>
              <a:buChar char="Ø"/>
            </a:pPr>
            <a:r>
              <a:rPr lang="en-US" sz="2400">
                <a:latin typeface="Times New Roman" panose="02020603050405020304" pitchFamily="18" charset="0"/>
                <a:cs typeface="Times New Roman" panose="02020603050405020304" pitchFamily="18" charset="0"/>
              </a:rPr>
              <a:t>DCJ – Call your Inspector in your Judicial District.</a:t>
            </a:r>
          </a:p>
          <a:p>
            <a:pPr>
              <a:lnSpc>
                <a:spcPct val="90000"/>
              </a:lnSpc>
              <a:buFont typeface="Wingdings" panose="05000000000000000000" pitchFamily="2" charset="2"/>
              <a:buChar char="Ø"/>
            </a:pPr>
            <a:r>
              <a:rPr lang="en-US" sz="2400">
                <a:latin typeface="Times New Roman" panose="02020603050405020304" pitchFamily="18" charset="0"/>
                <a:cs typeface="Times New Roman" panose="02020603050405020304" pitchFamily="18" charset="0"/>
              </a:rPr>
              <a:t>FBI – Call FBI New Haven 24/7 @ 203-777-6311.</a:t>
            </a:r>
          </a:p>
          <a:p>
            <a:pPr>
              <a:lnSpc>
                <a:spcPct val="90000"/>
              </a:lnSpc>
              <a:buFont typeface="Wingdings" panose="05000000000000000000" pitchFamily="2" charset="2"/>
              <a:buChar char="Ø"/>
            </a:pPr>
            <a:r>
              <a:rPr lang="en-US" sz="2400">
                <a:latin typeface="Times New Roman" panose="02020603050405020304" pitchFamily="18" charset="0"/>
                <a:cs typeface="Times New Roman" panose="02020603050405020304" pitchFamily="18" charset="0"/>
              </a:rPr>
              <a:t>OAG –  Call Maura Murphy, Special Litigation Section Chief @ 860-808-5020.</a:t>
            </a:r>
          </a:p>
          <a:p>
            <a:pPr>
              <a:lnSpc>
                <a:spcPct val="90000"/>
              </a:lnSpc>
              <a:buFont typeface="Wingdings" panose="05000000000000000000" pitchFamily="2" charset="2"/>
              <a:buChar char="Ø"/>
            </a:pPr>
            <a:r>
              <a:rPr lang="en-US" sz="2400">
                <a:latin typeface="Times New Roman" panose="02020603050405020304" pitchFamily="18" charset="0"/>
                <a:cs typeface="Times New Roman" panose="02020603050405020304" pitchFamily="18" charset="0"/>
              </a:rPr>
              <a:t>SEEC – Call Staff Attorney William Smith or Legal Investigator Ronald Perry @ 860-256-2940.</a:t>
            </a:r>
          </a:p>
          <a:p>
            <a:pPr>
              <a:lnSpc>
                <a:spcPct val="90000"/>
              </a:lnSpc>
              <a:buFont typeface="Wingdings" panose="05000000000000000000" pitchFamily="2" charset="2"/>
              <a:buChar char="Ø"/>
            </a:pPr>
            <a:r>
              <a:rPr lang="en-US" sz="2400">
                <a:latin typeface="Times New Roman" panose="02020603050405020304" pitchFamily="18" charset="0"/>
                <a:cs typeface="Times New Roman" panose="02020603050405020304" pitchFamily="18" charset="0"/>
              </a:rPr>
              <a:t>SOTS – Call the general line @ 860-509-6100 or the Hotline during EV or on Election Day @ 1-866-733-2463</a:t>
            </a:r>
          </a:p>
          <a:p>
            <a:pPr marL="0" indent="0">
              <a:lnSpc>
                <a:spcPct val="90000"/>
              </a:lnSpc>
              <a:buNone/>
            </a:pPr>
            <a:endParaRPr lang="en-US" sz="1400"/>
          </a:p>
        </p:txBody>
      </p:sp>
      <p:pic>
        <p:nvPicPr>
          <p:cNvPr id="6" name="Recorded Sound">
            <a:hlinkClick r:id="" action="ppaction://media"/>
            <a:extLst>
              <a:ext uri="{FF2B5EF4-FFF2-40B4-BE49-F238E27FC236}">
                <a16:creationId xmlns:a16="http://schemas.microsoft.com/office/drawing/2014/main" id="{2B1C3C20-0DFF-15E7-3BBF-3A9809FD616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91900" y="6201656"/>
            <a:ext cx="609600" cy="609600"/>
          </a:xfrm>
          <a:prstGeom prst="rect">
            <a:avLst/>
          </a:prstGeom>
        </p:spPr>
      </p:pic>
    </p:spTree>
    <p:extLst>
      <p:ext uri="{BB962C8B-B14F-4D97-AF65-F5344CB8AC3E}">
        <p14:creationId xmlns:p14="http://schemas.microsoft.com/office/powerpoint/2010/main" val="3890512757"/>
      </p:ext>
    </p:extLst>
  </p:cSld>
  <p:clrMapOvr>
    <a:masterClrMapping/>
  </p:clrMapOvr>
  <mc:AlternateContent xmlns:mc="http://schemas.openxmlformats.org/markup-compatibility/2006" xmlns:p14="http://schemas.microsoft.com/office/powerpoint/2010/main">
    <mc:Choice Requires="p14">
      <p:transition spd="slow" p14:dur="2000" advTm="16000"/>
    </mc:Choice>
    <mc:Fallback xmlns="">
      <p:transition spd="slow" advTm="1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50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7" name="Picture 46">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49" name="Picture 48">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51" name="Oval 50">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3" name="Picture 52">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55" name="Picture 54">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8">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57" name="Rectangle 56">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9" name="Rectangle 58">
            <a:extLst>
              <a:ext uri="{FF2B5EF4-FFF2-40B4-BE49-F238E27FC236}">
                <a16:creationId xmlns:a16="http://schemas.microsoft.com/office/drawing/2014/main" id="{D67CA421-FA2B-47ED-A101-F8BBEBB29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232792-1E21-4D51-9E97-FC7FE369B79B}"/>
              </a:ext>
            </a:extLst>
          </p:cNvPr>
          <p:cNvSpPr>
            <a:spLocks noGrp="1"/>
          </p:cNvSpPr>
          <p:nvPr>
            <p:ph type="title"/>
          </p:nvPr>
        </p:nvSpPr>
        <p:spPr>
          <a:xfrm>
            <a:off x="8200279" y="1325880"/>
            <a:ext cx="3344020" cy="3066507"/>
          </a:xfrm>
        </p:spPr>
        <p:txBody>
          <a:bodyPr vert="horz" lIns="91440" tIns="45720" rIns="91440" bIns="45720" rtlCol="0" anchor="b">
            <a:normAutofit/>
          </a:bodyPr>
          <a:lstStyle/>
          <a:p>
            <a:pPr>
              <a:lnSpc>
                <a:spcPct val="90000"/>
              </a:lnSpc>
            </a:pPr>
            <a:r>
              <a:rPr lang="en-US" sz="3800" b="0" i="0" kern="1200">
                <a:solidFill>
                  <a:srgbClr val="EBEBEB"/>
                </a:solidFill>
                <a:latin typeface="+mj-lt"/>
                <a:ea typeface="+mj-ea"/>
                <a:cs typeface="+mj-cs"/>
              </a:rPr>
              <a:t>Law Enforcement and Voting in Connecticut</a:t>
            </a:r>
          </a:p>
        </p:txBody>
      </p:sp>
      <p:sp useBgFill="1">
        <p:nvSpPr>
          <p:cNvPr id="61" name="Rectangle 60">
            <a:extLst>
              <a:ext uri="{FF2B5EF4-FFF2-40B4-BE49-F238E27FC236}">
                <a16:creationId xmlns:a16="http://schemas.microsoft.com/office/drawing/2014/main" id="{12425D82-CD5E-45A4-9542-70951E59F2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6914" y="639905"/>
            <a:ext cx="6915664" cy="5578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221DB897-A621-4D5F-AC81-91199AC437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7" name="Content Placeholder 6" descr="A person standing in a line with a flag on it&#10;&#10;Description automatically generated">
            <a:extLst>
              <a:ext uri="{FF2B5EF4-FFF2-40B4-BE49-F238E27FC236}">
                <a16:creationId xmlns:a16="http://schemas.microsoft.com/office/drawing/2014/main" id="{BE1E26C8-757F-4DA0-AA8C-D8ADDDA2EBB2}"/>
              </a:ext>
            </a:extLst>
          </p:cNvPr>
          <p:cNvPicPr>
            <a:picLocks noGrp="1" noChangeAspect="1"/>
          </p:cNvPicPr>
          <p:nvPr>
            <p:ph idx="1"/>
          </p:nvPr>
        </p:nvPicPr>
        <p:blipFill>
          <a:blip r:embed="rId9" cstate="print">
            <a:extLst>
              <a:ext uri="{28A0092B-C50C-407E-A947-70E740481C1C}">
                <a14:useLocalDpi xmlns:a14="http://schemas.microsoft.com/office/drawing/2010/main" val="0"/>
              </a:ext>
            </a:extLst>
          </a:blip>
          <a:srcRect t="5622" b="14497"/>
          <a:stretch/>
        </p:blipFill>
        <p:spPr>
          <a:xfrm>
            <a:off x="955392" y="2109418"/>
            <a:ext cx="6275584" cy="2644357"/>
          </a:xfrm>
          <a:prstGeom prst="rect">
            <a:avLst/>
          </a:prstGeom>
          <a:effectLst/>
        </p:spPr>
      </p:pic>
      <p:pic>
        <p:nvPicPr>
          <p:cNvPr id="11" name="Recorded Sound">
            <a:hlinkClick r:id="" action="ppaction://media"/>
            <a:extLst>
              <a:ext uri="{FF2B5EF4-FFF2-40B4-BE49-F238E27FC236}">
                <a16:creationId xmlns:a16="http://schemas.microsoft.com/office/drawing/2014/main" id="{1E1AC057-F700-2917-2972-F5127C874A5D}"/>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250286" y="5995307"/>
            <a:ext cx="609600" cy="609600"/>
          </a:xfrm>
          <a:prstGeom prst="rect">
            <a:avLst/>
          </a:prstGeom>
        </p:spPr>
      </p:pic>
    </p:spTree>
    <p:extLst>
      <p:ext uri="{BB962C8B-B14F-4D97-AF65-F5344CB8AC3E}">
        <p14:creationId xmlns:p14="http://schemas.microsoft.com/office/powerpoint/2010/main" val="210840138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22000"/>
    </mc:Choice>
    <mc:Fallback xmlns="">
      <p:transition spd="slow" advTm="2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179"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extLst>
    <p:ext uri="{E180D4A7-C9FB-4DFB-919C-405C955672EB}">
      <p14:showEvtLst xmlns:p14="http://schemas.microsoft.com/office/powerpoint/2010/main">
        <p14:playEvt time="0" objId="3"/>
        <p14:pauseEvt time="0" objId="3"/>
      </p14:showEvtLst>
    </p:ext>
  </p:extLs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9">
            <a:extLst>
              <a:ext uri="{FF2B5EF4-FFF2-40B4-BE49-F238E27FC236}">
                <a16:creationId xmlns:a16="http://schemas.microsoft.com/office/drawing/2014/main" id="{C0B13FF8-2B3C-4BC1-B3E4-254B3F8C3E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AD5B6A-9D17-4DAE-9F40-6DEACE0ECF26}"/>
              </a:ext>
            </a:extLst>
          </p:cNvPr>
          <p:cNvSpPr>
            <a:spLocks noGrp="1"/>
          </p:cNvSpPr>
          <p:nvPr>
            <p:ph type="title"/>
          </p:nvPr>
        </p:nvSpPr>
        <p:spPr>
          <a:xfrm>
            <a:off x="635223" y="629266"/>
            <a:ext cx="3312886" cy="5594554"/>
          </a:xfrm>
        </p:spPr>
        <p:txBody>
          <a:bodyPr anchor="ctr">
            <a:normAutofit fontScale="90000"/>
          </a:bodyPr>
          <a:lstStyle/>
          <a:p>
            <a:pPr marL="0" indent="0">
              <a:lnSpc>
                <a:spcPct val="90000"/>
              </a:lnSpc>
              <a:buNone/>
            </a:pPr>
            <a:br>
              <a:rPr lang="en-US" sz="1900">
                <a:solidFill>
                  <a:srgbClr val="EBEBEB"/>
                </a:solidFill>
              </a:rPr>
            </a:br>
            <a:br>
              <a:rPr lang="en-US" sz="1900">
                <a:solidFill>
                  <a:srgbClr val="EBEBEB"/>
                </a:solidFill>
              </a:rPr>
            </a:br>
            <a:br>
              <a:rPr lang="en-US" sz="1900">
                <a:solidFill>
                  <a:srgbClr val="EBEBEB"/>
                </a:solidFill>
              </a:rPr>
            </a:br>
            <a:r>
              <a:rPr lang="en-US" sz="3100" b="1">
                <a:solidFill>
                  <a:srgbClr val="EBEBEB"/>
                </a:solidFill>
              </a:rPr>
              <a:t>FOURTEEN DAYS OF EARLY VOTING:</a:t>
            </a:r>
            <a:br>
              <a:rPr lang="en-US" sz="3100" b="1">
                <a:solidFill>
                  <a:srgbClr val="EBEBEB"/>
                </a:solidFill>
              </a:rPr>
            </a:br>
            <a:r>
              <a:rPr lang="en-US" sz="3100" b="1">
                <a:solidFill>
                  <a:srgbClr val="EBEBEB"/>
                </a:solidFill>
              </a:rPr>
              <a:t>MONDAY, OCT. 21 – SUNDAY, NOV. 3.</a:t>
            </a:r>
            <a:br>
              <a:rPr lang="en-US" sz="3100" b="1">
                <a:solidFill>
                  <a:srgbClr val="EBEBEB"/>
                </a:solidFill>
              </a:rPr>
            </a:br>
            <a:br>
              <a:rPr lang="en-US" sz="3100" b="1">
                <a:solidFill>
                  <a:srgbClr val="EBEBEB"/>
                </a:solidFill>
              </a:rPr>
            </a:br>
            <a:r>
              <a:rPr lang="en-US" sz="3100" b="1">
                <a:solidFill>
                  <a:srgbClr val="EBEBEB"/>
                </a:solidFill>
              </a:rPr>
              <a:t>HOURS: 10:00 AM to 6:00 PM, EXCEPT OCT. 29 AND OCT. 31, WHEN HOURS ARE 8:00 AM to 8:00 PM.</a:t>
            </a:r>
            <a:br>
              <a:rPr lang="en-US" sz="1900">
                <a:solidFill>
                  <a:srgbClr val="EBEBEB"/>
                </a:solidFill>
              </a:rPr>
            </a:br>
            <a:br>
              <a:rPr lang="en-US" sz="1900">
                <a:solidFill>
                  <a:srgbClr val="EBEBEB"/>
                </a:solidFill>
              </a:rPr>
            </a:br>
            <a:br>
              <a:rPr lang="en-US" sz="1900">
                <a:solidFill>
                  <a:srgbClr val="EBEBEB"/>
                </a:solidFill>
              </a:rPr>
            </a:br>
            <a:endParaRPr lang="en-US" sz="1900">
              <a:solidFill>
                <a:srgbClr val="EBEBEB"/>
              </a:solidFill>
            </a:endParaRPr>
          </a:p>
        </p:txBody>
      </p:sp>
      <p:sp>
        <p:nvSpPr>
          <p:cNvPr id="13" name="Freeform 7">
            <a:extLst>
              <a:ext uri="{FF2B5EF4-FFF2-40B4-BE49-F238E27FC236}">
                <a16:creationId xmlns:a16="http://schemas.microsoft.com/office/drawing/2014/main" id="{B9C1207E-FFD8-4821-AFE6-71C7243609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15" name="Freeform: Shape 13">
            <a:extLst>
              <a:ext uri="{FF2B5EF4-FFF2-40B4-BE49-F238E27FC236}">
                <a16:creationId xmlns:a16="http://schemas.microsoft.com/office/drawing/2014/main" id="{2B199503-2632-490F-8EB2-759D88708F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4747655" y="-586345"/>
            <a:ext cx="6858001" cy="8030691"/>
          </a:xfrm>
          <a:custGeom>
            <a:avLst/>
            <a:gdLst>
              <a:gd name="connsiteX0" fmla="*/ 6858001 w 6858001"/>
              <a:gd name="connsiteY0" fmla="*/ 1177 h 8030691"/>
              <a:gd name="connsiteX1" fmla="*/ 6858001 w 6858001"/>
              <a:gd name="connsiteY1" fmla="*/ 1344715 h 8030691"/>
              <a:gd name="connsiteX2" fmla="*/ 6858000 w 6858001"/>
              <a:gd name="connsiteY2" fmla="*/ 1344715 h 8030691"/>
              <a:gd name="connsiteX3" fmla="*/ 6858000 w 6858001"/>
              <a:gd name="connsiteY3" fmla="*/ 8030691 h 8030691"/>
              <a:gd name="connsiteX4" fmla="*/ 0 w 6858001"/>
              <a:gd name="connsiteY4" fmla="*/ 8030690 h 8030691"/>
              <a:gd name="connsiteX5" fmla="*/ 0 w 6858001"/>
              <a:gd name="connsiteY5" fmla="*/ 477747 h 8030691"/>
              <a:gd name="connsiteX6" fmla="*/ 1 w 6858001"/>
              <a:gd name="connsiteY6" fmla="*/ 477747 h 8030691"/>
              <a:gd name="connsiteX7" fmla="*/ 1 w 6858001"/>
              <a:gd name="connsiteY7" fmla="*/ 0 h 8030691"/>
              <a:gd name="connsiteX8" fmla="*/ 40463 w 6858001"/>
              <a:gd name="connsiteY8" fmla="*/ 5883 h 8030691"/>
              <a:gd name="connsiteX9" fmla="*/ 159107 w 6858001"/>
              <a:gd name="connsiteY9" fmla="*/ 23196 h 8030691"/>
              <a:gd name="connsiteX10" fmla="*/ 245518 w 6858001"/>
              <a:gd name="connsiteY10" fmla="*/ 35299 h 8030691"/>
              <a:gd name="connsiteX11" fmla="*/ 348388 w 6858001"/>
              <a:gd name="connsiteY11" fmla="*/ 48074 h 8030691"/>
              <a:gd name="connsiteX12" fmla="*/ 470460 w 6858001"/>
              <a:gd name="connsiteY12" fmla="*/ 63370 h 8030691"/>
              <a:gd name="connsiteX13" fmla="*/ 605563 w 6858001"/>
              <a:gd name="connsiteY13" fmla="*/ 79507 h 8030691"/>
              <a:gd name="connsiteX14" fmla="*/ 757810 w 6858001"/>
              <a:gd name="connsiteY14" fmla="*/ 96484 h 8030691"/>
              <a:gd name="connsiteX15" fmla="*/ 923774 w 6858001"/>
              <a:gd name="connsiteY15" fmla="*/ 114469 h 8030691"/>
              <a:gd name="connsiteX16" fmla="*/ 1104139 w 6858001"/>
              <a:gd name="connsiteY16" fmla="*/ 132455 h 8030691"/>
              <a:gd name="connsiteX17" fmla="*/ 1296163 w 6858001"/>
              <a:gd name="connsiteY17" fmla="*/ 150776 h 8030691"/>
              <a:gd name="connsiteX18" fmla="*/ 1503275 w 6858001"/>
              <a:gd name="connsiteY18" fmla="*/ 167753 h 8030691"/>
              <a:gd name="connsiteX19" fmla="*/ 1719988 w 6858001"/>
              <a:gd name="connsiteY19" fmla="*/ 184058 h 8030691"/>
              <a:gd name="connsiteX20" fmla="*/ 1949045 w 6858001"/>
              <a:gd name="connsiteY20" fmla="*/ 198850 h 8030691"/>
              <a:gd name="connsiteX21" fmla="*/ 2187703 w 6858001"/>
              <a:gd name="connsiteY21" fmla="*/ 212969 h 8030691"/>
              <a:gd name="connsiteX22" fmla="*/ 2436649 w 6858001"/>
              <a:gd name="connsiteY22" fmla="*/ 226249 h 8030691"/>
              <a:gd name="connsiteX23" fmla="*/ 2564208 w 6858001"/>
              <a:gd name="connsiteY23" fmla="*/ 230955 h 8030691"/>
              <a:gd name="connsiteX24" fmla="*/ 2694509 w 6858001"/>
              <a:gd name="connsiteY24" fmla="*/ 236166 h 8030691"/>
              <a:gd name="connsiteX25" fmla="*/ 2826869 w 6858001"/>
              <a:gd name="connsiteY25" fmla="*/ 241040 h 8030691"/>
              <a:gd name="connsiteX26" fmla="*/ 2959914 w 6858001"/>
              <a:gd name="connsiteY26" fmla="*/ 244234 h 8030691"/>
              <a:gd name="connsiteX27" fmla="*/ 3095702 w 6858001"/>
              <a:gd name="connsiteY27" fmla="*/ 247092 h 8030691"/>
              <a:gd name="connsiteX28" fmla="*/ 3232862 w 6858001"/>
              <a:gd name="connsiteY28" fmla="*/ 250117 h 8030691"/>
              <a:gd name="connsiteX29" fmla="*/ 3372766 w 6858001"/>
              <a:gd name="connsiteY29" fmla="*/ 252134 h 8030691"/>
              <a:gd name="connsiteX30" fmla="*/ 3514040 w 6858001"/>
              <a:gd name="connsiteY30" fmla="*/ 252134 h 8030691"/>
              <a:gd name="connsiteX31" fmla="*/ 3656686 w 6858001"/>
              <a:gd name="connsiteY31" fmla="*/ 253143 h 8030691"/>
              <a:gd name="connsiteX32" fmla="*/ 3800705 w 6858001"/>
              <a:gd name="connsiteY32" fmla="*/ 252134 h 8030691"/>
              <a:gd name="connsiteX33" fmla="*/ 3946780 w 6858001"/>
              <a:gd name="connsiteY33" fmla="*/ 250117 h 8030691"/>
              <a:gd name="connsiteX34" fmla="*/ 4092856 w 6858001"/>
              <a:gd name="connsiteY34" fmla="*/ 248268 h 8030691"/>
              <a:gd name="connsiteX35" fmla="*/ 4240988 w 6858001"/>
              <a:gd name="connsiteY35" fmla="*/ 244234 h 8030691"/>
              <a:gd name="connsiteX36" fmla="*/ 4390492 w 6858001"/>
              <a:gd name="connsiteY36" fmla="*/ 240032 h 8030691"/>
              <a:gd name="connsiteX37" fmla="*/ 4539997 w 6858001"/>
              <a:gd name="connsiteY37" fmla="*/ 235157 h 8030691"/>
              <a:gd name="connsiteX38" fmla="*/ 4690873 w 6858001"/>
              <a:gd name="connsiteY38" fmla="*/ 228266 h 8030691"/>
              <a:gd name="connsiteX39" fmla="*/ 4843120 w 6858001"/>
              <a:gd name="connsiteY39" fmla="*/ 220029 h 8030691"/>
              <a:gd name="connsiteX40" fmla="*/ 4996054 w 6858001"/>
              <a:gd name="connsiteY40" fmla="*/ 212129 h 8030691"/>
              <a:gd name="connsiteX41" fmla="*/ 5148987 w 6858001"/>
              <a:gd name="connsiteY41" fmla="*/ 202044 h 8030691"/>
              <a:gd name="connsiteX42" fmla="*/ 5303978 w 6858001"/>
              <a:gd name="connsiteY42" fmla="*/ 189941 h 8030691"/>
              <a:gd name="connsiteX43" fmla="*/ 5456911 w 6858001"/>
              <a:gd name="connsiteY43" fmla="*/ 177839 h 8030691"/>
              <a:gd name="connsiteX44" fmla="*/ 5612588 w 6858001"/>
              <a:gd name="connsiteY44" fmla="*/ 163887 h 8030691"/>
              <a:gd name="connsiteX45" fmla="*/ 5768950 w 6858001"/>
              <a:gd name="connsiteY45" fmla="*/ 148591 h 8030691"/>
              <a:gd name="connsiteX46" fmla="*/ 5923255 w 6858001"/>
              <a:gd name="connsiteY46" fmla="*/ 132455 h 8030691"/>
              <a:gd name="connsiteX47" fmla="*/ 6079618 w 6858001"/>
              <a:gd name="connsiteY47" fmla="*/ 113629 h 8030691"/>
              <a:gd name="connsiteX48" fmla="*/ 6235294 w 6858001"/>
              <a:gd name="connsiteY48" fmla="*/ 93458 h 8030691"/>
              <a:gd name="connsiteX49" fmla="*/ 6391657 w 6858001"/>
              <a:gd name="connsiteY49" fmla="*/ 73455 h 8030691"/>
              <a:gd name="connsiteX50" fmla="*/ 6547333 w 6858001"/>
              <a:gd name="connsiteY50" fmla="*/ 50091 h 8030691"/>
              <a:gd name="connsiteX51" fmla="*/ 6702324 w 6858001"/>
              <a:gd name="connsiteY51" fmla="*/ 26222 h 803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8030691">
                <a:moveTo>
                  <a:pt x="6858001" y="1177"/>
                </a:moveTo>
                <a:lnTo>
                  <a:pt x="6858001" y="1344715"/>
                </a:lnTo>
                <a:lnTo>
                  <a:pt x="6858000" y="1344715"/>
                </a:lnTo>
                <a:lnTo>
                  <a:pt x="6858000" y="8030691"/>
                </a:lnTo>
                <a:lnTo>
                  <a:pt x="0" y="8030690"/>
                </a:lnTo>
                <a:lnTo>
                  <a:pt x="0" y="477747"/>
                </a:lnTo>
                <a:lnTo>
                  <a:pt x="1" y="477747"/>
                </a:lnTo>
                <a:lnTo>
                  <a:pt x="1" y="0"/>
                </a:lnTo>
                <a:lnTo>
                  <a:pt x="40463" y="5883"/>
                </a:lnTo>
                <a:lnTo>
                  <a:pt x="159107" y="23196"/>
                </a:lnTo>
                <a:lnTo>
                  <a:pt x="245518" y="35299"/>
                </a:lnTo>
                <a:lnTo>
                  <a:pt x="348388" y="48074"/>
                </a:lnTo>
                <a:lnTo>
                  <a:pt x="470460" y="63370"/>
                </a:lnTo>
                <a:lnTo>
                  <a:pt x="605563" y="79507"/>
                </a:lnTo>
                <a:lnTo>
                  <a:pt x="757810" y="96484"/>
                </a:lnTo>
                <a:lnTo>
                  <a:pt x="923774" y="114469"/>
                </a:lnTo>
                <a:lnTo>
                  <a:pt x="1104139" y="132455"/>
                </a:lnTo>
                <a:lnTo>
                  <a:pt x="1296163" y="150776"/>
                </a:lnTo>
                <a:lnTo>
                  <a:pt x="1503275" y="167753"/>
                </a:lnTo>
                <a:lnTo>
                  <a:pt x="1719988" y="184058"/>
                </a:lnTo>
                <a:lnTo>
                  <a:pt x="1949045" y="198850"/>
                </a:lnTo>
                <a:lnTo>
                  <a:pt x="2187703" y="212969"/>
                </a:lnTo>
                <a:lnTo>
                  <a:pt x="2436649" y="226249"/>
                </a:lnTo>
                <a:lnTo>
                  <a:pt x="2564208" y="230955"/>
                </a:lnTo>
                <a:lnTo>
                  <a:pt x="2694509" y="236166"/>
                </a:lnTo>
                <a:lnTo>
                  <a:pt x="2826869" y="241040"/>
                </a:lnTo>
                <a:lnTo>
                  <a:pt x="2959914" y="244234"/>
                </a:lnTo>
                <a:lnTo>
                  <a:pt x="3095702" y="247092"/>
                </a:lnTo>
                <a:lnTo>
                  <a:pt x="3232862" y="250117"/>
                </a:lnTo>
                <a:lnTo>
                  <a:pt x="3372766" y="252134"/>
                </a:lnTo>
                <a:lnTo>
                  <a:pt x="3514040" y="252134"/>
                </a:lnTo>
                <a:lnTo>
                  <a:pt x="3656686" y="253143"/>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txBody>
          <a:bodyPr/>
          <a:lstStyle/>
          <a:p>
            <a:endParaRPr lang="en-US"/>
          </a:p>
        </p:txBody>
      </p:sp>
      <p:sp>
        <p:nvSpPr>
          <p:cNvPr id="19" name="Rectangle 15">
            <a:extLst>
              <a:ext uri="{FF2B5EF4-FFF2-40B4-BE49-F238E27FC236}">
                <a16:creationId xmlns:a16="http://schemas.microsoft.com/office/drawing/2014/main" id="{F11C7CB4-0228-486A-931A-262ABB670E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833F84BB-39BC-4AA2-9C2E-E36E1A24D991}"/>
              </a:ext>
            </a:extLst>
          </p:cNvPr>
          <p:cNvSpPr>
            <a:spLocks noGrp="1"/>
          </p:cNvSpPr>
          <p:nvPr>
            <p:ph idx="1"/>
          </p:nvPr>
        </p:nvSpPr>
        <p:spPr>
          <a:xfrm>
            <a:off x="5048452" y="1410459"/>
            <a:ext cx="6495847" cy="1885146"/>
          </a:xfrm>
        </p:spPr>
        <p:txBody>
          <a:bodyPr>
            <a:normAutofit/>
          </a:bodyPr>
          <a:lstStyle/>
          <a:p>
            <a:pPr marL="0" indent="0">
              <a:buNone/>
            </a:pPr>
            <a:r>
              <a:rPr lang="en-US"/>
              <a:t> </a:t>
            </a:r>
          </a:p>
          <a:p>
            <a:pPr marL="0" indent="0">
              <a:buNone/>
            </a:pPr>
            <a:endParaRPr lang="en-US"/>
          </a:p>
        </p:txBody>
      </p:sp>
      <p:pic>
        <p:nvPicPr>
          <p:cNvPr id="5" name="Picture 4" descr="A paintbrush with a black handle&#10;&#10;Description automatically generated with medium confidence">
            <a:extLst>
              <a:ext uri="{FF2B5EF4-FFF2-40B4-BE49-F238E27FC236}">
                <a16:creationId xmlns:a16="http://schemas.microsoft.com/office/drawing/2014/main" id="{7B2F3DB4-8724-458A-903D-170DDEDD4A47}"/>
              </a:ext>
            </a:extLst>
          </p:cNvPr>
          <p:cNvPicPr>
            <a:picLocks noChangeAspect="1"/>
          </p:cNvPicPr>
          <p:nvPr/>
        </p:nvPicPr>
        <p:blipFill>
          <a:blip r:embed="rId5">
            <a:extLst>
              <a:ext uri="{28A0092B-C50C-407E-A947-70E740481C1C}">
                <a14:useLocalDpi xmlns:a14="http://schemas.microsoft.com/office/drawing/2010/main" val="0"/>
              </a:ext>
            </a:extLst>
          </a:blip>
          <a:srcRect t="7493" b="31032"/>
          <a:stretch/>
        </p:blipFill>
        <p:spPr>
          <a:xfrm>
            <a:off x="4574153" y="3295605"/>
            <a:ext cx="7444443" cy="2093735"/>
          </a:xfrm>
          <a:prstGeom prst="rect">
            <a:avLst/>
          </a:prstGeom>
          <a:effectLst/>
        </p:spPr>
      </p:pic>
      <p:pic>
        <p:nvPicPr>
          <p:cNvPr id="9" name="Recorded Sound">
            <a:hlinkClick r:id="" action="ppaction://media"/>
            <a:extLst>
              <a:ext uri="{FF2B5EF4-FFF2-40B4-BE49-F238E27FC236}">
                <a16:creationId xmlns:a16="http://schemas.microsoft.com/office/drawing/2014/main" id="{66A571AD-B37C-3E83-4C6F-20AF51AEFE0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77601" y="6172641"/>
            <a:ext cx="609600" cy="609600"/>
          </a:xfrm>
          <a:prstGeom prst="rect">
            <a:avLst/>
          </a:prstGeom>
        </p:spPr>
      </p:pic>
    </p:spTree>
    <p:extLst>
      <p:ext uri="{BB962C8B-B14F-4D97-AF65-F5344CB8AC3E}">
        <p14:creationId xmlns:p14="http://schemas.microsoft.com/office/powerpoint/2010/main" val="4028536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61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5">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0DBC1E-F5B5-487E-B5D4-F1B9F602802A}"/>
              </a:ext>
            </a:extLst>
          </p:cNvPr>
          <p:cNvSpPr>
            <a:spLocks noGrp="1"/>
          </p:cNvSpPr>
          <p:nvPr>
            <p:ph idx="1"/>
          </p:nvPr>
        </p:nvSpPr>
        <p:spPr>
          <a:xfrm>
            <a:off x="457200" y="1703071"/>
            <a:ext cx="3945487" cy="4316730"/>
          </a:xfrm>
        </p:spPr>
        <p:txBody>
          <a:bodyPr>
            <a:normAutofit fontScale="92500"/>
          </a:bodyPr>
          <a:lstStyle/>
          <a:p>
            <a:pPr marL="0" indent="0">
              <a:buNone/>
            </a:pPr>
            <a:r>
              <a:rPr lang="en-US" sz="2800" b="1"/>
              <a:t>Nothing in this presentation should be considered a substitute for your training, standard operating procedures, direction from your commanders, or the exercise of your professional judgment.</a:t>
            </a:r>
          </a:p>
          <a:p>
            <a:endParaRPr lang="en-US" sz="1800"/>
          </a:p>
        </p:txBody>
      </p:sp>
      <p:pic>
        <p:nvPicPr>
          <p:cNvPr id="5" name="Picture 4" descr="A car parked in front of a building&#10;&#10;Description automatically generated">
            <a:extLst>
              <a:ext uri="{FF2B5EF4-FFF2-40B4-BE49-F238E27FC236}">
                <a16:creationId xmlns:a16="http://schemas.microsoft.com/office/drawing/2014/main" id="{5C3D723D-33E5-4A16-9E22-CBB6D31884AA}"/>
              </a:ext>
            </a:extLst>
          </p:cNvPr>
          <p:cNvPicPr>
            <a:picLocks noChangeAspect="1"/>
          </p:cNvPicPr>
          <p:nvPr/>
        </p:nvPicPr>
        <p:blipFill>
          <a:blip r:embed="rId6" cstate="print">
            <a:extLst>
              <a:ext uri="{28A0092B-C50C-407E-A947-70E740481C1C}">
                <a14:useLocalDpi xmlns:a14="http://schemas.microsoft.com/office/drawing/2010/main" val="0"/>
              </a:ext>
            </a:extLst>
          </a:blip>
          <a:srcRect l="5546"/>
          <a:stretch/>
        </p:blipFill>
        <p:spPr>
          <a:xfrm>
            <a:off x="5050389" y="1447799"/>
            <a:ext cx="6493910" cy="4572001"/>
          </a:xfrm>
          <a:prstGeom prst="rect">
            <a:avLst/>
          </a:prstGeom>
          <a:effectLst>
            <a:outerShdw blurRad="50800" dist="38100" dir="5400000" algn="t" rotWithShape="0">
              <a:prstClr val="black">
                <a:alpha val="43000"/>
              </a:prstClr>
            </a:outerShdw>
          </a:effectLst>
        </p:spPr>
      </p:pic>
      <p:pic>
        <p:nvPicPr>
          <p:cNvPr id="4" name="Recorded Sound">
            <a:hlinkClick r:id="" action="ppaction://media"/>
            <a:extLst>
              <a:ext uri="{FF2B5EF4-FFF2-40B4-BE49-F238E27FC236}">
                <a16:creationId xmlns:a16="http://schemas.microsoft.com/office/drawing/2014/main" id="{952F3C5B-91E8-8636-C3E7-32F8DF9416F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44299" y="6064155"/>
            <a:ext cx="609600" cy="609600"/>
          </a:xfrm>
          <a:prstGeom prst="rect">
            <a:avLst/>
          </a:prstGeom>
        </p:spPr>
      </p:pic>
    </p:spTree>
    <p:extLst>
      <p:ext uri="{BB962C8B-B14F-4D97-AF65-F5344CB8AC3E}">
        <p14:creationId xmlns:p14="http://schemas.microsoft.com/office/powerpoint/2010/main" val="2970349327"/>
      </p:ext>
    </p:extLst>
  </p:cSld>
  <p:clrMapOvr>
    <a:masterClrMapping/>
  </p:clrMapOvr>
  <mc:AlternateContent xmlns:mc="http://schemas.openxmlformats.org/markup-compatibility/2006" xmlns:p14="http://schemas.microsoft.com/office/powerpoint/2010/main">
    <mc:Choice Requires="p14">
      <p:transition spd="slow" p14:dur="2000" advTm="19000"/>
    </mc:Choice>
    <mc:Fallback xmlns="">
      <p:transition spd="slow" advTm="19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79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5">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8930" y="629266"/>
            <a:ext cx="9252154" cy="1223983"/>
          </a:xfrm>
        </p:spPr>
        <p:txBody>
          <a:bodyPr>
            <a:normAutofit/>
          </a:bodyPr>
          <a:lstStyle/>
          <a:p>
            <a:r>
              <a:rPr lang="en-US" b="1"/>
              <a:t>An Officer’s Role</a:t>
            </a:r>
          </a:p>
        </p:txBody>
      </p:sp>
      <p:sp>
        <p:nvSpPr>
          <p:cNvPr id="3" name="Content Placeholder 2"/>
          <p:cNvSpPr>
            <a:spLocks noGrp="1"/>
          </p:cNvSpPr>
          <p:nvPr>
            <p:ph idx="1"/>
          </p:nvPr>
        </p:nvSpPr>
        <p:spPr>
          <a:xfrm>
            <a:off x="1103311" y="2052214"/>
            <a:ext cx="4338409" cy="4196185"/>
          </a:xfrm>
        </p:spPr>
        <p:txBody>
          <a:bodyPr>
            <a:normAutofit/>
          </a:bodyPr>
          <a:lstStyle/>
          <a:p>
            <a:pPr>
              <a:buFont typeface="Wingdings" panose="05000000000000000000" pitchFamily="2" charset="2"/>
              <a:buChar char="Ø"/>
            </a:pPr>
            <a:r>
              <a:rPr lang="en-US"/>
              <a:t> </a:t>
            </a:r>
            <a:r>
              <a:rPr lang="en-US" b="1">
                <a:latin typeface="+mj-lt"/>
              </a:rPr>
              <a:t>Peaceful and Orderly Administration of the Election is Paramount</a:t>
            </a:r>
          </a:p>
          <a:p>
            <a:pPr>
              <a:buFont typeface="Wingdings" panose="05000000000000000000" pitchFamily="2" charset="2"/>
              <a:buChar char="Ø"/>
            </a:pPr>
            <a:endParaRPr lang="en-US" b="1">
              <a:latin typeface="+mj-lt"/>
            </a:endParaRPr>
          </a:p>
          <a:p>
            <a:pPr>
              <a:buFont typeface="Wingdings" panose="05000000000000000000" pitchFamily="2" charset="2"/>
              <a:buChar char="Ø"/>
            </a:pPr>
            <a:r>
              <a:rPr lang="en-US" b="1">
                <a:latin typeface="+mj-lt"/>
              </a:rPr>
              <a:t>Help Ensure an Orderly Election, Uninterrupted by Disorderly Conduct</a:t>
            </a:r>
          </a:p>
          <a:p>
            <a:pPr>
              <a:buFont typeface="Wingdings" panose="05000000000000000000" pitchFamily="2" charset="2"/>
              <a:buChar char="Ø"/>
            </a:pPr>
            <a:endParaRPr lang="en-US" b="1">
              <a:latin typeface="+mj-lt"/>
            </a:endParaRPr>
          </a:p>
          <a:p>
            <a:pPr>
              <a:buFont typeface="Wingdings" panose="05000000000000000000" pitchFamily="2" charset="2"/>
              <a:buChar char="Ø"/>
            </a:pPr>
            <a:r>
              <a:rPr lang="en-US" b="1">
                <a:latin typeface="+mj-lt"/>
              </a:rPr>
              <a:t>Not a Time to Express Personal or Political Opinions </a:t>
            </a:r>
          </a:p>
          <a:p>
            <a:pPr marL="0" indent="0">
              <a:buNone/>
            </a:pPr>
            <a:endParaRPr lang="en-US"/>
          </a:p>
        </p:txBody>
      </p:sp>
      <p:pic>
        <p:nvPicPr>
          <p:cNvPr id="5" name="Picture 4" descr="A person and a child walking on a sidewalk&#10;&#10;Description automatically generated">
            <a:extLst>
              <a:ext uri="{FF2B5EF4-FFF2-40B4-BE49-F238E27FC236}">
                <a16:creationId xmlns:a16="http://schemas.microsoft.com/office/drawing/2014/main" id="{AB5E1FCB-1913-4AD0-B5BF-FA5A52C4ABF4}"/>
              </a:ext>
            </a:extLst>
          </p:cNvPr>
          <p:cNvPicPr>
            <a:picLocks noChangeAspect="1"/>
          </p:cNvPicPr>
          <p:nvPr/>
        </p:nvPicPr>
        <p:blipFill>
          <a:blip r:embed="rId6" cstate="print">
            <a:extLst>
              <a:ext uri="{28A0092B-C50C-407E-A947-70E740481C1C}">
                <a14:useLocalDpi xmlns:a14="http://schemas.microsoft.com/office/drawing/2010/main" val="0"/>
              </a:ext>
            </a:extLst>
          </a:blip>
          <a:srcRect r="13279"/>
          <a:stretch/>
        </p:blipFill>
        <p:spPr>
          <a:xfrm>
            <a:off x="6091916" y="2052213"/>
            <a:ext cx="5451627" cy="4196185"/>
          </a:xfrm>
          <a:prstGeom prst="rect">
            <a:avLst/>
          </a:prstGeom>
          <a:effectLst>
            <a:outerShdw blurRad="50800" dist="38100" dir="5400000" algn="t" rotWithShape="0">
              <a:prstClr val="black">
                <a:alpha val="43000"/>
              </a:prstClr>
            </a:outerShdw>
          </a:effectLst>
        </p:spPr>
      </p:pic>
      <p:pic>
        <p:nvPicPr>
          <p:cNvPr id="6" name="Recorded Sound">
            <a:hlinkClick r:id="" action="ppaction://media"/>
            <a:extLst>
              <a:ext uri="{FF2B5EF4-FFF2-40B4-BE49-F238E27FC236}">
                <a16:creationId xmlns:a16="http://schemas.microsoft.com/office/drawing/2014/main" id="{0FFC0E2E-E1E5-927C-2C4F-7052AB52F98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07614" y="6142562"/>
            <a:ext cx="609600" cy="609600"/>
          </a:xfrm>
          <a:prstGeom prst="rect">
            <a:avLst/>
          </a:prstGeom>
        </p:spPr>
      </p:pic>
    </p:spTree>
    <p:extLst>
      <p:ext uri="{BB962C8B-B14F-4D97-AF65-F5344CB8AC3E}">
        <p14:creationId xmlns:p14="http://schemas.microsoft.com/office/powerpoint/2010/main" val="2118565290"/>
      </p:ext>
    </p:extLst>
  </p:cSld>
  <p:clrMapOvr>
    <a:masterClrMapping/>
  </p:clrMapOvr>
  <mc:AlternateContent xmlns:mc="http://schemas.openxmlformats.org/markup-compatibility/2006" xmlns:p14="http://schemas.microsoft.com/office/powerpoint/2010/main">
    <mc:Choice Requires="p14">
      <p:transition spd="slow" p14:dur="2000" advTm="57000"/>
    </mc:Choice>
    <mc:Fallback xmlns="">
      <p:transition spd="slow" advTm="57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721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5">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103835E1-7EAA-C35C-25DC-BEDF80C5A9E2}"/>
              </a:ext>
            </a:extLst>
          </p:cNvPr>
          <p:cNvSpPr>
            <a:spLocks noGrp="1"/>
          </p:cNvSpPr>
          <p:nvPr>
            <p:ph idx="1"/>
          </p:nvPr>
        </p:nvSpPr>
        <p:spPr>
          <a:xfrm>
            <a:off x="5337810" y="1291590"/>
            <a:ext cx="6697981" cy="4914900"/>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baseline="0"/>
              <a:t>A </a:t>
            </a:r>
            <a:r>
              <a:rPr lang="en-US" sz="3200" b="1" i="1" baseline="0"/>
              <a:t>moderator</a:t>
            </a:r>
            <a:r>
              <a:rPr lang="en-US" sz="3200" baseline="0"/>
              <a:t> is an election official appointed by the registrar of voters who is in charge of each polling location.  Generally speaking, the moderator is responsible for ensuring the orderly process of voting. </a:t>
            </a:r>
            <a:endParaRPr lang="en-US" sz="3200"/>
          </a:p>
        </p:txBody>
      </p:sp>
      <p:pic>
        <p:nvPicPr>
          <p:cNvPr id="5" name="Content Placeholder 4" descr="A sign on a sidewalk&#10;&#10;Description automatically generated">
            <a:extLst>
              <a:ext uri="{FF2B5EF4-FFF2-40B4-BE49-F238E27FC236}">
                <a16:creationId xmlns:a16="http://schemas.microsoft.com/office/drawing/2014/main" id="{C2E92E65-D972-413A-907A-A68D784DD785}"/>
              </a:ext>
            </a:extLst>
          </p:cNvPr>
          <p:cNvPicPr>
            <a:picLocks noChangeAspect="1"/>
          </p:cNvPicPr>
          <p:nvPr/>
        </p:nvPicPr>
        <p:blipFill>
          <a:blip r:embed="rId6" cstate="print">
            <a:extLst>
              <a:ext uri="{28A0092B-C50C-407E-A947-70E740481C1C}">
                <a14:useLocalDpi xmlns:a14="http://schemas.microsoft.com/office/drawing/2010/main" val="0"/>
              </a:ext>
            </a:extLst>
          </a:blip>
          <a:srcRect l="31397" r="20198" b="-1"/>
          <a:stretch/>
        </p:blipFill>
        <p:spPr>
          <a:xfrm>
            <a:off x="3" y="10"/>
            <a:ext cx="4973099" cy="6857991"/>
          </a:xfrm>
          <a:custGeom>
            <a:avLst/>
            <a:gdLst/>
            <a:ahLst/>
            <a:cxnLst/>
            <a:rect l="l" t="t" r="r" b="b"/>
            <a:pathLst>
              <a:path w="4973099" h="6858001">
                <a:moveTo>
                  <a:pt x="3628384" y="0"/>
                </a:moveTo>
                <a:lnTo>
                  <a:pt x="4971922" y="0"/>
                </a:lnTo>
                <a:lnTo>
                  <a:pt x="4946877" y="155677"/>
                </a:lnTo>
                <a:lnTo>
                  <a:pt x="4923008" y="310668"/>
                </a:lnTo>
                <a:lnTo>
                  <a:pt x="4899644" y="466344"/>
                </a:lnTo>
                <a:lnTo>
                  <a:pt x="4879641" y="622707"/>
                </a:lnTo>
                <a:lnTo>
                  <a:pt x="4859470" y="778383"/>
                </a:lnTo>
                <a:lnTo>
                  <a:pt x="4840644" y="934746"/>
                </a:lnTo>
                <a:lnTo>
                  <a:pt x="4824508" y="1089051"/>
                </a:lnTo>
                <a:lnTo>
                  <a:pt x="4809212" y="1245413"/>
                </a:lnTo>
                <a:lnTo>
                  <a:pt x="4795260" y="1401090"/>
                </a:lnTo>
                <a:lnTo>
                  <a:pt x="4783158" y="1554023"/>
                </a:lnTo>
                <a:lnTo>
                  <a:pt x="4771055" y="1709014"/>
                </a:lnTo>
                <a:lnTo>
                  <a:pt x="4760970" y="1861947"/>
                </a:lnTo>
                <a:lnTo>
                  <a:pt x="4753070" y="2014881"/>
                </a:lnTo>
                <a:lnTo>
                  <a:pt x="4744833" y="2167128"/>
                </a:lnTo>
                <a:lnTo>
                  <a:pt x="4737942" y="2318004"/>
                </a:lnTo>
                <a:lnTo>
                  <a:pt x="4733067" y="2467509"/>
                </a:lnTo>
                <a:lnTo>
                  <a:pt x="4728865" y="2617013"/>
                </a:lnTo>
                <a:lnTo>
                  <a:pt x="4724831" y="2765146"/>
                </a:lnTo>
                <a:lnTo>
                  <a:pt x="4722982" y="2911221"/>
                </a:lnTo>
                <a:lnTo>
                  <a:pt x="4720965" y="3057297"/>
                </a:lnTo>
                <a:lnTo>
                  <a:pt x="4719956" y="3201315"/>
                </a:lnTo>
                <a:lnTo>
                  <a:pt x="4720965" y="3343961"/>
                </a:lnTo>
                <a:lnTo>
                  <a:pt x="4720965" y="3485236"/>
                </a:lnTo>
                <a:lnTo>
                  <a:pt x="4722982" y="3625139"/>
                </a:lnTo>
                <a:lnTo>
                  <a:pt x="4726007" y="3762299"/>
                </a:lnTo>
                <a:lnTo>
                  <a:pt x="4728865" y="3898087"/>
                </a:lnTo>
                <a:lnTo>
                  <a:pt x="4732059" y="4031133"/>
                </a:lnTo>
                <a:lnTo>
                  <a:pt x="4736933" y="4163492"/>
                </a:lnTo>
                <a:lnTo>
                  <a:pt x="4742144" y="4293793"/>
                </a:lnTo>
                <a:lnTo>
                  <a:pt x="4746850" y="4421352"/>
                </a:lnTo>
                <a:lnTo>
                  <a:pt x="4760130" y="4670298"/>
                </a:lnTo>
                <a:lnTo>
                  <a:pt x="4774249" y="4908956"/>
                </a:lnTo>
                <a:lnTo>
                  <a:pt x="4789041" y="5138013"/>
                </a:lnTo>
                <a:lnTo>
                  <a:pt x="4805346" y="5354726"/>
                </a:lnTo>
                <a:lnTo>
                  <a:pt x="4822323" y="5561838"/>
                </a:lnTo>
                <a:lnTo>
                  <a:pt x="4840644" y="5753862"/>
                </a:lnTo>
                <a:lnTo>
                  <a:pt x="4858630" y="5934227"/>
                </a:lnTo>
                <a:lnTo>
                  <a:pt x="4876615" y="6100191"/>
                </a:lnTo>
                <a:lnTo>
                  <a:pt x="4893592" y="6252438"/>
                </a:lnTo>
                <a:lnTo>
                  <a:pt x="4909729" y="6387541"/>
                </a:lnTo>
                <a:lnTo>
                  <a:pt x="4925025" y="6509613"/>
                </a:lnTo>
                <a:lnTo>
                  <a:pt x="4937800" y="6612483"/>
                </a:lnTo>
                <a:lnTo>
                  <a:pt x="4949902" y="6698894"/>
                </a:lnTo>
                <a:lnTo>
                  <a:pt x="4967216" y="6817538"/>
                </a:lnTo>
                <a:lnTo>
                  <a:pt x="4973099" y="6858000"/>
                </a:lnTo>
                <a:lnTo>
                  <a:pt x="4075210" y="6858000"/>
                </a:lnTo>
                <a:lnTo>
                  <a:pt x="4075210" y="6858001"/>
                </a:lnTo>
                <a:lnTo>
                  <a:pt x="0" y="6858001"/>
                </a:lnTo>
                <a:lnTo>
                  <a:pt x="0" y="1"/>
                </a:lnTo>
                <a:lnTo>
                  <a:pt x="3628384" y="1"/>
                </a:lnTo>
                <a:close/>
              </a:path>
            </a:pathLst>
          </a:custGeom>
        </p:spPr>
      </p:pic>
      <p:pic>
        <p:nvPicPr>
          <p:cNvPr id="3" name="Recorded Sound">
            <a:hlinkClick r:id="" action="ppaction://media"/>
            <a:extLst>
              <a:ext uri="{FF2B5EF4-FFF2-40B4-BE49-F238E27FC236}">
                <a16:creationId xmlns:a16="http://schemas.microsoft.com/office/drawing/2014/main" id="{A359DE33-2B44-C3EA-623D-624D7C66157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26191" y="6072116"/>
            <a:ext cx="609600" cy="609600"/>
          </a:xfrm>
          <a:prstGeom prst="rect">
            <a:avLst/>
          </a:prstGeom>
        </p:spPr>
      </p:pic>
    </p:spTree>
    <p:extLst>
      <p:ext uri="{BB962C8B-B14F-4D97-AF65-F5344CB8AC3E}">
        <p14:creationId xmlns:p14="http://schemas.microsoft.com/office/powerpoint/2010/main" val="1568127585"/>
      </p:ext>
    </p:extLst>
  </p:cSld>
  <p:clrMapOvr>
    <a:masterClrMapping/>
  </p:clrMapOvr>
  <mc:AlternateContent xmlns:mc="http://schemas.openxmlformats.org/markup-compatibility/2006" xmlns:p14="http://schemas.microsoft.com/office/powerpoint/2010/main">
    <mc:Choice Requires="p14">
      <p:transition spd="slow" p14:dur="2000" advTm="70000"/>
    </mc:Choice>
    <mc:Fallback xmlns="">
      <p:transition spd="slow" advTm="7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968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5">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1" name="Picture 10" descr="A group of people sitting at a table with laptops&#10;&#10;Description automatically generated">
            <a:extLst>
              <a:ext uri="{FF2B5EF4-FFF2-40B4-BE49-F238E27FC236}">
                <a16:creationId xmlns:a16="http://schemas.microsoft.com/office/drawing/2014/main" id="{FDE8CB25-3F65-E359-5ABD-4231C096F3AF}"/>
              </a:ext>
            </a:extLst>
          </p:cNvPr>
          <p:cNvPicPr>
            <a:picLocks noChangeAspect="1"/>
          </p:cNvPicPr>
          <p:nvPr/>
        </p:nvPicPr>
        <p:blipFill>
          <a:blip r:embed="rId6" cstate="print">
            <a:extLst>
              <a:ext uri="{28A0092B-C50C-407E-A947-70E740481C1C}">
                <a14:useLocalDpi xmlns:a14="http://schemas.microsoft.com/office/drawing/2010/main" val="0"/>
              </a:ext>
            </a:extLst>
          </a:blip>
          <a:srcRect l="1625" r="24790" b="-1"/>
          <a:stretch/>
        </p:blipFill>
        <p:spPr>
          <a:xfrm>
            <a:off x="4634680" y="10"/>
            <a:ext cx="7560130" cy="6857990"/>
          </a:xfrm>
          <a:prstGeom prst="rect">
            <a:avLst/>
          </a:prstGeom>
        </p:spPr>
      </p:pic>
      <p:sp>
        <p:nvSpPr>
          <p:cNvPr id="16" name="Rectangle 15">
            <a:extLst>
              <a:ext uri="{FF2B5EF4-FFF2-40B4-BE49-F238E27FC236}">
                <a16:creationId xmlns:a16="http://schemas.microsoft.com/office/drawing/2014/main" id="{A26E2FAE-FA60-497B-B2CB-7702C6FF3A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239ABDF1-3704-ECF1-8A09-F5AFA1894BE6}"/>
              </a:ext>
            </a:extLst>
          </p:cNvPr>
          <p:cNvSpPr>
            <a:spLocks noGrp="1"/>
          </p:cNvSpPr>
          <p:nvPr>
            <p:ph idx="1"/>
          </p:nvPr>
        </p:nvSpPr>
        <p:spPr>
          <a:xfrm>
            <a:off x="650669" y="2438400"/>
            <a:ext cx="3330328" cy="3809999"/>
          </a:xfrm>
        </p:spPr>
        <p:txBody>
          <a:bodyPr>
            <a:noAutofit/>
          </a:bodyPr>
          <a:lstStyle/>
          <a:p>
            <a:pPr marL="0" indent="0">
              <a:buNone/>
            </a:pPr>
            <a:r>
              <a:rPr lang="en-US" sz="3200"/>
              <a:t>If you are called to a polling place, always introduce yourself to the moderator.</a:t>
            </a:r>
          </a:p>
        </p:txBody>
      </p:sp>
      <p:pic>
        <p:nvPicPr>
          <p:cNvPr id="4" name="Recorded Sound">
            <a:hlinkClick r:id="" action="ppaction://media"/>
            <a:extLst>
              <a:ext uri="{FF2B5EF4-FFF2-40B4-BE49-F238E27FC236}">
                <a16:creationId xmlns:a16="http://schemas.microsoft.com/office/drawing/2014/main" id="{CA24976D-8F90-ABF6-5899-063ECA918B8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41331" y="5943599"/>
            <a:ext cx="609600" cy="609600"/>
          </a:xfrm>
          <a:prstGeom prst="rect">
            <a:avLst/>
          </a:prstGeom>
        </p:spPr>
      </p:pic>
    </p:spTree>
    <p:extLst>
      <p:ext uri="{BB962C8B-B14F-4D97-AF65-F5344CB8AC3E}">
        <p14:creationId xmlns:p14="http://schemas.microsoft.com/office/powerpoint/2010/main" val="766191925"/>
      </p:ext>
    </p:extLst>
  </p:cSld>
  <p:clrMapOvr>
    <a:masterClrMapping/>
  </p:clrMapOvr>
  <mc:AlternateContent xmlns:mc="http://schemas.openxmlformats.org/markup-compatibility/2006" xmlns:p14="http://schemas.microsoft.com/office/powerpoint/2010/main">
    <mc:Choice Requires="p14">
      <p:transition spd="slow" p14:dur="2000" advTm="32000"/>
    </mc:Choice>
    <mc:Fallback xmlns="">
      <p:transition spd="slow" advTm="3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89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998892"/>
          </a:xfrm>
        </p:spPr>
        <p:txBody>
          <a:bodyPr/>
          <a:lstStyle/>
          <a:p>
            <a:pPr algn="ctr"/>
            <a:r>
              <a:rPr lang="en-US"/>
              <a:t>Moderator &amp; Citizen Complaints </a:t>
            </a:r>
          </a:p>
        </p:txBody>
      </p:sp>
      <p:sp>
        <p:nvSpPr>
          <p:cNvPr id="3" name="Content Placeholder 2"/>
          <p:cNvSpPr>
            <a:spLocks noGrp="1"/>
          </p:cNvSpPr>
          <p:nvPr>
            <p:ph type="body" idx="1"/>
          </p:nvPr>
        </p:nvSpPr>
        <p:spPr>
          <a:xfrm>
            <a:off x="1103312" y="1451610"/>
            <a:ext cx="4396339" cy="618800"/>
          </a:xfrm>
        </p:spPr>
        <p:txBody>
          <a:bodyPr>
            <a:normAutofit/>
          </a:bodyPr>
          <a:lstStyle/>
          <a:p>
            <a:pPr marL="0" indent="0">
              <a:buNone/>
            </a:pPr>
            <a:r>
              <a:rPr lang="en-US"/>
              <a:t>Moderator </a:t>
            </a:r>
          </a:p>
        </p:txBody>
      </p:sp>
      <p:sp>
        <p:nvSpPr>
          <p:cNvPr id="4" name="Content Placeholder 3"/>
          <p:cNvSpPr>
            <a:spLocks noGrp="1"/>
          </p:cNvSpPr>
          <p:nvPr>
            <p:ph sz="half" idx="2"/>
          </p:nvPr>
        </p:nvSpPr>
        <p:spPr>
          <a:xfrm>
            <a:off x="1103313" y="2070411"/>
            <a:ext cx="4268788" cy="1815789"/>
          </a:xfrm>
        </p:spPr>
        <p:txBody>
          <a:bodyPr>
            <a:normAutofit/>
          </a:bodyPr>
          <a:lstStyle/>
          <a:p>
            <a:r>
              <a:rPr lang="en-US"/>
              <a:t>Officer on-hand (ROV)</a:t>
            </a:r>
          </a:p>
          <a:p>
            <a:r>
              <a:rPr lang="en-US"/>
              <a:t>Disorderly person refuses to leave polling place</a:t>
            </a:r>
          </a:p>
          <a:p>
            <a:r>
              <a:rPr lang="en-US"/>
              <a:t>Complainant or Witness </a:t>
            </a:r>
          </a:p>
          <a:p>
            <a:endParaRPr lang="en-US"/>
          </a:p>
        </p:txBody>
      </p:sp>
      <p:sp>
        <p:nvSpPr>
          <p:cNvPr id="5" name="Text Placeholder 4"/>
          <p:cNvSpPr>
            <a:spLocks noGrp="1"/>
          </p:cNvSpPr>
          <p:nvPr>
            <p:ph type="body" sz="quarter" idx="3"/>
          </p:nvPr>
        </p:nvSpPr>
        <p:spPr>
          <a:xfrm>
            <a:off x="1103313" y="3827470"/>
            <a:ext cx="1388427" cy="447350"/>
          </a:xfrm>
        </p:spPr>
        <p:txBody>
          <a:bodyPr/>
          <a:lstStyle/>
          <a:p>
            <a:r>
              <a:rPr lang="en-US"/>
              <a:t>Citizen</a:t>
            </a:r>
          </a:p>
        </p:txBody>
      </p:sp>
      <p:sp>
        <p:nvSpPr>
          <p:cNvPr id="6" name="Content Placeholder 5"/>
          <p:cNvSpPr>
            <a:spLocks noGrp="1"/>
          </p:cNvSpPr>
          <p:nvPr>
            <p:ph sz="quarter" idx="4"/>
          </p:nvPr>
        </p:nvSpPr>
        <p:spPr>
          <a:xfrm>
            <a:off x="1103313" y="4446270"/>
            <a:ext cx="5937568" cy="811530"/>
          </a:xfrm>
        </p:spPr>
        <p:txBody>
          <a:bodyPr>
            <a:normAutofit/>
          </a:bodyPr>
          <a:lstStyle/>
          <a:p>
            <a:r>
              <a:rPr lang="en-US"/>
              <a:t>Complainant</a:t>
            </a:r>
          </a:p>
          <a:p>
            <a:r>
              <a:rPr lang="en-US"/>
              <a:t>Witness </a:t>
            </a:r>
          </a:p>
        </p:txBody>
      </p:sp>
      <p:pic>
        <p:nvPicPr>
          <p:cNvPr id="25" name="Picture 24" descr="A group of people standing in a line&#10;&#10;Description automatically generated">
            <a:extLst>
              <a:ext uri="{FF2B5EF4-FFF2-40B4-BE49-F238E27FC236}">
                <a16:creationId xmlns:a16="http://schemas.microsoft.com/office/drawing/2014/main" id="{A09FC53D-F252-48E3-8605-BD449224278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72101" y="1595275"/>
            <a:ext cx="6515868" cy="4344245"/>
          </a:xfrm>
          <a:prstGeom prst="rect">
            <a:avLst/>
          </a:prstGeom>
        </p:spPr>
      </p:pic>
      <p:pic>
        <p:nvPicPr>
          <p:cNvPr id="8" name="Recorded Sound">
            <a:hlinkClick r:id="" action="ppaction://media"/>
            <a:extLst>
              <a:ext uri="{FF2B5EF4-FFF2-40B4-BE49-F238E27FC236}">
                <a16:creationId xmlns:a16="http://schemas.microsoft.com/office/drawing/2014/main" id="{6E6712C7-6EA2-F130-CF65-5DDB2C9CF9B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82316" y="6083185"/>
            <a:ext cx="609600" cy="609600"/>
          </a:xfrm>
          <a:prstGeom prst="rect">
            <a:avLst/>
          </a:prstGeom>
        </p:spPr>
      </p:pic>
    </p:spTree>
    <p:extLst>
      <p:ext uri="{BB962C8B-B14F-4D97-AF65-F5344CB8AC3E}">
        <p14:creationId xmlns:p14="http://schemas.microsoft.com/office/powerpoint/2010/main" val="1063774381"/>
      </p:ext>
    </p:extLst>
  </p:cSld>
  <p:clrMapOvr>
    <a:masterClrMapping/>
  </p:clrMapOvr>
  <mc:AlternateContent xmlns:mc="http://schemas.openxmlformats.org/markup-compatibility/2006" xmlns:p14="http://schemas.microsoft.com/office/powerpoint/2010/main">
    <mc:Choice Requires="p14">
      <p:transition spd="slow" p14:dur="2000" advTm="31000"/>
    </mc:Choice>
    <mc:Fallback xmlns="">
      <p:transition spd="slow" advTm="3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30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5">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F19BAF3-7E20-4B9D-B544-BABAEEA1FA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3" name="Picture 12">
            <a:extLst>
              <a:ext uri="{FF2B5EF4-FFF2-40B4-BE49-F238E27FC236}">
                <a16:creationId xmlns:a16="http://schemas.microsoft.com/office/drawing/2014/main" id="{950648F4-ABCD-4DF0-8641-76CFB235472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5" name="Oval 14">
            <a:extLst>
              <a:ext uri="{FF2B5EF4-FFF2-40B4-BE49-F238E27FC236}">
                <a16:creationId xmlns:a16="http://schemas.microsoft.com/office/drawing/2014/main" id="{989BE678-777B-482A-A616-FEDC47B162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7" name="Picture 16">
            <a:extLst>
              <a:ext uri="{FF2B5EF4-FFF2-40B4-BE49-F238E27FC236}">
                <a16:creationId xmlns:a16="http://schemas.microsoft.com/office/drawing/2014/main" id="{CF1EB4BD-9C7E-4AA3-9681-C7EB0DA6250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8">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9" name="Picture 18">
            <a:extLst>
              <a:ext uri="{FF2B5EF4-FFF2-40B4-BE49-F238E27FC236}">
                <a16:creationId xmlns:a16="http://schemas.microsoft.com/office/drawing/2014/main" id="{94AAE3AA-3759-4D28-B0EF-575F25A514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9">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1" name="Rectangle 20">
            <a:extLst>
              <a:ext uri="{FF2B5EF4-FFF2-40B4-BE49-F238E27FC236}">
                <a16:creationId xmlns:a16="http://schemas.microsoft.com/office/drawing/2014/main" id="{D28BE0C3-2102-4820-B88B-A448B184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6" name="Picture 5" descr="A group of people standing on the side of a road&#10;&#10;Description automatically generated with low confidence">
            <a:extLst>
              <a:ext uri="{FF2B5EF4-FFF2-40B4-BE49-F238E27FC236}">
                <a16:creationId xmlns:a16="http://schemas.microsoft.com/office/drawing/2014/main" id="{6EA3A40F-A0D1-C8D5-C76F-CCF1BCB5379C}"/>
              </a:ext>
            </a:extLst>
          </p:cNvPr>
          <p:cNvPicPr>
            <a:picLocks noChangeAspect="1"/>
          </p:cNvPicPr>
          <p:nvPr/>
        </p:nvPicPr>
        <p:blipFill>
          <a:blip r:embed="rId10" cstate="print">
            <a:extLst>
              <a:ext uri="{28A0092B-C50C-407E-A947-70E740481C1C}">
                <a14:useLocalDpi xmlns:a14="http://schemas.microsoft.com/office/drawing/2010/main" val="0"/>
              </a:ext>
            </a:extLst>
          </a:blip>
          <a:srcRect t="18328" r="-1" b="26768"/>
          <a:stretch/>
        </p:blipFill>
        <p:spPr>
          <a:xfrm>
            <a:off x="1" y="-5"/>
            <a:ext cx="12191695" cy="5020241"/>
          </a:xfrm>
          <a:custGeom>
            <a:avLst/>
            <a:gdLst/>
            <a:ahLst/>
            <a:cxnLst/>
            <a:rect l="l" t="t" r="r" b="b"/>
            <a:pathLst>
              <a:path w="12191695" h="5020241">
                <a:moveTo>
                  <a:pt x="0" y="0"/>
                </a:moveTo>
                <a:lnTo>
                  <a:pt x="12191695" y="0"/>
                </a:lnTo>
                <a:lnTo>
                  <a:pt x="12191695" y="4057991"/>
                </a:lnTo>
                <a:lnTo>
                  <a:pt x="11914945" y="4110187"/>
                </a:lnTo>
                <a:lnTo>
                  <a:pt x="11639412" y="4159931"/>
                </a:lnTo>
                <a:lnTo>
                  <a:pt x="11362661" y="4208624"/>
                </a:lnTo>
                <a:lnTo>
                  <a:pt x="11084690" y="4250310"/>
                </a:lnTo>
                <a:lnTo>
                  <a:pt x="10807939" y="4292347"/>
                </a:lnTo>
                <a:lnTo>
                  <a:pt x="10529968" y="4331582"/>
                </a:lnTo>
                <a:lnTo>
                  <a:pt x="10255655" y="4365211"/>
                </a:lnTo>
                <a:lnTo>
                  <a:pt x="9977684" y="4397089"/>
                </a:lnTo>
                <a:lnTo>
                  <a:pt x="9700933" y="4426165"/>
                </a:lnTo>
                <a:lnTo>
                  <a:pt x="9429058" y="4451387"/>
                </a:lnTo>
                <a:lnTo>
                  <a:pt x="9153526" y="4476609"/>
                </a:lnTo>
                <a:lnTo>
                  <a:pt x="8881651" y="4497628"/>
                </a:lnTo>
                <a:lnTo>
                  <a:pt x="8609776" y="4514092"/>
                </a:lnTo>
                <a:lnTo>
                  <a:pt x="8339121" y="4531258"/>
                </a:lnTo>
                <a:lnTo>
                  <a:pt x="8070903" y="4545620"/>
                </a:lnTo>
                <a:lnTo>
                  <a:pt x="7805124" y="4555779"/>
                </a:lnTo>
                <a:lnTo>
                  <a:pt x="7539345" y="4564537"/>
                </a:lnTo>
                <a:lnTo>
                  <a:pt x="7276005" y="4572944"/>
                </a:lnTo>
                <a:lnTo>
                  <a:pt x="7016322" y="4576798"/>
                </a:lnTo>
                <a:lnTo>
                  <a:pt x="6756639" y="4581001"/>
                </a:lnTo>
                <a:lnTo>
                  <a:pt x="6500613" y="4583103"/>
                </a:lnTo>
                <a:lnTo>
                  <a:pt x="6247026" y="4581001"/>
                </a:lnTo>
                <a:lnTo>
                  <a:pt x="5995877" y="4581001"/>
                </a:lnTo>
                <a:lnTo>
                  <a:pt x="5747167" y="4576798"/>
                </a:lnTo>
                <a:lnTo>
                  <a:pt x="5503333" y="4570492"/>
                </a:lnTo>
                <a:lnTo>
                  <a:pt x="5261938" y="4564537"/>
                </a:lnTo>
                <a:lnTo>
                  <a:pt x="5025418" y="4557881"/>
                </a:lnTo>
                <a:lnTo>
                  <a:pt x="4790118" y="4547722"/>
                </a:lnTo>
                <a:lnTo>
                  <a:pt x="4558477" y="4536862"/>
                </a:lnTo>
                <a:lnTo>
                  <a:pt x="4331710" y="4527054"/>
                </a:lnTo>
                <a:lnTo>
                  <a:pt x="3889152" y="4499379"/>
                </a:lnTo>
                <a:lnTo>
                  <a:pt x="3464881" y="4469954"/>
                </a:lnTo>
                <a:lnTo>
                  <a:pt x="3057678" y="4439126"/>
                </a:lnTo>
                <a:lnTo>
                  <a:pt x="2672421" y="4405147"/>
                </a:lnTo>
                <a:lnTo>
                  <a:pt x="2304232" y="4369765"/>
                </a:lnTo>
                <a:lnTo>
                  <a:pt x="1962864" y="4331582"/>
                </a:lnTo>
                <a:lnTo>
                  <a:pt x="1642223" y="4294099"/>
                </a:lnTo>
                <a:lnTo>
                  <a:pt x="1347183" y="4256616"/>
                </a:lnTo>
                <a:lnTo>
                  <a:pt x="1076528" y="4221235"/>
                </a:lnTo>
                <a:lnTo>
                  <a:pt x="836351" y="4187605"/>
                </a:lnTo>
                <a:lnTo>
                  <a:pt x="619339" y="4155727"/>
                </a:lnTo>
                <a:lnTo>
                  <a:pt x="436464" y="4129104"/>
                </a:lnTo>
                <a:lnTo>
                  <a:pt x="282848" y="4103881"/>
                </a:lnTo>
                <a:lnTo>
                  <a:pt x="71932" y="4067800"/>
                </a:lnTo>
                <a:lnTo>
                  <a:pt x="1" y="4055539"/>
                </a:lnTo>
                <a:lnTo>
                  <a:pt x="1" y="5020241"/>
                </a:lnTo>
                <a:lnTo>
                  <a:pt x="0" y="5020241"/>
                </a:lnTo>
                <a:close/>
              </a:path>
            </a:pathLst>
          </a:custGeom>
        </p:spPr>
      </p:pic>
      <p:sp>
        <p:nvSpPr>
          <p:cNvPr id="23" name="Freeform 16">
            <a:extLst>
              <a:ext uri="{FF2B5EF4-FFF2-40B4-BE49-F238E27FC236}">
                <a16:creationId xmlns:a16="http://schemas.microsoft.com/office/drawing/2014/main" id="{E4F17063-EDA4-417B-946F-BA357F3B3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3753695"/>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2">
              <a:alpha val="40000"/>
            </a:schemeClr>
          </a:solidFill>
          <a:ln>
            <a:noFill/>
          </a:ln>
        </p:spPr>
        <p:txBody>
          <a:bodyPr rtlCol="0" anchor="ctr"/>
          <a:lstStyle/>
          <a:p>
            <a:pPr algn="ctr"/>
            <a:endParaRPr lang="en-US">
              <a:solidFill>
                <a:schemeClr val="tx1"/>
              </a:solidFill>
            </a:endParaRPr>
          </a:p>
        </p:txBody>
      </p:sp>
      <p:sp>
        <p:nvSpPr>
          <p:cNvPr id="25" name="Freeform: Shape 24">
            <a:extLst>
              <a:ext uri="{FF2B5EF4-FFF2-40B4-BE49-F238E27FC236}">
                <a16:creationId xmlns:a16="http://schemas.microsoft.com/office/drawing/2014/main" id="{D36F3EEA-55D4-4677-80E7-92D00B8F34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55533"/>
            <a:ext cx="12192000" cy="2802467"/>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81AD7E5-296C-743D-B5BC-8B4DAC6B4EA8}"/>
              </a:ext>
            </a:extLst>
          </p:cNvPr>
          <p:cNvSpPr txBox="1"/>
          <p:nvPr/>
        </p:nvSpPr>
        <p:spPr>
          <a:xfrm>
            <a:off x="636916" y="4854346"/>
            <a:ext cx="10407602" cy="868026"/>
          </a:xfrm>
          <a:prstGeom prst="rect">
            <a:avLst/>
          </a:prstGeom>
        </p:spPr>
        <p:txBody>
          <a:bodyPr vert="horz" lIns="91440" tIns="45720" rIns="91440" bIns="45720" rtlCol="0" anchor="b">
            <a:normAutofit/>
          </a:bodyPr>
          <a:lstStyle/>
          <a:p>
            <a:pPr>
              <a:spcBef>
                <a:spcPct val="0"/>
              </a:spcBef>
              <a:spcAft>
                <a:spcPts val="600"/>
              </a:spcAft>
            </a:pPr>
            <a:r>
              <a:rPr lang="en-US" sz="4400" b="1">
                <a:solidFill>
                  <a:srgbClr val="EBEBEB"/>
                </a:solidFill>
                <a:latin typeface="+mj-lt"/>
                <a:ea typeface="+mj-ea"/>
                <a:cs typeface="+mj-cs"/>
              </a:rPr>
              <a:t>No Campaigning Inside 75 Foot Zone</a:t>
            </a:r>
          </a:p>
        </p:txBody>
      </p:sp>
      <p:pic>
        <p:nvPicPr>
          <p:cNvPr id="3" name="Recorded Sound">
            <a:hlinkClick r:id="" action="ppaction://media"/>
            <a:extLst>
              <a:ext uri="{FF2B5EF4-FFF2-40B4-BE49-F238E27FC236}">
                <a16:creationId xmlns:a16="http://schemas.microsoft.com/office/drawing/2014/main" id="{1A89E536-2EC4-93BB-343E-61BB64725B8D}"/>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1428412" y="6087041"/>
            <a:ext cx="609600" cy="609600"/>
          </a:xfrm>
          <a:prstGeom prst="rect">
            <a:avLst/>
          </a:prstGeom>
        </p:spPr>
      </p:pic>
    </p:spTree>
    <p:extLst>
      <p:ext uri="{BB962C8B-B14F-4D97-AF65-F5344CB8AC3E}">
        <p14:creationId xmlns:p14="http://schemas.microsoft.com/office/powerpoint/2010/main" val="3827978903"/>
      </p:ext>
    </p:extLst>
  </p:cSld>
  <p:clrMapOvr>
    <a:masterClrMapping/>
  </p:clrMapOvr>
  <mc:AlternateContent xmlns:mc="http://schemas.openxmlformats.org/markup-compatibility/2006" xmlns:p14="http://schemas.microsoft.com/office/powerpoint/2010/main">
    <mc:Choice Requires="p14">
      <p:transition spd="slow" p14:dur="2000" advTm="80000"/>
    </mc:Choice>
    <mc:Fallback xmlns="">
      <p:transition spd="slow" advTm="8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7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75228CE0246954CA24578B4379BBAB5" ma:contentTypeVersion="14" ma:contentTypeDescription="Create a new document." ma:contentTypeScope="" ma:versionID="87162d66c175e4348ed4537f3690ab76">
  <xsd:schema xmlns:xsd="http://www.w3.org/2001/XMLSchema" xmlns:xs="http://www.w3.org/2001/XMLSchema" xmlns:p="http://schemas.microsoft.com/office/2006/metadata/properties" xmlns:ns3="80eb8d44-9984-4a43-af42-f65cc1acc463" xmlns:ns4="af4e7596-c3a1-46ca-9594-61539bb087bd" targetNamespace="http://schemas.microsoft.com/office/2006/metadata/properties" ma:root="true" ma:fieldsID="f5b508cdf24768d4640fabc71e79119b" ns3:_="" ns4:_="">
    <xsd:import namespace="80eb8d44-9984-4a43-af42-f65cc1acc463"/>
    <xsd:import namespace="af4e7596-c3a1-46ca-9594-61539bb087bd"/>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element ref="ns3:MediaServiceSearchProperties" minOccurs="0"/>
                <xsd:element ref="ns3:MediaServiceDateTaken" minOccurs="0"/>
                <xsd:element ref="ns3:MediaServiceSystemTags" minOccurs="0"/>
                <xsd:element ref="ns3:MediaServiceLocation"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eb8d44-9984-4a43-af42-f65cc1acc46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Location" ma:index="18" nillable="true" ma:displayName="Location" ma:indexed="true" ma:internalName="MediaServiceLocatio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f4e7596-c3a1-46ca-9594-61539bb087b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80eb8d44-9984-4a43-af42-f65cc1acc463" xsi:nil="true"/>
  </documentManagement>
</p:properties>
</file>

<file path=customXml/itemProps1.xml><?xml version="1.0" encoding="utf-8"?>
<ds:datastoreItem xmlns:ds="http://schemas.openxmlformats.org/officeDocument/2006/customXml" ds:itemID="{B0302D5D-DED9-4DD6-9641-E19FD7857694}">
  <ds:schemaRefs>
    <ds:schemaRef ds:uri="http://schemas.microsoft.com/sharepoint/v3/contenttype/forms"/>
  </ds:schemaRefs>
</ds:datastoreItem>
</file>

<file path=customXml/itemProps2.xml><?xml version="1.0" encoding="utf-8"?>
<ds:datastoreItem xmlns:ds="http://schemas.openxmlformats.org/officeDocument/2006/customXml" ds:itemID="{B177A829-A84E-40D2-8A1E-2C2F954C1CAC}">
  <ds:schemaRefs>
    <ds:schemaRef ds:uri="80eb8d44-9984-4a43-af42-f65cc1acc463"/>
    <ds:schemaRef ds:uri="af4e7596-c3a1-46ca-9594-61539bb087b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7BEBC45-35CE-44F3-9DF4-7652CA4420AA}">
  <ds:schemaRefs>
    <ds:schemaRef ds:uri="80eb8d44-9984-4a43-af42-f65cc1acc463"/>
    <ds:schemaRef ds:uri="af4e7596-c3a1-46ca-9594-61539bb087b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Ion</Template>
  <TotalTime>0</TotalTime>
  <Words>3046</Words>
  <Application>Microsoft Office PowerPoint</Application>
  <PresentationFormat>Widescreen</PresentationFormat>
  <Paragraphs>148</Paragraphs>
  <Slides>16</Slides>
  <Notes>16</Notes>
  <HiddenSlides>0</HiddenSlides>
  <MMClips>17</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Calibri</vt:lpstr>
      <vt:lpstr>Century Gothic</vt:lpstr>
      <vt:lpstr>Lucida Fax</vt:lpstr>
      <vt:lpstr>Times New Roman</vt:lpstr>
      <vt:lpstr>Wingdings</vt:lpstr>
      <vt:lpstr>Wingdings 3</vt:lpstr>
      <vt:lpstr>Ion</vt:lpstr>
      <vt:lpstr>Election Security Working Group</vt:lpstr>
      <vt:lpstr>Law Enforcement and Voting in Connecticut</vt:lpstr>
      <vt:lpstr>   FOURTEEN DAYS OF EARLY VOTING: MONDAY, OCT. 21 – SUNDAY, NOV. 3.  HOURS: 10:00 AM to 6:00 PM, EXCEPT OCT. 29 AND OCT. 31, WHEN HOURS ARE 8:00 AM to 8:00 PM.   </vt:lpstr>
      <vt:lpstr>PowerPoint Presentation</vt:lpstr>
      <vt:lpstr>An Officer’s Role</vt:lpstr>
      <vt:lpstr>PowerPoint Presentation</vt:lpstr>
      <vt:lpstr>PowerPoint Presentation</vt:lpstr>
      <vt:lpstr>Moderator &amp; Citizen Complaints </vt:lpstr>
      <vt:lpstr>PowerPoint Presentation</vt:lpstr>
      <vt:lpstr>PowerPoint Presentation</vt:lpstr>
      <vt:lpstr>PowerPoint Presentation</vt:lpstr>
      <vt:lpstr>State and Municipal Employees and Political Activities</vt:lpstr>
      <vt:lpstr>Connecticut General Statutes</vt:lpstr>
      <vt:lpstr>FBI Role in Election Crimes</vt:lpstr>
      <vt:lpstr>Responding to Election Day Threats</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Election Security Working Group Line-Up Presentation Election Cycle 2024</dc:title>
  <dc:creator>Amy L. Bepko-Mazzocchi</dc:creator>
  <cp:lastModifiedBy>Zakrzewski, Louise</cp:lastModifiedBy>
  <cp:revision>2</cp:revision>
  <cp:lastPrinted>2024-08-20T20:37:03Z</cp:lastPrinted>
  <dcterms:created xsi:type="dcterms:W3CDTF">2024-08-20T17:02:05Z</dcterms:created>
  <dcterms:modified xsi:type="dcterms:W3CDTF">2024-10-16T18:52:19Z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0x010100375228CE0246954CA24578B4379BBAB5</vt:lpwstr>
  </property>
</Properties>
</file>