
<file path=[Content_Types].xml><?xml version="1.0" encoding="utf-8"?>
<Types xmlns="http://schemas.openxmlformats.org/package/2006/content-types">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4.xml" ContentType="application/vnd.openxmlformats-officedocument.drawingml.diagramData+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notesSlides/notesSlide43.xml" ContentType="application/vnd.openxmlformats-officedocument.presentationml.notesSlide+xml"/>
  <Override PartName="/ppt/notesSlides/notesSlide46.xml" ContentType="application/vnd.openxmlformats-officedocument.presentationml.notesSlide+xml"/>
  <Override PartName="/ppt/notesSlides/notesSlide14.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notesSlides/notesSlide18.xml" ContentType="application/vnd.openxmlformats-officedocument.presentationml.notesSlide+xml"/>
  <Override PartName="/ppt/notesSlides/notesSlide40.xml" ContentType="application/vnd.openxmlformats-officedocument.presentationml.notesSlide+xml"/>
  <Override PartName="/ppt/notesSlides/notesSlide1.xml" ContentType="application/vnd.openxmlformats-officedocument.presentationml.notesSlide+xml"/>
  <Override PartName="/ppt/notesSlides/notesSlide19.xml" ContentType="application/vnd.openxmlformats-officedocument.presentationml.notesSlide+xml"/>
  <Override PartName="/ppt/notesSlides/notesSlide2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64.xml" ContentType="application/vnd.openxmlformats-officedocument.presentationml.notesSlide+xml"/>
  <Override PartName="/ppt/notesSlides/notesSlide29.xml" ContentType="application/vnd.openxmlformats-officedocument.presentationml.notesSlide+xml"/>
  <Override PartName="/ppt/notesSlides/notesSlide20.xml" ContentType="application/vnd.openxmlformats-officedocument.presentationml.notesSlide+xml"/>
  <Override PartName="/ppt/notesSlides/notesSlide36.xml" ContentType="application/vnd.openxmlformats-officedocument.presentationml.notesSlide+xml"/>
  <Override PartName="/ppt/notesSlides/notesSlide65.xml" ContentType="application/vnd.openxmlformats-officedocument.presentationml.notesSlide+xml"/>
  <Override PartName="/ppt/notesSlides/notesSlide30.xml" ContentType="application/vnd.openxmlformats-officedocument.presentationml.notesSlide+xml"/>
  <Override PartName="/ppt/notesSlides/notesSlide15.xml" ContentType="application/vnd.openxmlformats-officedocument.presentationml.notesSlide+xml"/>
  <Override PartName="/ppt/notesSlides/notesSlide21.xml" ContentType="application/vnd.openxmlformats-officedocument.presentationml.notesSlide+xml"/>
  <Override PartName="/ppt/notesSlides/notesSlide42.xml" ContentType="application/vnd.openxmlformats-officedocument.presentationml.notesSlide+xml"/>
  <Override PartName="/ppt/notesSlides/notesSlide22.xml" ContentType="application/vnd.openxmlformats-officedocument.presentationml.notesSlide+xml"/>
  <Override PartName="/ppt/notesSlides/notesSlide4.xml" ContentType="application/vnd.openxmlformats-officedocument.presentationml.notesSlide+xml"/>
  <Override PartName="/ppt/notesSlides/notesSlide39.xml" ContentType="application/vnd.openxmlformats-officedocument.presentationml.notesSlide+xml"/>
  <Override PartName="/ppt/notesSlides/notesSlide31.xml" ContentType="application/vnd.openxmlformats-officedocument.presentationml.notesSlide+xml"/>
  <Override PartName="/ppt/notesSlides/notesSlide23.xml" ContentType="application/vnd.openxmlformats-officedocument.presentationml.notesSlide+xml"/>
  <Override PartName="/ppt/notesSlides/notesSlide68.xml" ContentType="application/vnd.openxmlformats-officedocument.presentationml.notesSlide+xml"/>
  <Override PartName="/ppt/notesSlides/notesSlide5.xml" ContentType="application/vnd.openxmlformats-officedocument.presentationml.notesSlide+xml"/>
  <Override PartName="/ppt/notesSlides/notesSlide16.xml" ContentType="application/vnd.openxmlformats-officedocument.presentationml.notesSlide+xml"/>
  <Override PartName="/ppt/notesSlides/notesSlide41.xml" ContentType="application/vnd.openxmlformats-officedocument.presentationml.notesSlide+xml"/>
  <Override PartName="/ppt/notesSlides/notesSlide67.xml" ContentType="application/vnd.openxmlformats-officedocument.presentationml.notesSlide+xml"/>
  <Override PartName="/ppt/notesSlides/notesSlide66.xml" ContentType="application/vnd.openxmlformats-officedocument.presentationml.notesSlide+xml"/>
  <Override PartName="/ppt/notesSlides/notesSlide6.xml" ContentType="application/vnd.openxmlformats-officedocument.presentationml.notesSlide+xml"/>
  <Override PartName="/ppt/notesSlides/notesSlide17.xml" ContentType="application/vnd.openxmlformats-officedocument.presentationml.notesSlide+xml"/>
  <Override PartName="/ppt/notesSlides/notesSlide24.xml" ContentType="application/vnd.openxmlformats-officedocument.presentationml.notesSlide+xml"/>
  <Override PartName="/ppt/notesSlides/notesSlide62.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32.xml" ContentType="application/vnd.openxmlformats-officedocument.presentationml.notesSlide+xml"/>
  <Override PartName="/ppt/notesSlides/notesSlide45.xml" ContentType="application/vnd.openxmlformats-officedocument.presentationml.notesSlide+xml"/>
  <Override PartName="/ppt/notesSlides/notesSlide9.xml" ContentType="application/vnd.openxmlformats-officedocument.presentationml.notesSlide+xml"/>
  <Override PartName="/ppt/notesSlides/notesSlide38.xml" ContentType="application/vnd.openxmlformats-officedocument.presentationml.notesSlide+xml"/>
  <Override PartName="/ppt/notesSlides/notesSlide63.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10.xml" ContentType="application/vnd.openxmlformats-officedocument.presentationml.notesSlide+xml"/>
  <Override PartName="/ppt/notesSlides/notesSlide44.xml" ContentType="application/vnd.openxmlformats-officedocument.presentationml.notesSlide+xml"/>
  <Override PartName="/ppt/notesSlides/notesSlide35.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37.xml" ContentType="application/vnd.openxmlformats-officedocument.presentationml.notesSlide+xml"/>
  <Override PartName="/ppt/notesSlides/notesSlide13.xml" ContentType="application/vnd.openxmlformats-officedocument.presentationml.notesSlide+xml"/>
  <Override PartName="/ppt/notesSlides/notesSlide27.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layout6.xml" ContentType="application/vnd.openxmlformats-officedocument.drawingml.diagramLayout+xml"/>
  <Override PartName="/ppt/diagrams/colors6.xml" ContentType="application/vnd.openxmlformats-officedocument.drawingml.diagramColors+xml"/>
  <Override PartName="/ppt/diagrams/drawing6.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quickStyle6.xml" ContentType="application/vnd.openxmlformats-officedocument.drawingml.diagramStyl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ppt/revisionInfo.xml" ContentType="application/vnd.ms-powerpoint.revisioninfo+xml"/>
  <Override PartName="/docProps/core.xml" ContentType="application/vnd.openxmlformats-package.core-properties+xml"/>
  <Override PartName="/ppt/slideMasters/slideMaster3.xml" ContentType="application/vnd.openxmlformats-officedocument.presentationml.slideMaster+xml"/>
  <Override PartName="/ppt/slides/slide69.xml" ContentType="application/vnd.openxmlformats-officedocument.presentationml.slid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changesInfos/changesInfo1.xml" ContentType="application/vnd.ms-powerpoint.changesinfo+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 id="2147483876" r:id="rId2"/>
    <p:sldMasterId id="2147483888" r:id="rId3"/>
  </p:sldMasterIdLst>
  <p:notesMasterIdLst>
    <p:notesMasterId r:id="rId73"/>
  </p:notesMasterIdLst>
  <p:sldIdLst>
    <p:sldId id="373" r:id="rId4"/>
    <p:sldId id="260" r:id="rId5"/>
    <p:sldId id="716" r:id="rId6"/>
    <p:sldId id="366" r:id="rId7"/>
    <p:sldId id="702" r:id="rId8"/>
    <p:sldId id="689" r:id="rId9"/>
    <p:sldId id="697" r:id="rId10"/>
    <p:sldId id="284" r:id="rId11"/>
    <p:sldId id="380" r:id="rId12"/>
    <p:sldId id="676" r:id="rId13"/>
    <p:sldId id="675" r:id="rId14"/>
    <p:sldId id="721" r:id="rId15"/>
    <p:sldId id="681" r:id="rId16"/>
    <p:sldId id="703" r:id="rId17"/>
    <p:sldId id="693" r:id="rId18"/>
    <p:sldId id="700" r:id="rId19"/>
    <p:sldId id="659" r:id="rId20"/>
    <p:sldId id="728" r:id="rId21"/>
    <p:sldId id="679" r:id="rId22"/>
    <p:sldId id="684" r:id="rId23"/>
    <p:sldId id="719" r:id="rId24"/>
    <p:sldId id="710" r:id="rId25"/>
    <p:sldId id="715" r:id="rId26"/>
    <p:sldId id="718" r:id="rId27"/>
    <p:sldId id="374" r:id="rId28"/>
    <p:sldId id="708" r:id="rId29"/>
    <p:sldId id="257" r:id="rId30"/>
    <p:sldId id="713" r:id="rId31"/>
    <p:sldId id="668" r:id="rId32"/>
    <p:sldId id="671" r:id="rId33"/>
    <p:sldId id="729" r:id="rId34"/>
    <p:sldId id="696" r:id="rId35"/>
    <p:sldId id="692" r:id="rId36"/>
    <p:sldId id="413" r:id="rId37"/>
    <p:sldId id="418" r:id="rId38"/>
    <p:sldId id="730" r:id="rId39"/>
    <p:sldId id="705" r:id="rId40"/>
    <p:sldId id="379" r:id="rId41"/>
    <p:sldId id="258" r:id="rId42"/>
    <p:sldId id="695" r:id="rId43"/>
    <p:sldId id="704" r:id="rId44"/>
    <p:sldId id="673" r:id="rId45"/>
    <p:sldId id="674" r:id="rId46"/>
    <p:sldId id="714" r:id="rId47"/>
    <p:sldId id="666" r:id="rId48"/>
    <p:sldId id="667" r:id="rId49"/>
    <p:sldId id="706" r:id="rId50"/>
    <p:sldId id="682" r:id="rId51"/>
    <p:sldId id="683" r:id="rId52"/>
    <p:sldId id="707" r:id="rId53"/>
    <p:sldId id="265" r:id="rId54"/>
    <p:sldId id="694" r:id="rId55"/>
    <p:sldId id="698" r:id="rId56"/>
    <p:sldId id="726" r:id="rId57"/>
    <p:sldId id="378" r:id="rId58"/>
    <p:sldId id="256" r:id="rId59"/>
    <p:sldId id="656" r:id="rId60"/>
    <p:sldId id="665" r:id="rId61"/>
    <p:sldId id="670" r:id="rId62"/>
    <p:sldId id="725" r:id="rId63"/>
    <p:sldId id="370" r:id="rId64"/>
    <p:sldId id="369" r:id="rId65"/>
    <p:sldId id="661" r:id="rId66"/>
    <p:sldId id="662" r:id="rId67"/>
    <p:sldId id="717" r:id="rId68"/>
    <p:sldId id="724" r:id="rId69"/>
    <p:sldId id="680" r:id="rId70"/>
    <p:sldId id="686" r:id="rId71"/>
    <p:sldId id="723" r:id="rId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46BBD4-D738-03FE-FAA1-DC79C7ECBC26}" v="4" dt="2024-12-13T14:51:24.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270" y="-66"/>
      </p:cViewPr>
      <p:guideLst/>
    </p:cSldViewPr>
  </p:slideViewPr>
  <p:notesTextViewPr>
    <p:cViewPr>
      <p:scale>
        <a:sx n="3" d="2"/>
        <a:sy n="3" d="2"/>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customXml" Target="../customXml/item3.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customXml" Target="../customXml/item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notesMaster" Target="notesMasters/notesMaster1.xml"/><Relationship Id="rId78" Type="http://schemas.microsoft.com/office/2016/11/relationships/changesInfo" Target="changesInfos/changesInfo1.xml"/><Relationship Id="rId81" Type="http://schemas.openxmlformats.org/officeDocument/2006/relationships/customXml" Target="../customXml/item2.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theme" Target="theme/theme1.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wlak, Tracey" userId="S::tracey.pawlak@ct.gov::8b37570f-ab99-421b-8d9a-ad582d0f6af3" providerId="AD" clId="Web-{C246BBD4-D738-03FE-FAA1-DC79C7ECBC26}"/>
    <pc:docChg chg="addSld modSld addMainMaster">
      <pc:chgData name="Pawlak, Tracey" userId="S::tracey.pawlak@ct.gov::8b37570f-ab99-421b-8d9a-ad582d0f6af3" providerId="AD" clId="Web-{C246BBD4-D738-03FE-FAA1-DC79C7ECBC26}" dt="2024-12-13T14:51:24.087" v="3" actId="20577"/>
      <pc:docMkLst>
        <pc:docMk/>
      </pc:docMkLst>
      <pc:sldChg chg="add">
        <pc:chgData name="Pawlak, Tracey" userId="S::tracey.pawlak@ct.gov::8b37570f-ab99-421b-8d9a-ad582d0f6af3" providerId="AD" clId="Web-{C246BBD4-D738-03FE-FAA1-DC79C7ECBC26}" dt="2024-12-13T14:50:40.072" v="0"/>
        <pc:sldMkLst>
          <pc:docMk/>
          <pc:sldMk cId="37310138" sldId="260"/>
        </pc:sldMkLst>
      </pc:sldChg>
      <pc:sldChg chg="modSp">
        <pc:chgData name="Pawlak, Tracey" userId="S::tracey.pawlak@ct.gov::8b37570f-ab99-421b-8d9a-ad582d0f6af3" providerId="AD" clId="Web-{C246BBD4-D738-03FE-FAA1-DC79C7ECBC26}" dt="2024-12-13T14:51:24.087" v="3" actId="20577"/>
        <pc:sldMkLst>
          <pc:docMk/>
          <pc:sldMk cId="1612139803" sldId="665"/>
        </pc:sldMkLst>
        <pc:spChg chg="mod">
          <ac:chgData name="Pawlak, Tracey" userId="S::tracey.pawlak@ct.gov::8b37570f-ab99-421b-8d9a-ad582d0f6af3" providerId="AD" clId="Web-{C246BBD4-D738-03FE-FAA1-DC79C7ECBC26}" dt="2024-12-13T14:51:24.087" v="3" actId="20577"/>
          <ac:spMkLst>
            <pc:docMk/>
            <pc:sldMk cId="1612139803" sldId="665"/>
            <ac:spMk id="3" creationId="{8CC69641-A816-C2DC-912C-849465E3DC1F}"/>
          </ac:spMkLst>
        </pc:spChg>
      </pc:sldChg>
      <pc:sldMasterChg chg="add addSldLayout">
        <pc:chgData name="Pawlak, Tracey" userId="S::tracey.pawlak@ct.gov::8b37570f-ab99-421b-8d9a-ad582d0f6af3" providerId="AD" clId="Web-{C246BBD4-D738-03FE-FAA1-DC79C7ECBC26}" dt="2024-12-13T14:50:40.072" v="0"/>
        <pc:sldMasterMkLst>
          <pc:docMk/>
          <pc:sldMasterMk cId="3863732562" sldId="2147483888"/>
        </pc:sldMasterMkLst>
        <pc:sldLayoutChg chg="add">
          <pc:chgData name="Pawlak, Tracey" userId="S::tracey.pawlak@ct.gov::8b37570f-ab99-421b-8d9a-ad582d0f6af3" providerId="AD" clId="Web-{C246BBD4-D738-03FE-FAA1-DC79C7ECBC26}" dt="2024-12-13T14:50:40.072" v="0"/>
          <pc:sldLayoutMkLst>
            <pc:docMk/>
            <pc:sldMasterMk cId="3863732562" sldId="2147483888"/>
            <pc:sldLayoutMk cId="2285212320" sldId="2147483889"/>
          </pc:sldLayoutMkLst>
        </pc:sldLayoutChg>
        <pc:sldLayoutChg chg="add">
          <pc:chgData name="Pawlak, Tracey" userId="S::tracey.pawlak@ct.gov::8b37570f-ab99-421b-8d9a-ad582d0f6af3" providerId="AD" clId="Web-{C246BBD4-D738-03FE-FAA1-DC79C7ECBC26}" dt="2024-12-13T14:50:40.072" v="0"/>
          <pc:sldLayoutMkLst>
            <pc:docMk/>
            <pc:sldMasterMk cId="3863732562" sldId="2147483888"/>
            <pc:sldLayoutMk cId="241780843" sldId="2147483890"/>
          </pc:sldLayoutMkLst>
        </pc:sldLayoutChg>
        <pc:sldLayoutChg chg="add">
          <pc:chgData name="Pawlak, Tracey" userId="S::tracey.pawlak@ct.gov::8b37570f-ab99-421b-8d9a-ad582d0f6af3" providerId="AD" clId="Web-{C246BBD4-D738-03FE-FAA1-DC79C7ECBC26}" dt="2024-12-13T14:50:40.072" v="0"/>
          <pc:sldLayoutMkLst>
            <pc:docMk/>
            <pc:sldMasterMk cId="3863732562" sldId="2147483888"/>
            <pc:sldLayoutMk cId="3154990434" sldId="2147483891"/>
          </pc:sldLayoutMkLst>
        </pc:sldLayoutChg>
        <pc:sldLayoutChg chg="add">
          <pc:chgData name="Pawlak, Tracey" userId="S::tracey.pawlak@ct.gov::8b37570f-ab99-421b-8d9a-ad582d0f6af3" providerId="AD" clId="Web-{C246BBD4-D738-03FE-FAA1-DC79C7ECBC26}" dt="2024-12-13T14:50:40.072" v="0"/>
          <pc:sldLayoutMkLst>
            <pc:docMk/>
            <pc:sldMasterMk cId="3863732562" sldId="2147483888"/>
            <pc:sldLayoutMk cId="1418628077" sldId="2147483892"/>
          </pc:sldLayoutMkLst>
        </pc:sldLayoutChg>
        <pc:sldLayoutChg chg="add">
          <pc:chgData name="Pawlak, Tracey" userId="S::tracey.pawlak@ct.gov::8b37570f-ab99-421b-8d9a-ad582d0f6af3" providerId="AD" clId="Web-{C246BBD4-D738-03FE-FAA1-DC79C7ECBC26}" dt="2024-12-13T14:50:40.072" v="0"/>
          <pc:sldLayoutMkLst>
            <pc:docMk/>
            <pc:sldMasterMk cId="3863732562" sldId="2147483888"/>
            <pc:sldLayoutMk cId="115423574" sldId="2147483893"/>
          </pc:sldLayoutMkLst>
        </pc:sldLayoutChg>
        <pc:sldLayoutChg chg="add">
          <pc:chgData name="Pawlak, Tracey" userId="S::tracey.pawlak@ct.gov::8b37570f-ab99-421b-8d9a-ad582d0f6af3" providerId="AD" clId="Web-{C246BBD4-D738-03FE-FAA1-DC79C7ECBC26}" dt="2024-12-13T14:50:40.072" v="0"/>
          <pc:sldLayoutMkLst>
            <pc:docMk/>
            <pc:sldMasterMk cId="3863732562" sldId="2147483888"/>
            <pc:sldLayoutMk cId="3980623274" sldId="2147483894"/>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3.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svg"/><Relationship Id="rId1" Type="http://schemas.openxmlformats.org/officeDocument/2006/relationships/image" Target="../media/image40.png"/><Relationship Id="rId6" Type="http://schemas.openxmlformats.org/officeDocument/2006/relationships/image" Target="../media/image131.svg"/><Relationship Id="rId5" Type="http://schemas.openxmlformats.org/officeDocument/2006/relationships/image" Target="../media/image130.png"/><Relationship Id="rId4" Type="http://schemas.openxmlformats.org/officeDocument/2006/relationships/image" Target="../media/image1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svg"/><Relationship Id="rId1" Type="http://schemas.openxmlformats.org/officeDocument/2006/relationships/image" Target="../media/image40.png"/><Relationship Id="rId6" Type="http://schemas.openxmlformats.org/officeDocument/2006/relationships/image" Target="../media/image131.svg"/><Relationship Id="rId5" Type="http://schemas.openxmlformats.org/officeDocument/2006/relationships/image" Target="../media/image130.png"/><Relationship Id="rId4" Type="http://schemas.openxmlformats.org/officeDocument/2006/relationships/image" Target="../media/image1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D3156A-69EE-4861-8D07-DAF59DDD39D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3F67B16-190B-42FA-B5FB-990F3683786D}">
      <dgm:prSet/>
      <dgm:spPr/>
      <dgm:t>
        <a:bodyPr/>
        <a:lstStyle/>
        <a:p>
          <a:pPr>
            <a:lnSpc>
              <a:spcPct val="100000"/>
            </a:lnSpc>
          </a:pPr>
          <a:r>
            <a:rPr lang="en-US" b="1">
              <a:latin typeface="Poppins"/>
              <a:cs typeface="Poppins"/>
            </a:rPr>
            <a:t>We Self-Advocate Coordinators have done many groups and events for Self-advocacy.</a:t>
          </a:r>
        </a:p>
      </dgm:t>
    </dgm:pt>
    <dgm:pt modelId="{0A369795-F910-450A-A3C4-09DD9AD5A3DC}" type="parTrans" cxnId="{9DA9C739-7B76-4CD9-9730-86CD2184F3DE}">
      <dgm:prSet/>
      <dgm:spPr/>
      <dgm:t>
        <a:bodyPr/>
        <a:lstStyle/>
        <a:p>
          <a:endParaRPr lang="en-US"/>
        </a:p>
      </dgm:t>
    </dgm:pt>
    <dgm:pt modelId="{857E73A9-6535-4D80-B047-47EC08F58825}" type="sibTrans" cxnId="{9DA9C739-7B76-4CD9-9730-86CD2184F3DE}">
      <dgm:prSet/>
      <dgm:spPr/>
      <dgm:t>
        <a:bodyPr/>
        <a:lstStyle/>
        <a:p>
          <a:endParaRPr lang="en-US"/>
        </a:p>
      </dgm:t>
    </dgm:pt>
    <dgm:pt modelId="{B18D53FD-0D9F-49C1-AFAF-BD8C1376705C}">
      <dgm:prSet/>
      <dgm:spPr/>
      <dgm:t>
        <a:bodyPr/>
        <a:lstStyle/>
        <a:p>
          <a:pPr>
            <a:lnSpc>
              <a:spcPct val="100000"/>
            </a:lnSpc>
          </a:pPr>
          <a:r>
            <a:rPr lang="en-US" b="1">
              <a:latin typeface="Poppins"/>
              <a:cs typeface="Poppins"/>
            </a:rPr>
            <a:t>We have attended events on self-advocacy, such as, CTFSN, New Provider Training and AT&amp;ME, and gave presentations revolving around said topic.</a:t>
          </a:r>
        </a:p>
      </dgm:t>
    </dgm:pt>
    <dgm:pt modelId="{61BDFDC6-303B-4EA3-99ED-22BEDD2548EA}" type="parTrans" cxnId="{C0CF8C89-8C1E-4998-AF59-A6C39FAF11E7}">
      <dgm:prSet/>
      <dgm:spPr/>
      <dgm:t>
        <a:bodyPr/>
        <a:lstStyle/>
        <a:p>
          <a:endParaRPr lang="en-US"/>
        </a:p>
      </dgm:t>
    </dgm:pt>
    <dgm:pt modelId="{9225F18B-6DDE-4E68-8040-7D310799D6CF}" type="sibTrans" cxnId="{C0CF8C89-8C1E-4998-AF59-A6C39FAF11E7}">
      <dgm:prSet/>
      <dgm:spPr/>
      <dgm:t>
        <a:bodyPr/>
        <a:lstStyle/>
        <a:p>
          <a:endParaRPr lang="en-US"/>
        </a:p>
      </dgm:t>
    </dgm:pt>
    <dgm:pt modelId="{C273EEAE-E1E3-40E4-AA6B-3D41937843C0}">
      <dgm:prSet/>
      <dgm:spPr/>
      <dgm:t>
        <a:bodyPr/>
        <a:lstStyle/>
        <a:p>
          <a:pPr>
            <a:lnSpc>
              <a:spcPct val="100000"/>
            </a:lnSpc>
          </a:pPr>
          <a:r>
            <a:rPr lang="en-US" b="1">
              <a:latin typeface="Poppins"/>
              <a:cs typeface="Poppins"/>
            </a:rPr>
            <a:t>We have also given Onboard trainings to our newest workers to spread the word on respectful language with self-advocacy.</a:t>
          </a:r>
        </a:p>
      </dgm:t>
    </dgm:pt>
    <dgm:pt modelId="{BF7C4AD7-6E84-44C4-8E33-2352F34B93E9}" type="parTrans" cxnId="{5E91F106-CC27-414D-8F9F-9E028F8A5DC6}">
      <dgm:prSet/>
      <dgm:spPr/>
      <dgm:t>
        <a:bodyPr/>
        <a:lstStyle/>
        <a:p>
          <a:endParaRPr lang="en-US"/>
        </a:p>
      </dgm:t>
    </dgm:pt>
    <dgm:pt modelId="{6D60839B-EDC0-4670-9B34-624C918E1BDA}" type="sibTrans" cxnId="{5E91F106-CC27-414D-8F9F-9E028F8A5DC6}">
      <dgm:prSet/>
      <dgm:spPr/>
      <dgm:t>
        <a:bodyPr/>
        <a:lstStyle/>
        <a:p>
          <a:endParaRPr lang="en-US"/>
        </a:p>
      </dgm:t>
    </dgm:pt>
    <dgm:pt modelId="{A5BCB2F0-A5BB-4417-8128-91D036FE7492}" type="pres">
      <dgm:prSet presAssocID="{C6D3156A-69EE-4861-8D07-DAF59DDD39D7}" presName="root" presStyleCnt="0">
        <dgm:presLayoutVars>
          <dgm:dir/>
          <dgm:resizeHandles val="exact"/>
        </dgm:presLayoutVars>
      </dgm:prSet>
      <dgm:spPr/>
    </dgm:pt>
    <dgm:pt modelId="{F65E2096-0454-470F-917F-C4715E5F239C}" type="pres">
      <dgm:prSet presAssocID="{A3F67B16-190B-42FA-B5FB-990F3683786D}" presName="compNode" presStyleCnt="0"/>
      <dgm:spPr/>
    </dgm:pt>
    <dgm:pt modelId="{7856430A-5C27-4D32-ABED-E50EB1582100}" type="pres">
      <dgm:prSet presAssocID="{A3F67B16-190B-42FA-B5FB-990F3683786D}" presName="bgRect" presStyleLbl="bgShp" presStyleIdx="0" presStyleCnt="3"/>
      <dgm:spPr/>
    </dgm:pt>
    <dgm:pt modelId="{91DAB315-A142-484A-BA0F-42B116C7FB3A}" type="pres">
      <dgm:prSet presAssocID="{A3F67B16-190B-42FA-B5FB-990F368378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ting"/>
        </a:ext>
      </dgm:extLst>
    </dgm:pt>
    <dgm:pt modelId="{1AE48604-D3C4-4A3B-870C-ED5E11F00AB2}" type="pres">
      <dgm:prSet presAssocID="{A3F67B16-190B-42FA-B5FB-990F3683786D}" presName="spaceRect" presStyleCnt="0"/>
      <dgm:spPr/>
    </dgm:pt>
    <dgm:pt modelId="{E14EFA62-545C-408E-8BC3-31322621BE04}" type="pres">
      <dgm:prSet presAssocID="{A3F67B16-190B-42FA-B5FB-990F3683786D}" presName="parTx" presStyleLbl="revTx" presStyleIdx="0" presStyleCnt="3">
        <dgm:presLayoutVars>
          <dgm:chMax val="0"/>
          <dgm:chPref val="0"/>
        </dgm:presLayoutVars>
      </dgm:prSet>
      <dgm:spPr/>
    </dgm:pt>
    <dgm:pt modelId="{995C3F72-05AB-43E3-A7C6-6A5B08656C1A}" type="pres">
      <dgm:prSet presAssocID="{857E73A9-6535-4D80-B047-47EC08F58825}" presName="sibTrans" presStyleCnt="0"/>
      <dgm:spPr/>
    </dgm:pt>
    <dgm:pt modelId="{B370AFD8-2B75-48EA-B4CD-FEDB94AD5F40}" type="pres">
      <dgm:prSet presAssocID="{B18D53FD-0D9F-49C1-AFAF-BD8C1376705C}" presName="compNode" presStyleCnt="0"/>
      <dgm:spPr/>
    </dgm:pt>
    <dgm:pt modelId="{C3DDB16D-BBE3-4041-8CBA-7846803246D3}" type="pres">
      <dgm:prSet presAssocID="{B18D53FD-0D9F-49C1-AFAF-BD8C1376705C}" presName="bgRect" presStyleLbl="bgShp" presStyleIdx="1" presStyleCnt="3"/>
      <dgm:spPr/>
    </dgm:pt>
    <dgm:pt modelId="{2AF45E80-6D65-45E6-90D0-C3F9EC9BEFD3}" type="pres">
      <dgm:prSet presAssocID="{B18D53FD-0D9F-49C1-AFAF-BD8C1376705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gaphone"/>
        </a:ext>
      </dgm:extLst>
    </dgm:pt>
    <dgm:pt modelId="{FC5728BE-AFB0-44B6-A44E-3056509E0946}" type="pres">
      <dgm:prSet presAssocID="{B18D53FD-0D9F-49C1-AFAF-BD8C1376705C}" presName="spaceRect" presStyleCnt="0"/>
      <dgm:spPr/>
    </dgm:pt>
    <dgm:pt modelId="{2D16DEE2-4596-4FC2-B1AA-71D30D51E94B}" type="pres">
      <dgm:prSet presAssocID="{B18D53FD-0D9F-49C1-AFAF-BD8C1376705C}" presName="parTx" presStyleLbl="revTx" presStyleIdx="1" presStyleCnt="3">
        <dgm:presLayoutVars>
          <dgm:chMax val="0"/>
          <dgm:chPref val="0"/>
        </dgm:presLayoutVars>
      </dgm:prSet>
      <dgm:spPr/>
    </dgm:pt>
    <dgm:pt modelId="{5B8FF751-E1F0-419D-A317-255EC87D9CE5}" type="pres">
      <dgm:prSet presAssocID="{9225F18B-6DDE-4E68-8040-7D310799D6CF}" presName="sibTrans" presStyleCnt="0"/>
      <dgm:spPr/>
    </dgm:pt>
    <dgm:pt modelId="{9A8AF164-4773-4768-AFD4-B6F433AADDB0}" type="pres">
      <dgm:prSet presAssocID="{C273EEAE-E1E3-40E4-AA6B-3D41937843C0}" presName="compNode" presStyleCnt="0"/>
      <dgm:spPr/>
    </dgm:pt>
    <dgm:pt modelId="{54F62218-5400-4F7D-AA26-DF9772D90A69}" type="pres">
      <dgm:prSet presAssocID="{C273EEAE-E1E3-40E4-AA6B-3D41937843C0}" presName="bgRect" presStyleLbl="bgShp" presStyleIdx="2" presStyleCnt="3"/>
      <dgm:spPr/>
    </dgm:pt>
    <dgm:pt modelId="{930F65A9-8214-4191-9FCC-9CE88B332FC6}" type="pres">
      <dgm:prSet presAssocID="{C273EEAE-E1E3-40E4-AA6B-3D41937843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AE6A2695-BB45-45DD-A838-765C8F88F4A1}" type="pres">
      <dgm:prSet presAssocID="{C273EEAE-E1E3-40E4-AA6B-3D41937843C0}" presName="spaceRect" presStyleCnt="0"/>
      <dgm:spPr/>
    </dgm:pt>
    <dgm:pt modelId="{4ED63C69-8ECC-47BA-BEF4-E705F917B242}" type="pres">
      <dgm:prSet presAssocID="{C273EEAE-E1E3-40E4-AA6B-3D41937843C0}" presName="parTx" presStyleLbl="revTx" presStyleIdx="2" presStyleCnt="3">
        <dgm:presLayoutVars>
          <dgm:chMax val="0"/>
          <dgm:chPref val="0"/>
        </dgm:presLayoutVars>
      </dgm:prSet>
      <dgm:spPr/>
    </dgm:pt>
  </dgm:ptLst>
  <dgm:cxnLst>
    <dgm:cxn modelId="{5E91F106-CC27-414D-8F9F-9E028F8A5DC6}" srcId="{C6D3156A-69EE-4861-8D07-DAF59DDD39D7}" destId="{C273EEAE-E1E3-40E4-AA6B-3D41937843C0}" srcOrd="2" destOrd="0" parTransId="{BF7C4AD7-6E84-44C4-8E33-2352F34B93E9}" sibTransId="{6D60839B-EDC0-4670-9B34-624C918E1BDA}"/>
    <dgm:cxn modelId="{6F7FB41B-3154-47DD-BCC4-0DC182CF3D88}" type="presOf" srcId="{A3F67B16-190B-42FA-B5FB-990F3683786D}" destId="{E14EFA62-545C-408E-8BC3-31322621BE04}" srcOrd="0" destOrd="0" presId="urn:microsoft.com/office/officeart/2018/2/layout/IconVerticalSolidList"/>
    <dgm:cxn modelId="{9DA9C739-7B76-4CD9-9730-86CD2184F3DE}" srcId="{C6D3156A-69EE-4861-8D07-DAF59DDD39D7}" destId="{A3F67B16-190B-42FA-B5FB-990F3683786D}" srcOrd="0" destOrd="0" parTransId="{0A369795-F910-450A-A3C4-09DD9AD5A3DC}" sibTransId="{857E73A9-6535-4D80-B047-47EC08F58825}"/>
    <dgm:cxn modelId="{C0CF8C89-8C1E-4998-AF59-A6C39FAF11E7}" srcId="{C6D3156A-69EE-4861-8D07-DAF59DDD39D7}" destId="{B18D53FD-0D9F-49C1-AFAF-BD8C1376705C}" srcOrd="1" destOrd="0" parTransId="{61BDFDC6-303B-4EA3-99ED-22BEDD2548EA}" sibTransId="{9225F18B-6DDE-4E68-8040-7D310799D6CF}"/>
    <dgm:cxn modelId="{733BBF8A-5D5B-4FE8-94F1-F601B61D2795}" type="presOf" srcId="{C6D3156A-69EE-4861-8D07-DAF59DDD39D7}" destId="{A5BCB2F0-A5BB-4417-8128-91D036FE7492}" srcOrd="0" destOrd="0" presId="urn:microsoft.com/office/officeart/2018/2/layout/IconVerticalSolidList"/>
    <dgm:cxn modelId="{28A2E89D-4FFD-45D5-A920-04C0E06363ED}" type="presOf" srcId="{C273EEAE-E1E3-40E4-AA6B-3D41937843C0}" destId="{4ED63C69-8ECC-47BA-BEF4-E705F917B242}" srcOrd="0" destOrd="0" presId="urn:microsoft.com/office/officeart/2018/2/layout/IconVerticalSolidList"/>
    <dgm:cxn modelId="{0BA2B0A1-7E10-4A9E-B88F-6013AF5BEA10}" type="presOf" srcId="{B18D53FD-0D9F-49C1-AFAF-BD8C1376705C}" destId="{2D16DEE2-4596-4FC2-B1AA-71D30D51E94B}" srcOrd="0" destOrd="0" presId="urn:microsoft.com/office/officeart/2018/2/layout/IconVerticalSolidList"/>
    <dgm:cxn modelId="{1930B541-2D64-4A73-B691-302C6C6782BE}" type="presParOf" srcId="{A5BCB2F0-A5BB-4417-8128-91D036FE7492}" destId="{F65E2096-0454-470F-917F-C4715E5F239C}" srcOrd="0" destOrd="0" presId="urn:microsoft.com/office/officeart/2018/2/layout/IconVerticalSolidList"/>
    <dgm:cxn modelId="{54D42067-C4D6-4E7B-87F4-7A221C2808E5}" type="presParOf" srcId="{F65E2096-0454-470F-917F-C4715E5F239C}" destId="{7856430A-5C27-4D32-ABED-E50EB1582100}" srcOrd="0" destOrd="0" presId="urn:microsoft.com/office/officeart/2018/2/layout/IconVerticalSolidList"/>
    <dgm:cxn modelId="{5BF41547-B6D2-4CA9-8EA7-98C571AEF838}" type="presParOf" srcId="{F65E2096-0454-470F-917F-C4715E5F239C}" destId="{91DAB315-A142-484A-BA0F-42B116C7FB3A}" srcOrd="1" destOrd="0" presId="urn:microsoft.com/office/officeart/2018/2/layout/IconVerticalSolidList"/>
    <dgm:cxn modelId="{42757B1D-2293-4517-94A2-11407D788C31}" type="presParOf" srcId="{F65E2096-0454-470F-917F-C4715E5F239C}" destId="{1AE48604-D3C4-4A3B-870C-ED5E11F00AB2}" srcOrd="2" destOrd="0" presId="urn:microsoft.com/office/officeart/2018/2/layout/IconVerticalSolidList"/>
    <dgm:cxn modelId="{CEDC6F51-DE0D-437D-9ED0-DBAFD3F9165E}" type="presParOf" srcId="{F65E2096-0454-470F-917F-C4715E5F239C}" destId="{E14EFA62-545C-408E-8BC3-31322621BE04}" srcOrd="3" destOrd="0" presId="urn:microsoft.com/office/officeart/2018/2/layout/IconVerticalSolidList"/>
    <dgm:cxn modelId="{BBF2AF5E-A8AF-49D2-89A9-7E237BEEE949}" type="presParOf" srcId="{A5BCB2F0-A5BB-4417-8128-91D036FE7492}" destId="{995C3F72-05AB-43E3-A7C6-6A5B08656C1A}" srcOrd="1" destOrd="0" presId="urn:microsoft.com/office/officeart/2018/2/layout/IconVerticalSolidList"/>
    <dgm:cxn modelId="{8ABE6A09-6CCC-4DE2-84F8-D46DEC30E5FB}" type="presParOf" srcId="{A5BCB2F0-A5BB-4417-8128-91D036FE7492}" destId="{B370AFD8-2B75-48EA-B4CD-FEDB94AD5F40}" srcOrd="2" destOrd="0" presId="urn:microsoft.com/office/officeart/2018/2/layout/IconVerticalSolidList"/>
    <dgm:cxn modelId="{15FDAE60-E9F5-44EC-B447-BE4BFA6DD043}" type="presParOf" srcId="{B370AFD8-2B75-48EA-B4CD-FEDB94AD5F40}" destId="{C3DDB16D-BBE3-4041-8CBA-7846803246D3}" srcOrd="0" destOrd="0" presId="urn:microsoft.com/office/officeart/2018/2/layout/IconVerticalSolidList"/>
    <dgm:cxn modelId="{7546FC78-4187-404C-AB0D-17AB5C3C7CDB}" type="presParOf" srcId="{B370AFD8-2B75-48EA-B4CD-FEDB94AD5F40}" destId="{2AF45E80-6D65-45E6-90D0-C3F9EC9BEFD3}" srcOrd="1" destOrd="0" presId="urn:microsoft.com/office/officeart/2018/2/layout/IconVerticalSolidList"/>
    <dgm:cxn modelId="{08798C19-CFC0-45B5-9106-AFDFB52D3149}" type="presParOf" srcId="{B370AFD8-2B75-48EA-B4CD-FEDB94AD5F40}" destId="{FC5728BE-AFB0-44B6-A44E-3056509E0946}" srcOrd="2" destOrd="0" presId="urn:microsoft.com/office/officeart/2018/2/layout/IconVerticalSolidList"/>
    <dgm:cxn modelId="{77CD5B94-9FFE-40F0-9424-D1389542E210}" type="presParOf" srcId="{B370AFD8-2B75-48EA-B4CD-FEDB94AD5F40}" destId="{2D16DEE2-4596-4FC2-B1AA-71D30D51E94B}" srcOrd="3" destOrd="0" presId="urn:microsoft.com/office/officeart/2018/2/layout/IconVerticalSolidList"/>
    <dgm:cxn modelId="{3E818065-0D34-4808-BECC-1CB6FB908D42}" type="presParOf" srcId="{A5BCB2F0-A5BB-4417-8128-91D036FE7492}" destId="{5B8FF751-E1F0-419D-A317-255EC87D9CE5}" srcOrd="3" destOrd="0" presId="urn:microsoft.com/office/officeart/2018/2/layout/IconVerticalSolidList"/>
    <dgm:cxn modelId="{DEEFA774-0872-496F-9021-6D4F6C2EA6B6}" type="presParOf" srcId="{A5BCB2F0-A5BB-4417-8128-91D036FE7492}" destId="{9A8AF164-4773-4768-AFD4-B6F433AADDB0}" srcOrd="4" destOrd="0" presId="urn:microsoft.com/office/officeart/2018/2/layout/IconVerticalSolidList"/>
    <dgm:cxn modelId="{9FCDFCD6-07F6-4F70-8E46-5866D4080842}" type="presParOf" srcId="{9A8AF164-4773-4768-AFD4-B6F433AADDB0}" destId="{54F62218-5400-4F7D-AA26-DF9772D90A69}" srcOrd="0" destOrd="0" presId="urn:microsoft.com/office/officeart/2018/2/layout/IconVerticalSolidList"/>
    <dgm:cxn modelId="{8ABDFDDE-21D6-4DD5-8A1D-3EC8C00DC0A6}" type="presParOf" srcId="{9A8AF164-4773-4768-AFD4-B6F433AADDB0}" destId="{930F65A9-8214-4191-9FCC-9CE88B332FC6}" srcOrd="1" destOrd="0" presId="urn:microsoft.com/office/officeart/2018/2/layout/IconVerticalSolidList"/>
    <dgm:cxn modelId="{8391A4B8-FBEF-4F86-8969-860383EEAABC}" type="presParOf" srcId="{9A8AF164-4773-4768-AFD4-B6F433AADDB0}" destId="{AE6A2695-BB45-45DD-A838-765C8F88F4A1}" srcOrd="2" destOrd="0" presId="urn:microsoft.com/office/officeart/2018/2/layout/IconVerticalSolidList"/>
    <dgm:cxn modelId="{4C2868B5-5CEF-410F-929A-C8E73ACBB493}" type="presParOf" srcId="{9A8AF164-4773-4768-AFD4-B6F433AADDB0}" destId="{4ED63C69-8ECC-47BA-BEF4-E705F917B24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514DAC-5BA2-4684-9D96-9DAA8829DCD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5764FC-A928-4516-9D01-9AB2E6B155F5}">
      <dgm:prSet/>
      <dgm:spPr/>
      <dgm:t>
        <a:bodyPr/>
        <a:lstStyle/>
        <a:p>
          <a:pPr>
            <a:lnSpc>
              <a:spcPct val="100000"/>
            </a:lnSpc>
          </a:pPr>
          <a:r>
            <a:rPr lang="en-US" b="1">
              <a:latin typeface="Poppins"/>
              <a:cs typeface="Poppins"/>
            </a:rPr>
            <a:t>We facilitated 204 Self-Advocacy groups all over the state of Connecticut with a total of approximately 2,753 participants all throughout the Fiscal year.</a:t>
          </a:r>
        </a:p>
      </dgm:t>
    </dgm:pt>
    <dgm:pt modelId="{63C3151A-73F9-41E9-AE68-3189478DCFD6}" type="parTrans" cxnId="{7FCEB9A8-0B0F-4B30-B59B-EEAB191FF5BD}">
      <dgm:prSet/>
      <dgm:spPr/>
      <dgm:t>
        <a:bodyPr/>
        <a:lstStyle/>
        <a:p>
          <a:endParaRPr lang="en-US"/>
        </a:p>
      </dgm:t>
    </dgm:pt>
    <dgm:pt modelId="{AF4CD92F-749D-449B-9C9C-70CF3D8F59F0}" type="sibTrans" cxnId="{7FCEB9A8-0B0F-4B30-B59B-EEAB191FF5BD}">
      <dgm:prSet/>
      <dgm:spPr/>
      <dgm:t>
        <a:bodyPr/>
        <a:lstStyle/>
        <a:p>
          <a:endParaRPr lang="en-US"/>
        </a:p>
      </dgm:t>
    </dgm:pt>
    <dgm:pt modelId="{DCD6A453-52F2-43FA-B820-5CC7907EF949}">
      <dgm:prSet/>
      <dgm:spPr/>
      <dgm:t>
        <a:bodyPr/>
        <a:lstStyle/>
        <a:p>
          <a:pPr>
            <a:lnSpc>
              <a:spcPct val="100000"/>
            </a:lnSpc>
          </a:pPr>
          <a:r>
            <a:rPr lang="en-US" b="1">
              <a:latin typeface="Poppins" panose="00000500000000000000" pitchFamily="2" charset="0"/>
              <a:cs typeface="Poppins" panose="00000500000000000000" pitchFamily="2" charset="0"/>
            </a:rPr>
            <a:t>We Self-Advocate Coordinators have also gotten 601 participants to sign the respectful language pledge this Fiscal year.</a:t>
          </a:r>
        </a:p>
      </dgm:t>
    </dgm:pt>
    <dgm:pt modelId="{9BF7914F-A107-4661-8065-16B5610C988C}" type="parTrans" cxnId="{DE233497-FC0A-4237-98F8-1D849252C8EA}">
      <dgm:prSet/>
      <dgm:spPr/>
      <dgm:t>
        <a:bodyPr/>
        <a:lstStyle/>
        <a:p>
          <a:endParaRPr lang="en-US"/>
        </a:p>
      </dgm:t>
    </dgm:pt>
    <dgm:pt modelId="{D35BA54C-B5DE-4F2B-99CE-B940747E95D5}" type="sibTrans" cxnId="{DE233497-FC0A-4237-98F8-1D849252C8EA}">
      <dgm:prSet/>
      <dgm:spPr/>
      <dgm:t>
        <a:bodyPr/>
        <a:lstStyle/>
        <a:p>
          <a:endParaRPr lang="en-US"/>
        </a:p>
      </dgm:t>
    </dgm:pt>
    <dgm:pt modelId="{4EA2C69A-E2A7-4A8E-A047-42F047E89CD9}">
      <dgm:prSet/>
      <dgm:spPr/>
      <dgm:t>
        <a:bodyPr/>
        <a:lstStyle/>
        <a:p>
          <a:pPr>
            <a:lnSpc>
              <a:spcPct val="100000"/>
            </a:lnSpc>
          </a:pPr>
          <a:r>
            <a:rPr lang="en-US" b="1">
              <a:latin typeface="Poppins" panose="00000500000000000000" pitchFamily="2" charset="0"/>
              <a:cs typeface="Poppins" panose="00000500000000000000" pitchFamily="2" charset="0"/>
            </a:rPr>
            <a:t>We have also completed 9 success stories in total, accounting the success of individuals, including our own Self-Advocate Coordinators</a:t>
          </a:r>
          <a:r>
            <a:rPr lang="en-US">
              <a:latin typeface="Poppins" panose="00000500000000000000" pitchFamily="2" charset="0"/>
              <a:cs typeface="Poppins" panose="00000500000000000000" pitchFamily="2" charset="0"/>
            </a:rPr>
            <a:t>.</a:t>
          </a:r>
        </a:p>
      </dgm:t>
    </dgm:pt>
    <dgm:pt modelId="{15029A99-4BA9-4872-AB49-F1E897E052DF}" type="parTrans" cxnId="{FCBDBA75-87C6-4750-A1AF-7351CC070999}">
      <dgm:prSet/>
      <dgm:spPr/>
      <dgm:t>
        <a:bodyPr/>
        <a:lstStyle/>
        <a:p>
          <a:endParaRPr lang="en-US"/>
        </a:p>
      </dgm:t>
    </dgm:pt>
    <dgm:pt modelId="{2ACEE918-B323-4274-AC54-36950072F35C}" type="sibTrans" cxnId="{FCBDBA75-87C6-4750-A1AF-7351CC070999}">
      <dgm:prSet/>
      <dgm:spPr/>
      <dgm:t>
        <a:bodyPr/>
        <a:lstStyle/>
        <a:p>
          <a:endParaRPr lang="en-US"/>
        </a:p>
      </dgm:t>
    </dgm:pt>
    <dgm:pt modelId="{A3F91BF1-2766-45BD-9836-AB9BFEB74E07}" type="pres">
      <dgm:prSet presAssocID="{D7514DAC-5BA2-4684-9D96-9DAA8829DCD8}" presName="root" presStyleCnt="0">
        <dgm:presLayoutVars>
          <dgm:dir/>
          <dgm:resizeHandles val="exact"/>
        </dgm:presLayoutVars>
      </dgm:prSet>
      <dgm:spPr/>
    </dgm:pt>
    <dgm:pt modelId="{C04F9A87-2A0C-4FEB-9A88-111540C24B47}" type="pres">
      <dgm:prSet presAssocID="{645764FC-A928-4516-9D01-9AB2E6B155F5}" presName="compNode" presStyleCnt="0"/>
      <dgm:spPr/>
    </dgm:pt>
    <dgm:pt modelId="{6FC49D85-2591-4A33-86CE-2A00425BFCD1}" type="pres">
      <dgm:prSet presAssocID="{645764FC-A928-4516-9D01-9AB2E6B155F5}" presName="bgRect" presStyleLbl="bgShp" presStyleIdx="0" presStyleCnt="3"/>
      <dgm:spPr/>
    </dgm:pt>
    <dgm:pt modelId="{4708DF0A-BFB4-4BB7-B71A-DBC1E4D756E3}" type="pres">
      <dgm:prSet presAssocID="{645764FC-A928-4516-9D01-9AB2E6B155F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F7AA1539-D3BD-4E57-A2A5-94372D867051}" type="pres">
      <dgm:prSet presAssocID="{645764FC-A928-4516-9D01-9AB2E6B155F5}" presName="spaceRect" presStyleCnt="0"/>
      <dgm:spPr/>
    </dgm:pt>
    <dgm:pt modelId="{FDF73C92-1171-4BFA-A46B-1EC39C0B17F7}" type="pres">
      <dgm:prSet presAssocID="{645764FC-A928-4516-9D01-9AB2E6B155F5}" presName="parTx" presStyleLbl="revTx" presStyleIdx="0" presStyleCnt="3">
        <dgm:presLayoutVars>
          <dgm:chMax val="0"/>
          <dgm:chPref val="0"/>
        </dgm:presLayoutVars>
      </dgm:prSet>
      <dgm:spPr/>
    </dgm:pt>
    <dgm:pt modelId="{AEC9162C-CBA9-4A46-A81C-0D4ADF746569}" type="pres">
      <dgm:prSet presAssocID="{AF4CD92F-749D-449B-9C9C-70CF3D8F59F0}" presName="sibTrans" presStyleCnt="0"/>
      <dgm:spPr/>
    </dgm:pt>
    <dgm:pt modelId="{0DC24333-7F79-46B4-9D44-8744EE49E1E5}" type="pres">
      <dgm:prSet presAssocID="{DCD6A453-52F2-43FA-B820-5CC7907EF949}" presName="compNode" presStyleCnt="0"/>
      <dgm:spPr/>
    </dgm:pt>
    <dgm:pt modelId="{B9232EF2-746C-4508-9D6E-F38AB55FDDF4}" type="pres">
      <dgm:prSet presAssocID="{DCD6A453-52F2-43FA-B820-5CC7907EF949}" presName="bgRect" presStyleLbl="bgShp" presStyleIdx="1" presStyleCnt="3"/>
      <dgm:spPr/>
    </dgm:pt>
    <dgm:pt modelId="{C79638CB-2BBC-44B5-92C2-9EEB245ED301}" type="pres">
      <dgm:prSet presAssocID="{DCD6A453-52F2-43FA-B820-5CC7907EF949}" presName="iconRect" presStyleLbl="node1" presStyleIdx="1" presStyleCnt="3"/>
      <dgm:spPr>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CFE9811F-5CA3-459D-AE2E-7AB28F1D2ECC}" type="pres">
      <dgm:prSet presAssocID="{DCD6A453-52F2-43FA-B820-5CC7907EF949}" presName="spaceRect" presStyleCnt="0"/>
      <dgm:spPr/>
    </dgm:pt>
    <dgm:pt modelId="{F2FD8C9C-25E6-4AB5-8EDC-F3B9749383B5}" type="pres">
      <dgm:prSet presAssocID="{DCD6A453-52F2-43FA-B820-5CC7907EF949}" presName="parTx" presStyleLbl="revTx" presStyleIdx="1" presStyleCnt="3">
        <dgm:presLayoutVars>
          <dgm:chMax val="0"/>
          <dgm:chPref val="0"/>
        </dgm:presLayoutVars>
      </dgm:prSet>
      <dgm:spPr/>
    </dgm:pt>
    <dgm:pt modelId="{9378F739-68A2-4D70-9C0A-B493E8DEBC14}" type="pres">
      <dgm:prSet presAssocID="{D35BA54C-B5DE-4F2B-99CE-B940747E95D5}" presName="sibTrans" presStyleCnt="0"/>
      <dgm:spPr/>
    </dgm:pt>
    <dgm:pt modelId="{7B18C41C-721E-4EF0-A354-77E81A9A68F9}" type="pres">
      <dgm:prSet presAssocID="{4EA2C69A-E2A7-4A8E-A047-42F047E89CD9}" presName="compNode" presStyleCnt="0"/>
      <dgm:spPr/>
    </dgm:pt>
    <dgm:pt modelId="{DDEBCFAC-4F6D-42BA-9CFD-9F6B7433E09D}" type="pres">
      <dgm:prSet presAssocID="{4EA2C69A-E2A7-4A8E-A047-42F047E89CD9}" presName="bgRect" presStyleLbl="bgShp" presStyleIdx="2" presStyleCnt="3" custLinFactNeighborX="-188" custLinFactNeighborY="795"/>
      <dgm:spPr/>
    </dgm:pt>
    <dgm:pt modelId="{8DD19248-55BD-4FE8-8799-9E7B1C912A74}" type="pres">
      <dgm:prSet presAssocID="{4EA2C69A-E2A7-4A8E-A047-42F047E89CD9}" presName="iconRect" presStyleLbl="node1" presStyleIdx="2" presStyleCnt="3"/>
      <dgm:spPr>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Money"/>
        </a:ext>
      </dgm:extLst>
    </dgm:pt>
    <dgm:pt modelId="{2C541AC5-FCB9-4B10-800F-46966EE42A3F}" type="pres">
      <dgm:prSet presAssocID="{4EA2C69A-E2A7-4A8E-A047-42F047E89CD9}" presName="spaceRect" presStyleCnt="0"/>
      <dgm:spPr/>
    </dgm:pt>
    <dgm:pt modelId="{65F09ABF-6CC9-4C03-A63C-E079F1D08250}" type="pres">
      <dgm:prSet presAssocID="{4EA2C69A-E2A7-4A8E-A047-42F047E89CD9}" presName="parTx" presStyleLbl="revTx" presStyleIdx="2" presStyleCnt="3">
        <dgm:presLayoutVars>
          <dgm:chMax val="0"/>
          <dgm:chPref val="0"/>
        </dgm:presLayoutVars>
      </dgm:prSet>
      <dgm:spPr/>
    </dgm:pt>
  </dgm:ptLst>
  <dgm:cxnLst>
    <dgm:cxn modelId="{6CA41A5F-FC2D-4263-831F-AC76733D5885}" type="presOf" srcId="{D7514DAC-5BA2-4684-9D96-9DAA8829DCD8}" destId="{A3F91BF1-2766-45BD-9836-AB9BFEB74E07}" srcOrd="0" destOrd="0" presId="urn:microsoft.com/office/officeart/2018/2/layout/IconVerticalSolidList"/>
    <dgm:cxn modelId="{1F6E9848-E421-462E-A4F6-DCAA25853628}" type="presOf" srcId="{4EA2C69A-E2A7-4A8E-A047-42F047E89CD9}" destId="{65F09ABF-6CC9-4C03-A63C-E079F1D08250}" srcOrd="0" destOrd="0" presId="urn:microsoft.com/office/officeart/2018/2/layout/IconVerticalSolidList"/>
    <dgm:cxn modelId="{FCBDBA75-87C6-4750-A1AF-7351CC070999}" srcId="{D7514DAC-5BA2-4684-9D96-9DAA8829DCD8}" destId="{4EA2C69A-E2A7-4A8E-A047-42F047E89CD9}" srcOrd="2" destOrd="0" parTransId="{15029A99-4BA9-4872-AB49-F1E897E052DF}" sibTransId="{2ACEE918-B323-4274-AC54-36950072F35C}"/>
    <dgm:cxn modelId="{DE233497-FC0A-4237-98F8-1D849252C8EA}" srcId="{D7514DAC-5BA2-4684-9D96-9DAA8829DCD8}" destId="{DCD6A453-52F2-43FA-B820-5CC7907EF949}" srcOrd="1" destOrd="0" parTransId="{9BF7914F-A107-4661-8065-16B5610C988C}" sibTransId="{D35BA54C-B5DE-4F2B-99CE-B940747E95D5}"/>
    <dgm:cxn modelId="{AB9EA299-1CCB-4378-B38C-B398F09E5D4C}" type="presOf" srcId="{DCD6A453-52F2-43FA-B820-5CC7907EF949}" destId="{F2FD8C9C-25E6-4AB5-8EDC-F3B9749383B5}" srcOrd="0" destOrd="0" presId="urn:microsoft.com/office/officeart/2018/2/layout/IconVerticalSolidList"/>
    <dgm:cxn modelId="{7FCEB9A8-0B0F-4B30-B59B-EEAB191FF5BD}" srcId="{D7514DAC-5BA2-4684-9D96-9DAA8829DCD8}" destId="{645764FC-A928-4516-9D01-9AB2E6B155F5}" srcOrd="0" destOrd="0" parTransId="{63C3151A-73F9-41E9-AE68-3189478DCFD6}" sibTransId="{AF4CD92F-749D-449B-9C9C-70CF3D8F59F0}"/>
    <dgm:cxn modelId="{DA297DCF-BD78-4F4A-8A73-22CB48EFDFD5}" type="presOf" srcId="{645764FC-A928-4516-9D01-9AB2E6B155F5}" destId="{FDF73C92-1171-4BFA-A46B-1EC39C0B17F7}" srcOrd="0" destOrd="0" presId="urn:microsoft.com/office/officeart/2018/2/layout/IconVerticalSolidList"/>
    <dgm:cxn modelId="{FCA05DCF-170D-4A2D-BD22-02D07B24A4F5}" type="presParOf" srcId="{A3F91BF1-2766-45BD-9836-AB9BFEB74E07}" destId="{C04F9A87-2A0C-4FEB-9A88-111540C24B47}" srcOrd="0" destOrd="0" presId="urn:microsoft.com/office/officeart/2018/2/layout/IconVerticalSolidList"/>
    <dgm:cxn modelId="{A825935E-EF09-4083-87F5-C1E95ADEB810}" type="presParOf" srcId="{C04F9A87-2A0C-4FEB-9A88-111540C24B47}" destId="{6FC49D85-2591-4A33-86CE-2A00425BFCD1}" srcOrd="0" destOrd="0" presId="urn:microsoft.com/office/officeart/2018/2/layout/IconVerticalSolidList"/>
    <dgm:cxn modelId="{781ADB01-D1BE-4B13-9E40-3EA09AF3BA98}" type="presParOf" srcId="{C04F9A87-2A0C-4FEB-9A88-111540C24B47}" destId="{4708DF0A-BFB4-4BB7-B71A-DBC1E4D756E3}" srcOrd="1" destOrd="0" presId="urn:microsoft.com/office/officeart/2018/2/layout/IconVerticalSolidList"/>
    <dgm:cxn modelId="{6551864E-DB44-4C9D-B0EE-4E159620F59D}" type="presParOf" srcId="{C04F9A87-2A0C-4FEB-9A88-111540C24B47}" destId="{F7AA1539-D3BD-4E57-A2A5-94372D867051}" srcOrd="2" destOrd="0" presId="urn:microsoft.com/office/officeart/2018/2/layout/IconVerticalSolidList"/>
    <dgm:cxn modelId="{51ED7559-E41C-4D3B-AB77-8E654B405BCE}" type="presParOf" srcId="{C04F9A87-2A0C-4FEB-9A88-111540C24B47}" destId="{FDF73C92-1171-4BFA-A46B-1EC39C0B17F7}" srcOrd="3" destOrd="0" presId="urn:microsoft.com/office/officeart/2018/2/layout/IconVerticalSolidList"/>
    <dgm:cxn modelId="{AC520CFC-83BF-4C8A-B644-6BC6E5D91272}" type="presParOf" srcId="{A3F91BF1-2766-45BD-9836-AB9BFEB74E07}" destId="{AEC9162C-CBA9-4A46-A81C-0D4ADF746569}" srcOrd="1" destOrd="0" presId="urn:microsoft.com/office/officeart/2018/2/layout/IconVerticalSolidList"/>
    <dgm:cxn modelId="{D5C4F8E5-3C55-4F86-8F6C-294C1958504C}" type="presParOf" srcId="{A3F91BF1-2766-45BD-9836-AB9BFEB74E07}" destId="{0DC24333-7F79-46B4-9D44-8744EE49E1E5}" srcOrd="2" destOrd="0" presId="urn:microsoft.com/office/officeart/2018/2/layout/IconVerticalSolidList"/>
    <dgm:cxn modelId="{EB45ACBB-1385-4396-A0DD-54CF82213C8F}" type="presParOf" srcId="{0DC24333-7F79-46B4-9D44-8744EE49E1E5}" destId="{B9232EF2-746C-4508-9D6E-F38AB55FDDF4}" srcOrd="0" destOrd="0" presId="urn:microsoft.com/office/officeart/2018/2/layout/IconVerticalSolidList"/>
    <dgm:cxn modelId="{ECFBADE1-8189-4617-B790-C343A4851657}" type="presParOf" srcId="{0DC24333-7F79-46B4-9D44-8744EE49E1E5}" destId="{C79638CB-2BBC-44B5-92C2-9EEB245ED301}" srcOrd="1" destOrd="0" presId="urn:microsoft.com/office/officeart/2018/2/layout/IconVerticalSolidList"/>
    <dgm:cxn modelId="{7D906DED-DB14-4A48-BE2D-A0499A076488}" type="presParOf" srcId="{0DC24333-7F79-46B4-9D44-8744EE49E1E5}" destId="{CFE9811F-5CA3-459D-AE2E-7AB28F1D2ECC}" srcOrd="2" destOrd="0" presId="urn:microsoft.com/office/officeart/2018/2/layout/IconVerticalSolidList"/>
    <dgm:cxn modelId="{FFF52107-805A-4B42-A194-5A9EA86CC425}" type="presParOf" srcId="{0DC24333-7F79-46B4-9D44-8744EE49E1E5}" destId="{F2FD8C9C-25E6-4AB5-8EDC-F3B9749383B5}" srcOrd="3" destOrd="0" presId="urn:microsoft.com/office/officeart/2018/2/layout/IconVerticalSolidList"/>
    <dgm:cxn modelId="{D14CCB8C-6241-4E17-9240-3E41EB39B884}" type="presParOf" srcId="{A3F91BF1-2766-45BD-9836-AB9BFEB74E07}" destId="{9378F739-68A2-4D70-9C0A-B493E8DEBC14}" srcOrd="3" destOrd="0" presId="urn:microsoft.com/office/officeart/2018/2/layout/IconVerticalSolidList"/>
    <dgm:cxn modelId="{C1C90598-DD08-4819-86CD-EF7F9FD19D16}" type="presParOf" srcId="{A3F91BF1-2766-45BD-9836-AB9BFEB74E07}" destId="{7B18C41C-721E-4EF0-A354-77E81A9A68F9}" srcOrd="4" destOrd="0" presId="urn:microsoft.com/office/officeart/2018/2/layout/IconVerticalSolidList"/>
    <dgm:cxn modelId="{AB427509-D80A-4DF5-8CF4-DCCEC37E4081}" type="presParOf" srcId="{7B18C41C-721E-4EF0-A354-77E81A9A68F9}" destId="{DDEBCFAC-4F6D-42BA-9CFD-9F6B7433E09D}" srcOrd="0" destOrd="0" presId="urn:microsoft.com/office/officeart/2018/2/layout/IconVerticalSolidList"/>
    <dgm:cxn modelId="{ED2CFF70-F249-4BEF-8C5D-62BD07102E65}" type="presParOf" srcId="{7B18C41C-721E-4EF0-A354-77E81A9A68F9}" destId="{8DD19248-55BD-4FE8-8799-9E7B1C912A74}" srcOrd="1" destOrd="0" presId="urn:microsoft.com/office/officeart/2018/2/layout/IconVerticalSolidList"/>
    <dgm:cxn modelId="{24F04F80-BBAD-4758-B593-1151FB2AE1C8}" type="presParOf" srcId="{7B18C41C-721E-4EF0-A354-77E81A9A68F9}" destId="{2C541AC5-FCB9-4B10-800F-46966EE42A3F}" srcOrd="2" destOrd="0" presId="urn:microsoft.com/office/officeart/2018/2/layout/IconVerticalSolidList"/>
    <dgm:cxn modelId="{28A3766E-62BE-4733-BF1A-F5B31196009B}" type="presParOf" srcId="{7B18C41C-721E-4EF0-A354-77E81A9A68F9}" destId="{65F09ABF-6CC9-4C03-A63C-E079F1D082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2D0ED5-AE17-4D92-A0E3-10252F2CA2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D794AE-F15F-47D0-81C5-17053A52A261}">
      <dgm:prSet/>
      <dgm:spPr/>
      <dgm:t>
        <a:bodyPr/>
        <a:lstStyle/>
        <a:p>
          <a:pPr>
            <a:lnSpc>
              <a:spcPct val="100000"/>
            </a:lnSpc>
          </a:pPr>
          <a:r>
            <a:rPr lang="en-US"/>
            <a:t>Take the Pledge</a:t>
          </a:r>
        </a:p>
      </dgm:t>
    </dgm:pt>
    <dgm:pt modelId="{00DC7E48-5F99-4124-982E-79AFB5F30252}" type="parTrans" cxnId="{70EF8A3D-B057-47E9-B371-DB327136B433}">
      <dgm:prSet/>
      <dgm:spPr/>
      <dgm:t>
        <a:bodyPr/>
        <a:lstStyle/>
        <a:p>
          <a:endParaRPr lang="en-US"/>
        </a:p>
      </dgm:t>
    </dgm:pt>
    <dgm:pt modelId="{BBC7BDA1-F7BA-4048-903F-579958572BCD}" type="sibTrans" cxnId="{70EF8A3D-B057-47E9-B371-DB327136B433}">
      <dgm:prSet/>
      <dgm:spPr/>
      <dgm:t>
        <a:bodyPr/>
        <a:lstStyle/>
        <a:p>
          <a:endParaRPr lang="en-US"/>
        </a:p>
      </dgm:t>
    </dgm:pt>
    <dgm:pt modelId="{993C4DDD-E52E-41BA-9C70-CBECE6A55E13}">
      <dgm:prSet/>
      <dgm:spPr/>
      <dgm:t>
        <a:bodyPr/>
        <a:lstStyle/>
        <a:p>
          <a:pPr>
            <a:lnSpc>
              <a:spcPct val="100000"/>
            </a:lnSpc>
          </a:pPr>
          <a:r>
            <a:rPr lang="en-US" i="0"/>
            <a:t>Living the Mission</a:t>
          </a:r>
          <a:endParaRPr lang="en-US"/>
        </a:p>
      </dgm:t>
    </dgm:pt>
    <dgm:pt modelId="{DAE20308-269F-4C27-B42A-4AB47087A0A5}" type="parTrans" cxnId="{9DADA64E-82B1-40D0-B41A-B46261F4F927}">
      <dgm:prSet/>
      <dgm:spPr/>
      <dgm:t>
        <a:bodyPr/>
        <a:lstStyle/>
        <a:p>
          <a:endParaRPr lang="en-US"/>
        </a:p>
      </dgm:t>
    </dgm:pt>
    <dgm:pt modelId="{F13AC35B-A41A-42C8-8B74-76EB9AC8F217}" type="sibTrans" cxnId="{9DADA64E-82B1-40D0-B41A-B46261F4F927}">
      <dgm:prSet/>
      <dgm:spPr/>
      <dgm:t>
        <a:bodyPr/>
        <a:lstStyle/>
        <a:p>
          <a:endParaRPr lang="en-US"/>
        </a:p>
      </dgm:t>
    </dgm:pt>
    <dgm:pt modelId="{16D7509B-31E0-40A5-9B5D-CB5EE2CABD02}">
      <dgm:prSet/>
      <dgm:spPr/>
      <dgm:t>
        <a:bodyPr/>
        <a:lstStyle/>
        <a:p>
          <a:pPr>
            <a:lnSpc>
              <a:spcPct val="100000"/>
            </a:lnSpc>
          </a:pPr>
          <a:r>
            <a:rPr lang="en-US"/>
            <a:t>Success Stories</a:t>
          </a:r>
        </a:p>
      </dgm:t>
    </dgm:pt>
    <dgm:pt modelId="{42E57E60-A89C-4D0F-90DD-417FC8A98830}" type="parTrans" cxnId="{434AC049-0434-4AF1-A83C-5AD54DE32215}">
      <dgm:prSet/>
      <dgm:spPr/>
      <dgm:t>
        <a:bodyPr/>
        <a:lstStyle/>
        <a:p>
          <a:endParaRPr lang="en-US"/>
        </a:p>
      </dgm:t>
    </dgm:pt>
    <dgm:pt modelId="{15649089-8256-4950-8DE9-3E42C2C1B248}" type="sibTrans" cxnId="{434AC049-0434-4AF1-A83C-5AD54DE32215}">
      <dgm:prSet/>
      <dgm:spPr/>
      <dgm:t>
        <a:bodyPr/>
        <a:lstStyle/>
        <a:p>
          <a:endParaRPr lang="en-US"/>
        </a:p>
      </dgm:t>
    </dgm:pt>
    <dgm:pt modelId="{71E8C43E-39F8-4087-8774-5FB3688239D7}">
      <dgm:prSet/>
      <dgm:spPr/>
      <dgm:t>
        <a:bodyPr/>
        <a:lstStyle/>
        <a:p>
          <a:pPr>
            <a:lnSpc>
              <a:spcPct val="100000"/>
            </a:lnSpc>
          </a:pPr>
          <a:r>
            <a:rPr lang="en-US"/>
            <a:t>Monthly FAB Topics</a:t>
          </a:r>
        </a:p>
      </dgm:t>
    </dgm:pt>
    <dgm:pt modelId="{EC24E6DE-EA09-4423-8811-7DB626BEE899}" type="parTrans" cxnId="{2A5015D7-DF09-4B47-8E8A-0514AD4C1774}">
      <dgm:prSet/>
      <dgm:spPr/>
      <dgm:t>
        <a:bodyPr/>
        <a:lstStyle/>
        <a:p>
          <a:endParaRPr lang="en-US"/>
        </a:p>
      </dgm:t>
    </dgm:pt>
    <dgm:pt modelId="{9F56E2B8-09A5-44AA-9833-5D2BF910B53C}" type="sibTrans" cxnId="{2A5015D7-DF09-4B47-8E8A-0514AD4C1774}">
      <dgm:prSet/>
      <dgm:spPr/>
      <dgm:t>
        <a:bodyPr/>
        <a:lstStyle/>
        <a:p>
          <a:endParaRPr lang="en-US"/>
        </a:p>
      </dgm:t>
    </dgm:pt>
    <dgm:pt modelId="{67CF8D56-431F-4029-8BC0-DE81D08F72C8}" type="pres">
      <dgm:prSet presAssocID="{4C2D0ED5-AE17-4D92-A0E3-10252F2CA21F}" presName="root" presStyleCnt="0">
        <dgm:presLayoutVars>
          <dgm:dir/>
          <dgm:resizeHandles val="exact"/>
        </dgm:presLayoutVars>
      </dgm:prSet>
      <dgm:spPr/>
    </dgm:pt>
    <dgm:pt modelId="{1ED2C530-2439-42B2-A60D-071FEF9303FF}" type="pres">
      <dgm:prSet presAssocID="{B3D794AE-F15F-47D0-81C5-17053A52A261}" presName="compNode" presStyleCnt="0"/>
      <dgm:spPr/>
    </dgm:pt>
    <dgm:pt modelId="{786481A9-F1D8-4826-A1A1-42B53AB3632A}" type="pres">
      <dgm:prSet presAssocID="{B3D794AE-F15F-47D0-81C5-17053A52A261}" presName="bgRect" presStyleLbl="bgShp" presStyleIdx="0" presStyleCnt="4"/>
      <dgm:spPr/>
    </dgm:pt>
    <dgm:pt modelId="{177DCECD-E5F9-4BDF-B26B-ED04FA0F412D}" type="pres">
      <dgm:prSet presAssocID="{B3D794AE-F15F-47D0-81C5-17053A52A26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B6EBDCBE-83BC-4306-B26E-007C7E9218CD}" type="pres">
      <dgm:prSet presAssocID="{B3D794AE-F15F-47D0-81C5-17053A52A261}" presName="spaceRect" presStyleCnt="0"/>
      <dgm:spPr/>
    </dgm:pt>
    <dgm:pt modelId="{F7C48112-3974-40D4-8AAE-6B7FEAEDF6A8}" type="pres">
      <dgm:prSet presAssocID="{B3D794AE-F15F-47D0-81C5-17053A52A261}" presName="parTx" presStyleLbl="revTx" presStyleIdx="0" presStyleCnt="4">
        <dgm:presLayoutVars>
          <dgm:chMax val="0"/>
          <dgm:chPref val="0"/>
        </dgm:presLayoutVars>
      </dgm:prSet>
      <dgm:spPr/>
    </dgm:pt>
    <dgm:pt modelId="{9024E83D-3167-4903-BD49-B033A1E3D8AA}" type="pres">
      <dgm:prSet presAssocID="{BBC7BDA1-F7BA-4048-903F-579958572BCD}" presName="sibTrans" presStyleCnt="0"/>
      <dgm:spPr/>
    </dgm:pt>
    <dgm:pt modelId="{D9CE5A48-78BF-4BD0-AF54-FF9612534AEC}" type="pres">
      <dgm:prSet presAssocID="{993C4DDD-E52E-41BA-9C70-CBECE6A55E13}" presName="compNode" presStyleCnt="0"/>
      <dgm:spPr/>
    </dgm:pt>
    <dgm:pt modelId="{296B713F-B874-4BA2-B5C6-B37E1A30D37B}" type="pres">
      <dgm:prSet presAssocID="{993C4DDD-E52E-41BA-9C70-CBECE6A55E13}" presName="bgRect" presStyleLbl="bgShp" presStyleIdx="1" presStyleCnt="4"/>
      <dgm:spPr/>
    </dgm:pt>
    <dgm:pt modelId="{AE3AA71A-0651-441B-B932-5C7943E4C694}" type="pres">
      <dgm:prSet presAssocID="{993C4DDD-E52E-41BA-9C70-CBECE6A55E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se"/>
        </a:ext>
      </dgm:extLst>
    </dgm:pt>
    <dgm:pt modelId="{C55F3669-064C-4528-B0F6-5487415E39A8}" type="pres">
      <dgm:prSet presAssocID="{993C4DDD-E52E-41BA-9C70-CBECE6A55E13}" presName="spaceRect" presStyleCnt="0"/>
      <dgm:spPr/>
    </dgm:pt>
    <dgm:pt modelId="{4BE521BF-BD9D-4AA0-9B33-25E3D8D2A9CF}" type="pres">
      <dgm:prSet presAssocID="{993C4DDD-E52E-41BA-9C70-CBECE6A55E13}" presName="parTx" presStyleLbl="revTx" presStyleIdx="1" presStyleCnt="4">
        <dgm:presLayoutVars>
          <dgm:chMax val="0"/>
          <dgm:chPref val="0"/>
        </dgm:presLayoutVars>
      </dgm:prSet>
      <dgm:spPr/>
    </dgm:pt>
    <dgm:pt modelId="{36D59843-FFB7-4437-98FC-1053C32E12F2}" type="pres">
      <dgm:prSet presAssocID="{F13AC35B-A41A-42C8-8B74-76EB9AC8F217}" presName="sibTrans" presStyleCnt="0"/>
      <dgm:spPr/>
    </dgm:pt>
    <dgm:pt modelId="{3153EA5F-6600-4E91-9536-59EB31E7C28E}" type="pres">
      <dgm:prSet presAssocID="{16D7509B-31E0-40A5-9B5D-CB5EE2CABD02}" presName="compNode" presStyleCnt="0"/>
      <dgm:spPr/>
    </dgm:pt>
    <dgm:pt modelId="{E6DE6752-8CB2-4662-9718-67F3F336A884}" type="pres">
      <dgm:prSet presAssocID="{16D7509B-31E0-40A5-9B5D-CB5EE2CABD02}" presName="bgRect" presStyleLbl="bgShp" presStyleIdx="2" presStyleCnt="4"/>
      <dgm:spPr/>
    </dgm:pt>
    <dgm:pt modelId="{F6391BAF-C454-43C2-BA4B-2E07A2755E5D}" type="pres">
      <dgm:prSet presAssocID="{16D7509B-31E0-40A5-9B5D-CB5EE2CABD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rophy"/>
        </a:ext>
      </dgm:extLst>
    </dgm:pt>
    <dgm:pt modelId="{7F5B079E-5E89-43C8-AB6B-326F9E2D9D94}" type="pres">
      <dgm:prSet presAssocID="{16D7509B-31E0-40A5-9B5D-CB5EE2CABD02}" presName="spaceRect" presStyleCnt="0"/>
      <dgm:spPr/>
    </dgm:pt>
    <dgm:pt modelId="{BEE59DD1-D014-4E82-99D5-D4C8B75F6325}" type="pres">
      <dgm:prSet presAssocID="{16D7509B-31E0-40A5-9B5D-CB5EE2CABD02}" presName="parTx" presStyleLbl="revTx" presStyleIdx="2" presStyleCnt="4">
        <dgm:presLayoutVars>
          <dgm:chMax val="0"/>
          <dgm:chPref val="0"/>
        </dgm:presLayoutVars>
      </dgm:prSet>
      <dgm:spPr/>
    </dgm:pt>
    <dgm:pt modelId="{FA09A5DE-635A-4566-8F5B-43668B3E239E}" type="pres">
      <dgm:prSet presAssocID="{15649089-8256-4950-8DE9-3E42C2C1B248}" presName="sibTrans" presStyleCnt="0"/>
      <dgm:spPr/>
    </dgm:pt>
    <dgm:pt modelId="{05504817-46FB-48C3-9ECB-08FEA57A02DB}" type="pres">
      <dgm:prSet presAssocID="{71E8C43E-39F8-4087-8774-5FB3688239D7}" presName="compNode" presStyleCnt="0"/>
      <dgm:spPr/>
    </dgm:pt>
    <dgm:pt modelId="{CFA0ED02-193A-4B5E-BC93-059B6835FCE2}" type="pres">
      <dgm:prSet presAssocID="{71E8C43E-39F8-4087-8774-5FB3688239D7}" presName="bgRect" presStyleLbl="bgShp" presStyleIdx="3" presStyleCnt="4"/>
      <dgm:spPr/>
    </dgm:pt>
    <dgm:pt modelId="{1DDC8199-585C-4B2B-A1A7-00181C9D9CF1}" type="pres">
      <dgm:prSet presAssocID="{71E8C43E-39F8-4087-8774-5FB3688239D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683B7AAD-6468-44B3-9623-EB3747A79D48}" type="pres">
      <dgm:prSet presAssocID="{71E8C43E-39F8-4087-8774-5FB3688239D7}" presName="spaceRect" presStyleCnt="0"/>
      <dgm:spPr/>
    </dgm:pt>
    <dgm:pt modelId="{8E6E9F31-8D42-433E-BCFA-A12E23DD229A}" type="pres">
      <dgm:prSet presAssocID="{71E8C43E-39F8-4087-8774-5FB3688239D7}" presName="parTx" presStyleLbl="revTx" presStyleIdx="3" presStyleCnt="4">
        <dgm:presLayoutVars>
          <dgm:chMax val="0"/>
          <dgm:chPref val="0"/>
        </dgm:presLayoutVars>
      </dgm:prSet>
      <dgm:spPr/>
    </dgm:pt>
  </dgm:ptLst>
  <dgm:cxnLst>
    <dgm:cxn modelId="{2A8E100F-0E69-4A1A-A0C0-DB667F0C9F78}" type="presOf" srcId="{16D7509B-31E0-40A5-9B5D-CB5EE2CABD02}" destId="{BEE59DD1-D014-4E82-99D5-D4C8B75F6325}" srcOrd="0" destOrd="0" presId="urn:microsoft.com/office/officeart/2018/2/layout/IconVerticalSolidList"/>
    <dgm:cxn modelId="{5324A111-86AD-43EE-9617-896D652D518B}" type="presOf" srcId="{993C4DDD-E52E-41BA-9C70-CBECE6A55E13}" destId="{4BE521BF-BD9D-4AA0-9B33-25E3D8D2A9CF}" srcOrd="0" destOrd="0" presId="urn:microsoft.com/office/officeart/2018/2/layout/IconVerticalSolidList"/>
    <dgm:cxn modelId="{5E4D6E37-0371-4E3A-9579-AC74D7EA7AB3}" type="presOf" srcId="{4C2D0ED5-AE17-4D92-A0E3-10252F2CA21F}" destId="{67CF8D56-431F-4029-8BC0-DE81D08F72C8}" srcOrd="0" destOrd="0" presId="urn:microsoft.com/office/officeart/2018/2/layout/IconVerticalSolidList"/>
    <dgm:cxn modelId="{70EF8A3D-B057-47E9-B371-DB327136B433}" srcId="{4C2D0ED5-AE17-4D92-A0E3-10252F2CA21F}" destId="{B3D794AE-F15F-47D0-81C5-17053A52A261}" srcOrd="0" destOrd="0" parTransId="{00DC7E48-5F99-4124-982E-79AFB5F30252}" sibTransId="{BBC7BDA1-F7BA-4048-903F-579958572BCD}"/>
    <dgm:cxn modelId="{E4680F3E-12F6-4A85-ABC9-69C25BF8455F}" type="presOf" srcId="{B3D794AE-F15F-47D0-81C5-17053A52A261}" destId="{F7C48112-3974-40D4-8AAE-6B7FEAEDF6A8}" srcOrd="0" destOrd="0" presId="urn:microsoft.com/office/officeart/2018/2/layout/IconVerticalSolidList"/>
    <dgm:cxn modelId="{434AC049-0434-4AF1-A83C-5AD54DE32215}" srcId="{4C2D0ED5-AE17-4D92-A0E3-10252F2CA21F}" destId="{16D7509B-31E0-40A5-9B5D-CB5EE2CABD02}" srcOrd="2" destOrd="0" parTransId="{42E57E60-A89C-4D0F-90DD-417FC8A98830}" sibTransId="{15649089-8256-4950-8DE9-3E42C2C1B248}"/>
    <dgm:cxn modelId="{9DADA64E-82B1-40D0-B41A-B46261F4F927}" srcId="{4C2D0ED5-AE17-4D92-A0E3-10252F2CA21F}" destId="{993C4DDD-E52E-41BA-9C70-CBECE6A55E13}" srcOrd="1" destOrd="0" parTransId="{DAE20308-269F-4C27-B42A-4AB47087A0A5}" sibTransId="{F13AC35B-A41A-42C8-8B74-76EB9AC8F217}"/>
    <dgm:cxn modelId="{AFD9C7AC-9AFA-46FA-9F89-7B7661BE8690}" type="presOf" srcId="{71E8C43E-39F8-4087-8774-5FB3688239D7}" destId="{8E6E9F31-8D42-433E-BCFA-A12E23DD229A}" srcOrd="0" destOrd="0" presId="urn:microsoft.com/office/officeart/2018/2/layout/IconVerticalSolidList"/>
    <dgm:cxn modelId="{2A5015D7-DF09-4B47-8E8A-0514AD4C1774}" srcId="{4C2D0ED5-AE17-4D92-A0E3-10252F2CA21F}" destId="{71E8C43E-39F8-4087-8774-5FB3688239D7}" srcOrd="3" destOrd="0" parTransId="{EC24E6DE-EA09-4423-8811-7DB626BEE899}" sibTransId="{9F56E2B8-09A5-44AA-9833-5D2BF910B53C}"/>
    <dgm:cxn modelId="{4921BD65-6094-4270-BC02-BF7AC52A14CF}" type="presParOf" srcId="{67CF8D56-431F-4029-8BC0-DE81D08F72C8}" destId="{1ED2C530-2439-42B2-A60D-071FEF9303FF}" srcOrd="0" destOrd="0" presId="urn:microsoft.com/office/officeart/2018/2/layout/IconVerticalSolidList"/>
    <dgm:cxn modelId="{5276D05A-9BDF-4280-A9BF-E8B337CEDF5A}" type="presParOf" srcId="{1ED2C530-2439-42B2-A60D-071FEF9303FF}" destId="{786481A9-F1D8-4826-A1A1-42B53AB3632A}" srcOrd="0" destOrd="0" presId="urn:microsoft.com/office/officeart/2018/2/layout/IconVerticalSolidList"/>
    <dgm:cxn modelId="{68630312-CEBA-488E-A3FE-F3C718E20C18}" type="presParOf" srcId="{1ED2C530-2439-42B2-A60D-071FEF9303FF}" destId="{177DCECD-E5F9-4BDF-B26B-ED04FA0F412D}" srcOrd="1" destOrd="0" presId="urn:microsoft.com/office/officeart/2018/2/layout/IconVerticalSolidList"/>
    <dgm:cxn modelId="{9A6D5BA4-5BB8-4492-8B1D-F6151F200565}" type="presParOf" srcId="{1ED2C530-2439-42B2-A60D-071FEF9303FF}" destId="{B6EBDCBE-83BC-4306-B26E-007C7E9218CD}" srcOrd="2" destOrd="0" presId="urn:microsoft.com/office/officeart/2018/2/layout/IconVerticalSolidList"/>
    <dgm:cxn modelId="{883773D6-B88D-4B51-BE94-74F7BB3FB83D}" type="presParOf" srcId="{1ED2C530-2439-42B2-A60D-071FEF9303FF}" destId="{F7C48112-3974-40D4-8AAE-6B7FEAEDF6A8}" srcOrd="3" destOrd="0" presId="urn:microsoft.com/office/officeart/2018/2/layout/IconVerticalSolidList"/>
    <dgm:cxn modelId="{B7036504-B881-4479-A646-0E1AFF27D663}" type="presParOf" srcId="{67CF8D56-431F-4029-8BC0-DE81D08F72C8}" destId="{9024E83D-3167-4903-BD49-B033A1E3D8AA}" srcOrd="1" destOrd="0" presId="urn:microsoft.com/office/officeart/2018/2/layout/IconVerticalSolidList"/>
    <dgm:cxn modelId="{B2D854A6-63DB-49B7-9DD9-1661A657F92D}" type="presParOf" srcId="{67CF8D56-431F-4029-8BC0-DE81D08F72C8}" destId="{D9CE5A48-78BF-4BD0-AF54-FF9612534AEC}" srcOrd="2" destOrd="0" presId="urn:microsoft.com/office/officeart/2018/2/layout/IconVerticalSolidList"/>
    <dgm:cxn modelId="{8392A32F-26DF-40F3-BE99-28C3F357EB54}" type="presParOf" srcId="{D9CE5A48-78BF-4BD0-AF54-FF9612534AEC}" destId="{296B713F-B874-4BA2-B5C6-B37E1A30D37B}" srcOrd="0" destOrd="0" presId="urn:microsoft.com/office/officeart/2018/2/layout/IconVerticalSolidList"/>
    <dgm:cxn modelId="{2CF2255E-B652-47E0-B8EC-28FDE11EBA6E}" type="presParOf" srcId="{D9CE5A48-78BF-4BD0-AF54-FF9612534AEC}" destId="{AE3AA71A-0651-441B-B932-5C7943E4C694}" srcOrd="1" destOrd="0" presId="urn:microsoft.com/office/officeart/2018/2/layout/IconVerticalSolidList"/>
    <dgm:cxn modelId="{7AB2835B-68A3-4FCD-BE46-1B6F36AF5C06}" type="presParOf" srcId="{D9CE5A48-78BF-4BD0-AF54-FF9612534AEC}" destId="{C55F3669-064C-4528-B0F6-5487415E39A8}" srcOrd="2" destOrd="0" presId="urn:microsoft.com/office/officeart/2018/2/layout/IconVerticalSolidList"/>
    <dgm:cxn modelId="{E1B9B4CA-E9D0-4F0F-B3BC-C83803140780}" type="presParOf" srcId="{D9CE5A48-78BF-4BD0-AF54-FF9612534AEC}" destId="{4BE521BF-BD9D-4AA0-9B33-25E3D8D2A9CF}" srcOrd="3" destOrd="0" presId="urn:microsoft.com/office/officeart/2018/2/layout/IconVerticalSolidList"/>
    <dgm:cxn modelId="{30430CB5-6D2F-42BE-91F5-36F12F1A4CBB}" type="presParOf" srcId="{67CF8D56-431F-4029-8BC0-DE81D08F72C8}" destId="{36D59843-FFB7-4437-98FC-1053C32E12F2}" srcOrd="3" destOrd="0" presId="urn:microsoft.com/office/officeart/2018/2/layout/IconVerticalSolidList"/>
    <dgm:cxn modelId="{F0853437-07B2-4D83-BD57-F7F0512765F6}" type="presParOf" srcId="{67CF8D56-431F-4029-8BC0-DE81D08F72C8}" destId="{3153EA5F-6600-4E91-9536-59EB31E7C28E}" srcOrd="4" destOrd="0" presId="urn:microsoft.com/office/officeart/2018/2/layout/IconVerticalSolidList"/>
    <dgm:cxn modelId="{FAB5043A-824D-4DD1-90A0-DFBF045FDC44}" type="presParOf" srcId="{3153EA5F-6600-4E91-9536-59EB31E7C28E}" destId="{E6DE6752-8CB2-4662-9718-67F3F336A884}" srcOrd="0" destOrd="0" presId="urn:microsoft.com/office/officeart/2018/2/layout/IconVerticalSolidList"/>
    <dgm:cxn modelId="{EA3BCD85-24B2-4E8A-8293-08EB07729A6F}" type="presParOf" srcId="{3153EA5F-6600-4E91-9536-59EB31E7C28E}" destId="{F6391BAF-C454-43C2-BA4B-2E07A2755E5D}" srcOrd="1" destOrd="0" presId="urn:microsoft.com/office/officeart/2018/2/layout/IconVerticalSolidList"/>
    <dgm:cxn modelId="{2141F543-8B85-4D61-8D78-CD838EABB709}" type="presParOf" srcId="{3153EA5F-6600-4E91-9536-59EB31E7C28E}" destId="{7F5B079E-5E89-43C8-AB6B-326F9E2D9D94}" srcOrd="2" destOrd="0" presId="urn:microsoft.com/office/officeart/2018/2/layout/IconVerticalSolidList"/>
    <dgm:cxn modelId="{AA332049-5A7E-4257-A128-81EA9AB026BA}" type="presParOf" srcId="{3153EA5F-6600-4E91-9536-59EB31E7C28E}" destId="{BEE59DD1-D014-4E82-99D5-D4C8B75F6325}" srcOrd="3" destOrd="0" presId="urn:microsoft.com/office/officeart/2018/2/layout/IconVerticalSolidList"/>
    <dgm:cxn modelId="{4F96DB7A-0412-415A-B4E7-1B69475D0B9F}" type="presParOf" srcId="{67CF8D56-431F-4029-8BC0-DE81D08F72C8}" destId="{FA09A5DE-635A-4566-8F5B-43668B3E239E}" srcOrd="5" destOrd="0" presId="urn:microsoft.com/office/officeart/2018/2/layout/IconVerticalSolidList"/>
    <dgm:cxn modelId="{9F0FEEF4-EA9E-46BD-81CB-0ADBCE7416BA}" type="presParOf" srcId="{67CF8D56-431F-4029-8BC0-DE81D08F72C8}" destId="{05504817-46FB-48C3-9ECB-08FEA57A02DB}" srcOrd="6" destOrd="0" presId="urn:microsoft.com/office/officeart/2018/2/layout/IconVerticalSolidList"/>
    <dgm:cxn modelId="{3F050707-8CB1-4492-9905-80A100456285}" type="presParOf" srcId="{05504817-46FB-48C3-9ECB-08FEA57A02DB}" destId="{CFA0ED02-193A-4B5E-BC93-059B6835FCE2}" srcOrd="0" destOrd="0" presId="urn:microsoft.com/office/officeart/2018/2/layout/IconVerticalSolidList"/>
    <dgm:cxn modelId="{343D3D48-FFBC-4738-B5B2-CE0AD913497C}" type="presParOf" srcId="{05504817-46FB-48C3-9ECB-08FEA57A02DB}" destId="{1DDC8199-585C-4B2B-A1A7-00181C9D9CF1}" srcOrd="1" destOrd="0" presId="urn:microsoft.com/office/officeart/2018/2/layout/IconVerticalSolidList"/>
    <dgm:cxn modelId="{9EFCD15D-E9BF-44D8-8E09-99A013F4D22E}" type="presParOf" srcId="{05504817-46FB-48C3-9ECB-08FEA57A02DB}" destId="{683B7AAD-6468-44B3-9623-EB3747A79D48}" srcOrd="2" destOrd="0" presId="urn:microsoft.com/office/officeart/2018/2/layout/IconVerticalSolidList"/>
    <dgm:cxn modelId="{90AE524D-DB17-42BE-B134-1F3C630700B5}" type="presParOf" srcId="{05504817-46FB-48C3-9ECB-08FEA57A02DB}" destId="{8E6E9F31-8D42-433E-BCFA-A12E23DD229A}"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65B3D5-4F15-49C3-921E-AA69631E3A0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C5040C7-CE21-4FA1-86BE-AADB9693E01B}">
      <dgm:prSet/>
      <dgm:spPr/>
      <dgm:t>
        <a:bodyPr/>
        <a:lstStyle/>
        <a:p>
          <a:pPr rtl="0"/>
          <a:r>
            <a:rPr lang="en-US"/>
            <a:t>Over 250 individuals have been supported within the State of Connecticut through the DDS AT&amp;ME program</a:t>
          </a:r>
          <a:r>
            <a:rPr lang="en-US">
              <a:latin typeface="Calibri Light" panose="020F0302020204030204"/>
            </a:rPr>
            <a:t> </a:t>
          </a:r>
          <a:r>
            <a:rPr lang="en-US" b="1">
              <a:latin typeface="Calibri Light" panose="020F0302020204030204"/>
            </a:rPr>
            <a:t>this fiscal year</a:t>
          </a:r>
          <a:r>
            <a:rPr lang="en-US" b="1"/>
            <a:t>.</a:t>
          </a:r>
          <a:r>
            <a:rPr lang="en-US" b="1">
              <a:latin typeface="Calibri Light" panose="020F0302020204030204"/>
            </a:rPr>
            <a:t> </a:t>
          </a:r>
          <a:endParaRPr lang="en-US" b="1"/>
        </a:p>
      </dgm:t>
    </dgm:pt>
    <dgm:pt modelId="{9E423551-8768-4B3D-B916-44DC4B9DA2F8}" type="parTrans" cxnId="{8539A018-E7B7-40E3-9BFC-7E389C27E59E}">
      <dgm:prSet/>
      <dgm:spPr/>
      <dgm:t>
        <a:bodyPr/>
        <a:lstStyle/>
        <a:p>
          <a:endParaRPr lang="en-US"/>
        </a:p>
      </dgm:t>
    </dgm:pt>
    <dgm:pt modelId="{629363F4-AC5A-42DC-B3A0-5DC4CE75B159}" type="sibTrans" cxnId="{8539A018-E7B7-40E3-9BFC-7E389C27E59E}">
      <dgm:prSet/>
      <dgm:spPr/>
      <dgm:t>
        <a:bodyPr/>
        <a:lstStyle/>
        <a:p>
          <a:endParaRPr lang="en-US"/>
        </a:p>
      </dgm:t>
    </dgm:pt>
    <dgm:pt modelId="{FE6A6F2C-3151-4E85-B84E-AE492D09C290}">
      <dgm:prSet/>
      <dgm:spPr/>
      <dgm:t>
        <a:bodyPr/>
        <a:lstStyle/>
        <a:p>
          <a:pPr rtl="0"/>
          <a:r>
            <a:rPr lang="en-US"/>
            <a:t>Self-Advocate Coordinators in each region have been actively engaged in classes regularly within</a:t>
          </a:r>
          <a:r>
            <a:rPr lang="en-US">
              <a:latin typeface="Calibri Light" panose="020F0302020204030204"/>
            </a:rPr>
            <a:t> </a:t>
          </a:r>
          <a:r>
            <a:rPr lang="en-US" b="1">
              <a:latin typeface="Calibri Light" panose="020F0302020204030204"/>
            </a:rPr>
            <a:t>8</a:t>
          </a:r>
          <a:r>
            <a:rPr lang="en-US"/>
            <a:t> area offices serving individuals in</a:t>
          </a:r>
          <a:r>
            <a:rPr lang="en-US" b="1"/>
            <a:t> </a:t>
          </a:r>
          <a:r>
            <a:rPr lang="en-US" b="1">
              <a:latin typeface="Calibri Light" panose="020F0302020204030204"/>
            </a:rPr>
            <a:t>169</a:t>
          </a:r>
          <a:r>
            <a:rPr lang="en-US"/>
            <a:t> different towns.</a:t>
          </a:r>
          <a:r>
            <a:rPr lang="en-US">
              <a:latin typeface="Calibri Light" panose="020F0302020204030204"/>
            </a:rPr>
            <a:t> </a:t>
          </a:r>
          <a:endParaRPr lang="en-US"/>
        </a:p>
      </dgm:t>
    </dgm:pt>
    <dgm:pt modelId="{AE130DFA-B087-4BC3-9E98-EE59D8635808}" type="parTrans" cxnId="{DCF5B789-D21F-4CF0-B23B-45A4DC2AB7A6}">
      <dgm:prSet/>
      <dgm:spPr/>
      <dgm:t>
        <a:bodyPr/>
        <a:lstStyle/>
        <a:p>
          <a:endParaRPr lang="en-US"/>
        </a:p>
      </dgm:t>
    </dgm:pt>
    <dgm:pt modelId="{B81D9C4A-9341-432D-8760-EE89FC2B48B8}" type="sibTrans" cxnId="{DCF5B789-D21F-4CF0-B23B-45A4DC2AB7A6}">
      <dgm:prSet/>
      <dgm:spPr/>
      <dgm:t>
        <a:bodyPr/>
        <a:lstStyle/>
        <a:p>
          <a:endParaRPr lang="en-US"/>
        </a:p>
      </dgm:t>
    </dgm:pt>
    <dgm:pt modelId="{0F7EE010-BCA7-4638-AE12-56CD0ABDC87C}">
      <dgm:prSet/>
      <dgm:spPr/>
      <dgm:t>
        <a:bodyPr/>
        <a:lstStyle/>
        <a:p>
          <a:r>
            <a:rPr lang="en-US"/>
            <a:t>The Self-Advocate Coordinators will continue classes until the current contract ends in January 2025.</a:t>
          </a:r>
        </a:p>
      </dgm:t>
    </dgm:pt>
    <dgm:pt modelId="{D117FD51-E9FB-40DC-9C64-D5295E04915F}" type="parTrans" cxnId="{A35E3153-2EC6-49AD-BBF1-1B018B05F7E5}">
      <dgm:prSet/>
      <dgm:spPr/>
      <dgm:t>
        <a:bodyPr/>
        <a:lstStyle/>
        <a:p>
          <a:endParaRPr lang="en-US"/>
        </a:p>
      </dgm:t>
    </dgm:pt>
    <dgm:pt modelId="{7730030D-0F18-4FFA-926F-8B140F3901C3}" type="sibTrans" cxnId="{A35E3153-2EC6-49AD-BBF1-1B018B05F7E5}">
      <dgm:prSet/>
      <dgm:spPr/>
      <dgm:t>
        <a:bodyPr/>
        <a:lstStyle/>
        <a:p>
          <a:endParaRPr lang="en-US"/>
        </a:p>
      </dgm:t>
    </dgm:pt>
    <dgm:pt modelId="{9401A723-3C70-4BA4-82D4-E392D9A39327}" type="pres">
      <dgm:prSet presAssocID="{3965B3D5-4F15-49C3-921E-AA69631E3A07}" presName="hierChild1" presStyleCnt="0">
        <dgm:presLayoutVars>
          <dgm:chPref val="1"/>
          <dgm:dir/>
          <dgm:animOne val="branch"/>
          <dgm:animLvl val="lvl"/>
          <dgm:resizeHandles/>
        </dgm:presLayoutVars>
      </dgm:prSet>
      <dgm:spPr/>
    </dgm:pt>
    <dgm:pt modelId="{683099F9-694E-4736-9115-3759B8B76F4A}" type="pres">
      <dgm:prSet presAssocID="{CC5040C7-CE21-4FA1-86BE-AADB9693E01B}" presName="hierRoot1" presStyleCnt="0"/>
      <dgm:spPr/>
    </dgm:pt>
    <dgm:pt modelId="{CE55C1E3-9021-45AF-90F2-198745491E30}" type="pres">
      <dgm:prSet presAssocID="{CC5040C7-CE21-4FA1-86BE-AADB9693E01B}" presName="composite" presStyleCnt="0"/>
      <dgm:spPr/>
    </dgm:pt>
    <dgm:pt modelId="{A14B1B1F-CEE9-45C4-930B-DF70C786251F}" type="pres">
      <dgm:prSet presAssocID="{CC5040C7-CE21-4FA1-86BE-AADB9693E01B}" presName="background" presStyleLbl="node0" presStyleIdx="0" presStyleCnt="3"/>
      <dgm:spPr/>
    </dgm:pt>
    <dgm:pt modelId="{DB43EBD3-0887-4278-80EA-AD071764734A}" type="pres">
      <dgm:prSet presAssocID="{CC5040C7-CE21-4FA1-86BE-AADB9693E01B}" presName="text" presStyleLbl="fgAcc0" presStyleIdx="0" presStyleCnt="3">
        <dgm:presLayoutVars>
          <dgm:chPref val="3"/>
        </dgm:presLayoutVars>
      </dgm:prSet>
      <dgm:spPr/>
    </dgm:pt>
    <dgm:pt modelId="{DE5C8323-C4CB-45AC-AD27-0DC15B44F041}" type="pres">
      <dgm:prSet presAssocID="{CC5040C7-CE21-4FA1-86BE-AADB9693E01B}" presName="hierChild2" presStyleCnt="0"/>
      <dgm:spPr/>
    </dgm:pt>
    <dgm:pt modelId="{DCED213E-9782-4412-8585-AB4D0056C1FB}" type="pres">
      <dgm:prSet presAssocID="{FE6A6F2C-3151-4E85-B84E-AE492D09C290}" presName="hierRoot1" presStyleCnt="0"/>
      <dgm:spPr/>
    </dgm:pt>
    <dgm:pt modelId="{2C329D1C-9FA4-4A46-AFD7-6F5FA3297BD9}" type="pres">
      <dgm:prSet presAssocID="{FE6A6F2C-3151-4E85-B84E-AE492D09C290}" presName="composite" presStyleCnt="0"/>
      <dgm:spPr/>
    </dgm:pt>
    <dgm:pt modelId="{D51BE759-C2F2-436C-B14C-81132D83CFAE}" type="pres">
      <dgm:prSet presAssocID="{FE6A6F2C-3151-4E85-B84E-AE492D09C290}" presName="background" presStyleLbl="node0" presStyleIdx="1" presStyleCnt="3"/>
      <dgm:spPr/>
    </dgm:pt>
    <dgm:pt modelId="{73165226-03BC-4E83-8AE6-FAA537B93C67}" type="pres">
      <dgm:prSet presAssocID="{FE6A6F2C-3151-4E85-B84E-AE492D09C290}" presName="text" presStyleLbl="fgAcc0" presStyleIdx="1" presStyleCnt="3">
        <dgm:presLayoutVars>
          <dgm:chPref val="3"/>
        </dgm:presLayoutVars>
      </dgm:prSet>
      <dgm:spPr/>
    </dgm:pt>
    <dgm:pt modelId="{8F2571D2-7BA4-42A7-96A1-754D9653D9C7}" type="pres">
      <dgm:prSet presAssocID="{FE6A6F2C-3151-4E85-B84E-AE492D09C290}" presName="hierChild2" presStyleCnt="0"/>
      <dgm:spPr/>
    </dgm:pt>
    <dgm:pt modelId="{BB41C3F7-A191-4663-BCAF-E0E6B2429DB2}" type="pres">
      <dgm:prSet presAssocID="{0F7EE010-BCA7-4638-AE12-56CD0ABDC87C}" presName="hierRoot1" presStyleCnt="0"/>
      <dgm:spPr/>
    </dgm:pt>
    <dgm:pt modelId="{C946066E-5966-4542-8318-F9147F0CE98A}" type="pres">
      <dgm:prSet presAssocID="{0F7EE010-BCA7-4638-AE12-56CD0ABDC87C}" presName="composite" presStyleCnt="0"/>
      <dgm:spPr/>
    </dgm:pt>
    <dgm:pt modelId="{69C17265-D936-4509-B421-D83F73B00778}" type="pres">
      <dgm:prSet presAssocID="{0F7EE010-BCA7-4638-AE12-56CD0ABDC87C}" presName="background" presStyleLbl="node0" presStyleIdx="2" presStyleCnt="3"/>
      <dgm:spPr/>
    </dgm:pt>
    <dgm:pt modelId="{DAB3181C-C012-43E8-8E3C-0B434CCB1735}" type="pres">
      <dgm:prSet presAssocID="{0F7EE010-BCA7-4638-AE12-56CD0ABDC87C}" presName="text" presStyleLbl="fgAcc0" presStyleIdx="2" presStyleCnt="3">
        <dgm:presLayoutVars>
          <dgm:chPref val="3"/>
        </dgm:presLayoutVars>
      </dgm:prSet>
      <dgm:spPr/>
    </dgm:pt>
    <dgm:pt modelId="{F5D15CF3-6C17-48FA-BADD-114A3A8DDE48}" type="pres">
      <dgm:prSet presAssocID="{0F7EE010-BCA7-4638-AE12-56CD0ABDC87C}" presName="hierChild2" presStyleCnt="0"/>
      <dgm:spPr/>
    </dgm:pt>
  </dgm:ptLst>
  <dgm:cxnLst>
    <dgm:cxn modelId="{8539A018-E7B7-40E3-9BFC-7E389C27E59E}" srcId="{3965B3D5-4F15-49C3-921E-AA69631E3A07}" destId="{CC5040C7-CE21-4FA1-86BE-AADB9693E01B}" srcOrd="0" destOrd="0" parTransId="{9E423551-8768-4B3D-B916-44DC4B9DA2F8}" sibTransId="{629363F4-AC5A-42DC-B3A0-5DC4CE75B159}"/>
    <dgm:cxn modelId="{4B2CA71B-C081-466A-A978-A530EF04F1E0}" type="presOf" srcId="{0F7EE010-BCA7-4638-AE12-56CD0ABDC87C}" destId="{DAB3181C-C012-43E8-8E3C-0B434CCB1735}" srcOrd="0" destOrd="0" presId="urn:microsoft.com/office/officeart/2005/8/layout/hierarchy1"/>
    <dgm:cxn modelId="{A35E3153-2EC6-49AD-BBF1-1B018B05F7E5}" srcId="{3965B3D5-4F15-49C3-921E-AA69631E3A07}" destId="{0F7EE010-BCA7-4638-AE12-56CD0ABDC87C}" srcOrd="2" destOrd="0" parTransId="{D117FD51-E9FB-40DC-9C64-D5295E04915F}" sibTransId="{7730030D-0F18-4FFA-926F-8B140F3901C3}"/>
    <dgm:cxn modelId="{DCF5B789-D21F-4CF0-B23B-45A4DC2AB7A6}" srcId="{3965B3D5-4F15-49C3-921E-AA69631E3A07}" destId="{FE6A6F2C-3151-4E85-B84E-AE492D09C290}" srcOrd="1" destOrd="0" parTransId="{AE130DFA-B087-4BC3-9E98-EE59D8635808}" sibTransId="{B81D9C4A-9341-432D-8760-EE89FC2B48B8}"/>
    <dgm:cxn modelId="{2C026D92-D74C-4DFF-B88B-296CF2D13A22}" type="presOf" srcId="{3965B3D5-4F15-49C3-921E-AA69631E3A07}" destId="{9401A723-3C70-4BA4-82D4-E392D9A39327}" srcOrd="0" destOrd="0" presId="urn:microsoft.com/office/officeart/2005/8/layout/hierarchy1"/>
    <dgm:cxn modelId="{3F5389D2-E451-4A8B-B085-2BF2F591E884}" type="presOf" srcId="{FE6A6F2C-3151-4E85-B84E-AE492D09C290}" destId="{73165226-03BC-4E83-8AE6-FAA537B93C67}" srcOrd="0" destOrd="0" presId="urn:microsoft.com/office/officeart/2005/8/layout/hierarchy1"/>
    <dgm:cxn modelId="{D6AC48FA-4970-468B-84C4-CAF645B94A53}" type="presOf" srcId="{CC5040C7-CE21-4FA1-86BE-AADB9693E01B}" destId="{DB43EBD3-0887-4278-80EA-AD071764734A}" srcOrd="0" destOrd="0" presId="urn:microsoft.com/office/officeart/2005/8/layout/hierarchy1"/>
    <dgm:cxn modelId="{821A108B-68C2-4FFB-BFCB-FBCC83FEA30D}" type="presParOf" srcId="{9401A723-3C70-4BA4-82D4-E392D9A39327}" destId="{683099F9-694E-4736-9115-3759B8B76F4A}" srcOrd="0" destOrd="0" presId="urn:microsoft.com/office/officeart/2005/8/layout/hierarchy1"/>
    <dgm:cxn modelId="{DB952161-6FC1-44F2-8165-8BB0920F0A35}" type="presParOf" srcId="{683099F9-694E-4736-9115-3759B8B76F4A}" destId="{CE55C1E3-9021-45AF-90F2-198745491E30}" srcOrd="0" destOrd="0" presId="urn:microsoft.com/office/officeart/2005/8/layout/hierarchy1"/>
    <dgm:cxn modelId="{5722CE02-7CE5-41DD-AC8B-7F13BD87B28C}" type="presParOf" srcId="{CE55C1E3-9021-45AF-90F2-198745491E30}" destId="{A14B1B1F-CEE9-45C4-930B-DF70C786251F}" srcOrd="0" destOrd="0" presId="urn:microsoft.com/office/officeart/2005/8/layout/hierarchy1"/>
    <dgm:cxn modelId="{52EC1F8C-399E-4982-9954-D7CDCF3D1F32}" type="presParOf" srcId="{CE55C1E3-9021-45AF-90F2-198745491E30}" destId="{DB43EBD3-0887-4278-80EA-AD071764734A}" srcOrd="1" destOrd="0" presId="urn:microsoft.com/office/officeart/2005/8/layout/hierarchy1"/>
    <dgm:cxn modelId="{027FB42A-783F-4E67-B9A9-E6BCF3E1B9A5}" type="presParOf" srcId="{683099F9-694E-4736-9115-3759B8B76F4A}" destId="{DE5C8323-C4CB-45AC-AD27-0DC15B44F041}" srcOrd="1" destOrd="0" presId="urn:microsoft.com/office/officeart/2005/8/layout/hierarchy1"/>
    <dgm:cxn modelId="{E6A54F86-8559-4D3F-8337-692035A9B682}" type="presParOf" srcId="{9401A723-3C70-4BA4-82D4-E392D9A39327}" destId="{DCED213E-9782-4412-8585-AB4D0056C1FB}" srcOrd="1" destOrd="0" presId="urn:microsoft.com/office/officeart/2005/8/layout/hierarchy1"/>
    <dgm:cxn modelId="{952F2F08-94B9-4A0B-84BB-B4489D05BB10}" type="presParOf" srcId="{DCED213E-9782-4412-8585-AB4D0056C1FB}" destId="{2C329D1C-9FA4-4A46-AFD7-6F5FA3297BD9}" srcOrd="0" destOrd="0" presId="urn:microsoft.com/office/officeart/2005/8/layout/hierarchy1"/>
    <dgm:cxn modelId="{34BF07FC-EE23-4AA4-9A47-916448716FC3}" type="presParOf" srcId="{2C329D1C-9FA4-4A46-AFD7-6F5FA3297BD9}" destId="{D51BE759-C2F2-436C-B14C-81132D83CFAE}" srcOrd="0" destOrd="0" presId="urn:microsoft.com/office/officeart/2005/8/layout/hierarchy1"/>
    <dgm:cxn modelId="{D86B7EFA-83C4-49F4-B84E-1D6997E51EA3}" type="presParOf" srcId="{2C329D1C-9FA4-4A46-AFD7-6F5FA3297BD9}" destId="{73165226-03BC-4E83-8AE6-FAA537B93C67}" srcOrd="1" destOrd="0" presId="urn:microsoft.com/office/officeart/2005/8/layout/hierarchy1"/>
    <dgm:cxn modelId="{D2BBD884-988D-48AA-A053-167FEE0002E2}" type="presParOf" srcId="{DCED213E-9782-4412-8585-AB4D0056C1FB}" destId="{8F2571D2-7BA4-42A7-96A1-754D9653D9C7}" srcOrd="1" destOrd="0" presId="urn:microsoft.com/office/officeart/2005/8/layout/hierarchy1"/>
    <dgm:cxn modelId="{F97B3800-3731-4BF5-95F7-E63975BC654A}" type="presParOf" srcId="{9401A723-3C70-4BA4-82D4-E392D9A39327}" destId="{BB41C3F7-A191-4663-BCAF-E0E6B2429DB2}" srcOrd="2" destOrd="0" presId="urn:microsoft.com/office/officeart/2005/8/layout/hierarchy1"/>
    <dgm:cxn modelId="{CB9A096A-0393-41BD-8CA6-6AA918E0361A}" type="presParOf" srcId="{BB41C3F7-A191-4663-BCAF-E0E6B2429DB2}" destId="{C946066E-5966-4542-8318-F9147F0CE98A}" srcOrd="0" destOrd="0" presId="urn:microsoft.com/office/officeart/2005/8/layout/hierarchy1"/>
    <dgm:cxn modelId="{69A9EAA3-53D6-47AE-8370-D91AE3926241}" type="presParOf" srcId="{C946066E-5966-4542-8318-F9147F0CE98A}" destId="{69C17265-D936-4509-B421-D83F73B00778}" srcOrd="0" destOrd="0" presId="urn:microsoft.com/office/officeart/2005/8/layout/hierarchy1"/>
    <dgm:cxn modelId="{896D428A-451A-4E8C-B8C3-C3798EA6896D}" type="presParOf" srcId="{C946066E-5966-4542-8318-F9147F0CE98A}" destId="{DAB3181C-C012-43E8-8E3C-0B434CCB1735}" srcOrd="1" destOrd="0" presId="urn:microsoft.com/office/officeart/2005/8/layout/hierarchy1"/>
    <dgm:cxn modelId="{A35DAE0C-494F-44F6-B26D-B1D5247E915D}" type="presParOf" srcId="{BB41C3F7-A191-4663-BCAF-E0E6B2429DB2}" destId="{F5D15CF3-6C17-48FA-BADD-114A3A8DDE48}" srcOrd="1" destOrd="0" presId="urn:microsoft.com/office/officeart/2005/8/layout/hierarchy1"/>
  </dgm:cxnLst>
  <dgm:bg>
    <a:solidFill>
      <a:schemeClr val="tx1">
        <a:lumMod val="7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157256-FF03-4485-AC81-81A7D33DC6A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34AF2FA-7653-4317-8813-D228815468C0}">
      <dgm:prSet custT="1"/>
      <dgm:spPr/>
      <dgm:t>
        <a:bodyPr/>
        <a:lstStyle/>
        <a:p>
          <a:pPr>
            <a:lnSpc>
              <a:spcPct val="100000"/>
            </a:lnSpc>
          </a:pPr>
          <a:r>
            <a:rPr lang="en-US" sz="1600" b="1">
              <a:latin typeface="Poppins"/>
              <a:cs typeface="Poppins"/>
            </a:rPr>
            <a:t>Self Advocate Coordinator's promoted two trainings sessions on Choking with Linda Rooney.</a:t>
          </a:r>
          <a:endParaRPr lang="en-US" sz="1600">
            <a:latin typeface="Poppins"/>
            <a:cs typeface="Poppins"/>
          </a:endParaRPr>
        </a:p>
      </dgm:t>
    </dgm:pt>
    <dgm:pt modelId="{CFC1FC1F-94EE-4B47-8BBF-B8D27B15B116}" type="parTrans" cxnId="{F87FBB2D-08F9-4FDC-8541-0A10A3FD6387}">
      <dgm:prSet/>
      <dgm:spPr/>
      <dgm:t>
        <a:bodyPr/>
        <a:lstStyle/>
        <a:p>
          <a:endParaRPr lang="en-US"/>
        </a:p>
      </dgm:t>
    </dgm:pt>
    <dgm:pt modelId="{934208BF-9F02-463D-A914-AE10ADB3EF20}" type="sibTrans" cxnId="{F87FBB2D-08F9-4FDC-8541-0A10A3FD6387}">
      <dgm:prSet/>
      <dgm:spPr/>
      <dgm:t>
        <a:bodyPr/>
        <a:lstStyle/>
        <a:p>
          <a:endParaRPr lang="en-US"/>
        </a:p>
      </dgm:t>
    </dgm:pt>
    <dgm:pt modelId="{F186EDA8-3D1A-4BF5-B272-5CA28B98449F}">
      <dgm:prSet custT="1"/>
      <dgm:spPr/>
      <dgm:t>
        <a:bodyPr/>
        <a:lstStyle/>
        <a:p>
          <a:pPr>
            <a:lnSpc>
              <a:spcPct val="100000"/>
            </a:lnSpc>
          </a:pPr>
          <a:r>
            <a:rPr lang="en-US" sz="1600" b="1">
              <a:latin typeface="Poppins"/>
              <a:cs typeface="Poppins"/>
            </a:rPr>
            <a:t>Self Advocate Coordinator's promoted a training with the nursing department on Smartwatches. </a:t>
          </a:r>
          <a:endParaRPr lang="en-US" sz="1600">
            <a:latin typeface="Poppins"/>
            <a:cs typeface="Poppins"/>
          </a:endParaRPr>
        </a:p>
      </dgm:t>
    </dgm:pt>
    <dgm:pt modelId="{A3E402F5-0263-4BDB-B3E0-73E8FC5280CB}" type="parTrans" cxnId="{80A45A9A-EC79-46C3-8AC6-2801D01D10A7}">
      <dgm:prSet/>
      <dgm:spPr/>
      <dgm:t>
        <a:bodyPr/>
        <a:lstStyle/>
        <a:p>
          <a:endParaRPr lang="en-US"/>
        </a:p>
      </dgm:t>
    </dgm:pt>
    <dgm:pt modelId="{8FEB42AA-5C5A-47DB-AAA7-BE40148FF8B8}" type="sibTrans" cxnId="{80A45A9A-EC79-46C3-8AC6-2801D01D10A7}">
      <dgm:prSet/>
      <dgm:spPr/>
      <dgm:t>
        <a:bodyPr/>
        <a:lstStyle/>
        <a:p>
          <a:endParaRPr lang="en-US"/>
        </a:p>
      </dgm:t>
    </dgm:pt>
    <dgm:pt modelId="{E43C7D28-EC27-43B6-8A56-39F9BEDCB680}">
      <dgm:prSet custT="1"/>
      <dgm:spPr/>
      <dgm:t>
        <a:bodyPr/>
        <a:lstStyle/>
        <a:p>
          <a:pPr>
            <a:lnSpc>
              <a:spcPct val="100000"/>
            </a:lnSpc>
          </a:pPr>
          <a:r>
            <a:rPr lang="en-US" sz="1600" b="1">
              <a:latin typeface="Poppins"/>
              <a:cs typeface="Poppins"/>
            </a:rPr>
            <a:t>Self Advocate Coordinator's promote Recreation on the first Thursday of every month from 3-4 with Corrine Jackson. Workouts, dancing and healthy eating/living videos. </a:t>
          </a:r>
          <a:endParaRPr lang="en-US" sz="1600">
            <a:latin typeface="Poppins"/>
            <a:cs typeface="Poppins"/>
          </a:endParaRPr>
        </a:p>
      </dgm:t>
    </dgm:pt>
    <dgm:pt modelId="{C80DF8CF-46EC-479B-B014-BA82645B33F3}" type="parTrans" cxnId="{2D96C5EE-08DE-45DD-AF44-54FEA9731196}">
      <dgm:prSet/>
      <dgm:spPr/>
      <dgm:t>
        <a:bodyPr/>
        <a:lstStyle/>
        <a:p>
          <a:endParaRPr lang="en-US"/>
        </a:p>
      </dgm:t>
    </dgm:pt>
    <dgm:pt modelId="{A11108FE-D7FA-485F-8EBE-025ECAB84635}" type="sibTrans" cxnId="{2D96C5EE-08DE-45DD-AF44-54FEA9731196}">
      <dgm:prSet/>
      <dgm:spPr/>
      <dgm:t>
        <a:bodyPr/>
        <a:lstStyle/>
        <a:p>
          <a:endParaRPr lang="en-US"/>
        </a:p>
      </dgm:t>
    </dgm:pt>
    <dgm:pt modelId="{CC74A357-8D64-4872-BD0E-21952B1310D0}" type="pres">
      <dgm:prSet presAssocID="{7C157256-FF03-4485-AC81-81A7D33DC6AE}" presName="root" presStyleCnt="0">
        <dgm:presLayoutVars>
          <dgm:dir/>
          <dgm:resizeHandles val="exact"/>
        </dgm:presLayoutVars>
      </dgm:prSet>
      <dgm:spPr/>
    </dgm:pt>
    <dgm:pt modelId="{30EA4B6B-817C-4AC5-AD0F-08D1841232BD}" type="pres">
      <dgm:prSet presAssocID="{C34AF2FA-7653-4317-8813-D228815468C0}" presName="compNode" presStyleCnt="0"/>
      <dgm:spPr/>
    </dgm:pt>
    <dgm:pt modelId="{C75FE1D0-6ED2-41A3-900E-81119AD8EEE4}" type="pres">
      <dgm:prSet presAssocID="{C34AF2FA-7653-4317-8813-D228815468C0}" presName="bgRect" presStyleLbl="bgShp" presStyleIdx="0" presStyleCnt="3"/>
      <dgm:spPr/>
    </dgm:pt>
    <dgm:pt modelId="{BAC01D45-E78A-4C08-9E40-12FEF2ABF9F8}" type="pres">
      <dgm:prSet presAssocID="{C34AF2FA-7653-4317-8813-D228815468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gaphone"/>
        </a:ext>
      </dgm:extLst>
    </dgm:pt>
    <dgm:pt modelId="{D73EE41B-E151-4D63-BB9B-4E35171B736C}" type="pres">
      <dgm:prSet presAssocID="{C34AF2FA-7653-4317-8813-D228815468C0}" presName="spaceRect" presStyleCnt="0"/>
      <dgm:spPr/>
    </dgm:pt>
    <dgm:pt modelId="{38997F75-152A-401E-B6CD-4E54E8D7D222}" type="pres">
      <dgm:prSet presAssocID="{C34AF2FA-7653-4317-8813-D228815468C0}" presName="parTx" presStyleLbl="revTx" presStyleIdx="0" presStyleCnt="3" custScaleX="106647" custLinFactNeighborX="0" custLinFactNeighborY="-8221">
        <dgm:presLayoutVars>
          <dgm:chMax val="0"/>
          <dgm:chPref val="0"/>
        </dgm:presLayoutVars>
      </dgm:prSet>
      <dgm:spPr/>
    </dgm:pt>
    <dgm:pt modelId="{C5CB3869-0965-45C9-8C11-9C2BA4B8A381}" type="pres">
      <dgm:prSet presAssocID="{934208BF-9F02-463D-A914-AE10ADB3EF20}" presName="sibTrans" presStyleCnt="0"/>
      <dgm:spPr/>
    </dgm:pt>
    <dgm:pt modelId="{EB879030-8D19-4AB3-AFAE-050F3A71E8AE}" type="pres">
      <dgm:prSet presAssocID="{F186EDA8-3D1A-4BF5-B272-5CA28B98449F}" presName="compNode" presStyleCnt="0"/>
      <dgm:spPr/>
    </dgm:pt>
    <dgm:pt modelId="{F79CFD29-030C-4C9E-9C3B-3D9BCAC58871}" type="pres">
      <dgm:prSet presAssocID="{F186EDA8-3D1A-4BF5-B272-5CA28B98449F}" presName="bgRect" presStyleLbl="bgShp" presStyleIdx="1" presStyleCnt="3"/>
      <dgm:spPr/>
    </dgm:pt>
    <dgm:pt modelId="{9BF94FE3-D4EF-4CC2-9B8C-ECF2CE111F56}" type="pres">
      <dgm:prSet presAssocID="{F186EDA8-3D1A-4BF5-B272-5CA28B9844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31B3161D-D511-440B-A88A-FA14F00DDA44}" type="pres">
      <dgm:prSet presAssocID="{F186EDA8-3D1A-4BF5-B272-5CA28B98449F}" presName="spaceRect" presStyleCnt="0"/>
      <dgm:spPr/>
    </dgm:pt>
    <dgm:pt modelId="{2E4BFFA5-2375-4CEB-9295-D4F0C4EC8478}" type="pres">
      <dgm:prSet presAssocID="{F186EDA8-3D1A-4BF5-B272-5CA28B98449F}" presName="parTx" presStyleLbl="revTx" presStyleIdx="1" presStyleCnt="3" custScaleX="106660" custLinFactNeighborX="756" custLinFactNeighborY="-4194">
        <dgm:presLayoutVars>
          <dgm:chMax val="0"/>
          <dgm:chPref val="0"/>
        </dgm:presLayoutVars>
      </dgm:prSet>
      <dgm:spPr/>
    </dgm:pt>
    <dgm:pt modelId="{075E4D02-5060-4735-B157-BCCDD23F9DF6}" type="pres">
      <dgm:prSet presAssocID="{8FEB42AA-5C5A-47DB-AAA7-BE40148FF8B8}" presName="sibTrans" presStyleCnt="0"/>
      <dgm:spPr/>
    </dgm:pt>
    <dgm:pt modelId="{8ED21ABA-5904-453B-B332-2B0D22875FC1}" type="pres">
      <dgm:prSet presAssocID="{E43C7D28-EC27-43B6-8A56-39F9BEDCB680}" presName="compNode" presStyleCnt="0"/>
      <dgm:spPr/>
    </dgm:pt>
    <dgm:pt modelId="{CC34E5A4-5D0C-4992-8605-4595F6372B6A}" type="pres">
      <dgm:prSet presAssocID="{E43C7D28-EC27-43B6-8A56-39F9BEDCB680}" presName="bgRect" presStyleLbl="bgShp" presStyleIdx="2" presStyleCnt="3"/>
      <dgm:spPr/>
    </dgm:pt>
    <dgm:pt modelId="{D715A7CD-D450-41B1-A6C4-0AC91D02AC08}" type="pres">
      <dgm:prSet presAssocID="{E43C7D28-EC27-43B6-8A56-39F9BEDCB6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ymnast - Floor Routine"/>
        </a:ext>
      </dgm:extLst>
    </dgm:pt>
    <dgm:pt modelId="{C8E6EC59-B37F-49C9-B557-91C6CA4EDFD0}" type="pres">
      <dgm:prSet presAssocID="{E43C7D28-EC27-43B6-8A56-39F9BEDCB680}" presName="spaceRect" presStyleCnt="0"/>
      <dgm:spPr/>
    </dgm:pt>
    <dgm:pt modelId="{41A24E24-7E55-4984-9092-11463A761F88}" type="pres">
      <dgm:prSet presAssocID="{E43C7D28-EC27-43B6-8A56-39F9BEDCB680}" presName="parTx" presStyleLbl="revTx" presStyleIdx="2" presStyleCnt="3" custScaleX="109216" custLinFactNeighborX="-449" custLinFactNeighborY="-4449">
        <dgm:presLayoutVars>
          <dgm:chMax val="0"/>
          <dgm:chPref val="0"/>
        </dgm:presLayoutVars>
      </dgm:prSet>
      <dgm:spPr/>
    </dgm:pt>
  </dgm:ptLst>
  <dgm:cxnLst>
    <dgm:cxn modelId="{FE581A1E-B130-4A61-841F-9DAE97647F51}" type="presOf" srcId="{F186EDA8-3D1A-4BF5-B272-5CA28B98449F}" destId="{2E4BFFA5-2375-4CEB-9295-D4F0C4EC8478}" srcOrd="0" destOrd="0" presId="urn:microsoft.com/office/officeart/2018/2/layout/IconVerticalSolidList"/>
    <dgm:cxn modelId="{F87FBB2D-08F9-4FDC-8541-0A10A3FD6387}" srcId="{7C157256-FF03-4485-AC81-81A7D33DC6AE}" destId="{C34AF2FA-7653-4317-8813-D228815468C0}" srcOrd="0" destOrd="0" parTransId="{CFC1FC1F-94EE-4B47-8BBF-B8D27B15B116}" sibTransId="{934208BF-9F02-463D-A914-AE10ADB3EF20}"/>
    <dgm:cxn modelId="{DBFD663E-B4F3-4D5B-ADC6-C15E08F51FD5}" type="presOf" srcId="{C34AF2FA-7653-4317-8813-D228815468C0}" destId="{38997F75-152A-401E-B6CD-4E54E8D7D222}" srcOrd="0" destOrd="0" presId="urn:microsoft.com/office/officeart/2018/2/layout/IconVerticalSolidList"/>
    <dgm:cxn modelId="{80A45A9A-EC79-46C3-8AC6-2801D01D10A7}" srcId="{7C157256-FF03-4485-AC81-81A7D33DC6AE}" destId="{F186EDA8-3D1A-4BF5-B272-5CA28B98449F}" srcOrd="1" destOrd="0" parTransId="{A3E402F5-0263-4BDB-B3E0-73E8FC5280CB}" sibTransId="{8FEB42AA-5C5A-47DB-AAA7-BE40148FF8B8}"/>
    <dgm:cxn modelId="{CF465A9C-D544-4318-B4FA-6FD9595CE308}" type="presOf" srcId="{7C157256-FF03-4485-AC81-81A7D33DC6AE}" destId="{CC74A357-8D64-4872-BD0E-21952B1310D0}" srcOrd="0" destOrd="0" presId="urn:microsoft.com/office/officeart/2018/2/layout/IconVerticalSolidList"/>
    <dgm:cxn modelId="{94CBC0DC-33AF-46F2-825C-43E480848CE8}" type="presOf" srcId="{E43C7D28-EC27-43B6-8A56-39F9BEDCB680}" destId="{41A24E24-7E55-4984-9092-11463A761F88}" srcOrd="0" destOrd="0" presId="urn:microsoft.com/office/officeart/2018/2/layout/IconVerticalSolidList"/>
    <dgm:cxn modelId="{2D96C5EE-08DE-45DD-AF44-54FEA9731196}" srcId="{7C157256-FF03-4485-AC81-81A7D33DC6AE}" destId="{E43C7D28-EC27-43B6-8A56-39F9BEDCB680}" srcOrd="2" destOrd="0" parTransId="{C80DF8CF-46EC-479B-B014-BA82645B33F3}" sibTransId="{A11108FE-D7FA-485F-8EBE-025ECAB84635}"/>
    <dgm:cxn modelId="{362C041F-C9A3-4245-B474-1BB39EF543E3}" type="presParOf" srcId="{CC74A357-8D64-4872-BD0E-21952B1310D0}" destId="{30EA4B6B-817C-4AC5-AD0F-08D1841232BD}" srcOrd="0" destOrd="0" presId="urn:microsoft.com/office/officeart/2018/2/layout/IconVerticalSolidList"/>
    <dgm:cxn modelId="{0DCE545D-E6EA-456F-99BD-587E341720C4}" type="presParOf" srcId="{30EA4B6B-817C-4AC5-AD0F-08D1841232BD}" destId="{C75FE1D0-6ED2-41A3-900E-81119AD8EEE4}" srcOrd="0" destOrd="0" presId="urn:microsoft.com/office/officeart/2018/2/layout/IconVerticalSolidList"/>
    <dgm:cxn modelId="{0C5FA9EB-B577-4E24-9EB8-09E72B816F24}" type="presParOf" srcId="{30EA4B6B-817C-4AC5-AD0F-08D1841232BD}" destId="{BAC01D45-E78A-4C08-9E40-12FEF2ABF9F8}" srcOrd="1" destOrd="0" presId="urn:microsoft.com/office/officeart/2018/2/layout/IconVerticalSolidList"/>
    <dgm:cxn modelId="{7045A457-B590-4912-8050-68213AE6DE3A}" type="presParOf" srcId="{30EA4B6B-817C-4AC5-AD0F-08D1841232BD}" destId="{D73EE41B-E151-4D63-BB9B-4E35171B736C}" srcOrd="2" destOrd="0" presId="urn:microsoft.com/office/officeart/2018/2/layout/IconVerticalSolidList"/>
    <dgm:cxn modelId="{A6EC5E1B-B280-4199-91B7-621208E141A2}" type="presParOf" srcId="{30EA4B6B-817C-4AC5-AD0F-08D1841232BD}" destId="{38997F75-152A-401E-B6CD-4E54E8D7D222}" srcOrd="3" destOrd="0" presId="urn:microsoft.com/office/officeart/2018/2/layout/IconVerticalSolidList"/>
    <dgm:cxn modelId="{3303D8A8-5FD7-4CBD-8116-BBC0B141E87B}" type="presParOf" srcId="{CC74A357-8D64-4872-BD0E-21952B1310D0}" destId="{C5CB3869-0965-45C9-8C11-9C2BA4B8A381}" srcOrd="1" destOrd="0" presId="urn:microsoft.com/office/officeart/2018/2/layout/IconVerticalSolidList"/>
    <dgm:cxn modelId="{B9369ACF-74CF-4BB3-8EA5-52F02553800B}" type="presParOf" srcId="{CC74A357-8D64-4872-BD0E-21952B1310D0}" destId="{EB879030-8D19-4AB3-AFAE-050F3A71E8AE}" srcOrd="2" destOrd="0" presId="urn:microsoft.com/office/officeart/2018/2/layout/IconVerticalSolidList"/>
    <dgm:cxn modelId="{776BB56C-D069-4990-AC35-6A09097C5A5F}" type="presParOf" srcId="{EB879030-8D19-4AB3-AFAE-050F3A71E8AE}" destId="{F79CFD29-030C-4C9E-9C3B-3D9BCAC58871}" srcOrd="0" destOrd="0" presId="urn:microsoft.com/office/officeart/2018/2/layout/IconVerticalSolidList"/>
    <dgm:cxn modelId="{D2A6AD76-D70A-4B27-A680-CE2404427EAD}" type="presParOf" srcId="{EB879030-8D19-4AB3-AFAE-050F3A71E8AE}" destId="{9BF94FE3-D4EF-4CC2-9B8C-ECF2CE111F56}" srcOrd="1" destOrd="0" presId="urn:microsoft.com/office/officeart/2018/2/layout/IconVerticalSolidList"/>
    <dgm:cxn modelId="{3510D812-37AB-4872-9AF1-49BF542D7C8E}" type="presParOf" srcId="{EB879030-8D19-4AB3-AFAE-050F3A71E8AE}" destId="{31B3161D-D511-440B-A88A-FA14F00DDA44}" srcOrd="2" destOrd="0" presId="urn:microsoft.com/office/officeart/2018/2/layout/IconVerticalSolidList"/>
    <dgm:cxn modelId="{9CD54457-7B5C-4264-B582-4D1FB0CA7779}" type="presParOf" srcId="{EB879030-8D19-4AB3-AFAE-050F3A71E8AE}" destId="{2E4BFFA5-2375-4CEB-9295-D4F0C4EC8478}" srcOrd="3" destOrd="0" presId="urn:microsoft.com/office/officeart/2018/2/layout/IconVerticalSolidList"/>
    <dgm:cxn modelId="{938CE5E2-752F-4940-8257-C7C74D66B2D9}" type="presParOf" srcId="{CC74A357-8D64-4872-BD0E-21952B1310D0}" destId="{075E4D02-5060-4735-B157-BCCDD23F9DF6}" srcOrd="3" destOrd="0" presId="urn:microsoft.com/office/officeart/2018/2/layout/IconVerticalSolidList"/>
    <dgm:cxn modelId="{282A273D-54D6-40C9-B743-585595607DC4}" type="presParOf" srcId="{CC74A357-8D64-4872-BD0E-21952B1310D0}" destId="{8ED21ABA-5904-453B-B332-2B0D22875FC1}" srcOrd="4" destOrd="0" presId="urn:microsoft.com/office/officeart/2018/2/layout/IconVerticalSolidList"/>
    <dgm:cxn modelId="{D96F34F6-F200-4D16-A747-EDD1372B43CA}" type="presParOf" srcId="{8ED21ABA-5904-453B-B332-2B0D22875FC1}" destId="{CC34E5A4-5D0C-4992-8605-4595F6372B6A}" srcOrd="0" destOrd="0" presId="urn:microsoft.com/office/officeart/2018/2/layout/IconVerticalSolidList"/>
    <dgm:cxn modelId="{2BBB53C6-E0DF-4C56-92DE-8621E3243A4F}" type="presParOf" srcId="{8ED21ABA-5904-453B-B332-2B0D22875FC1}" destId="{D715A7CD-D450-41B1-A6C4-0AC91D02AC08}" srcOrd="1" destOrd="0" presId="urn:microsoft.com/office/officeart/2018/2/layout/IconVerticalSolidList"/>
    <dgm:cxn modelId="{48975C2F-907B-45E2-AF39-700C67E6B2EA}" type="presParOf" srcId="{8ED21ABA-5904-453B-B332-2B0D22875FC1}" destId="{C8E6EC59-B37F-49C9-B557-91C6CA4EDFD0}" srcOrd="2" destOrd="0" presId="urn:microsoft.com/office/officeart/2018/2/layout/IconVerticalSolidList"/>
    <dgm:cxn modelId="{A4B63EEC-67CB-4F09-BF43-13305D1CA7D0}" type="presParOf" srcId="{8ED21ABA-5904-453B-B332-2B0D22875FC1}" destId="{41A24E24-7E55-4984-9092-11463A761F8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9CC6B6-BE9E-4A02-9D37-5A70B31B6FE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3379196-2BB2-407C-BCF8-45928C517A52}">
      <dgm:prSet custT="1"/>
      <dgm:spPr/>
      <dgm:t>
        <a:bodyPr/>
        <a:lstStyle/>
        <a:p>
          <a:r>
            <a:rPr lang="en-US" sz="2000">
              <a:latin typeface="Poppins "/>
            </a:rPr>
            <a:t>Family and mentoring leadership in collaboration workshops with </a:t>
          </a:r>
          <a:r>
            <a:rPr lang="en-US" sz="2400">
              <a:latin typeface="Poppins "/>
            </a:rPr>
            <a:t>CTFSN</a:t>
          </a:r>
        </a:p>
      </dgm:t>
    </dgm:pt>
    <dgm:pt modelId="{D0F79198-6FDC-48FE-8533-9B34805894D5}" type="parTrans" cxnId="{47B6DAFD-EDE5-41F1-9671-61EACED4EC94}">
      <dgm:prSet/>
      <dgm:spPr/>
      <dgm:t>
        <a:bodyPr/>
        <a:lstStyle/>
        <a:p>
          <a:endParaRPr lang="en-US"/>
        </a:p>
      </dgm:t>
    </dgm:pt>
    <dgm:pt modelId="{8B7D4C60-3134-4ACD-AF5E-86460AACD096}" type="sibTrans" cxnId="{47B6DAFD-EDE5-41F1-9671-61EACED4EC94}">
      <dgm:prSet/>
      <dgm:spPr/>
      <dgm:t>
        <a:bodyPr/>
        <a:lstStyle/>
        <a:p>
          <a:endParaRPr lang="en-US"/>
        </a:p>
      </dgm:t>
    </dgm:pt>
    <dgm:pt modelId="{B8534902-9733-4655-B6BB-8836068A45A8}">
      <dgm:prSet custT="1"/>
      <dgm:spPr/>
      <dgm:t>
        <a:bodyPr/>
        <a:lstStyle/>
        <a:p>
          <a:r>
            <a:rPr lang="en-US" sz="2800">
              <a:latin typeface="Poppins"/>
              <a:cs typeface="Poppins"/>
            </a:rPr>
            <a:t>Hiring Interview Committees</a:t>
          </a:r>
        </a:p>
      </dgm:t>
    </dgm:pt>
    <dgm:pt modelId="{28CE1736-5A9E-4785-9C64-A805C2AB3D68}" type="parTrans" cxnId="{6396FF57-45D2-4BAB-AF35-C9DA0ACA9FC8}">
      <dgm:prSet/>
      <dgm:spPr/>
      <dgm:t>
        <a:bodyPr/>
        <a:lstStyle/>
        <a:p>
          <a:endParaRPr lang="en-US"/>
        </a:p>
      </dgm:t>
    </dgm:pt>
    <dgm:pt modelId="{A955811E-C7BA-4DB5-903F-FCAE86A84764}" type="sibTrans" cxnId="{6396FF57-45D2-4BAB-AF35-C9DA0ACA9FC8}">
      <dgm:prSet/>
      <dgm:spPr/>
      <dgm:t>
        <a:bodyPr/>
        <a:lstStyle/>
        <a:p>
          <a:endParaRPr lang="en-US"/>
        </a:p>
      </dgm:t>
    </dgm:pt>
    <dgm:pt modelId="{B062A14D-1327-4D96-97CB-EFFA9001F771}">
      <dgm:prSet custT="1"/>
      <dgm:spPr/>
      <dgm:t>
        <a:bodyPr/>
        <a:lstStyle/>
        <a:p>
          <a:pPr rtl="0"/>
          <a:r>
            <a:rPr lang="en-US" sz="2800">
              <a:latin typeface="Poppins"/>
              <a:cs typeface="Poppins"/>
            </a:rPr>
            <a:t>Promote Community Living Options.</a:t>
          </a:r>
          <a:endParaRPr lang="en-US" sz="2800">
            <a:latin typeface="Poppins" panose="00000500000000000000" pitchFamily="2" charset="0"/>
            <a:cs typeface="Poppins" panose="00000500000000000000" pitchFamily="2" charset="0"/>
          </a:endParaRPr>
        </a:p>
      </dgm:t>
    </dgm:pt>
    <dgm:pt modelId="{4285A2E0-B703-4EC9-B411-3599FB737B1F}" type="parTrans" cxnId="{2EACFCE7-6E6A-4EB6-8093-ED64A0CCE693}">
      <dgm:prSet/>
      <dgm:spPr/>
      <dgm:t>
        <a:bodyPr/>
        <a:lstStyle/>
        <a:p>
          <a:endParaRPr lang="en-US"/>
        </a:p>
      </dgm:t>
    </dgm:pt>
    <dgm:pt modelId="{25AF2D01-3A45-4908-B697-522964FA7123}" type="sibTrans" cxnId="{2EACFCE7-6E6A-4EB6-8093-ED64A0CCE693}">
      <dgm:prSet/>
      <dgm:spPr/>
      <dgm:t>
        <a:bodyPr/>
        <a:lstStyle/>
        <a:p>
          <a:endParaRPr lang="en-US"/>
        </a:p>
      </dgm:t>
    </dgm:pt>
    <dgm:pt modelId="{D7FEB709-3B54-4460-8B30-C02DB6E25F23}">
      <dgm:prSet custT="1"/>
      <dgm:spPr/>
      <dgm:t>
        <a:bodyPr/>
        <a:lstStyle/>
        <a:p>
          <a:r>
            <a:rPr lang="en-US" sz="2400">
              <a:latin typeface="Poppins "/>
            </a:rPr>
            <a:t>Self-Advocate Coordinators are ambassadors for Life Course Planning</a:t>
          </a:r>
        </a:p>
      </dgm:t>
    </dgm:pt>
    <dgm:pt modelId="{F2F24B96-58B0-498D-924A-6C9E2C0BFE99}" type="parTrans" cxnId="{EF50D39D-CB64-4B48-B1C4-D2838B5EE89B}">
      <dgm:prSet/>
      <dgm:spPr/>
      <dgm:t>
        <a:bodyPr/>
        <a:lstStyle/>
        <a:p>
          <a:endParaRPr lang="en-US"/>
        </a:p>
      </dgm:t>
    </dgm:pt>
    <dgm:pt modelId="{000E1F52-CE88-4BB2-A09E-18B4E81E3C9E}" type="sibTrans" cxnId="{EF50D39D-CB64-4B48-B1C4-D2838B5EE89B}">
      <dgm:prSet/>
      <dgm:spPr/>
      <dgm:t>
        <a:bodyPr/>
        <a:lstStyle/>
        <a:p>
          <a:endParaRPr lang="en-US"/>
        </a:p>
      </dgm:t>
    </dgm:pt>
    <dgm:pt modelId="{F35A1827-037D-4CBC-8498-385E38639841}">
      <dgm:prSet custT="1"/>
      <dgm:spPr/>
      <dgm:t>
        <a:bodyPr/>
        <a:lstStyle/>
        <a:p>
          <a:r>
            <a:rPr lang="en-US" sz="2400">
              <a:latin typeface="Poppins"/>
              <a:cs typeface="Poppins"/>
            </a:rPr>
            <a:t>Self-Advocates facilitate Human Rights Training</a:t>
          </a:r>
        </a:p>
      </dgm:t>
    </dgm:pt>
    <dgm:pt modelId="{67BED0C7-F5D7-4A4F-8F4C-879F00AA5780}" type="parTrans" cxnId="{A133951A-571A-45B8-A35B-9367C5403FB0}">
      <dgm:prSet/>
      <dgm:spPr/>
      <dgm:t>
        <a:bodyPr/>
        <a:lstStyle/>
        <a:p>
          <a:endParaRPr lang="en-US"/>
        </a:p>
      </dgm:t>
    </dgm:pt>
    <dgm:pt modelId="{F501BB38-6863-4B8E-8893-37D66128E62B}" type="sibTrans" cxnId="{A133951A-571A-45B8-A35B-9367C5403FB0}">
      <dgm:prSet/>
      <dgm:spPr/>
      <dgm:t>
        <a:bodyPr/>
        <a:lstStyle/>
        <a:p>
          <a:endParaRPr lang="en-US"/>
        </a:p>
      </dgm:t>
    </dgm:pt>
    <dgm:pt modelId="{233D43D7-3511-41E6-9A76-1D8492B87C37}">
      <dgm:prSet phldr="0"/>
      <dgm:spPr/>
      <dgm:t>
        <a:bodyPr/>
        <a:lstStyle/>
        <a:p>
          <a:r>
            <a:rPr lang="en-US" sz="2800">
              <a:latin typeface="Poppins "/>
            </a:rPr>
            <a:t>CT Coalition for Aging and Developmental Disabilities </a:t>
          </a:r>
          <a:r>
            <a:rPr lang="en-US">
              <a:latin typeface="Poppins "/>
            </a:rPr>
            <a:t>Conference</a:t>
          </a:r>
        </a:p>
      </dgm:t>
    </dgm:pt>
    <dgm:pt modelId="{003AA6F1-AEBE-47A1-9E17-81EE1996CD3D}" type="parTrans" cxnId="{B6ABC899-E12B-4D64-A945-F23CED6F4C75}">
      <dgm:prSet/>
      <dgm:spPr/>
      <dgm:t>
        <a:bodyPr/>
        <a:lstStyle/>
        <a:p>
          <a:endParaRPr lang="en-US"/>
        </a:p>
      </dgm:t>
    </dgm:pt>
    <dgm:pt modelId="{A5BB3217-B6D2-4A3B-815F-AE77D4D37ED0}" type="sibTrans" cxnId="{B6ABC899-E12B-4D64-A945-F23CED6F4C75}">
      <dgm:prSet/>
      <dgm:spPr/>
      <dgm:t>
        <a:bodyPr/>
        <a:lstStyle/>
        <a:p>
          <a:endParaRPr lang="en-US"/>
        </a:p>
      </dgm:t>
    </dgm:pt>
    <dgm:pt modelId="{76CB0712-E2CD-4C07-A0AB-8B9D7939A522}" type="pres">
      <dgm:prSet presAssocID="{D49CC6B6-BE9E-4A02-9D37-5A70B31B6FE0}" presName="diagram" presStyleCnt="0">
        <dgm:presLayoutVars>
          <dgm:dir/>
          <dgm:resizeHandles val="exact"/>
        </dgm:presLayoutVars>
      </dgm:prSet>
      <dgm:spPr/>
    </dgm:pt>
    <dgm:pt modelId="{861C1CF6-A613-4E7A-842A-B9B98C77380C}" type="pres">
      <dgm:prSet presAssocID="{93379196-2BB2-407C-BCF8-45928C517A52}" presName="node" presStyleLbl="node1" presStyleIdx="0" presStyleCnt="6">
        <dgm:presLayoutVars>
          <dgm:bulletEnabled val="1"/>
        </dgm:presLayoutVars>
      </dgm:prSet>
      <dgm:spPr/>
    </dgm:pt>
    <dgm:pt modelId="{FE1DCCC1-B582-452B-9A34-4E26D6CD5C98}" type="pres">
      <dgm:prSet presAssocID="{8B7D4C60-3134-4ACD-AF5E-86460AACD096}" presName="sibTrans" presStyleCnt="0"/>
      <dgm:spPr/>
    </dgm:pt>
    <dgm:pt modelId="{E895E8E5-0A5E-42FF-AB78-08DE79F30600}" type="pres">
      <dgm:prSet presAssocID="{B8534902-9733-4655-B6BB-8836068A45A8}" presName="node" presStyleLbl="node1" presStyleIdx="1" presStyleCnt="6">
        <dgm:presLayoutVars>
          <dgm:bulletEnabled val="1"/>
        </dgm:presLayoutVars>
      </dgm:prSet>
      <dgm:spPr/>
    </dgm:pt>
    <dgm:pt modelId="{42B3A4FA-7D00-49F7-88F9-22B5A258770A}" type="pres">
      <dgm:prSet presAssocID="{A955811E-C7BA-4DB5-903F-FCAE86A84764}" presName="sibTrans" presStyleCnt="0"/>
      <dgm:spPr/>
    </dgm:pt>
    <dgm:pt modelId="{3C4D2029-9A96-441F-AF2B-F65F02A9F9B6}" type="pres">
      <dgm:prSet presAssocID="{B062A14D-1327-4D96-97CB-EFFA9001F771}" presName="node" presStyleLbl="node1" presStyleIdx="2" presStyleCnt="6">
        <dgm:presLayoutVars>
          <dgm:bulletEnabled val="1"/>
        </dgm:presLayoutVars>
      </dgm:prSet>
      <dgm:spPr/>
    </dgm:pt>
    <dgm:pt modelId="{31BF0A31-1643-475D-8E64-FFB3046EBC48}" type="pres">
      <dgm:prSet presAssocID="{25AF2D01-3A45-4908-B697-522964FA7123}" presName="sibTrans" presStyleCnt="0"/>
      <dgm:spPr/>
    </dgm:pt>
    <dgm:pt modelId="{81F51AEF-8859-42DE-A752-3622AC23B1CB}" type="pres">
      <dgm:prSet presAssocID="{233D43D7-3511-41E6-9A76-1D8492B87C37}" presName="node" presStyleLbl="node1" presStyleIdx="3" presStyleCnt="6">
        <dgm:presLayoutVars>
          <dgm:bulletEnabled val="1"/>
        </dgm:presLayoutVars>
      </dgm:prSet>
      <dgm:spPr/>
    </dgm:pt>
    <dgm:pt modelId="{7B54F8D7-63DA-454B-AEE6-98D89789334F}" type="pres">
      <dgm:prSet presAssocID="{A5BB3217-B6D2-4A3B-815F-AE77D4D37ED0}" presName="sibTrans" presStyleCnt="0"/>
      <dgm:spPr/>
    </dgm:pt>
    <dgm:pt modelId="{3125F0AB-6C59-4484-AF17-0EB7C6A71CE4}" type="pres">
      <dgm:prSet presAssocID="{D7FEB709-3B54-4460-8B30-C02DB6E25F23}" presName="node" presStyleLbl="node1" presStyleIdx="4" presStyleCnt="6" custScaleX="115412">
        <dgm:presLayoutVars>
          <dgm:bulletEnabled val="1"/>
        </dgm:presLayoutVars>
      </dgm:prSet>
      <dgm:spPr/>
    </dgm:pt>
    <dgm:pt modelId="{86BF07C6-0500-4267-85A0-7ED959927A7C}" type="pres">
      <dgm:prSet presAssocID="{000E1F52-CE88-4BB2-A09E-18B4E81E3C9E}" presName="sibTrans" presStyleCnt="0"/>
      <dgm:spPr/>
    </dgm:pt>
    <dgm:pt modelId="{CC5206E1-681C-44B1-BAEA-DBCAF4AEFA1A}" type="pres">
      <dgm:prSet presAssocID="{F35A1827-037D-4CBC-8498-385E38639841}" presName="node" presStyleLbl="node1" presStyleIdx="5" presStyleCnt="6">
        <dgm:presLayoutVars>
          <dgm:bulletEnabled val="1"/>
        </dgm:presLayoutVars>
      </dgm:prSet>
      <dgm:spPr/>
    </dgm:pt>
  </dgm:ptLst>
  <dgm:cxnLst>
    <dgm:cxn modelId="{A133951A-571A-45B8-A35B-9367C5403FB0}" srcId="{D49CC6B6-BE9E-4A02-9D37-5A70B31B6FE0}" destId="{F35A1827-037D-4CBC-8498-385E38639841}" srcOrd="5" destOrd="0" parTransId="{67BED0C7-F5D7-4A4F-8F4C-879F00AA5780}" sibTransId="{F501BB38-6863-4B8E-8893-37D66128E62B}"/>
    <dgm:cxn modelId="{2F124C5C-B868-447F-9386-242A6438CF6E}" type="presOf" srcId="{D49CC6B6-BE9E-4A02-9D37-5A70B31B6FE0}" destId="{76CB0712-E2CD-4C07-A0AB-8B9D7939A522}" srcOrd="0" destOrd="0" presId="urn:microsoft.com/office/officeart/2005/8/layout/default"/>
    <dgm:cxn modelId="{6396FF57-45D2-4BAB-AF35-C9DA0ACA9FC8}" srcId="{D49CC6B6-BE9E-4A02-9D37-5A70B31B6FE0}" destId="{B8534902-9733-4655-B6BB-8836068A45A8}" srcOrd="1" destOrd="0" parTransId="{28CE1736-5A9E-4785-9C64-A805C2AB3D68}" sibTransId="{A955811E-C7BA-4DB5-903F-FCAE86A84764}"/>
    <dgm:cxn modelId="{9DCA207D-6BDA-4B2F-BCE5-B181088B5947}" type="presOf" srcId="{F35A1827-037D-4CBC-8498-385E38639841}" destId="{CC5206E1-681C-44B1-BAEA-DBCAF4AEFA1A}" srcOrd="0" destOrd="0" presId="urn:microsoft.com/office/officeart/2005/8/layout/default"/>
    <dgm:cxn modelId="{C54CC78C-6F42-400B-AB3C-64C3F72703DC}" type="presOf" srcId="{D7FEB709-3B54-4460-8B30-C02DB6E25F23}" destId="{3125F0AB-6C59-4484-AF17-0EB7C6A71CE4}" srcOrd="0" destOrd="0" presId="urn:microsoft.com/office/officeart/2005/8/layout/default"/>
    <dgm:cxn modelId="{B6ABC899-E12B-4D64-A945-F23CED6F4C75}" srcId="{D49CC6B6-BE9E-4A02-9D37-5A70B31B6FE0}" destId="{233D43D7-3511-41E6-9A76-1D8492B87C37}" srcOrd="3" destOrd="0" parTransId="{003AA6F1-AEBE-47A1-9E17-81EE1996CD3D}" sibTransId="{A5BB3217-B6D2-4A3B-815F-AE77D4D37ED0}"/>
    <dgm:cxn modelId="{EF50D39D-CB64-4B48-B1C4-D2838B5EE89B}" srcId="{D49CC6B6-BE9E-4A02-9D37-5A70B31B6FE0}" destId="{D7FEB709-3B54-4460-8B30-C02DB6E25F23}" srcOrd="4" destOrd="0" parTransId="{F2F24B96-58B0-498D-924A-6C9E2C0BFE99}" sibTransId="{000E1F52-CE88-4BB2-A09E-18B4E81E3C9E}"/>
    <dgm:cxn modelId="{8A001BB1-815F-4F4B-9D73-DAB48F77323D}" type="presOf" srcId="{B8534902-9733-4655-B6BB-8836068A45A8}" destId="{E895E8E5-0A5E-42FF-AB78-08DE79F30600}" srcOrd="0" destOrd="0" presId="urn:microsoft.com/office/officeart/2005/8/layout/default"/>
    <dgm:cxn modelId="{8E0517B5-B5A8-40BF-B0F4-014AA552F5A1}" type="presOf" srcId="{93379196-2BB2-407C-BCF8-45928C517A52}" destId="{861C1CF6-A613-4E7A-842A-B9B98C77380C}" srcOrd="0" destOrd="0" presId="urn:microsoft.com/office/officeart/2005/8/layout/default"/>
    <dgm:cxn modelId="{870920B5-7D8A-41A2-94E4-95D899E02DEE}" type="presOf" srcId="{B062A14D-1327-4D96-97CB-EFFA9001F771}" destId="{3C4D2029-9A96-441F-AF2B-F65F02A9F9B6}" srcOrd="0" destOrd="0" presId="urn:microsoft.com/office/officeart/2005/8/layout/default"/>
    <dgm:cxn modelId="{CA81EBC0-A352-4BD7-9E9F-0DCC5F918A9C}" type="presOf" srcId="{233D43D7-3511-41E6-9A76-1D8492B87C37}" destId="{81F51AEF-8859-42DE-A752-3622AC23B1CB}" srcOrd="0" destOrd="0" presId="urn:microsoft.com/office/officeart/2005/8/layout/default"/>
    <dgm:cxn modelId="{2EACFCE7-6E6A-4EB6-8093-ED64A0CCE693}" srcId="{D49CC6B6-BE9E-4A02-9D37-5A70B31B6FE0}" destId="{B062A14D-1327-4D96-97CB-EFFA9001F771}" srcOrd="2" destOrd="0" parTransId="{4285A2E0-B703-4EC9-B411-3599FB737B1F}" sibTransId="{25AF2D01-3A45-4908-B697-522964FA7123}"/>
    <dgm:cxn modelId="{47B6DAFD-EDE5-41F1-9671-61EACED4EC94}" srcId="{D49CC6B6-BE9E-4A02-9D37-5A70B31B6FE0}" destId="{93379196-2BB2-407C-BCF8-45928C517A52}" srcOrd="0" destOrd="0" parTransId="{D0F79198-6FDC-48FE-8533-9B34805894D5}" sibTransId="{8B7D4C60-3134-4ACD-AF5E-86460AACD096}"/>
    <dgm:cxn modelId="{21E2A2F5-CF8F-49E2-BCB8-58E836A78557}" type="presParOf" srcId="{76CB0712-E2CD-4C07-A0AB-8B9D7939A522}" destId="{861C1CF6-A613-4E7A-842A-B9B98C77380C}" srcOrd="0" destOrd="0" presId="urn:microsoft.com/office/officeart/2005/8/layout/default"/>
    <dgm:cxn modelId="{59DA4797-6282-4026-8546-978871E7A54C}" type="presParOf" srcId="{76CB0712-E2CD-4C07-A0AB-8B9D7939A522}" destId="{FE1DCCC1-B582-452B-9A34-4E26D6CD5C98}" srcOrd="1" destOrd="0" presId="urn:microsoft.com/office/officeart/2005/8/layout/default"/>
    <dgm:cxn modelId="{8AD59361-FA6A-4659-BE9F-1447DE08B7D7}" type="presParOf" srcId="{76CB0712-E2CD-4C07-A0AB-8B9D7939A522}" destId="{E895E8E5-0A5E-42FF-AB78-08DE79F30600}" srcOrd="2" destOrd="0" presId="urn:microsoft.com/office/officeart/2005/8/layout/default"/>
    <dgm:cxn modelId="{5CFC46F5-A6A3-4E06-AF74-E84EEB734B0C}" type="presParOf" srcId="{76CB0712-E2CD-4C07-A0AB-8B9D7939A522}" destId="{42B3A4FA-7D00-49F7-88F9-22B5A258770A}" srcOrd="3" destOrd="0" presId="urn:microsoft.com/office/officeart/2005/8/layout/default"/>
    <dgm:cxn modelId="{AA73C101-7651-4D73-BA91-0D4CC5765D67}" type="presParOf" srcId="{76CB0712-E2CD-4C07-A0AB-8B9D7939A522}" destId="{3C4D2029-9A96-441F-AF2B-F65F02A9F9B6}" srcOrd="4" destOrd="0" presId="urn:microsoft.com/office/officeart/2005/8/layout/default"/>
    <dgm:cxn modelId="{29391AB1-2CEB-4857-AD06-45C172434C76}" type="presParOf" srcId="{76CB0712-E2CD-4C07-A0AB-8B9D7939A522}" destId="{31BF0A31-1643-475D-8E64-FFB3046EBC48}" srcOrd="5" destOrd="0" presId="urn:microsoft.com/office/officeart/2005/8/layout/default"/>
    <dgm:cxn modelId="{FB998C69-FDFC-4A14-AEE5-BAF22AFBC4A9}" type="presParOf" srcId="{76CB0712-E2CD-4C07-A0AB-8B9D7939A522}" destId="{81F51AEF-8859-42DE-A752-3622AC23B1CB}" srcOrd="6" destOrd="0" presId="urn:microsoft.com/office/officeart/2005/8/layout/default"/>
    <dgm:cxn modelId="{BD5AEAEC-B94A-469B-9383-E8781BBF461B}" type="presParOf" srcId="{76CB0712-E2CD-4C07-A0AB-8B9D7939A522}" destId="{7B54F8D7-63DA-454B-AEE6-98D89789334F}" srcOrd="7" destOrd="0" presId="urn:microsoft.com/office/officeart/2005/8/layout/default"/>
    <dgm:cxn modelId="{106DCA85-6724-40C7-956C-C5DFF629A05A}" type="presParOf" srcId="{76CB0712-E2CD-4C07-A0AB-8B9D7939A522}" destId="{3125F0AB-6C59-4484-AF17-0EB7C6A71CE4}" srcOrd="8" destOrd="0" presId="urn:microsoft.com/office/officeart/2005/8/layout/default"/>
    <dgm:cxn modelId="{5E2F6A40-5C27-46A4-99F9-DF2FCB74E53B}" type="presParOf" srcId="{76CB0712-E2CD-4C07-A0AB-8B9D7939A522}" destId="{86BF07C6-0500-4267-85A0-7ED959927A7C}" srcOrd="9" destOrd="0" presId="urn:microsoft.com/office/officeart/2005/8/layout/default"/>
    <dgm:cxn modelId="{BCE1E2DC-0FF6-4C87-AD64-1E1A12DEFD76}" type="presParOf" srcId="{76CB0712-E2CD-4C07-A0AB-8B9D7939A522}" destId="{CC5206E1-681C-44B1-BAEA-DBCAF4AEFA1A}"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072FA9-65C7-4D10-BE46-78E30E27729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0DCC916-D738-4BEA-92DD-8EAAE48473BE}">
      <dgm:prSet custT="1"/>
      <dgm:spPr/>
      <dgm:t>
        <a:bodyPr/>
        <a:lstStyle/>
        <a:p>
          <a:pPr algn="l"/>
          <a:r>
            <a:rPr lang="en-US" sz="1500" dirty="0">
              <a:solidFill>
                <a:schemeClr val="tx1"/>
              </a:solidFill>
              <a:latin typeface="Poppins "/>
            </a:rPr>
            <a:t>SACs together with staff have been training providers and individuals in promoting positive relationships to recognize abuse and neglect</a:t>
          </a:r>
        </a:p>
      </dgm:t>
    </dgm:pt>
    <dgm:pt modelId="{64DF98F6-C6C5-492B-B80E-C860B7CCB80C}" type="parTrans" cxnId="{D6C87C06-A501-446C-8D8D-84E5207B8D86}">
      <dgm:prSet/>
      <dgm:spPr/>
      <dgm:t>
        <a:bodyPr/>
        <a:lstStyle/>
        <a:p>
          <a:endParaRPr lang="en-US"/>
        </a:p>
      </dgm:t>
    </dgm:pt>
    <dgm:pt modelId="{03F2F2AD-F4A0-4BA4-AE4C-3FE70394E953}" type="sibTrans" cxnId="{D6C87C06-A501-446C-8D8D-84E5207B8D86}">
      <dgm:prSet/>
      <dgm:spPr/>
      <dgm:t>
        <a:bodyPr/>
        <a:lstStyle/>
        <a:p>
          <a:endParaRPr lang="en-US"/>
        </a:p>
      </dgm:t>
    </dgm:pt>
    <dgm:pt modelId="{9FBC6D2C-5016-4103-9D0C-48C16875B3CE}">
      <dgm:prSet custT="1"/>
      <dgm:spPr/>
      <dgm:t>
        <a:bodyPr/>
        <a:lstStyle/>
        <a:p>
          <a:r>
            <a:rPr lang="en-US" sz="2400" dirty="0">
              <a:solidFill>
                <a:schemeClr val="tx1"/>
              </a:solidFill>
              <a:latin typeface="Poppins "/>
            </a:rPr>
            <a:t>It’s Not Ok </a:t>
          </a:r>
        </a:p>
      </dgm:t>
    </dgm:pt>
    <dgm:pt modelId="{22A4CA67-E66A-4B38-857B-B7031E89A4D9}" type="parTrans" cxnId="{B4BAAD19-64AD-435D-AD15-3C68E5F0D834}">
      <dgm:prSet/>
      <dgm:spPr/>
      <dgm:t>
        <a:bodyPr/>
        <a:lstStyle/>
        <a:p>
          <a:endParaRPr lang="en-US"/>
        </a:p>
      </dgm:t>
    </dgm:pt>
    <dgm:pt modelId="{B5AE8503-A6DA-419B-884C-A9E57120F46D}" type="sibTrans" cxnId="{B4BAAD19-64AD-435D-AD15-3C68E5F0D834}">
      <dgm:prSet/>
      <dgm:spPr/>
      <dgm:t>
        <a:bodyPr/>
        <a:lstStyle/>
        <a:p>
          <a:endParaRPr lang="en-US"/>
        </a:p>
      </dgm:t>
    </dgm:pt>
    <dgm:pt modelId="{A7AA5406-FA27-42CF-84E4-843BE98085D5}">
      <dgm:prSet custT="1"/>
      <dgm:spPr/>
      <dgm:t>
        <a:bodyPr/>
        <a:lstStyle/>
        <a:p>
          <a:r>
            <a:rPr lang="en-US" sz="1600" dirty="0">
              <a:solidFill>
                <a:schemeClr val="tx1"/>
              </a:solidFill>
              <a:latin typeface="Poppins "/>
            </a:rPr>
            <a:t>The Healthy Relationships Series helps to prevent sexual abuse </a:t>
          </a:r>
        </a:p>
      </dgm:t>
    </dgm:pt>
    <dgm:pt modelId="{8F90B6BC-137C-4DEC-9EEF-18DB48470B53}" type="parTrans" cxnId="{CFC65C1C-AFF9-47DC-9EF4-4BC0C34D8DB8}">
      <dgm:prSet/>
      <dgm:spPr/>
      <dgm:t>
        <a:bodyPr/>
        <a:lstStyle/>
        <a:p>
          <a:endParaRPr lang="en-US"/>
        </a:p>
      </dgm:t>
    </dgm:pt>
    <dgm:pt modelId="{14A590A5-6F83-4895-8B2B-488D94E03DD6}" type="sibTrans" cxnId="{CFC65C1C-AFF9-47DC-9EF4-4BC0C34D8DB8}">
      <dgm:prSet/>
      <dgm:spPr/>
      <dgm:t>
        <a:bodyPr/>
        <a:lstStyle/>
        <a:p>
          <a:endParaRPr lang="en-US"/>
        </a:p>
      </dgm:t>
    </dgm:pt>
    <dgm:pt modelId="{44555EC9-ED8F-4B8F-B1CC-26551F2D618F}">
      <dgm:prSet custT="1"/>
      <dgm:spPr/>
      <dgm:t>
        <a:bodyPr/>
        <a:lstStyle/>
        <a:p>
          <a:r>
            <a:rPr lang="en-US" sz="1600" dirty="0">
              <a:solidFill>
                <a:schemeClr val="tx1"/>
              </a:solidFill>
              <a:latin typeface="Poppins "/>
            </a:rPr>
            <a:t>Peer 2 Peer Services can allow people to learn from someone else’s experiences which may prevent abuse </a:t>
          </a:r>
        </a:p>
      </dgm:t>
    </dgm:pt>
    <dgm:pt modelId="{EE2C9961-F22E-4A94-8644-48B22C99E479}" type="parTrans" cxnId="{BD7A2503-5DE7-4DF6-A761-2179FF7CEF5B}">
      <dgm:prSet/>
      <dgm:spPr/>
      <dgm:t>
        <a:bodyPr/>
        <a:lstStyle/>
        <a:p>
          <a:endParaRPr lang="en-US"/>
        </a:p>
      </dgm:t>
    </dgm:pt>
    <dgm:pt modelId="{6ED82314-ABAE-4D92-8016-30B838857D06}" type="sibTrans" cxnId="{BD7A2503-5DE7-4DF6-A761-2179FF7CEF5B}">
      <dgm:prSet/>
      <dgm:spPr/>
      <dgm:t>
        <a:bodyPr/>
        <a:lstStyle/>
        <a:p>
          <a:endParaRPr lang="en-US"/>
        </a:p>
      </dgm:t>
    </dgm:pt>
    <dgm:pt modelId="{086E2B8E-64A5-4A99-8DD2-72DE687F9BA6}" type="pres">
      <dgm:prSet presAssocID="{A5072FA9-65C7-4D10-BE46-78E30E277292}" presName="linear" presStyleCnt="0">
        <dgm:presLayoutVars>
          <dgm:animLvl val="lvl"/>
          <dgm:resizeHandles val="exact"/>
        </dgm:presLayoutVars>
      </dgm:prSet>
      <dgm:spPr/>
    </dgm:pt>
    <dgm:pt modelId="{B32FD414-D5A5-41ED-8D54-C38A389D3EB6}" type="pres">
      <dgm:prSet presAssocID="{A0DCC916-D738-4BEA-92DD-8EAAE48473BE}" presName="parentText" presStyleLbl="node1" presStyleIdx="0" presStyleCnt="4">
        <dgm:presLayoutVars>
          <dgm:chMax val="0"/>
          <dgm:bulletEnabled val="1"/>
        </dgm:presLayoutVars>
      </dgm:prSet>
      <dgm:spPr/>
    </dgm:pt>
    <dgm:pt modelId="{D036A9D3-193D-4E7F-A77B-47EAB96ABA0F}" type="pres">
      <dgm:prSet presAssocID="{03F2F2AD-F4A0-4BA4-AE4C-3FE70394E953}" presName="spacer" presStyleCnt="0"/>
      <dgm:spPr/>
    </dgm:pt>
    <dgm:pt modelId="{0640CE1C-7A88-4E7E-BFA9-844EC2AC969C}" type="pres">
      <dgm:prSet presAssocID="{9FBC6D2C-5016-4103-9D0C-48C16875B3CE}" presName="parentText" presStyleLbl="node1" presStyleIdx="1" presStyleCnt="4">
        <dgm:presLayoutVars>
          <dgm:chMax val="0"/>
          <dgm:bulletEnabled val="1"/>
        </dgm:presLayoutVars>
      </dgm:prSet>
      <dgm:spPr/>
    </dgm:pt>
    <dgm:pt modelId="{2A6FD9AA-E760-43EB-B9B1-5D6D85A76029}" type="pres">
      <dgm:prSet presAssocID="{B5AE8503-A6DA-419B-884C-A9E57120F46D}" presName="spacer" presStyleCnt="0"/>
      <dgm:spPr/>
    </dgm:pt>
    <dgm:pt modelId="{808A6ADA-B767-4428-81B0-1985EFE9801D}" type="pres">
      <dgm:prSet presAssocID="{A7AA5406-FA27-42CF-84E4-843BE98085D5}" presName="parentText" presStyleLbl="node1" presStyleIdx="2" presStyleCnt="4" custLinFactNeighborY="-49982">
        <dgm:presLayoutVars>
          <dgm:chMax val="0"/>
          <dgm:bulletEnabled val="1"/>
        </dgm:presLayoutVars>
      </dgm:prSet>
      <dgm:spPr/>
    </dgm:pt>
    <dgm:pt modelId="{E26E2D71-1AF2-4F0F-84E0-11A2633130E6}" type="pres">
      <dgm:prSet presAssocID="{14A590A5-6F83-4895-8B2B-488D94E03DD6}" presName="spacer" presStyleCnt="0"/>
      <dgm:spPr/>
    </dgm:pt>
    <dgm:pt modelId="{93870B04-15F5-4B20-98E5-14AA9B5FC075}" type="pres">
      <dgm:prSet presAssocID="{44555EC9-ED8F-4B8F-B1CC-26551F2D618F}" presName="parentText" presStyleLbl="node1" presStyleIdx="3" presStyleCnt="4">
        <dgm:presLayoutVars>
          <dgm:chMax val="0"/>
          <dgm:bulletEnabled val="1"/>
        </dgm:presLayoutVars>
      </dgm:prSet>
      <dgm:spPr/>
    </dgm:pt>
  </dgm:ptLst>
  <dgm:cxnLst>
    <dgm:cxn modelId="{BD7A2503-5DE7-4DF6-A761-2179FF7CEF5B}" srcId="{A5072FA9-65C7-4D10-BE46-78E30E277292}" destId="{44555EC9-ED8F-4B8F-B1CC-26551F2D618F}" srcOrd="3" destOrd="0" parTransId="{EE2C9961-F22E-4A94-8644-48B22C99E479}" sibTransId="{6ED82314-ABAE-4D92-8016-30B838857D06}"/>
    <dgm:cxn modelId="{D6C87C06-A501-446C-8D8D-84E5207B8D86}" srcId="{A5072FA9-65C7-4D10-BE46-78E30E277292}" destId="{A0DCC916-D738-4BEA-92DD-8EAAE48473BE}" srcOrd="0" destOrd="0" parTransId="{64DF98F6-C6C5-492B-B80E-C860B7CCB80C}" sibTransId="{03F2F2AD-F4A0-4BA4-AE4C-3FE70394E953}"/>
    <dgm:cxn modelId="{B4BAAD19-64AD-435D-AD15-3C68E5F0D834}" srcId="{A5072FA9-65C7-4D10-BE46-78E30E277292}" destId="{9FBC6D2C-5016-4103-9D0C-48C16875B3CE}" srcOrd="1" destOrd="0" parTransId="{22A4CA67-E66A-4B38-857B-B7031E89A4D9}" sibTransId="{B5AE8503-A6DA-419B-884C-A9E57120F46D}"/>
    <dgm:cxn modelId="{CFC65C1C-AFF9-47DC-9EF4-4BC0C34D8DB8}" srcId="{A5072FA9-65C7-4D10-BE46-78E30E277292}" destId="{A7AA5406-FA27-42CF-84E4-843BE98085D5}" srcOrd="2" destOrd="0" parTransId="{8F90B6BC-137C-4DEC-9EEF-18DB48470B53}" sibTransId="{14A590A5-6F83-4895-8B2B-488D94E03DD6}"/>
    <dgm:cxn modelId="{61F3B527-4D34-4DDF-9215-43D29D4EEACD}" type="presOf" srcId="{A0DCC916-D738-4BEA-92DD-8EAAE48473BE}" destId="{B32FD414-D5A5-41ED-8D54-C38A389D3EB6}" srcOrd="0" destOrd="0" presId="urn:microsoft.com/office/officeart/2005/8/layout/vList2"/>
    <dgm:cxn modelId="{A9210E69-FF47-412B-B04D-7D81E61ED71C}" type="presOf" srcId="{A5072FA9-65C7-4D10-BE46-78E30E277292}" destId="{086E2B8E-64A5-4A99-8DD2-72DE687F9BA6}" srcOrd="0" destOrd="0" presId="urn:microsoft.com/office/officeart/2005/8/layout/vList2"/>
    <dgm:cxn modelId="{E45D749D-02D2-4B58-85A5-736CB18DC0C1}" type="presOf" srcId="{44555EC9-ED8F-4B8F-B1CC-26551F2D618F}" destId="{93870B04-15F5-4B20-98E5-14AA9B5FC075}" srcOrd="0" destOrd="0" presId="urn:microsoft.com/office/officeart/2005/8/layout/vList2"/>
    <dgm:cxn modelId="{87761ED8-829A-47EE-8560-F0B3B7ABAD83}" type="presOf" srcId="{A7AA5406-FA27-42CF-84E4-843BE98085D5}" destId="{808A6ADA-B767-4428-81B0-1985EFE9801D}" srcOrd="0" destOrd="0" presId="urn:microsoft.com/office/officeart/2005/8/layout/vList2"/>
    <dgm:cxn modelId="{ACC65FE8-A63B-4DEF-A121-A397F9B444D2}" type="presOf" srcId="{9FBC6D2C-5016-4103-9D0C-48C16875B3CE}" destId="{0640CE1C-7A88-4E7E-BFA9-844EC2AC969C}" srcOrd="0" destOrd="0" presId="urn:microsoft.com/office/officeart/2005/8/layout/vList2"/>
    <dgm:cxn modelId="{D9EBFC19-9764-47CA-9E9B-D94D59D18EA3}" type="presParOf" srcId="{086E2B8E-64A5-4A99-8DD2-72DE687F9BA6}" destId="{B32FD414-D5A5-41ED-8D54-C38A389D3EB6}" srcOrd="0" destOrd="0" presId="urn:microsoft.com/office/officeart/2005/8/layout/vList2"/>
    <dgm:cxn modelId="{9BECF108-0E8E-4EC9-B85B-D77D077B2D84}" type="presParOf" srcId="{086E2B8E-64A5-4A99-8DD2-72DE687F9BA6}" destId="{D036A9D3-193D-4E7F-A77B-47EAB96ABA0F}" srcOrd="1" destOrd="0" presId="urn:microsoft.com/office/officeart/2005/8/layout/vList2"/>
    <dgm:cxn modelId="{4B4112AD-8CC0-4088-95E9-D449FE13A3BE}" type="presParOf" srcId="{086E2B8E-64A5-4A99-8DD2-72DE687F9BA6}" destId="{0640CE1C-7A88-4E7E-BFA9-844EC2AC969C}" srcOrd="2" destOrd="0" presId="urn:microsoft.com/office/officeart/2005/8/layout/vList2"/>
    <dgm:cxn modelId="{143CC369-2237-4584-A8F5-56FAA9390237}" type="presParOf" srcId="{086E2B8E-64A5-4A99-8DD2-72DE687F9BA6}" destId="{2A6FD9AA-E760-43EB-B9B1-5D6D85A76029}" srcOrd="3" destOrd="0" presId="urn:microsoft.com/office/officeart/2005/8/layout/vList2"/>
    <dgm:cxn modelId="{D6DA16D5-667E-4173-9245-26C3DCF23C4E}" type="presParOf" srcId="{086E2B8E-64A5-4A99-8DD2-72DE687F9BA6}" destId="{808A6ADA-B767-4428-81B0-1985EFE9801D}" srcOrd="4" destOrd="0" presId="urn:microsoft.com/office/officeart/2005/8/layout/vList2"/>
    <dgm:cxn modelId="{A994D138-EBF2-411E-91B0-908390A753F0}" type="presParOf" srcId="{086E2B8E-64A5-4A99-8DD2-72DE687F9BA6}" destId="{E26E2D71-1AF2-4F0F-84E0-11A2633130E6}" srcOrd="5" destOrd="0" presId="urn:microsoft.com/office/officeart/2005/8/layout/vList2"/>
    <dgm:cxn modelId="{516FCF52-C72C-44D2-A136-AC430AEEDE36}" type="presParOf" srcId="{086E2B8E-64A5-4A99-8DD2-72DE687F9BA6}" destId="{93870B04-15F5-4B20-98E5-14AA9B5FC07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6430A-5C27-4D32-ABED-E50EB1582100}">
      <dsp:nvSpPr>
        <dsp:cNvPr id="0" name=""/>
        <dsp:cNvSpPr/>
      </dsp:nvSpPr>
      <dsp:spPr>
        <a:xfrm>
          <a:off x="0" y="512"/>
          <a:ext cx="8946541" cy="1198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AB315-A142-484A-BA0F-42B116C7FB3A}">
      <dsp:nvSpPr>
        <dsp:cNvPr id="0" name=""/>
        <dsp:cNvSpPr/>
      </dsp:nvSpPr>
      <dsp:spPr>
        <a:xfrm>
          <a:off x="362520" y="270155"/>
          <a:ext cx="659128" cy="6591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4EFA62-545C-408E-8BC3-31322621BE04}">
      <dsp:nvSpPr>
        <dsp:cNvPr id="0" name=""/>
        <dsp:cNvSpPr/>
      </dsp:nvSpPr>
      <dsp:spPr>
        <a:xfrm>
          <a:off x="1384170" y="512"/>
          <a:ext cx="7562370" cy="119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32" tIns="126832" rIns="126832" bIns="12683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a:cs typeface="Poppins"/>
            </a:rPr>
            <a:t>We Self-Advocate Coordinators have done many groups and events for Self-advocacy.</a:t>
          </a:r>
        </a:p>
      </dsp:txBody>
      <dsp:txXfrm>
        <a:off x="1384170" y="512"/>
        <a:ext cx="7562370" cy="1198416"/>
      </dsp:txXfrm>
    </dsp:sp>
    <dsp:sp modelId="{C3DDB16D-BBE3-4041-8CBA-7846803246D3}">
      <dsp:nvSpPr>
        <dsp:cNvPr id="0" name=""/>
        <dsp:cNvSpPr/>
      </dsp:nvSpPr>
      <dsp:spPr>
        <a:xfrm>
          <a:off x="0" y="1498532"/>
          <a:ext cx="8946541" cy="1198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45E80-6D65-45E6-90D0-C3F9EC9BEFD3}">
      <dsp:nvSpPr>
        <dsp:cNvPr id="0" name=""/>
        <dsp:cNvSpPr/>
      </dsp:nvSpPr>
      <dsp:spPr>
        <a:xfrm>
          <a:off x="362520" y="1768176"/>
          <a:ext cx="659128" cy="6591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16DEE2-4596-4FC2-B1AA-71D30D51E94B}">
      <dsp:nvSpPr>
        <dsp:cNvPr id="0" name=""/>
        <dsp:cNvSpPr/>
      </dsp:nvSpPr>
      <dsp:spPr>
        <a:xfrm>
          <a:off x="1384170" y="1498532"/>
          <a:ext cx="7562370" cy="119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32" tIns="126832" rIns="126832" bIns="12683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a:cs typeface="Poppins"/>
            </a:rPr>
            <a:t>We have attended events on self-advocacy, such as, CTFSN, New Provider Training and AT&amp;ME, and gave presentations revolving around said topic.</a:t>
          </a:r>
        </a:p>
      </dsp:txBody>
      <dsp:txXfrm>
        <a:off x="1384170" y="1498532"/>
        <a:ext cx="7562370" cy="1198416"/>
      </dsp:txXfrm>
    </dsp:sp>
    <dsp:sp modelId="{54F62218-5400-4F7D-AA26-DF9772D90A69}">
      <dsp:nvSpPr>
        <dsp:cNvPr id="0" name=""/>
        <dsp:cNvSpPr/>
      </dsp:nvSpPr>
      <dsp:spPr>
        <a:xfrm>
          <a:off x="0" y="2996552"/>
          <a:ext cx="8946541" cy="1198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0F65A9-8214-4191-9FCC-9CE88B332FC6}">
      <dsp:nvSpPr>
        <dsp:cNvPr id="0" name=""/>
        <dsp:cNvSpPr/>
      </dsp:nvSpPr>
      <dsp:spPr>
        <a:xfrm>
          <a:off x="362520" y="3266196"/>
          <a:ext cx="659128" cy="6591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D63C69-8ECC-47BA-BEF4-E705F917B242}">
      <dsp:nvSpPr>
        <dsp:cNvPr id="0" name=""/>
        <dsp:cNvSpPr/>
      </dsp:nvSpPr>
      <dsp:spPr>
        <a:xfrm>
          <a:off x="1384170" y="2996552"/>
          <a:ext cx="7562370" cy="119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32" tIns="126832" rIns="126832" bIns="12683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a:cs typeface="Poppins"/>
            </a:rPr>
            <a:t>We have also given Onboard trainings to our newest workers to spread the word on respectful language with self-advocacy.</a:t>
          </a:r>
        </a:p>
      </dsp:txBody>
      <dsp:txXfrm>
        <a:off x="1384170" y="2996552"/>
        <a:ext cx="7562370" cy="11984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49D85-2591-4A33-86CE-2A00425BFCD1}">
      <dsp:nvSpPr>
        <dsp:cNvPr id="0" name=""/>
        <dsp:cNvSpPr/>
      </dsp:nvSpPr>
      <dsp:spPr>
        <a:xfrm>
          <a:off x="0" y="512"/>
          <a:ext cx="8946541" cy="1198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8DF0A-BFB4-4BB7-B71A-DBC1E4D756E3}">
      <dsp:nvSpPr>
        <dsp:cNvPr id="0" name=""/>
        <dsp:cNvSpPr/>
      </dsp:nvSpPr>
      <dsp:spPr>
        <a:xfrm>
          <a:off x="362520" y="270155"/>
          <a:ext cx="659128" cy="6591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F73C92-1171-4BFA-A46B-1EC39C0B17F7}">
      <dsp:nvSpPr>
        <dsp:cNvPr id="0" name=""/>
        <dsp:cNvSpPr/>
      </dsp:nvSpPr>
      <dsp:spPr>
        <a:xfrm>
          <a:off x="1384170" y="512"/>
          <a:ext cx="7562370" cy="119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32" tIns="126832" rIns="126832" bIns="12683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a:cs typeface="Poppins"/>
            </a:rPr>
            <a:t>We facilitated 204 Self-Advocacy groups all over the state of Connecticut with a total of approximately 2,753 participants all throughout the Fiscal year.</a:t>
          </a:r>
        </a:p>
      </dsp:txBody>
      <dsp:txXfrm>
        <a:off x="1384170" y="512"/>
        <a:ext cx="7562370" cy="1198416"/>
      </dsp:txXfrm>
    </dsp:sp>
    <dsp:sp modelId="{B9232EF2-746C-4508-9D6E-F38AB55FDDF4}">
      <dsp:nvSpPr>
        <dsp:cNvPr id="0" name=""/>
        <dsp:cNvSpPr/>
      </dsp:nvSpPr>
      <dsp:spPr>
        <a:xfrm>
          <a:off x="0" y="1498532"/>
          <a:ext cx="8946541" cy="1198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638CB-2BBC-44B5-92C2-9EEB245ED301}">
      <dsp:nvSpPr>
        <dsp:cNvPr id="0" name=""/>
        <dsp:cNvSpPr/>
      </dsp:nvSpPr>
      <dsp:spPr>
        <a:xfrm>
          <a:off x="362520" y="1768176"/>
          <a:ext cx="659128" cy="659128"/>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FD8C9C-25E6-4AB5-8EDC-F3B9749383B5}">
      <dsp:nvSpPr>
        <dsp:cNvPr id="0" name=""/>
        <dsp:cNvSpPr/>
      </dsp:nvSpPr>
      <dsp:spPr>
        <a:xfrm>
          <a:off x="1384170" y="1498532"/>
          <a:ext cx="7562370" cy="119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32" tIns="126832" rIns="126832" bIns="12683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panose="00000500000000000000" pitchFamily="2" charset="0"/>
              <a:cs typeface="Poppins" panose="00000500000000000000" pitchFamily="2" charset="0"/>
            </a:rPr>
            <a:t>We Self-Advocate Coordinators have also gotten 601 participants to sign the respectful language pledge this Fiscal year.</a:t>
          </a:r>
        </a:p>
      </dsp:txBody>
      <dsp:txXfrm>
        <a:off x="1384170" y="1498532"/>
        <a:ext cx="7562370" cy="1198416"/>
      </dsp:txXfrm>
    </dsp:sp>
    <dsp:sp modelId="{DDEBCFAC-4F6D-42BA-9CFD-9F6B7433E09D}">
      <dsp:nvSpPr>
        <dsp:cNvPr id="0" name=""/>
        <dsp:cNvSpPr/>
      </dsp:nvSpPr>
      <dsp:spPr>
        <a:xfrm>
          <a:off x="0" y="2997064"/>
          <a:ext cx="8946541" cy="1198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19248-55BD-4FE8-8799-9E7B1C912A74}">
      <dsp:nvSpPr>
        <dsp:cNvPr id="0" name=""/>
        <dsp:cNvSpPr/>
      </dsp:nvSpPr>
      <dsp:spPr>
        <a:xfrm>
          <a:off x="362520" y="3266196"/>
          <a:ext cx="659128" cy="659128"/>
        </a:xfrm>
        <a:prstGeom prst="rect">
          <a:avLst/>
        </a:prstGeom>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F09ABF-6CC9-4C03-A63C-E079F1D08250}">
      <dsp:nvSpPr>
        <dsp:cNvPr id="0" name=""/>
        <dsp:cNvSpPr/>
      </dsp:nvSpPr>
      <dsp:spPr>
        <a:xfrm>
          <a:off x="1384170" y="2996552"/>
          <a:ext cx="7562370" cy="119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32" tIns="126832" rIns="126832" bIns="12683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panose="00000500000000000000" pitchFamily="2" charset="0"/>
              <a:cs typeface="Poppins" panose="00000500000000000000" pitchFamily="2" charset="0"/>
            </a:rPr>
            <a:t>We have also completed 9 success stories in total, accounting the success of individuals, including our own Self-Advocate Coordinators</a:t>
          </a:r>
          <a:r>
            <a:rPr lang="en-US" sz="1600" kern="1200">
              <a:latin typeface="Poppins" panose="00000500000000000000" pitchFamily="2" charset="0"/>
              <a:cs typeface="Poppins" panose="00000500000000000000" pitchFamily="2" charset="0"/>
            </a:rPr>
            <a:t>.</a:t>
          </a:r>
        </a:p>
      </dsp:txBody>
      <dsp:txXfrm>
        <a:off x="1384170" y="2996552"/>
        <a:ext cx="7562370" cy="11984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481A9-F1D8-4826-A1A1-42B53AB3632A}">
      <dsp:nvSpPr>
        <dsp:cNvPr id="0" name=""/>
        <dsp:cNvSpPr/>
      </dsp:nvSpPr>
      <dsp:spPr>
        <a:xfrm>
          <a:off x="0" y="2056"/>
          <a:ext cx="3935413" cy="10422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DCECD-E5F9-4BDF-B26B-ED04FA0F412D}">
      <dsp:nvSpPr>
        <dsp:cNvPr id="0" name=""/>
        <dsp:cNvSpPr/>
      </dsp:nvSpPr>
      <dsp:spPr>
        <a:xfrm>
          <a:off x="315267" y="236552"/>
          <a:ext cx="573212" cy="5732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C48112-3974-40D4-8AAE-6B7FEAEDF6A8}">
      <dsp:nvSpPr>
        <dsp:cNvPr id="0" name=""/>
        <dsp:cNvSpPr/>
      </dsp:nvSpPr>
      <dsp:spPr>
        <a:xfrm>
          <a:off x="1203747" y="2056"/>
          <a:ext cx="2731665" cy="104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00" tIns="110300" rIns="110300" bIns="110300" numCol="1" spcCol="1270" anchor="ctr" anchorCtr="0">
          <a:noAutofit/>
        </a:bodyPr>
        <a:lstStyle/>
        <a:p>
          <a:pPr marL="0" lvl="0" indent="0" algn="l" defTabSz="977900">
            <a:lnSpc>
              <a:spcPct val="100000"/>
            </a:lnSpc>
            <a:spcBef>
              <a:spcPct val="0"/>
            </a:spcBef>
            <a:spcAft>
              <a:spcPct val="35000"/>
            </a:spcAft>
            <a:buNone/>
          </a:pPr>
          <a:r>
            <a:rPr lang="en-US" sz="2200" kern="1200"/>
            <a:t>Take the Pledge</a:t>
          </a:r>
        </a:p>
      </dsp:txBody>
      <dsp:txXfrm>
        <a:off x="1203747" y="2056"/>
        <a:ext cx="2731665" cy="1042205"/>
      </dsp:txXfrm>
    </dsp:sp>
    <dsp:sp modelId="{296B713F-B874-4BA2-B5C6-B37E1A30D37B}">
      <dsp:nvSpPr>
        <dsp:cNvPr id="0" name=""/>
        <dsp:cNvSpPr/>
      </dsp:nvSpPr>
      <dsp:spPr>
        <a:xfrm>
          <a:off x="0" y="1304813"/>
          <a:ext cx="3935413" cy="10422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3AA71A-0651-441B-B932-5C7943E4C694}">
      <dsp:nvSpPr>
        <dsp:cNvPr id="0" name=""/>
        <dsp:cNvSpPr/>
      </dsp:nvSpPr>
      <dsp:spPr>
        <a:xfrm>
          <a:off x="315267" y="1539309"/>
          <a:ext cx="573212" cy="5732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E521BF-BD9D-4AA0-9B33-25E3D8D2A9CF}">
      <dsp:nvSpPr>
        <dsp:cNvPr id="0" name=""/>
        <dsp:cNvSpPr/>
      </dsp:nvSpPr>
      <dsp:spPr>
        <a:xfrm>
          <a:off x="1203747" y="1304813"/>
          <a:ext cx="2731665" cy="104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00" tIns="110300" rIns="110300" bIns="110300" numCol="1" spcCol="1270" anchor="ctr" anchorCtr="0">
          <a:noAutofit/>
        </a:bodyPr>
        <a:lstStyle/>
        <a:p>
          <a:pPr marL="0" lvl="0" indent="0" algn="l" defTabSz="977900">
            <a:lnSpc>
              <a:spcPct val="100000"/>
            </a:lnSpc>
            <a:spcBef>
              <a:spcPct val="0"/>
            </a:spcBef>
            <a:spcAft>
              <a:spcPct val="35000"/>
            </a:spcAft>
            <a:buNone/>
          </a:pPr>
          <a:r>
            <a:rPr lang="en-US" sz="2200" i="0" kern="1200"/>
            <a:t>Living the Mission</a:t>
          </a:r>
          <a:endParaRPr lang="en-US" sz="2200" kern="1200"/>
        </a:p>
      </dsp:txBody>
      <dsp:txXfrm>
        <a:off x="1203747" y="1304813"/>
        <a:ext cx="2731665" cy="1042205"/>
      </dsp:txXfrm>
    </dsp:sp>
    <dsp:sp modelId="{E6DE6752-8CB2-4662-9718-67F3F336A884}">
      <dsp:nvSpPr>
        <dsp:cNvPr id="0" name=""/>
        <dsp:cNvSpPr/>
      </dsp:nvSpPr>
      <dsp:spPr>
        <a:xfrm>
          <a:off x="0" y="2607569"/>
          <a:ext cx="3935413" cy="10422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391BAF-C454-43C2-BA4B-2E07A2755E5D}">
      <dsp:nvSpPr>
        <dsp:cNvPr id="0" name=""/>
        <dsp:cNvSpPr/>
      </dsp:nvSpPr>
      <dsp:spPr>
        <a:xfrm>
          <a:off x="315267" y="2842065"/>
          <a:ext cx="573212" cy="5732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E59DD1-D014-4E82-99D5-D4C8B75F6325}">
      <dsp:nvSpPr>
        <dsp:cNvPr id="0" name=""/>
        <dsp:cNvSpPr/>
      </dsp:nvSpPr>
      <dsp:spPr>
        <a:xfrm>
          <a:off x="1203747" y="2607569"/>
          <a:ext cx="2731665" cy="104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00" tIns="110300" rIns="110300" bIns="110300" numCol="1" spcCol="1270" anchor="ctr" anchorCtr="0">
          <a:noAutofit/>
        </a:bodyPr>
        <a:lstStyle/>
        <a:p>
          <a:pPr marL="0" lvl="0" indent="0" algn="l" defTabSz="977900">
            <a:lnSpc>
              <a:spcPct val="100000"/>
            </a:lnSpc>
            <a:spcBef>
              <a:spcPct val="0"/>
            </a:spcBef>
            <a:spcAft>
              <a:spcPct val="35000"/>
            </a:spcAft>
            <a:buNone/>
          </a:pPr>
          <a:r>
            <a:rPr lang="en-US" sz="2200" kern="1200"/>
            <a:t>Success Stories</a:t>
          </a:r>
        </a:p>
      </dsp:txBody>
      <dsp:txXfrm>
        <a:off x="1203747" y="2607569"/>
        <a:ext cx="2731665" cy="1042205"/>
      </dsp:txXfrm>
    </dsp:sp>
    <dsp:sp modelId="{CFA0ED02-193A-4B5E-BC93-059B6835FCE2}">
      <dsp:nvSpPr>
        <dsp:cNvPr id="0" name=""/>
        <dsp:cNvSpPr/>
      </dsp:nvSpPr>
      <dsp:spPr>
        <a:xfrm>
          <a:off x="0" y="3910326"/>
          <a:ext cx="3935413" cy="10422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C8199-585C-4B2B-A1A7-00181C9D9CF1}">
      <dsp:nvSpPr>
        <dsp:cNvPr id="0" name=""/>
        <dsp:cNvSpPr/>
      </dsp:nvSpPr>
      <dsp:spPr>
        <a:xfrm>
          <a:off x="315267" y="4144822"/>
          <a:ext cx="573212" cy="5732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6E9F31-8D42-433E-BCFA-A12E23DD229A}">
      <dsp:nvSpPr>
        <dsp:cNvPr id="0" name=""/>
        <dsp:cNvSpPr/>
      </dsp:nvSpPr>
      <dsp:spPr>
        <a:xfrm>
          <a:off x="1203747" y="3910326"/>
          <a:ext cx="2731665" cy="104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00" tIns="110300" rIns="110300" bIns="110300" numCol="1" spcCol="1270" anchor="ctr" anchorCtr="0">
          <a:noAutofit/>
        </a:bodyPr>
        <a:lstStyle/>
        <a:p>
          <a:pPr marL="0" lvl="0" indent="0" algn="l" defTabSz="977900">
            <a:lnSpc>
              <a:spcPct val="100000"/>
            </a:lnSpc>
            <a:spcBef>
              <a:spcPct val="0"/>
            </a:spcBef>
            <a:spcAft>
              <a:spcPct val="35000"/>
            </a:spcAft>
            <a:buNone/>
          </a:pPr>
          <a:r>
            <a:rPr lang="en-US" sz="2200" kern="1200"/>
            <a:t>Monthly FAB Topics</a:t>
          </a:r>
        </a:p>
      </dsp:txBody>
      <dsp:txXfrm>
        <a:off x="1203747" y="3910326"/>
        <a:ext cx="2731665" cy="10422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B1B1F-CEE9-45C4-930B-DF70C786251F}">
      <dsp:nvSpPr>
        <dsp:cNvPr id="0" name=""/>
        <dsp:cNvSpPr/>
      </dsp:nvSpPr>
      <dsp:spPr>
        <a:xfrm>
          <a:off x="0" y="858027"/>
          <a:ext cx="3017341" cy="191601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43EBD3-0887-4278-80EA-AD071764734A}">
      <dsp:nvSpPr>
        <dsp:cNvPr id="0" name=""/>
        <dsp:cNvSpPr/>
      </dsp:nvSpPr>
      <dsp:spPr>
        <a:xfrm>
          <a:off x="335260" y="1176524"/>
          <a:ext cx="3017341" cy="191601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Over 250 individuals have been supported within the State of Connecticut through the DDS AT&amp;ME program</a:t>
          </a:r>
          <a:r>
            <a:rPr lang="en-US" sz="1900" kern="1200">
              <a:latin typeface="Calibri Light" panose="020F0302020204030204"/>
            </a:rPr>
            <a:t> </a:t>
          </a:r>
          <a:r>
            <a:rPr lang="en-US" sz="1900" b="1" kern="1200">
              <a:latin typeface="Calibri Light" panose="020F0302020204030204"/>
            </a:rPr>
            <a:t>this fiscal year</a:t>
          </a:r>
          <a:r>
            <a:rPr lang="en-US" sz="1900" b="1" kern="1200"/>
            <a:t>.</a:t>
          </a:r>
          <a:r>
            <a:rPr lang="en-US" sz="1900" b="1" kern="1200">
              <a:latin typeface="Calibri Light" panose="020F0302020204030204"/>
            </a:rPr>
            <a:t> </a:t>
          </a:r>
          <a:endParaRPr lang="en-US" sz="1900" b="1" kern="1200"/>
        </a:p>
      </dsp:txBody>
      <dsp:txXfrm>
        <a:off x="391378" y="1232642"/>
        <a:ext cx="2905105" cy="1803775"/>
      </dsp:txXfrm>
    </dsp:sp>
    <dsp:sp modelId="{D51BE759-C2F2-436C-B14C-81132D83CFAE}">
      <dsp:nvSpPr>
        <dsp:cNvPr id="0" name=""/>
        <dsp:cNvSpPr/>
      </dsp:nvSpPr>
      <dsp:spPr>
        <a:xfrm>
          <a:off x="3687861" y="858027"/>
          <a:ext cx="3017341" cy="191601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165226-03BC-4E83-8AE6-FAA537B93C67}">
      <dsp:nvSpPr>
        <dsp:cNvPr id="0" name=""/>
        <dsp:cNvSpPr/>
      </dsp:nvSpPr>
      <dsp:spPr>
        <a:xfrm>
          <a:off x="4023121" y="1176524"/>
          <a:ext cx="3017341" cy="191601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Self-Advocate Coordinators in each region have been actively engaged in classes regularly within</a:t>
          </a:r>
          <a:r>
            <a:rPr lang="en-US" sz="1900" kern="1200">
              <a:latin typeface="Calibri Light" panose="020F0302020204030204"/>
            </a:rPr>
            <a:t> </a:t>
          </a:r>
          <a:r>
            <a:rPr lang="en-US" sz="1900" b="1" kern="1200">
              <a:latin typeface="Calibri Light" panose="020F0302020204030204"/>
            </a:rPr>
            <a:t>8</a:t>
          </a:r>
          <a:r>
            <a:rPr lang="en-US" sz="1900" kern="1200"/>
            <a:t> area offices serving individuals in</a:t>
          </a:r>
          <a:r>
            <a:rPr lang="en-US" sz="1900" b="1" kern="1200"/>
            <a:t> </a:t>
          </a:r>
          <a:r>
            <a:rPr lang="en-US" sz="1900" b="1" kern="1200">
              <a:latin typeface="Calibri Light" panose="020F0302020204030204"/>
            </a:rPr>
            <a:t>169</a:t>
          </a:r>
          <a:r>
            <a:rPr lang="en-US" sz="1900" kern="1200"/>
            <a:t> different towns.</a:t>
          </a:r>
          <a:r>
            <a:rPr lang="en-US" sz="1900" kern="1200">
              <a:latin typeface="Calibri Light" panose="020F0302020204030204"/>
            </a:rPr>
            <a:t> </a:t>
          </a:r>
          <a:endParaRPr lang="en-US" sz="1900" kern="1200"/>
        </a:p>
      </dsp:txBody>
      <dsp:txXfrm>
        <a:off x="4079239" y="1232642"/>
        <a:ext cx="2905105" cy="1803775"/>
      </dsp:txXfrm>
    </dsp:sp>
    <dsp:sp modelId="{69C17265-D936-4509-B421-D83F73B00778}">
      <dsp:nvSpPr>
        <dsp:cNvPr id="0" name=""/>
        <dsp:cNvSpPr/>
      </dsp:nvSpPr>
      <dsp:spPr>
        <a:xfrm>
          <a:off x="7375723" y="858027"/>
          <a:ext cx="3017341" cy="191601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B3181C-C012-43E8-8E3C-0B434CCB1735}">
      <dsp:nvSpPr>
        <dsp:cNvPr id="0" name=""/>
        <dsp:cNvSpPr/>
      </dsp:nvSpPr>
      <dsp:spPr>
        <a:xfrm>
          <a:off x="7710983" y="1176524"/>
          <a:ext cx="3017341" cy="191601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Self-Advocate Coordinators will continue classes until the current contract ends in January 2025.</a:t>
          </a:r>
        </a:p>
      </dsp:txBody>
      <dsp:txXfrm>
        <a:off x="7767101" y="1232642"/>
        <a:ext cx="2905105" cy="18037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FE1D0-6ED2-41A3-900E-81119AD8EEE4}">
      <dsp:nvSpPr>
        <dsp:cNvPr id="0" name=""/>
        <dsp:cNvSpPr/>
      </dsp:nvSpPr>
      <dsp:spPr>
        <a:xfrm>
          <a:off x="-111823" y="8162"/>
          <a:ext cx="7593173" cy="12388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01D45-E78A-4C08-9E40-12FEF2ABF9F8}">
      <dsp:nvSpPr>
        <dsp:cNvPr id="0" name=""/>
        <dsp:cNvSpPr/>
      </dsp:nvSpPr>
      <dsp:spPr>
        <a:xfrm>
          <a:off x="262935" y="286908"/>
          <a:ext cx="682712" cy="6813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997F75-152A-401E-B6CD-4E54E8D7D222}">
      <dsp:nvSpPr>
        <dsp:cNvPr id="0" name=""/>
        <dsp:cNvSpPr/>
      </dsp:nvSpPr>
      <dsp:spPr>
        <a:xfrm>
          <a:off x="1117561" y="0"/>
          <a:ext cx="6509037" cy="124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42" tIns="131242" rIns="131242" bIns="13124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a:cs typeface="Poppins"/>
            </a:rPr>
            <a:t>Self Advocate Coordinator's promoted two trainings sessions on Choking with Linda Rooney.</a:t>
          </a:r>
          <a:endParaRPr lang="en-US" sz="1600" kern="1200">
            <a:latin typeface="Poppins"/>
            <a:cs typeface="Poppins"/>
          </a:endParaRPr>
        </a:p>
      </dsp:txBody>
      <dsp:txXfrm>
        <a:off x="1117561" y="0"/>
        <a:ext cx="6509037" cy="1240082"/>
      </dsp:txXfrm>
    </dsp:sp>
    <dsp:sp modelId="{F79CFD29-030C-4C9E-9C3B-3D9BCAC58871}">
      <dsp:nvSpPr>
        <dsp:cNvPr id="0" name=""/>
        <dsp:cNvSpPr/>
      </dsp:nvSpPr>
      <dsp:spPr>
        <a:xfrm>
          <a:off x="-111823" y="1548871"/>
          <a:ext cx="7593173" cy="12388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F94FE3-D4EF-4CC2-9B8C-ECF2CE111F56}">
      <dsp:nvSpPr>
        <dsp:cNvPr id="0" name=""/>
        <dsp:cNvSpPr/>
      </dsp:nvSpPr>
      <dsp:spPr>
        <a:xfrm>
          <a:off x="262935" y="1827617"/>
          <a:ext cx="682712" cy="6813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4BFFA5-2375-4CEB-9295-D4F0C4EC8478}">
      <dsp:nvSpPr>
        <dsp:cNvPr id="0" name=""/>
        <dsp:cNvSpPr/>
      </dsp:nvSpPr>
      <dsp:spPr>
        <a:xfrm>
          <a:off x="1117164" y="1496862"/>
          <a:ext cx="6509830" cy="124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42" tIns="131242" rIns="131242" bIns="13124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a:cs typeface="Poppins"/>
            </a:rPr>
            <a:t>Self Advocate Coordinator's promoted a training with the nursing department on Smartwatches. </a:t>
          </a:r>
          <a:endParaRPr lang="en-US" sz="1600" kern="1200">
            <a:latin typeface="Poppins"/>
            <a:cs typeface="Poppins"/>
          </a:endParaRPr>
        </a:p>
      </dsp:txBody>
      <dsp:txXfrm>
        <a:off x="1117164" y="1496862"/>
        <a:ext cx="6509830" cy="1240082"/>
      </dsp:txXfrm>
    </dsp:sp>
    <dsp:sp modelId="{CC34E5A4-5D0C-4992-8605-4595F6372B6A}">
      <dsp:nvSpPr>
        <dsp:cNvPr id="0" name=""/>
        <dsp:cNvSpPr/>
      </dsp:nvSpPr>
      <dsp:spPr>
        <a:xfrm>
          <a:off x="-111823" y="3089579"/>
          <a:ext cx="7593173" cy="12388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15A7CD-D450-41B1-A6C4-0AC91D02AC08}">
      <dsp:nvSpPr>
        <dsp:cNvPr id="0" name=""/>
        <dsp:cNvSpPr/>
      </dsp:nvSpPr>
      <dsp:spPr>
        <a:xfrm>
          <a:off x="262935" y="3368325"/>
          <a:ext cx="682712" cy="6813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A24E24-7E55-4984-9092-11463A761F88}">
      <dsp:nvSpPr>
        <dsp:cNvPr id="0" name=""/>
        <dsp:cNvSpPr/>
      </dsp:nvSpPr>
      <dsp:spPr>
        <a:xfrm>
          <a:off x="1011759" y="3034408"/>
          <a:ext cx="6665832" cy="124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42" tIns="131242" rIns="131242" bIns="131242" numCol="1" spcCol="1270" anchor="ctr" anchorCtr="0">
          <a:noAutofit/>
        </a:bodyPr>
        <a:lstStyle/>
        <a:p>
          <a:pPr marL="0" lvl="0" indent="0" algn="l" defTabSz="711200">
            <a:lnSpc>
              <a:spcPct val="100000"/>
            </a:lnSpc>
            <a:spcBef>
              <a:spcPct val="0"/>
            </a:spcBef>
            <a:spcAft>
              <a:spcPct val="35000"/>
            </a:spcAft>
            <a:buNone/>
          </a:pPr>
          <a:r>
            <a:rPr lang="en-US" sz="1600" b="1" kern="1200">
              <a:latin typeface="Poppins"/>
              <a:cs typeface="Poppins"/>
            </a:rPr>
            <a:t>Self Advocate Coordinator's promote Recreation on the first Thursday of every month from 3-4 with Corrine Jackson. Workouts, dancing and healthy eating/living videos. </a:t>
          </a:r>
          <a:endParaRPr lang="en-US" sz="1600" kern="1200">
            <a:latin typeface="Poppins"/>
            <a:cs typeface="Poppins"/>
          </a:endParaRPr>
        </a:p>
      </dsp:txBody>
      <dsp:txXfrm>
        <a:off x="1011759" y="3034408"/>
        <a:ext cx="6665832" cy="12400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C1CF6-A613-4E7A-842A-B9B98C77380C}">
      <dsp:nvSpPr>
        <dsp:cNvPr id="0" name=""/>
        <dsp:cNvSpPr/>
      </dsp:nvSpPr>
      <dsp:spPr>
        <a:xfrm>
          <a:off x="235743" y="64020"/>
          <a:ext cx="2995910" cy="179754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Poppins "/>
            </a:rPr>
            <a:t>Family and mentoring leadership in collaboration workshops with </a:t>
          </a:r>
          <a:r>
            <a:rPr lang="en-US" sz="2400" kern="1200">
              <a:latin typeface="Poppins "/>
            </a:rPr>
            <a:t>CTFSN</a:t>
          </a:r>
        </a:p>
      </dsp:txBody>
      <dsp:txXfrm>
        <a:off x="235743" y="64020"/>
        <a:ext cx="2995910" cy="1797546"/>
      </dsp:txXfrm>
    </dsp:sp>
    <dsp:sp modelId="{E895E8E5-0A5E-42FF-AB78-08DE79F30600}">
      <dsp:nvSpPr>
        <dsp:cNvPr id="0" name=""/>
        <dsp:cNvSpPr/>
      </dsp:nvSpPr>
      <dsp:spPr>
        <a:xfrm>
          <a:off x="3531244" y="64020"/>
          <a:ext cx="2995910" cy="1797546"/>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latin typeface="Poppins"/>
              <a:cs typeface="Poppins"/>
            </a:rPr>
            <a:t>Hiring Interview Committees</a:t>
          </a:r>
        </a:p>
      </dsp:txBody>
      <dsp:txXfrm>
        <a:off x="3531244" y="64020"/>
        <a:ext cx="2995910" cy="1797546"/>
      </dsp:txXfrm>
    </dsp:sp>
    <dsp:sp modelId="{3C4D2029-9A96-441F-AF2B-F65F02A9F9B6}">
      <dsp:nvSpPr>
        <dsp:cNvPr id="0" name=""/>
        <dsp:cNvSpPr/>
      </dsp:nvSpPr>
      <dsp:spPr>
        <a:xfrm>
          <a:off x="6826746" y="64020"/>
          <a:ext cx="2995910" cy="1797546"/>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US" sz="2800" kern="1200">
              <a:latin typeface="Poppins"/>
              <a:cs typeface="Poppins"/>
            </a:rPr>
            <a:t>Promote Community Living Options.</a:t>
          </a:r>
          <a:endParaRPr lang="en-US" sz="2800" kern="1200">
            <a:latin typeface="Poppins" panose="00000500000000000000" pitchFamily="2" charset="0"/>
            <a:cs typeface="Poppins" panose="00000500000000000000" pitchFamily="2" charset="0"/>
          </a:endParaRPr>
        </a:p>
      </dsp:txBody>
      <dsp:txXfrm>
        <a:off x="6826746" y="64020"/>
        <a:ext cx="2995910" cy="1797546"/>
      </dsp:txXfrm>
    </dsp:sp>
    <dsp:sp modelId="{81F51AEF-8859-42DE-A752-3622AC23B1CB}">
      <dsp:nvSpPr>
        <dsp:cNvPr id="0" name=""/>
        <dsp:cNvSpPr/>
      </dsp:nvSpPr>
      <dsp:spPr>
        <a:xfrm>
          <a:off x="4878" y="2161158"/>
          <a:ext cx="2995910" cy="179754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Poppins "/>
            </a:rPr>
            <a:t>CT Coalition for Aging and Developmental Disabilities Conference</a:t>
          </a:r>
        </a:p>
      </dsp:txBody>
      <dsp:txXfrm>
        <a:off x="4878" y="2161158"/>
        <a:ext cx="2995910" cy="1797546"/>
      </dsp:txXfrm>
    </dsp:sp>
    <dsp:sp modelId="{3125F0AB-6C59-4484-AF17-0EB7C6A71CE4}">
      <dsp:nvSpPr>
        <dsp:cNvPr id="0" name=""/>
        <dsp:cNvSpPr/>
      </dsp:nvSpPr>
      <dsp:spPr>
        <a:xfrm>
          <a:off x="3300380" y="2161158"/>
          <a:ext cx="3457639" cy="1797546"/>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Poppins "/>
            </a:rPr>
            <a:t>Self-Advocate Coordinators are ambassadors for Life Course Planning</a:t>
          </a:r>
        </a:p>
      </dsp:txBody>
      <dsp:txXfrm>
        <a:off x="3300380" y="2161158"/>
        <a:ext cx="3457639" cy="1797546"/>
      </dsp:txXfrm>
    </dsp:sp>
    <dsp:sp modelId="{CC5206E1-681C-44B1-BAEA-DBCAF4AEFA1A}">
      <dsp:nvSpPr>
        <dsp:cNvPr id="0" name=""/>
        <dsp:cNvSpPr/>
      </dsp:nvSpPr>
      <dsp:spPr>
        <a:xfrm>
          <a:off x="7057610" y="2161158"/>
          <a:ext cx="2995910" cy="179754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Poppins"/>
              <a:cs typeface="Poppins"/>
            </a:rPr>
            <a:t>Self-Advocates facilitate Human Rights Training</a:t>
          </a:r>
        </a:p>
      </dsp:txBody>
      <dsp:txXfrm>
        <a:off x="7057610" y="2161158"/>
        <a:ext cx="2995910" cy="17975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FD414-D5A5-41ED-8D54-C38A389D3EB6}">
      <dsp:nvSpPr>
        <dsp:cNvPr id="0" name=""/>
        <dsp:cNvSpPr/>
      </dsp:nvSpPr>
      <dsp:spPr>
        <a:xfrm>
          <a:off x="0" y="525"/>
          <a:ext cx="4837073" cy="9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solidFill>
              <a:latin typeface="Poppins "/>
            </a:rPr>
            <a:t>SACs together with staff have been training providers and individuals in promoting positive relationships to recognize abuse and neglect</a:t>
          </a:r>
        </a:p>
      </dsp:txBody>
      <dsp:txXfrm>
        <a:off x="46899" y="47424"/>
        <a:ext cx="4743275" cy="866927"/>
      </dsp:txXfrm>
    </dsp:sp>
    <dsp:sp modelId="{0640CE1C-7A88-4E7E-BFA9-844EC2AC969C}">
      <dsp:nvSpPr>
        <dsp:cNvPr id="0" name=""/>
        <dsp:cNvSpPr/>
      </dsp:nvSpPr>
      <dsp:spPr>
        <a:xfrm>
          <a:off x="0" y="975327"/>
          <a:ext cx="4837073" cy="9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Poppins "/>
            </a:rPr>
            <a:t>It’s Not Ok </a:t>
          </a:r>
        </a:p>
      </dsp:txBody>
      <dsp:txXfrm>
        <a:off x="46899" y="1022226"/>
        <a:ext cx="4743275" cy="866927"/>
      </dsp:txXfrm>
    </dsp:sp>
    <dsp:sp modelId="{808A6ADA-B767-4428-81B0-1985EFE9801D}">
      <dsp:nvSpPr>
        <dsp:cNvPr id="0" name=""/>
        <dsp:cNvSpPr/>
      </dsp:nvSpPr>
      <dsp:spPr>
        <a:xfrm>
          <a:off x="0" y="1943094"/>
          <a:ext cx="4837073" cy="9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latin typeface="Poppins "/>
            </a:rPr>
            <a:t>The Healthy Relationships Series helps to prevent sexual abuse </a:t>
          </a:r>
        </a:p>
      </dsp:txBody>
      <dsp:txXfrm>
        <a:off x="46899" y="1989993"/>
        <a:ext cx="4743275" cy="866927"/>
      </dsp:txXfrm>
    </dsp:sp>
    <dsp:sp modelId="{93870B04-15F5-4B20-98E5-14AA9B5FC075}">
      <dsp:nvSpPr>
        <dsp:cNvPr id="0" name=""/>
        <dsp:cNvSpPr/>
      </dsp:nvSpPr>
      <dsp:spPr>
        <a:xfrm>
          <a:off x="0" y="2924931"/>
          <a:ext cx="4837073" cy="9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latin typeface="Poppins "/>
            </a:rPr>
            <a:t>Peer 2 Peer Services can allow people to learn from someone else’s experiences which may prevent abuse </a:t>
          </a:r>
        </a:p>
      </dsp:txBody>
      <dsp:txXfrm>
        <a:off x="46899" y="2971830"/>
        <a:ext cx="4743275" cy="8669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033F65-C314-4B71-A391-EA859CB0B452}" type="datetimeFigureOut">
              <a:t>12/13/2024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58139-994E-455D-B8E9-C529715BAB20}" type="slidenum">
              <a:t>‹#›</a:t>
            </a:fld>
            <a:endParaRPr lang="en-US"/>
          </a:p>
        </p:txBody>
      </p:sp>
    </p:spTree>
    <p:extLst>
      <p:ext uri="{BB962C8B-B14F-4D97-AF65-F5344CB8AC3E}">
        <p14:creationId xmlns:p14="http://schemas.microsoft.com/office/powerpoint/2010/main" val="2268860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Varian</a:t>
            </a:r>
          </a:p>
        </p:txBody>
      </p:sp>
      <p:sp>
        <p:nvSpPr>
          <p:cNvPr id="4" name="Slide Number Placeholder 3"/>
          <p:cNvSpPr>
            <a:spLocks noGrp="1"/>
          </p:cNvSpPr>
          <p:nvPr>
            <p:ph type="sldNum" sz="quarter" idx="5"/>
          </p:nvPr>
        </p:nvSpPr>
        <p:spPr/>
        <p:txBody>
          <a:bodyPr/>
          <a:lstStyle/>
          <a:p>
            <a:fld id="{F9858139-994E-455D-B8E9-C529715BAB20}" type="slidenum">
              <a:rPr lang="en-US"/>
              <a:t>1</a:t>
            </a:fld>
            <a:endParaRPr lang="en-US"/>
          </a:p>
        </p:txBody>
      </p:sp>
    </p:spTree>
    <p:extLst>
      <p:ext uri="{BB962C8B-B14F-4D97-AF65-F5344CB8AC3E}">
        <p14:creationId xmlns:p14="http://schemas.microsoft.com/office/powerpoint/2010/main" val="3561272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Varian</a:t>
            </a:r>
          </a:p>
          <a:p>
            <a:endParaRPr lang="en-US">
              <a:ea typeface="Calibri"/>
              <a:cs typeface="Calibri"/>
            </a:endParaRPr>
          </a:p>
          <a:p>
            <a:r>
              <a:rPr lang="en-US">
                <a:ea typeface="Calibri"/>
                <a:cs typeface="Calibri"/>
              </a:rPr>
              <a:t>Now we will hear from Kevin</a:t>
            </a:r>
          </a:p>
        </p:txBody>
      </p:sp>
      <p:sp>
        <p:nvSpPr>
          <p:cNvPr id="4" name="Slide Number Placeholder 3"/>
          <p:cNvSpPr>
            <a:spLocks noGrp="1"/>
          </p:cNvSpPr>
          <p:nvPr>
            <p:ph type="sldNum" sz="quarter" idx="5"/>
          </p:nvPr>
        </p:nvSpPr>
        <p:spPr/>
        <p:txBody>
          <a:bodyPr/>
          <a:lstStyle/>
          <a:p>
            <a:fld id="{F9858139-994E-455D-B8E9-C529715BAB20}" type="slidenum">
              <a:rPr lang="en-US"/>
              <a:t>2</a:t>
            </a:fld>
            <a:endParaRPr lang="en-US"/>
          </a:p>
        </p:txBody>
      </p:sp>
    </p:spTree>
    <p:extLst>
      <p:ext uri="{BB962C8B-B14F-4D97-AF65-F5344CB8AC3E}">
        <p14:creationId xmlns:p14="http://schemas.microsoft.com/office/powerpoint/2010/main" val="222278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72C9249-678A-4923-B2D6-6DF1B10C03EA}"/>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9FB97963-DCFE-43C1-84AC-3FF11C18AF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a:cs typeface="Arial"/>
              </a:rPr>
              <a:t>Kevin</a:t>
            </a:r>
            <a:endParaRPr lang="en-US" altLang="en-US">
              <a:latin typeface="Arial" panose="020B0604020202020204" pitchFamily="34" charset="0"/>
              <a:cs typeface="Arial"/>
            </a:endParaRPr>
          </a:p>
        </p:txBody>
      </p:sp>
      <p:sp>
        <p:nvSpPr>
          <p:cNvPr id="13316" name="Slide Number Placeholder 3">
            <a:extLst>
              <a:ext uri="{FF2B5EF4-FFF2-40B4-BE49-F238E27FC236}">
                <a16:creationId xmlns:a16="http://schemas.microsoft.com/office/drawing/2014/main" id="{BBF8F40E-F71C-4B33-9AFE-C8DACA0050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78FA367B-C22B-4530-B456-9920423A3A4E}" type="slidenum">
              <a:rPr lang="en-US" altLang="en-US" smtClean="0">
                <a:latin typeface="Arial" panose="020B0604020202020204" pitchFamily="34" charset="0"/>
              </a:rPr>
              <a:pPr fontAlgn="base">
                <a:spcBef>
                  <a:spcPct val="0"/>
                </a:spcBef>
                <a:spcAft>
                  <a:spcPct val="0"/>
                </a:spcAft>
              </a:pPr>
              <a:t>3</a:t>
            </a:fld>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Kevin - Each introduce themselves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858139-994E-455D-B8E9-C529715BAB20}"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2924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Carol - Each introduce themselves</a:t>
            </a:r>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858139-994E-455D-B8E9-C529715BAB20}"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3391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April-Each introduce themselves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858139-994E-455D-B8E9-C529715BAB2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0024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Natasha</a:t>
            </a:r>
          </a:p>
          <a:p>
            <a:endParaRPr lang="en-US">
              <a:ea typeface="Calibri"/>
              <a:cs typeface="Calibri"/>
            </a:endParaRPr>
          </a:p>
          <a:p>
            <a:r>
              <a:rPr lang="en-US">
                <a:ea typeface="Calibri"/>
                <a:cs typeface="Calibri"/>
              </a:rPr>
              <a:t>Now </a:t>
            </a:r>
            <a:r>
              <a:rPr lang="en-US" err="1">
                <a:ea typeface="Calibri"/>
                <a:cs typeface="Calibri"/>
              </a:rPr>
              <a:t>weill</a:t>
            </a:r>
            <a:r>
              <a:rPr lang="en-US">
                <a:ea typeface="Calibri"/>
                <a:cs typeface="Calibri"/>
              </a:rPr>
              <a:t> hear from Jossie</a:t>
            </a:r>
          </a:p>
        </p:txBody>
      </p:sp>
      <p:sp>
        <p:nvSpPr>
          <p:cNvPr id="4" name="Slide Number Placeholder 3"/>
          <p:cNvSpPr>
            <a:spLocks noGrp="1"/>
          </p:cNvSpPr>
          <p:nvPr>
            <p:ph type="sldNum" sz="quarter" idx="5"/>
          </p:nvPr>
        </p:nvSpPr>
        <p:spPr/>
        <p:txBody>
          <a:bodyPr/>
          <a:lstStyle/>
          <a:p>
            <a:fld id="{F9858139-994E-455D-B8E9-C529715BAB20}" type="slidenum">
              <a:rPr lang="en-US"/>
              <a:t>7</a:t>
            </a:fld>
            <a:endParaRPr lang="en-US"/>
          </a:p>
        </p:txBody>
      </p:sp>
    </p:spTree>
    <p:extLst>
      <p:ext uri="{BB962C8B-B14F-4D97-AF65-F5344CB8AC3E}">
        <p14:creationId xmlns:p14="http://schemas.microsoft.com/office/powerpoint/2010/main" val="469956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Jossie</a:t>
            </a:r>
          </a:p>
          <a:p>
            <a:endParaRPr lang="en-US">
              <a:ea typeface="Calibri"/>
              <a:cs typeface="Calibri"/>
            </a:endParaRPr>
          </a:p>
          <a:p>
            <a:r>
              <a:rPr lang="en-US">
                <a:ea typeface="Calibri"/>
                <a:cs typeface="Calibri"/>
              </a:rPr>
              <a:t>Now we will hear from Carol</a:t>
            </a:r>
          </a:p>
        </p:txBody>
      </p:sp>
      <p:sp>
        <p:nvSpPr>
          <p:cNvPr id="4" name="Slide Number Placeholder 3"/>
          <p:cNvSpPr>
            <a:spLocks noGrp="1"/>
          </p:cNvSpPr>
          <p:nvPr>
            <p:ph type="sldNum" sz="quarter" idx="5"/>
          </p:nvPr>
        </p:nvSpPr>
        <p:spPr/>
        <p:txBody>
          <a:bodyPr/>
          <a:lstStyle/>
          <a:p>
            <a:fld id="{F9858139-994E-455D-B8E9-C529715BAB20}" type="slidenum">
              <a:rPr lang="en-US"/>
              <a:t>8</a:t>
            </a:fld>
            <a:endParaRPr lang="en-US"/>
          </a:p>
        </p:txBody>
      </p:sp>
    </p:spTree>
    <p:extLst>
      <p:ext uri="{BB962C8B-B14F-4D97-AF65-F5344CB8AC3E}">
        <p14:creationId xmlns:p14="http://schemas.microsoft.com/office/powerpoint/2010/main" val="1897049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Carol</a:t>
            </a:r>
          </a:p>
          <a:p>
            <a:endParaRPr lang="en-US" dirty="0">
              <a:ea typeface="Calibri"/>
              <a:cs typeface="Calibri"/>
            </a:endParaRPr>
          </a:p>
          <a:p>
            <a:r>
              <a:rPr lang="en-US" dirty="0"/>
              <a:t>Now we will hear from Jeremy</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9858139-994E-455D-B8E9-C529715BAB20}" type="slidenum">
              <a:rPr lang="en-US" smtClean="0"/>
              <a:t>9</a:t>
            </a:fld>
            <a:endParaRPr lang="en-US"/>
          </a:p>
        </p:txBody>
      </p:sp>
    </p:spTree>
    <p:extLst>
      <p:ext uri="{BB962C8B-B14F-4D97-AF65-F5344CB8AC3E}">
        <p14:creationId xmlns:p14="http://schemas.microsoft.com/office/powerpoint/2010/main" val="4167128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Jeremy</a:t>
            </a:r>
          </a:p>
        </p:txBody>
      </p:sp>
      <p:sp>
        <p:nvSpPr>
          <p:cNvPr id="4" name="Slide Number Placeholder 3"/>
          <p:cNvSpPr>
            <a:spLocks noGrp="1"/>
          </p:cNvSpPr>
          <p:nvPr>
            <p:ph type="sldNum" sz="quarter" idx="5"/>
          </p:nvPr>
        </p:nvSpPr>
        <p:spPr/>
        <p:txBody>
          <a:bodyPr/>
          <a:lstStyle/>
          <a:p>
            <a:fld id="{F9858139-994E-455D-B8E9-C529715BAB20}" type="slidenum">
              <a:rPr lang="en-US" smtClean="0"/>
              <a:t>10</a:t>
            </a:fld>
            <a:endParaRPr lang="en-US"/>
          </a:p>
        </p:txBody>
      </p:sp>
    </p:spTree>
    <p:extLst>
      <p:ext uri="{BB962C8B-B14F-4D97-AF65-F5344CB8AC3E}">
        <p14:creationId xmlns:p14="http://schemas.microsoft.com/office/powerpoint/2010/main" val="2987957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Jeremy</a:t>
            </a:r>
          </a:p>
          <a:p>
            <a:endParaRPr lang="en-US">
              <a:ea typeface="Calibri"/>
              <a:cs typeface="Calibri"/>
            </a:endParaRPr>
          </a:p>
          <a:p>
            <a:r>
              <a:rPr lang="en-US"/>
              <a:t>Now we will hear from Shaunte</a:t>
            </a:r>
          </a:p>
        </p:txBody>
      </p:sp>
      <p:sp>
        <p:nvSpPr>
          <p:cNvPr id="4" name="Slide Number Placeholder 3"/>
          <p:cNvSpPr>
            <a:spLocks noGrp="1"/>
          </p:cNvSpPr>
          <p:nvPr>
            <p:ph type="sldNum" sz="quarter" idx="5"/>
          </p:nvPr>
        </p:nvSpPr>
        <p:spPr/>
        <p:txBody>
          <a:bodyPr/>
          <a:lstStyle/>
          <a:p>
            <a:fld id="{F9858139-994E-455D-B8E9-C529715BAB20}" type="slidenum">
              <a:rPr lang="en-US" smtClean="0"/>
              <a:t>11</a:t>
            </a:fld>
            <a:endParaRPr lang="en-US"/>
          </a:p>
        </p:txBody>
      </p:sp>
    </p:spTree>
    <p:extLst>
      <p:ext uri="{BB962C8B-B14F-4D97-AF65-F5344CB8AC3E}">
        <p14:creationId xmlns:p14="http://schemas.microsoft.com/office/powerpoint/2010/main" val="5270069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Shaunte</a:t>
            </a:r>
          </a:p>
          <a:p>
            <a:endParaRPr lang="en-US">
              <a:ea typeface="Calibri"/>
              <a:cs typeface="Calibri"/>
            </a:endParaRPr>
          </a:p>
          <a:p>
            <a:r>
              <a:rPr lang="en-US"/>
              <a:t>Now we will hear from Kevin</a:t>
            </a:r>
          </a:p>
        </p:txBody>
      </p:sp>
      <p:sp>
        <p:nvSpPr>
          <p:cNvPr id="4" name="Slide Number Placeholder 3"/>
          <p:cNvSpPr>
            <a:spLocks noGrp="1"/>
          </p:cNvSpPr>
          <p:nvPr>
            <p:ph type="sldNum" sz="quarter" idx="5"/>
          </p:nvPr>
        </p:nvSpPr>
        <p:spPr/>
        <p:txBody>
          <a:bodyPr/>
          <a:lstStyle/>
          <a:p>
            <a:fld id="{F9858139-994E-455D-B8E9-C529715BAB20}" type="slidenum">
              <a:rPr lang="en-US"/>
              <a:t>12</a:t>
            </a:fld>
            <a:endParaRPr lang="en-US"/>
          </a:p>
        </p:txBody>
      </p:sp>
    </p:spTree>
    <p:extLst>
      <p:ext uri="{BB962C8B-B14F-4D97-AF65-F5344CB8AC3E}">
        <p14:creationId xmlns:p14="http://schemas.microsoft.com/office/powerpoint/2010/main" val="3728871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Kevin</a:t>
            </a:r>
          </a:p>
        </p:txBody>
      </p:sp>
      <p:sp>
        <p:nvSpPr>
          <p:cNvPr id="4" name="Slide Number Placeholder 3"/>
          <p:cNvSpPr>
            <a:spLocks noGrp="1"/>
          </p:cNvSpPr>
          <p:nvPr>
            <p:ph type="sldNum" sz="quarter" idx="5"/>
          </p:nvPr>
        </p:nvSpPr>
        <p:spPr/>
        <p:txBody>
          <a:bodyPr/>
          <a:lstStyle/>
          <a:p>
            <a:fld id="{F9858139-994E-455D-B8E9-C529715BAB20}" type="slidenum">
              <a:rPr lang="en-US" smtClean="0"/>
              <a:t>13</a:t>
            </a:fld>
            <a:endParaRPr lang="en-US"/>
          </a:p>
        </p:txBody>
      </p:sp>
    </p:spTree>
    <p:extLst>
      <p:ext uri="{BB962C8B-B14F-4D97-AF65-F5344CB8AC3E}">
        <p14:creationId xmlns:p14="http://schemas.microsoft.com/office/powerpoint/2010/main" val="3565328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Kevin</a:t>
            </a:r>
          </a:p>
        </p:txBody>
      </p:sp>
      <p:sp>
        <p:nvSpPr>
          <p:cNvPr id="4" name="Slide Number Placeholder 3"/>
          <p:cNvSpPr>
            <a:spLocks noGrp="1"/>
          </p:cNvSpPr>
          <p:nvPr>
            <p:ph type="sldNum" sz="quarter" idx="5"/>
          </p:nvPr>
        </p:nvSpPr>
        <p:spPr/>
        <p:txBody>
          <a:bodyPr/>
          <a:lstStyle/>
          <a:p>
            <a:fld id="{F9858139-994E-455D-B8E9-C529715BAB20}" type="slidenum">
              <a:rPr lang="en-US"/>
              <a:t>14</a:t>
            </a:fld>
            <a:endParaRPr lang="en-US"/>
          </a:p>
        </p:txBody>
      </p:sp>
    </p:spTree>
    <p:extLst>
      <p:ext uri="{BB962C8B-B14F-4D97-AF65-F5344CB8AC3E}">
        <p14:creationId xmlns:p14="http://schemas.microsoft.com/office/powerpoint/2010/main" val="7433812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Kevin</a:t>
            </a:r>
          </a:p>
          <a:p>
            <a:endParaRPr lang="en-US">
              <a:ea typeface="Calibri"/>
              <a:cs typeface="Calibri"/>
            </a:endParaRPr>
          </a:p>
          <a:p>
            <a:r>
              <a:rPr lang="en-US"/>
              <a:t>Now we will hear from Paige</a:t>
            </a:r>
          </a:p>
        </p:txBody>
      </p:sp>
      <p:sp>
        <p:nvSpPr>
          <p:cNvPr id="4" name="Slide Number Placeholder 3"/>
          <p:cNvSpPr>
            <a:spLocks noGrp="1"/>
          </p:cNvSpPr>
          <p:nvPr>
            <p:ph type="sldNum" sz="quarter" idx="5"/>
          </p:nvPr>
        </p:nvSpPr>
        <p:spPr/>
        <p:txBody>
          <a:bodyPr/>
          <a:lstStyle/>
          <a:p>
            <a:fld id="{F9858139-994E-455D-B8E9-C529715BAB20}" type="slidenum">
              <a:rPr lang="en-US"/>
              <a:t>15</a:t>
            </a:fld>
            <a:endParaRPr lang="en-US"/>
          </a:p>
        </p:txBody>
      </p:sp>
    </p:spTree>
    <p:extLst>
      <p:ext uri="{BB962C8B-B14F-4D97-AF65-F5344CB8AC3E}">
        <p14:creationId xmlns:p14="http://schemas.microsoft.com/office/powerpoint/2010/main" val="16445397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Paige </a:t>
            </a:r>
          </a:p>
          <a:p>
            <a:endParaRPr lang="en-US" dirty="0">
              <a:ea typeface="Calibri"/>
              <a:cs typeface="Calibri"/>
            </a:endParaRPr>
          </a:p>
          <a:p>
            <a:r>
              <a:rPr lang="en-US" dirty="0">
                <a:ea typeface="Calibri"/>
                <a:cs typeface="Calibri"/>
              </a:rPr>
              <a:t>We are so excited because next year we will be working with 11 self advocate coordinators</a:t>
            </a:r>
          </a:p>
          <a:p>
            <a:r>
              <a:rPr lang="en-US" dirty="0">
                <a:ea typeface="Calibri"/>
                <a:cs typeface="Calibri"/>
              </a:rPr>
              <a:t>Transition Advisors over FY 24 were reduced to one TA to support SACs with this. FY 25 will have 7 Transition Advisors who will be able to support the SACs throughout the year. </a:t>
            </a:r>
          </a:p>
        </p:txBody>
      </p:sp>
      <p:sp>
        <p:nvSpPr>
          <p:cNvPr id="4" name="Slide Number Placeholder 3"/>
          <p:cNvSpPr>
            <a:spLocks noGrp="1"/>
          </p:cNvSpPr>
          <p:nvPr>
            <p:ph type="sldNum" sz="quarter" idx="5"/>
          </p:nvPr>
        </p:nvSpPr>
        <p:spPr/>
        <p:txBody>
          <a:bodyPr/>
          <a:lstStyle/>
          <a:p>
            <a:fld id="{F9858139-994E-455D-B8E9-C529715BAB20}" type="slidenum">
              <a:rPr lang="en-US"/>
              <a:t>16</a:t>
            </a:fld>
            <a:endParaRPr lang="en-US"/>
          </a:p>
        </p:txBody>
      </p:sp>
    </p:spTree>
    <p:extLst>
      <p:ext uri="{BB962C8B-B14F-4D97-AF65-F5344CB8AC3E}">
        <p14:creationId xmlns:p14="http://schemas.microsoft.com/office/powerpoint/2010/main" val="1176791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Paige</a:t>
            </a:r>
          </a:p>
          <a:p>
            <a:endParaRPr lang="en-US">
              <a:ea typeface="Calibri"/>
              <a:cs typeface="Calibri"/>
            </a:endParaRPr>
          </a:p>
          <a:p>
            <a:r>
              <a:rPr lang="en-US">
                <a:ea typeface="Calibri"/>
                <a:cs typeface="Calibri"/>
              </a:rPr>
              <a:t>Now we will hear from April</a:t>
            </a:r>
          </a:p>
        </p:txBody>
      </p:sp>
      <p:sp>
        <p:nvSpPr>
          <p:cNvPr id="4" name="Slide Number Placeholder 3"/>
          <p:cNvSpPr>
            <a:spLocks noGrp="1"/>
          </p:cNvSpPr>
          <p:nvPr>
            <p:ph type="sldNum" sz="quarter" idx="5"/>
          </p:nvPr>
        </p:nvSpPr>
        <p:spPr/>
        <p:txBody>
          <a:bodyPr/>
          <a:lstStyle/>
          <a:p>
            <a:fld id="{F9858139-994E-455D-B8E9-C529715BAB20}" type="slidenum">
              <a:rPr lang="en-US" smtClean="0"/>
              <a:t>17</a:t>
            </a:fld>
            <a:endParaRPr lang="en-US"/>
          </a:p>
        </p:txBody>
      </p:sp>
    </p:spTree>
    <p:extLst>
      <p:ext uri="{BB962C8B-B14F-4D97-AF65-F5344CB8AC3E}">
        <p14:creationId xmlns:p14="http://schemas.microsoft.com/office/powerpoint/2010/main" val="3603965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April</a:t>
            </a:r>
          </a:p>
        </p:txBody>
      </p:sp>
      <p:sp>
        <p:nvSpPr>
          <p:cNvPr id="4" name="Slide Number Placeholder 3"/>
          <p:cNvSpPr>
            <a:spLocks noGrp="1"/>
          </p:cNvSpPr>
          <p:nvPr>
            <p:ph type="sldNum" sz="quarter" idx="5"/>
          </p:nvPr>
        </p:nvSpPr>
        <p:spPr/>
        <p:txBody>
          <a:bodyPr/>
          <a:lstStyle/>
          <a:p>
            <a:fld id="{F9858139-994E-455D-B8E9-C529715BAB20}" type="slidenum">
              <a:rPr lang="en-US" smtClean="0"/>
              <a:t>18</a:t>
            </a:fld>
            <a:endParaRPr lang="en-US"/>
          </a:p>
        </p:txBody>
      </p:sp>
    </p:spTree>
    <p:extLst>
      <p:ext uri="{BB962C8B-B14F-4D97-AF65-F5344CB8AC3E}">
        <p14:creationId xmlns:p14="http://schemas.microsoft.com/office/powerpoint/2010/main" val="23441976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 April</a:t>
            </a:r>
          </a:p>
        </p:txBody>
      </p:sp>
      <p:sp>
        <p:nvSpPr>
          <p:cNvPr id="4" name="Slide Number Placeholder 3"/>
          <p:cNvSpPr>
            <a:spLocks noGrp="1"/>
          </p:cNvSpPr>
          <p:nvPr>
            <p:ph type="sldNum" sz="quarter" idx="5"/>
          </p:nvPr>
        </p:nvSpPr>
        <p:spPr/>
        <p:txBody>
          <a:bodyPr/>
          <a:lstStyle/>
          <a:p>
            <a:fld id="{F9858139-994E-455D-B8E9-C529715BAB20}" type="slidenum">
              <a:rPr lang="en-US"/>
              <a:t>19</a:t>
            </a:fld>
            <a:endParaRPr lang="en-US"/>
          </a:p>
        </p:txBody>
      </p:sp>
    </p:spTree>
    <p:extLst>
      <p:ext uri="{BB962C8B-B14F-4D97-AF65-F5344CB8AC3E}">
        <p14:creationId xmlns:p14="http://schemas.microsoft.com/office/powerpoint/2010/main" val="21473022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April</a:t>
            </a:r>
          </a:p>
        </p:txBody>
      </p:sp>
      <p:sp>
        <p:nvSpPr>
          <p:cNvPr id="4" name="Slide Number Placeholder 3"/>
          <p:cNvSpPr>
            <a:spLocks noGrp="1"/>
          </p:cNvSpPr>
          <p:nvPr>
            <p:ph type="sldNum" sz="quarter" idx="5"/>
          </p:nvPr>
        </p:nvSpPr>
        <p:spPr/>
        <p:txBody>
          <a:bodyPr/>
          <a:lstStyle/>
          <a:p>
            <a:fld id="{F9858139-994E-455D-B8E9-C529715BAB20}" type="slidenum">
              <a:rPr lang="en-US"/>
              <a:t>20</a:t>
            </a:fld>
            <a:endParaRPr lang="en-US"/>
          </a:p>
        </p:txBody>
      </p:sp>
    </p:spTree>
    <p:extLst>
      <p:ext uri="{BB962C8B-B14F-4D97-AF65-F5344CB8AC3E}">
        <p14:creationId xmlns:p14="http://schemas.microsoft.com/office/powerpoint/2010/main" val="1996904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April</a:t>
            </a:r>
          </a:p>
        </p:txBody>
      </p:sp>
      <p:sp>
        <p:nvSpPr>
          <p:cNvPr id="4" name="Slide Number Placeholder 3"/>
          <p:cNvSpPr>
            <a:spLocks noGrp="1"/>
          </p:cNvSpPr>
          <p:nvPr>
            <p:ph type="sldNum" sz="quarter" idx="5"/>
          </p:nvPr>
        </p:nvSpPr>
        <p:spPr/>
        <p:txBody>
          <a:bodyPr/>
          <a:lstStyle/>
          <a:p>
            <a:fld id="{F9858139-994E-455D-B8E9-C529715BAB20}" type="slidenum">
              <a:rPr lang="en-US"/>
              <a:t>21</a:t>
            </a:fld>
            <a:endParaRPr lang="en-US"/>
          </a:p>
        </p:txBody>
      </p:sp>
    </p:spTree>
    <p:extLst>
      <p:ext uri="{BB962C8B-B14F-4D97-AF65-F5344CB8AC3E}">
        <p14:creationId xmlns:p14="http://schemas.microsoft.com/office/powerpoint/2010/main" val="429854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April</a:t>
            </a:r>
            <a:endParaRPr lang="en-US"/>
          </a:p>
          <a:p>
            <a:endParaRPr lang="en-US">
              <a:cs typeface="Calibri"/>
            </a:endParaRPr>
          </a:p>
          <a:p>
            <a:r>
              <a:rPr lang="en-US"/>
              <a:t>Now we will hear from Natasha</a:t>
            </a:r>
          </a:p>
        </p:txBody>
      </p:sp>
      <p:sp>
        <p:nvSpPr>
          <p:cNvPr id="4" name="Slide Number Placeholder 3"/>
          <p:cNvSpPr>
            <a:spLocks noGrp="1"/>
          </p:cNvSpPr>
          <p:nvPr>
            <p:ph type="sldNum" sz="quarter" idx="5"/>
          </p:nvPr>
        </p:nvSpPr>
        <p:spPr/>
        <p:txBody>
          <a:bodyPr/>
          <a:lstStyle/>
          <a:p>
            <a:fld id="{F9858139-994E-455D-B8E9-C529715BAB20}" type="slidenum">
              <a:rPr lang="en-US"/>
              <a:t>22</a:t>
            </a:fld>
            <a:endParaRPr lang="en-US"/>
          </a:p>
        </p:txBody>
      </p:sp>
    </p:spTree>
    <p:extLst>
      <p:ext uri="{BB962C8B-B14F-4D97-AF65-F5344CB8AC3E}">
        <p14:creationId xmlns:p14="http://schemas.microsoft.com/office/powerpoint/2010/main" val="1281520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Natasha</a:t>
            </a:r>
          </a:p>
          <a:p>
            <a:endParaRPr lang="en-US">
              <a:ea typeface="Calibri"/>
              <a:cs typeface="Calibri"/>
            </a:endParaRPr>
          </a:p>
          <a:p>
            <a:r>
              <a:rPr lang="en-US"/>
              <a:t>Now we will hear from Jeremy</a:t>
            </a:r>
          </a:p>
        </p:txBody>
      </p:sp>
      <p:sp>
        <p:nvSpPr>
          <p:cNvPr id="4" name="Slide Number Placeholder 3"/>
          <p:cNvSpPr>
            <a:spLocks noGrp="1"/>
          </p:cNvSpPr>
          <p:nvPr>
            <p:ph type="sldNum" sz="quarter" idx="5"/>
          </p:nvPr>
        </p:nvSpPr>
        <p:spPr/>
        <p:txBody>
          <a:bodyPr/>
          <a:lstStyle/>
          <a:p>
            <a:fld id="{F9858139-994E-455D-B8E9-C529715BAB20}" type="slidenum">
              <a:rPr lang="en-US" smtClean="0"/>
              <a:t>23</a:t>
            </a:fld>
            <a:endParaRPr lang="en-US"/>
          </a:p>
        </p:txBody>
      </p:sp>
    </p:spTree>
    <p:extLst>
      <p:ext uri="{BB962C8B-B14F-4D97-AF65-F5344CB8AC3E}">
        <p14:creationId xmlns:p14="http://schemas.microsoft.com/office/powerpoint/2010/main" val="25049604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Jeremy</a:t>
            </a:r>
          </a:p>
        </p:txBody>
      </p:sp>
      <p:sp>
        <p:nvSpPr>
          <p:cNvPr id="4" name="Slide Number Placeholder 3"/>
          <p:cNvSpPr>
            <a:spLocks noGrp="1"/>
          </p:cNvSpPr>
          <p:nvPr>
            <p:ph type="sldNum" sz="quarter" idx="5"/>
          </p:nvPr>
        </p:nvSpPr>
        <p:spPr/>
        <p:txBody>
          <a:bodyPr/>
          <a:lstStyle/>
          <a:p>
            <a:fld id="{F9858139-994E-455D-B8E9-C529715BAB20}" type="slidenum">
              <a:rPr lang="en-US"/>
              <a:t>24</a:t>
            </a:fld>
            <a:endParaRPr lang="en-US"/>
          </a:p>
        </p:txBody>
      </p:sp>
    </p:spTree>
    <p:extLst>
      <p:ext uri="{BB962C8B-B14F-4D97-AF65-F5344CB8AC3E}">
        <p14:creationId xmlns:p14="http://schemas.microsoft.com/office/powerpoint/2010/main" val="25007705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Jeremy</a:t>
            </a:r>
          </a:p>
        </p:txBody>
      </p:sp>
      <p:sp>
        <p:nvSpPr>
          <p:cNvPr id="4" name="Slide Number Placeholder 3"/>
          <p:cNvSpPr>
            <a:spLocks noGrp="1"/>
          </p:cNvSpPr>
          <p:nvPr>
            <p:ph type="sldNum" sz="quarter" idx="5"/>
          </p:nvPr>
        </p:nvSpPr>
        <p:spPr/>
        <p:txBody>
          <a:bodyPr/>
          <a:lstStyle/>
          <a:p>
            <a:fld id="{F9858139-994E-455D-B8E9-C529715BAB20}" type="slidenum">
              <a:rPr lang="en-US"/>
              <a:t>25</a:t>
            </a:fld>
            <a:endParaRPr lang="en-US"/>
          </a:p>
        </p:txBody>
      </p:sp>
    </p:spTree>
    <p:extLst>
      <p:ext uri="{BB962C8B-B14F-4D97-AF65-F5344CB8AC3E}">
        <p14:creationId xmlns:p14="http://schemas.microsoft.com/office/powerpoint/2010/main" val="4423502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Jeremy</a:t>
            </a:r>
          </a:p>
          <a:p>
            <a:endParaRPr lang="en-US">
              <a:ea typeface="Calibri"/>
              <a:cs typeface="Calibri"/>
            </a:endParaRPr>
          </a:p>
          <a:p>
            <a:r>
              <a:rPr lang="en-US"/>
              <a:t>Now we will hear from Shaunte</a:t>
            </a:r>
          </a:p>
        </p:txBody>
      </p:sp>
      <p:sp>
        <p:nvSpPr>
          <p:cNvPr id="4" name="Slide Number Placeholder 3"/>
          <p:cNvSpPr>
            <a:spLocks noGrp="1"/>
          </p:cNvSpPr>
          <p:nvPr>
            <p:ph type="sldNum" sz="quarter" idx="5"/>
          </p:nvPr>
        </p:nvSpPr>
        <p:spPr/>
        <p:txBody>
          <a:bodyPr/>
          <a:lstStyle/>
          <a:p>
            <a:fld id="{F9858139-994E-455D-B8E9-C529715BAB20}" type="slidenum">
              <a:rPr lang="en-US"/>
              <a:t>26</a:t>
            </a:fld>
            <a:endParaRPr lang="en-US"/>
          </a:p>
        </p:txBody>
      </p:sp>
    </p:spTree>
    <p:extLst>
      <p:ext uri="{BB962C8B-B14F-4D97-AF65-F5344CB8AC3E}">
        <p14:creationId xmlns:p14="http://schemas.microsoft.com/office/powerpoint/2010/main" val="30197595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Shaunte</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F9858139-994E-455D-B8E9-C529715BAB20}" type="slidenum">
              <a:rPr lang="en-US"/>
              <a:t>27</a:t>
            </a:fld>
            <a:endParaRPr lang="en-US"/>
          </a:p>
        </p:txBody>
      </p:sp>
    </p:spTree>
    <p:extLst>
      <p:ext uri="{BB962C8B-B14F-4D97-AF65-F5344CB8AC3E}">
        <p14:creationId xmlns:p14="http://schemas.microsoft.com/office/powerpoint/2010/main" val="36301033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Shaunte</a:t>
            </a:r>
          </a:p>
        </p:txBody>
      </p:sp>
      <p:sp>
        <p:nvSpPr>
          <p:cNvPr id="4" name="Slide Number Placeholder 3"/>
          <p:cNvSpPr>
            <a:spLocks noGrp="1"/>
          </p:cNvSpPr>
          <p:nvPr>
            <p:ph type="sldNum" sz="quarter" idx="5"/>
          </p:nvPr>
        </p:nvSpPr>
        <p:spPr/>
        <p:txBody>
          <a:bodyPr/>
          <a:lstStyle/>
          <a:p>
            <a:fld id="{F9858139-994E-455D-B8E9-C529715BAB20}" type="slidenum">
              <a:rPr lang="en-US"/>
              <a:t>28</a:t>
            </a:fld>
            <a:endParaRPr lang="en-US"/>
          </a:p>
        </p:txBody>
      </p:sp>
    </p:spTree>
    <p:extLst>
      <p:ext uri="{BB962C8B-B14F-4D97-AF65-F5344CB8AC3E}">
        <p14:creationId xmlns:p14="http://schemas.microsoft.com/office/powerpoint/2010/main" val="9533758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Shaunte</a:t>
            </a:r>
          </a:p>
          <a:p>
            <a:endParaRPr lang="en-US">
              <a:ea typeface="Calibri"/>
              <a:cs typeface="Calibri"/>
            </a:endParaRPr>
          </a:p>
          <a:p>
            <a:r>
              <a:rPr lang="en-US"/>
              <a:t>Now we will hear from Paige</a:t>
            </a:r>
          </a:p>
        </p:txBody>
      </p:sp>
      <p:sp>
        <p:nvSpPr>
          <p:cNvPr id="4" name="Slide Number Placeholder 3"/>
          <p:cNvSpPr>
            <a:spLocks noGrp="1"/>
          </p:cNvSpPr>
          <p:nvPr>
            <p:ph type="sldNum" sz="quarter" idx="5"/>
          </p:nvPr>
        </p:nvSpPr>
        <p:spPr/>
        <p:txBody>
          <a:bodyPr/>
          <a:lstStyle/>
          <a:p>
            <a:fld id="{F9858139-994E-455D-B8E9-C529715BAB20}" type="slidenum">
              <a:rPr lang="en-US"/>
              <a:t>29</a:t>
            </a:fld>
            <a:endParaRPr lang="en-US"/>
          </a:p>
        </p:txBody>
      </p:sp>
    </p:spTree>
    <p:extLst>
      <p:ext uri="{BB962C8B-B14F-4D97-AF65-F5344CB8AC3E}">
        <p14:creationId xmlns:p14="http://schemas.microsoft.com/office/powerpoint/2010/main" val="1503834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Paige</a:t>
            </a:r>
          </a:p>
          <a:p>
            <a:endParaRPr lang="en-US">
              <a:ea typeface="Calibri"/>
              <a:cs typeface="Calibri"/>
            </a:endParaRPr>
          </a:p>
          <a:p>
            <a:r>
              <a:rPr lang="en-US"/>
              <a:t>Now we will hear from Varian</a:t>
            </a:r>
          </a:p>
        </p:txBody>
      </p:sp>
      <p:sp>
        <p:nvSpPr>
          <p:cNvPr id="4" name="Slide Number Placeholder 3"/>
          <p:cNvSpPr>
            <a:spLocks noGrp="1"/>
          </p:cNvSpPr>
          <p:nvPr>
            <p:ph type="sldNum" sz="quarter" idx="5"/>
          </p:nvPr>
        </p:nvSpPr>
        <p:spPr/>
        <p:txBody>
          <a:bodyPr/>
          <a:lstStyle/>
          <a:p>
            <a:fld id="{F9858139-994E-455D-B8E9-C529715BAB20}" type="slidenum">
              <a:rPr lang="en-US" smtClean="0"/>
              <a:t>30</a:t>
            </a:fld>
            <a:endParaRPr lang="en-US"/>
          </a:p>
        </p:txBody>
      </p:sp>
    </p:spTree>
    <p:extLst>
      <p:ext uri="{BB962C8B-B14F-4D97-AF65-F5344CB8AC3E}">
        <p14:creationId xmlns:p14="http://schemas.microsoft.com/office/powerpoint/2010/main" val="25042993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Varian</a:t>
            </a:r>
          </a:p>
          <a:p>
            <a:endParaRPr lang="en-US">
              <a:ea typeface="Calibri"/>
              <a:cs typeface="Calibri"/>
            </a:endParaRPr>
          </a:p>
          <a:p>
            <a:r>
              <a:rPr lang="en-US"/>
              <a:t>Now we will hear from Varian</a:t>
            </a:r>
          </a:p>
        </p:txBody>
      </p:sp>
      <p:sp>
        <p:nvSpPr>
          <p:cNvPr id="4" name="Slide Number Placeholder 3"/>
          <p:cNvSpPr>
            <a:spLocks noGrp="1"/>
          </p:cNvSpPr>
          <p:nvPr>
            <p:ph type="sldNum" sz="quarter" idx="5"/>
          </p:nvPr>
        </p:nvSpPr>
        <p:spPr/>
        <p:txBody>
          <a:bodyPr/>
          <a:lstStyle/>
          <a:p>
            <a:fld id="{F9858139-994E-455D-B8E9-C529715BAB20}" type="slidenum">
              <a:rPr lang="en-US" smtClean="0"/>
              <a:t>31</a:t>
            </a:fld>
            <a:endParaRPr lang="en-US"/>
          </a:p>
        </p:txBody>
      </p:sp>
    </p:spTree>
    <p:extLst>
      <p:ext uri="{BB962C8B-B14F-4D97-AF65-F5344CB8AC3E}">
        <p14:creationId xmlns:p14="http://schemas.microsoft.com/office/powerpoint/2010/main" val="26878443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Varian</a:t>
            </a:r>
          </a:p>
        </p:txBody>
      </p:sp>
      <p:sp>
        <p:nvSpPr>
          <p:cNvPr id="4" name="Slide Number Placeholder 3"/>
          <p:cNvSpPr>
            <a:spLocks noGrp="1"/>
          </p:cNvSpPr>
          <p:nvPr>
            <p:ph type="sldNum" sz="quarter" idx="5"/>
          </p:nvPr>
        </p:nvSpPr>
        <p:spPr/>
        <p:txBody>
          <a:bodyPr/>
          <a:lstStyle/>
          <a:p>
            <a:fld id="{F9858139-994E-455D-B8E9-C529715BAB20}" type="slidenum">
              <a:rPr lang="en-US"/>
              <a:t>32</a:t>
            </a:fld>
            <a:endParaRPr lang="en-US"/>
          </a:p>
        </p:txBody>
      </p:sp>
    </p:spTree>
    <p:extLst>
      <p:ext uri="{BB962C8B-B14F-4D97-AF65-F5344CB8AC3E}">
        <p14:creationId xmlns:p14="http://schemas.microsoft.com/office/powerpoint/2010/main" val="22318035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Varian</a:t>
            </a:r>
          </a:p>
        </p:txBody>
      </p:sp>
      <p:sp>
        <p:nvSpPr>
          <p:cNvPr id="4" name="Slide Number Placeholder 3"/>
          <p:cNvSpPr>
            <a:spLocks noGrp="1"/>
          </p:cNvSpPr>
          <p:nvPr>
            <p:ph type="sldNum" sz="quarter" idx="5"/>
          </p:nvPr>
        </p:nvSpPr>
        <p:spPr/>
        <p:txBody>
          <a:bodyPr/>
          <a:lstStyle/>
          <a:p>
            <a:fld id="{F9858139-994E-455D-B8E9-C529715BAB20}" type="slidenum">
              <a:rPr lang="en-US"/>
              <a:t>33</a:t>
            </a:fld>
            <a:endParaRPr lang="en-US"/>
          </a:p>
        </p:txBody>
      </p:sp>
    </p:spTree>
    <p:extLst>
      <p:ext uri="{BB962C8B-B14F-4D97-AF65-F5344CB8AC3E}">
        <p14:creationId xmlns:p14="http://schemas.microsoft.com/office/powerpoint/2010/main" val="1090851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Varian</a:t>
            </a:r>
          </a:p>
          <a:p>
            <a:endParaRPr lang="en-US">
              <a:ea typeface="Calibri"/>
              <a:cs typeface="Calibri"/>
            </a:endParaRPr>
          </a:p>
          <a:p>
            <a:r>
              <a:rPr lang="en-US"/>
              <a:t>Now we will hear from Paige</a:t>
            </a:r>
          </a:p>
        </p:txBody>
      </p:sp>
      <p:sp>
        <p:nvSpPr>
          <p:cNvPr id="4" name="Slide Number Placeholder 3"/>
          <p:cNvSpPr>
            <a:spLocks noGrp="1"/>
          </p:cNvSpPr>
          <p:nvPr>
            <p:ph type="sldNum" sz="quarter" idx="5"/>
          </p:nvPr>
        </p:nvSpPr>
        <p:spPr/>
        <p:txBody>
          <a:bodyPr/>
          <a:lstStyle/>
          <a:p>
            <a:fld id="{F9858139-994E-455D-B8E9-C529715BAB20}" type="slidenum">
              <a:rPr lang="en-US" smtClean="0"/>
              <a:t>34</a:t>
            </a:fld>
            <a:endParaRPr lang="en-US"/>
          </a:p>
        </p:txBody>
      </p:sp>
    </p:spTree>
    <p:extLst>
      <p:ext uri="{BB962C8B-B14F-4D97-AF65-F5344CB8AC3E}">
        <p14:creationId xmlns:p14="http://schemas.microsoft.com/office/powerpoint/2010/main" val="1794617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Paige</a:t>
            </a:r>
          </a:p>
        </p:txBody>
      </p:sp>
      <p:sp>
        <p:nvSpPr>
          <p:cNvPr id="4" name="Slide Number Placeholder 3"/>
          <p:cNvSpPr>
            <a:spLocks noGrp="1"/>
          </p:cNvSpPr>
          <p:nvPr>
            <p:ph type="sldNum" sz="quarter" idx="5"/>
          </p:nvPr>
        </p:nvSpPr>
        <p:spPr/>
        <p:txBody>
          <a:bodyPr/>
          <a:lstStyle/>
          <a:p>
            <a:fld id="{F9858139-994E-455D-B8E9-C529715BAB20}" type="slidenum">
              <a:rPr lang="en-US"/>
              <a:t>35</a:t>
            </a:fld>
            <a:endParaRPr lang="en-US"/>
          </a:p>
        </p:txBody>
      </p:sp>
    </p:spTree>
    <p:extLst>
      <p:ext uri="{BB962C8B-B14F-4D97-AF65-F5344CB8AC3E}">
        <p14:creationId xmlns:p14="http://schemas.microsoft.com/office/powerpoint/2010/main" val="9935283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Paige</a:t>
            </a:r>
          </a:p>
        </p:txBody>
      </p:sp>
      <p:sp>
        <p:nvSpPr>
          <p:cNvPr id="4" name="Slide Number Placeholder 3"/>
          <p:cNvSpPr>
            <a:spLocks noGrp="1"/>
          </p:cNvSpPr>
          <p:nvPr>
            <p:ph type="sldNum" sz="quarter" idx="5"/>
          </p:nvPr>
        </p:nvSpPr>
        <p:spPr/>
        <p:txBody>
          <a:bodyPr/>
          <a:lstStyle/>
          <a:p>
            <a:fld id="{F9858139-994E-455D-B8E9-C529715BAB20}" type="slidenum">
              <a:rPr lang="en-US"/>
              <a:t>36</a:t>
            </a:fld>
            <a:endParaRPr lang="en-US"/>
          </a:p>
        </p:txBody>
      </p:sp>
    </p:spTree>
    <p:extLst>
      <p:ext uri="{BB962C8B-B14F-4D97-AF65-F5344CB8AC3E}">
        <p14:creationId xmlns:p14="http://schemas.microsoft.com/office/powerpoint/2010/main" val="14792804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Paige focus area housing</a:t>
            </a:r>
          </a:p>
          <a:p>
            <a:endParaRPr lang="en-US">
              <a:cs typeface="Calibri"/>
            </a:endParaRPr>
          </a:p>
        </p:txBody>
      </p:sp>
      <p:sp>
        <p:nvSpPr>
          <p:cNvPr id="4" name="Slide Number Placeholder 3"/>
          <p:cNvSpPr>
            <a:spLocks noGrp="1"/>
          </p:cNvSpPr>
          <p:nvPr>
            <p:ph type="sldNum" sz="quarter" idx="5"/>
          </p:nvPr>
        </p:nvSpPr>
        <p:spPr/>
        <p:txBody>
          <a:bodyPr/>
          <a:lstStyle/>
          <a:p>
            <a:fld id="{F9858139-994E-455D-B8E9-C529715BAB20}" type="slidenum">
              <a:rPr lang="en-US"/>
              <a:t>37</a:t>
            </a:fld>
            <a:endParaRPr lang="en-US"/>
          </a:p>
        </p:txBody>
      </p:sp>
    </p:spTree>
    <p:extLst>
      <p:ext uri="{BB962C8B-B14F-4D97-AF65-F5344CB8AC3E}">
        <p14:creationId xmlns:p14="http://schemas.microsoft.com/office/powerpoint/2010/main" val="4019157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Paige</a:t>
            </a:r>
          </a:p>
          <a:p>
            <a:endParaRPr lang="en-US">
              <a:ea typeface="Calibri"/>
              <a:cs typeface="Calibri"/>
            </a:endParaRPr>
          </a:p>
          <a:p>
            <a:r>
              <a:rPr lang="en-US"/>
              <a:t>Now we will hear from Jossie</a:t>
            </a:r>
          </a:p>
        </p:txBody>
      </p:sp>
      <p:sp>
        <p:nvSpPr>
          <p:cNvPr id="4" name="Slide Number Placeholder 3"/>
          <p:cNvSpPr>
            <a:spLocks noGrp="1"/>
          </p:cNvSpPr>
          <p:nvPr>
            <p:ph type="sldNum" sz="quarter" idx="5"/>
          </p:nvPr>
        </p:nvSpPr>
        <p:spPr/>
        <p:txBody>
          <a:bodyPr/>
          <a:lstStyle/>
          <a:p>
            <a:fld id="{F9858139-994E-455D-B8E9-C529715BAB20}" type="slidenum">
              <a:rPr lang="en-US"/>
              <a:t>38</a:t>
            </a:fld>
            <a:endParaRPr lang="en-US"/>
          </a:p>
        </p:txBody>
      </p:sp>
    </p:spTree>
    <p:extLst>
      <p:ext uri="{BB962C8B-B14F-4D97-AF65-F5344CB8AC3E}">
        <p14:creationId xmlns:p14="http://schemas.microsoft.com/office/powerpoint/2010/main" val="27170224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Jossie</a:t>
            </a:r>
          </a:p>
        </p:txBody>
      </p:sp>
      <p:sp>
        <p:nvSpPr>
          <p:cNvPr id="4" name="Slide Number Placeholder 3"/>
          <p:cNvSpPr>
            <a:spLocks noGrp="1"/>
          </p:cNvSpPr>
          <p:nvPr>
            <p:ph type="sldNum" sz="quarter" idx="5"/>
          </p:nvPr>
        </p:nvSpPr>
        <p:spPr/>
        <p:txBody>
          <a:bodyPr/>
          <a:lstStyle/>
          <a:p>
            <a:fld id="{F9858139-994E-455D-B8E9-C529715BAB20}" type="slidenum">
              <a:rPr lang="en-US"/>
              <a:t>39</a:t>
            </a:fld>
            <a:endParaRPr lang="en-US"/>
          </a:p>
        </p:txBody>
      </p:sp>
    </p:spTree>
    <p:extLst>
      <p:ext uri="{BB962C8B-B14F-4D97-AF65-F5344CB8AC3E}">
        <p14:creationId xmlns:p14="http://schemas.microsoft.com/office/powerpoint/2010/main" val="355480715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Jossie</a:t>
            </a:r>
          </a:p>
        </p:txBody>
      </p:sp>
      <p:sp>
        <p:nvSpPr>
          <p:cNvPr id="4" name="Slide Number Placeholder 3"/>
          <p:cNvSpPr>
            <a:spLocks noGrp="1"/>
          </p:cNvSpPr>
          <p:nvPr>
            <p:ph type="sldNum" sz="quarter" idx="5"/>
          </p:nvPr>
        </p:nvSpPr>
        <p:spPr/>
        <p:txBody>
          <a:bodyPr/>
          <a:lstStyle/>
          <a:p>
            <a:fld id="{F9858139-994E-455D-B8E9-C529715BAB20}" type="slidenum">
              <a:rPr lang="en-US"/>
              <a:t>40</a:t>
            </a:fld>
            <a:endParaRPr lang="en-US"/>
          </a:p>
        </p:txBody>
      </p:sp>
    </p:spTree>
    <p:extLst>
      <p:ext uri="{BB962C8B-B14F-4D97-AF65-F5344CB8AC3E}">
        <p14:creationId xmlns:p14="http://schemas.microsoft.com/office/powerpoint/2010/main" val="41764291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Jossie employment</a:t>
            </a:r>
          </a:p>
        </p:txBody>
      </p:sp>
      <p:sp>
        <p:nvSpPr>
          <p:cNvPr id="4" name="Slide Number Placeholder 3"/>
          <p:cNvSpPr>
            <a:spLocks noGrp="1"/>
          </p:cNvSpPr>
          <p:nvPr>
            <p:ph type="sldNum" sz="quarter" idx="5"/>
          </p:nvPr>
        </p:nvSpPr>
        <p:spPr/>
        <p:txBody>
          <a:bodyPr/>
          <a:lstStyle/>
          <a:p>
            <a:fld id="{F9858139-994E-455D-B8E9-C529715BAB20}" type="slidenum">
              <a:rPr lang="en-US" smtClean="0"/>
              <a:t>41</a:t>
            </a:fld>
            <a:endParaRPr lang="en-US"/>
          </a:p>
        </p:txBody>
      </p:sp>
    </p:spTree>
    <p:extLst>
      <p:ext uri="{BB962C8B-B14F-4D97-AF65-F5344CB8AC3E}">
        <p14:creationId xmlns:p14="http://schemas.microsoft.com/office/powerpoint/2010/main" val="140558982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Jossie</a:t>
            </a:r>
          </a:p>
          <a:p>
            <a:endParaRPr lang="en-US">
              <a:ea typeface="Calibri"/>
              <a:cs typeface="Calibri"/>
            </a:endParaRPr>
          </a:p>
          <a:p>
            <a:r>
              <a:rPr lang="en-US">
                <a:ea typeface="Calibri"/>
                <a:cs typeface="Calibri"/>
              </a:rPr>
              <a:t>Now we ill hear from Shaunte</a:t>
            </a:r>
          </a:p>
        </p:txBody>
      </p:sp>
      <p:sp>
        <p:nvSpPr>
          <p:cNvPr id="4" name="Slide Number Placeholder 3"/>
          <p:cNvSpPr>
            <a:spLocks noGrp="1"/>
          </p:cNvSpPr>
          <p:nvPr>
            <p:ph type="sldNum" sz="quarter" idx="5"/>
          </p:nvPr>
        </p:nvSpPr>
        <p:spPr/>
        <p:txBody>
          <a:bodyPr/>
          <a:lstStyle/>
          <a:p>
            <a:fld id="{F9858139-994E-455D-B8E9-C529715BAB20}" type="slidenum">
              <a:rPr lang="en-US"/>
              <a:t>42</a:t>
            </a:fld>
            <a:endParaRPr lang="en-US"/>
          </a:p>
        </p:txBody>
      </p:sp>
    </p:spTree>
    <p:extLst>
      <p:ext uri="{BB962C8B-B14F-4D97-AF65-F5344CB8AC3E}">
        <p14:creationId xmlns:p14="http://schemas.microsoft.com/office/powerpoint/2010/main" val="338230948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Shaunte</a:t>
            </a:r>
          </a:p>
        </p:txBody>
      </p:sp>
      <p:sp>
        <p:nvSpPr>
          <p:cNvPr id="4" name="Slide Number Placeholder 3"/>
          <p:cNvSpPr>
            <a:spLocks noGrp="1"/>
          </p:cNvSpPr>
          <p:nvPr>
            <p:ph type="sldNum" sz="quarter" idx="5"/>
          </p:nvPr>
        </p:nvSpPr>
        <p:spPr/>
        <p:txBody>
          <a:bodyPr/>
          <a:lstStyle/>
          <a:p>
            <a:fld id="{F9858139-994E-455D-B8E9-C529715BAB20}" type="slidenum">
              <a:rPr lang="en-US" smtClean="0"/>
              <a:t>43</a:t>
            </a:fld>
            <a:endParaRPr lang="en-US"/>
          </a:p>
        </p:txBody>
      </p:sp>
    </p:spTree>
    <p:extLst>
      <p:ext uri="{BB962C8B-B14F-4D97-AF65-F5344CB8AC3E}">
        <p14:creationId xmlns:p14="http://schemas.microsoft.com/office/powerpoint/2010/main" val="10582436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Shaunte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9858139-994E-455D-B8E9-C529715BAB20}" type="slidenum">
              <a:rPr lang="en-US"/>
              <a:t>44</a:t>
            </a:fld>
            <a:endParaRPr lang="en-US"/>
          </a:p>
        </p:txBody>
      </p:sp>
    </p:spTree>
    <p:extLst>
      <p:ext uri="{BB962C8B-B14F-4D97-AF65-F5344CB8AC3E}">
        <p14:creationId xmlns:p14="http://schemas.microsoft.com/office/powerpoint/2010/main" val="35715148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Shaunte</a:t>
            </a:r>
          </a:p>
          <a:p>
            <a:endParaRPr lang="en-US">
              <a:ea typeface="Calibri"/>
              <a:cs typeface="Calibri"/>
            </a:endParaRPr>
          </a:p>
          <a:p>
            <a:r>
              <a:rPr lang="en-US">
                <a:ea typeface="Calibri"/>
                <a:cs typeface="Calibri"/>
              </a:rPr>
              <a:t>Now </a:t>
            </a:r>
            <a:r>
              <a:rPr lang="en-US" err="1">
                <a:ea typeface="Calibri"/>
                <a:cs typeface="Calibri"/>
              </a:rPr>
              <a:t>weill</a:t>
            </a:r>
            <a:r>
              <a:rPr lang="en-US">
                <a:ea typeface="Calibri"/>
                <a:cs typeface="Calibri"/>
              </a:rPr>
              <a:t> hear from Jeremy</a:t>
            </a:r>
          </a:p>
        </p:txBody>
      </p:sp>
      <p:sp>
        <p:nvSpPr>
          <p:cNvPr id="4" name="Slide Number Placeholder 3"/>
          <p:cNvSpPr>
            <a:spLocks noGrp="1"/>
          </p:cNvSpPr>
          <p:nvPr>
            <p:ph type="sldNum" sz="quarter" idx="5"/>
          </p:nvPr>
        </p:nvSpPr>
        <p:spPr/>
        <p:txBody>
          <a:bodyPr/>
          <a:lstStyle/>
          <a:p>
            <a:fld id="{F9858139-994E-455D-B8E9-C529715BAB20}" type="slidenum">
              <a:rPr lang="en-US"/>
              <a:t>45</a:t>
            </a:fld>
            <a:endParaRPr lang="en-US"/>
          </a:p>
        </p:txBody>
      </p:sp>
    </p:spTree>
    <p:extLst>
      <p:ext uri="{BB962C8B-B14F-4D97-AF65-F5344CB8AC3E}">
        <p14:creationId xmlns:p14="http://schemas.microsoft.com/office/powerpoint/2010/main" val="36666001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Jeremy</a:t>
            </a:r>
          </a:p>
        </p:txBody>
      </p:sp>
      <p:sp>
        <p:nvSpPr>
          <p:cNvPr id="4" name="Slide Number Placeholder 3"/>
          <p:cNvSpPr>
            <a:spLocks noGrp="1"/>
          </p:cNvSpPr>
          <p:nvPr>
            <p:ph type="sldNum" sz="quarter" idx="5"/>
          </p:nvPr>
        </p:nvSpPr>
        <p:spPr/>
        <p:txBody>
          <a:bodyPr/>
          <a:lstStyle/>
          <a:p>
            <a:fld id="{F9858139-994E-455D-B8E9-C529715BAB20}" type="slidenum">
              <a:rPr lang="en-US" smtClean="0"/>
              <a:t>46</a:t>
            </a:fld>
            <a:endParaRPr lang="en-US"/>
          </a:p>
        </p:txBody>
      </p:sp>
    </p:spTree>
    <p:extLst>
      <p:ext uri="{BB962C8B-B14F-4D97-AF65-F5344CB8AC3E}">
        <p14:creationId xmlns:p14="http://schemas.microsoft.com/office/powerpoint/2010/main" val="20084560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Jeremy's focus area</a:t>
            </a:r>
          </a:p>
        </p:txBody>
      </p:sp>
      <p:sp>
        <p:nvSpPr>
          <p:cNvPr id="4" name="Slide Number Placeholder 3"/>
          <p:cNvSpPr>
            <a:spLocks noGrp="1"/>
          </p:cNvSpPr>
          <p:nvPr>
            <p:ph type="sldNum" sz="quarter" idx="5"/>
          </p:nvPr>
        </p:nvSpPr>
        <p:spPr/>
        <p:txBody>
          <a:bodyPr/>
          <a:lstStyle/>
          <a:p>
            <a:fld id="{F9858139-994E-455D-B8E9-C529715BAB20}" type="slidenum">
              <a:rPr lang="en-US"/>
              <a:t>47</a:t>
            </a:fld>
            <a:endParaRPr lang="en-US"/>
          </a:p>
        </p:txBody>
      </p:sp>
    </p:spTree>
    <p:extLst>
      <p:ext uri="{BB962C8B-B14F-4D97-AF65-F5344CB8AC3E}">
        <p14:creationId xmlns:p14="http://schemas.microsoft.com/office/powerpoint/2010/main" val="186314480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Jeremy</a:t>
            </a:r>
          </a:p>
          <a:p>
            <a:endParaRPr lang="en-US">
              <a:ea typeface="Calibri"/>
              <a:cs typeface="Calibri"/>
            </a:endParaRPr>
          </a:p>
          <a:p>
            <a:r>
              <a:rPr lang="en-US"/>
              <a:t>Now we will hear from Natasha</a:t>
            </a:r>
          </a:p>
        </p:txBody>
      </p:sp>
      <p:sp>
        <p:nvSpPr>
          <p:cNvPr id="4" name="Slide Number Placeholder 3"/>
          <p:cNvSpPr>
            <a:spLocks noGrp="1"/>
          </p:cNvSpPr>
          <p:nvPr>
            <p:ph type="sldNum" sz="quarter" idx="5"/>
          </p:nvPr>
        </p:nvSpPr>
        <p:spPr/>
        <p:txBody>
          <a:bodyPr/>
          <a:lstStyle/>
          <a:p>
            <a:fld id="{F9858139-994E-455D-B8E9-C529715BAB20}" type="slidenum">
              <a:rPr lang="en-US" smtClean="0"/>
              <a:t>48</a:t>
            </a:fld>
            <a:endParaRPr lang="en-US"/>
          </a:p>
        </p:txBody>
      </p:sp>
    </p:spTree>
    <p:extLst>
      <p:ext uri="{BB962C8B-B14F-4D97-AF65-F5344CB8AC3E}">
        <p14:creationId xmlns:p14="http://schemas.microsoft.com/office/powerpoint/2010/main" val="381798037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Natasha</a:t>
            </a:r>
          </a:p>
        </p:txBody>
      </p:sp>
      <p:sp>
        <p:nvSpPr>
          <p:cNvPr id="4" name="Slide Number Placeholder 3"/>
          <p:cNvSpPr>
            <a:spLocks noGrp="1"/>
          </p:cNvSpPr>
          <p:nvPr>
            <p:ph type="sldNum" sz="quarter" idx="5"/>
          </p:nvPr>
        </p:nvSpPr>
        <p:spPr/>
        <p:txBody>
          <a:bodyPr/>
          <a:lstStyle/>
          <a:p>
            <a:fld id="{F9858139-994E-455D-B8E9-C529715BAB20}" type="slidenum">
              <a:rPr lang="en-US"/>
              <a:t>49</a:t>
            </a:fld>
            <a:endParaRPr lang="en-US"/>
          </a:p>
        </p:txBody>
      </p:sp>
    </p:spTree>
    <p:extLst>
      <p:ext uri="{BB962C8B-B14F-4D97-AF65-F5344CB8AC3E}">
        <p14:creationId xmlns:p14="http://schemas.microsoft.com/office/powerpoint/2010/main" val="235363221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Natasha</a:t>
            </a:r>
          </a:p>
        </p:txBody>
      </p:sp>
      <p:sp>
        <p:nvSpPr>
          <p:cNvPr id="4" name="Slide Number Placeholder 3"/>
          <p:cNvSpPr>
            <a:spLocks noGrp="1"/>
          </p:cNvSpPr>
          <p:nvPr>
            <p:ph type="sldNum" sz="quarter" idx="5"/>
          </p:nvPr>
        </p:nvSpPr>
        <p:spPr/>
        <p:txBody>
          <a:bodyPr/>
          <a:lstStyle/>
          <a:p>
            <a:fld id="{F9858139-994E-455D-B8E9-C529715BAB20}" type="slidenum">
              <a:rPr lang="en-US"/>
              <a:t>50</a:t>
            </a:fld>
            <a:endParaRPr lang="en-US"/>
          </a:p>
        </p:txBody>
      </p:sp>
    </p:spTree>
    <p:extLst>
      <p:ext uri="{BB962C8B-B14F-4D97-AF65-F5344CB8AC3E}">
        <p14:creationId xmlns:p14="http://schemas.microsoft.com/office/powerpoint/2010/main" val="26572929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Natasha</a:t>
            </a:r>
          </a:p>
          <a:p>
            <a:endParaRPr lang="en-US">
              <a:ea typeface="Calibri"/>
              <a:cs typeface="Calibri"/>
            </a:endParaRPr>
          </a:p>
          <a:p>
            <a:r>
              <a:rPr lang="en-US">
                <a:ea typeface="Calibri"/>
                <a:cs typeface="Calibri"/>
              </a:rPr>
              <a:t>Now we will hear from Carol</a:t>
            </a:r>
          </a:p>
        </p:txBody>
      </p:sp>
      <p:sp>
        <p:nvSpPr>
          <p:cNvPr id="4" name="Slide Number Placeholder 3"/>
          <p:cNvSpPr>
            <a:spLocks noGrp="1"/>
          </p:cNvSpPr>
          <p:nvPr>
            <p:ph type="sldNum" sz="quarter" idx="5"/>
          </p:nvPr>
        </p:nvSpPr>
        <p:spPr/>
        <p:txBody>
          <a:bodyPr/>
          <a:lstStyle/>
          <a:p>
            <a:fld id="{F9858139-994E-455D-B8E9-C529715BAB20}" type="slidenum">
              <a:rPr lang="en-US"/>
              <a:t>51</a:t>
            </a:fld>
            <a:endParaRPr lang="en-US"/>
          </a:p>
        </p:txBody>
      </p:sp>
    </p:spTree>
    <p:extLst>
      <p:ext uri="{BB962C8B-B14F-4D97-AF65-F5344CB8AC3E}">
        <p14:creationId xmlns:p14="http://schemas.microsoft.com/office/powerpoint/2010/main" val="30290896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Carol’s focus area</a:t>
            </a:r>
          </a:p>
        </p:txBody>
      </p:sp>
      <p:sp>
        <p:nvSpPr>
          <p:cNvPr id="4" name="Slide Number Placeholder 3"/>
          <p:cNvSpPr>
            <a:spLocks noGrp="1"/>
          </p:cNvSpPr>
          <p:nvPr>
            <p:ph type="sldNum" sz="quarter" idx="5"/>
          </p:nvPr>
        </p:nvSpPr>
        <p:spPr/>
        <p:txBody>
          <a:bodyPr/>
          <a:lstStyle/>
          <a:p>
            <a:fld id="{F9858139-994E-455D-B8E9-C529715BAB20}" type="slidenum">
              <a:rPr lang="en-US"/>
              <a:t>52</a:t>
            </a:fld>
            <a:endParaRPr lang="en-US"/>
          </a:p>
        </p:txBody>
      </p:sp>
    </p:spTree>
    <p:extLst>
      <p:ext uri="{BB962C8B-B14F-4D97-AF65-F5344CB8AC3E}">
        <p14:creationId xmlns:p14="http://schemas.microsoft.com/office/powerpoint/2010/main" val="54763206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Carol</a:t>
            </a:r>
          </a:p>
        </p:txBody>
      </p:sp>
      <p:sp>
        <p:nvSpPr>
          <p:cNvPr id="4" name="Slide Number Placeholder 3"/>
          <p:cNvSpPr>
            <a:spLocks noGrp="1"/>
          </p:cNvSpPr>
          <p:nvPr>
            <p:ph type="sldNum" sz="quarter" idx="5"/>
          </p:nvPr>
        </p:nvSpPr>
        <p:spPr/>
        <p:txBody>
          <a:bodyPr/>
          <a:lstStyle/>
          <a:p>
            <a:fld id="{F9858139-994E-455D-B8E9-C529715BAB20}" type="slidenum">
              <a:rPr lang="en-US" smtClean="0"/>
              <a:t>53</a:t>
            </a:fld>
            <a:endParaRPr lang="en-US"/>
          </a:p>
        </p:txBody>
      </p:sp>
    </p:spTree>
    <p:extLst>
      <p:ext uri="{BB962C8B-B14F-4D97-AF65-F5344CB8AC3E}">
        <p14:creationId xmlns:p14="http://schemas.microsoft.com/office/powerpoint/2010/main" val="76790563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Carol</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9858139-994E-455D-B8E9-C529715BAB2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912831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Carol</a:t>
            </a:r>
          </a:p>
          <a:p>
            <a:endParaRPr lang="en-US">
              <a:ea typeface="Calibri"/>
              <a:cs typeface="Calibri"/>
            </a:endParaRPr>
          </a:p>
          <a:p>
            <a:r>
              <a:rPr lang="en-US">
                <a:ea typeface="Calibri"/>
                <a:cs typeface="Calibri"/>
              </a:rPr>
              <a:t>Now we will hear form Natasha</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9858139-994E-455D-B8E9-C529715BAB2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212095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Natasha</a:t>
            </a:r>
          </a:p>
        </p:txBody>
      </p:sp>
      <p:sp>
        <p:nvSpPr>
          <p:cNvPr id="4" name="Slide Number Placeholder 3"/>
          <p:cNvSpPr>
            <a:spLocks noGrp="1"/>
          </p:cNvSpPr>
          <p:nvPr>
            <p:ph type="sldNum" sz="quarter" idx="5"/>
          </p:nvPr>
        </p:nvSpPr>
        <p:spPr/>
        <p:txBody>
          <a:bodyPr/>
          <a:lstStyle/>
          <a:p>
            <a:fld id="{F9858139-994E-455D-B8E9-C529715BAB20}" type="slidenum">
              <a:rPr lang="en-US" smtClean="0"/>
              <a:t>56</a:t>
            </a:fld>
            <a:endParaRPr lang="en-US"/>
          </a:p>
        </p:txBody>
      </p:sp>
    </p:spTree>
    <p:extLst>
      <p:ext uri="{BB962C8B-B14F-4D97-AF65-F5344CB8AC3E}">
        <p14:creationId xmlns:p14="http://schemas.microsoft.com/office/powerpoint/2010/main" val="365882222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Natasha</a:t>
            </a:r>
          </a:p>
        </p:txBody>
      </p:sp>
      <p:sp>
        <p:nvSpPr>
          <p:cNvPr id="4" name="Slide Number Placeholder 3"/>
          <p:cNvSpPr>
            <a:spLocks noGrp="1"/>
          </p:cNvSpPr>
          <p:nvPr>
            <p:ph type="sldNum" sz="quarter" idx="5"/>
          </p:nvPr>
        </p:nvSpPr>
        <p:spPr/>
        <p:txBody>
          <a:bodyPr/>
          <a:lstStyle/>
          <a:p>
            <a:fld id="{F9858139-994E-455D-B8E9-C529715BAB20}" type="slidenum">
              <a:rPr lang="en-US"/>
              <a:t>57</a:t>
            </a:fld>
            <a:endParaRPr lang="en-US"/>
          </a:p>
        </p:txBody>
      </p:sp>
    </p:spTree>
    <p:extLst>
      <p:ext uri="{BB962C8B-B14F-4D97-AF65-F5344CB8AC3E}">
        <p14:creationId xmlns:p14="http://schemas.microsoft.com/office/powerpoint/2010/main" val="140932428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Carol </a:t>
            </a:r>
          </a:p>
          <a:p>
            <a:endParaRPr lang="en-US">
              <a:ea typeface="Calibri"/>
              <a:cs typeface="Calibri"/>
            </a:endParaRPr>
          </a:p>
          <a:p>
            <a:r>
              <a:rPr lang="en-US">
                <a:ea typeface="Calibri"/>
                <a:cs typeface="Calibri"/>
              </a:rPr>
              <a:t>Now we will hear from Carol</a:t>
            </a:r>
          </a:p>
        </p:txBody>
      </p:sp>
      <p:sp>
        <p:nvSpPr>
          <p:cNvPr id="4" name="Slide Number Placeholder 3"/>
          <p:cNvSpPr>
            <a:spLocks noGrp="1"/>
          </p:cNvSpPr>
          <p:nvPr>
            <p:ph type="sldNum" sz="quarter" idx="5"/>
          </p:nvPr>
        </p:nvSpPr>
        <p:spPr/>
        <p:txBody>
          <a:bodyPr/>
          <a:lstStyle/>
          <a:p>
            <a:fld id="{F9858139-994E-455D-B8E9-C529715BAB20}" type="slidenum">
              <a:rPr lang="en-US" smtClean="0"/>
              <a:t>58</a:t>
            </a:fld>
            <a:endParaRPr lang="en-US"/>
          </a:p>
        </p:txBody>
      </p:sp>
    </p:spTree>
    <p:extLst>
      <p:ext uri="{BB962C8B-B14F-4D97-AF65-F5344CB8AC3E}">
        <p14:creationId xmlns:p14="http://schemas.microsoft.com/office/powerpoint/2010/main" val="7359158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Carol</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9858139-994E-455D-B8E9-C529715BAB2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147081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April</a:t>
            </a:r>
          </a:p>
        </p:txBody>
      </p:sp>
      <p:sp>
        <p:nvSpPr>
          <p:cNvPr id="4" name="Slide Number Placeholder 3"/>
          <p:cNvSpPr>
            <a:spLocks noGrp="1"/>
          </p:cNvSpPr>
          <p:nvPr>
            <p:ph type="sldNum" sz="quarter" idx="5"/>
          </p:nvPr>
        </p:nvSpPr>
        <p:spPr/>
        <p:txBody>
          <a:bodyPr/>
          <a:lstStyle/>
          <a:p>
            <a:fld id="{F9858139-994E-455D-B8E9-C529715BAB20}" type="slidenum">
              <a:rPr lang="en-US"/>
              <a:t>60</a:t>
            </a:fld>
            <a:endParaRPr lang="en-US"/>
          </a:p>
        </p:txBody>
      </p:sp>
    </p:spTree>
    <p:extLst>
      <p:ext uri="{BB962C8B-B14F-4D97-AF65-F5344CB8AC3E}">
        <p14:creationId xmlns:p14="http://schemas.microsoft.com/office/powerpoint/2010/main" val="222104067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Varian</a:t>
            </a:r>
          </a:p>
        </p:txBody>
      </p:sp>
      <p:sp>
        <p:nvSpPr>
          <p:cNvPr id="4" name="Slide Number Placeholder 3"/>
          <p:cNvSpPr>
            <a:spLocks noGrp="1"/>
          </p:cNvSpPr>
          <p:nvPr>
            <p:ph type="sldNum" sz="quarter" idx="5"/>
          </p:nvPr>
        </p:nvSpPr>
        <p:spPr/>
        <p:txBody>
          <a:bodyPr/>
          <a:lstStyle/>
          <a:p>
            <a:fld id="{F9858139-994E-455D-B8E9-C529715BAB20}" type="slidenum">
              <a:rPr lang="en-US"/>
              <a:t>61</a:t>
            </a:fld>
            <a:endParaRPr lang="en-US"/>
          </a:p>
        </p:txBody>
      </p:sp>
    </p:spTree>
    <p:extLst>
      <p:ext uri="{BB962C8B-B14F-4D97-AF65-F5344CB8AC3E}">
        <p14:creationId xmlns:p14="http://schemas.microsoft.com/office/powerpoint/2010/main" val="165642224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Jossie</a:t>
            </a:r>
          </a:p>
        </p:txBody>
      </p:sp>
      <p:sp>
        <p:nvSpPr>
          <p:cNvPr id="4" name="Slide Number Placeholder 3"/>
          <p:cNvSpPr>
            <a:spLocks noGrp="1"/>
          </p:cNvSpPr>
          <p:nvPr>
            <p:ph type="sldNum" sz="quarter" idx="5"/>
          </p:nvPr>
        </p:nvSpPr>
        <p:spPr/>
        <p:txBody>
          <a:bodyPr/>
          <a:lstStyle/>
          <a:p>
            <a:fld id="{F9858139-994E-455D-B8E9-C529715BAB20}" type="slidenum">
              <a:rPr lang="en-US"/>
              <a:t>62</a:t>
            </a:fld>
            <a:endParaRPr lang="en-US"/>
          </a:p>
        </p:txBody>
      </p:sp>
    </p:spTree>
    <p:extLst>
      <p:ext uri="{BB962C8B-B14F-4D97-AF65-F5344CB8AC3E}">
        <p14:creationId xmlns:p14="http://schemas.microsoft.com/office/powerpoint/2010/main" val="277285002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Jossie</a:t>
            </a:r>
          </a:p>
        </p:txBody>
      </p:sp>
      <p:sp>
        <p:nvSpPr>
          <p:cNvPr id="4" name="Slide Number Placeholder 3"/>
          <p:cNvSpPr>
            <a:spLocks noGrp="1"/>
          </p:cNvSpPr>
          <p:nvPr>
            <p:ph type="sldNum" sz="quarter" idx="5"/>
          </p:nvPr>
        </p:nvSpPr>
        <p:spPr/>
        <p:txBody>
          <a:bodyPr/>
          <a:lstStyle/>
          <a:p>
            <a:fld id="{F9858139-994E-455D-B8E9-C529715BAB20}" type="slidenum">
              <a:rPr lang="en-US"/>
              <a:t>63</a:t>
            </a:fld>
            <a:endParaRPr lang="en-US"/>
          </a:p>
        </p:txBody>
      </p:sp>
    </p:spTree>
    <p:extLst>
      <p:ext uri="{BB962C8B-B14F-4D97-AF65-F5344CB8AC3E}">
        <p14:creationId xmlns:p14="http://schemas.microsoft.com/office/powerpoint/2010/main" val="377435188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Kevin</a:t>
            </a:r>
          </a:p>
        </p:txBody>
      </p:sp>
      <p:sp>
        <p:nvSpPr>
          <p:cNvPr id="4" name="Slide Number Placeholder 3"/>
          <p:cNvSpPr>
            <a:spLocks noGrp="1"/>
          </p:cNvSpPr>
          <p:nvPr>
            <p:ph type="sldNum" sz="quarter" idx="5"/>
          </p:nvPr>
        </p:nvSpPr>
        <p:spPr/>
        <p:txBody>
          <a:bodyPr/>
          <a:lstStyle/>
          <a:p>
            <a:fld id="{F9858139-994E-455D-B8E9-C529715BAB20}" type="slidenum">
              <a:rPr lang="en-US" smtClean="0"/>
              <a:t>64</a:t>
            </a:fld>
            <a:endParaRPr lang="en-US"/>
          </a:p>
        </p:txBody>
      </p:sp>
    </p:spTree>
    <p:extLst>
      <p:ext uri="{BB962C8B-B14F-4D97-AF65-F5344CB8AC3E}">
        <p14:creationId xmlns:p14="http://schemas.microsoft.com/office/powerpoint/2010/main" val="250453028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Jeremy</a:t>
            </a: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9858139-994E-455D-B8E9-C529715BAB2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028406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Kevin</a:t>
            </a:r>
          </a:p>
          <a:p>
            <a:r>
              <a:rPr lang="en-US"/>
              <a:t>Introduce the new sacs for the Wallingford and Norwich offices.</a:t>
            </a:r>
          </a:p>
          <a:p>
            <a:r>
              <a:rPr lang="en-US">
                <a:cs typeface="Calibri"/>
              </a:rPr>
              <a:t>AT and me may need to be updated</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9858139-994E-455D-B8E9-C529715BAB20}" type="slidenum">
              <a:rPr lang="en-US" smtClean="0"/>
              <a:t>66</a:t>
            </a:fld>
            <a:endParaRPr lang="en-US"/>
          </a:p>
        </p:txBody>
      </p:sp>
    </p:spTree>
    <p:extLst>
      <p:ext uri="{BB962C8B-B14F-4D97-AF65-F5344CB8AC3E}">
        <p14:creationId xmlns:p14="http://schemas.microsoft.com/office/powerpoint/2010/main" val="202239222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Shaunte and Kevin</a:t>
            </a:r>
          </a:p>
          <a:p>
            <a:r>
              <a:rPr lang="en-US">
                <a:cs typeface="Calibri"/>
              </a:rPr>
              <a:t>We do have just one last slide.</a:t>
            </a:r>
          </a:p>
        </p:txBody>
      </p:sp>
      <p:sp>
        <p:nvSpPr>
          <p:cNvPr id="4" name="Slide Number Placeholder 3"/>
          <p:cNvSpPr>
            <a:spLocks noGrp="1"/>
          </p:cNvSpPr>
          <p:nvPr>
            <p:ph type="sldNum" sz="quarter" idx="5"/>
          </p:nvPr>
        </p:nvSpPr>
        <p:spPr/>
        <p:txBody>
          <a:bodyPr/>
          <a:lstStyle/>
          <a:p>
            <a:fld id="{F9858139-994E-455D-B8E9-C529715BAB20}" type="slidenum">
              <a:rPr lang="en-US"/>
              <a:t>67</a:t>
            </a:fld>
            <a:endParaRPr lang="en-US"/>
          </a:p>
        </p:txBody>
      </p:sp>
    </p:spTree>
    <p:extLst>
      <p:ext uri="{BB962C8B-B14F-4D97-AF65-F5344CB8AC3E}">
        <p14:creationId xmlns:p14="http://schemas.microsoft.com/office/powerpoint/2010/main" val="374829232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Carol</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9858139-994E-455D-B8E9-C529715BAB2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0203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EB1D29F8-DE81-47DF-82FF-6FF402FB03F3}"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6260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0B4F4C-D110-4BB0-932B-08E85690735E}"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796894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25AC3A-90C9-4A80-BB5F-4A76AEDAE828}"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5744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109D894-F95D-454C-AC1C-9BC0B5905C47}" type="datetime1">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854345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F4E48FD-03B2-43F5-8546-F690785E2CB2}" type="datetime1">
              <a:rPr lang="en-US" smtClean="0"/>
              <a:t>12/13/2024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29963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CC895D4-4F93-4692-907D-8C9275D48CE1}" type="datetime1">
              <a:rPr lang="en-US" smtClean="0"/>
              <a:t>12/13/2024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767262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7AA3E0D-7FB7-41B0-A976-FD3AE0284643}" type="datetime1">
              <a:rPr lang="en-US" smtClean="0"/>
              <a:t>12/13/2024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397369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A78DED1-6862-4D53-B022-27133D62880B}" type="datetime1">
              <a:rPr lang="en-US" smtClean="0"/>
              <a:t>12/13/2024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2528777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70A851-083D-4F74-A09B-A5B2600D0591}" type="datetime1">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419633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2BEF15D-3FCE-4A35-90C6-CDA44ED1F5F9}"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93404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885E9A1-7478-438B-893F-7F298E4BFC1F}"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54342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2B85063D-9277-49DE-828B-C3BE715A20C4}"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6260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974C-28FE-4F71-BB5C-91B26B8461FB}"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796894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1FF2DC-0FD4-4D3A-B602-B9CBC4F2FF22}"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57443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6A964AC-A997-4D21-AF16-B536A4450565}" type="datetime1">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8543451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C3F8059-532F-468D-8919-CD99A99C03EB}" type="datetime1">
              <a:rPr lang="en-US" smtClean="0"/>
              <a:t>12/13/2024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29963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EC301F3-6604-4E7D-AF63-EBE56B67E474}" type="datetime1">
              <a:rPr lang="en-US" smtClean="0"/>
              <a:t>12/13/2024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7672623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BC8AB15-2FA1-4F86-9DED-871D26CA6E6D}" type="datetime1">
              <a:rPr lang="en-US" smtClean="0"/>
              <a:t>12/13/2024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397369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51CEC70-3787-4B2F-9DE7-9A4C64527FD5}" type="datetime1">
              <a:rPr lang="en-US" smtClean="0"/>
              <a:t>12/13/2024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25287771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A0D043-B719-4DF2-9EAF-3BC65B914338}" type="datetime1">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4196335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1BE41B-6E14-4F00-A8B7-9B02A642EE67}"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934047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E11243-9C28-4322-A7AA-33FE65D5A340}" type="datetime1">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5434294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ver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D258753-8574-22E4-DC12-82132309DD6D}"/>
              </a:ext>
            </a:extLst>
          </p:cNvPr>
          <p:cNvSpPr/>
          <p:nvPr userDrawn="1"/>
        </p:nvSpPr>
        <p:spPr>
          <a:xfrm>
            <a:off x="0" y="0"/>
            <a:ext cx="12192000" cy="6858000"/>
          </a:xfrm>
          <a:prstGeom prst="rect">
            <a:avLst/>
          </a:prstGeom>
          <a:solidFill>
            <a:srgbClr val="3371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8" name="Picture 7" descr="A black and white logo&#10;&#10;Description automatically generated">
            <a:extLst>
              <a:ext uri="{FF2B5EF4-FFF2-40B4-BE49-F238E27FC236}">
                <a16:creationId xmlns:a16="http://schemas.microsoft.com/office/drawing/2014/main" id="{5BFA4E48-6ADF-7DC4-FDDE-0CDEBE678F4C}"/>
              </a:ext>
            </a:extLst>
          </p:cNvPr>
          <p:cNvPicPr>
            <a:picLocks noChangeAspect="1"/>
          </p:cNvPicPr>
          <p:nvPr userDrawn="1"/>
        </p:nvPicPr>
        <p:blipFill>
          <a:blip r:embed="rId2"/>
          <a:stretch>
            <a:fillRect/>
          </a:stretch>
        </p:blipFill>
        <p:spPr>
          <a:xfrm>
            <a:off x="1130969" y="3092620"/>
            <a:ext cx="4704347" cy="672759"/>
          </a:xfrm>
          <a:prstGeom prst="rect">
            <a:avLst/>
          </a:prstGeom>
        </p:spPr>
      </p:pic>
      <p:cxnSp>
        <p:nvCxnSpPr>
          <p:cNvPr id="9" name="Straight Connector 8">
            <a:extLst>
              <a:ext uri="{FF2B5EF4-FFF2-40B4-BE49-F238E27FC236}">
                <a16:creationId xmlns:a16="http://schemas.microsoft.com/office/drawing/2014/main" id="{6B56CE08-D66D-BCBF-680E-B7CC8F152F2D}"/>
              </a:ext>
            </a:extLst>
          </p:cNvPr>
          <p:cNvCxnSpPr/>
          <p:nvPr userDrawn="1"/>
        </p:nvCxnSpPr>
        <p:spPr>
          <a:xfrm>
            <a:off x="6112042" y="2996871"/>
            <a:ext cx="0" cy="1045738"/>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ext Placeholder 11">
            <a:extLst>
              <a:ext uri="{FF2B5EF4-FFF2-40B4-BE49-F238E27FC236}">
                <a16:creationId xmlns:a16="http://schemas.microsoft.com/office/drawing/2014/main" id="{4142B181-CED0-B6F0-7F1C-98D310EACB2E}"/>
              </a:ext>
            </a:extLst>
          </p:cNvPr>
          <p:cNvSpPr>
            <a:spLocks noGrp="1"/>
          </p:cNvSpPr>
          <p:nvPr>
            <p:ph type="body" sz="quarter" idx="10" hasCustomPrompt="1"/>
          </p:nvPr>
        </p:nvSpPr>
        <p:spPr>
          <a:xfrm>
            <a:off x="6269037" y="2996870"/>
            <a:ext cx="5281277" cy="1045737"/>
          </a:xfrm>
          <a:prstGeom prst="rect">
            <a:avLst/>
          </a:prstGeom>
        </p:spPr>
        <p:txBody>
          <a:bodyPr anchor="ctr"/>
          <a:lstStyle>
            <a:lvl1pPr marL="0" indent="0">
              <a:lnSpc>
                <a:spcPct val="100000"/>
              </a:lnSpc>
              <a:spcBef>
                <a:spcPts val="0"/>
              </a:spcBef>
              <a:buNone/>
              <a:defRPr b="0" i="0">
                <a:solidFill>
                  <a:schemeClr val="bg1"/>
                </a:solidFill>
                <a:latin typeface="Poppins" panose="00000500000000000000" pitchFamily="2" charset="0"/>
                <a:cs typeface="Poppins" panose="00000500000000000000" pitchFamily="2" charset="0"/>
              </a:defRPr>
            </a:lvl1pPr>
            <a:lvl2pPr>
              <a:defRPr b="0" i="0">
                <a:solidFill>
                  <a:schemeClr val="bg1"/>
                </a:solidFill>
                <a:latin typeface="Now" pitchFamily="2" charset="77"/>
              </a:defRPr>
            </a:lvl2pPr>
            <a:lvl3pPr>
              <a:defRPr b="0" i="0">
                <a:solidFill>
                  <a:schemeClr val="bg1"/>
                </a:solidFill>
                <a:latin typeface="Now" pitchFamily="2" charset="77"/>
              </a:defRPr>
            </a:lvl3pPr>
            <a:lvl4pPr>
              <a:defRPr b="0" i="0">
                <a:solidFill>
                  <a:schemeClr val="bg1"/>
                </a:solidFill>
                <a:latin typeface="Now" pitchFamily="2" charset="77"/>
              </a:defRPr>
            </a:lvl4pPr>
            <a:lvl5pPr>
              <a:defRPr b="0" i="0">
                <a:solidFill>
                  <a:schemeClr val="bg1"/>
                </a:solidFill>
                <a:latin typeface="Now" pitchFamily="2" charset="77"/>
              </a:defRPr>
            </a:lvl5pPr>
          </a:lstStyle>
          <a:p>
            <a:pPr lvl="0"/>
            <a:r>
              <a:rPr lang="en-US" dirty="0"/>
              <a:t>Presentation title here</a:t>
            </a:r>
          </a:p>
          <a:p>
            <a:pPr lvl="0"/>
            <a:r>
              <a:rPr lang="en-US" dirty="0"/>
              <a:t>Date</a:t>
            </a:r>
          </a:p>
        </p:txBody>
      </p:sp>
      <p:sp>
        <p:nvSpPr>
          <p:cNvPr id="3" name="Text Placeholder 2">
            <a:extLst>
              <a:ext uri="{FF2B5EF4-FFF2-40B4-BE49-F238E27FC236}">
                <a16:creationId xmlns:a16="http://schemas.microsoft.com/office/drawing/2014/main" id="{578FEFC8-05D7-F0FD-BD40-CD3308EF02E1}"/>
              </a:ext>
            </a:extLst>
          </p:cNvPr>
          <p:cNvSpPr>
            <a:spLocks noGrp="1"/>
          </p:cNvSpPr>
          <p:nvPr>
            <p:ph type="body" sz="quarter" idx="11"/>
          </p:nvPr>
        </p:nvSpPr>
        <p:spPr>
          <a:xfrm>
            <a:off x="1956887" y="3721935"/>
            <a:ext cx="4035423" cy="673100"/>
          </a:xfrm>
          <a:prstGeom prst="rect">
            <a:avLst/>
          </a:prstGeom>
        </p:spPr>
        <p:txBody>
          <a:bodyPr/>
          <a:lstStyle>
            <a:lvl1pPr marL="0" indent="0">
              <a:buNone/>
              <a:defRPr sz="1400" b="0">
                <a:solidFill>
                  <a:schemeClr val="bg1"/>
                </a:solidFill>
                <a:latin typeface="Poppins Medium" panose="00000600000000000000" pitchFamily="2" charset="0"/>
                <a:cs typeface="Poppins Medium" panose="00000600000000000000" pitchFamily="2" charset="0"/>
              </a:defRPr>
            </a:lvl1pPr>
          </a:lstStyle>
          <a:p>
            <a:pPr lvl="0"/>
            <a:r>
              <a:rPr lang="en-US"/>
              <a:t>Click to edit Master text styles</a:t>
            </a:r>
          </a:p>
        </p:txBody>
      </p:sp>
    </p:spTree>
    <p:extLst>
      <p:ext uri="{BB962C8B-B14F-4D97-AF65-F5344CB8AC3E}">
        <p14:creationId xmlns:p14="http://schemas.microsoft.com/office/powerpoint/2010/main" val="22852123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48D056-3865-E712-F5DE-A537FBE68C82}"/>
              </a:ext>
            </a:extLst>
          </p:cNvPr>
          <p:cNvSpPr/>
          <p:nvPr userDrawn="1"/>
        </p:nvSpPr>
        <p:spPr>
          <a:xfrm>
            <a:off x="0" y="0"/>
            <a:ext cx="12192000" cy="6858000"/>
          </a:xfrm>
          <a:prstGeom prst="rect">
            <a:avLst/>
          </a:prstGeom>
          <a:solidFill>
            <a:srgbClr val="0006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D5FC1790-7E16-E85B-CBB2-494F1DB3DB81}"/>
              </a:ext>
            </a:extLst>
          </p:cNvPr>
          <p:cNvSpPr txBox="1"/>
          <p:nvPr userDrawn="1"/>
        </p:nvSpPr>
        <p:spPr>
          <a:xfrm>
            <a:off x="551448" y="1756324"/>
            <a:ext cx="4680284" cy="369332"/>
          </a:xfrm>
          <a:prstGeom prst="rect">
            <a:avLst/>
          </a:prstGeom>
          <a:noFill/>
        </p:spPr>
        <p:txBody>
          <a:bodyPr wrap="square" rtlCol="0">
            <a:spAutoFit/>
          </a:bodyPr>
          <a:lstStyle/>
          <a:p>
            <a:r>
              <a:rPr lang="en-US" dirty="0">
                <a:solidFill>
                  <a:schemeClr val="bg1"/>
                </a:solidFill>
                <a:latin typeface="Poppins" pitchFamily="2" charset="77"/>
                <a:cs typeface="Poppins" pitchFamily="2" charset="77"/>
              </a:rPr>
              <a:t>Agenda</a:t>
            </a:r>
          </a:p>
        </p:txBody>
      </p:sp>
      <p:sp>
        <p:nvSpPr>
          <p:cNvPr id="12" name="Text Placeholder 11">
            <a:extLst>
              <a:ext uri="{FF2B5EF4-FFF2-40B4-BE49-F238E27FC236}">
                <a16:creationId xmlns:a16="http://schemas.microsoft.com/office/drawing/2014/main" id="{9D716DB1-27F1-B81A-43E9-804E81DDFEDA}"/>
              </a:ext>
            </a:extLst>
          </p:cNvPr>
          <p:cNvSpPr>
            <a:spLocks noGrp="1"/>
          </p:cNvSpPr>
          <p:nvPr>
            <p:ph type="body" sz="quarter" idx="10" hasCustomPrompt="1"/>
          </p:nvPr>
        </p:nvSpPr>
        <p:spPr>
          <a:xfrm>
            <a:off x="551447" y="2369470"/>
            <a:ext cx="2538663" cy="433387"/>
          </a:xfrm>
          <a:prstGeom prst="rect">
            <a:avLst/>
          </a:prstGeom>
        </p:spPr>
        <p:txBody>
          <a:bodyPr/>
          <a:lstStyle>
            <a:lvl1pPr marL="0" indent="0">
              <a:buNone/>
              <a:defRPr sz="2400" b="1" i="0">
                <a:solidFill>
                  <a:schemeClr val="bg1"/>
                </a:solidFill>
                <a:latin typeface="Poppins SemiBold" panose="00000700000000000000" pitchFamily="2" charset="0"/>
                <a:cs typeface="Poppins SemiBold" panose="00000700000000000000" pitchFamily="2" charset="0"/>
              </a:defRPr>
            </a:lvl1pPr>
          </a:lstStyle>
          <a:p>
            <a:pPr lvl="0"/>
            <a:r>
              <a:rPr lang="en-US" dirty="0">
                <a:latin typeface="Poppins" pitchFamily="2" charset="77"/>
                <a:cs typeface="Poppins" pitchFamily="2" charset="77"/>
              </a:rPr>
              <a:t>01 Insert Name</a:t>
            </a:r>
            <a:endParaRPr lang="en-US" dirty="0"/>
          </a:p>
        </p:txBody>
      </p:sp>
      <p:sp>
        <p:nvSpPr>
          <p:cNvPr id="13" name="Text Placeholder 11">
            <a:extLst>
              <a:ext uri="{FF2B5EF4-FFF2-40B4-BE49-F238E27FC236}">
                <a16:creationId xmlns:a16="http://schemas.microsoft.com/office/drawing/2014/main" id="{0484542F-5A08-D71D-4480-650712EF2831}"/>
              </a:ext>
            </a:extLst>
          </p:cNvPr>
          <p:cNvSpPr>
            <a:spLocks noGrp="1"/>
          </p:cNvSpPr>
          <p:nvPr>
            <p:ph type="body" sz="quarter" idx="11" hasCustomPrompt="1"/>
          </p:nvPr>
        </p:nvSpPr>
        <p:spPr>
          <a:xfrm>
            <a:off x="4827582" y="2369470"/>
            <a:ext cx="2538663" cy="433387"/>
          </a:xfrm>
          <a:prstGeom prst="rect">
            <a:avLst/>
          </a:prstGeom>
        </p:spPr>
        <p:txBody>
          <a:bodyPr/>
          <a:lstStyle>
            <a:lvl1pPr marL="0" indent="0">
              <a:buNone/>
              <a:defRPr sz="2400" b="1" i="0">
                <a:solidFill>
                  <a:schemeClr val="bg1"/>
                </a:solidFill>
                <a:latin typeface="Poppins SemiBold" panose="00000700000000000000" pitchFamily="2" charset="0"/>
                <a:cs typeface="Poppins SemiBold" panose="00000700000000000000" pitchFamily="2" charset="0"/>
              </a:defRPr>
            </a:lvl1pPr>
          </a:lstStyle>
          <a:p>
            <a:pPr lvl="0"/>
            <a:r>
              <a:rPr lang="en-US" dirty="0">
                <a:latin typeface="Poppins" pitchFamily="2" charset="77"/>
                <a:cs typeface="Poppins" pitchFamily="2" charset="77"/>
              </a:rPr>
              <a:t>02 Insert Name</a:t>
            </a:r>
            <a:endParaRPr lang="en-US" dirty="0"/>
          </a:p>
        </p:txBody>
      </p:sp>
      <p:sp>
        <p:nvSpPr>
          <p:cNvPr id="14" name="Text Placeholder 11">
            <a:extLst>
              <a:ext uri="{FF2B5EF4-FFF2-40B4-BE49-F238E27FC236}">
                <a16:creationId xmlns:a16="http://schemas.microsoft.com/office/drawing/2014/main" id="{2CCE78E2-852D-F0C3-7CEF-B4046829742E}"/>
              </a:ext>
            </a:extLst>
          </p:cNvPr>
          <p:cNvSpPr>
            <a:spLocks noGrp="1"/>
          </p:cNvSpPr>
          <p:nvPr>
            <p:ph type="body" sz="quarter" idx="12" hasCustomPrompt="1"/>
          </p:nvPr>
        </p:nvSpPr>
        <p:spPr>
          <a:xfrm>
            <a:off x="8937458" y="2369469"/>
            <a:ext cx="2648953" cy="433387"/>
          </a:xfrm>
          <a:prstGeom prst="rect">
            <a:avLst/>
          </a:prstGeom>
        </p:spPr>
        <p:txBody>
          <a:bodyPr/>
          <a:lstStyle>
            <a:lvl1pPr marL="0" indent="0">
              <a:buNone/>
              <a:defRPr sz="2400" b="1" i="0">
                <a:solidFill>
                  <a:schemeClr val="bg1"/>
                </a:solidFill>
                <a:latin typeface="Poppins SemiBold" panose="00000700000000000000" pitchFamily="2" charset="0"/>
                <a:cs typeface="Poppins SemiBold" panose="00000700000000000000" pitchFamily="2" charset="0"/>
              </a:defRPr>
            </a:lvl1pPr>
          </a:lstStyle>
          <a:p>
            <a:pPr lvl="0"/>
            <a:r>
              <a:rPr lang="en-US" dirty="0">
                <a:latin typeface="Poppins" pitchFamily="2" charset="77"/>
                <a:cs typeface="Poppins" pitchFamily="2" charset="77"/>
              </a:rPr>
              <a:t>03 Insert Name</a:t>
            </a:r>
            <a:endParaRPr lang="en-US" dirty="0"/>
          </a:p>
        </p:txBody>
      </p:sp>
      <p:sp>
        <p:nvSpPr>
          <p:cNvPr id="17" name="Text Placeholder 11">
            <a:extLst>
              <a:ext uri="{FF2B5EF4-FFF2-40B4-BE49-F238E27FC236}">
                <a16:creationId xmlns:a16="http://schemas.microsoft.com/office/drawing/2014/main" id="{0463CFFB-0669-D326-DA73-F19A46723F1D}"/>
              </a:ext>
            </a:extLst>
          </p:cNvPr>
          <p:cNvSpPr>
            <a:spLocks noGrp="1"/>
          </p:cNvSpPr>
          <p:nvPr>
            <p:ph type="body" sz="quarter" idx="14" hasCustomPrompt="1"/>
          </p:nvPr>
        </p:nvSpPr>
        <p:spPr>
          <a:xfrm>
            <a:off x="537410" y="4086796"/>
            <a:ext cx="2648953" cy="433387"/>
          </a:xfrm>
          <a:prstGeom prst="rect">
            <a:avLst/>
          </a:prstGeom>
        </p:spPr>
        <p:txBody>
          <a:bodyPr/>
          <a:lstStyle>
            <a:lvl1pPr marL="0" indent="0">
              <a:buNone/>
              <a:defRPr sz="2400" b="1" i="0">
                <a:solidFill>
                  <a:schemeClr val="bg1"/>
                </a:solidFill>
                <a:latin typeface="Poppins SemiBold" panose="00000700000000000000" pitchFamily="2" charset="0"/>
                <a:cs typeface="Poppins SemiBold" panose="00000700000000000000" pitchFamily="2" charset="0"/>
              </a:defRPr>
            </a:lvl1pPr>
          </a:lstStyle>
          <a:p>
            <a:pPr lvl="0"/>
            <a:r>
              <a:rPr lang="en-US" dirty="0">
                <a:latin typeface="Poppins" pitchFamily="2" charset="77"/>
                <a:cs typeface="Poppins" pitchFamily="2" charset="77"/>
              </a:rPr>
              <a:t>04 Insert Name</a:t>
            </a:r>
            <a:endParaRPr lang="en-US" dirty="0"/>
          </a:p>
        </p:txBody>
      </p:sp>
      <p:sp>
        <p:nvSpPr>
          <p:cNvPr id="18" name="Text Placeholder 11">
            <a:extLst>
              <a:ext uri="{FF2B5EF4-FFF2-40B4-BE49-F238E27FC236}">
                <a16:creationId xmlns:a16="http://schemas.microsoft.com/office/drawing/2014/main" id="{791D8E5B-1401-248C-5C24-B5748CB695E2}"/>
              </a:ext>
            </a:extLst>
          </p:cNvPr>
          <p:cNvSpPr>
            <a:spLocks noGrp="1"/>
          </p:cNvSpPr>
          <p:nvPr>
            <p:ph type="body" sz="quarter" idx="15" hasCustomPrompt="1"/>
          </p:nvPr>
        </p:nvSpPr>
        <p:spPr>
          <a:xfrm>
            <a:off x="4837063" y="4086796"/>
            <a:ext cx="2648953" cy="433387"/>
          </a:xfrm>
          <a:prstGeom prst="rect">
            <a:avLst/>
          </a:prstGeom>
        </p:spPr>
        <p:txBody>
          <a:bodyPr/>
          <a:lstStyle>
            <a:lvl1pPr marL="0" indent="0">
              <a:buNone/>
              <a:defRPr sz="2400" b="1" i="0">
                <a:solidFill>
                  <a:schemeClr val="bg1"/>
                </a:solidFill>
                <a:latin typeface="Poppins SemiBold" panose="00000700000000000000" pitchFamily="2" charset="0"/>
                <a:cs typeface="Poppins SemiBold" panose="00000700000000000000" pitchFamily="2" charset="0"/>
              </a:defRPr>
            </a:lvl1pPr>
          </a:lstStyle>
          <a:p>
            <a:pPr lvl="0"/>
            <a:r>
              <a:rPr lang="en-US" dirty="0">
                <a:latin typeface="Poppins" pitchFamily="2" charset="77"/>
                <a:cs typeface="Poppins" pitchFamily="2" charset="77"/>
              </a:rPr>
              <a:t>05 Insert Name</a:t>
            </a:r>
            <a:endParaRPr lang="en-US" dirty="0"/>
          </a:p>
        </p:txBody>
      </p:sp>
      <p:cxnSp>
        <p:nvCxnSpPr>
          <p:cNvPr id="19" name="Straight Connector 18">
            <a:extLst>
              <a:ext uri="{FF2B5EF4-FFF2-40B4-BE49-F238E27FC236}">
                <a16:creationId xmlns:a16="http://schemas.microsoft.com/office/drawing/2014/main" id="{1C4E4AE2-51A7-89ED-BE49-5EC9BEB81A1E}"/>
              </a:ext>
            </a:extLst>
          </p:cNvPr>
          <p:cNvCxnSpPr>
            <a:cxnSpLocks/>
          </p:cNvCxnSpPr>
          <p:nvPr userDrawn="1"/>
        </p:nvCxnSpPr>
        <p:spPr>
          <a:xfrm>
            <a:off x="625642" y="6172201"/>
            <a:ext cx="1096076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C6AE3F3B-0648-44AB-7D7D-7B45DC7EB870}"/>
              </a:ext>
            </a:extLst>
          </p:cNvPr>
          <p:cNvSpPr txBox="1"/>
          <p:nvPr userDrawn="1"/>
        </p:nvSpPr>
        <p:spPr>
          <a:xfrm>
            <a:off x="551448" y="6391990"/>
            <a:ext cx="1167904" cy="246221"/>
          </a:xfrm>
          <a:prstGeom prst="rect">
            <a:avLst/>
          </a:prstGeom>
          <a:noFill/>
        </p:spPr>
        <p:txBody>
          <a:bodyPr wrap="square" rtlCol="0">
            <a:spAutoFit/>
          </a:bodyPr>
          <a:lstStyle/>
          <a:p>
            <a:r>
              <a:rPr lang="en-US" sz="1000" dirty="0">
                <a:solidFill>
                  <a:schemeClr val="bg1"/>
                </a:solidFill>
                <a:latin typeface="Poppins" pitchFamily="2" charset="77"/>
                <a:cs typeface="Poppins" pitchFamily="2" charset="77"/>
              </a:rPr>
              <a:t>Agenda</a:t>
            </a:r>
          </a:p>
        </p:txBody>
      </p:sp>
      <p:sp>
        <p:nvSpPr>
          <p:cNvPr id="26" name="Text Placeholder 11">
            <a:extLst>
              <a:ext uri="{FF2B5EF4-FFF2-40B4-BE49-F238E27FC236}">
                <a16:creationId xmlns:a16="http://schemas.microsoft.com/office/drawing/2014/main" id="{C6451227-3AA7-6B52-AB54-BDDAE542348F}"/>
              </a:ext>
            </a:extLst>
          </p:cNvPr>
          <p:cNvSpPr>
            <a:spLocks noGrp="1"/>
          </p:cNvSpPr>
          <p:nvPr>
            <p:ph type="body" sz="quarter" idx="16" hasCustomPrompt="1"/>
          </p:nvPr>
        </p:nvSpPr>
        <p:spPr>
          <a:xfrm>
            <a:off x="8937457" y="4086796"/>
            <a:ext cx="2648953" cy="433387"/>
          </a:xfrm>
          <a:prstGeom prst="rect">
            <a:avLst/>
          </a:prstGeom>
        </p:spPr>
        <p:txBody>
          <a:bodyPr/>
          <a:lstStyle>
            <a:lvl1pPr marL="0" indent="0">
              <a:buNone/>
              <a:defRPr sz="2400" b="1" i="0">
                <a:solidFill>
                  <a:schemeClr val="bg1"/>
                </a:solidFill>
                <a:latin typeface="Poppins SemiBold" panose="00000700000000000000" pitchFamily="2" charset="0"/>
                <a:cs typeface="Poppins SemiBold" panose="00000700000000000000" pitchFamily="2" charset="0"/>
              </a:defRPr>
            </a:lvl1pPr>
          </a:lstStyle>
          <a:p>
            <a:pPr lvl="0"/>
            <a:r>
              <a:rPr lang="en-US" dirty="0">
                <a:latin typeface="Poppins" pitchFamily="2" charset="77"/>
                <a:cs typeface="Poppins" pitchFamily="2" charset="77"/>
              </a:rPr>
              <a:t>06 Insert Name</a:t>
            </a:r>
            <a:endParaRPr lang="en-US" dirty="0"/>
          </a:p>
        </p:txBody>
      </p:sp>
      <p:sp>
        <p:nvSpPr>
          <p:cNvPr id="28" name="Text Placeholder 27">
            <a:extLst>
              <a:ext uri="{FF2B5EF4-FFF2-40B4-BE49-F238E27FC236}">
                <a16:creationId xmlns:a16="http://schemas.microsoft.com/office/drawing/2014/main" id="{6DEB9DCC-B45E-9C12-BD52-A72F2E95299E}"/>
              </a:ext>
            </a:extLst>
          </p:cNvPr>
          <p:cNvSpPr>
            <a:spLocks noGrp="1"/>
          </p:cNvSpPr>
          <p:nvPr>
            <p:ph type="body" sz="quarter" idx="17" hasCustomPrompt="1"/>
          </p:nvPr>
        </p:nvSpPr>
        <p:spPr>
          <a:xfrm>
            <a:off x="538163" y="2798236"/>
            <a:ext cx="3479800" cy="942975"/>
          </a:xfrm>
          <a:prstGeom prst="rect">
            <a:avLst/>
          </a:prstGeom>
        </p:spPr>
        <p:txBody>
          <a:bodyPr/>
          <a:lstStyle>
            <a:lvl1pPr marL="0" indent="0">
              <a:buNone/>
              <a:defRPr sz="1400">
                <a:solidFill>
                  <a:schemeClr val="bg1"/>
                </a:solidFill>
              </a:defRPr>
            </a:lvl1pPr>
            <a:lvl2pPr marL="457200" indent="0">
              <a:buNone/>
              <a:defRPr sz="1400">
                <a:solidFill>
                  <a:schemeClr val="bg1"/>
                </a:solidFill>
                <a:latin typeface="Poppins" pitchFamily="2" charset="77"/>
                <a:cs typeface="Poppins" pitchFamily="2" charset="77"/>
              </a:defRPr>
            </a:lvl2pPr>
          </a:lstStyle>
          <a:p>
            <a:pPr lvl="0"/>
            <a:r>
              <a:rPr lang="en-US" sz="1400" dirty="0">
                <a:latin typeface="Poppins" pitchFamily="2" charset="77"/>
                <a:cs typeface="Poppins" pitchFamily="2" charset="77"/>
              </a:rPr>
              <a:t>Brief description of content goes here. Font should be Poppins Regular, size 14</a:t>
            </a:r>
            <a:endParaRPr lang="en-US" dirty="0"/>
          </a:p>
        </p:txBody>
      </p:sp>
      <p:sp>
        <p:nvSpPr>
          <p:cNvPr id="29" name="Text Placeholder 27">
            <a:extLst>
              <a:ext uri="{FF2B5EF4-FFF2-40B4-BE49-F238E27FC236}">
                <a16:creationId xmlns:a16="http://schemas.microsoft.com/office/drawing/2014/main" id="{FCB22BAC-02BB-FBF3-79F1-7D0290B29AB9}"/>
              </a:ext>
            </a:extLst>
          </p:cNvPr>
          <p:cNvSpPr>
            <a:spLocks noGrp="1"/>
          </p:cNvSpPr>
          <p:nvPr>
            <p:ph type="body" sz="quarter" idx="18" hasCustomPrompt="1"/>
          </p:nvPr>
        </p:nvSpPr>
        <p:spPr>
          <a:xfrm>
            <a:off x="4837063" y="2818873"/>
            <a:ext cx="3479800" cy="942975"/>
          </a:xfrm>
          <a:prstGeom prst="rect">
            <a:avLst/>
          </a:prstGeom>
        </p:spPr>
        <p:txBody>
          <a:bodyPr/>
          <a:lstStyle>
            <a:lvl1pPr marL="0" indent="0">
              <a:buNone/>
              <a:defRPr sz="1400">
                <a:solidFill>
                  <a:schemeClr val="bg1"/>
                </a:solidFill>
              </a:defRPr>
            </a:lvl1pPr>
            <a:lvl2pPr marL="457200" indent="0">
              <a:buNone/>
              <a:defRPr sz="1400">
                <a:solidFill>
                  <a:schemeClr val="bg1"/>
                </a:solidFill>
                <a:latin typeface="Poppins" pitchFamily="2" charset="77"/>
                <a:cs typeface="Poppins" pitchFamily="2" charset="77"/>
              </a:defRPr>
            </a:lvl2pPr>
          </a:lstStyle>
          <a:p>
            <a:pPr lvl="0"/>
            <a:r>
              <a:rPr lang="en-US" sz="1400" dirty="0">
                <a:latin typeface="Poppins" pitchFamily="2" charset="77"/>
                <a:cs typeface="Poppins" pitchFamily="2" charset="77"/>
              </a:rPr>
              <a:t>Brief description of content goes here. Font should be Poppins Regular, size 14</a:t>
            </a:r>
            <a:endParaRPr lang="en-US" sz="1400" dirty="0"/>
          </a:p>
        </p:txBody>
      </p:sp>
      <p:sp>
        <p:nvSpPr>
          <p:cNvPr id="30" name="Text Placeholder 27">
            <a:extLst>
              <a:ext uri="{FF2B5EF4-FFF2-40B4-BE49-F238E27FC236}">
                <a16:creationId xmlns:a16="http://schemas.microsoft.com/office/drawing/2014/main" id="{3CB72F5C-E4FB-504A-6D04-4B87AD87A792}"/>
              </a:ext>
            </a:extLst>
          </p:cNvPr>
          <p:cNvSpPr>
            <a:spLocks noGrp="1"/>
          </p:cNvSpPr>
          <p:nvPr>
            <p:ph type="body" sz="quarter" idx="19" hasCustomPrompt="1"/>
          </p:nvPr>
        </p:nvSpPr>
        <p:spPr>
          <a:xfrm>
            <a:off x="8937457" y="2834699"/>
            <a:ext cx="3031630" cy="942975"/>
          </a:xfrm>
          <a:prstGeom prst="rect">
            <a:avLst/>
          </a:prstGeom>
        </p:spPr>
        <p:txBody>
          <a:bodyPr/>
          <a:lstStyle>
            <a:lvl1pPr marL="0" indent="0">
              <a:buNone/>
              <a:defRPr sz="1400">
                <a:solidFill>
                  <a:schemeClr val="bg1"/>
                </a:solidFill>
              </a:defRPr>
            </a:lvl1pPr>
            <a:lvl2pPr marL="457200" indent="0">
              <a:buNone/>
              <a:defRPr sz="1400">
                <a:solidFill>
                  <a:schemeClr val="bg1"/>
                </a:solidFill>
                <a:latin typeface="Poppins" pitchFamily="2" charset="77"/>
                <a:cs typeface="Poppins" pitchFamily="2" charset="77"/>
              </a:defRPr>
            </a:lvl2pPr>
          </a:lstStyle>
          <a:p>
            <a:pPr lvl="0"/>
            <a:r>
              <a:rPr lang="en-US" sz="1400" dirty="0">
                <a:latin typeface="Poppins" pitchFamily="2" charset="77"/>
                <a:cs typeface="Poppins" pitchFamily="2" charset="77"/>
              </a:rPr>
              <a:t>Brief description of content goes here. Font should be Poppins Regular, size 14</a:t>
            </a:r>
            <a:endParaRPr lang="en-US" sz="1400" dirty="0"/>
          </a:p>
        </p:txBody>
      </p:sp>
      <p:sp>
        <p:nvSpPr>
          <p:cNvPr id="32" name="Text Placeholder 27">
            <a:extLst>
              <a:ext uri="{FF2B5EF4-FFF2-40B4-BE49-F238E27FC236}">
                <a16:creationId xmlns:a16="http://schemas.microsoft.com/office/drawing/2014/main" id="{3EFAE001-2FC3-D1EB-9256-5F802BFCF2A2}"/>
              </a:ext>
            </a:extLst>
          </p:cNvPr>
          <p:cNvSpPr>
            <a:spLocks noGrp="1"/>
          </p:cNvSpPr>
          <p:nvPr>
            <p:ph type="body" sz="quarter" idx="21" hasCustomPrompt="1"/>
          </p:nvPr>
        </p:nvSpPr>
        <p:spPr>
          <a:xfrm>
            <a:off x="537410" y="4556646"/>
            <a:ext cx="3479800" cy="942975"/>
          </a:xfrm>
          <a:prstGeom prst="rect">
            <a:avLst/>
          </a:prstGeom>
        </p:spPr>
        <p:txBody>
          <a:bodyPr/>
          <a:lstStyle>
            <a:lvl1pPr marL="0" indent="0">
              <a:buNone/>
              <a:defRPr sz="1400">
                <a:solidFill>
                  <a:schemeClr val="bg1"/>
                </a:solidFill>
              </a:defRPr>
            </a:lvl1pPr>
            <a:lvl2pPr marL="457200" indent="0">
              <a:buNone/>
              <a:defRPr sz="1400">
                <a:solidFill>
                  <a:schemeClr val="bg1"/>
                </a:solidFill>
                <a:latin typeface="Poppins" pitchFamily="2" charset="77"/>
                <a:cs typeface="Poppins" pitchFamily="2" charset="77"/>
              </a:defRPr>
            </a:lvl2pPr>
          </a:lstStyle>
          <a:p>
            <a:pPr lvl="0"/>
            <a:r>
              <a:rPr lang="en-US" sz="1400" dirty="0">
                <a:latin typeface="Poppins" pitchFamily="2" charset="77"/>
                <a:cs typeface="Poppins" pitchFamily="2" charset="77"/>
              </a:rPr>
              <a:t>Brief description of content goes here. Font should be Poppins Regular, size 14</a:t>
            </a:r>
            <a:endParaRPr lang="en-US" sz="1400" dirty="0"/>
          </a:p>
        </p:txBody>
      </p:sp>
      <p:sp>
        <p:nvSpPr>
          <p:cNvPr id="33" name="Text Placeholder 27">
            <a:extLst>
              <a:ext uri="{FF2B5EF4-FFF2-40B4-BE49-F238E27FC236}">
                <a16:creationId xmlns:a16="http://schemas.microsoft.com/office/drawing/2014/main" id="{4C29B902-F51D-6CD0-A0BD-C657ADF943CE}"/>
              </a:ext>
            </a:extLst>
          </p:cNvPr>
          <p:cNvSpPr>
            <a:spLocks noGrp="1"/>
          </p:cNvSpPr>
          <p:nvPr>
            <p:ph type="body" sz="quarter" idx="22" hasCustomPrompt="1"/>
          </p:nvPr>
        </p:nvSpPr>
        <p:spPr>
          <a:xfrm>
            <a:off x="4836310" y="4577283"/>
            <a:ext cx="3479800" cy="942975"/>
          </a:xfrm>
          <a:prstGeom prst="rect">
            <a:avLst/>
          </a:prstGeom>
        </p:spPr>
        <p:txBody>
          <a:bodyPr/>
          <a:lstStyle>
            <a:lvl1pPr marL="0" indent="0">
              <a:buNone/>
              <a:defRPr sz="1400">
                <a:solidFill>
                  <a:schemeClr val="bg1"/>
                </a:solidFill>
              </a:defRPr>
            </a:lvl1pPr>
            <a:lvl2pPr marL="457200" indent="0">
              <a:buNone/>
              <a:defRPr sz="1400">
                <a:solidFill>
                  <a:schemeClr val="bg1"/>
                </a:solidFill>
                <a:latin typeface="Poppins" pitchFamily="2" charset="77"/>
                <a:cs typeface="Poppins" pitchFamily="2" charset="77"/>
              </a:defRPr>
            </a:lvl2pPr>
          </a:lstStyle>
          <a:p>
            <a:pPr lvl="0"/>
            <a:r>
              <a:rPr lang="en-US" sz="1400" dirty="0">
                <a:latin typeface="Poppins" pitchFamily="2" charset="77"/>
                <a:cs typeface="Poppins" pitchFamily="2" charset="77"/>
              </a:rPr>
              <a:t>Brief description of content goes here. Font should be Poppins Regular, size 14</a:t>
            </a:r>
            <a:endParaRPr lang="en-US" sz="1400" dirty="0"/>
          </a:p>
        </p:txBody>
      </p:sp>
      <p:sp>
        <p:nvSpPr>
          <p:cNvPr id="34" name="Text Placeholder 27">
            <a:extLst>
              <a:ext uri="{FF2B5EF4-FFF2-40B4-BE49-F238E27FC236}">
                <a16:creationId xmlns:a16="http://schemas.microsoft.com/office/drawing/2014/main" id="{6323696F-C719-5340-EC8A-57FA77453782}"/>
              </a:ext>
            </a:extLst>
          </p:cNvPr>
          <p:cNvSpPr>
            <a:spLocks noGrp="1"/>
          </p:cNvSpPr>
          <p:nvPr>
            <p:ph type="body" sz="quarter" idx="23" hasCustomPrompt="1"/>
          </p:nvPr>
        </p:nvSpPr>
        <p:spPr>
          <a:xfrm>
            <a:off x="8936704" y="4593109"/>
            <a:ext cx="3031630" cy="942975"/>
          </a:xfrm>
          <a:prstGeom prst="rect">
            <a:avLst/>
          </a:prstGeom>
        </p:spPr>
        <p:txBody>
          <a:bodyPr/>
          <a:lstStyle>
            <a:lvl1pPr marL="0" indent="0">
              <a:buNone/>
              <a:defRPr sz="1400">
                <a:solidFill>
                  <a:schemeClr val="bg1"/>
                </a:solidFill>
              </a:defRPr>
            </a:lvl1pPr>
            <a:lvl2pPr marL="457200" indent="0">
              <a:buNone/>
              <a:defRPr sz="1400">
                <a:solidFill>
                  <a:schemeClr val="bg1"/>
                </a:solidFill>
                <a:latin typeface="Poppins" pitchFamily="2" charset="77"/>
                <a:cs typeface="Poppins" pitchFamily="2" charset="77"/>
              </a:defRPr>
            </a:lvl2pPr>
          </a:lstStyle>
          <a:p>
            <a:pPr lvl="0"/>
            <a:r>
              <a:rPr lang="en-US" sz="1400" dirty="0">
                <a:latin typeface="Poppins" pitchFamily="2" charset="77"/>
                <a:cs typeface="Poppins" pitchFamily="2" charset="77"/>
              </a:rPr>
              <a:t>Brief description of content  goes here. Font should be Poppins Regular, size 14</a:t>
            </a:r>
            <a:endParaRPr lang="en-US" sz="1400" dirty="0"/>
          </a:p>
        </p:txBody>
      </p:sp>
      <p:pic>
        <p:nvPicPr>
          <p:cNvPr id="42" name="Picture 41" descr="A black and white logo&#10;&#10;Description automatically generated">
            <a:extLst>
              <a:ext uri="{FF2B5EF4-FFF2-40B4-BE49-F238E27FC236}">
                <a16:creationId xmlns:a16="http://schemas.microsoft.com/office/drawing/2014/main" id="{1D0451A0-0F91-9C83-97F3-E2C99083790C}"/>
              </a:ext>
            </a:extLst>
          </p:cNvPr>
          <p:cNvPicPr>
            <a:picLocks noChangeAspect="1"/>
          </p:cNvPicPr>
          <p:nvPr userDrawn="1"/>
        </p:nvPicPr>
        <p:blipFill>
          <a:blip r:embed="rId2"/>
          <a:stretch>
            <a:fillRect/>
          </a:stretch>
        </p:blipFill>
        <p:spPr>
          <a:xfrm>
            <a:off x="10224270" y="6401410"/>
            <a:ext cx="1362140" cy="194797"/>
          </a:xfrm>
          <a:prstGeom prst="rect">
            <a:avLst/>
          </a:prstGeom>
        </p:spPr>
      </p:pic>
      <p:sp>
        <p:nvSpPr>
          <p:cNvPr id="2" name="Text Placeholder 2">
            <a:extLst>
              <a:ext uri="{FF2B5EF4-FFF2-40B4-BE49-F238E27FC236}">
                <a16:creationId xmlns:a16="http://schemas.microsoft.com/office/drawing/2014/main" id="{F2319D37-F71B-6316-6CE8-9ACD7DF55283}"/>
              </a:ext>
            </a:extLst>
          </p:cNvPr>
          <p:cNvSpPr>
            <a:spLocks noGrp="1"/>
          </p:cNvSpPr>
          <p:nvPr>
            <p:ph type="body" sz="quarter" idx="24"/>
          </p:nvPr>
        </p:nvSpPr>
        <p:spPr>
          <a:xfrm>
            <a:off x="10384279" y="6565684"/>
            <a:ext cx="2037351" cy="194797"/>
          </a:xfrm>
          <a:prstGeom prst="rect">
            <a:avLst/>
          </a:prstGeom>
        </p:spPr>
        <p:txBody>
          <a:bodyPr/>
          <a:lstStyle>
            <a:lvl1pPr marL="0" indent="0">
              <a:buNone/>
              <a:defRPr sz="450" b="0">
                <a:solidFill>
                  <a:schemeClr val="bg1"/>
                </a:solidFill>
                <a:latin typeface="Poppins Medium" panose="00000600000000000000" pitchFamily="2" charset="0"/>
                <a:cs typeface="Poppins Medium" panose="00000600000000000000" pitchFamily="2" charset="0"/>
              </a:defRPr>
            </a:lvl1pPr>
          </a:lstStyle>
          <a:p>
            <a:pPr lvl="0"/>
            <a:r>
              <a:rPr lang="en-US"/>
              <a:t>Click to edit Master text styles</a:t>
            </a:r>
          </a:p>
        </p:txBody>
      </p:sp>
    </p:spTree>
    <p:extLst>
      <p:ext uri="{BB962C8B-B14F-4D97-AF65-F5344CB8AC3E}">
        <p14:creationId xmlns:p14="http://schemas.microsoft.com/office/powerpoint/2010/main" val="2417808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88F6EB-554B-FA48-09FF-6E6F4A23E64C}"/>
              </a:ext>
            </a:extLst>
          </p:cNvPr>
          <p:cNvSpPr/>
          <p:nvPr userDrawn="1"/>
        </p:nvSpPr>
        <p:spPr>
          <a:xfrm>
            <a:off x="0" y="0"/>
            <a:ext cx="12192000" cy="6858000"/>
          </a:xfrm>
          <a:prstGeom prst="rect">
            <a:avLst/>
          </a:prstGeom>
          <a:solidFill>
            <a:srgbClr val="7094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 Placeholder 11">
            <a:extLst>
              <a:ext uri="{FF2B5EF4-FFF2-40B4-BE49-F238E27FC236}">
                <a16:creationId xmlns:a16="http://schemas.microsoft.com/office/drawing/2014/main" id="{95C3BC48-B86A-6293-68C0-EDFCFBFC3842}"/>
              </a:ext>
            </a:extLst>
          </p:cNvPr>
          <p:cNvSpPr>
            <a:spLocks noGrp="1"/>
          </p:cNvSpPr>
          <p:nvPr>
            <p:ph type="body" sz="quarter" idx="10" hasCustomPrompt="1"/>
          </p:nvPr>
        </p:nvSpPr>
        <p:spPr>
          <a:xfrm>
            <a:off x="642925" y="3051065"/>
            <a:ext cx="5712876" cy="755869"/>
          </a:xfrm>
          <a:prstGeom prst="rect">
            <a:avLst/>
          </a:prstGeom>
        </p:spPr>
        <p:txBody>
          <a:bodyPr/>
          <a:lstStyle>
            <a:lvl1pPr marL="0" indent="0">
              <a:buNone/>
              <a:defRPr sz="4400" b="1" i="0">
                <a:solidFill>
                  <a:schemeClr val="bg1"/>
                </a:solidFill>
                <a:latin typeface="Now" pitchFamily="2" charset="77"/>
                <a:cs typeface="Poppins" pitchFamily="2" charset="77"/>
              </a:defRPr>
            </a:lvl1pPr>
          </a:lstStyle>
          <a:p>
            <a:pPr lvl="0"/>
            <a:r>
              <a:rPr lang="en-US" dirty="0">
                <a:latin typeface="Poppins" pitchFamily="2" charset="77"/>
                <a:cs typeface="Poppins" pitchFamily="2" charset="77"/>
              </a:rPr>
              <a:t>01 Insert Name</a:t>
            </a:r>
            <a:endParaRPr lang="en-US" dirty="0"/>
          </a:p>
        </p:txBody>
      </p:sp>
      <p:sp>
        <p:nvSpPr>
          <p:cNvPr id="23" name="Text Placeholder 22">
            <a:extLst>
              <a:ext uri="{FF2B5EF4-FFF2-40B4-BE49-F238E27FC236}">
                <a16:creationId xmlns:a16="http://schemas.microsoft.com/office/drawing/2014/main" id="{D7D5FF38-45F2-23C5-3DCE-DD8C14A4D92C}"/>
              </a:ext>
            </a:extLst>
          </p:cNvPr>
          <p:cNvSpPr>
            <a:spLocks noGrp="1"/>
          </p:cNvSpPr>
          <p:nvPr>
            <p:ph type="body" sz="quarter" idx="11" hasCustomPrompt="1"/>
          </p:nvPr>
        </p:nvSpPr>
        <p:spPr>
          <a:xfrm>
            <a:off x="642938" y="3652445"/>
            <a:ext cx="6372225" cy="1801813"/>
          </a:xfrm>
          <a:prstGeom prst="rect">
            <a:avLst/>
          </a:prstGeom>
        </p:spPr>
        <p:txBody>
          <a:bodyPr/>
          <a:lstStyle>
            <a:lvl1pPr marL="0" indent="0">
              <a:buNone/>
              <a:defRPr sz="1800">
                <a:solidFill>
                  <a:schemeClr val="bg1"/>
                </a:solidFill>
                <a:latin typeface="Poppins" pitchFamily="2" charset="77"/>
                <a:cs typeface="Poppins" pitchFamily="2" charset="77"/>
              </a:defRPr>
            </a:lvl1pPr>
          </a:lstStyle>
          <a:p>
            <a:pPr lvl="0"/>
            <a:r>
              <a:rPr lang="en-US" dirty="0">
                <a:latin typeface="Poppins" pitchFamily="2" charset="77"/>
                <a:cs typeface="Poppins" pitchFamily="2" charset="77"/>
              </a:rPr>
              <a:t>Section description goes here. Should be Poppins Regular, size  18.</a:t>
            </a:r>
            <a:endParaRPr lang="en-US" dirty="0"/>
          </a:p>
        </p:txBody>
      </p:sp>
      <p:pic>
        <p:nvPicPr>
          <p:cNvPr id="25" name="Picture 24" descr="A black and white logo&#10;&#10;Description automatically generated">
            <a:extLst>
              <a:ext uri="{FF2B5EF4-FFF2-40B4-BE49-F238E27FC236}">
                <a16:creationId xmlns:a16="http://schemas.microsoft.com/office/drawing/2014/main" id="{025DC0D1-0A37-0137-0A3D-5B953A0D6EC8}"/>
              </a:ext>
            </a:extLst>
          </p:cNvPr>
          <p:cNvPicPr>
            <a:picLocks noChangeAspect="1"/>
          </p:cNvPicPr>
          <p:nvPr userDrawn="1"/>
        </p:nvPicPr>
        <p:blipFill>
          <a:blip r:embed="rId2"/>
          <a:stretch>
            <a:fillRect/>
          </a:stretch>
        </p:blipFill>
        <p:spPr>
          <a:xfrm>
            <a:off x="10224270" y="6401410"/>
            <a:ext cx="1362140" cy="194797"/>
          </a:xfrm>
          <a:prstGeom prst="rect">
            <a:avLst/>
          </a:prstGeom>
        </p:spPr>
      </p:pic>
      <p:sp>
        <p:nvSpPr>
          <p:cNvPr id="2" name="Text Placeholder 2">
            <a:extLst>
              <a:ext uri="{FF2B5EF4-FFF2-40B4-BE49-F238E27FC236}">
                <a16:creationId xmlns:a16="http://schemas.microsoft.com/office/drawing/2014/main" id="{656FCCA3-0268-8ACA-5EE6-3F8F89351C83}"/>
              </a:ext>
            </a:extLst>
          </p:cNvPr>
          <p:cNvSpPr>
            <a:spLocks noGrp="1"/>
          </p:cNvSpPr>
          <p:nvPr>
            <p:ph type="body" sz="quarter" idx="24"/>
          </p:nvPr>
        </p:nvSpPr>
        <p:spPr>
          <a:xfrm>
            <a:off x="10384279" y="6565684"/>
            <a:ext cx="2037351" cy="194797"/>
          </a:xfrm>
          <a:prstGeom prst="rect">
            <a:avLst/>
          </a:prstGeom>
        </p:spPr>
        <p:txBody>
          <a:bodyPr/>
          <a:lstStyle>
            <a:lvl1pPr marL="0" indent="0">
              <a:buNone/>
              <a:defRPr sz="450" b="0">
                <a:solidFill>
                  <a:schemeClr val="bg1"/>
                </a:solidFill>
                <a:latin typeface="Poppins Medium" panose="00000600000000000000" pitchFamily="2" charset="0"/>
                <a:cs typeface="Poppins Medium" panose="00000600000000000000" pitchFamily="2" charset="0"/>
              </a:defRPr>
            </a:lvl1pPr>
          </a:lstStyle>
          <a:p>
            <a:pPr lvl="0"/>
            <a:r>
              <a:rPr lang="en-US"/>
              <a:t>Click to edit Master text styles</a:t>
            </a:r>
          </a:p>
        </p:txBody>
      </p:sp>
    </p:spTree>
    <p:extLst>
      <p:ext uri="{BB962C8B-B14F-4D97-AF65-F5344CB8AC3E}">
        <p14:creationId xmlns:p14="http://schemas.microsoft.com/office/powerpoint/2010/main" val="31549904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All Text Content Slide">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A3D833E-86F2-E7C5-C72D-EF1B21E60B00}"/>
              </a:ext>
            </a:extLst>
          </p:cNvPr>
          <p:cNvCxnSpPr>
            <a:cxnSpLocks/>
          </p:cNvCxnSpPr>
          <p:nvPr userDrawn="1"/>
        </p:nvCxnSpPr>
        <p:spPr>
          <a:xfrm>
            <a:off x="625642" y="6172201"/>
            <a:ext cx="10960769" cy="0"/>
          </a:xfrm>
          <a:prstGeom prst="line">
            <a:avLst/>
          </a:prstGeom>
          <a:ln w="15875">
            <a:solidFill>
              <a:srgbClr val="3371E7"/>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0C8A6596-7812-D6EE-F800-03D0EC4C232A}"/>
              </a:ext>
            </a:extLst>
          </p:cNvPr>
          <p:cNvSpPr>
            <a:spLocks noGrp="1"/>
          </p:cNvSpPr>
          <p:nvPr>
            <p:ph type="body" sz="quarter" idx="10" hasCustomPrompt="1"/>
          </p:nvPr>
        </p:nvSpPr>
        <p:spPr>
          <a:xfrm>
            <a:off x="524691" y="457778"/>
            <a:ext cx="10060823" cy="539743"/>
          </a:xfrm>
          <a:prstGeom prst="rect">
            <a:avLst/>
          </a:prstGeom>
        </p:spPr>
        <p:txBody>
          <a:bodyPr/>
          <a:lstStyle>
            <a:lvl1pPr marL="0" indent="0">
              <a:buNone/>
              <a:defRPr sz="3200" b="1">
                <a:solidFill>
                  <a:srgbClr val="3371E7"/>
                </a:solidFill>
                <a:latin typeface="Poppins" pitchFamily="2" charset="77"/>
                <a:cs typeface="Poppins" pitchFamily="2" charset="77"/>
              </a:defRPr>
            </a:lvl1pPr>
            <a:lvl2pPr>
              <a:defRPr b="1">
                <a:latin typeface="Poppins" pitchFamily="2" charset="77"/>
                <a:cs typeface="Poppins" pitchFamily="2" charset="77"/>
              </a:defRPr>
            </a:lvl2pPr>
            <a:lvl3pPr>
              <a:defRPr b="1">
                <a:latin typeface="Poppins" pitchFamily="2" charset="77"/>
                <a:cs typeface="Poppins" pitchFamily="2" charset="77"/>
              </a:defRPr>
            </a:lvl3pPr>
            <a:lvl4pPr>
              <a:defRPr b="1">
                <a:latin typeface="Poppins" pitchFamily="2" charset="77"/>
                <a:cs typeface="Poppins" pitchFamily="2" charset="77"/>
              </a:defRPr>
            </a:lvl4pPr>
            <a:lvl5pPr>
              <a:defRPr b="1">
                <a:latin typeface="Poppins" pitchFamily="2" charset="77"/>
                <a:cs typeface="Poppins" pitchFamily="2" charset="77"/>
              </a:defRPr>
            </a:lvl5pPr>
          </a:lstStyle>
          <a:p>
            <a:pPr lvl="0"/>
            <a:r>
              <a:rPr lang="en-US" dirty="0"/>
              <a:t>SLIDE TITLE. POPPINS BOLD, SIZE 32, ALL CAPS</a:t>
            </a:r>
          </a:p>
        </p:txBody>
      </p:sp>
      <p:sp>
        <p:nvSpPr>
          <p:cNvPr id="17" name="Text Placeholder 15">
            <a:extLst>
              <a:ext uri="{FF2B5EF4-FFF2-40B4-BE49-F238E27FC236}">
                <a16:creationId xmlns:a16="http://schemas.microsoft.com/office/drawing/2014/main" id="{0D764C68-4AB8-9FC1-B654-49273049306A}"/>
              </a:ext>
            </a:extLst>
          </p:cNvPr>
          <p:cNvSpPr>
            <a:spLocks noGrp="1"/>
          </p:cNvSpPr>
          <p:nvPr>
            <p:ph type="body" sz="quarter" idx="11" hasCustomPrompt="1"/>
          </p:nvPr>
        </p:nvSpPr>
        <p:spPr>
          <a:xfrm>
            <a:off x="524691" y="870541"/>
            <a:ext cx="10060823" cy="539743"/>
          </a:xfrm>
          <a:prstGeom prst="rect">
            <a:avLst/>
          </a:prstGeom>
        </p:spPr>
        <p:txBody>
          <a:bodyPr/>
          <a:lstStyle>
            <a:lvl1pPr marL="0" indent="0">
              <a:buNone/>
              <a:defRPr sz="2200" b="0">
                <a:solidFill>
                  <a:srgbClr val="3371E7"/>
                </a:solidFill>
                <a:latin typeface="Poppins" pitchFamily="2" charset="77"/>
                <a:cs typeface="Poppins" pitchFamily="2" charset="77"/>
              </a:defRPr>
            </a:lvl1pPr>
            <a:lvl2pPr>
              <a:defRPr b="1">
                <a:latin typeface="Poppins" pitchFamily="2" charset="77"/>
                <a:cs typeface="Poppins" pitchFamily="2" charset="77"/>
              </a:defRPr>
            </a:lvl2pPr>
            <a:lvl3pPr>
              <a:defRPr b="1">
                <a:latin typeface="Poppins" pitchFamily="2" charset="77"/>
                <a:cs typeface="Poppins" pitchFamily="2" charset="77"/>
              </a:defRPr>
            </a:lvl3pPr>
            <a:lvl4pPr>
              <a:defRPr b="1">
                <a:latin typeface="Poppins" pitchFamily="2" charset="77"/>
                <a:cs typeface="Poppins" pitchFamily="2" charset="77"/>
              </a:defRPr>
            </a:lvl4pPr>
            <a:lvl5pPr>
              <a:defRPr b="1">
                <a:latin typeface="Poppins" pitchFamily="2" charset="77"/>
                <a:cs typeface="Poppins" pitchFamily="2" charset="77"/>
              </a:defRPr>
            </a:lvl5pPr>
          </a:lstStyle>
          <a:p>
            <a:pPr lvl="0"/>
            <a:r>
              <a:rPr lang="en-US" dirty="0"/>
              <a:t>Subtitle goes here. Poppins Regular, size 22, sentence case</a:t>
            </a:r>
          </a:p>
        </p:txBody>
      </p:sp>
      <p:pic>
        <p:nvPicPr>
          <p:cNvPr id="19" name="Picture 18" descr="Blue letters on a black background&#10;&#10;Description automatically generated">
            <a:extLst>
              <a:ext uri="{FF2B5EF4-FFF2-40B4-BE49-F238E27FC236}">
                <a16:creationId xmlns:a16="http://schemas.microsoft.com/office/drawing/2014/main" id="{904CA38E-5F1D-9149-9E4A-774F35189BC0}"/>
              </a:ext>
            </a:extLst>
          </p:cNvPr>
          <p:cNvPicPr>
            <a:picLocks noChangeAspect="1"/>
          </p:cNvPicPr>
          <p:nvPr userDrawn="1"/>
        </p:nvPicPr>
        <p:blipFill>
          <a:blip r:embed="rId2"/>
          <a:stretch>
            <a:fillRect/>
          </a:stretch>
        </p:blipFill>
        <p:spPr>
          <a:xfrm>
            <a:off x="10223955" y="6401149"/>
            <a:ext cx="1362456" cy="195363"/>
          </a:xfrm>
          <a:prstGeom prst="rect">
            <a:avLst/>
          </a:prstGeom>
        </p:spPr>
      </p:pic>
      <p:sp>
        <p:nvSpPr>
          <p:cNvPr id="21" name="Text Placeholder 20">
            <a:extLst>
              <a:ext uri="{FF2B5EF4-FFF2-40B4-BE49-F238E27FC236}">
                <a16:creationId xmlns:a16="http://schemas.microsoft.com/office/drawing/2014/main" id="{64FF54A6-4498-1952-1CA8-EF76C99B0E7E}"/>
              </a:ext>
            </a:extLst>
          </p:cNvPr>
          <p:cNvSpPr>
            <a:spLocks noGrp="1"/>
          </p:cNvSpPr>
          <p:nvPr>
            <p:ph type="body" sz="quarter" idx="12"/>
          </p:nvPr>
        </p:nvSpPr>
        <p:spPr>
          <a:xfrm>
            <a:off x="525463" y="1593850"/>
            <a:ext cx="11061700" cy="4435475"/>
          </a:xfrm>
          <a:prstGeom prst="rect">
            <a:avLst/>
          </a:prstGeom>
        </p:spPr>
        <p:txBody>
          <a:bodyPr/>
          <a:lstStyle>
            <a:lvl1pPr>
              <a:defRPr>
                <a:solidFill>
                  <a:srgbClr val="3371E7"/>
                </a:solidFill>
                <a:latin typeface="Poppins" pitchFamily="2" charset="77"/>
                <a:cs typeface="Poppins" pitchFamily="2" charset="77"/>
              </a:defRPr>
            </a:lvl1pPr>
            <a:lvl2pPr marL="685800" indent="-228600">
              <a:buFont typeface="Overpass Light" panose="00000400000000000000" pitchFamily="2" charset="0"/>
              <a:buChar char="−"/>
              <a:defRPr>
                <a:solidFill>
                  <a:srgbClr val="3371E7"/>
                </a:solidFill>
                <a:latin typeface="Poppins" pitchFamily="2" charset="77"/>
                <a:cs typeface="Poppins" pitchFamily="2" charset="77"/>
              </a:defRPr>
            </a:lvl2pPr>
            <a:lvl3pPr>
              <a:defRPr>
                <a:solidFill>
                  <a:srgbClr val="3371E7"/>
                </a:solidFill>
                <a:latin typeface="Poppins" pitchFamily="2" charset="77"/>
                <a:cs typeface="Poppins" pitchFamily="2" charset="77"/>
              </a:defRPr>
            </a:lvl3pPr>
            <a:lvl4pPr marL="1600200" indent="-228600">
              <a:buFont typeface="Overpass Light" panose="00000400000000000000" pitchFamily="2" charset="0"/>
              <a:buChar char="−"/>
              <a:defRPr>
                <a:solidFill>
                  <a:srgbClr val="3371E7"/>
                </a:solidFill>
                <a:latin typeface="Poppins" pitchFamily="2" charset="77"/>
                <a:cs typeface="Poppins" pitchFamily="2" charset="77"/>
              </a:defRPr>
            </a:lvl4pPr>
            <a:lvl5pPr>
              <a:defRPr>
                <a:solidFill>
                  <a:srgbClr val="3371E7"/>
                </a:solidFill>
                <a:latin typeface="Poppins" pitchFamily="2" charset="77"/>
                <a:cs typeface="Poppins" pitchFamily="2"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3" name="Text Placeholder 22">
            <a:extLst>
              <a:ext uri="{FF2B5EF4-FFF2-40B4-BE49-F238E27FC236}">
                <a16:creationId xmlns:a16="http://schemas.microsoft.com/office/drawing/2014/main" id="{84EF0275-F9B9-A781-6243-C0867FA4EB1A}"/>
              </a:ext>
            </a:extLst>
          </p:cNvPr>
          <p:cNvSpPr>
            <a:spLocks noGrp="1"/>
          </p:cNvSpPr>
          <p:nvPr>
            <p:ph type="body" sz="quarter" idx="13" hasCustomPrompt="1"/>
          </p:nvPr>
        </p:nvSpPr>
        <p:spPr>
          <a:xfrm>
            <a:off x="524691" y="6400800"/>
            <a:ext cx="5832904" cy="914400"/>
          </a:xfrm>
          <a:prstGeom prst="rect">
            <a:avLst/>
          </a:prstGeom>
        </p:spPr>
        <p:txBody>
          <a:bodyPr/>
          <a:lstStyle>
            <a:lvl1pPr marL="0" indent="0">
              <a:buNone/>
              <a:defRPr sz="1000">
                <a:solidFill>
                  <a:srgbClr val="3371E7"/>
                </a:solidFill>
                <a:latin typeface="Poppins" pitchFamily="2" charset="77"/>
                <a:cs typeface="Poppins" pitchFamily="2" charset="77"/>
              </a:defRPr>
            </a:lvl1pPr>
          </a:lstStyle>
          <a:p>
            <a:pPr lvl="0"/>
            <a:r>
              <a:rPr lang="en-US" dirty="0">
                <a:latin typeface="Poppins" pitchFamily="2" charset="77"/>
                <a:cs typeface="Poppins" pitchFamily="2" charset="77"/>
              </a:rPr>
              <a:t>Slide Title Goes Here. Poppins Regular, Size 10, Sentence Case</a:t>
            </a:r>
            <a:endParaRPr lang="en-US" dirty="0"/>
          </a:p>
        </p:txBody>
      </p:sp>
      <p:sp>
        <p:nvSpPr>
          <p:cNvPr id="2" name="Text Placeholder 2">
            <a:extLst>
              <a:ext uri="{FF2B5EF4-FFF2-40B4-BE49-F238E27FC236}">
                <a16:creationId xmlns:a16="http://schemas.microsoft.com/office/drawing/2014/main" id="{82952EAD-8EE6-8E60-59F8-01FAC9E5543B}"/>
              </a:ext>
            </a:extLst>
          </p:cNvPr>
          <p:cNvSpPr>
            <a:spLocks noGrp="1"/>
          </p:cNvSpPr>
          <p:nvPr>
            <p:ph type="body" sz="quarter" idx="24"/>
          </p:nvPr>
        </p:nvSpPr>
        <p:spPr>
          <a:xfrm>
            <a:off x="10384279" y="6565684"/>
            <a:ext cx="2037351" cy="194797"/>
          </a:xfrm>
          <a:prstGeom prst="rect">
            <a:avLst/>
          </a:prstGeom>
        </p:spPr>
        <p:txBody>
          <a:bodyPr/>
          <a:lstStyle>
            <a:lvl1pPr marL="0" indent="0">
              <a:buNone/>
              <a:defRPr sz="450" b="0">
                <a:solidFill>
                  <a:schemeClr val="accent1"/>
                </a:solidFill>
                <a:latin typeface="Poppins Medium" panose="00000600000000000000" pitchFamily="2" charset="0"/>
                <a:cs typeface="Poppins Medium" panose="00000600000000000000" pitchFamily="2" charset="0"/>
              </a:defRPr>
            </a:lvl1pPr>
          </a:lstStyle>
          <a:p>
            <a:pPr lvl="0"/>
            <a:r>
              <a:rPr lang="en-US"/>
              <a:t>Click to edit Master text styles</a:t>
            </a:r>
          </a:p>
        </p:txBody>
      </p:sp>
    </p:spTree>
    <p:extLst>
      <p:ext uri="{BB962C8B-B14F-4D97-AF65-F5344CB8AC3E}">
        <p14:creationId xmlns:p14="http://schemas.microsoft.com/office/powerpoint/2010/main" val="14186280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meline Slide">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A3D833E-86F2-E7C5-C72D-EF1B21E60B00}"/>
              </a:ext>
            </a:extLst>
          </p:cNvPr>
          <p:cNvCxnSpPr>
            <a:cxnSpLocks/>
          </p:cNvCxnSpPr>
          <p:nvPr userDrawn="1"/>
        </p:nvCxnSpPr>
        <p:spPr>
          <a:xfrm>
            <a:off x="625642" y="3429000"/>
            <a:ext cx="10960769" cy="0"/>
          </a:xfrm>
          <a:prstGeom prst="line">
            <a:avLst/>
          </a:prstGeom>
          <a:ln w="15875">
            <a:solidFill>
              <a:srgbClr val="3371E7"/>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0C8A6596-7812-D6EE-F800-03D0EC4C232A}"/>
              </a:ext>
            </a:extLst>
          </p:cNvPr>
          <p:cNvSpPr>
            <a:spLocks noGrp="1"/>
          </p:cNvSpPr>
          <p:nvPr>
            <p:ph type="body" sz="quarter" idx="10" hasCustomPrompt="1"/>
          </p:nvPr>
        </p:nvSpPr>
        <p:spPr>
          <a:xfrm>
            <a:off x="524691" y="457778"/>
            <a:ext cx="10060823" cy="539743"/>
          </a:xfrm>
          <a:prstGeom prst="rect">
            <a:avLst/>
          </a:prstGeom>
        </p:spPr>
        <p:txBody>
          <a:bodyPr/>
          <a:lstStyle>
            <a:lvl1pPr marL="0" indent="0">
              <a:buNone/>
              <a:defRPr sz="3200" b="1">
                <a:solidFill>
                  <a:srgbClr val="3371E7"/>
                </a:solidFill>
                <a:latin typeface="Poppins" pitchFamily="2" charset="77"/>
                <a:cs typeface="Poppins" pitchFamily="2" charset="77"/>
              </a:defRPr>
            </a:lvl1pPr>
            <a:lvl2pPr>
              <a:defRPr b="1">
                <a:latin typeface="Poppins" pitchFamily="2" charset="77"/>
                <a:cs typeface="Poppins" pitchFamily="2" charset="77"/>
              </a:defRPr>
            </a:lvl2pPr>
            <a:lvl3pPr>
              <a:defRPr b="1">
                <a:latin typeface="Poppins" pitchFamily="2" charset="77"/>
                <a:cs typeface="Poppins" pitchFamily="2" charset="77"/>
              </a:defRPr>
            </a:lvl3pPr>
            <a:lvl4pPr>
              <a:defRPr b="1">
                <a:latin typeface="Poppins" pitchFamily="2" charset="77"/>
                <a:cs typeface="Poppins" pitchFamily="2" charset="77"/>
              </a:defRPr>
            </a:lvl4pPr>
            <a:lvl5pPr>
              <a:defRPr b="1">
                <a:latin typeface="Poppins" pitchFamily="2" charset="77"/>
                <a:cs typeface="Poppins" pitchFamily="2" charset="77"/>
              </a:defRPr>
            </a:lvl5pPr>
          </a:lstStyle>
          <a:p>
            <a:pPr lvl="0"/>
            <a:r>
              <a:rPr lang="en-US" dirty="0"/>
              <a:t>SLIDE TITLE. POPPINS BOLD, SIZE 32, ALL CAPS</a:t>
            </a:r>
          </a:p>
        </p:txBody>
      </p:sp>
      <p:sp>
        <p:nvSpPr>
          <p:cNvPr id="17" name="Text Placeholder 15">
            <a:extLst>
              <a:ext uri="{FF2B5EF4-FFF2-40B4-BE49-F238E27FC236}">
                <a16:creationId xmlns:a16="http://schemas.microsoft.com/office/drawing/2014/main" id="{0D764C68-4AB8-9FC1-B654-49273049306A}"/>
              </a:ext>
            </a:extLst>
          </p:cNvPr>
          <p:cNvSpPr>
            <a:spLocks noGrp="1"/>
          </p:cNvSpPr>
          <p:nvPr>
            <p:ph type="body" sz="quarter" idx="11" hasCustomPrompt="1"/>
          </p:nvPr>
        </p:nvSpPr>
        <p:spPr>
          <a:xfrm>
            <a:off x="524691" y="870541"/>
            <a:ext cx="10060823" cy="539743"/>
          </a:xfrm>
          <a:prstGeom prst="rect">
            <a:avLst/>
          </a:prstGeom>
        </p:spPr>
        <p:txBody>
          <a:bodyPr/>
          <a:lstStyle>
            <a:lvl1pPr marL="0" indent="0">
              <a:buNone/>
              <a:defRPr sz="2200" b="0">
                <a:solidFill>
                  <a:srgbClr val="3371E7"/>
                </a:solidFill>
                <a:latin typeface="Poppins" pitchFamily="2" charset="77"/>
                <a:cs typeface="Poppins" pitchFamily="2" charset="77"/>
              </a:defRPr>
            </a:lvl1pPr>
            <a:lvl2pPr>
              <a:defRPr b="1">
                <a:latin typeface="Poppins" pitchFamily="2" charset="77"/>
                <a:cs typeface="Poppins" pitchFamily="2" charset="77"/>
              </a:defRPr>
            </a:lvl2pPr>
            <a:lvl3pPr>
              <a:defRPr b="1">
                <a:latin typeface="Poppins" pitchFamily="2" charset="77"/>
                <a:cs typeface="Poppins" pitchFamily="2" charset="77"/>
              </a:defRPr>
            </a:lvl3pPr>
            <a:lvl4pPr>
              <a:defRPr b="1">
                <a:latin typeface="Poppins" pitchFamily="2" charset="77"/>
                <a:cs typeface="Poppins" pitchFamily="2" charset="77"/>
              </a:defRPr>
            </a:lvl4pPr>
            <a:lvl5pPr>
              <a:defRPr b="1">
                <a:latin typeface="Poppins" pitchFamily="2" charset="77"/>
                <a:cs typeface="Poppins" pitchFamily="2" charset="77"/>
              </a:defRPr>
            </a:lvl5pPr>
          </a:lstStyle>
          <a:p>
            <a:pPr lvl="0"/>
            <a:r>
              <a:rPr lang="en-US" dirty="0"/>
              <a:t>Subtitle goes here. Poppins Regular, size 22, sentence case</a:t>
            </a:r>
          </a:p>
        </p:txBody>
      </p:sp>
      <p:pic>
        <p:nvPicPr>
          <p:cNvPr id="19" name="Picture 18" descr="Blue letters on a black background&#10;&#10;Description automatically generated">
            <a:extLst>
              <a:ext uri="{FF2B5EF4-FFF2-40B4-BE49-F238E27FC236}">
                <a16:creationId xmlns:a16="http://schemas.microsoft.com/office/drawing/2014/main" id="{904CA38E-5F1D-9149-9E4A-774F35189BC0}"/>
              </a:ext>
            </a:extLst>
          </p:cNvPr>
          <p:cNvPicPr>
            <a:picLocks noChangeAspect="1"/>
          </p:cNvPicPr>
          <p:nvPr userDrawn="1"/>
        </p:nvPicPr>
        <p:blipFill>
          <a:blip r:embed="rId2"/>
          <a:stretch>
            <a:fillRect/>
          </a:stretch>
        </p:blipFill>
        <p:spPr>
          <a:xfrm>
            <a:off x="10223955" y="6401149"/>
            <a:ext cx="1362456" cy="195363"/>
          </a:xfrm>
          <a:prstGeom prst="rect">
            <a:avLst/>
          </a:prstGeom>
        </p:spPr>
      </p:pic>
      <p:sp>
        <p:nvSpPr>
          <p:cNvPr id="23" name="Text Placeholder 22">
            <a:extLst>
              <a:ext uri="{FF2B5EF4-FFF2-40B4-BE49-F238E27FC236}">
                <a16:creationId xmlns:a16="http://schemas.microsoft.com/office/drawing/2014/main" id="{84EF0275-F9B9-A781-6243-C0867FA4EB1A}"/>
              </a:ext>
            </a:extLst>
          </p:cNvPr>
          <p:cNvSpPr>
            <a:spLocks noGrp="1"/>
          </p:cNvSpPr>
          <p:nvPr>
            <p:ph type="body" sz="quarter" idx="13" hasCustomPrompt="1"/>
          </p:nvPr>
        </p:nvSpPr>
        <p:spPr>
          <a:xfrm>
            <a:off x="524691" y="6400800"/>
            <a:ext cx="5832904" cy="914400"/>
          </a:xfrm>
          <a:prstGeom prst="rect">
            <a:avLst/>
          </a:prstGeom>
        </p:spPr>
        <p:txBody>
          <a:bodyPr/>
          <a:lstStyle>
            <a:lvl1pPr marL="0" indent="0">
              <a:buNone/>
              <a:defRPr sz="1000">
                <a:solidFill>
                  <a:srgbClr val="3371E7"/>
                </a:solidFill>
                <a:latin typeface="Poppins" pitchFamily="2" charset="77"/>
                <a:cs typeface="Poppins" pitchFamily="2" charset="77"/>
              </a:defRPr>
            </a:lvl1pPr>
          </a:lstStyle>
          <a:p>
            <a:pPr lvl="0"/>
            <a:r>
              <a:rPr lang="en-US" dirty="0">
                <a:latin typeface="Poppins" pitchFamily="2" charset="77"/>
                <a:cs typeface="Poppins" pitchFamily="2" charset="77"/>
              </a:rPr>
              <a:t>Slide Title Goes Here. Poppins Regular, Size 10, Sentence Case</a:t>
            </a:r>
            <a:endParaRPr lang="en-US" dirty="0"/>
          </a:p>
        </p:txBody>
      </p:sp>
      <p:sp>
        <p:nvSpPr>
          <p:cNvPr id="2" name="Text Placeholder 2">
            <a:extLst>
              <a:ext uri="{FF2B5EF4-FFF2-40B4-BE49-F238E27FC236}">
                <a16:creationId xmlns:a16="http://schemas.microsoft.com/office/drawing/2014/main" id="{6C486AEB-B38B-3DF9-FE5F-3741010ABCB6}"/>
              </a:ext>
            </a:extLst>
          </p:cNvPr>
          <p:cNvSpPr>
            <a:spLocks noGrp="1"/>
          </p:cNvSpPr>
          <p:nvPr>
            <p:ph type="body" sz="quarter" idx="24"/>
          </p:nvPr>
        </p:nvSpPr>
        <p:spPr>
          <a:xfrm>
            <a:off x="10384279" y="6565684"/>
            <a:ext cx="2037351" cy="194797"/>
          </a:xfrm>
          <a:prstGeom prst="rect">
            <a:avLst/>
          </a:prstGeom>
        </p:spPr>
        <p:txBody>
          <a:bodyPr/>
          <a:lstStyle>
            <a:lvl1pPr marL="0" indent="0">
              <a:buNone/>
              <a:defRPr sz="450" b="0">
                <a:solidFill>
                  <a:schemeClr val="accent1"/>
                </a:solidFill>
                <a:latin typeface="Poppins Medium" panose="00000600000000000000" pitchFamily="2" charset="0"/>
                <a:cs typeface="Poppins Medium" panose="00000600000000000000" pitchFamily="2" charset="0"/>
              </a:defRPr>
            </a:lvl1pPr>
          </a:lstStyle>
          <a:p>
            <a:pPr lvl="0"/>
            <a:r>
              <a:rPr lang="en-US"/>
              <a:t>Click to edit Master text styles</a:t>
            </a:r>
          </a:p>
        </p:txBody>
      </p:sp>
    </p:spTree>
    <p:extLst>
      <p:ext uri="{BB962C8B-B14F-4D97-AF65-F5344CB8AC3E}">
        <p14:creationId xmlns:p14="http://schemas.microsoft.com/office/powerpoint/2010/main" val="1154235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Slide 1">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A3D833E-86F2-E7C5-C72D-EF1B21E60B00}"/>
              </a:ext>
            </a:extLst>
          </p:cNvPr>
          <p:cNvCxnSpPr>
            <a:cxnSpLocks/>
          </p:cNvCxnSpPr>
          <p:nvPr userDrawn="1"/>
        </p:nvCxnSpPr>
        <p:spPr>
          <a:xfrm>
            <a:off x="6594300" y="6172201"/>
            <a:ext cx="4992111" cy="0"/>
          </a:xfrm>
          <a:prstGeom prst="line">
            <a:avLst/>
          </a:prstGeom>
          <a:ln w="15875">
            <a:solidFill>
              <a:srgbClr val="3371E7"/>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0C8A6596-7812-D6EE-F800-03D0EC4C232A}"/>
              </a:ext>
            </a:extLst>
          </p:cNvPr>
          <p:cNvSpPr>
            <a:spLocks noGrp="1"/>
          </p:cNvSpPr>
          <p:nvPr>
            <p:ph type="body" sz="quarter" idx="10" hasCustomPrompt="1"/>
          </p:nvPr>
        </p:nvSpPr>
        <p:spPr>
          <a:xfrm>
            <a:off x="6593549" y="457778"/>
            <a:ext cx="4992862" cy="539743"/>
          </a:xfrm>
          <a:prstGeom prst="rect">
            <a:avLst/>
          </a:prstGeom>
        </p:spPr>
        <p:txBody>
          <a:bodyPr/>
          <a:lstStyle>
            <a:lvl1pPr marL="0" indent="0">
              <a:buNone/>
              <a:defRPr sz="3200" b="1">
                <a:solidFill>
                  <a:srgbClr val="3371E7"/>
                </a:solidFill>
                <a:latin typeface="Poppins" pitchFamily="2" charset="77"/>
                <a:cs typeface="Poppins" pitchFamily="2" charset="77"/>
              </a:defRPr>
            </a:lvl1pPr>
            <a:lvl2pPr>
              <a:defRPr b="1">
                <a:latin typeface="Poppins" pitchFamily="2" charset="77"/>
                <a:cs typeface="Poppins" pitchFamily="2" charset="77"/>
              </a:defRPr>
            </a:lvl2pPr>
            <a:lvl3pPr>
              <a:defRPr b="1">
                <a:latin typeface="Poppins" pitchFamily="2" charset="77"/>
                <a:cs typeface="Poppins" pitchFamily="2" charset="77"/>
              </a:defRPr>
            </a:lvl3pPr>
            <a:lvl4pPr>
              <a:defRPr b="1">
                <a:latin typeface="Poppins" pitchFamily="2" charset="77"/>
                <a:cs typeface="Poppins" pitchFamily="2" charset="77"/>
              </a:defRPr>
            </a:lvl4pPr>
            <a:lvl5pPr>
              <a:defRPr b="1">
                <a:latin typeface="Poppins" pitchFamily="2" charset="77"/>
                <a:cs typeface="Poppins" pitchFamily="2" charset="77"/>
              </a:defRPr>
            </a:lvl5pPr>
          </a:lstStyle>
          <a:p>
            <a:pPr lvl="0"/>
            <a:r>
              <a:rPr lang="en-US" dirty="0"/>
              <a:t>IMAGE SLIDE TITLE </a:t>
            </a:r>
            <a:br>
              <a:rPr lang="en-US" dirty="0"/>
            </a:br>
            <a:r>
              <a:rPr lang="en-US" dirty="0"/>
              <a:t>GOES HERE</a:t>
            </a:r>
          </a:p>
        </p:txBody>
      </p:sp>
      <p:pic>
        <p:nvPicPr>
          <p:cNvPr id="19" name="Picture 18" descr="Blue letters on a black background&#10;&#10;Description automatically generated">
            <a:extLst>
              <a:ext uri="{FF2B5EF4-FFF2-40B4-BE49-F238E27FC236}">
                <a16:creationId xmlns:a16="http://schemas.microsoft.com/office/drawing/2014/main" id="{904CA38E-5F1D-9149-9E4A-774F35189BC0}"/>
              </a:ext>
            </a:extLst>
          </p:cNvPr>
          <p:cNvPicPr>
            <a:picLocks noChangeAspect="1"/>
          </p:cNvPicPr>
          <p:nvPr userDrawn="1"/>
        </p:nvPicPr>
        <p:blipFill>
          <a:blip r:embed="rId2"/>
          <a:stretch>
            <a:fillRect/>
          </a:stretch>
        </p:blipFill>
        <p:spPr>
          <a:xfrm>
            <a:off x="10223955" y="6401149"/>
            <a:ext cx="1362456" cy="195363"/>
          </a:xfrm>
          <a:prstGeom prst="rect">
            <a:avLst/>
          </a:prstGeom>
        </p:spPr>
      </p:pic>
      <p:sp>
        <p:nvSpPr>
          <p:cNvPr id="21" name="Text Placeholder 20">
            <a:extLst>
              <a:ext uri="{FF2B5EF4-FFF2-40B4-BE49-F238E27FC236}">
                <a16:creationId xmlns:a16="http://schemas.microsoft.com/office/drawing/2014/main" id="{64FF54A6-4498-1952-1CA8-EF76C99B0E7E}"/>
              </a:ext>
            </a:extLst>
          </p:cNvPr>
          <p:cNvSpPr>
            <a:spLocks noGrp="1"/>
          </p:cNvSpPr>
          <p:nvPr>
            <p:ph type="body" sz="quarter" idx="12"/>
          </p:nvPr>
        </p:nvSpPr>
        <p:spPr>
          <a:xfrm>
            <a:off x="6594300" y="1965159"/>
            <a:ext cx="4992862" cy="3978095"/>
          </a:xfrm>
          <a:prstGeom prst="rect">
            <a:avLst/>
          </a:prstGeom>
        </p:spPr>
        <p:txBody>
          <a:bodyPr/>
          <a:lstStyle>
            <a:lvl1pPr>
              <a:defRPr>
                <a:solidFill>
                  <a:srgbClr val="3371E7"/>
                </a:solidFill>
                <a:latin typeface="Poppins" pitchFamily="2" charset="77"/>
                <a:cs typeface="Poppins" pitchFamily="2" charset="77"/>
              </a:defRPr>
            </a:lvl1pPr>
            <a:lvl2pPr>
              <a:defRPr>
                <a:solidFill>
                  <a:srgbClr val="3371E7"/>
                </a:solidFill>
                <a:latin typeface="Poppins" pitchFamily="2" charset="77"/>
                <a:cs typeface="Poppins" pitchFamily="2" charset="77"/>
              </a:defRPr>
            </a:lvl2pPr>
            <a:lvl3pPr>
              <a:defRPr>
                <a:solidFill>
                  <a:srgbClr val="3371E7"/>
                </a:solidFill>
                <a:latin typeface="Poppins" pitchFamily="2" charset="77"/>
                <a:cs typeface="Poppins" pitchFamily="2" charset="77"/>
              </a:defRPr>
            </a:lvl3pPr>
            <a:lvl4pPr>
              <a:defRPr>
                <a:solidFill>
                  <a:srgbClr val="3371E7"/>
                </a:solidFill>
                <a:latin typeface="Poppins" pitchFamily="2" charset="77"/>
                <a:cs typeface="Poppins" pitchFamily="2" charset="77"/>
              </a:defRPr>
            </a:lvl4pPr>
            <a:lvl5pPr>
              <a:defRPr>
                <a:solidFill>
                  <a:srgbClr val="3371E7"/>
                </a:solidFill>
                <a:latin typeface="Poppins" pitchFamily="2" charset="77"/>
                <a:cs typeface="Poppins" pitchFamily="2"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3" name="Text Placeholder 22">
            <a:extLst>
              <a:ext uri="{FF2B5EF4-FFF2-40B4-BE49-F238E27FC236}">
                <a16:creationId xmlns:a16="http://schemas.microsoft.com/office/drawing/2014/main" id="{84EF0275-F9B9-A781-6243-C0867FA4EB1A}"/>
              </a:ext>
            </a:extLst>
          </p:cNvPr>
          <p:cNvSpPr>
            <a:spLocks noGrp="1"/>
          </p:cNvSpPr>
          <p:nvPr>
            <p:ph type="body" sz="quarter" idx="13" hasCustomPrompt="1"/>
          </p:nvPr>
        </p:nvSpPr>
        <p:spPr>
          <a:xfrm>
            <a:off x="6549081" y="6400800"/>
            <a:ext cx="2656611" cy="914400"/>
          </a:xfrm>
          <a:prstGeom prst="rect">
            <a:avLst/>
          </a:prstGeom>
        </p:spPr>
        <p:txBody>
          <a:bodyPr/>
          <a:lstStyle>
            <a:lvl1pPr marL="0" indent="0">
              <a:buNone/>
              <a:defRPr sz="1000">
                <a:solidFill>
                  <a:srgbClr val="3371E7"/>
                </a:solidFill>
                <a:latin typeface="Poppins" pitchFamily="2" charset="77"/>
                <a:cs typeface="Poppins" pitchFamily="2" charset="77"/>
              </a:defRPr>
            </a:lvl1pPr>
          </a:lstStyle>
          <a:p>
            <a:pPr lvl="0"/>
            <a:r>
              <a:rPr lang="en-US" dirty="0">
                <a:latin typeface="Poppins" pitchFamily="2" charset="77"/>
                <a:cs typeface="Poppins" pitchFamily="2" charset="77"/>
              </a:rPr>
              <a:t>Slide Title Goes Here. </a:t>
            </a:r>
            <a:endParaRPr lang="en-US" dirty="0"/>
          </a:p>
        </p:txBody>
      </p:sp>
      <p:sp>
        <p:nvSpPr>
          <p:cNvPr id="5" name="Picture Placeholder 4">
            <a:extLst>
              <a:ext uri="{FF2B5EF4-FFF2-40B4-BE49-F238E27FC236}">
                <a16:creationId xmlns:a16="http://schemas.microsoft.com/office/drawing/2014/main" id="{B7516385-0800-78AC-C0A6-934BD2ED7008}"/>
              </a:ext>
            </a:extLst>
          </p:cNvPr>
          <p:cNvSpPr>
            <a:spLocks noGrp="1"/>
          </p:cNvSpPr>
          <p:nvPr>
            <p:ph type="pic" sz="quarter" idx="14"/>
          </p:nvPr>
        </p:nvSpPr>
        <p:spPr>
          <a:xfrm>
            <a:off x="0" y="0"/>
            <a:ext cx="6096000" cy="6858000"/>
          </a:xfrm>
          <a:prstGeom prst="rect">
            <a:avLst/>
          </a:prstGeom>
        </p:spPr>
        <p:txBody>
          <a:bodyPr/>
          <a:lstStyle>
            <a:lvl1pPr marL="0" indent="0">
              <a:buNone/>
              <a:defRPr/>
            </a:lvl1pPr>
          </a:lstStyle>
          <a:p>
            <a:r>
              <a:rPr lang="en-US"/>
              <a:t>Click icon to add picture</a:t>
            </a:r>
            <a:endParaRPr lang="en-US" dirty="0"/>
          </a:p>
        </p:txBody>
      </p:sp>
      <p:sp>
        <p:nvSpPr>
          <p:cNvPr id="2" name="Text Placeholder 2">
            <a:extLst>
              <a:ext uri="{FF2B5EF4-FFF2-40B4-BE49-F238E27FC236}">
                <a16:creationId xmlns:a16="http://schemas.microsoft.com/office/drawing/2014/main" id="{1AD50D01-CB4E-9FB5-3852-ED4BEED183F4}"/>
              </a:ext>
            </a:extLst>
          </p:cNvPr>
          <p:cNvSpPr>
            <a:spLocks noGrp="1"/>
          </p:cNvSpPr>
          <p:nvPr>
            <p:ph type="body" sz="quarter" idx="24"/>
          </p:nvPr>
        </p:nvSpPr>
        <p:spPr>
          <a:xfrm>
            <a:off x="10384279" y="6565684"/>
            <a:ext cx="2037351" cy="194797"/>
          </a:xfrm>
          <a:prstGeom prst="rect">
            <a:avLst/>
          </a:prstGeom>
        </p:spPr>
        <p:txBody>
          <a:bodyPr/>
          <a:lstStyle>
            <a:lvl1pPr marL="0" indent="0">
              <a:buNone/>
              <a:defRPr sz="450" b="0">
                <a:solidFill>
                  <a:schemeClr val="accent1"/>
                </a:solidFill>
                <a:latin typeface="Poppins Medium" panose="00000600000000000000" pitchFamily="2" charset="0"/>
                <a:cs typeface="Poppins Medium" panose="00000600000000000000" pitchFamily="2" charset="0"/>
              </a:defRPr>
            </a:lvl1pPr>
          </a:lstStyle>
          <a:p>
            <a:pPr lvl="0"/>
            <a:r>
              <a:rPr lang="en-US"/>
              <a:t>Click to edit Master text styles</a:t>
            </a:r>
          </a:p>
        </p:txBody>
      </p:sp>
    </p:spTree>
    <p:extLst>
      <p:ext uri="{BB962C8B-B14F-4D97-AF65-F5344CB8AC3E}">
        <p14:creationId xmlns:p14="http://schemas.microsoft.com/office/powerpoint/2010/main" val="3980623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8D163D7-AF75-42D3-B23E-1394F6D41A28}" type="datetime1">
              <a:rPr lang="en-US" smtClean="0"/>
              <a:t>12/13/2024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158606"/>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0681117-D4FB-4441-9C57-6E8B394AA9CE}" type="datetime1">
              <a:rPr lang="en-US" smtClean="0"/>
              <a:t>12/13/2024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158606"/>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3732562"/>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13" Type="http://schemas.openxmlformats.org/officeDocument/2006/relationships/image" Target="../media/image4.png"/><Relationship Id="rId3" Type="http://schemas.openxmlformats.org/officeDocument/2006/relationships/image" Target="../media/image5.png"/><Relationship Id="rId7" Type="http://schemas.openxmlformats.org/officeDocument/2006/relationships/image" Target="../media/image9.jpeg"/><Relationship Id="rId12"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jpeg"/><Relationship Id="rId11" Type="http://schemas.openxmlformats.org/officeDocument/2006/relationships/image" Target="../media/image13.png"/><Relationship Id="rId5" Type="http://schemas.openxmlformats.org/officeDocument/2006/relationships/image" Target="../media/image7.jpeg"/><Relationship Id="rId10" Type="http://schemas.openxmlformats.org/officeDocument/2006/relationships/image" Target="../media/image12.png"/><Relationship Id="rId4" Type="http://schemas.openxmlformats.org/officeDocument/2006/relationships/image" Target="../media/image6.jpeg"/><Relationship Id="rId9"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slideLayout" Target="../slideLayouts/slideLayout5.xml"/><Relationship Id="rId7" Type="http://schemas.openxmlformats.org/officeDocument/2006/relationships/image" Target="../media/image21.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image" Target="../media/image24.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hyperlink" Target="https://sinpra.blogspot.com/2018/11/praticos-fecham-acordo-coletivo-de.html"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2.xml"/><Relationship Id="rId7" Type="http://schemas.openxmlformats.org/officeDocument/2006/relationships/image" Target="../media/image31.jpe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hyperlink" Target="https://portal.ct.gov/AdvocatesCorner/News/Latest-News-2015/DDS-Self-Advocate-Coordinators-Launch-New-Campaign-We-are-People-Call-Me-By-My-Name" TargetMode="External"/><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hyperlink" Target="https://researchleap.com/building-a-better-national-innovation-system-through-effective-knowledge-sharing-a-case-of-croatia/knowledge-sharing-image-cropped_1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slideLayout" Target="../slideLayouts/slideLayout8.xml"/><Relationship Id="rId7" Type="http://schemas.openxmlformats.org/officeDocument/2006/relationships/diagramData" Target="../diagrams/data3.xml"/><Relationship Id="rId12" Type="http://schemas.openxmlformats.org/officeDocument/2006/relationships/image" Target="../media/image57.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hyperlink" Target="http://pixabay.com/en/earth-world-people-together-160383/" TargetMode="External"/><Relationship Id="rId11" Type="http://schemas.microsoft.com/office/2007/relationships/diagramDrawing" Target="../diagrams/drawing3.xml"/><Relationship Id="rId5" Type="http://schemas.openxmlformats.org/officeDocument/2006/relationships/image" Target="../media/image48.png"/><Relationship Id="rId10" Type="http://schemas.openxmlformats.org/officeDocument/2006/relationships/diagramColors" Target="../diagrams/colors3.xml"/><Relationship Id="rId4" Type="http://schemas.openxmlformats.org/officeDocument/2006/relationships/notesSlide" Target="../notesSlides/notesSlide17.xml"/><Relationship Id="rId9"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hyperlink" Target="https://pixabay.com/en/teacher-school-university-board-101563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hyperlink" Target="https://www.picpedia.org/highway-signs/d/decision-making.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64.png"/><Relationship Id="rId4" Type="http://schemas.openxmlformats.org/officeDocument/2006/relationships/image" Target="../media/image63.png"/></Relationships>
</file>

<file path=ppt/slides/_rels/slide22.xml.rels><?xml version="1.0" encoding="UTF-8" standalone="yes"?>
<Relationships xmlns="http://schemas.openxmlformats.org/package/2006/relationships"><Relationship Id="rId3" Type="http://schemas.openxmlformats.org/officeDocument/2006/relationships/image" Target="../media/image65.gif"/><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the50sdish.blogspot.com/2012/04/well-what-do-you-know-about-that.htm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image" Target="../media/image67.png"/><Relationship Id="rId4" Type="http://schemas.openxmlformats.org/officeDocument/2006/relationships/image" Target="../media/image66.png"/></Relationships>
</file>

<file path=ppt/slides/_rels/slide2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learn.e-limu.org/topic/view/?c=46"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73.png"/><Relationship Id="rId5" Type="http://schemas.openxmlformats.org/officeDocument/2006/relationships/diagramQuickStyle" Target="../diagrams/quickStyle4.xml"/><Relationship Id="rId10" Type="http://schemas.openxmlformats.org/officeDocument/2006/relationships/image" Target="../media/image72.png"/><Relationship Id="rId4" Type="http://schemas.openxmlformats.org/officeDocument/2006/relationships/diagramLayout" Target="../diagrams/layout4.xml"/><Relationship Id="rId9" Type="http://schemas.openxmlformats.org/officeDocument/2006/relationships/image" Target="../media/image71.png"/></Relationships>
</file>

<file path=ppt/slides/_rels/slide28.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75.png"/></Relationships>
</file>

<file path=ppt/slides/_rels/slide2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rosarubicondior.blogspot.com/2012/10/what-god-thinks-of-disabled-people.htm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hyperlink" Target="https://pressbooks.library.ryerson.ca/pwaa/chapter/assistive-technology-testing/" TargetMode="Externa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9.png"/><Relationship Id="rId5" Type="http://schemas.openxmlformats.org/officeDocument/2006/relationships/image" Target="../media/image78.jpe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81.jpeg"/></Relationships>
</file>

<file path=ppt/slides/_rels/slide3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86.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5.jpeg"/><Relationship Id="rId5" Type="http://schemas.openxmlformats.org/officeDocument/2006/relationships/image" Target="../media/image84.jpeg"/><Relationship Id="rId4" Type="http://schemas.openxmlformats.org/officeDocument/2006/relationships/notesSlide" Target="../notesSlides/notesSlide35.xml"/></Relationships>
</file>

<file path=ppt/slides/_rels/slide37.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slideLayout" Target="../slideLayouts/slideLayout1.xml"/><Relationship Id="rId7" Type="http://schemas.openxmlformats.org/officeDocument/2006/relationships/image" Target="../media/image89.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notesSlide" Target="../notesSlides/notesSlide36.xml"/><Relationship Id="rId9" Type="http://schemas.openxmlformats.org/officeDocument/2006/relationships/image" Target="../media/image91.png"/></Relationships>
</file>

<file path=ppt/slides/_rels/slide38.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slideLayout" Target="../slideLayouts/slideLayout2.xml"/><Relationship Id="rId7" Type="http://schemas.openxmlformats.org/officeDocument/2006/relationships/image" Target="../media/image94.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notesSlide" Target="../notesSlides/notesSlide37.xml"/><Relationship Id="rId9" Type="http://schemas.openxmlformats.org/officeDocument/2006/relationships/image" Target="../media/image96.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9.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notesSlide" Target="../notesSlides/notesSlide38.xml"/></Relationships>
</file>

<file path=ppt/slides/_rels/slide40.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image" Target="../media/image101.png"/></Relationships>
</file>

<file path=ppt/slides/_rels/slide41.xml.rels><?xml version="1.0" encoding="UTF-8" standalone="yes"?>
<Relationships xmlns="http://schemas.openxmlformats.org/package/2006/relationships"><Relationship Id="rId3" Type="http://schemas.openxmlformats.org/officeDocument/2006/relationships/image" Target="../media/image102.emf"/><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42.xml.rels><?xml version="1.0" encoding="UTF-8" standalone="yes"?>
<Relationships xmlns="http://schemas.openxmlformats.org/package/2006/relationships"><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106.jpeg"/><Relationship Id="rId5" Type="http://schemas.openxmlformats.org/officeDocument/2006/relationships/image" Target="../media/image105.jpeg"/><Relationship Id="rId4" Type="http://schemas.openxmlformats.org/officeDocument/2006/relationships/image" Target="../media/image104.jpeg"/></Relationships>
</file>

<file path=ppt/slides/_rels/slide43.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hyperlink" Target="https://courses.lumenlearning.com/wm-organizationalbehavior/chapter/disabilities/"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09.jpeg"/><Relationship Id="rId7" Type="http://schemas.openxmlformats.org/officeDocument/2006/relationships/image" Target="../media/image113.png"/><Relationship Id="rId2" Type="http://schemas.openxmlformats.org/officeDocument/2006/relationships/notesSlide" Target="../notesSlides/notesSlide43.xml"/><Relationship Id="rId1" Type="http://schemas.openxmlformats.org/officeDocument/2006/relationships/slideLayout" Target="../slideLayouts/slideLayout4.xml"/><Relationship Id="rId6" Type="http://schemas.openxmlformats.org/officeDocument/2006/relationships/image" Target="../media/image112.jpeg"/><Relationship Id="rId5" Type="http://schemas.openxmlformats.org/officeDocument/2006/relationships/image" Target="../media/image111.jpeg"/><Relationship Id="rId4" Type="http://schemas.openxmlformats.org/officeDocument/2006/relationships/image" Target="../media/image110.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s://www.pngall.com/uber-png/" TargetMode="External"/><Relationship Id="rId3" Type="http://schemas.openxmlformats.org/officeDocument/2006/relationships/image" Target="../media/image114.png"/><Relationship Id="rId7" Type="http://schemas.openxmlformats.org/officeDocument/2006/relationships/image" Target="../media/image116.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s://www.pngall.com/taxi-logo-png/download/74082" TargetMode="External"/><Relationship Id="rId5" Type="http://schemas.openxmlformats.org/officeDocument/2006/relationships/image" Target="../media/image115.png"/><Relationship Id="rId10" Type="http://schemas.openxmlformats.org/officeDocument/2006/relationships/hyperlink" Target="https://openclipart.org/detail/76771" TargetMode="External"/><Relationship Id="rId4" Type="http://schemas.openxmlformats.org/officeDocument/2006/relationships/hyperlink" Target="https://openclipart.org/detail/29205/city%20bus" TargetMode="External"/><Relationship Id="rId9" Type="http://schemas.openxmlformats.org/officeDocument/2006/relationships/image" Target="../media/image117.png"/></Relationships>
</file>

<file path=ppt/slides/_rels/slide47.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46.xml"/><Relationship Id="rId1" Type="http://schemas.openxmlformats.org/officeDocument/2006/relationships/slideLayout" Target="../slideLayouts/slideLayout4.xml"/><Relationship Id="rId4" Type="http://schemas.openxmlformats.org/officeDocument/2006/relationships/image" Target="../media/image119.png"/></Relationships>
</file>

<file path=ppt/slides/_rels/slide48.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121.jpeg"/></Relationships>
</file>

<file path=ppt/slides/_rels/slide49.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image" Target="../media/image124.jpeg"/><Relationship Id="rId4" Type="http://schemas.openxmlformats.org/officeDocument/2006/relationships/image" Target="../media/image123.png"/></Relationships>
</file>

<file path=ppt/slides/_rels/slide50.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49.xml"/><Relationship Id="rId1" Type="http://schemas.openxmlformats.org/officeDocument/2006/relationships/slideLayout" Target="../slideLayouts/slideLayout4.xml"/><Relationship Id="rId4" Type="http://schemas.openxmlformats.org/officeDocument/2006/relationships/image" Target="../media/image126.jpeg"/></Relationships>
</file>

<file path=ppt/slides/_rels/slide51.xml.rels><?xml version="1.0" encoding="UTF-8" standalone="yes"?>
<Relationships xmlns="http://schemas.openxmlformats.org/package/2006/relationships"><Relationship Id="rId8" Type="http://schemas.openxmlformats.org/officeDocument/2006/relationships/image" Target="../media/image13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2.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134.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37.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36.jpeg"/><Relationship Id="rId5" Type="http://schemas.openxmlformats.org/officeDocument/2006/relationships/image" Target="../media/image135.jpeg"/><Relationship Id="rId4" Type="http://schemas.openxmlformats.org/officeDocument/2006/relationships/notesSlide" Target="../notesSlides/notesSlide52.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40.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39.jpeg"/><Relationship Id="rId5" Type="http://schemas.openxmlformats.org/officeDocument/2006/relationships/image" Target="../media/image138.jpeg"/><Relationship Id="rId4" Type="http://schemas.openxmlformats.org/officeDocument/2006/relationships/notesSlide" Target="../notesSlides/notesSlide53.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42.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hyperlink" Target="http://www.public-domain-image.com/free-images/people/female-women/portrait-of-elderly-woman-in-kitchen-pictured-while-preparing-a-meal/attachment/portrait-of-elderly-woman-in-kitchen-pictured-while-preparing-a-meal" TargetMode="External"/><Relationship Id="rId5" Type="http://schemas.openxmlformats.org/officeDocument/2006/relationships/image" Target="../media/image141.jpeg"/><Relationship Id="rId4" Type="http://schemas.openxmlformats.org/officeDocument/2006/relationships/notesSlide" Target="../notesSlides/notesSlide54.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144.png"/><Relationship Id="rId5" Type="http://schemas.openxmlformats.org/officeDocument/2006/relationships/image" Target="../media/image143.jpeg"/><Relationship Id="rId4" Type="http://schemas.openxmlformats.org/officeDocument/2006/relationships/notesSlide" Target="../notesSlides/notesSlide55.xml"/></Relationships>
</file>

<file path=ppt/slides/_rels/slide57.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56.xml"/><Relationship Id="rId1" Type="http://schemas.openxmlformats.org/officeDocument/2006/relationships/slideLayout" Target="../slideLayouts/slideLayout2.xml"/><Relationship Id="rId5" Type="http://schemas.openxmlformats.org/officeDocument/2006/relationships/image" Target="../media/image146.png"/><Relationship Id="rId4" Type="http://schemas.openxmlformats.org/officeDocument/2006/relationships/hyperlink" Target="https://l21c.trubox.ca/2016/753"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149.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hyperlink" Target="https://planning.unc.edu/event/coffee-conversation-ground-safe-systems-city-planning-perspective/" TargetMode="External"/><Relationship Id="rId5" Type="http://schemas.openxmlformats.org/officeDocument/2006/relationships/image" Target="../media/image148.jpeg"/><Relationship Id="rId4" Type="http://schemas.openxmlformats.org/officeDocument/2006/relationships/notesSlide" Target="../notesSlides/notesSlide58.xml"/></Relationships>
</file>

<file path=ppt/slides/_rels/slide60.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2.xml"/><Relationship Id="rId7" Type="http://schemas.openxmlformats.org/officeDocument/2006/relationships/diagramLayout" Target="../diagrams/layout6.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diagramData" Target="../diagrams/data6.xml"/><Relationship Id="rId5" Type="http://schemas.openxmlformats.org/officeDocument/2006/relationships/image" Target="../media/image150.png"/><Relationship Id="rId10" Type="http://schemas.microsoft.com/office/2007/relationships/diagramDrawing" Target="../diagrams/drawing6.xml"/><Relationship Id="rId4" Type="http://schemas.openxmlformats.org/officeDocument/2006/relationships/notesSlide" Target="../notesSlides/notesSlide59.xml"/><Relationship Id="rId9" Type="http://schemas.openxmlformats.org/officeDocument/2006/relationships/diagramColors" Target="../diagrams/colors6.xml"/></Relationships>
</file>

<file path=ppt/slides/_rels/slide61.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60.xml"/><Relationship Id="rId1" Type="http://schemas.openxmlformats.org/officeDocument/2006/relationships/slideLayout" Target="../slideLayouts/slideLayout4.xml"/><Relationship Id="rId4" Type="http://schemas.openxmlformats.org/officeDocument/2006/relationships/image" Target="../media/image152.png"/></Relationships>
</file>

<file path=ppt/slides/_rels/slide62.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image" Target="../media/image154.jpeg"/></Relationships>
</file>

<file path=ppt/slides/_rels/slide63.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62.xml"/><Relationship Id="rId1" Type="http://schemas.openxmlformats.org/officeDocument/2006/relationships/slideLayout" Target="../slideLayouts/slideLayout5.xml"/><Relationship Id="rId4" Type="http://schemas.openxmlformats.org/officeDocument/2006/relationships/image" Target="../media/image156.jpeg"/></Relationships>
</file>

<file path=ppt/slides/_rels/slide64.xml.rels><?xml version="1.0" encoding="UTF-8" standalone="yes"?>
<Relationships xmlns="http://schemas.openxmlformats.org/package/2006/relationships"><Relationship Id="rId8" Type="http://schemas.openxmlformats.org/officeDocument/2006/relationships/image" Target="../media/image162.jpeg"/><Relationship Id="rId3" Type="http://schemas.openxmlformats.org/officeDocument/2006/relationships/image" Target="../media/image157.jpeg"/><Relationship Id="rId7" Type="http://schemas.openxmlformats.org/officeDocument/2006/relationships/image" Target="../media/image161.jpeg"/><Relationship Id="rId2" Type="http://schemas.openxmlformats.org/officeDocument/2006/relationships/notesSlide" Target="../notesSlides/notesSlide63.xml"/><Relationship Id="rId1" Type="http://schemas.openxmlformats.org/officeDocument/2006/relationships/slideLayout" Target="../slideLayouts/slideLayout4.xml"/><Relationship Id="rId6" Type="http://schemas.openxmlformats.org/officeDocument/2006/relationships/image" Target="../media/image160.jpeg"/><Relationship Id="rId5" Type="http://schemas.openxmlformats.org/officeDocument/2006/relationships/image" Target="../media/image159.jpeg"/><Relationship Id="rId4" Type="http://schemas.openxmlformats.org/officeDocument/2006/relationships/image" Target="../media/image158.jpeg"/></Relationships>
</file>

<file path=ppt/slides/_rels/slide65.xml.rels><?xml version="1.0" encoding="UTF-8" standalone="yes"?>
<Relationships xmlns="http://schemas.openxmlformats.org/package/2006/relationships"><Relationship Id="rId8" Type="http://schemas.openxmlformats.org/officeDocument/2006/relationships/image" Target="../media/image163.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4.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hyperlink" Target="https://pixabay.com/en/ribbon-blue-censorship-freedom-157821/"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notesSlide" Target="../notesSlides/notesSlide65.xml"/><Relationship Id="rId1" Type="http://schemas.openxmlformats.org/officeDocument/2006/relationships/slideLayout" Target="../slideLayouts/slideLayout5.xml"/><Relationship Id="rId4" Type="http://schemas.openxmlformats.org/officeDocument/2006/relationships/hyperlink" Target="https://www.actuaries.digital/2021/05/31/disability-insurance-taskforce-the-hard-part-making-it-happen/" TargetMode="External"/></Relationships>
</file>

<file path=ppt/slides/_rels/slide67.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notesSlide" Target="../notesSlides/notesSlide66.xml"/><Relationship Id="rId1" Type="http://schemas.openxmlformats.org/officeDocument/2006/relationships/slideLayout" Target="../slideLayouts/slideLayout5.xml"/><Relationship Id="rId4" Type="http://schemas.openxmlformats.org/officeDocument/2006/relationships/hyperlink" Target="https://www.actuaries.digital/2021/05/31/disability-insurance-taskforce-the-hard-part-making-it-happen/"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166.jpeg"/><Relationship Id="rId7" Type="http://schemas.openxmlformats.org/officeDocument/2006/relationships/hyperlink" Target="https://www.pngall.com/celebration-png/" TargetMode="External"/><Relationship Id="rId2" Type="http://schemas.openxmlformats.org/officeDocument/2006/relationships/notesSlide" Target="../notesSlides/notesSlide67.xml"/><Relationship Id="rId1" Type="http://schemas.openxmlformats.org/officeDocument/2006/relationships/slideLayout" Target="../slideLayouts/slideLayout1.xml"/><Relationship Id="rId6" Type="http://schemas.openxmlformats.org/officeDocument/2006/relationships/image" Target="../media/image168.png"/><Relationship Id="rId5" Type="http://schemas.openxmlformats.org/officeDocument/2006/relationships/hyperlink" Target="https://www.pngall.com/firecrackers-png/" TargetMode="External"/><Relationship Id="rId4" Type="http://schemas.openxmlformats.org/officeDocument/2006/relationships/image" Target="../media/image167.png"/></Relationships>
</file>

<file path=ppt/slides/_rels/slide69.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68.xml"/><Relationship Id="rId1" Type="http://schemas.openxmlformats.org/officeDocument/2006/relationships/slideLayout" Target="../slideLayouts/slideLayout6.xml"/><Relationship Id="rId5" Type="http://schemas.openxmlformats.org/officeDocument/2006/relationships/image" Target="../media/image171.png"/><Relationship Id="rId4" Type="http://schemas.openxmlformats.org/officeDocument/2006/relationships/image" Target="../media/image17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83875807-4AC4-FC17-B93F-06C3F21D757D}"/>
              </a:ext>
            </a:extLst>
          </p:cNvPr>
          <p:cNvPicPr>
            <a:picLocks noGrp="1" noChangeAspect="1"/>
          </p:cNvPicPr>
          <p:nvPr>
            <p:ph sz="half" idx="2"/>
          </p:nvPr>
        </p:nvPicPr>
        <p:blipFill>
          <a:blip r:embed="rId3"/>
          <a:stretch>
            <a:fillRect/>
          </a:stretch>
        </p:blipFill>
        <p:spPr>
          <a:xfrm>
            <a:off x="307855" y="1664921"/>
            <a:ext cx="5567113" cy="5130434"/>
          </a:xfrm>
        </p:spPr>
      </p:pic>
      <p:sp>
        <p:nvSpPr>
          <p:cNvPr id="6" name="Content Placeholder 5">
            <a:extLst>
              <a:ext uri="{FF2B5EF4-FFF2-40B4-BE49-F238E27FC236}">
                <a16:creationId xmlns:a16="http://schemas.microsoft.com/office/drawing/2014/main" id="{C89CF8CE-FE4E-83AD-0C40-C3055A504947}"/>
              </a:ext>
            </a:extLst>
          </p:cNvPr>
          <p:cNvSpPr>
            <a:spLocks noGrp="1"/>
          </p:cNvSpPr>
          <p:nvPr>
            <p:ph sz="quarter" idx="4"/>
          </p:nvPr>
        </p:nvSpPr>
        <p:spPr>
          <a:xfrm>
            <a:off x="5874968" y="2662828"/>
            <a:ext cx="6026194" cy="3320313"/>
          </a:xfrm>
        </p:spPr>
        <p:txBody>
          <a:bodyPr vert="horz" lIns="91440" tIns="45720" rIns="91440" bIns="45720" rtlCol="0" anchor="t">
            <a:noAutofit/>
          </a:bodyPr>
          <a:lstStyle/>
          <a:p>
            <a:pPr marL="0" indent="0" algn="ctr">
              <a:buNone/>
            </a:pPr>
            <a:r>
              <a:rPr lang="en-US" sz="4800" b="1">
                <a:latin typeface="Poppins"/>
                <a:cs typeface="Poppins"/>
              </a:rPr>
              <a:t>Self-Advocate Coordinators' </a:t>
            </a:r>
            <a:endParaRPr lang="en-US" sz="4800">
              <a:latin typeface="Calibri" panose="020F0502020204030204"/>
              <a:ea typeface="Calibri" panose="020F0502020204030204"/>
              <a:cs typeface="Calibri" panose="020F0502020204030204"/>
            </a:endParaRPr>
          </a:p>
          <a:p>
            <a:pPr marL="0" indent="0" algn="ctr">
              <a:buNone/>
            </a:pPr>
            <a:r>
              <a:rPr lang="en-US" sz="4800" b="1">
                <a:latin typeface="Poppins"/>
                <a:cs typeface="Poppins"/>
              </a:rPr>
              <a:t>End of Year Report </a:t>
            </a:r>
            <a:endParaRPr lang="en-US" sz="4800">
              <a:latin typeface="Calibri" panose="020F0502020204030204"/>
              <a:ea typeface="Calibri"/>
              <a:cs typeface="Calibri"/>
            </a:endParaRPr>
          </a:p>
          <a:p>
            <a:pPr marL="0" indent="0" algn="ctr">
              <a:buNone/>
            </a:pPr>
            <a:r>
              <a:rPr lang="en-US" sz="4800" b="1">
                <a:latin typeface="Poppins"/>
                <a:cs typeface="Poppins"/>
              </a:rPr>
              <a:t>2023-2024</a:t>
            </a:r>
            <a:endParaRPr lang="en-US" sz="4800">
              <a:ea typeface="Calibri"/>
              <a:cs typeface="Calibri"/>
            </a:endParaRPr>
          </a:p>
        </p:txBody>
      </p:sp>
      <p:pic>
        <p:nvPicPr>
          <p:cNvPr id="8" name="Picture 7">
            <a:extLst>
              <a:ext uri="{FF2B5EF4-FFF2-40B4-BE49-F238E27FC236}">
                <a16:creationId xmlns:a16="http://schemas.microsoft.com/office/drawing/2014/main" id="{DBB082A6-0009-7B2D-8A31-B475D601EB4D}"/>
              </a:ext>
            </a:extLst>
          </p:cNvPr>
          <p:cNvPicPr>
            <a:picLocks noChangeAspect="1"/>
          </p:cNvPicPr>
          <p:nvPr/>
        </p:nvPicPr>
        <p:blipFill>
          <a:blip r:embed="rId4"/>
          <a:stretch>
            <a:fillRect/>
          </a:stretch>
        </p:blipFill>
        <p:spPr>
          <a:xfrm>
            <a:off x="1644138" y="229689"/>
            <a:ext cx="8701768" cy="1349921"/>
          </a:xfrm>
          <a:prstGeom prst="rect">
            <a:avLst/>
          </a:prstGeom>
        </p:spPr>
      </p:pic>
      <p:sp>
        <p:nvSpPr>
          <p:cNvPr id="2" name="Slide Number Placeholder 1">
            <a:extLst>
              <a:ext uri="{FF2B5EF4-FFF2-40B4-BE49-F238E27FC236}">
                <a16:creationId xmlns:a16="http://schemas.microsoft.com/office/drawing/2014/main" id="{B033C7FB-4371-4733-18AC-8C2F8B2E3207}"/>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Black"/>
              </a:rPr>
              <a:t>1</a:t>
            </a:fld>
            <a:endParaRPr lang="en-US" sz="3200">
              <a:solidFill>
                <a:schemeClr val="bg1"/>
              </a:solidFill>
              <a:latin typeface="Poppins"/>
              <a:cs typeface="Poppins Black"/>
            </a:endParaRPr>
          </a:p>
        </p:txBody>
      </p:sp>
    </p:spTree>
    <p:extLst>
      <p:ext uri="{BB962C8B-B14F-4D97-AF65-F5344CB8AC3E}">
        <p14:creationId xmlns:p14="http://schemas.microsoft.com/office/powerpoint/2010/main" val="318518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E7C5543E-4669-B9FA-58FF-6506294628DB}"/>
              </a:ext>
            </a:extLst>
          </p:cNvPr>
          <p:cNvSpPr>
            <a:spLocks noGrp="1"/>
          </p:cNvSpPr>
          <p:nvPr>
            <p:ph type="body" sz="quarter" idx="10"/>
          </p:nvPr>
        </p:nvSpPr>
        <p:spPr>
          <a:xfrm>
            <a:off x="668530" y="947615"/>
            <a:ext cx="10060823" cy="539743"/>
          </a:xfrm>
        </p:spPr>
        <p:txBody>
          <a:bodyPr/>
          <a:lstStyle/>
          <a:p>
            <a:r>
              <a:rPr lang="en-US" dirty="0"/>
              <a:t>The following presentation was compiled by:</a:t>
            </a:r>
          </a:p>
        </p:txBody>
      </p:sp>
      <p:sp>
        <p:nvSpPr>
          <p:cNvPr id="14" name="Text Placeholder 13">
            <a:extLst>
              <a:ext uri="{FF2B5EF4-FFF2-40B4-BE49-F238E27FC236}">
                <a16:creationId xmlns:a16="http://schemas.microsoft.com/office/drawing/2014/main" id="{44E5B0E9-E924-6DBB-CB6F-AA4E71910B3B}"/>
              </a:ext>
            </a:extLst>
          </p:cNvPr>
          <p:cNvSpPr>
            <a:spLocks noGrp="1"/>
          </p:cNvSpPr>
          <p:nvPr>
            <p:ph type="body" sz="quarter" idx="12"/>
          </p:nvPr>
        </p:nvSpPr>
        <p:spPr>
          <a:xfrm>
            <a:off x="524691" y="2508251"/>
            <a:ext cx="11061700" cy="3132262"/>
          </a:xfrm>
        </p:spPr>
        <p:txBody>
          <a:bodyPr/>
          <a:lstStyle/>
          <a:p>
            <a:r>
              <a:rPr lang="en-US" b="1" dirty="0"/>
              <a:t>The Self Advocate Coordinators </a:t>
            </a:r>
            <a:r>
              <a:rPr lang="en-US" dirty="0"/>
              <a:t>– Kevin Arce, Natasha Cole, Carol Grabbe, Paige Librandi, Jeremy Powell, Varian Salters and Jossie Torres</a:t>
            </a:r>
          </a:p>
          <a:p>
            <a:endParaRPr lang="en-US" dirty="0"/>
          </a:p>
          <a:p>
            <a:r>
              <a:rPr lang="en-US" b="1" dirty="0"/>
              <a:t>The Transition Advisors  </a:t>
            </a:r>
            <a:r>
              <a:rPr lang="en-US" dirty="0"/>
              <a:t>- Edwin Anderson, Ellen </a:t>
            </a:r>
            <a:r>
              <a:rPr lang="en-US" dirty="0" err="1"/>
              <a:t>Hadad</a:t>
            </a:r>
            <a:r>
              <a:rPr lang="en-US" dirty="0"/>
              <a:t>- Blazys, Tracey Pawlak, Caroline Ecke, Kimberley Butts, Tiffany Haarmann, and Kiene Hannah</a:t>
            </a:r>
          </a:p>
        </p:txBody>
      </p:sp>
      <p:sp>
        <p:nvSpPr>
          <p:cNvPr id="10" name="Text Placeholder 9">
            <a:extLst>
              <a:ext uri="{FF2B5EF4-FFF2-40B4-BE49-F238E27FC236}">
                <a16:creationId xmlns:a16="http://schemas.microsoft.com/office/drawing/2014/main" id="{2C399445-2A4E-9E54-F7C3-0371ABCA487B}"/>
              </a:ext>
            </a:extLst>
          </p:cNvPr>
          <p:cNvSpPr>
            <a:spLocks noGrp="1"/>
          </p:cNvSpPr>
          <p:nvPr>
            <p:ph type="body" sz="quarter" idx="24"/>
          </p:nvPr>
        </p:nvSpPr>
        <p:spPr>
          <a:xfrm>
            <a:off x="10384279" y="6565684"/>
            <a:ext cx="2037351" cy="194797"/>
          </a:xfrm>
        </p:spPr>
        <p:txBody>
          <a:bodyPr/>
          <a:lstStyle/>
          <a:p>
            <a:r>
              <a:rPr lang="en-US" dirty="0"/>
              <a:t>Developmental Services</a:t>
            </a:r>
          </a:p>
        </p:txBody>
      </p:sp>
    </p:spTree>
    <p:extLst>
      <p:ext uri="{BB962C8B-B14F-4D97-AF65-F5344CB8AC3E}">
        <p14:creationId xmlns:p14="http://schemas.microsoft.com/office/powerpoint/2010/main" val="37310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1B459-6861-AF51-2546-EB58B499348F}"/>
              </a:ext>
            </a:extLst>
          </p:cNvPr>
          <p:cNvSpPr>
            <a:spLocks noGrp="1"/>
          </p:cNvSpPr>
          <p:nvPr>
            <p:ph type="title"/>
          </p:nvPr>
        </p:nvSpPr>
        <p:spPr>
          <a:xfrm>
            <a:off x="638175" y="590563"/>
            <a:ext cx="10972802" cy="979382"/>
          </a:xfrm>
        </p:spPr>
        <p:txBody>
          <a:bodyPr>
            <a:normAutofit fontScale="90000"/>
          </a:bodyPr>
          <a:lstStyle/>
          <a:p>
            <a:r>
              <a:rPr lang="en-US" sz="4800">
                <a:solidFill>
                  <a:schemeClr val="accent2"/>
                </a:solidFill>
                <a:latin typeface="Poppins"/>
                <a:ea typeface="Calibri"/>
                <a:cs typeface="Calibri"/>
              </a:rPr>
              <a:t>Self-Advocate Coordinators at Work</a:t>
            </a:r>
            <a:endParaRPr lang="en-US">
              <a:solidFill>
                <a:schemeClr val="accent2"/>
              </a:solidFill>
            </a:endParaRPr>
          </a:p>
        </p:txBody>
      </p:sp>
      <p:sp>
        <p:nvSpPr>
          <p:cNvPr id="3" name="Text Placeholder 2">
            <a:extLst>
              <a:ext uri="{FF2B5EF4-FFF2-40B4-BE49-F238E27FC236}">
                <a16:creationId xmlns:a16="http://schemas.microsoft.com/office/drawing/2014/main" id="{414ECD8E-D215-B5B5-A9EA-EE1D018AEA98}"/>
              </a:ext>
            </a:extLst>
          </p:cNvPr>
          <p:cNvSpPr>
            <a:spLocks noGrp="1"/>
          </p:cNvSpPr>
          <p:nvPr>
            <p:ph type="body" idx="1"/>
          </p:nvPr>
        </p:nvSpPr>
        <p:spPr>
          <a:xfrm>
            <a:off x="914400" y="2030122"/>
            <a:ext cx="4937760" cy="1104423"/>
          </a:xfrm>
        </p:spPr>
        <p:txBody>
          <a:bodyPr/>
          <a:lstStyle/>
          <a:p>
            <a:pPr algn="ctr"/>
            <a:r>
              <a:rPr lang="en-US" sz="2400" b="1">
                <a:latin typeface="Poppins" panose="00000500000000000000" pitchFamily="2" charset="0"/>
                <a:cs typeface="Poppins" panose="00000500000000000000" pitchFamily="2" charset="0"/>
              </a:rPr>
              <a:t>Who are the Self-Advocate </a:t>
            </a:r>
            <a:r>
              <a:rPr lang="en-US" sz="2400" b="1" u="sng">
                <a:latin typeface="Poppins" panose="00000500000000000000" pitchFamily="2" charset="0"/>
                <a:cs typeface="Poppins" panose="00000500000000000000" pitchFamily="2" charset="0"/>
              </a:rPr>
              <a:t>Coordinators</a:t>
            </a:r>
          </a:p>
          <a:p>
            <a:endParaRPr lang="en-US"/>
          </a:p>
        </p:txBody>
      </p:sp>
      <p:sp>
        <p:nvSpPr>
          <p:cNvPr id="4" name="Content Placeholder 3">
            <a:extLst>
              <a:ext uri="{FF2B5EF4-FFF2-40B4-BE49-F238E27FC236}">
                <a16:creationId xmlns:a16="http://schemas.microsoft.com/office/drawing/2014/main" id="{45C5E09A-7414-D13D-3C9E-FFE5810A699C}"/>
              </a:ext>
            </a:extLst>
          </p:cNvPr>
          <p:cNvSpPr>
            <a:spLocks noGrp="1"/>
          </p:cNvSpPr>
          <p:nvPr>
            <p:ph sz="half" idx="2"/>
          </p:nvPr>
        </p:nvSpPr>
        <p:spPr>
          <a:xfrm>
            <a:off x="1407560" y="2582335"/>
            <a:ext cx="4627480" cy="2369809"/>
          </a:xfrm>
        </p:spPr>
        <p:txBody>
          <a:bodyPr vert="horz" lIns="0" tIns="45720" rIns="0" bIns="45720" rtlCol="0" anchor="t">
            <a:normAutofit/>
          </a:bodyPr>
          <a:lstStyle/>
          <a:p>
            <a:pPr marL="0" indent="0">
              <a:buNone/>
            </a:pPr>
            <a:endParaRPr lang="en-US" sz="3200">
              <a:latin typeface="Poppins "/>
            </a:endParaRPr>
          </a:p>
          <a:p>
            <a:pPr marL="342900" indent="-342900">
              <a:buFont typeface="Wingdings" panose="05000000000000000000" pitchFamily="2" charset="2"/>
              <a:buChar char="§"/>
            </a:pPr>
            <a:r>
              <a:rPr lang="en-US" sz="2800">
                <a:latin typeface="Poppins "/>
              </a:rPr>
              <a:t>A voice of the People</a:t>
            </a:r>
          </a:p>
          <a:p>
            <a:pPr marL="342900" indent="-342900">
              <a:buFont typeface="Wingdings" panose="05000000000000000000" pitchFamily="2" charset="2"/>
              <a:buChar char="§"/>
            </a:pPr>
            <a:r>
              <a:rPr lang="en-US" sz="2800">
                <a:latin typeface="Poppins "/>
              </a:rPr>
              <a:t>Making a Difference</a:t>
            </a:r>
          </a:p>
          <a:p>
            <a:pPr marL="342900" indent="-342900">
              <a:buFont typeface="Wingdings" panose="05000000000000000000" pitchFamily="2" charset="2"/>
              <a:buChar char="§"/>
            </a:pPr>
            <a:r>
              <a:rPr lang="en-US" sz="2800">
                <a:latin typeface="Poppins "/>
              </a:rPr>
              <a:t>Legislatively Supported</a:t>
            </a:r>
          </a:p>
        </p:txBody>
      </p:sp>
      <p:sp>
        <p:nvSpPr>
          <p:cNvPr id="5" name="Text Placeholder 4">
            <a:extLst>
              <a:ext uri="{FF2B5EF4-FFF2-40B4-BE49-F238E27FC236}">
                <a16:creationId xmlns:a16="http://schemas.microsoft.com/office/drawing/2014/main" id="{E9BE2CC2-DA43-6EC9-5906-EFE963234EA2}"/>
              </a:ext>
            </a:extLst>
          </p:cNvPr>
          <p:cNvSpPr>
            <a:spLocks noGrp="1"/>
          </p:cNvSpPr>
          <p:nvPr>
            <p:ph type="body" sz="quarter" idx="3"/>
          </p:nvPr>
        </p:nvSpPr>
        <p:spPr>
          <a:xfrm>
            <a:off x="6417945" y="1846051"/>
            <a:ext cx="4937760" cy="736282"/>
          </a:xfrm>
        </p:spPr>
        <p:txBody>
          <a:bodyPr>
            <a:normAutofit/>
          </a:bodyPr>
          <a:lstStyle/>
          <a:p>
            <a:pPr algn="ctr"/>
            <a:r>
              <a:rPr lang="en-US" sz="2400" b="1" u="sng">
                <a:latin typeface="Poppins" panose="00000500000000000000" pitchFamily="2" charset="0"/>
                <a:cs typeface="Poppins" panose="00000500000000000000" pitchFamily="2" charset="0"/>
              </a:rPr>
              <a:t>What Do they Do</a:t>
            </a:r>
          </a:p>
        </p:txBody>
      </p:sp>
      <p:sp>
        <p:nvSpPr>
          <p:cNvPr id="6" name="Content Placeholder 5">
            <a:extLst>
              <a:ext uri="{FF2B5EF4-FFF2-40B4-BE49-F238E27FC236}">
                <a16:creationId xmlns:a16="http://schemas.microsoft.com/office/drawing/2014/main" id="{ED59083E-4331-C73F-09AB-93B00AD37B4D}"/>
              </a:ext>
            </a:extLst>
          </p:cNvPr>
          <p:cNvSpPr>
            <a:spLocks noGrp="1"/>
          </p:cNvSpPr>
          <p:nvPr>
            <p:ph sz="quarter" idx="4"/>
          </p:nvPr>
        </p:nvSpPr>
        <p:spPr>
          <a:xfrm>
            <a:off x="6673217" y="2813262"/>
            <a:ext cx="4937760" cy="3286760"/>
          </a:xfrm>
        </p:spPr>
        <p:txBody>
          <a:bodyPr>
            <a:normAutofit/>
          </a:bodyPr>
          <a:lstStyle/>
          <a:p>
            <a:pPr marL="342900" indent="-342900">
              <a:buFont typeface="Wingdings" panose="05000000000000000000" pitchFamily="2" charset="2"/>
              <a:buChar char="§"/>
            </a:pPr>
            <a:r>
              <a:rPr lang="en-US" sz="2800">
                <a:latin typeface="Poppins "/>
              </a:rPr>
              <a:t>Promote Self Advocacy and Self Direction</a:t>
            </a:r>
          </a:p>
          <a:p>
            <a:pPr marL="342900" indent="-342900">
              <a:buFont typeface="Wingdings" panose="05000000000000000000" pitchFamily="2" charset="2"/>
              <a:buChar char="§"/>
            </a:pPr>
            <a:r>
              <a:rPr lang="en-US" sz="2800">
                <a:latin typeface="Poppins "/>
              </a:rPr>
              <a:t>Lead by Example</a:t>
            </a:r>
          </a:p>
          <a:p>
            <a:pPr marL="342900" indent="-342900">
              <a:buFont typeface="Wingdings" panose="05000000000000000000" pitchFamily="2" charset="2"/>
              <a:buChar char="§"/>
            </a:pPr>
            <a:r>
              <a:rPr lang="en-US" sz="2800">
                <a:latin typeface="Poppins "/>
              </a:rPr>
              <a:t>Support Regional and State Activities</a:t>
            </a:r>
          </a:p>
          <a:p>
            <a:pPr marL="342900" indent="-342900">
              <a:buFont typeface="Wingdings" panose="05000000000000000000" pitchFamily="2" charset="2"/>
              <a:buChar char="§"/>
            </a:pPr>
            <a:r>
              <a:rPr lang="en-US" sz="2800">
                <a:latin typeface="Poppins "/>
              </a:rPr>
              <a:t>Spread the Word!</a:t>
            </a:r>
          </a:p>
        </p:txBody>
      </p:sp>
      <p:sp>
        <p:nvSpPr>
          <p:cNvPr id="7" name="Slide Number Placeholder 6">
            <a:extLst>
              <a:ext uri="{FF2B5EF4-FFF2-40B4-BE49-F238E27FC236}">
                <a16:creationId xmlns:a16="http://schemas.microsoft.com/office/drawing/2014/main" id="{73387E54-D0B2-0392-A34D-6EA59E7C864B}"/>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a:t>
            </a:fld>
            <a:endParaRPr lang="en-US" sz="3200" dirty="0">
              <a:solidFill>
                <a:schemeClr val="bg1"/>
              </a:solidFill>
              <a:latin typeface="Poppins"/>
              <a:cs typeface="Poppins"/>
            </a:endParaRPr>
          </a:p>
        </p:txBody>
      </p:sp>
    </p:spTree>
    <p:extLst>
      <p:ext uri="{BB962C8B-B14F-4D97-AF65-F5344CB8AC3E}">
        <p14:creationId xmlns:p14="http://schemas.microsoft.com/office/powerpoint/2010/main" val="2169898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35E716C-128C-4369-9E55-7BB846667825}"/>
              </a:ext>
            </a:extLst>
          </p:cNvPr>
          <p:cNvPicPr/>
          <p:nvPr/>
        </p:nvPicPr>
        <p:blipFill rotWithShape="1">
          <a:blip r:embed="rId3">
            <a:extLst>
              <a:ext uri="{28A0092B-C50C-407E-A947-70E740481C1C}">
                <a14:useLocalDpi xmlns:a14="http://schemas.microsoft.com/office/drawing/2010/main" val="0"/>
              </a:ext>
            </a:extLst>
          </a:blip>
          <a:srcRect l="6442" t="2939" r="10034" b="3571"/>
          <a:stretch/>
        </p:blipFill>
        <p:spPr>
          <a:xfrm>
            <a:off x="618522" y="390418"/>
            <a:ext cx="8915895" cy="6218503"/>
          </a:xfrm>
          <a:prstGeom prst="rect">
            <a:avLst/>
          </a:prstGeom>
          <a:ln>
            <a:noFill/>
          </a:ln>
          <a:effectLst>
            <a:softEdge rad="112500"/>
          </a:effectLst>
        </p:spPr>
      </p:pic>
      <p:sp>
        <p:nvSpPr>
          <p:cNvPr id="6" name="Text Box 2">
            <a:extLst>
              <a:ext uri="{FF2B5EF4-FFF2-40B4-BE49-F238E27FC236}">
                <a16:creationId xmlns:a16="http://schemas.microsoft.com/office/drawing/2014/main" id="{35F06AD2-B33C-4C9B-AAB5-453100D931C4}"/>
              </a:ext>
            </a:extLst>
          </p:cNvPr>
          <p:cNvSpPr txBox="1">
            <a:spLocks noChangeArrowheads="1"/>
          </p:cNvSpPr>
          <p:nvPr/>
        </p:nvSpPr>
        <p:spPr bwMode="auto">
          <a:xfrm>
            <a:off x="1716706" y="4370950"/>
            <a:ext cx="1466712" cy="363283"/>
          </a:xfrm>
          <a:prstGeom prst="rect">
            <a:avLst/>
          </a:prstGeom>
          <a:noFill/>
          <a:ln w="9525">
            <a:noFill/>
            <a:miter lim="800000"/>
            <a:headEnd/>
            <a:tailEnd/>
          </a:ln>
        </p:spPr>
        <p:txBody>
          <a:bodyPr lIns="91440" tIns="45720" rIns="91440" bIns="45720" anchor="t"/>
          <a:lstStyle/>
          <a:p>
            <a:pPr>
              <a:lnSpc>
                <a:spcPct val="115000"/>
              </a:lnSpc>
              <a:spcAft>
                <a:spcPts val="1000"/>
              </a:spcAft>
              <a:defRPr/>
            </a:pPr>
            <a:r>
              <a:rPr lang="en-US" sz="1400" b="1">
                <a:latin typeface="Arial Nova"/>
                <a:ea typeface="Calibri"/>
                <a:cs typeface="Times New Roman"/>
              </a:rPr>
              <a:t>Jossie Torres</a:t>
            </a:r>
            <a:br>
              <a:rPr lang="en-US" sz="1400" b="1">
                <a:latin typeface="Arial Nova"/>
                <a:ea typeface="Calibri"/>
                <a:cs typeface="Times New Roman"/>
              </a:rPr>
            </a:br>
            <a:endParaRPr lang="en-US" sz="1100" b="1">
              <a:latin typeface="Arial Narrow" panose="020B0606020202030204" pitchFamily="34" charset="0"/>
              <a:ea typeface="Calibri"/>
              <a:cs typeface="Times New Roman"/>
            </a:endParaRPr>
          </a:p>
        </p:txBody>
      </p:sp>
      <p:sp>
        <p:nvSpPr>
          <p:cNvPr id="9" name="Text Box 2">
            <a:extLst>
              <a:ext uri="{FF2B5EF4-FFF2-40B4-BE49-F238E27FC236}">
                <a16:creationId xmlns:a16="http://schemas.microsoft.com/office/drawing/2014/main" id="{4FFFB0BE-3A89-47DB-B725-BC7E57E96340}"/>
              </a:ext>
            </a:extLst>
          </p:cNvPr>
          <p:cNvSpPr txBox="1">
            <a:spLocks noChangeArrowheads="1"/>
          </p:cNvSpPr>
          <p:nvPr/>
        </p:nvSpPr>
        <p:spPr bwMode="auto">
          <a:xfrm>
            <a:off x="7198650" y="2443289"/>
            <a:ext cx="2784297" cy="412795"/>
          </a:xfrm>
          <a:prstGeom prst="rect">
            <a:avLst/>
          </a:prstGeom>
          <a:noFill/>
          <a:ln w="9525">
            <a:noFill/>
            <a:miter lim="800000"/>
            <a:headEnd/>
            <a:tailEnd/>
          </a:ln>
        </p:spPr>
        <p:txBody>
          <a:bodyPr lIns="91440" tIns="45720" rIns="91440" bIns="45720" anchor="t"/>
          <a:lstStyle/>
          <a:p>
            <a:pPr algn="ctr">
              <a:spcAft>
                <a:spcPts val="1000"/>
              </a:spcAft>
              <a:defRPr/>
            </a:pPr>
            <a:r>
              <a:rPr lang="en-US" sz="1400" b="1">
                <a:solidFill>
                  <a:srgbClr val="000000"/>
                </a:solidFill>
                <a:latin typeface="Arial Nova"/>
                <a:ea typeface="Calibri"/>
                <a:cs typeface="Times New Roman"/>
              </a:rPr>
              <a:t>Varian</a:t>
            </a:r>
            <a:r>
              <a:rPr lang="en-US" sz="1400" b="1">
                <a:solidFill>
                  <a:srgbClr val="09097D"/>
                </a:solidFill>
                <a:latin typeface="Arial Nova"/>
                <a:ea typeface="Calibri"/>
                <a:cs typeface="Times New Roman"/>
              </a:rPr>
              <a:t> </a:t>
            </a:r>
            <a:r>
              <a:rPr lang="en-US" sz="1400" b="1">
                <a:solidFill>
                  <a:srgbClr val="000000"/>
                </a:solidFill>
                <a:latin typeface="Arial Nova"/>
                <a:ea typeface="Calibri"/>
                <a:cs typeface="Times New Roman"/>
              </a:rPr>
              <a:t>Salters</a:t>
            </a:r>
            <a:br>
              <a:rPr lang="en-US" sz="1400" b="1">
                <a:latin typeface="Arial Nova"/>
                <a:ea typeface="Calibri"/>
                <a:cs typeface="Times New Roman"/>
              </a:rPr>
            </a:br>
            <a:endParaRPr lang="en-US" sz="1100">
              <a:solidFill>
                <a:srgbClr val="000000"/>
              </a:solidFill>
              <a:latin typeface="Arial Narrow" panose="020B0606020202030204" pitchFamily="34" charset="0"/>
              <a:ea typeface="Calibri"/>
              <a:cs typeface="Times New Roman"/>
            </a:endParaRPr>
          </a:p>
          <a:p>
            <a:pPr algn="r">
              <a:spcAft>
                <a:spcPts val="1000"/>
              </a:spcAft>
              <a:defRPr/>
            </a:pPr>
            <a:endParaRPr lang="en-US" sz="1400" b="1">
              <a:solidFill>
                <a:schemeClr val="bg1"/>
              </a:solidFill>
              <a:latin typeface="Arial Narrow" panose="020B0606020202030204" pitchFamily="34" charset="0"/>
              <a:ea typeface="Calibri"/>
              <a:cs typeface="Times New Roman"/>
            </a:endParaRPr>
          </a:p>
          <a:p>
            <a:pPr algn="r">
              <a:spcAft>
                <a:spcPts val="1000"/>
              </a:spcAft>
              <a:defRPr/>
            </a:pPr>
            <a:r>
              <a:rPr lang="en-US" sz="1400" b="1">
                <a:ln w="12700">
                  <a:solidFill>
                    <a:schemeClr val="tx2">
                      <a:satMod val="155000"/>
                    </a:schemeClr>
                  </a:solidFill>
                  <a:prstDash val="solid"/>
                </a:ln>
                <a:solidFill>
                  <a:srgbClr val="09097D"/>
                </a:solidFill>
                <a:latin typeface="Arial Narrow"/>
                <a:cs typeface="Times New Roman"/>
              </a:rPr>
              <a:t> </a:t>
            </a:r>
            <a:r>
              <a:rPr lang="en-US" sz="1400" b="1">
                <a:ln w="12700">
                  <a:solidFill>
                    <a:srgbClr val="17406D">
                      <a:satMod val="155000"/>
                    </a:srgbClr>
                  </a:solidFill>
                  <a:prstDash val="solid"/>
                </a:ln>
                <a:solidFill>
                  <a:srgbClr val="09097D"/>
                </a:solidFill>
                <a:latin typeface="Arial Narrow"/>
                <a:cs typeface="Times New Roman"/>
              </a:rPr>
              <a:t> </a:t>
            </a:r>
            <a:endParaRPr lang="en-US" sz="1100" b="1">
              <a:ln w="12700">
                <a:solidFill>
                  <a:schemeClr val="tx2">
                    <a:satMod val="155000"/>
                  </a:schemeClr>
                </a:solidFill>
                <a:prstDash val="solid"/>
              </a:ln>
              <a:effectLst>
                <a:outerShdw blurRad="41275" dist="20320" dir="1800000" algn="tl" rotWithShape="0">
                  <a:srgbClr val="000000">
                    <a:alpha val="40000"/>
                  </a:srgbClr>
                </a:outerShdw>
              </a:effectLst>
              <a:latin typeface="Arial Narrow" panose="020B0606020202030204" pitchFamily="34" charset="0"/>
              <a:cs typeface="Times New Roman"/>
            </a:endParaRPr>
          </a:p>
          <a:p>
            <a:pPr>
              <a:lnSpc>
                <a:spcPct val="115000"/>
              </a:lnSpc>
              <a:spcAft>
                <a:spcPts val="1000"/>
              </a:spcAft>
              <a:defRPr/>
            </a:pPr>
            <a:endParaRPr lang="en-US" sz="1100">
              <a:latin typeface="Arial" pitchFamily="34" charset="0"/>
              <a:cs typeface="Arial" pitchFamily="34" charset="0"/>
            </a:endParaRPr>
          </a:p>
          <a:p>
            <a:pPr>
              <a:lnSpc>
                <a:spcPct val="115000"/>
              </a:lnSpc>
              <a:spcAft>
                <a:spcPts val="1000"/>
              </a:spcAft>
              <a:defRPr/>
            </a:pPr>
            <a:endParaRPr lang="en-US" sz="1100">
              <a:ea typeface="Calibri"/>
              <a:cs typeface="Times New Roman"/>
            </a:endParaRPr>
          </a:p>
          <a:p>
            <a:pPr>
              <a:lnSpc>
                <a:spcPct val="115000"/>
              </a:lnSpc>
              <a:spcAft>
                <a:spcPts val="1000"/>
              </a:spcAft>
              <a:defRPr/>
            </a:pPr>
            <a:endParaRPr lang="en-US" sz="1400" b="1">
              <a:latin typeface="Calibri"/>
              <a:ea typeface="Calibri"/>
              <a:cs typeface="Times New Roman"/>
            </a:endParaRPr>
          </a:p>
        </p:txBody>
      </p:sp>
      <p:sp>
        <p:nvSpPr>
          <p:cNvPr id="12294" name="Text Box 2">
            <a:extLst>
              <a:ext uri="{FF2B5EF4-FFF2-40B4-BE49-F238E27FC236}">
                <a16:creationId xmlns:a16="http://schemas.microsoft.com/office/drawing/2014/main" id="{DC6ECA39-FEA9-44D5-A10B-EFF9F9A17CF3}"/>
              </a:ext>
            </a:extLst>
          </p:cNvPr>
          <p:cNvSpPr txBox="1">
            <a:spLocks noChangeArrowheads="1"/>
          </p:cNvSpPr>
          <p:nvPr/>
        </p:nvSpPr>
        <p:spPr bwMode="auto">
          <a:xfrm>
            <a:off x="5773080" y="758315"/>
            <a:ext cx="1527123" cy="60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nSpc>
                <a:spcPct val="115000"/>
              </a:lnSpc>
              <a:spcBef>
                <a:spcPct val="0"/>
              </a:spcBef>
              <a:spcAft>
                <a:spcPts val="1000"/>
              </a:spcAft>
              <a:buClrTx/>
              <a:buSzTx/>
              <a:buNone/>
            </a:pPr>
            <a:r>
              <a:rPr lang="en-US" altLang="en-US" sz="1400" b="1">
                <a:solidFill>
                  <a:schemeClr val="tx1"/>
                </a:solidFill>
                <a:latin typeface="Arial Nova"/>
                <a:ea typeface="Calibri" panose="020F0502020204030204" pitchFamily="34" charset="0"/>
                <a:cs typeface="Times New Roman"/>
              </a:rPr>
              <a:t>Shaunte Taylor</a:t>
            </a:r>
            <a:endParaRPr lang="en-US" altLang="en-US" sz="1400" b="1">
              <a:solidFill>
                <a:schemeClr val="tx1"/>
              </a:solidFill>
              <a:latin typeface="Arial Nova"/>
              <a:ea typeface="Calibri" panose="020F0502020204030204" pitchFamily="34" charset="0"/>
              <a:cs typeface="Times New Roman" panose="02020603050405020304" pitchFamily="18" charset="0"/>
            </a:endParaRPr>
          </a:p>
        </p:txBody>
      </p:sp>
      <p:sp>
        <p:nvSpPr>
          <p:cNvPr id="15" name="Text Box 2">
            <a:extLst>
              <a:ext uri="{FF2B5EF4-FFF2-40B4-BE49-F238E27FC236}">
                <a16:creationId xmlns:a16="http://schemas.microsoft.com/office/drawing/2014/main" id="{EDAE5329-7E7B-4B36-9B1A-2F068E7F9B30}"/>
              </a:ext>
            </a:extLst>
          </p:cNvPr>
          <p:cNvSpPr txBox="1">
            <a:spLocks noChangeArrowheads="1"/>
          </p:cNvSpPr>
          <p:nvPr/>
        </p:nvSpPr>
        <p:spPr bwMode="auto">
          <a:xfrm>
            <a:off x="7458890" y="4836669"/>
            <a:ext cx="1712832" cy="153188"/>
          </a:xfrm>
          <a:prstGeom prst="rect">
            <a:avLst/>
          </a:prstGeom>
          <a:noFill/>
          <a:ln w="9525">
            <a:noFill/>
            <a:miter lim="800000"/>
            <a:headEnd/>
            <a:tailEnd/>
          </a:ln>
        </p:spPr>
        <p:txBody>
          <a:bodyPr lIns="91440" tIns="45720" rIns="91440" bIns="45720" anchor="t"/>
          <a:lstStyle/>
          <a:p>
            <a:pPr marL="365760" indent="-255905">
              <a:defRPr/>
            </a:pPr>
            <a:r>
              <a:rPr lang="en-US" sz="1400" b="1">
                <a:latin typeface="Arial Nova"/>
                <a:cs typeface="Times New Roman"/>
              </a:rPr>
              <a:t>Carol</a:t>
            </a:r>
            <a:r>
              <a:rPr lang="en-US" sz="1400" b="1">
                <a:ln>
                  <a:solidFill>
                    <a:schemeClr val="tx1"/>
                  </a:solidFill>
                </a:ln>
                <a:latin typeface="Arial Nova"/>
                <a:ea typeface="Calibri"/>
                <a:cs typeface="Times New Roman"/>
              </a:rPr>
              <a:t> </a:t>
            </a:r>
            <a:r>
              <a:rPr lang="en-US" sz="1400" b="1">
                <a:latin typeface="Arial Nova"/>
                <a:cs typeface="Times New Roman"/>
              </a:rPr>
              <a:t>Grabbe</a:t>
            </a:r>
          </a:p>
          <a:p>
            <a:pPr>
              <a:lnSpc>
                <a:spcPct val="115000"/>
              </a:lnSpc>
              <a:spcAft>
                <a:spcPts val="1000"/>
              </a:spcAft>
              <a:defRPr/>
            </a:pPr>
            <a:endParaRPr lang="en-US" sz="1100">
              <a:latin typeface="Calibri"/>
              <a:ea typeface="Calibri"/>
              <a:cs typeface="Times New Roman"/>
            </a:endParaRPr>
          </a:p>
        </p:txBody>
      </p:sp>
      <p:pic>
        <p:nvPicPr>
          <p:cNvPr id="12297" name="Picture 22" descr="C:\Users\morrisma\AppData\Local\Temp\Content.Word\20170515_091214_HDR.JPG">
            <a:extLst>
              <a:ext uri="{FF2B5EF4-FFF2-40B4-BE49-F238E27FC236}">
                <a16:creationId xmlns:a16="http://schemas.microsoft.com/office/drawing/2014/main" id="{BD7589BB-E18D-4DDD-8317-11B0CFF710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8114" y="1996248"/>
            <a:ext cx="1334099" cy="1577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300" name="TextBox 24">
            <a:extLst>
              <a:ext uri="{FF2B5EF4-FFF2-40B4-BE49-F238E27FC236}">
                <a16:creationId xmlns:a16="http://schemas.microsoft.com/office/drawing/2014/main" id="{90920EB5-B79F-4F9B-BECD-9CA54F759D9B}"/>
              </a:ext>
            </a:extLst>
          </p:cNvPr>
          <p:cNvSpPr txBox="1">
            <a:spLocks noChangeArrowheads="1"/>
          </p:cNvSpPr>
          <p:nvPr/>
        </p:nvSpPr>
        <p:spPr bwMode="auto">
          <a:xfrm>
            <a:off x="-1760538" y="3135314"/>
            <a:ext cx="822325"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br>
              <a:rPr lang="en-US" altLang="en-US" sz="1100" b="1">
                <a:solidFill>
                  <a:schemeClr val="tx1"/>
                </a:solidFill>
              </a:rPr>
            </a:br>
            <a:endParaRPr lang="en-US" altLang="en-US" sz="1100" b="1">
              <a:solidFill>
                <a:schemeClr val="tx1"/>
              </a:solidFill>
            </a:endParaRPr>
          </a:p>
        </p:txBody>
      </p:sp>
      <p:sp>
        <p:nvSpPr>
          <p:cNvPr id="26" name="TextBox 25">
            <a:extLst>
              <a:ext uri="{FF2B5EF4-FFF2-40B4-BE49-F238E27FC236}">
                <a16:creationId xmlns:a16="http://schemas.microsoft.com/office/drawing/2014/main" id="{E6B1E643-0B49-487B-91CE-757B594A54D4}"/>
              </a:ext>
            </a:extLst>
          </p:cNvPr>
          <p:cNvSpPr txBox="1"/>
          <p:nvPr/>
        </p:nvSpPr>
        <p:spPr>
          <a:xfrm>
            <a:off x="6275154" y="3430891"/>
            <a:ext cx="1253725" cy="685800"/>
          </a:xfrm>
          <a:prstGeom prst="rect">
            <a:avLst/>
          </a:prstGeom>
          <a:noFill/>
        </p:spPr>
        <p:txBody>
          <a:bodyPr wrap="square" lIns="91440" tIns="45720" rIns="91440" bIns="45720" anchor="t">
            <a:spAutoFit/>
          </a:bodyPr>
          <a:lstStyle/>
          <a:p>
            <a:pPr>
              <a:defRPr/>
            </a:pPr>
            <a:endParaRPr lang="en-US" sz="1400" b="1">
              <a:solidFill>
                <a:schemeClr val="bg1"/>
              </a:solidFill>
              <a:latin typeface="Arial Narrow" panose="020B0606020202030204" pitchFamily="34" charset="0"/>
            </a:endParaRPr>
          </a:p>
          <a:p>
            <a:pPr>
              <a:defRPr/>
            </a:pPr>
            <a:r>
              <a:rPr lang="en-US" sz="1400" b="1">
                <a:latin typeface="Arial Nova"/>
              </a:rPr>
              <a:t>Kevin Arce</a:t>
            </a:r>
            <a:br>
              <a:rPr lang="en-US" sz="1400" b="1">
                <a:latin typeface="Arial Nova"/>
              </a:rPr>
            </a:br>
            <a:endParaRPr lang="en-US" sz="1050" b="1">
              <a:solidFill>
                <a:srgbClr val="09097D"/>
              </a:solidFill>
            </a:endParaRPr>
          </a:p>
        </p:txBody>
      </p:sp>
      <p:sp>
        <p:nvSpPr>
          <p:cNvPr id="24" name="Rectangle 23">
            <a:extLst>
              <a:ext uri="{FF2B5EF4-FFF2-40B4-BE49-F238E27FC236}">
                <a16:creationId xmlns:a16="http://schemas.microsoft.com/office/drawing/2014/main" id="{10FD5831-1FCE-49FA-BE9E-C9613D96E7D6}"/>
              </a:ext>
            </a:extLst>
          </p:cNvPr>
          <p:cNvSpPr/>
          <p:nvPr/>
        </p:nvSpPr>
        <p:spPr>
          <a:xfrm>
            <a:off x="2204782" y="5564010"/>
            <a:ext cx="1343660" cy="692497"/>
          </a:xfrm>
          <a:prstGeom prst="rect">
            <a:avLst/>
          </a:prstGeom>
        </p:spPr>
        <p:txBody>
          <a:bodyPr wrap="square" lIns="91440" tIns="45720" rIns="91440" bIns="45720" anchor="t">
            <a:spAutoFit/>
          </a:bodyPr>
          <a:lstStyle/>
          <a:p>
            <a:pPr>
              <a:defRPr/>
            </a:pPr>
            <a:endParaRPr lang="en-US" sz="1400" b="1">
              <a:solidFill>
                <a:schemeClr val="bg1"/>
              </a:solidFill>
              <a:latin typeface="Arial Narrow" panose="020B0606020202030204" pitchFamily="34" charset="0"/>
            </a:endParaRPr>
          </a:p>
          <a:p>
            <a:pPr>
              <a:defRPr/>
            </a:pPr>
            <a:r>
              <a:rPr lang="en-US" sz="1400" b="1">
                <a:solidFill>
                  <a:schemeClr val="bg1"/>
                </a:solidFill>
                <a:latin typeface="Arial Narrow"/>
                <a:cs typeface="Times New Roman"/>
              </a:rPr>
              <a:t>Jeremy</a:t>
            </a:r>
            <a:r>
              <a:rPr lang="en-US" sz="1400" b="1">
                <a:ln>
                  <a:solidFill>
                    <a:schemeClr val="tx1"/>
                  </a:solidFill>
                </a:ln>
                <a:solidFill>
                  <a:schemeClr val="bg1"/>
                </a:solidFill>
                <a:latin typeface="Arial Narrow"/>
              </a:rPr>
              <a:t> </a:t>
            </a:r>
            <a:r>
              <a:rPr lang="en-US" sz="1400" b="1">
                <a:solidFill>
                  <a:schemeClr val="bg1"/>
                </a:solidFill>
                <a:latin typeface="Arial Narrow"/>
                <a:cs typeface="Times New Roman"/>
              </a:rPr>
              <a:t>Powell</a:t>
            </a:r>
            <a:r>
              <a:rPr lang="en-US" sz="1400" b="1">
                <a:ln>
                  <a:solidFill>
                    <a:schemeClr val="tx1"/>
                  </a:solidFill>
                </a:ln>
                <a:solidFill>
                  <a:schemeClr val="bg1"/>
                </a:solidFill>
                <a:latin typeface="Arial Narrow"/>
              </a:rPr>
              <a:t> </a:t>
            </a:r>
            <a:br>
              <a:rPr lang="en-US" sz="1100" b="1">
                <a:ln>
                  <a:solidFill>
                    <a:schemeClr val="tx1"/>
                  </a:solidFill>
                </a:ln>
                <a:latin typeface="Arial Narrow" panose="020B0606020202030204" pitchFamily="34" charset="0"/>
              </a:rPr>
            </a:br>
            <a:endParaRPr lang="en-US" sz="1100">
              <a:ln>
                <a:solidFill>
                  <a:prstClr val="black"/>
                </a:solidFill>
              </a:ln>
              <a:latin typeface="Arial Narrow" panose="020B0606020202030204" pitchFamily="34" charset="0"/>
              <a:cs typeface="Arial" pitchFamily="34" charset="0"/>
            </a:endParaRPr>
          </a:p>
        </p:txBody>
      </p:sp>
      <p:sp>
        <p:nvSpPr>
          <p:cNvPr id="30" name="TextBox 29">
            <a:extLst>
              <a:ext uri="{FF2B5EF4-FFF2-40B4-BE49-F238E27FC236}">
                <a16:creationId xmlns:a16="http://schemas.microsoft.com/office/drawing/2014/main" id="{AB51A74F-6D13-4C38-9B34-067548A86066}"/>
              </a:ext>
            </a:extLst>
          </p:cNvPr>
          <p:cNvSpPr txBox="1"/>
          <p:nvPr/>
        </p:nvSpPr>
        <p:spPr>
          <a:xfrm>
            <a:off x="4597456" y="4797593"/>
            <a:ext cx="1300713" cy="738664"/>
          </a:xfrm>
          <a:prstGeom prst="rect">
            <a:avLst/>
          </a:prstGeom>
          <a:noFill/>
        </p:spPr>
        <p:txBody>
          <a:bodyPr lIns="91440" tIns="45720" rIns="91440" bIns="45720" anchor="t">
            <a:spAutoFit/>
          </a:bodyPr>
          <a:lstStyle/>
          <a:p>
            <a:pPr>
              <a:defRPr/>
            </a:pPr>
            <a:endParaRPr lang="en-US" sz="1400" b="1">
              <a:solidFill>
                <a:schemeClr val="bg1"/>
              </a:solidFill>
              <a:latin typeface="Arial Narrow" panose="020B0606020202030204" pitchFamily="34" charset="0"/>
            </a:endParaRPr>
          </a:p>
          <a:p>
            <a:pPr>
              <a:defRPr/>
            </a:pPr>
            <a:endParaRPr lang="en-US" sz="1400" b="1">
              <a:solidFill>
                <a:schemeClr val="bg1"/>
              </a:solidFill>
              <a:latin typeface="Arial Narrow" panose="020B0606020202030204" pitchFamily="34" charset="0"/>
            </a:endParaRPr>
          </a:p>
          <a:p>
            <a:pPr>
              <a:defRPr/>
            </a:pPr>
            <a:r>
              <a:rPr lang="en-US" sz="1400" b="1">
                <a:solidFill>
                  <a:schemeClr val="bg1"/>
                </a:solidFill>
                <a:latin typeface="Arial Narrow"/>
                <a:cs typeface="Times New Roman"/>
              </a:rPr>
              <a:t>Paige</a:t>
            </a:r>
            <a:r>
              <a:rPr lang="en-US" sz="1400" b="1">
                <a:ln w="12700">
                  <a:solidFill>
                    <a:schemeClr val="tx1"/>
                  </a:solidFill>
                  <a:prstDash val="solid"/>
                </a:ln>
                <a:solidFill>
                  <a:schemeClr val="bg1"/>
                </a:solidFill>
                <a:effectLst>
                  <a:outerShdw blurRad="41275" dist="20320" dir="1800000" algn="tl" rotWithShape="0">
                    <a:srgbClr val="000000">
                      <a:alpha val="40000"/>
                    </a:srgbClr>
                  </a:outerShdw>
                </a:effectLst>
                <a:latin typeface="Arial Narrow"/>
              </a:rPr>
              <a:t> </a:t>
            </a:r>
            <a:r>
              <a:rPr lang="en-US" sz="1400" b="1">
                <a:solidFill>
                  <a:schemeClr val="bg1"/>
                </a:solidFill>
                <a:latin typeface="Arial Narrow"/>
                <a:cs typeface="Times New Roman"/>
              </a:rPr>
              <a:t>Librandi</a:t>
            </a:r>
          </a:p>
        </p:txBody>
      </p:sp>
      <p:pic>
        <p:nvPicPr>
          <p:cNvPr id="12306" name="Picture 4" descr="Paige Librandi">
            <a:extLst>
              <a:ext uri="{FF2B5EF4-FFF2-40B4-BE49-F238E27FC236}">
                <a16:creationId xmlns:a16="http://schemas.microsoft.com/office/drawing/2014/main" id="{DE204616-F6BA-4C91-AA53-C3920DB4F6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4831" y="4593777"/>
            <a:ext cx="1488451" cy="1782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11" name="Picture 12" descr="Varian Salters">
            <a:extLst>
              <a:ext uri="{FF2B5EF4-FFF2-40B4-BE49-F238E27FC236}">
                <a16:creationId xmlns:a16="http://schemas.microsoft.com/office/drawing/2014/main" id="{D0EDD28E-B3B4-4E3B-B488-FB49FF1EAD9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92311" y="881220"/>
            <a:ext cx="1312227" cy="153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12" name="Picture 14" descr="Carol Grabbe">
            <a:extLst>
              <a:ext uri="{FF2B5EF4-FFF2-40B4-BE49-F238E27FC236}">
                <a16:creationId xmlns:a16="http://schemas.microsoft.com/office/drawing/2014/main" id="{A30ED37A-61DF-4D81-B6C4-8DE77148E04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65364" y="3350757"/>
            <a:ext cx="1274131" cy="1482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14" name="Picture 18" descr="Jeremy Powell">
            <a:extLst>
              <a:ext uri="{FF2B5EF4-FFF2-40B4-BE49-F238E27FC236}">
                <a16:creationId xmlns:a16="http://schemas.microsoft.com/office/drawing/2014/main" id="{BF3B66CB-B262-4DCD-95C8-B185BB2C5A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49674" y="4799429"/>
            <a:ext cx="1324810" cy="1541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15" name="Picture 20" descr="Jossie Torres">
            <a:extLst>
              <a:ext uri="{FF2B5EF4-FFF2-40B4-BE49-F238E27FC236}">
                <a16:creationId xmlns:a16="http://schemas.microsoft.com/office/drawing/2014/main" id="{C122344B-128A-4A9F-A092-5751C6518D5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873650" y="2780727"/>
            <a:ext cx="1324809" cy="1544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987C30D0-7F1B-4AD2-BD97-4B9027438BBC}"/>
              </a:ext>
            </a:extLst>
          </p:cNvPr>
          <p:cNvSpPr txBox="1"/>
          <p:nvPr/>
        </p:nvSpPr>
        <p:spPr>
          <a:xfrm rot="-10920000" flipV="1">
            <a:off x="624138" y="7829049"/>
            <a:ext cx="27241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p>
        </p:txBody>
      </p:sp>
      <p:sp>
        <p:nvSpPr>
          <p:cNvPr id="7" name="TextBox 6">
            <a:extLst>
              <a:ext uri="{FF2B5EF4-FFF2-40B4-BE49-F238E27FC236}">
                <a16:creationId xmlns:a16="http://schemas.microsoft.com/office/drawing/2014/main" id="{AEB19FFB-7DEF-CC49-28BD-6C3DA5284635}"/>
              </a:ext>
            </a:extLst>
          </p:cNvPr>
          <p:cNvSpPr txBox="1"/>
          <p:nvPr/>
        </p:nvSpPr>
        <p:spPr>
          <a:xfrm>
            <a:off x="3383212" y="1103833"/>
            <a:ext cx="887589" cy="523220"/>
          </a:xfrm>
          <a:prstGeom prst="rect">
            <a:avLst/>
          </a:prstGeom>
          <a:noFill/>
        </p:spPr>
        <p:txBody>
          <a:bodyPr wrap="square" lIns="91440" tIns="45720" rIns="91440" bIns="45720" rtlCol="0" anchor="t">
            <a:spAutoFit/>
          </a:bodyPr>
          <a:lstStyle/>
          <a:p>
            <a:r>
              <a:rPr lang="en-US" sz="1400" b="1">
                <a:latin typeface="Arial Nova"/>
                <a:cs typeface="Arial"/>
              </a:rPr>
              <a:t>Natasha Cole</a:t>
            </a:r>
            <a:endParaRPr lang="en-US" sz="1400" b="1">
              <a:latin typeface="Arial Nova"/>
              <a:cs typeface="Arial" panose="020B0604020202020204" pitchFamily="34" charset="0"/>
            </a:endParaRPr>
          </a:p>
        </p:txBody>
      </p:sp>
      <p:sp>
        <p:nvSpPr>
          <p:cNvPr id="10" name="TextBox 9">
            <a:extLst>
              <a:ext uri="{FF2B5EF4-FFF2-40B4-BE49-F238E27FC236}">
                <a16:creationId xmlns:a16="http://schemas.microsoft.com/office/drawing/2014/main" id="{EB5A70F3-D370-95EE-BD6A-035F46BEA23B}"/>
              </a:ext>
            </a:extLst>
          </p:cNvPr>
          <p:cNvSpPr txBox="1"/>
          <p:nvPr/>
        </p:nvSpPr>
        <p:spPr>
          <a:xfrm>
            <a:off x="9101456" y="3055938"/>
            <a:ext cx="886778" cy="523220"/>
          </a:xfrm>
          <a:prstGeom prst="rect">
            <a:avLst/>
          </a:prstGeom>
          <a:noFill/>
        </p:spPr>
        <p:txBody>
          <a:bodyPr wrap="square" lIns="91440" tIns="45720" rIns="91440" bIns="45720" rtlCol="0" anchor="t">
            <a:spAutoFit/>
          </a:bodyPr>
          <a:lstStyle/>
          <a:p>
            <a:pPr algn="ctr"/>
            <a:r>
              <a:rPr lang="en-US" sz="1400">
                <a:solidFill>
                  <a:schemeClr val="bg1"/>
                </a:solidFill>
                <a:latin typeface="Arial"/>
                <a:cs typeface="Arial"/>
              </a:rPr>
              <a:t>Vacant Position</a:t>
            </a:r>
          </a:p>
        </p:txBody>
      </p:sp>
      <p:pic>
        <p:nvPicPr>
          <p:cNvPr id="4" name="Picture 3">
            <a:extLst>
              <a:ext uri="{FF2B5EF4-FFF2-40B4-BE49-F238E27FC236}">
                <a16:creationId xmlns:a16="http://schemas.microsoft.com/office/drawing/2014/main" id="{E81A1454-E069-6A44-38D4-C13D42F61723}"/>
              </a:ext>
            </a:extLst>
          </p:cNvPr>
          <p:cNvPicPr>
            <a:picLocks noChangeAspect="1"/>
          </p:cNvPicPr>
          <p:nvPr/>
        </p:nvPicPr>
        <p:blipFill>
          <a:blip r:embed="rId10"/>
          <a:stretch>
            <a:fillRect/>
          </a:stretch>
        </p:blipFill>
        <p:spPr>
          <a:xfrm>
            <a:off x="3511510" y="2464767"/>
            <a:ext cx="1515512" cy="1570504"/>
          </a:xfrm>
          <a:prstGeom prst="rect">
            <a:avLst/>
          </a:prstGeom>
        </p:spPr>
      </p:pic>
      <p:pic>
        <p:nvPicPr>
          <p:cNvPr id="8" name="Picture 7">
            <a:extLst>
              <a:ext uri="{FF2B5EF4-FFF2-40B4-BE49-F238E27FC236}">
                <a16:creationId xmlns:a16="http://schemas.microsoft.com/office/drawing/2014/main" id="{D25E1773-A4BE-12E3-CB48-2F19B02C9521}"/>
              </a:ext>
            </a:extLst>
          </p:cNvPr>
          <p:cNvPicPr>
            <a:picLocks noChangeAspect="1"/>
          </p:cNvPicPr>
          <p:nvPr/>
        </p:nvPicPr>
        <p:blipFill>
          <a:blip r:embed="rId11"/>
          <a:stretch>
            <a:fillRect/>
          </a:stretch>
        </p:blipFill>
        <p:spPr>
          <a:xfrm>
            <a:off x="4322130" y="726986"/>
            <a:ext cx="1452903" cy="1422819"/>
          </a:xfrm>
          <a:prstGeom prst="rect">
            <a:avLst/>
          </a:prstGeom>
        </p:spPr>
      </p:pic>
      <p:pic>
        <p:nvPicPr>
          <p:cNvPr id="11" name="Picture 10">
            <a:extLst>
              <a:ext uri="{FF2B5EF4-FFF2-40B4-BE49-F238E27FC236}">
                <a16:creationId xmlns:a16="http://schemas.microsoft.com/office/drawing/2014/main" id="{C2205A91-A299-F030-1596-9F714E039D11}"/>
              </a:ext>
            </a:extLst>
          </p:cNvPr>
          <p:cNvPicPr>
            <a:picLocks noChangeAspect="1"/>
          </p:cNvPicPr>
          <p:nvPr/>
        </p:nvPicPr>
        <p:blipFill>
          <a:blip r:embed="rId12"/>
          <a:stretch>
            <a:fillRect/>
          </a:stretch>
        </p:blipFill>
        <p:spPr>
          <a:xfrm>
            <a:off x="1849674" y="492604"/>
            <a:ext cx="1532915" cy="1720148"/>
          </a:xfrm>
          <a:prstGeom prst="rect">
            <a:avLst/>
          </a:prstGeom>
        </p:spPr>
      </p:pic>
      <p:pic>
        <p:nvPicPr>
          <p:cNvPr id="13" name="Picture 12">
            <a:extLst>
              <a:ext uri="{FF2B5EF4-FFF2-40B4-BE49-F238E27FC236}">
                <a16:creationId xmlns:a16="http://schemas.microsoft.com/office/drawing/2014/main" id="{DAF10883-596F-4D40-44F5-E61728EF1ACF}"/>
              </a:ext>
            </a:extLst>
          </p:cNvPr>
          <p:cNvPicPr>
            <a:picLocks noChangeAspect="1"/>
          </p:cNvPicPr>
          <p:nvPr/>
        </p:nvPicPr>
        <p:blipFill>
          <a:blip r:embed="rId13"/>
          <a:stretch>
            <a:fillRect/>
          </a:stretch>
        </p:blipFill>
        <p:spPr>
          <a:xfrm>
            <a:off x="6494414" y="5482166"/>
            <a:ext cx="5354618" cy="837296"/>
          </a:xfrm>
          <a:prstGeom prst="rect">
            <a:avLst/>
          </a:prstGeom>
        </p:spPr>
      </p:pic>
      <p:sp>
        <p:nvSpPr>
          <p:cNvPr id="14" name="TextBox 13">
            <a:extLst>
              <a:ext uri="{FF2B5EF4-FFF2-40B4-BE49-F238E27FC236}">
                <a16:creationId xmlns:a16="http://schemas.microsoft.com/office/drawing/2014/main" id="{194DF23A-488B-9AB9-20FB-3CCB31040411}"/>
              </a:ext>
            </a:extLst>
          </p:cNvPr>
          <p:cNvSpPr txBox="1"/>
          <p:nvPr/>
        </p:nvSpPr>
        <p:spPr>
          <a:xfrm>
            <a:off x="5896706" y="5119976"/>
            <a:ext cx="1872535" cy="307777"/>
          </a:xfrm>
          <a:prstGeom prst="rect">
            <a:avLst/>
          </a:prstGeom>
          <a:noFill/>
        </p:spPr>
        <p:txBody>
          <a:bodyPr wrap="square" lIns="91440" tIns="45720" rIns="91440" bIns="45720" rtlCol="0" anchor="t">
            <a:spAutoFit/>
          </a:bodyPr>
          <a:lstStyle/>
          <a:p>
            <a:r>
              <a:rPr lang="en-US" sz="1400" b="1">
                <a:latin typeface="Arial Nova"/>
              </a:rPr>
              <a:t>Paige Librandi</a:t>
            </a:r>
          </a:p>
        </p:txBody>
      </p:sp>
      <p:sp>
        <p:nvSpPr>
          <p:cNvPr id="16" name="TextBox 15">
            <a:extLst>
              <a:ext uri="{FF2B5EF4-FFF2-40B4-BE49-F238E27FC236}">
                <a16:creationId xmlns:a16="http://schemas.microsoft.com/office/drawing/2014/main" id="{4C872D4A-E0FA-CBF0-E84F-818CA3842955}"/>
              </a:ext>
            </a:extLst>
          </p:cNvPr>
          <p:cNvSpPr txBox="1"/>
          <p:nvPr/>
        </p:nvSpPr>
        <p:spPr>
          <a:xfrm>
            <a:off x="3353044" y="5172452"/>
            <a:ext cx="877006" cy="523220"/>
          </a:xfrm>
          <a:prstGeom prst="rect">
            <a:avLst/>
          </a:prstGeom>
          <a:noFill/>
        </p:spPr>
        <p:txBody>
          <a:bodyPr wrap="square" lIns="91440" tIns="45720" rIns="91440" bIns="45720" rtlCol="0" anchor="t">
            <a:spAutoFit/>
          </a:bodyPr>
          <a:lstStyle/>
          <a:p>
            <a:r>
              <a:rPr lang="en-US" sz="1400" b="1">
                <a:latin typeface="Arial Nova"/>
              </a:rPr>
              <a:t>Jeremy Powell</a:t>
            </a:r>
          </a:p>
        </p:txBody>
      </p:sp>
      <p:sp>
        <p:nvSpPr>
          <p:cNvPr id="12" name="TextBox 11">
            <a:extLst>
              <a:ext uri="{FF2B5EF4-FFF2-40B4-BE49-F238E27FC236}">
                <a16:creationId xmlns:a16="http://schemas.microsoft.com/office/drawing/2014/main" id="{8EA3005C-8CB7-366F-A48D-EB4FBAED0973}"/>
              </a:ext>
            </a:extLst>
          </p:cNvPr>
          <p:cNvSpPr txBox="1"/>
          <p:nvPr/>
        </p:nvSpPr>
        <p:spPr>
          <a:xfrm>
            <a:off x="3524790" y="4089317"/>
            <a:ext cx="1142455" cy="307777"/>
          </a:xfrm>
          <a:prstGeom prst="rect">
            <a:avLst/>
          </a:prstGeom>
          <a:noFill/>
        </p:spPr>
        <p:txBody>
          <a:bodyPr wrap="square" lIns="91440" tIns="45720" rIns="91440" bIns="45720" rtlCol="0" anchor="t">
            <a:spAutoFit/>
          </a:bodyPr>
          <a:lstStyle/>
          <a:p>
            <a:r>
              <a:rPr lang="en-US" sz="1400" b="1">
                <a:latin typeface="Arial Nova"/>
                <a:cs typeface="Arial"/>
              </a:rPr>
              <a:t>April Perez</a:t>
            </a:r>
            <a:endParaRPr lang="en-US"/>
          </a:p>
        </p:txBody>
      </p:sp>
      <p:sp>
        <p:nvSpPr>
          <p:cNvPr id="3" name="Slide Number Placeholder 2">
            <a:extLst>
              <a:ext uri="{FF2B5EF4-FFF2-40B4-BE49-F238E27FC236}">
                <a16:creationId xmlns:a16="http://schemas.microsoft.com/office/drawing/2014/main" id="{262E49C7-B552-4F15-4A32-2E83419B81A3}"/>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4</a:t>
            </a:fld>
            <a:endParaRPr lang="en-US" sz="3200" dirty="0">
              <a:solidFill>
                <a:schemeClr val="bg1"/>
              </a:solidFill>
              <a:latin typeface="Poppins"/>
              <a:cs typeface="Poppi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8580BAE-D2DE-0869-A195-83757BE0B2B6}"/>
              </a:ext>
            </a:extLst>
          </p:cNvPr>
          <p:cNvSpPr>
            <a:spLocks noGrp="1"/>
          </p:cNvSpPr>
          <p:nvPr>
            <p:ph type="body" idx="1"/>
          </p:nvPr>
        </p:nvSpPr>
        <p:spPr>
          <a:xfrm>
            <a:off x="1034289" y="0"/>
            <a:ext cx="12109023" cy="589677"/>
          </a:xfrm>
        </p:spPr>
        <p:txBody>
          <a:bodyPr>
            <a:noAutofit/>
          </a:bodyPr>
          <a:lstStyle/>
          <a:p>
            <a:r>
              <a:rPr lang="en-US" sz="3600" b="1" i="0" u="none" strike="noStrike" cap="none">
                <a:solidFill>
                  <a:srgbClr val="000000"/>
                </a:solidFill>
                <a:effectLst/>
                <a:latin typeface="Poppins" panose="00000500000000000000" pitchFamily="2" charset="0"/>
              </a:rPr>
              <a:t>North Region Self-Advocate Coordinators</a:t>
            </a:r>
            <a:endParaRPr lang="en-US" sz="4000" cap="none">
              <a:latin typeface="Poppins "/>
              <a:cs typeface="Calibri"/>
            </a:endParaRPr>
          </a:p>
        </p:txBody>
      </p:sp>
      <p:sp>
        <p:nvSpPr>
          <p:cNvPr id="4" name="Content Placeholder 3">
            <a:extLst>
              <a:ext uri="{FF2B5EF4-FFF2-40B4-BE49-F238E27FC236}">
                <a16:creationId xmlns:a16="http://schemas.microsoft.com/office/drawing/2014/main" id="{1C12F547-F107-3646-908A-1A0E4430DE66}"/>
              </a:ext>
            </a:extLst>
          </p:cNvPr>
          <p:cNvSpPr>
            <a:spLocks noGrp="1"/>
          </p:cNvSpPr>
          <p:nvPr>
            <p:ph sz="half" idx="2"/>
          </p:nvPr>
        </p:nvSpPr>
        <p:spPr>
          <a:xfrm>
            <a:off x="754187" y="5185261"/>
            <a:ext cx="4431094" cy="1499231"/>
          </a:xfrm>
        </p:spPr>
        <p:txBody>
          <a:bodyPr vert="horz" lIns="91440" tIns="45720" rIns="91440" bIns="45720" rtlCol="0" anchor="t">
            <a:noAutofit/>
          </a:bodyPr>
          <a:lstStyle/>
          <a:p>
            <a:pPr marL="0" indent="0">
              <a:spcBef>
                <a:spcPts val="0"/>
              </a:spcBef>
              <a:buNone/>
            </a:pPr>
            <a:r>
              <a:rPr lang="en-US" sz="1600" b="1">
                <a:solidFill>
                  <a:schemeClr val="tx1"/>
                </a:solidFill>
                <a:latin typeface="Poppins "/>
                <a:ea typeface="+mn-lt"/>
                <a:cs typeface="+mn-lt"/>
              </a:rPr>
              <a:t>Kevin Arce</a:t>
            </a:r>
            <a:endParaRPr lang="en-US" b="1">
              <a:solidFill>
                <a:schemeClr val="tx1"/>
              </a:solidFill>
              <a:latin typeface="Calibri" panose="020F0502020204030204"/>
              <a:ea typeface="+mn-lt"/>
              <a:cs typeface="+mn-lt"/>
            </a:endParaRPr>
          </a:p>
          <a:p>
            <a:pPr marL="0" indent="0">
              <a:spcBef>
                <a:spcPts val="0"/>
              </a:spcBef>
              <a:buNone/>
            </a:pPr>
            <a:r>
              <a:rPr lang="en-US" sz="1500" b="1">
                <a:solidFill>
                  <a:schemeClr val="tx1"/>
                </a:solidFill>
                <a:latin typeface="Poppins "/>
                <a:ea typeface="+mn-lt"/>
                <a:cs typeface="+mn-lt"/>
              </a:rPr>
              <a:t>Self-Advocate Coordinator</a:t>
            </a:r>
          </a:p>
          <a:p>
            <a:pPr marL="0" indent="0">
              <a:spcBef>
                <a:spcPts val="0"/>
              </a:spcBef>
              <a:buNone/>
            </a:pPr>
            <a:r>
              <a:rPr lang="en-US" sz="1500" b="1">
                <a:solidFill>
                  <a:schemeClr val="tx1"/>
                </a:solidFill>
                <a:latin typeface="Poppins "/>
                <a:ea typeface="+mn-lt"/>
                <a:cs typeface="+mn-lt"/>
              </a:rPr>
              <a:t>155 Founders Plaza</a:t>
            </a:r>
            <a:endParaRPr lang="en-US" b="1">
              <a:solidFill>
                <a:schemeClr val="tx1"/>
              </a:solidFill>
              <a:latin typeface="Calibri" panose="020F0502020204030204"/>
              <a:ea typeface="+mn-lt"/>
              <a:cs typeface="+mn-lt"/>
            </a:endParaRPr>
          </a:p>
          <a:p>
            <a:pPr marL="0" indent="0">
              <a:spcBef>
                <a:spcPts val="0"/>
              </a:spcBef>
              <a:buNone/>
            </a:pPr>
            <a:r>
              <a:rPr lang="en-US" sz="1500" b="1">
                <a:solidFill>
                  <a:schemeClr val="tx1"/>
                </a:solidFill>
                <a:latin typeface="Poppins "/>
                <a:ea typeface="+mn-lt"/>
                <a:cs typeface="+mn-lt"/>
              </a:rPr>
              <a:t>East Hartford, CT 06108</a:t>
            </a:r>
          </a:p>
          <a:p>
            <a:pPr marL="0" indent="0">
              <a:spcBef>
                <a:spcPts val="0"/>
              </a:spcBef>
              <a:buNone/>
            </a:pPr>
            <a:r>
              <a:rPr lang="en-US" sz="1500" b="1">
                <a:solidFill>
                  <a:schemeClr val="tx1"/>
                </a:solidFill>
                <a:latin typeface="Poppins "/>
                <a:ea typeface="+mn-lt"/>
                <a:cs typeface="+mn-lt"/>
              </a:rPr>
              <a:t>kevin.arce@ct.gov</a:t>
            </a:r>
            <a:endParaRPr lang="en-US" b="1">
              <a:solidFill>
                <a:schemeClr val="tx1"/>
              </a:solidFill>
              <a:latin typeface="Calibri" panose="020F0502020204030204"/>
              <a:ea typeface="+mn-lt"/>
              <a:cs typeface="+mn-lt"/>
            </a:endParaRPr>
          </a:p>
          <a:p>
            <a:pPr marL="0" indent="0">
              <a:spcBef>
                <a:spcPts val="0"/>
              </a:spcBef>
              <a:buNone/>
            </a:pPr>
            <a:r>
              <a:rPr lang="en-US" sz="1500" b="1">
                <a:solidFill>
                  <a:schemeClr val="tx1"/>
                </a:solidFill>
                <a:latin typeface="Poppins "/>
                <a:ea typeface="+mn-lt"/>
                <a:cs typeface="+mn-lt"/>
              </a:rPr>
              <a:t>Tel:(860) 263-2457</a:t>
            </a:r>
          </a:p>
          <a:p>
            <a:pPr marL="0" indent="0">
              <a:spcBef>
                <a:spcPts val="0"/>
              </a:spcBef>
              <a:buNone/>
            </a:pPr>
            <a:r>
              <a:rPr lang="en-US" sz="1500" b="1">
                <a:solidFill>
                  <a:schemeClr val="tx1"/>
                </a:solidFill>
                <a:latin typeface="Poppins "/>
                <a:ea typeface="+mn-lt"/>
                <a:cs typeface="+mn-lt"/>
              </a:rPr>
              <a:t>Fax:(860) 263-2525</a:t>
            </a:r>
            <a:endParaRPr lang="en-US" sz="1500" b="1">
              <a:solidFill>
                <a:schemeClr val="tx1"/>
              </a:solidFill>
              <a:latin typeface="Poppins "/>
              <a:cs typeface="Calibri" panose="020F0502020204030204"/>
            </a:endParaRPr>
          </a:p>
        </p:txBody>
      </p:sp>
      <p:sp>
        <p:nvSpPr>
          <p:cNvPr id="2" name="TextBox 1">
            <a:extLst>
              <a:ext uri="{FF2B5EF4-FFF2-40B4-BE49-F238E27FC236}">
                <a16:creationId xmlns:a16="http://schemas.microsoft.com/office/drawing/2014/main" id="{F5D7BC32-5BCF-F636-676E-05A3E491D876}"/>
              </a:ext>
            </a:extLst>
          </p:cNvPr>
          <p:cNvSpPr txBox="1"/>
          <p:nvPr/>
        </p:nvSpPr>
        <p:spPr>
          <a:xfrm>
            <a:off x="4650601" y="5170223"/>
            <a:ext cx="3639669" cy="170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black"/>
                </a:solidFill>
                <a:effectLst/>
                <a:uLnTx/>
                <a:uFillTx/>
                <a:latin typeface="Poppins "/>
                <a:ea typeface="+mn-lt"/>
                <a:cs typeface="Calibri" panose="020F0502020204030204"/>
              </a:rPr>
              <a:t>Varian Salters</a:t>
            </a:r>
            <a:endParaRPr kumimoji="0" lang="en-US" sz="1500" b="0" i="0" u="none" strike="noStrike" kern="1200" cap="none" spc="0" normalizeH="0" baseline="0" noProof="0">
              <a:ln>
                <a:noFill/>
              </a:ln>
              <a:solidFill>
                <a:prstClr val="black"/>
              </a:solidFill>
              <a:effectLst/>
              <a:uLnTx/>
              <a:uFillTx/>
              <a:latin typeface="Calibri" panose="020F0502020204030204"/>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black"/>
                </a:solidFill>
                <a:effectLst/>
                <a:uLnTx/>
                <a:uFillTx/>
                <a:latin typeface="Poppins "/>
                <a:ea typeface="+mn-lt"/>
                <a:cs typeface="Calibri" panose="020F0502020204030204"/>
              </a:rPr>
              <a:t>Self Advocate Coordinator</a:t>
            </a:r>
            <a:endParaRPr kumimoji="0" lang="en-US" sz="1500" b="0" i="0" u="none" strike="noStrike" kern="1200" cap="none" spc="0" normalizeH="0" baseline="0" noProof="0">
              <a:ln>
                <a:noFill/>
              </a:ln>
              <a:solidFill>
                <a:prstClr val="black"/>
              </a:solidFill>
              <a:effectLst/>
              <a:uLnTx/>
              <a:uFillTx/>
              <a:latin typeface="Calibri" panose="020F0502020204030204"/>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black"/>
                </a:solidFill>
                <a:effectLst/>
                <a:uLnTx/>
                <a:uFillTx/>
                <a:latin typeface="Poppins "/>
                <a:ea typeface="+mn-lt"/>
                <a:cs typeface="Calibri" panose="020F0502020204030204"/>
              </a:rPr>
              <a:t>90 South Park Street</a:t>
            </a:r>
            <a:endParaRPr kumimoji="0" lang="en-US" sz="1500" b="0" i="0" u="none" strike="noStrike" kern="1200" cap="none" spc="0" normalizeH="0" baseline="0" noProof="0">
              <a:ln>
                <a:noFill/>
              </a:ln>
              <a:solidFill>
                <a:prstClr val="black"/>
              </a:solidFill>
              <a:effectLst/>
              <a:uLnTx/>
              <a:uFillTx/>
              <a:latin typeface="Calibri" panose="020F0502020204030204"/>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black"/>
                </a:solidFill>
                <a:effectLst/>
                <a:uLnTx/>
                <a:uFillTx/>
                <a:latin typeface="Poppins "/>
                <a:ea typeface="+mn-lt"/>
                <a:cs typeface="Calibri" panose="020F0502020204030204"/>
              </a:rPr>
              <a:t>Willimantic, CT 06226</a:t>
            </a:r>
            <a:endParaRPr kumimoji="0" lang="en-US" sz="1500" b="0" i="0" u="none" strike="noStrike" kern="1200" cap="none" spc="0" normalizeH="0" baseline="0" noProof="0">
              <a:ln>
                <a:noFill/>
              </a:ln>
              <a:solidFill>
                <a:prstClr val="black"/>
              </a:solidFill>
              <a:effectLst/>
              <a:uLnTx/>
              <a:uFillTx/>
              <a:latin typeface="Calibri" panose="020F0502020204030204"/>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black"/>
                </a:solidFill>
                <a:effectLst/>
                <a:uLnTx/>
                <a:uFillTx/>
                <a:latin typeface="Poppins "/>
                <a:ea typeface="+mn-lt"/>
                <a:cs typeface="Calibri" panose="020F0502020204030204"/>
              </a:rPr>
              <a:t>varian.salters@ct.gov</a:t>
            </a:r>
            <a:endParaRPr kumimoji="0" lang="en-US" sz="1500" b="0" i="0" u="none" strike="noStrike" kern="1200" cap="none" spc="0" normalizeH="0" baseline="0" noProof="0">
              <a:ln>
                <a:noFill/>
              </a:ln>
              <a:solidFill>
                <a:prstClr val="black"/>
              </a:solidFill>
              <a:effectLst/>
              <a:uLnTx/>
              <a:uFillTx/>
              <a:latin typeface="Calibri" panose="020F0502020204030204"/>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black"/>
                </a:solidFill>
                <a:effectLst/>
                <a:uLnTx/>
                <a:uFillTx/>
                <a:latin typeface="Poppins "/>
                <a:ea typeface="+mn-lt"/>
                <a:cs typeface="Calibri" panose="020F0502020204030204"/>
              </a:rPr>
              <a:t>Tel: (860) 456-6345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black"/>
                </a:solidFill>
                <a:effectLst/>
                <a:uLnTx/>
                <a:uFillTx/>
                <a:latin typeface="Poppins "/>
                <a:ea typeface="+mn-lt"/>
                <a:cs typeface="Calibri" panose="020F0502020204030204"/>
              </a:rPr>
              <a:t>Fax: (860) 456-6378</a:t>
            </a:r>
            <a:endParaRPr kumimoji="0" lang="en-US" sz="1500" b="1" i="0" u="none" strike="noStrike" kern="1200" cap="none" spc="0" normalizeH="0" baseline="0" noProof="0">
              <a:ln>
                <a:noFill/>
              </a:ln>
              <a:solidFill>
                <a:prstClr val="black"/>
              </a:solidFill>
              <a:effectLst/>
              <a:uLnTx/>
              <a:uFillTx/>
              <a:latin typeface="Poppins "/>
              <a:ea typeface="Calibri"/>
              <a:cs typeface="Calibri"/>
            </a:endParaRPr>
          </a:p>
        </p:txBody>
      </p:sp>
      <p:sp>
        <p:nvSpPr>
          <p:cNvPr id="5" name="TextBox 4">
            <a:extLst>
              <a:ext uri="{FF2B5EF4-FFF2-40B4-BE49-F238E27FC236}">
                <a16:creationId xmlns:a16="http://schemas.microsoft.com/office/drawing/2014/main" id="{2E90EBD9-9189-3814-EA50-6413C9C084D1}"/>
              </a:ext>
            </a:extLst>
          </p:cNvPr>
          <p:cNvSpPr txBox="1"/>
          <p:nvPr/>
        </p:nvSpPr>
        <p:spPr>
          <a:xfrm>
            <a:off x="8574682" y="5169774"/>
            <a:ext cx="3955675"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Poppins "/>
                <a:ea typeface="Calibri"/>
                <a:cs typeface="Calibri"/>
              </a:rPr>
              <a:t>Shaunte Taylor</a:t>
            </a:r>
            <a:endParaRPr kumimoji="0" lang="en-US" sz="1500" b="1" i="0" u="none" strike="noStrike" kern="1200" cap="none" spc="0" normalizeH="0" baseline="0" noProof="0" dirty="0">
              <a:ln>
                <a:noFill/>
              </a:ln>
              <a:solidFill>
                <a:srgbClr val="FFFFFF"/>
              </a:solidFill>
              <a:effectLst/>
              <a:uLnTx/>
              <a:uFillTx/>
              <a:latin typeface="Poppins "/>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Poppins "/>
                <a:ea typeface="Calibri"/>
                <a:cs typeface="Calibri"/>
              </a:rPr>
              <a:t>Self Advocate Coordinator</a:t>
            </a:r>
            <a:endParaRPr kumimoji="0" lang="en-US" sz="1500" b="1" i="0" u="none" strike="noStrike" kern="1200" cap="none" spc="0" normalizeH="0" baseline="0" noProof="0" dirty="0">
              <a:ln>
                <a:noFill/>
              </a:ln>
              <a:solidFill>
                <a:srgbClr val="FFFFFF"/>
              </a:solidFill>
              <a:effectLst/>
              <a:uLnTx/>
              <a:uFillTx/>
              <a:latin typeface="Poppins "/>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Poppins "/>
                <a:ea typeface="Calibri"/>
                <a:cs typeface="Calibri"/>
              </a:rPr>
              <a:t>155 Founders Plaza</a:t>
            </a:r>
            <a:endParaRPr kumimoji="0" lang="en-US" sz="1800" b="0" i="0" u="none" strike="noStrike" kern="1200" cap="none" spc="0" normalizeH="0" baseline="0" noProof="0" dirty="0">
              <a:ln>
                <a:noFill/>
              </a:ln>
              <a:solidFill>
                <a:srgbClr val="0D0D0D"/>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Poppins "/>
                <a:ea typeface="Calibri"/>
                <a:cs typeface="Calibri"/>
              </a:rPr>
              <a:t>East Hartford, CT 06108</a:t>
            </a:r>
            <a:endParaRPr kumimoji="0" lang="en-US" sz="1800" b="0" i="0" u="none" strike="noStrike" kern="1200" cap="none" spc="0" normalizeH="0" baseline="0" noProof="0" dirty="0">
              <a:ln>
                <a:noFill/>
              </a:ln>
              <a:solidFill>
                <a:srgbClr val="0D0D0D"/>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lumMod val="95000"/>
                    <a:lumOff val="5000"/>
                  </a:prstClr>
                </a:solidFill>
                <a:effectLst/>
                <a:uLnTx/>
                <a:uFillTx/>
                <a:latin typeface="Poppins "/>
                <a:ea typeface="Calibri"/>
                <a:cs typeface="Calibri"/>
              </a:rPr>
              <a:t>shaunte.taylor@ct.gov</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lumMod val="95000"/>
                    <a:lumOff val="5000"/>
                  </a:prstClr>
                </a:solidFill>
                <a:effectLst/>
                <a:uLnTx/>
                <a:uFillTx/>
                <a:latin typeface="Poppins "/>
                <a:ea typeface="Calibri"/>
                <a:cs typeface="Calibri"/>
              </a:rPr>
              <a:t>Tel: (860) 263-2467</a:t>
            </a:r>
            <a:endParaRPr kumimoji="0" lang="en-US" sz="1600" b="1" i="0" u="none" strike="noStrike" kern="1200" cap="none" spc="0" normalizeH="0" baseline="0" noProof="0" dirty="0">
              <a:ln>
                <a:noFill/>
              </a:ln>
              <a:solidFill>
                <a:prstClr val="black">
                  <a:lumMod val="95000"/>
                  <a:lumOff val="5000"/>
                </a:prstClr>
              </a:solidFill>
              <a:effectLst/>
              <a:uLnTx/>
              <a:uFillTx/>
              <a:latin typeface="Poppins "/>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Poppins "/>
                <a:ea typeface="Calibri"/>
                <a:cs typeface="Calibri"/>
              </a:rPr>
              <a:t>Fax: (860) 263-252</a:t>
            </a:r>
            <a:r>
              <a:rPr kumimoji="0" lang="en-US" sz="1600" b="1" i="0" u="none" strike="noStrike" kern="1200" cap="none" spc="0" normalizeH="0" baseline="0" noProof="0" dirty="0">
                <a:ln>
                  <a:noFill/>
                </a:ln>
                <a:solidFill>
                  <a:prstClr val="black"/>
                </a:solidFill>
                <a:effectLst/>
                <a:uLnTx/>
                <a:uFillTx/>
                <a:latin typeface="Poppins "/>
                <a:ea typeface="Calibri"/>
                <a:cs typeface="Calibri"/>
              </a:rPr>
              <a:t>5</a:t>
            </a:r>
            <a:endParaRPr kumimoji="0" lang="en-US" sz="1600" b="1" i="0" u="none" strike="noStrike" kern="1200" cap="none" spc="0" normalizeH="0" baseline="0" noProof="0" dirty="0">
              <a:ln>
                <a:noFill/>
              </a:ln>
              <a:solidFill>
                <a:srgbClr val="FFFFFF"/>
              </a:solidFill>
              <a:effectLst/>
              <a:uLnTx/>
              <a:uFillTx/>
              <a:latin typeface="Poppins "/>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endParaRPr>
          </a:p>
        </p:txBody>
      </p:sp>
      <p:pic>
        <p:nvPicPr>
          <p:cNvPr id="8" name="Picture 7">
            <a:extLst>
              <a:ext uri="{FF2B5EF4-FFF2-40B4-BE49-F238E27FC236}">
                <a16:creationId xmlns:a16="http://schemas.microsoft.com/office/drawing/2014/main" id="{F6AE4B34-189D-5375-CBD3-68059212B773}"/>
              </a:ext>
            </a:extLst>
          </p:cNvPr>
          <p:cNvPicPr>
            <a:picLocks noChangeAspect="1"/>
          </p:cNvPicPr>
          <p:nvPr/>
        </p:nvPicPr>
        <p:blipFill>
          <a:blip r:embed="rId4"/>
          <a:srcRect l="6792" r="6792"/>
          <a:stretch/>
        </p:blipFill>
        <p:spPr>
          <a:xfrm>
            <a:off x="8574682" y="799842"/>
            <a:ext cx="2864914" cy="4152159"/>
          </a:xfrm>
          <a:prstGeom prst="rect">
            <a:avLst/>
          </a:prstGeom>
        </p:spPr>
      </p:pic>
      <p:pic>
        <p:nvPicPr>
          <p:cNvPr id="18" name="Picture 17">
            <a:extLst>
              <a:ext uri="{FF2B5EF4-FFF2-40B4-BE49-F238E27FC236}">
                <a16:creationId xmlns:a16="http://schemas.microsoft.com/office/drawing/2014/main" id="{EC57AB11-F6D8-9DFF-47D8-9C0AF037FA48}"/>
              </a:ext>
            </a:extLst>
          </p:cNvPr>
          <p:cNvPicPr>
            <a:picLocks noChangeAspect="1"/>
          </p:cNvPicPr>
          <p:nvPr/>
        </p:nvPicPr>
        <p:blipFill>
          <a:blip r:embed="rId5"/>
          <a:srcRect l="20103" t="21300" r="13917" b="13254"/>
          <a:stretch/>
        </p:blipFill>
        <p:spPr>
          <a:xfrm>
            <a:off x="564024" y="797805"/>
            <a:ext cx="2900413" cy="4164272"/>
          </a:xfrm>
          <a:prstGeom prst="rect">
            <a:avLst/>
          </a:prstGeom>
        </p:spPr>
      </p:pic>
      <p:pic>
        <p:nvPicPr>
          <p:cNvPr id="21" name="Picture 20">
            <a:extLst>
              <a:ext uri="{FF2B5EF4-FFF2-40B4-BE49-F238E27FC236}">
                <a16:creationId xmlns:a16="http://schemas.microsoft.com/office/drawing/2014/main" id="{FC1E44C1-4CD4-9879-1BA2-A0DA81A0B10F}"/>
              </a:ext>
            </a:extLst>
          </p:cNvPr>
          <p:cNvPicPr>
            <a:picLocks noChangeAspect="1"/>
          </p:cNvPicPr>
          <p:nvPr/>
        </p:nvPicPr>
        <p:blipFill>
          <a:blip r:embed="rId6"/>
          <a:stretch>
            <a:fillRect/>
          </a:stretch>
        </p:blipFill>
        <p:spPr>
          <a:xfrm>
            <a:off x="4575294" y="800099"/>
            <a:ext cx="2795030" cy="4147401"/>
          </a:xfrm>
          <a:prstGeom prst="rect">
            <a:avLst/>
          </a:prstGeom>
        </p:spPr>
      </p:pic>
      <p:sp>
        <p:nvSpPr>
          <p:cNvPr id="6" name="Slide Number Placeholder 5">
            <a:extLst>
              <a:ext uri="{FF2B5EF4-FFF2-40B4-BE49-F238E27FC236}">
                <a16:creationId xmlns:a16="http://schemas.microsoft.com/office/drawing/2014/main" id="{7022C65A-4F8B-CE0B-F179-68BF666C2863}"/>
              </a:ext>
            </a:extLst>
          </p:cNvPr>
          <p:cNvSpPr>
            <a:spLocks noGrp="1"/>
          </p:cNvSpPr>
          <p:nvPr>
            <p:ph type="sldNum" sz="quarter" idx="12"/>
          </p:nvPr>
        </p:nvSpPr>
        <p:spPr>
          <a:xfrm>
            <a:off x="10613770" y="6479243"/>
            <a:ext cx="1312025" cy="365125"/>
          </a:xfrm>
        </p:spPr>
        <p:txBody>
          <a:bodyPr/>
          <a:lstStyle/>
          <a:p>
            <a:fld id="{4FAB73BC-B049-4115-A692-8D63A059BFB8}" type="slidenum">
              <a:rPr lang="en-US" sz="3200" dirty="0" smtClean="0">
                <a:solidFill>
                  <a:schemeClr val="bg1"/>
                </a:solidFill>
                <a:latin typeface="Poppins"/>
                <a:cs typeface="Poppins"/>
              </a:rPr>
              <a:t>5</a:t>
            </a:fld>
            <a:endParaRPr lang="en-US" sz="3200" dirty="0">
              <a:solidFill>
                <a:schemeClr val="bg1"/>
              </a:solidFill>
              <a:latin typeface="Poppins"/>
              <a:cs typeface="Poppins"/>
            </a:endParaRPr>
          </a:p>
        </p:txBody>
      </p:sp>
    </p:spTree>
    <p:extLst>
      <p:ext uri="{BB962C8B-B14F-4D97-AF65-F5344CB8AC3E}">
        <p14:creationId xmlns:p14="http://schemas.microsoft.com/office/powerpoint/2010/main" val="1179139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fillRect t="-9000" b="-9000"/>
          </a:stretch>
        </a:blipFill>
        <a:effectLst/>
      </p:bgPr>
    </p:bg>
    <p:spTree>
      <p:nvGrpSpPr>
        <p:cNvPr id="1" name=""/>
        <p:cNvGrpSpPr/>
        <p:nvPr/>
      </p:nvGrpSpPr>
      <p:grpSpPr>
        <a:xfrm>
          <a:off x="0" y="0"/>
          <a:ext cx="0" cy="0"/>
          <a:chOff x="0" y="0"/>
          <a:chExt cx="0" cy="0"/>
        </a:xfrm>
      </p:grpSpPr>
      <p:pic>
        <p:nvPicPr>
          <p:cNvPr id="6" name="Video 7">
            <a:hlinkClick r:id="" action="ppaction://media"/>
            <a:extLst>
              <a:ext uri="{FF2B5EF4-FFF2-40B4-BE49-F238E27FC236}">
                <a16:creationId xmlns:a16="http://schemas.microsoft.com/office/drawing/2014/main" id="{B72956FD-61A5-65C9-8900-F7A32801317D}"/>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1875" r="21875"/>
          <a:stretch>
            <a:fillRect/>
          </a:stretch>
        </p:blipFill>
        <p:spPr>
          <a:xfrm>
            <a:off x="5507314" y="5380971"/>
            <a:ext cx="1474122" cy="1474122"/>
          </a:xfrm>
          <a:prstGeom prst="ellipse">
            <a:avLst/>
          </a:prstGeom>
        </p:spPr>
      </p:pic>
      <p:sp>
        <p:nvSpPr>
          <p:cNvPr id="3" name="Text Placeholder 2">
            <a:extLst>
              <a:ext uri="{FF2B5EF4-FFF2-40B4-BE49-F238E27FC236}">
                <a16:creationId xmlns:a16="http://schemas.microsoft.com/office/drawing/2014/main" id="{98580BAE-D2DE-0869-A195-83757BE0B2B6}"/>
              </a:ext>
            </a:extLst>
          </p:cNvPr>
          <p:cNvSpPr>
            <a:spLocks noGrp="1"/>
          </p:cNvSpPr>
          <p:nvPr>
            <p:ph type="body" idx="1"/>
          </p:nvPr>
        </p:nvSpPr>
        <p:spPr>
          <a:xfrm>
            <a:off x="1054191" y="-69495"/>
            <a:ext cx="12109023" cy="683275"/>
          </a:xfrm>
        </p:spPr>
        <p:txBody>
          <a:bodyPr>
            <a:noAutofit/>
          </a:bodyPr>
          <a:lstStyle/>
          <a:p>
            <a:r>
              <a:rPr lang="en-US" sz="3600" b="1" i="0" u="none" strike="noStrike" cap="none">
                <a:solidFill>
                  <a:srgbClr val="000000"/>
                </a:solidFill>
                <a:effectLst/>
                <a:latin typeface="Poppins" panose="00000500000000000000" pitchFamily="2" charset="0"/>
              </a:rPr>
              <a:t>South Region Self-Advocate Coordinators</a:t>
            </a:r>
            <a:endParaRPr lang="en-US" sz="4000" cap="none">
              <a:latin typeface="Poppins "/>
              <a:cs typeface="Calibri"/>
            </a:endParaRPr>
          </a:p>
        </p:txBody>
      </p:sp>
      <p:sp>
        <p:nvSpPr>
          <p:cNvPr id="2" name="TextBox 1">
            <a:extLst>
              <a:ext uri="{FF2B5EF4-FFF2-40B4-BE49-F238E27FC236}">
                <a16:creationId xmlns:a16="http://schemas.microsoft.com/office/drawing/2014/main" id="{9FE2E7C4-1AAA-8BB3-98EF-A7E4FE1E60C0}"/>
              </a:ext>
            </a:extLst>
          </p:cNvPr>
          <p:cNvSpPr txBox="1"/>
          <p:nvPr/>
        </p:nvSpPr>
        <p:spPr>
          <a:xfrm>
            <a:off x="658563" y="5293272"/>
            <a:ext cx="543743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Poppins" panose="00000500000000000000" pitchFamily="2" charset="0"/>
                <a:ea typeface="+mn-lt"/>
                <a:cs typeface="Poppins" panose="00000500000000000000" pitchFamily="2" charset="0"/>
              </a:rPr>
              <a:t>Carol Grabbe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Poppins" panose="00000500000000000000" pitchFamily="2" charset="0"/>
                <a:ea typeface="+mn-lt"/>
                <a:cs typeface="Poppins" panose="00000500000000000000" pitchFamily="2" charset="0"/>
              </a:rPr>
              <a:t>Self Advocate Coordinator</a:t>
            </a:r>
            <a:endParaRPr kumimoji="0" lang="en-US" sz="1600" b="0" i="0" u="none" strike="noStrike" kern="1200" cap="none" spc="0" normalizeH="0" baseline="0" noProof="0" dirty="0">
              <a:ln>
                <a:noFill/>
              </a:ln>
              <a:solidFill>
                <a:prstClr val="black"/>
              </a:solidFill>
              <a:effectLst/>
              <a:uLnTx/>
              <a:uFillTx/>
              <a:latin typeface="Poppins" panose="00000500000000000000" pitchFamily="2" charset="0"/>
              <a:ea typeface="Calibri"/>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Poppins" panose="00000500000000000000" pitchFamily="2" charset="0"/>
                <a:ea typeface="+mn-lt"/>
                <a:cs typeface="Poppins" panose="00000500000000000000" pitchFamily="2" charset="0"/>
              </a:rPr>
              <a:t>35 Thorpe Ave, 3RD. Floor Wallingford, CT 06492</a:t>
            </a:r>
          </a:p>
          <a:p>
            <a:pPr lvl="0"/>
            <a:r>
              <a:rPr lang="en-US" sz="1600" b="1" dirty="0">
                <a:solidFill>
                  <a:prstClr val="black"/>
                </a:solidFill>
                <a:latin typeface="Poppins" panose="00000500000000000000" pitchFamily="2" charset="0"/>
                <a:ea typeface="Calibri"/>
                <a:cs typeface="Poppins" panose="00000500000000000000" pitchFamily="2" charset="0"/>
              </a:rPr>
              <a:t>carol.grabbe@ct.gov</a:t>
            </a:r>
            <a:endParaRPr kumimoji="0" lang="en-US" sz="1600" b="1" i="0" u="none" strike="noStrike" kern="1200" cap="none" spc="0" normalizeH="0" baseline="0" noProof="0" dirty="0">
              <a:ln>
                <a:noFill/>
              </a:ln>
              <a:solidFill>
                <a:prstClr val="black"/>
              </a:solidFill>
              <a:effectLst/>
              <a:uLnTx/>
              <a:uFillTx/>
              <a:latin typeface="Poppins" panose="00000500000000000000" pitchFamily="2" charset="0"/>
              <a:ea typeface="+mn-lt"/>
              <a:cs typeface="Poppins" panose="00000500000000000000" pitchFamily="2" charset="0"/>
            </a:endParaRPr>
          </a:p>
          <a:p>
            <a:pPr lvl="0"/>
            <a:r>
              <a:rPr lang="en-US" sz="1600" b="1" dirty="0">
                <a:solidFill>
                  <a:prstClr val="black"/>
                </a:solidFill>
                <a:latin typeface="Poppins" panose="00000500000000000000" pitchFamily="2" charset="0"/>
                <a:ea typeface="+mn-lt"/>
                <a:cs typeface="Poppins" panose="00000500000000000000" pitchFamily="2" charset="0"/>
              </a:rPr>
              <a:t>Tel: (203) 294-5119                     </a:t>
            </a:r>
            <a:endParaRPr kumimoji="0" lang="en-US" sz="1600" b="1" i="0" u="none" strike="noStrike" kern="1200" cap="none" spc="0" normalizeH="0" baseline="0" noProof="0" dirty="0">
              <a:ln>
                <a:noFill/>
              </a:ln>
              <a:solidFill>
                <a:prstClr val="black"/>
              </a:solidFill>
              <a:effectLst/>
              <a:uLnTx/>
              <a:uFillTx/>
              <a:latin typeface="Poppins" panose="00000500000000000000" pitchFamily="2" charset="0"/>
              <a:ea typeface="Calibri"/>
              <a:cs typeface="Poppins" panose="00000500000000000000" pitchFamily="2" charset="0"/>
            </a:endParaRPr>
          </a:p>
          <a:p>
            <a:pPr lvl="0"/>
            <a:r>
              <a:rPr lang="en-US" sz="1600" b="1" dirty="0">
                <a:solidFill>
                  <a:prstClr val="black"/>
                </a:solidFill>
                <a:latin typeface="Poppins" panose="00000500000000000000" pitchFamily="2" charset="0"/>
                <a:ea typeface="+mn-lt"/>
                <a:cs typeface="Poppins" panose="00000500000000000000" pitchFamily="2" charset="0"/>
              </a:rPr>
              <a:t>Fax: (203) 294-0220</a:t>
            </a:r>
            <a:endParaRPr kumimoji="0" lang="en-US" sz="1600" b="0" i="0" u="none" strike="noStrike" kern="1200" cap="none" spc="0" normalizeH="0" baseline="0" noProof="0" dirty="0">
              <a:ln>
                <a:noFill/>
              </a:ln>
              <a:solidFill>
                <a:prstClr val="black"/>
              </a:solidFill>
              <a:effectLst/>
              <a:uLnTx/>
              <a:uFillTx/>
              <a:latin typeface="Poppins" panose="00000500000000000000" pitchFamily="2" charset="0"/>
              <a:cs typeface="Poppins" panose="00000500000000000000" pitchFamily="2" charset="0"/>
            </a:endParaRPr>
          </a:p>
        </p:txBody>
      </p:sp>
      <p:sp>
        <p:nvSpPr>
          <p:cNvPr id="5" name="TextBox 4">
            <a:extLst>
              <a:ext uri="{FF2B5EF4-FFF2-40B4-BE49-F238E27FC236}">
                <a16:creationId xmlns:a16="http://schemas.microsoft.com/office/drawing/2014/main" id="{9AF80EED-376D-B6EE-E113-F78B24564CC3}"/>
              </a:ext>
            </a:extLst>
          </p:cNvPr>
          <p:cNvSpPr txBox="1"/>
          <p:nvPr/>
        </p:nvSpPr>
        <p:spPr>
          <a:xfrm>
            <a:off x="6992013" y="5259483"/>
            <a:ext cx="545982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Poppins"/>
                <a:ea typeface="+mn-lt"/>
                <a:cs typeface="Calibri" panose="020F0502020204030204"/>
              </a:rPr>
              <a:t>Paige Librandi </a:t>
            </a:r>
            <a:endParaRPr lang="en-US" sz="1600" b="1" i="0" u="none" strike="noStrike" kern="1200" cap="none" spc="0" normalizeH="0" baseline="0" noProof="0" dirty="0">
              <a:ln>
                <a:noFill/>
              </a:ln>
              <a:solidFill>
                <a:prstClr val="black"/>
              </a:solidFill>
              <a:effectLst/>
              <a:uLnTx/>
              <a:uFillTx/>
              <a:latin typeface="Poppins"/>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Poppins"/>
                <a:ea typeface="+mn-lt"/>
                <a:cs typeface="Calibri" panose="020F0502020204030204"/>
              </a:rPr>
              <a:t>Self Advocate Coordinator</a:t>
            </a:r>
            <a:endParaRPr lang="en-US" sz="1600" b="0" i="0" u="none" strike="noStrike" kern="1200" cap="none" spc="0" normalizeH="0" baseline="0" noProof="0" dirty="0">
              <a:ln>
                <a:noFill/>
              </a:ln>
              <a:solidFill>
                <a:prstClr val="black"/>
              </a:solidFill>
              <a:effectLst/>
              <a:uLnTx/>
              <a:uFillTx/>
              <a:latin typeface="Poppins"/>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Poppins"/>
                <a:ea typeface="+mn-lt"/>
                <a:cs typeface="Calibri" panose="020F0502020204030204"/>
              </a:rPr>
              <a:t>370 James Street,  New Haven, CT 06511</a:t>
            </a:r>
            <a:endParaRPr lang="en-US" sz="1600" b="0" i="0" u="none" strike="noStrike" kern="1200" cap="none" spc="0" normalizeH="0" baseline="0" noProof="0" dirty="0">
              <a:ln>
                <a:noFill/>
              </a:ln>
              <a:solidFill>
                <a:prstClr val="black"/>
              </a:solidFill>
              <a:effectLst/>
              <a:uLnTx/>
              <a:uFillTx/>
              <a:latin typeface="Poppins"/>
              <a:ea typeface="+mn-lt"/>
              <a:cs typeface="Calibri" panose="020F0502020204030204"/>
            </a:endParaRPr>
          </a:p>
          <a:p>
            <a:r>
              <a:rPr lang="en-US" sz="1600" b="1" dirty="0">
                <a:solidFill>
                  <a:prstClr val="black"/>
                </a:solidFill>
                <a:latin typeface="Poppins"/>
                <a:ea typeface="Calibri"/>
                <a:cs typeface="Poppins"/>
              </a:rPr>
              <a:t>paige.librandi@ct.gov</a:t>
            </a:r>
            <a:endParaRPr lang="en-US" sz="1600" dirty="0">
              <a:solidFill>
                <a:prstClr val="black"/>
              </a:solidFill>
              <a:latin typeface="Poppins"/>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Poppins"/>
                <a:ea typeface="+mn-lt"/>
                <a:cs typeface="Calibri" panose="020F0502020204030204"/>
              </a:rPr>
              <a:t>Tel: (203) 974-4232       </a:t>
            </a:r>
            <a:endParaRPr lang="en-US" sz="1600" b="1" i="0" u="none" strike="noStrike" kern="1200" cap="none" spc="0" normalizeH="0" baseline="0" noProof="0" dirty="0">
              <a:ln>
                <a:noFill/>
              </a:ln>
              <a:solidFill>
                <a:prstClr val="black"/>
              </a:solidFill>
              <a:effectLst/>
              <a:uLnTx/>
              <a:uFillTx/>
              <a:latin typeface="Poppins"/>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Poppins"/>
                <a:ea typeface="+mn-lt"/>
                <a:cs typeface="Calibri" panose="020F0502020204030204"/>
              </a:rPr>
              <a:t>Fax: (203) 974-4201 </a:t>
            </a:r>
            <a:endParaRPr lang="en-US" sz="1600" b="1" i="0" u="none" strike="noStrike" kern="1200" cap="none" spc="0" normalizeH="0" baseline="0" noProof="0" dirty="0">
              <a:ln>
                <a:noFill/>
              </a:ln>
              <a:solidFill>
                <a:prstClr val="black"/>
              </a:solidFill>
              <a:effectLst/>
              <a:uLnTx/>
              <a:uFillTx/>
              <a:latin typeface="Poppins"/>
              <a:ea typeface="+mn-lt"/>
              <a:cs typeface="Calibri" panose="020F0502020204030204"/>
            </a:endParaRPr>
          </a:p>
        </p:txBody>
      </p:sp>
      <p:pic>
        <p:nvPicPr>
          <p:cNvPr id="11" name="Picture 10">
            <a:extLst>
              <a:ext uri="{FF2B5EF4-FFF2-40B4-BE49-F238E27FC236}">
                <a16:creationId xmlns:a16="http://schemas.microsoft.com/office/drawing/2014/main" id="{269B9FB3-1A45-6F51-A6BA-8C03ECE32796}"/>
              </a:ext>
            </a:extLst>
          </p:cNvPr>
          <p:cNvPicPr>
            <a:picLocks noChangeAspect="1"/>
          </p:cNvPicPr>
          <p:nvPr/>
        </p:nvPicPr>
        <p:blipFill>
          <a:blip r:embed="rId7"/>
          <a:stretch>
            <a:fillRect/>
          </a:stretch>
        </p:blipFill>
        <p:spPr>
          <a:xfrm>
            <a:off x="914183" y="770411"/>
            <a:ext cx="4350300" cy="4246357"/>
          </a:xfrm>
          <a:prstGeom prst="rect">
            <a:avLst/>
          </a:prstGeom>
        </p:spPr>
      </p:pic>
      <p:pic>
        <p:nvPicPr>
          <p:cNvPr id="14" name="Picture 13">
            <a:extLst>
              <a:ext uri="{FF2B5EF4-FFF2-40B4-BE49-F238E27FC236}">
                <a16:creationId xmlns:a16="http://schemas.microsoft.com/office/drawing/2014/main" id="{5BB917BF-A73A-E3AA-79D6-C9F6CADE02CB}"/>
              </a:ext>
            </a:extLst>
          </p:cNvPr>
          <p:cNvPicPr>
            <a:picLocks noChangeAspect="1"/>
          </p:cNvPicPr>
          <p:nvPr/>
        </p:nvPicPr>
        <p:blipFill>
          <a:blip r:embed="rId8"/>
          <a:stretch>
            <a:fillRect/>
          </a:stretch>
        </p:blipFill>
        <p:spPr>
          <a:xfrm>
            <a:off x="6994022" y="771722"/>
            <a:ext cx="4279292" cy="4155982"/>
          </a:xfrm>
          <a:prstGeom prst="rect">
            <a:avLst/>
          </a:prstGeom>
        </p:spPr>
      </p:pic>
      <p:sp>
        <p:nvSpPr>
          <p:cNvPr id="4" name="Slide Number Placeholder 3">
            <a:extLst>
              <a:ext uri="{FF2B5EF4-FFF2-40B4-BE49-F238E27FC236}">
                <a16:creationId xmlns:a16="http://schemas.microsoft.com/office/drawing/2014/main" id="{AA7BBF6A-AB6B-D615-D060-01FE65429AE4}"/>
              </a:ext>
            </a:extLst>
          </p:cNvPr>
          <p:cNvSpPr>
            <a:spLocks noGrp="1"/>
          </p:cNvSpPr>
          <p:nvPr>
            <p:ph type="sldNum" sz="quarter" idx="12"/>
          </p:nvPr>
        </p:nvSpPr>
        <p:spPr>
          <a:xfrm>
            <a:off x="10567208" y="6459785"/>
            <a:ext cx="1312025" cy="365125"/>
          </a:xfrm>
        </p:spPr>
        <p:txBody>
          <a:bodyPr/>
          <a:lstStyle/>
          <a:p>
            <a:fld id="{4FAB73BC-B049-4115-A692-8D63A059BFB8}" type="slidenum">
              <a:rPr lang="en-US" sz="3200" dirty="0" smtClean="0">
                <a:solidFill>
                  <a:schemeClr val="bg1"/>
                </a:solidFill>
                <a:latin typeface="Poppins"/>
                <a:cs typeface="Poppins"/>
              </a:rPr>
              <a:t>6</a:t>
            </a:fld>
            <a:endParaRPr lang="en-US" sz="3200" dirty="0">
              <a:solidFill>
                <a:schemeClr val="bg1"/>
              </a:solidFill>
              <a:latin typeface="Poppins"/>
              <a:cs typeface="Poppins"/>
            </a:endParaRPr>
          </a:p>
        </p:txBody>
      </p:sp>
    </p:spTree>
    <p:extLst>
      <p:ext uri="{BB962C8B-B14F-4D97-AF65-F5344CB8AC3E}">
        <p14:creationId xmlns:p14="http://schemas.microsoft.com/office/powerpoint/2010/main" val="3009104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100000">
                <p:cTn id="12" fill="hold" display="0">
                  <p:stCondLst>
                    <p:cond delay="indefinite"/>
                  </p:st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162392D-6CEF-4E80-5212-EE4937C26385}"/>
              </a:ext>
            </a:extLst>
          </p:cNvPr>
          <p:cNvSpPr txBox="1"/>
          <p:nvPr/>
        </p:nvSpPr>
        <p:spPr>
          <a:xfrm>
            <a:off x="424926" y="5279828"/>
            <a:ext cx="3448050" cy="1600438"/>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Calibri"/>
                <a:cs typeface="Poppins"/>
              </a:rPr>
              <a:t>April Perez </a:t>
            </a:r>
            <a:endParaRPr lang="en-US" sz="1400" b="1" i="0" u="none" strike="noStrike" kern="1200" cap="none" spc="0" normalizeH="0" baseline="0" noProof="0">
              <a:ln>
                <a:noFill/>
              </a:ln>
              <a:solidFill>
                <a:prstClr val="black"/>
              </a:solidFill>
              <a:effectLst/>
              <a:uLnTx/>
              <a:uFillTx/>
              <a:latin typeface="Poppins"/>
              <a:ea typeface="Calibri"/>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Calibri"/>
                <a:cs typeface="Poppins"/>
              </a:rPr>
              <a:t>Self-Advocate Coordinator </a:t>
            </a:r>
            <a:endParaRPr lang="en-US" sz="1400" b="1" i="0" u="none" strike="noStrike" kern="1200" cap="none" spc="0" normalizeH="0" baseline="0" noProof="0">
              <a:ln>
                <a:noFill/>
              </a:ln>
              <a:solidFill>
                <a:prstClr val="black"/>
              </a:solidFill>
              <a:effectLst/>
              <a:uLnTx/>
              <a:uFillTx/>
              <a:latin typeface="Poppins"/>
              <a:ea typeface="Calibri"/>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Calibri"/>
                <a:cs typeface="Poppins"/>
              </a:rPr>
              <a:t>400 Main Street </a:t>
            </a:r>
            <a:endParaRPr lang="en-US" sz="1400" b="1" i="0" u="none" strike="noStrike" kern="1200" cap="none" spc="0" normalizeH="0" baseline="0" noProof="0">
              <a:ln>
                <a:noFill/>
              </a:ln>
              <a:solidFill>
                <a:prstClr val="black"/>
              </a:solidFill>
              <a:effectLst/>
              <a:uLnTx/>
              <a:uFillTx/>
              <a:latin typeface="Poppins"/>
              <a:ea typeface="Calibri"/>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Calibri"/>
                <a:cs typeface="Poppins"/>
              </a:rPr>
              <a:t>Danbury, CT 06810 </a:t>
            </a:r>
            <a:endParaRPr lang="en-US" sz="1400" b="1" i="0" u="none" strike="noStrike" kern="1200" cap="none" spc="0" normalizeH="0" baseline="0" noProof="0">
              <a:ln>
                <a:noFill/>
              </a:ln>
              <a:solidFill>
                <a:prstClr val="black"/>
              </a:solidFill>
              <a:effectLst/>
              <a:uLnTx/>
              <a:uFillTx/>
              <a:latin typeface="Poppins"/>
              <a:ea typeface="Calibri"/>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Calibri"/>
                <a:cs typeface="Poppins"/>
              </a:rPr>
              <a:t>April.Perez@ct.gov </a:t>
            </a:r>
            <a:endParaRPr lang="en-US" sz="1400" b="1" i="0" u="none" strike="noStrike" kern="1200" cap="none" spc="0" normalizeH="0" baseline="0" noProof="0">
              <a:ln>
                <a:noFill/>
              </a:ln>
              <a:solidFill>
                <a:prstClr val="black"/>
              </a:solidFill>
              <a:effectLst/>
              <a:uLnTx/>
              <a:uFillTx/>
              <a:latin typeface="Poppins"/>
              <a:ea typeface="Calibri"/>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Calibri"/>
                <a:cs typeface="Poppins"/>
              </a:rPr>
              <a:t>Tel: (203) 448-3561 </a:t>
            </a:r>
            <a:endParaRPr lang="en-US" sz="1400" b="1" i="0" u="none" strike="noStrike" kern="1200" cap="none" spc="0" normalizeH="0" baseline="0" noProof="0">
              <a:ln>
                <a:noFill/>
              </a:ln>
              <a:solidFill>
                <a:prstClr val="black"/>
              </a:solidFill>
              <a:effectLst/>
              <a:uLnTx/>
              <a:uFillTx/>
              <a:latin typeface="Poppins"/>
              <a:ea typeface="Calibri"/>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Calibri"/>
                <a:cs typeface="Poppins"/>
              </a:rPr>
              <a:t>Fax:(203) 448-3501</a:t>
            </a:r>
            <a:endParaRPr lang="en-US" sz="1800" b="1" i="0" u="none" strike="noStrike" kern="1200" cap="none" spc="0" normalizeH="0" baseline="0" noProof="0">
              <a:ln>
                <a:noFill/>
              </a:ln>
              <a:solidFill>
                <a:prstClr val="black"/>
              </a:solidFill>
              <a:effectLst/>
              <a:uLnTx/>
              <a:uFillTx/>
              <a:latin typeface="Poppins"/>
              <a:cs typeface="Poppins"/>
            </a:endParaRPr>
          </a:p>
        </p:txBody>
      </p:sp>
      <p:sp>
        <p:nvSpPr>
          <p:cNvPr id="8" name="Rectangle: Rounded Corners 7">
            <a:extLst>
              <a:ext uri="{FF2B5EF4-FFF2-40B4-BE49-F238E27FC236}">
                <a16:creationId xmlns:a16="http://schemas.microsoft.com/office/drawing/2014/main" id="{50E77853-8E1C-9668-C695-81CAC70E57C9}"/>
              </a:ext>
            </a:extLst>
          </p:cNvPr>
          <p:cNvSpPr/>
          <p:nvPr/>
        </p:nvSpPr>
        <p:spPr>
          <a:xfrm>
            <a:off x="331951" y="418482"/>
            <a:ext cx="11296731" cy="4833256"/>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ECDB29AA-78C7-6BA8-C713-5F6E66BFA151}"/>
              </a:ext>
            </a:extLst>
          </p:cNvPr>
          <p:cNvSpPr txBox="1"/>
          <p:nvPr/>
        </p:nvSpPr>
        <p:spPr>
          <a:xfrm>
            <a:off x="9099001" y="5261524"/>
            <a:ext cx="2743200" cy="1614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Poppins"/>
                <a:ea typeface="+mn-lt"/>
                <a:cs typeface="Calibri" panose="020F0502020204030204"/>
              </a:rPr>
              <a:t>Natasha Cole</a:t>
            </a:r>
            <a:endParaRPr lang="en-US" sz="1400" b="1" i="0" u="none" strike="noStrike" kern="1200" cap="none" spc="0" normalizeH="0" baseline="0" noProof="0" dirty="0">
              <a:ln>
                <a:noFill/>
              </a:ln>
              <a:solidFill>
                <a:prstClr val="black"/>
              </a:solidFill>
              <a:effectLst/>
              <a:uLnTx/>
              <a:uFillTx/>
              <a:latin typeface="Poppins"/>
              <a:ea typeface="+mn-lt"/>
              <a:cs typeface="Calibri" panose="020F0502020204030204"/>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Poppins"/>
                <a:ea typeface="+mn-lt"/>
                <a:cs typeface="Calibri" panose="020F0502020204030204"/>
              </a:rPr>
              <a:t>Self-Advocate Coordinator 195 Alvord Park Road Torrington, CT 06790 Natasha.Cole@ct.gov</a:t>
            </a:r>
            <a:endParaRPr lang="en-US" sz="1400" b="1" i="0" u="none" strike="noStrike" kern="1200" cap="none" spc="0" normalizeH="0" baseline="0" noProof="0" dirty="0">
              <a:ln>
                <a:noFill/>
              </a:ln>
              <a:solidFill>
                <a:prstClr val="black"/>
              </a:solidFill>
              <a:effectLst/>
              <a:uLnTx/>
              <a:uFillTx/>
              <a:latin typeface="Poppins"/>
              <a:ea typeface="+mn-lt"/>
              <a:cs typeface="Calibri" panose="020F0502020204030204"/>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Poppins"/>
                <a:ea typeface="+mn-lt"/>
                <a:cs typeface="Calibri" panose="020F0502020204030204"/>
              </a:rPr>
              <a:t>Tel: (860) 496-3067</a:t>
            </a:r>
            <a:endParaRPr lang="en-US" sz="1400" b="1" i="0" u="none" strike="noStrike" kern="1200" cap="none" spc="0" normalizeH="0" baseline="0" noProof="0" dirty="0">
              <a:ln>
                <a:noFill/>
              </a:ln>
              <a:solidFill>
                <a:prstClr val="black"/>
              </a:solidFill>
              <a:effectLst/>
              <a:uLnTx/>
              <a:uFillTx/>
              <a:latin typeface="Poppins"/>
              <a:ea typeface="+mn-lt"/>
              <a:cs typeface="Calibri" panose="020F0502020204030204"/>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Poppins"/>
                <a:ea typeface="+mn-lt"/>
                <a:cs typeface="Calibri" panose="020F0502020204030204"/>
              </a:rPr>
              <a:t>Fax:(860) 496-3001</a:t>
            </a:r>
            <a:endParaRPr kumimoji="0" lang="en-US" sz="1400" b="1" i="0" u="none" strike="noStrike" kern="1200" cap="none" spc="0" normalizeH="0" baseline="0" noProof="0" dirty="0">
              <a:ln>
                <a:noFill/>
              </a:ln>
              <a:solidFill>
                <a:prstClr val="black"/>
              </a:solidFill>
              <a:effectLst/>
              <a:uLnTx/>
              <a:uFillTx/>
              <a:latin typeface="Poppins"/>
              <a:ea typeface="+mn-ea"/>
              <a:cs typeface="+mn-cs"/>
            </a:endParaRPr>
          </a:p>
        </p:txBody>
      </p:sp>
      <p:sp>
        <p:nvSpPr>
          <p:cNvPr id="20" name="TextBox 19">
            <a:extLst>
              <a:ext uri="{FF2B5EF4-FFF2-40B4-BE49-F238E27FC236}">
                <a16:creationId xmlns:a16="http://schemas.microsoft.com/office/drawing/2014/main" id="{0DC79F5A-9267-DAF0-7C23-077B8B63F3FC}"/>
              </a:ext>
            </a:extLst>
          </p:cNvPr>
          <p:cNvSpPr txBox="1"/>
          <p:nvPr/>
        </p:nvSpPr>
        <p:spPr>
          <a:xfrm>
            <a:off x="3363684" y="5301633"/>
            <a:ext cx="2802576" cy="1614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Jossie Torres </a:t>
            </a:r>
            <a:r>
              <a:rPr kumimoji="0" lang="en-US" sz="1400" b="0" i="0" u="none" strike="noStrike" kern="1200" cap="none" spc="0" normalizeH="0" baseline="0" noProof="0">
                <a:ln>
                  <a:noFill/>
                </a:ln>
                <a:solidFill>
                  <a:prstClr val="black"/>
                </a:solidFill>
                <a:effectLst/>
                <a:uLnTx/>
                <a:uFillTx/>
                <a:latin typeface="Poppins"/>
                <a:ea typeface="+mn-ea"/>
                <a:cs typeface="Segoe UI"/>
              </a:rPr>
              <a:t>​</a:t>
            </a: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Self-Advocate Coordinator </a:t>
            </a: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55 West Main Street </a:t>
            </a:r>
            <a:endParaRPr kumimoji="0" lang="en-US" sz="180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Waterbury, CT 06702 </a:t>
            </a:r>
            <a:endParaRPr kumimoji="0" lang="en-US" sz="18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Jossie.Torres@ct.gov </a:t>
            </a:r>
            <a:r>
              <a:rPr kumimoji="0" lang="en-US" sz="1400" b="0" i="0" u="none" strike="noStrike" kern="1200" cap="none" spc="0" normalizeH="0" baseline="0" noProof="0">
                <a:ln>
                  <a:noFill/>
                </a:ln>
                <a:solidFill>
                  <a:prstClr val="black"/>
                </a:solidFill>
                <a:effectLst/>
                <a:uLnTx/>
                <a:uFillTx/>
                <a:latin typeface="Poppins"/>
                <a:ea typeface="+mn-ea"/>
                <a:cs typeface="Segoe UI"/>
              </a:rPr>
              <a:t>​</a:t>
            </a:r>
            <a:endParaRPr kumimoji="0" lang="en-US" sz="18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Tel: (203) 805-7431 </a:t>
            </a:r>
            <a:r>
              <a:rPr kumimoji="0" lang="en-US" sz="1400" b="0" i="0" u="none" strike="noStrike" kern="1200" cap="none" spc="0" normalizeH="0" baseline="0" noProof="0">
                <a:ln>
                  <a:noFill/>
                </a:ln>
                <a:solidFill>
                  <a:prstClr val="black"/>
                </a:solidFill>
                <a:effectLst/>
                <a:uLnTx/>
                <a:uFillTx/>
                <a:latin typeface="Poppins"/>
                <a:ea typeface="+mn-ea"/>
                <a:cs typeface="Segoe UI"/>
              </a:rPr>
              <a:t>​</a:t>
            </a: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Fax:(203) 805-7410</a:t>
            </a:r>
          </a:p>
        </p:txBody>
      </p:sp>
      <p:sp>
        <p:nvSpPr>
          <p:cNvPr id="21" name="TextBox 20">
            <a:extLst>
              <a:ext uri="{FF2B5EF4-FFF2-40B4-BE49-F238E27FC236}">
                <a16:creationId xmlns:a16="http://schemas.microsoft.com/office/drawing/2014/main" id="{A946AE72-8D69-4667-1FCF-187524D81531}"/>
              </a:ext>
            </a:extLst>
          </p:cNvPr>
          <p:cNvSpPr txBox="1"/>
          <p:nvPr/>
        </p:nvSpPr>
        <p:spPr>
          <a:xfrm>
            <a:off x="6312338" y="5272967"/>
            <a:ext cx="2792680" cy="1614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Jeremy Powell </a:t>
            </a:r>
            <a:r>
              <a:rPr kumimoji="0" lang="en-US" sz="1400" b="0" i="0" u="none" strike="noStrike" kern="1200" cap="none" spc="0" normalizeH="0" baseline="0" noProof="0">
                <a:ln>
                  <a:noFill/>
                </a:ln>
                <a:solidFill>
                  <a:prstClr val="black"/>
                </a:solidFill>
                <a:effectLst/>
                <a:uLnTx/>
                <a:uFillTx/>
                <a:latin typeface="Poppins"/>
                <a:ea typeface="+mn-ea"/>
                <a:cs typeface="Segoe UI"/>
              </a:rPr>
              <a:t>​</a:t>
            </a: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Self-Advocate Coordinator</a:t>
            </a: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55 West Main Street</a:t>
            </a:r>
            <a:endParaRPr kumimoji="0" lang="en-US" sz="180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Waterbury, CT 06702</a:t>
            </a:r>
            <a:endParaRPr kumimoji="0" lang="en-US" sz="18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Jeremy.M.Powell@ct.gov</a:t>
            </a:r>
            <a:endParaRPr kumimoji="0" lang="en-US" sz="180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Tel: (203)805-7464 </a:t>
            </a:r>
            <a:r>
              <a:rPr kumimoji="0" lang="en-US" sz="1400" b="0" i="0" u="none" strike="noStrike" kern="1200" cap="none" spc="0" normalizeH="0" baseline="0" noProof="0">
                <a:ln>
                  <a:noFill/>
                </a:ln>
                <a:solidFill>
                  <a:prstClr val="black"/>
                </a:solidFill>
                <a:effectLst/>
                <a:uLnTx/>
                <a:uFillTx/>
                <a:latin typeface="Poppins"/>
                <a:ea typeface="+mn-ea"/>
                <a:cs typeface="Segoe UI"/>
              </a:rPr>
              <a:t>​</a:t>
            </a:r>
            <a:endParaRPr kumimoji="0" lang="en-US" sz="18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ts val="165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Segoe UI"/>
              </a:rPr>
              <a:t>Fax:(203) 805-7410</a:t>
            </a:r>
          </a:p>
        </p:txBody>
      </p:sp>
      <p:pic>
        <p:nvPicPr>
          <p:cNvPr id="23" name="Picture 22">
            <a:extLst>
              <a:ext uri="{FF2B5EF4-FFF2-40B4-BE49-F238E27FC236}">
                <a16:creationId xmlns:a16="http://schemas.microsoft.com/office/drawing/2014/main" id="{3D45A012-C36E-E71A-AAF2-4131827FB559}"/>
              </a:ext>
            </a:extLst>
          </p:cNvPr>
          <p:cNvPicPr>
            <a:picLocks noChangeAspect="1"/>
          </p:cNvPicPr>
          <p:nvPr/>
        </p:nvPicPr>
        <p:blipFill>
          <a:blip r:embed="rId4"/>
          <a:srcRect l="9211" t="197" r="6054" b="63"/>
          <a:stretch/>
        </p:blipFill>
        <p:spPr>
          <a:xfrm>
            <a:off x="427188" y="817505"/>
            <a:ext cx="2930488" cy="3984287"/>
          </a:xfrm>
          <a:prstGeom prst="rect">
            <a:avLst/>
          </a:prstGeom>
        </p:spPr>
      </p:pic>
      <p:pic>
        <p:nvPicPr>
          <p:cNvPr id="25" name="Picture 24">
            <a:extLst>
              <a:ext uri="{FF2B5EF4-FFF2-40B4-BE49-F238E27FC236}">
                <a16:creationId xmlns:a16="http://schemas.microsoft.com/office/drawing/2014/main" id="{C7B5637B-24E7-35C6-49DF-F4D3B4245600}"/>
              </a:ext>
            </a:extLst>
          </p:cNvPr>
          <p:cNvPicPr>
            <a:picLocks noChangeAspect="1"/>
          </p:cNvPicPr>
          <p:nvPr/>
        </p:nvPicPr>
        <p:blipFill>
          <a:blip r:embed="rId5"/>
          <a:srcRect l="-752" t="-185" r="3497" b="284"/>
          <a:stretch/>
        </p:blipFill>
        <p:spPr>
          <a:xfrm>
            <a:off x="6322928" y="787751"/>
            <a:ext cx="2736994" cy="4015208"/>
          </a:xfrm>
          <a:prstGeom prst="rect">
            <a:avLst/>
          </a:prstGeom>
        </p:spPr>
      </p:pic>
      <p:pic>
        <p:nvPicPr>
          <p:cNvPr id="26" name="Picture 25">
            <a:extLst>
              <a:ext uri="{FF2B5EF4-FFF2-40B4-BE49-F238E27FC236}">
                <a16:creationId xmlns:a16="http://schemas.microsoft.com/office/drawing/2014/main" id="{13910388-5C62-91AB-E401-FDF2C86E5F17}"/>
              </a:ext>
            </a:extLst>
          </p:cNvPr>
          <p:cNvPicPr>
            <a:picLocks noChangeAspect="1"/>
          </p:cNvPicPr>
          <p:nvPr/>
        </p:nvPicPr>
        <p:blipFill>
          <a:blip r:embed="rId6"/>
          <a:stretch>
            <a:fillRect/>
          </a:stretch>
        </p:blipFill>
        <p:spPr>
          <a:xfrm>
            <a:off x="9045803" y="805728"/>
            <a:ext cx="2500754" cy="3996913"/>
          </a:xfrm>
          <a:prstGeom prst="rect">
            <a:avLst/>
          </a:prstGeom>
        </p:spPr>
      </p:pic>
      <p:sp>
        <p:nvSpPr>
          <p:cNvPr id="3" name="TextBox 2">
            <a:extLst>
              <a:ext uri="{FF2B5EF4-FFF2-40B4-BE49-F238E27FC236}">
                <a16:creationId xmlns:a16="http://schemas.microsoft.com/office/drawing/2014/main" id="{AE9297CC-3650-D2CE-D8D4-78D9662444F1}"/>
              </a:ext>
            </a:extLst>
          </p:cNvPr>
          <p:cNvSpPr txBox="1"/>
          <p:nvPr/>
        </p:nvSpPr>
        <p:spPr>
          <a:xfrm>
            <a:off x="1158993" y="-112610"/>
            <a:ext cx="12150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black"/>
                </a:solidFill>
                <a:effectLst/>
                <a:uLnTx/>
                <a:uFillTx/>
                <a:latin typeface="Poppins"/>
                <a:ea typeface="+mn-ea"/>
                <a:cs typeface="+mn-cs"/>
              </a:rPr>
              <a:t>West Region Self-Advocate Coordinators</a:t>
            </a: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5A7E2EE-71EF-68FF-4BF3-B2CD4648401A}"/>
              </a:ext>
            </a:extLst>
          </p:cNvPr>
          <p:cNvPicPr>
            <a:picLocks noChangeAspect="1"/>
          </p:cNvPicPr>
          <p:nvPr/>
        </p:nvPicPr>
        <p:blipFill>
          <a:blip r:embed="rId7"/>
          <a:srcRect l="10752" t="-1316" r="4644" b="1579"/>
          <a:stretch/>
        </p:blipFill>
        <p:spPr>
          <a:xfrm>
            <a:off x="3309967" y="761952"/>
            <a:ext cx="3031199" cy="4057807"/>
          </a:xfrm>
          <a:prstGeom prst="rect">
            <a:avLst/>
          </a:prstGeom>
        </p:spPr>
      </p:pic>
      <p:sp>
        <p:nvSpPr>
          <p:cNvPr id="4" name="Slide Number Placeholder 3">
            <a:extLst>
              <a:ext uri="{FF2B5EF4-FFF2-40B4-BE49-F238E27FC236}">
                <a16:creationId xmlns:a16="http://schemas.microsoft.com/office/drawing/2014/main" id="{32284FBC-3507-910C-5C89-C69362575CED}"/>
              </a:ext>
            </a:extLst>
          </p:cNvPr>
          <p:cNvSpPr>
            <a:spLocks noGrp="1"/>
          </p:cNvSpPr>
          <p:nvPr>
            <p:ph type="sldNum" sz="quarter" idx="12"/>
          </p:nvPr>
        </p:nvSpPr>
        <p:spPr>
          <a:xfrm>
            <a:off x="10665904" y="6459785"/>
            <a:ext cx="1312025" cy="365125"/>
          </a:xfrm>
        </p:spPr>
        <p:txBody>
          <a:bodyPr/>
          <a:lstStyle/>
          <a:p>
            <a:fld id="{4FAB73BC-B049-4115-A692-8D63A059BFB8}" type="slidenum">
              <a:rPr lang="en-US" sz="3200" dirty="0" smtClean="0">
                <a:solidFill>
                  <a:schemeClr val="bg1"/>
                </a:solidFill>
                <a:latin typeface="Poppins"/>
                <a:cs typeface="Poppins"/>
              </a:rPr>
              <a:t>7</a:t>
            </a:fld>
            <a:endParaRPr lang="en-US" sz="3200" dirty="0">
              <a:solidFill>
                <a:schemeClr val="bg1"/>
              </a:solidFill>
              <a:latin typeface="Poppins"/>
              <a:cs typeface="Poppins"/>
            </a:endParaRPr>
          </a:p>
        </p:txBody>
      </p:sp>
    </p:spTree>
    <p:extLst>
      <p:ext uri="{BB962C8B-B14F-4D97-AF65-F5344CB8AC3E}">
        <p14:creationId xmlns:p14="http://schemas.microsoft.com/office/powerpoint/2010/main" val="871573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E0EE-3919-9C7B-973B-DE274D264FBE}"/>
              </a:ext>
            </a:extLst>
          </p:cNvPr>
          <p:cNvSpPr>
            <a:spLocks noGrp="1"/>
          </p:cNvSpPr>
          <p:nvPr>
            <p:ph type="title"/>
          </p:nvPr>
        </p:nvSpPr>
        <p:spPr>
          <a:xfrm>
            <a:off x="873302" y="133564"/>
            <a:ext cx="10480497" cy="1557125"/>
          </a:xfrm>
        </p:spPr>
        <p:txBody>
          <a:bodyPr>
            <a:normAutofit fontScale="90000"/>
          </a:bodyPr>
          <a:lstStyle/>
          <a:p>
            <a:pPr algn="ctr"/>
            <a:r>
              <a:rPr lang="en-US">
                <a:solidFill>
                  <a:srgbClr val="0070C0"/>
                </a:solidFill>
                <a:latin typeface="Poppins"/>
                <a:cs typeface="Poppins"/>
              </a:rPr>
              <a:t>This year we have two new </a:t>
            </a:r>
            <a:br>
              <a:rPr lang="en-US">
                <a:latin typeface="Poppins"/>
                <a:cs typeface="Poppins"/>
              </a:rPr>
            </a:br>
            <a:r>
              <a:rPr lang="en-US">
                <a:solidFill>
                  <a:srgbClr val="0070C0"/>
                </a:solidFill>
                <a:latin typeface="Poppins"/>
                <a:cs typeface="Poppins"/>
              </a:rPr>
              <a:t>Self-Advocate Coordinators</a:t>
            </a:r>
            <a:br>
              <a:rPr lang="en-US">
                <a:latin typeface="Poppins"/>
                <a:cs typeface="Poppins"/>
              </a:rPr>
            </a:br>
            <a:r>
              <a:rPr lang="en-US" sz="4000">
                <a:solidFill>
                  <a:schemeClr val="tx1"/>
                </a:solidFill>
                <a:latin typeface="Poppins"/>
                <a:cs typeface="Poppins"/>
              </a:rPr>
              <a:t>Please welcome April and Shaunte to DDS!</a:t>
            </a:r>
          </a:p>
        </p:txBody>
      </p:sp>
      <p:sp>
        <p:nvSpPr>
          <p:cNvPr id="3" name="Content Placeholder 2">
            <a:extLst>
              <a:ext uri="{FF2B5EF4-FFF2-40B4-BE49-F238E27FC236}">
                <a16:creationId xmlns:a16="http://schemas.microsoft.com/office/drawing/2014/main" id="{C016BF9C-05FF-7E7F-40FC-19B4EDE74CC0}"/>
              </a:ext>
            </a:extLst>
          </p:cNvPr>
          <p:cNvSpPr>
            <a:spLocks noGrp="1"/>
          </p:cNvSpPr>
          <p:nvPr>
            <p:ph idx="1"/>
          </p:nvPr>
        </p:nvSpPr>
        <p:spPr>
          <a:xfrm>
            <a:off x="6321542" y="1907970"/>
            <a:ext cx="5302699" cy="4400584"/>
          </a:xfrm>
        </p:spPr>
        <p:txBody>
          <a:bodyPr vert="horz" lIns="91440" tIns="45720" rIns="91440" bIns="45720" rtlCol="0" anchor="t">
            <a:noAutofit/>
          </a:bodyPr>
          <a:lstStyle/>
          <a:p>
            <a:pPr>
              <a:lnSpc>
                <a:spcPct val="150000"/>
              </a:lnSpc>
            </a:pPr>
            <a:r>
              <a:rPr lang="en-US" dirty="0">
                <a:latin typeface="Poppins"/>
                <a:cs typeface="Poppins"/>
              </a:rPr>
              <a:t>April Perez started in May 2024 and works out of the Danbury office in the West Region, Quality Division. April will focus on Healthy Relationships.</a:t>
            </a:r>
          </a:p>
          <a:p>
            <a:pPr>
              <a:lnSpc>
                <a:spcPct val="150000"/>
              </a:lnSpc>
            </a:pPr>
            <a:r>
              <a:rPr lang="en-US" dirty="0">
                <a:latin typeface="Poppins"/>
                <a:cs typeface="Poppins"/>
              </a:rPr>
              <a:t>Shaunte Taylor started in May 2024 and works out of the East Hartford office in the North Region, Quality Division.  Shaunte will focus on Community Empowerment.</a:t>
            </a:r>
            <a:endParaRPr lang="en-US" dirty="0">
              <a:latin typeface="Poppins" panose="00000500000000000000" pitchFamily="2" charset="0"/>
              <a:cs typeface="Poppins" panose="00000500000000000000" pitchFamily="2" charset="0"/>
            </a:endParaRPr>
          </a:p>
          <a:p>
            <a:pPr marL="0" indent="0">
              <a:buNone/>
            </a:pPr>
            <a:endParaRPr lang="en-US" sz="2800" dirty="0">
              <a:solidFill>
                <a:schemeClr val="accent5"/>
              </a:solidFill>
              <a:latin typeface="Poppins"/>
              <a:cs typeface="Poppins"/>
            </a:endParaRPr>
          </a:p>
        </p:txBody>
      </p:sp>
      <p:pic>
        <p:nvPicPr>
          <p:cNvPr id="5" name="Picture 4">
            <a:extLst>
              <a:ext uri="{FF2B5EF4-FFF2-40B4-BE49-F238E27FC236}">
                <a16:creationId xmlns:a16="http://schemas.microsoft.com/office/drawing/2014/main" id="{99301340-72C0-53D5-1FEA-90DDDE4AEAD4}"/>
              </a:ext>
            </a:extLst>
          </p:cNvPr>
          <p:cNvPicPr>
            <a:picLocks noChangeAspect="1"/>
          </p:cNvPicPr>
          <p:nvPr/>
        </p:nvPicPr>
        <p:blipFill>
          <a:blip r:embed="rId3"/>
          <a:srcRect l="6792" r="6792"/>
          <a:stretch/>
        </p:blipFill>
        <p:spPr>
          <a:xfrm>
            <a:off x="3050764" y="2611120"/>
            <a:ext cx="2708031" cy="3586480"/>
          </a:xfrm>
          <a:prstGeom prst="rect">
            <a:avLst/>
          </a:prstGeom>
        </p:spPr>
      </p:pic>
      <p:pic>
        <p:nvPicPr>
          <p:cNvPr id="4" name="Picture 3">
            <a:extLst>
              <a:ext uri="{FF2B5EF4-FFF2-40B4-BE49-F238E27FC236}">
                <a16:creationId xmlns:a16="http://schemas.microsoft.com/office/drawing/2014/main" id="{DE17C2BA-36B8-941A-CE3A-20036D7C24AA}"/>
              </a:ext>
            </a:extLst>
          </p:cNvPr>
          <p:cNvPicPr>
            <a:picLocks noChangeAspect="1"/>
          </p:cNvPicPr>
          <p:nvPr/>
        </p:nvPicPr>
        <p:blipFill>
          <a:blip r:embed="rId4"/>
          <a:srcRect l="6781" r="6781"/>
          <a:stretch/>
        </p:blipFill>
        <p:spPr>
          <a:xfrm>
            <a:off x="166208" y="2611120"/>
            <a:ext cx="2708031" cy="3586480"/>
          </a:xfrm>
          <a:prstGeom prst="rect">
            <a:avLst/>
          </a:prstGeom>
        </p:spPr>
      </p:pic>
      <p:sp>
        <p:nvSpPr>
          <p:cNvPr id="6" name="Slide Number Placeholder 5">
            <a:extLst>
              <a:ext uri="{FF2B5EF4-FFF2-40B4-BE49-F238E27FC236}">
                <a16:creationId xmlns:a16="http://schemas.microsoft.com/office/drawing/2014/main" id="{73CB928F-474B-7E66-0A2D-4540B8B816EC}"/>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8</a:t>
            </a:fld>
            <a:endParaRPr lang="en-US" sz="3200">
              <a:solidFill>
                <a:schemeClr val="bg1"/>
              </a:solidFill>
              <a:latin typeface="Poppins"/>
              <a:cs typeface="Poppins"/>
            </a:endParaRPr>
          </a:p>
        </p:txBody>
      </p:sp>
    </p:spTree>
    <p:extLst>
      <p:ext uri="{BB962C8B-B14F-4D97-AF65-F5344CB8AC3E}">
        <p14:creationId xmlns:p14="http://schemas.microsoft.com/office/powerpoint/2010/main" val="3784673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4E7A-75CB-66E6-B8B8-C0DB7F869ECC}"/>
              </a:ext>
            </a:extLst>
          </p:cNvPr>
          <p:cNvSpPr>
            <a:spLocks noGrp="1"/>
          </p:cNvSpPr>
          <p:nvPr>
            <p:ph type="title"/>
          </p:nvPr>
        </p:nvSpPr>
        <p:spPr>
          <a:xfrm>
            <a:off x="636485" y="121739"/>
            <a:ext cx="10936667" cy="2104166"/>
          </a:xfrm>
        </p:spPr>
        <p:txBody>
          <a:bodyPr>
            <a:normAutofit fontScale="90000"/>
          </a:bodyPr>
          <a:lstStyle/>
          <a:p>
            <a:pPr algn="ctr"/>
            <a:br>
              <a:rPr lang="en-US">
                <a:latin typeface="Poppins"/>
                <a:cs typeface="Poppins"/>
              </a:rPr>
            </a:br>
            <a:r>
              <a:rPr lang="en-US">
                <a:solidFill>
                  <a:srgbClr val="0070C0"/>
                </a:solidFill>
                <a:latin typeface="Poppins"/>
                <a:cs typeface="Poppins"/>
              </a:rPr>
              <a:t>Self-Advocate Coordinators Support the Voices of All the Advocates of DDS</a:t>
            </a:r>
            <a:br>
              <a:rPr lang="en-US">
                <a:latin typeface="Poppins"/>
                <a:cs typeface="Poppins"/>
              </a:rPr>
            </a:br>
            <a:endParaRPr lang="en-US">
              <a:solidFill>
                <a:srgbClr val="0070C0"/>
              </a:solidFill>
              <a:latin typeface="Poppins"/>
              <a:cs typeface="Poppins"/>
            </a:endParaRPr>
          </a:p>
        </p:txBody>
      </p:sp>
      <p:sp>
        <p:nvSpPr>
          <p:cNvPr id="3" name="Text Placeholder 2">
            <a:extLst>
              <a:ext uri="{FF2B5EF4-FFF2-40B4-BE49-F238E27FC236}">
                <a16:creationId xmlns:a16="http://schemas.microsoft.com/office/drawing/2014/main" id="{B446F416-77AA-B109-BD5E-E9F1072FF5BB}"/>
              </a:ext>
            </a:extLst>
          </p:cNvPr>
          <p:cNvSpPr>
            <a:spLocks noGrp="1"/>
          </p:cNvSpPr>
          <p:nvPr>
            <p:ph type="body" idx="1"/>
          </p:nvPr>
        </p:nvSpPr>
        <p:spPr>
          <a:xfrm>
            <a:off x="636485" y="1962365"/>
            <a:ext cx="5359377" cy="4373724"/>
          </a:xfrm>
        </p:spPr>
        <p:txBody>
          <a:bodyPr vert="horz" lIns="91440" tIns="45720" rIns="91440" bIns="45720" rtlCol="0" anchor="ctr">
            <a:noAutofit/>
          </a:bodyPr>
          <a:lstStyle/>
          <a:p>
            <a:pPr>
              <a:lnSpc>
                <a:spcPct val="150000"/>
              </a:lnSpc>
            </a:pPr>
            <a:endParaRPr lang="en-US" sz="2000" b="0">
              <a:latin typeface="Poppins"/>
              <a:ea typeface="+mn-lt"/>
              <a:cs typeface="+mn-lt"/>
            </a:endParaRPr>
          </a:p>
          <a:p>
            <a:pPr>
              <a:lnSpc>
                <a:spcPct val="150000"/>
              </a:lnSpc>
            </a:pPr>
            <a:r>
              <a:rPr lang="en-US" sz="2800" b="0">
                <a:latin typeface="Poppins"/>
                <a:ea typeface="+mn-lt"/>
                <a:cs typeface="+mn-lt"/>
              </a:rPr>
              <a:t>Where it all began - 2004 </a:t>
            </a:r>
          </a:p>
          <a:p>
            <a:pPr>
              <a:lnSpc>
                <a:spcPct val="150000"/>
              </a:lnSpc>
            </a:pPr>
            <a:r>
              <a:rPr lang="en-US" sz="1800" b="0">
                <a:latin typeface="Poppins"/>
                <a:ea typeface="+mn-lt"/>
                <a:cs typeface="+mn-lt"/>
              </a:rPr>
              <a:t>CT Legislature supported DDS in creating 10 state positions to represent the people supported by the department – Currently we are proud to announce that the bill HB 5293 was signed by the Governor for two additional Self-Advocate Coordinator positions.</a:t>
            </a:r>
            <a:endParaRPr lang="en-US" sz="1800" b="0">
              <a:latin typeface="Poppins"/>
              <a:ea typeface="Cambria"/>
              <a:cs typeface="Poppins"/>
            </a:endParaRPr>
          </a:p>
          <a:p>
            <a:pPr>
              <a:lnSpc>
                <a:spcPct val="160000"/>
              </a:lnSpc>
            </a:pPr>
            <a:endParaRPr lang="en-US" sz="2000">
              <a:latin typeface="Poppins"/>
              <a:ea typeface="Cambria"/>
              <a:cs typeface="Poppins"/>
            </a:endParaRPr>
          </a:p>
        </p:txBody>
      </p:sp>
      <p:sp>
        <p:nvSpPr>
          <p:cNvPr id="6" name="Content Placeholder 5">
            <a:extLst>
              <a:ext uri="{FF2B5EF4-FFF2-40B4-BE49-F238E27FC236}">
                <a16:creationId xmlns:a16="http://schemas.microsoft.com/office/drawing/2014/main" id="{EE18C2D0-A133-3F74-F512-8ED147966C33}"/>
              </a:ext>
            </a:extLst>
          </p:cNvPr>
          <p:cNvSpPr>
            <a:spLocks noGrp="1"/>
          </p:cNvSpPr>
          <p:nvPr>
            <p:ph sz="half" idx="2"/>
          </p:nvPr>
        </p:nvSpPr>
        <p:spPr>
          <a:xfrm>
            <a:off x="6642339" y="4231922"/>
            <a:ext cx="5149612" cy="2104166"/>
          </a:xfrm>
        </p:spPr>
        <p:txBody>
          <a:bodyPr vert="horz" lIns="91440" tIns="45720" rIns="91440" bIns="45720" rtlCol="0" anchor="t">
            <a:normAutofit fontScale="92500" lnSpcReduction="10000"/>
          </a:bodyPr>
          <a:lstStyle/>
          <a:p>
            <a:pPr>
              <a:lnSpc>
                <a:spcPct val="100000"/>
              </a:lnSpc>
            </a:pPr>
            <a:r>
              <a:rPr lang="en-US" dirty="0">
                <a:solidFill>
                  <a:srgbClr val="0070C0"/>
                </a:solidFill>
                <a:latin typeface="Poppins"/>
                <a:cs typeface="Poppins"/>
              </a:rPr>
              <a:t>The Self-Advocate Coordinators are State Employees.</a:t>
            </a:r>
          </a:p>
          <a:p>
            <a:pPr>
              <a:lnSpc>
                <a:spcPct val="100000"/>
              </a:lnSpc>
            </a:pPr>
            <a:r>
              <a:rPr lang="en-US" dirty="0">
                <a:solidFill>
                  <a:srgbClr val="0070C0"/>
                </a:solidFill>
                <a:latin typeface="Poppins"/>
                <a:cs typeface="Poppins"/>
              </a:rPr>
              <a:t>Self-Advocate Coordinators lead the department in Making A Difference!</a:t>
            </a:r>
          </a:p>
          <a:p>
            <a:pPr>
              <a:lnSpc>
                <a:spcPct val="100000"/>
              </a:lnSpc>
            </a:pPr>
            <a:r>
              <a:rPr lang="en-US" dirty="0">
                <a:solidFill>
                  <a:srgbClr val="0070C0"/>
                </a:solidFill>
                <a:latin typeface="Poppins"/>
                <a:cs typeface="Poppins"/>
              </a:rPr>
              <a:t>Self-Advocate Coordinators</a:t>
            </a:r>
            <a:br>
              <a:rPr lang="en-US" dirty="0">
                <a:solidFill>
                  <a:srgbClr val="0070C0"/>
                </a:solidFill>
                <a:latin typeface="Poppins"/>
                <a:cs typeface="Poppins"/>
              </a:rPr>
            </a:br>
            <a:r>
              <a:rPr lang="en-US" dirty="0">
                <a:solidFill>
                  <a:srgbClr val="0070C0"/>
                </a:solidFill>
                <a:latin typeface="Poppins"/>
                <a:cs typeface="Poppins"/>
              </a:rPr>
              <a:t>Working together for Change!</a:t>
            </a:r>
          </a:p>
          <a:p>
            <a:pPr>
              <a:lnSpc>
                <a:spcPct val="160000"/>
              </a:lnSpc>
            </a:pPr>
            <a:endParaRPr lang="en-US" sz="1500" dirty="0">
              <a:latin typeface="Poppins"/>
              <a:cs typeface="Poppins"/>
            </a:endParaRPr>
          </a:p>
          <a:p>
            <a:endParaRPr lang="en-US" dirty="0"/>
          </a:p>
        </p:txBody>
      </p:sp>
      <p:sp>
        <p:nvSpPr>
          <p:cNvPr id="5" name="Text Placeholder 4">
            <a:extLst>
              <a:ext uri="{FF2B5EF4-FFF2-40B4-BE49-F238E27FC236}">
                <a16:creationId xmlns:a16="http://schemas.microsoft.com/office/drawing/2014/main" id="{ED7B9E49-C715-15E0-8CCF-9D8B18DD3224}"/>
              </a:ext>
            </a:extLst>
          </p:cNvPr>
          <p:cNvSpPr>
            <a:spLocks noGrp="1"/>
          </p:cNvSpPr>
          <p:nvPr>
            <p:ph type="body" sz="quarter" idx="3"/>
          </p:nvPr>
        </p:nvSpPr>
        <p:spPr>
          <a:xfrm>
            <a:off x="855316" y="1863873"/>
            <a:ext cx="10271760" cy="436415"/>
          </a:xfrm>
        </p:spPr>
        <p:txBody>
          <a:bodyPr>
            <a:normAutofit fontScale="77500" lnSpcReduction="20000"/>
          </a:bodyPr>
          <a:lstStyle/>
          <a:p>
            <a:pPr algn="ctr"/>
            <a:r>
              <a:rPr lang="en-US" sz="3600">
                <a:latin typeface="Poppins"/>
                <a:cs typeface="Poppins"/>
              </a:rPr>
              <a:t>Where we are now:  </a:t>
            </a:r>
            <a:endParaRPr lang="en-US" sz="3600" b="0">
              <a:latin typeface="Poppins"/>
              <a:cs typeface="Poppins"/>
            </a:endParaRPr>
          </a:p>
        </p:txBody>
      </p:sp>
      <p:pic>
        <p:nvPicPr>
          <p:cNvPr id="4" name="Picture 3">
            <a:extLst>
              <a:ext uri="{FF2B5EF4-FFF2-40B4-BE49-F238E27FC236}">
                <a16:creationId xmlns:a16="http://schemas.microsoft.com/office/drawing/2014/main" id="{4C93911D-361A-ABEC-38CC-BF547E01E24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94598" y="2204556"/>
            <a:ext cx="2065199" cy="1791080"/>
          </a:xfrm>
          <a:prstGeom prst="rect">
            <a:avLst/>
          </a:prstGeom>
        </p:spPr>
      </p:pic>
      <p:sp>
        <p:nvSpPr>
          <p:cNvPr id="7" name="Slide Number Placeholder 6">
            <a:extLst>
              <a:ext uri="{FF2B5EF4-FFF2-40B4-BE49-F238E27FC236}">
                <a16:creationId xmlns:a16="http://schemas.microsoft.com/office/drawing/2014/main" id="{4B7768E1-D3DB-1055-ED28-0DD238316B1A}"/>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9</a:t>
            </a:fld>
            <a:endParaRPr lang="en-US" sz="3200">
              <a:solidFill>
                <a:schemeClr val="bg1"/>
              </a:solidFill>
              <a:latin typeface="Poppins"/>
              <a:cs typeface="Poppins"/>
            </a:endParaRPr>
          </a:p>
        </p:txBody>
      </p:sp>
    </p:spTree>
    <p:extLst>
      <p:ext uri="{BB962C8B-B14F-4D97-AF65-F5344CB8AC3E}">
        <p14:creationId xmlns:p14="http://schemas.microsoft.com/office/powerpoint/2010/main" val="677133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7A81D-F7E2-0557-92CD-B28CCE120451}"/>
              </a:ext>
            </a:extLst>
          </p:cNvPr>
          <p:cNvSpPr>
            <a:spLocks noGrp="1"/>
          </p:cNvSpPr>
          <p:nvPr>
            <p:ph type="title"/>
          </p:nvPr>
        </p:nvSpPr>
        <p:spPr>
          <a:xfrm>
            <a:off x="492163" y="-116809"/>
            <a:ext cx="11481546" cy="1428346"/>
          </a:xfrm>
        </p:spPr>
        <p:txBody>
          <a:bodyPr/>
          <a:lstStyle/>
          <a:p>
            <a:r>
              <a:rPr lang="en-US" b="1">
                <a:latin typeface="Poppins"/>
                <a:cs typeface="Poppins"/>
              </a:rPr>
              <a:t>WE Are People. Call ME by MY Name!</a:t>
            </a:r>
          </a:p>
        </p:txBody>
      </p:sp>
      <p:sp>
        <p:nvSpPr>
          <p:cNvPr id="3" name="Content Placeholder 2">
            <a:extLst>
              <a:ext uri="{FF2B5EF4-FFF2-40B4-BE49-F238E27FC236}">
                <a16:creationId xmlns:a16="http://schemas.microsoft.com/office/drawing/2014/main" id="{A8C59D2A-798A-1200-4427-BAAB69601384}"/>
              </a:ext>
            </a:extLst>
          </p:cNvPr>
          <p:cNvSpPr>
            <a:spLocks noGrp="1"/>
          </p:cNvSpPr>
          <p:nvPr>
            <p:ph idx="1"/>
          </p:nvPr>
        </p:nvSpPr>
        <p:spPr>
          <a:xfrm>
            <a:off x="228393" y="2152497"/>
            <a:ext cx="6849230" cy="4129115"/>
          </a:xfrm>
        </p:spPr>
        <p:txBody>
          <a:bodyPr vert="horz" lIns="0" tIns="45720" rIns="0" bIns="45720" rtlCol="0" anchor="t">
            <a:noAutofit/>
          </a:bodyPr>
          <a:lstStyle/>
          <a:p>
            <a:pPr marL="339725" indent="-339725">
              <a:buSzPct val="150000"/>
              <a:buFont typeface="Wingdings" panose="05000000000000000000" pitchFamily="2" charset="2"/>
              <a:buChar char="§"/>
            </a:pPr>
            <a:r>
              <a:rPr lang="en-US" sz="2500" dirty="0">
                <a:latin typeface="Poppins "/>
                <a:ea typeface="Calibri"/>
                <a:cs typeface="Calibri"/>
              </a:rPr>
              <a:t>Since February 2015, the "WE are people – call ME by MY name" Campaign has asked that everyone be called by their given name.</a:t>
            </a:r>
          </a:p>
          <a:p>
            <a:pPr marL="339725" indent="-339725">
              <a:buSzPct val="150000"/>
              <a:buFont typeface="Wingdings" panose="05000000000000000000" pitchFamily="2" charset="2"/>
              <a:buChar char="§"/>
            </a:pPr>
            <a:r>
              <a:rPr lang="en-US" sz="2500" dirty="0">
                <a:latin typeface="Poppins "/>
                <a:ea typeface="Calibri"/>
                <a:cs typeface="Calibri"/>
              </a:rPr>
              <a:t>The DDS Self-Advocate Coordinators have promoted "People's First Language".</a:t>
            </a:r>
          </a:p>
          <a:p>
            <a:pPr marL="339725" indent="-339725">
              <a:buSzPct val="150000"/>
              <a:buFont typeface="Wingdings" panose="05000000000000000000" pitchFamily="2" charset="2"/>
              <a:buChar char="§"/>
            </a:pPr>
            <a:r>
              <a:rPr lang="en-US" sz="2500" dirty="0">
                <a:latin typeface="Poppins "/>
                <a:ea typeface="Calibri"/>
                <a:cs typeface="Calibri"/>
              </a:rPr>
              <a:t>Self-Advocate Coordinators hope to eliminate the words "client", "patient", "ward", "them", "handicapped", and the "R“ word".</a:t>
            </a:r>
          </a:p>
        </p:txBody>
      </p:sp>
      <p:pic>
        <p:nvPicPr>
          <p:cNvPr id="4" name="Picture 3" descr="We are People">
            <a:extLst>
              <a:ext uri="{FF2B5EF4-FFF2-40B4-BE49-F238E27FC236}">
                <a16:creationId xmlns:a16="http://schemas.microsoft.com/office/drawing/2014/main" id="{300D3DC8-B574-943A-0507-DCB381DBAE76}"/>
              </a:ext>
            </a:extLst>
          </p:cNvPr>
          <p:cNvPicPr>
            <a:picLocks noChangeAspect="1"/>
          </p:cNvPicPr>
          <p:nvPr/>
        </p:nvPicPr>
        <p:blipFill>
          <a:blip r:embed="rId5"/>
          <a:stretch>
            <a:fillRect/>
          </a:stretch>
        </p:blipFill>
        <p:spPr>
          <a:xfrm>
            <a:off x="7077623" y="1965996"/>
            <a:ext cx="4672929" cy="1834846"/>
          </a:xfrm>
          <a:prstGeom prst="rect">
            <a:avLst/>
          </a:prstGeom>
        </p:spPr>
      </p:pic>
      <p:pic>
        <p:nvPicPr>
          <p:cNvPr id="5" name="Picture 4" descr="R-word Hurts Campaign">
            <a:extLst>
              <a:ext uri="{FF2B5EF4-FFF2-40B4-BE49-F238E27FC236}">
                <a16:creationId xmlns:a16="http://schemas.microsoft.com/office/drawing/2014/main" id="{9CB7BD8E-5177-BBD6-950E-A57E848478A3}"/>
              </a:ext>
            </a:extLst>
          </p:cNvPr>
          <p:cNvPicPr>
            <a:picLocks noChangeAspect="1"/>
          </p:cNvPicPr>
          <p:nvPr/>
        </p:nvPicPr>
        <p:blipFill>
          <a:blip r:embed="rId6"/>
          <a:stretch>
            <a:fillRect/>
          </a:stretch>
        </p:blipFill>
        <p:spPr>
          <a:xfrm>
            <a:off x="7415698" y="3896599"/>
            <a:ext cx="2651245" cy="2243136"/>
          </a:xfrm>
          <a:prstGeom prst="rect">
            <a:avLst/>
          </a:prstGeom>
        </p:spPr>
      </p:pic>
      <p:pic>
        <p:nvPicPr>
          <p:cNvPr id="6" name="Picture 5" descr="Disability Studies at Syracuse University | Syracuse University School ...">
            <a:extLst>
              <a:ext uri="{FF2B5EF4-FFF2-40B4-BE49-F238E27FC236}">
                <a16:creationId xmlns:a16="http://schemas.microsoft.com/office/drawing/2014/main" id="{F7558B07-B244-1A9B-97D8-62A9BB7A9E95}"/>
              </a:ext>
            </a:extLst>
          </p:cNvPr>
          <p:cNvPicPr>
            <a:picLocks noChangeAspect="1"/>
          </p:cNvPicPr>
          <p:nvPr/>
        </p:nvPicPr>
        <p:blipFill>
          <a:blip r:embed="rId7"/>
          <a:stretch>
            <a:fillRect/>
          </a:stretch>
        </p:blipFill>
        <p:spPr>
          <a:xfrm>
            <a:off x="10150718" y="4001048"/>
            <a:ext cx="1328738" cy="2032855"/>
          </a:xfrm>
          <a:prstGeom prst="rect">
            <a:avLst/>
          </a:prstGeom>
        </p:spPr>
      </p:pic>
      <p:sp>
        <p:nvSpPr>
          <p:cNvPr id="7" name="Slide Number Placeholder 6">
            <a:extLst>
              <a:ext uri="{FF2B5EF4-FFF2-40B4-BE49-F238E27FC236}">
                <a16:creationId xmlns:a16="http://schemas.microsoft.com/office/drawing/2014/main" id="{1783685B-7BE1-48C7-5352-0DF017264974}"/>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10</a:t>
            </a:fld>
            <a:endParaRPr lang="en-US" sz="3200" dirty="0">
              <a:solidFill>
                <a:schemeClr val="bg1"/>
              </a:solidFill>
              <a:latin typeface="Poppins"/>
              <a:cs typeface="Poppins"/>
            </a:endParaRPr>
          </a:p>
        </p:txBody>
      </p:sp>
      <p:pic>
        <p:nvPicPr>
          <p:cNvPr id="8" name="Video 13">
            <a:hlinkClick r:id="" action="ppaction://media"/>
            <a:extLst>
              <a:ext uri="{FF2B5EF4-FFF2-40B4-BE49-F238E27FC236}">
                <a16:creationId xmlns:a16="http://schemas.microsoft.com/office/drawing/2014/main" id="{57088B39-45CA-BD80-5039-B6BFB93AA686}"/>
              </a:ext>
            </a:extLst>
          </p:cNvPr>
          <p:cNvPicPr>
            <a:picLocks noChangeAspect="1"/>
          </p:cNvPicPr>
          <p:nvPr>
            <a:videoFile r:link="rId2"/>
            <p:extLst>
              <p:ext uri="{DAA4B4D4-6D71-4841-9C94-3DE7FCFB9230}">
                <p14:media xmlns:p14="http://schemas.microsoft.com/office/powerpoint/2010/main" r:embed="rId1"/>
              </p:ext>
            </p:extLst>
          </p:nvPr>
        </p:nvPicPr>
        <p:blipFill>
          <a:blip r:embed="rId8"/>
          <a:srcRect l="21875" r="21875"/>
          <a:stretch>
            <a:fillRect/>
          </a:stretch>
        </p:blipFill>
        <p:spPr>
          <a:xfrm>
            <a:off x="6535334" y="5435346"/>
            <a:ext cx="1422654" cy="1422654"/>
          </a:xfrm>
          <a:prstGeom prst="ellipse">
            <a:avLst/>
          </a:prstGeom>
        </p:spPr>
      </p:pic>
    </p:spTree>
    <p:extLst>
      <p:ext uri="{BB962C8B-B14F-4D97-AF65-F5344CB8AC3E}">
        <p14:creationId xmlns:p14="http://schemas.microsoft.com/office/powerpoint/2010/main" val="43268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14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172E1-507F-528C-A198-71BC23DB0D38}"/>
              </a:ext>
            </a:extLst>
          </p:cNvPr>
          <p:cNvSpPr>
            <a:spLocks noGrp="1"/>
          </p:cNvSpPr>
          <p:nvPr>
            <p:ph type="title"/>
          </p:nvPr>
        </p:nvSpPr>
        <p:spPr>
          <a:xfrm>
            <a:off x="1695217" y="370970"/>
            <a:ext cx="8656708" cy="1322888"/>
          </a:xfrm>
        </p:spPr>
        <p:txBody>
          <a:bodyPr vert="horz" lIns="91440" tIns="45720" rIns="91440" bIns="45720" rtlCol="0" anchor="ctr">
            <a:normAutofit/>
          </a:bodyPr>
          <a:lstStyle/>
          <a:p>
            <a:r>
              <a:rPr lang="en-US" sz="7200" b="1">
                <a:latin typeface="Poppins" panose="00000500000000000000" pitchFamily="2" charset="0"/>
                <a:cs typeface="Poppins" panose="00000500000000000000" pitchFamily="2" charset="0"/>
              </a:rPr>
              <a:t>TAKE THE PLEDGE!</a:t>
            </a:r>
          </a:p>
        </p:txBody>
      </p:sp>
      <p:sp>
        <p:nvSpPr>
          <p:cNvPr id="4" name="Content Placeholder 3">
            <a:extLst>
              <a:ext uri="{FF2B5EF4-FFF2-40B4-BE49-F238E27FC236}">
                <a16:creationId xmlns:a16="http://schemas.microsoft.com/office/drawing/2014/main" id="{DDC291D2-FAD0-92B7-BF1E-00F5E4A00B79}"/>
              </a:ext>
            </a:extLst>
          </p:cNvPr>
          <p:cNvSpPr>
            <a:spLocks noGrp="1"/>
          </p:cNvSpPr>
          <p:nvPr>
            <p:ph sz="half" idx="1"/>
          </p:nvPr>
        </p:nvSpPr>
        <p:spPr>
          <a:xfrm>
            <a:off x="205062" y="1877769"/>
            <a:ext cx="9158013" cy="1074981"/>
          </a:xfrm>
        </p:spPr>
        <p:txBody>
          <a:bodyPr vert="horz" lIns="91440" tIns="45720" rIns="91440" bIns="45720" rtlCol="0" anchor="t">
            <a:noAutofit/>
          </a:bodyPr>
          <a:lstStyle/>
          <a:p>
            <a:pPr algn="ctr">
              <a:spcAft>
                <a:spcPts val="1000"/>
              </a:spcAft>
            </a:pPr>
            <a:r>
              <a:rPr lang="en-US" b="1" dirty="0">
                <a:latin typeface="Poppins"/>
                <a:cs typeface="Poppins"/>
              </a:rPr>
              <a:t>The Self-Advocate Coordinators have written “The Disability Awareness Pledge” and challenge everyone to take the pledge to reaffirm a commitment to seeing the person and not the disability.</a:t>
            </a:r>
            <a:endParaRPr lang="en-US" b="1" dirty="0">
              <a:ea typeface="Calibri" panose="020F0502020204030204"/>
              <a:cs typeface="Calibri" panose="020F0502020204030204"/>
            </a:endParaRPr>
          </a:p>
          <a:p>
            <a:pPr marL="571500">
              <a:spcAft>
                <a:spcPts val="1000"/>
              </a:spcAft>
            </a:pPr>
            <a:r>
              <a:rPr lang="en-US" dirty="0">
                <a:solidFill>
                  <a:srgbClr val="000000"/>
                </a:solidFill>
                <a:latin typeface="Poppins"/>
                <a:cs typeface="Poppins"/>
              </a:rPr>
              <a:t> </a:t>
            </a:r>
            <a:endParaRPr lang="en-US" dirty="0">
              <a:latin typeface="Poppins"/>
              <a:cs typeface="Poppins"/>
            </a:endParaRPr>
          </a:p>
          <a:p>
            <a:endParaRPr lang="en-US" sz="1600" b="1" dirty="0">
              <a:latin typeface="Poppins ExtraLight"/>
              <a:cs typeface="Calibri"/>
            </a:endParaRPr>
          </a:p>
        </p:txBody>
      </p:sp>
      <p:pic>
        <p:nvPicPr>
          <p:cNvPr id="14" name="Picture 2">
            <a:extLst>
              <a:ext uri="{FF2B5EF4-FFF2-40B4-BE49-F238E27FC236}">
                <a16:creationId xmlns:a16="http://schemas.microsoft.com/office/drawing/2014/main" id="{CD7752DC-6F13-4626-8B4E-04A0BC8DA4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10263" y="4198022"/>
            <a:ext cx="3135637" cy="11728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4" descr="Image result for take the pledge">
            <a:extLst>
              <a:ext uri="{FF2B5EF4-FFF2-40B4-BE49-F238E27FC236}">
                <a16:creationId xmlns:a16="http://schemas.microsoft.com/office/drawing/2014/main" id="{0DF902B6-9163-AC64-DCF7-A1B079A3E81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683566" y="1746799"/>
            <a:ext cx="1741532" cy="2512028"/>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1AD9A9CE-8736-5F55-D3F7-9ADE34D8D902}"/>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11</a:t>
            </a:fld>
            <a:endParaRPr lang="en-US" sz="3200">
              <a:solidFill>
                <a:schemeClr val="bg1"/>
              </a:solidFill>
              <a:latin typeface="Poppins"/>
              <a:cs typeface="Poppins"/>
            </a:endParaRPr>
          </a:p>
        </p:txBody>
      </p:sp>
      <p:sp>
        <p:nvSpPr>
          <p:cNvPr id="5" name="TextBox 4">
            <a:extLst>
              <a:ext uri="{FF2B5EF4-FFF2-40B4-BE49-F238E27FC236}">
                <a16:creationId xmlns:a16="http://schemas.microsoft.com/office/drawing/2014/main" id="{22942646-354C-F9B5-E131-8B550FD1D566}"/>
              </a:ext>
            </a:extLst>
          </p:cNvPr>
          <p:cNvSpPr txBox="1"/>
          <p:nvPr/>
        </p:nvSpPr>
        <p:spPr>
          <a:xfrm>
            <a:off x="8440341" y="5518547"/>
            <a:ext cx="3405186" cy="707886"/>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latin typeface="Poppins"/>
                <a:ea typeface="Calibri"/>
                <a:cs typeface="Calibri"/>
              </a:rPr>
              <a:t>Together, WE can be the change!</a:t>
            </a:r>
            <a:endParaRPr lang="en-US" sz="2000" b="1" dirty="0">
              <a:latin typeface="Poppins"/>
              <a:cs typeface="Poppins"/>
            </a:endParaRPr>
          </a:p>
        </p:txBody>
      </p:sp>
      <p:sp>
        <p:nvSpPr>
          <p:cNvPr id="6" name="TextBox 5">
            <a:extLst>
              <a:ext uri="{FF2B5EF4-FFF2-40B4-BE49-F238E27FC236}">
                <a16:creationId xmlns:a16="http://schemas.microsoft.com/office/drawing/2014/main" id="{52DDF533-17C0-D830-067E-E5644B7235F0}"/>
              </a:ext>
            </a:extLst>
          </p:cNvPr>
          <p:cNvSpPr txBox="1"/>
          <p:nvPr/>
        </p:nvSpPr>
        <p:spPr>
          <a:xfrm>
            <a:off x="256639" y="2851150"/>
            <a:ext cx="8029575" cy="3375283"/>
          </a:xfrm>
          <a:prstGeom prst="rect">
            <a:avLst/>
          </a:prstGeom>
          <a:noFill/>
        </p:spPr>
        <p:txBody>
          <a:bodyPr wrap="square" rtlCol="0">
            <a:spAutoFit/>
          </a:bodyPr>
          <a:lstStyle/>
          <a:p>
            <a:pPr marL="571500">
              <a:spcAft>
                <a:spcPts val="1000"/>
              </a:spcAft>
            </a:pPr>
            <a:r>
              <a:rPr lang="en-US" sz="2000" dirty="0">
                <a:solidFill>
                  <a:schemeClr val="accent1"/>
                </a:solidFill>
                <a:latin typeface="Poppins"/>
                <a:cs typeface="Poppins"/>
              </a:rPr>
              <a:t>601</a:t>
            </a:r>
            <a:r>
              <a:rPr lang="en-US" sz="2000" dirty="0">
                <a:latin typeface="Poppins"/>
                <a:cs typeface="Poppins"/>
              </a:rPr>
              <a:t> pledges reported this year!</a:t>
            </a:r>
          </a:p>
          <a:p>
            <a:pPr marL="571500">
              <a:spcAft>
                <a:spcPts val="1000"/>
              </a:spcAft>
            </a:pPr>
            <a:r>
              <a:rPr lang="en-US" sz="2000" dirty="0">
                <a:latin typeface="Poppins"/>
                <a:cs typeface="Poppins"/>
              </a:rPr>
              <a:t>All new employees take the pledge with Onboard Training</a:t>
            </a:r>
          </a:p>
          <a:p>
            <a:pPr marL="571500">
              <a:spcAft>
                <a:spcPts val="1000"/>
              </a:spcAft>
            </a:pPr>
            <a:r>
              <a:rPr lang="en-US" sz="2000" dirty="0">
                <a:latin typeface="Poppins"/>
                <a:cs typeface="Poppins"/>
              </a:rPr>
              <a:t>Over </a:t>
            </a:r>
            <a:r>
              <a:rPr lang="en-US" sz="2000" dirty="0">
                <a:solidFill>
                  <a:schemeClr val="accent1"/>
                </a:solidFill>
                <a:latin typeface="Poppins"/>
                <a:cs typeface="Poppins"/>
              </a:rPr>
              <a:t>7260</a:t>
            </a:r>
            <a:r>
              <a:rPr lang="en-US" sz="2000" dirty="0">
                <a:latin typeface="Poppins"/>
                <a:cs typeface="Poppins"/>
              </a:rPr>
              <a:t> people have taken the Pledge!</a:t>
            </a:r>
          </a:p>
          <a:p>
            <a:pPr marL="571500">
              <a:spcAft>
                <a:spcPts val="1000"/>
              </a:spcAft>
            </a:pPr>
            <a:r>
              <a:rPr lang="en-US" sz="2000" dirty="0">
                <a:latin typeface="Poppins"/>
                <a:cs typeface="Poppins"/>
              </a:rPr>
              <a:t>The Self Advocate Coordinators are challenging each one of us to be the change that makes a difference.</a:t>
            </a:r>
          </a:p>
          <a:p>
            <a:pPr marL="571500">
              <a:spcAft>
                <a:spcPts val="1000"/>
              </a:spcAft>
            </a:pPr>
            <a:r>
              <a:rPr lang="en-US" sz="2000" dirty="0">
                <a:latin typeface="Poppins"/>
                <a:cs typeface="Poppins"/>
              </a:rPr>
              <a:t>Self Advocate Coordinators are promoting all stakeholders to </a:t>
            </a:r>
            <a:r>
              <a:rPr lang="en-US" sz="2000" dirty="0">
                <a:solidFill>
                  <a:schemeClr val="accent2"/>
                </a:solidFill>
                <a:latin typeface="Poppins"/>
                <a:cs typeface="Poppins"/>
                <a:hlinkClick r:id="rId5">
                  <a:extLst>
                    <a:ext uri="{A12FA001-AC4F-418D-AE19-62706E023703}">
                      <ahyp:hlinkClr xmlns:ahyp="http://schemas.microsoft.com/office/drawing/2018/hyperlinkcolor" val="tx"/>
                    </a:ext>
                  </a:extLst>
                </a:hlinkClick>
              </a:rPr>
              <a:t>Take the Pledge</a:t>
            </a:r>
            <a:r>
              <a:rPr lang="en-US" sz="2000" dirty="0">
                <a:solidFill>
                  <a:schemeClr val="accent2"/>
                </a:solidFill>
                <a:latin typeface="Poppins"/>
                <a:cs typeface="Poppins"/>
              </a:rPr>
              <a:t> </a:t>
            </a:r>
            <a:r>
              <a:rPr lang="en-US" sz="2000" dirty="0">
                <a:latin typeface="Poppins"/>
                <a:cs typeface="Poppins"/>
              </a:rPr>
              <a:t>and keep it moving forward!</a:t>
            </a:r>
          </a:p>
        </p:txBody>
      </p:sp>
    </p:spTree>
    <p:extLst>
      <p:ext uri="{BB962C8B-B14F-4D97-AF65-F5344CB8AC3E}">
        <p14:creationId xmlns:p14="http://schemas.microsoft.com/office/powerpoint/2010/main" val="2330092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F31FB-D0AC-1172-FAFB-C215346731D3}"/>
              </a:ext>
            </a:extLst>
          </p:cNvPr>
          <p:cNvSpPr>
            <a:spLocks noGrp="1"/>
          </p:cNvSpPr>
          <p:nvPr>
            <p:ph type="title"/>
          </p:nvPr>
        </p:nvSpPr>
        <p:spPr>
          <a:xfrm>
            <a:off x="973455" y="285751"/>
            <a:ext cx="10058400" cy="1737360"/>
          </a:xfrm>
        </p:spPr>
        <p:txBody>
          <a:bodyPr>
            <a:normAutofit fontScale="90000"/>
          </a:bodyPr>
          <a:lstStyle/>
          <a:p>
            <a:pPr marL="0" marR="0" lvl="0" indent="0" algn="ctr" defTabSz="457200" rtl="0" eaLnBrk="1" fontAlgn="auto" latinLnBrk="0" hangingPunct="1">
              <a:lnSpc>
                <a:spcPct val="100000"/>
              </a:lnSpc>
              <a:spcBef>
                <a:spcPts val="0"/>
              </a:spcBef>
              <a:spcAft>
                <a:spcPts val="0"/>
              </a:spcAft>
              <a:buClrTx/>
              <a:buSzTx/>
              <a:buFontTx/>
              <a:buNone/>
              <a:tabLst/>
              <a:defRPr/>
            </a:pPr>
            <a:br>
              <a:rPr kumimoji="0" lang="en-US" sz="1800" b="1" i="0" u="none" strike="noStrike" kern="1200" cap="none" spc="0" normalizeH="0" baseline="0" noProof="0">
                <a:ln>
                  <a:noFill/>
                </a:ln>
                <a:solidFill>
                  <a:srgbClr val="0A0A0A"/>
                </a:solidFill>
                <a:effectLst/>
                <a:highlight>
                  <a:srgbClr val="FEFEFE"/>
                </a:highlight>
                <a:uLnTx/>
                <a:uFillTx/>
                <a:latin typeface="Arial"/>
                <a:ea typeface="+mn-ea"/>
                <a:cs typeface="Arial"/>
              </a:rPr>
            </a:br>
            <a:br>
              <a:rPr kumimoji="0" lang="en-US" sz="1800" b="1" i="0" u="none" strike="noStrike" kern="1200" cap="none" spc="0" normalizeH="0" baseline="0" noProof="0">
                <a:ln>
                  <a:noFill/>
                </a:ln>
                <a:solidFill>
                  <a:srgbClr val="0A0A0A"/>
                </a:solidFill>
                <a:effectLst/>
                <a:highlight>
                  <a:srgbClr val="FEFEFE"/>
                </a:highlight>
                <a:uLnTx/>
                <a:uFillTx/>
                <a:latin typeface="Arial"/>
                <a:ea typeface="+mn-ea"/>
                <a:cs typeface="Arial"/>
              </a:rPr>
            </a:br>
            <a:br>
              <a:rPr kumimoji="0" lang="en-US" sz="1800" b="1" i="0" u="none" strike="noStrike" kern="1200" cap="none" spc="0" normalizeH="0" baseline="0" noProof="0">
                <a:ln>
                  <a:noFill/>
                </a:ln>
                <a:solidFill>
                  <a:srgbClr val="0A0A0A"/>
                </a:solidFill>
                <a:effectLst/>
                <a:highlight>
                  <a:srgbClr val="FEFEFE"/>
                </a:highlight>
                <a:uLnTx/>
                <a:uFillTx/>
                <a:latin typeface="Arial"/>
                <a:ea typeface="+mn-ea"/>
                <a:cs typeface="Arial"/>
              </a:rPr>
            </a:br>
            <a:br>
              <a:rPr kumimoji="0" lang="en-US" sz="1800" b="1" i="0" u="none" strike="noStrike" kern="1200" cap="none" spc="0" normalizeH="0" baseline="0" noProof="0">
                <a:ln>
                  <a:noFill/>
                </a:ln>
                <a:solidFill>
                  <a:srgbClr val="0A0A0A"/>
                </a:solidFill>
                <a:effectLst/>
                <a:highlight>
                  <a:srgbClr val="FEFEFE"/>
                </a:highlight>
                <a:uLnTx/>
                <a:uFillTx/>
                <a:latin typeface="Arial"/>
                <a:ea typeface="+mn-ea"/>
                <a:cs typeface="Arial"/>
              </a:rPr>
            </a:br>
            <a:br>
              <a:rPr kumimoji="0" lang="en-US" sz="1800" b="1" i="0" u="none" strike="noStrike" kern="1200" cap="none" spc="0" normalizeH="0" baseline="0" noProof="0">
                <a:ln>
                  <a:noFill/>
                </a:ln>
                <a:solidFill>
                  <a:srgbClr val="0A0A0A"/>
                </a:solidFill>
                <a:effectLst/>
                <a:highlight>
                  <a:srgbClr val="FEFEFE"/>
                </a:highlight>
                <a:uLnTx/>
                <a:uFillTx/>
                <a:latin typeface="Arial"/>
                <a:ea typeface="+mn-ea"/>
                <a:cs typeface="Arial"/>
              </a:rPr>
            </a:br>
            <a:br>
              <a:rPr kumimoji="0" lang="en-US" sz="1800" b="1" i="0" u="none" strike="noStrike" kern="1200" cap="none" spc="0" normalizeH="0" baseline="0" noProof="0">
                <a:ln>
                  <a:noFill/>
                </a:ln>
                <a:solidFill>
                  <a:srgbClr val="0A0A0A"/>
                </a:solidFill>
                <a:effectLst/>
                <a:highlight>
                  <a:srgbClr val="FEFEFE"/>
                </a:highlight>
                <a:uLnTx/>
                <a:uFillTx/>
                <a:latin typeface="Arial"/>
                <a:ea typeface="+mn-ea"/>
                <a:cs typeface="Arial"/>
              </a:rPr>
            </a:br>
            <a:br>
              <a:rPr kumimoji="0" lang="en-US" sz="1800" b="1" i="0" u="none" strike="noStrike" kern="1200" cap="none" spc="0" normalizeH="0" baseline="0" noProof="0">
                <a:ln>
                  <a:noFill/>
                </a:ln>
                <a:solidFill>
                  <a:srgbClr val="0A0A0A"/>
                </a:solidFill>
                <a:effectLst/>
                <a:highlight>
                  <a:srgbClr val="FEFEFE"/>
                </a:highlight>
                <a:uLnTx/>
                <a:uFillTx/>
                <a:latin typeface="Arial"/>
                <a:ea typeface="+mn-ea"/>
                <a:cs typeface="Arial"/>
              </a:rPr>
            </a:br>
            <a:br>
              <a:rPr kumimoji="0" lang="en-US" sz="1800" b="1" i="0" u="none" strike="noStrike" kern="1200" cap="none" spc="0" normalizeH="0" baseline="0" noProof="0">
                <a:ln>
                  <a:noFill/>
                </a:ln>
                <a:solidFill>
                  <a:srgbClr val="0A0A0A"/>
                </a:solidFill>
                <a:effectLst/>
                <a:highlight>
                  <a:srgbClr val="FEFEFE"/>
                </a:highlight>
                <a:uLnTx/>
                <a:uFillTx/>
                <a:latin typeface="Arial"/>
                <a:ea typeface="+mn-ea"/>
                <a:cs typeface="Arial"/>
              </a:rPr>
            </a:br>
            <a:r>
              <a:rPr kumimoji="0" lang="en-US" sz="2200" b="1" i="0" u="none" strike="noStrike" kern="1200" cap="none" spc="0" normalizeH="0" baseline="0" noProof="0">
                <a:ln>
                  <a:noFill/>
                </a:ln>
                <a:solidFill>
                  <a:srgbClr val="0A0A0A"/>
                </a:solidFill>
                <a:effectLst/>
                <a:highlight>
                  <a:srgbClr val="FEFEFE"/>
                </a:highlight>
                <a:uLnTx/>
                <a:uFillTx/>
                <a:latin typeface="Poppins" panose="00000500000000000000" pitchFamily="2" charset="0"/>
                <a:ea typeface="+mn-ea"/>
                <a:cs typeface="Poppins" panose="00000500000000000000" pitchFamily="2" charset="0"/>
              </a:rPr>
              <a:t>Take the Pledge</a:t>
            </a:r>
            <a:br>
              <a:rPr kumimoji="0" lang="en-US" sz="2200" b="1" i="0" u="none" strike="noStrike" kern="1200" cap="none" spc="0" normalizeH="0" baseline="0" noProof="0">
                <a:ln>
                  <a:noFill/>
                </a:ln>
                <a:solidFill>
                  <a:srgbClr val="0A0A0A"/>
                </a:solidFill>
                <a:effectLst/>
                <a:highlight>
                  <a:srgbClr val="FEFEFE"/>
                </a:highlight>
                <a:uLnTx/>
                <a:uFillTx/>
                <a:latin typeface="Poppins" panose="00000500000000000000" pitchFamily="2" charset="0"/>
                <a:ea typeface="+mn-ea"/>
                <a:cs typeface="Poppins" panose="00000500000000000000" pitchFamily="2" charset="0"/>
              </a:rPr>
            </a:br>
            <a:br>
              <a:rPr kumimoji="0" lang="en-US" sz="2200" b="1" i="0" u="none" strike="noStrike" kern="1200" cap="none" spc="0" normalizeH="0" baseline="0" noProof="0">
                <a:ln>
                  <a:noFill/>
                </a:ln>
                <a:solidFill>
                  <a:srgbClr val="0A0A0A"/>
                </a:solidFill>
                <a:effectLst/>
                <a:highlight>
                  <a:srgbClr val="FEFEFE"/>
                </a:highlight>
                <a:uLnTx/>
                <a:uFillTx/>
                <a:latin typeface="Poppins" panose="00000500000000000000" pitchFamily="2" charset="0"/>
                <a:ea typeface="+mn-ea"/>
                <a:cs typeface="Poppins" panose="00000500000000000000" pitchFamily="2" charset="0"/>
              </a:rPr>
            </a:br>
            <a:r>
              <a:rPr kumimoji="0" lang="en-US" sz="2200" b="1" i="0" u="none" strike="noStrike" kern="1200" cap="none" spc="0" normalizeH="0" baseline="0" noProof="0">
                <a:ln>
                  <a:noFill/>
                </a:ln>
                <a:solidFill>
                  <a:srgbClr val="0A0A0A"/>
                </a:solidFill>
                <a:effectLst/>
                <a:highlight>
                  <a:srgbClr val="FEFEFE"/>
                </a:highlight>
                <a:uLnTx/>
                <a:uFillTx/>
                <a:latin typeface="Poppins" panose="00000500000000000000" pitchFamily="2" charset="0"/>
                <a:ea typeface="+mn-ea"/>
                <a:cs typeface="Poppins" panose="00000500000000000000" pitchFamily="2" charset="0"/>
              </a:rPr>
              <a:t>Disability Awareness/People First Language Pledge</a:t>
            </a:r>
            <a:br>
              <a:rPr kumimoji="0" lang="en-US" sz="2200" b="1" i="0" u="none" strike="noStrike" kern="1200" cap="none" spc="0" normalizeH="0" baseline="0" noProof="0">
                <a:ln>
                  <a:noFill/>
                </a:ln>
                <a:solidFill>
                  <a:srgbClr val="0A0A0A"/>
                </a:solidFill>
                <a:effectLst/>
                <a:highlight>
                  <a:srgbClr val="FEFEFE"/>
                </a:highlight>
                <a:uLnTx/>
                <a:uFillTx/>
                <a:latin typeface="Poppins" panose="00000500000000000000" pitchFamily="2" charset="0"/>
                <a:ea typeface="+mn-ea"/>
                <a:cs typeface="Poppins" panose="00000500000000000000" pitchFamily="2" charset="0"/>
              </a:rPr>
            </a:br>
            <a:r>
              <a:rPr kumimoji="0" lang="en-US" sz="2200" b="1" i="0" u="none" strike="noStrike" kern="1200" cap="none" spc="0" normalizeH="0" baseline="0" noProof="0">
                <a:ln>
                  <a:noFill/>
                </a:ln>
                <a:solidFill>
                  <a:srgbClr val="0A0A0A"/>
                </a:solidFill>
                <a:effectLst/>
                <a:highlight>
                  <a:srgbClr val="FEFEFE"/>
                </a:highlight>
                <a:uLnTx/>
                <a:uFillTx/>
                <a:latin typeface="Poppins" panose="00000500000000000000" pitchFamily="2" charset="0"/>
                <a:ea typeface="+mn-ea"/>
                <a:cs typeface="Poppins" panose="00000500000000000000" pitchFamily="2" charset="0"/>
              </a:rPr>
              <a:t>I PLEDGE:</a:t>
            </a:r>
            <a:br>
              <a:rPr kumimoji="0" lang="en-US" sz="2200" b="1" i="0" u="none" strike="noStrike" kern="1200" cap="none" spc="0" normalizeH="0" baseline="0" noProof="0">
                <a:ln>
                  <a:noFill/>
                </a:ln>
                <a:solidFill>
                  <a:srgbClr val="0A0A0A"/>
                </a:solidFill>
                <a:effectLst/>
                <a:highlight>
                  <a:srgbClr val="FEFEFE"/>
                </a:highlight>
                <a:uLnTx/>
                <a:uFillTx/>
                <a:latin typeface="Poppins" panose="00000500000000000000" pitchFamily="2" charset="0"/>
                <a:ea typeface="+mn-ea"/>
                <a:cs typeface="Poppins" panose="00000500000000000000" pitchFamily="2" charset="0"/>
              </a:rPr>
            </a:br>
            <a:endParaRPr lang="en-US" sz="2200">
              <a:latin typeface="Poppins" panose="00000500000000000000" pitchFamily="2" charset="0"/>
              <a:cs typeface="Poppins" panose="00000500000000000000" pitchFamily="2" charset="0"/>
            </a:endParaRPr>
          </a:p>
        </p:txBody>
      </p:sp>
      <p:sp>
        <p:nvSpPr>
          <p:cNvPr id="3" name="TextBox 2">
            <a:extLst>
              <a:ext uri="{FF2B5EF4-FFF2-40B4-BE49-F238E27FC236}">
                <a16:creationId xmlns:a16="http://schemas.microsoft.com/office/drawing/2014/main" id="{591C9B66-B164-38FA-236C-AFEB7D524160}"/>
              </a:ext>
            </a:extLst>
          </p:cNvPr>
          <p:cNvSpPr txBox="1"/>
          <p:nvPr/>
        </p:nvSpPr>
        <p:spPr>
          <a:xfrm>
            <a:off x="457201" y="1946017"/>
            <a:ext cx="11525250" cy="4278094"/>
          </a:xfrm>
          <a:prstGeom prst="rect">
            <a:avLst/>
          </a:prstGeom>
          <a:noFill/>
        </p:spPr>
        <p:txBody>
          <a:bodyPr wrap="square" rtlCol="0">
            <a:spAutoFit/>
          </a:bodyPr>
          <a:lstStyle/>
          <a:p>
            <a:pPr>
              <a:spcAft>
                <a:spcPts val="1200"/>
              </a:spcAft>
            </a:pPr>
            <a:r>
              <a:rPr lang="en-US" sz="1600">
                <a:latin typeface="Poppins" panose="00000500000000000000" pitchFamily="2" charset="0"/>
                <a:cs typeface="Poppins" panose="00000500000000000000" pitchFamily="2" charset="0"/>
              </a:rPr>
              <a:t>To advocate and accept my responsibility to be respectful to the individuals I work with and for.</a:t>
            </a:r>
          </a:p>
          <a:p>
            <a:pPr>
              <a:spcAft>
                <a:spcPts val="1200"/>
              </a:spcAft>
            </a:pPr>
            <a:r>
              <a:rPr lang="en-US" sz="1600">
                <a:latin typeface="Poppins" panose="00000500000000000000" pitchFamily="2" charset="0"/>
                <a:cs typeface="Poppins" panose="00000500000000000000" pitchFamily="2" charset="0"/>
              </a:rPr>
              <a:t>To RESPECT and treat all individuals equally.</a:t>
            </a:r>
          </a:p>
          <a:p>
            <a:pPr>
              <a:spcAft>
                <a:spcPts val="1200"/>
              </a:spcAft>
            </a:pPr>
            <a:r>
              <a:rPr lang="en-US" sz="1600">
                <a:latin typeface="Poppins" panose="00000500000000000000" pitchFamily="2" charset="0"/>
                <a:cs typeface="Poppins" panose="00000500000000000000" pitchFamily="2" charset="0"/>
              </a:rPr>
              <a:t>To Call each person by their name and refer to them as “INDIVIDUALS/PEOPLE” and stop using the word “CLIENT”</a:t>
            </a:r>
          </a:p>
          <a:p>
            <a:pPr>
              <a:spcAft>
                <a:spcPts val="1200"/>
              </a:spcAft>
            </a:pPr>
            <a:r>
              <a:rPr lang="en-US" sz="1600">
                <a:latin typeface="Poppins" panose="00000500000000000000" pitchFamily="2" charset="0"/>
                <a:cs typeface="Poppins" panose="00000500000000000000" pitchFamily="2" charset="0"/>
              </a:rPr>
              <a:t>To Support self-advocacy and stand up for individuals’ human rights.</a:t>
            </a:r>
          </a:p>
          <a:p>
            <a:pPr>
              <a:spcAft>
                <a:spcPts val="1200"/>
              </a:spcAft>
            </a:pPr>
            <a:r>
              <a:rPr lang="en-US" sz="1600">
                <a:latin typeface="Poppins" panose="00000500000000000000" pitchFamily="2" charset="0"/>
                <a:cs typeface="Poppins" panose="00000500000000000000" pitchFamily="2" charset="0"/>
              </a:rPr>
              <a:t>To be an advocate for “No More R Word” in my workplace and everywhere I go.</a:t>
            </a:r>
          </a:p>
          <a:p>
            <a:pPr>
              <a:spcAft>
                <a:spcPts val="1200"/>
              </a:spcAft>
            </a:pPr>
            <a:r>
              <a:rPr lang="en-US" sz="1600">
                <a:latin typeface="Poppins" panose="00000500000000000000" pitchFamily="2" charset="0"/>
                <a:cs typeface="Poppins" panose="00000500000000000000" pitchFamily="2" charset="0"/>
              </a:rPr>
              <a:t>To Assist and make sure that each person that I work with can make their own choices, be part of a community of their choice, and feel accepted to be themselves.</a:t>
            </a:r>
          </a:p>
          <a:p>
            <a:pPr>
              <a:spcAft>
                <a:spcPts val="1200"/>
              </a:spcAft>
            </a:pPr>
            <a:r>
              <a:rPr lang="en-US" sz="1600">
                <a:latin typeface="Poppins" panose="00000500000000000000" pitchFamily="2" charset="0"/>
                <a:cs typeface="Poppins" panose="00000500000000000000" pitchFamily="2" charset="0"/>
              </a:rPr>
              <a:t>I will use People First Language, which means seeing THE person NOT the disability, using words and terms that are easier for people to understand.</a:t>
            </a:r>
          </a:p>
          <a:p>
            <a:pPr>
              <a:spcAft>
                <a:spcPts val="1200"/>
              </a:spcAft>
            </a:pPr>
            <a:r>
              <a:rPr lang="en-US" sz="1600">
                <a:latin typeface="Poppins" panose="00000500000000000000" pitchFamily="2" charset="0"/>
                <a:cs typeface="Poppins" panose="00000500000000000000" pitchFamily="2" charset="0"/>
              </a:rPr>
              <a:t>To be an ambassador for Self Advocates, Speak up for People First Language, and Be the voice for change that makes peoples’ lives happen!</a:t>
            </a:r>
          </a:p>
          <a:p>
            <a:pPr>
              <a:spcAft>
                <a:spcPts val="1200"/>
              </a:spcAft>
            </a:pPr>
            <a:r>
              <a:rPr lang="en-US" sz="1600">
                <a:latin typeface="Poppins" panose="00000500000000000000" pitchFamily="2" charset="0"/>
                <a:cs typeface="Poppins" panose="00000500000000000000" pitchFamily="2" charset="0"/>
              </a:rPr>
              <a:t>To the best of my ability, I solemnly swear to live by this pledge.</a:t>
            </a:r>
          </a:p>
        </p:txBody>
      </p:sp>
      <p:sp>
        <p:nvSpPr>
          <p:cNvPr id="4" name="Slide Number Placeholder 3">
            <a:extLst>
              <a:ext uri="{FF2B5EF4-FFF2-40B4-BE49-F238E27FC236}">
                <a16:creationId xmlns:a16="http://schemas.microsoft.com/office/drawing/2014/main" id="{2F9302D2-F1A7-A7CB-1D53-1F4AC725B96F}"/>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12</a:t>
            </a:fld>
            <a:endParaRPr lang="en-US" sz="3200">
              <a:solidFill>
                <a:schemeClr val="bg1"/>
              </a:solidFill>
              <a:latin typeface="Poppins"/>
              <a:cs typeface="Poppins"/>
            </a:endParaRPr>
          </a:p>
        </p:txBody>
      </p:sp>
    </p:spTree>
    <p:extLst>
      <p:ext uri="{BB962C8B-B14F-4D97-AF65-F5344CB8AC3E}">
        <p14:creationId xmlns:p14="http://schemas.microsoft.com/office/powerpoint/2010/main" val="2519071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1A03258A-52C6-4288-AA56-C3262A0D2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1" name="Straight Connector 2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A8CD7-CFD7-36A1-07B0-EF1CBD32D5A7}"/>
              </a:ext>
            </a:extLst>
          </p:cNvPr>
          <p:cNvSpPr>
            <a:spLocks noGrp="1"/>
          </p:cNvSpPr>
          <p:nvPr>
            <p:ph type="ctrTitle"/>
          </p:nvPr>
        </p:nvSpPr>
        <p:spPr>
          <a:xfrm>
            <a:off x="5145106" y="417275"/>
            <a:ext cx="6120351" cy="696450"/>
          </a:xfrm>
        </p:spPr>
        <p:txBody>
          <a:bodyPr vert="horz" lIns="91440" tIns="45720" rIns="91440" bIns="45720" rtlCol="0" anchor="b">
            <a:normAutofit fontScale="90000"/>
          </a:bodyPr>
          <a:lstStyle/>
          <a:p>
            <a:r>
              <a:rPr lang="en-US" sz="4800">
                <a:solidFill>
                  <a:schemeClr val="accent2"/>
                </a:solidFill>
                <a:latin typeface="Poppins "/>
              </a:rPr>
              <a:t>A Year of Transition </a:t>
            </a:r>
          </a:p>
        </p:txBody>
      </p:sp>
      <p:pic>
        <p:nvPicPr>
          <p:cNvPr id="17" name="Picture 16" descr="A group of people holding a puzzle&#10;&#10;Description automatically generated">
            <a:extLst>
              <a:ext uri="{FF2B5EF4-FFF2-40B4-BE49-F238E27FC236}">
                <a16:creationId xmlns:a16="http://schemas.microsoft.com/office/drawing/2014/main" id="{8E89513D-4DE1-9857-044F-A0E6785B4CE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3862"/>
          <a:stretch/>
        </p:blipFill>
        <p:spPr>
          <a:xfrm>
            <a:off x="4861" y="999589"/>
            <a:ext cx="5063417" cy="3936944"/>
          </a:xfrm>
          <a:prstGeom prst="rect">
            <a:avLst/>
          </a:prstGeom>
        </p:spPr>
      </p:pic>
      <p:cxnSp>
        <p:nvCxnSpPr>
          <p:cNvPr id="25" name="Straight Connector 24">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C9D449D-A46C-4A34-8E10-B861C2F9DECF}"/>
              </a:ext>
            </a:extLst>
          </p:cNvPr>
          <p:cNvSpPr>
            <a:spLocks noGrp="1"/>
          </p:cNvSpPr>
          <p:nvPr>
            <p:ph type="subTitle" idx="1"/>
          </p:nvPr>
        </p:nvSpPr>
        <p:spPr>
          <a:xfrm>
            <a:off x="4992766" y="1201842"/>
            <a:ext cx="6410010" cy="3928087"/>
          </a:xfrm>
        </p:spPr>
        <p:txBody>
          <a:bodyPr vert="horz" lIns="0" tIns="45720" rIns="0" bIns="45720" rtlCol="0" anchor="t">
            <a:noAutofit/>
          </a:bodyPr>
          <a:lstStyle/>
          <a:p>
            <a:r>
              <a:rPr lang="en-US" cap="none">
                <a:solidFill>
                  <a:schemeClr val="tx1">
                    <a:lumMod val="75000"/>
                    <a:lumOff val="25000"/>
                  </a:schemeClr>
                </a:solidFill>
                <a:latin typeface="Poppins "/>
              </a:rPr>
              <a:t>In July 2023 self-determination joined individual family support.  With this change, the self-advocate coordinators were asked to choose a division to represent.</a:t>
            </a:r>
          </a:p>
          <a:p>
            <a:pPr marL="571500" indent="-228600">
              <a:buFont typeface="Calibri" panose="020F0502020204030204" pitchFamily="34" charset="0"/>
              <a:buChar char="•"/>
            </a:pPr>
            <a:r>
              <a:rPr lang="en-US" b="1" i="1">
                <a:solidFill>
                  <a:schemeClr val="accent2"/>
                </a:solidFill>
                <a:latin typeface="Poppins "/>
              </a:rPr>
              <a:t>Individual Family Support</a:t>
            </a:r>
            <a:r>
              <a:rPr lang="en-US" i="1">
                <a:solidFill>
                  <a:schemeClr val="accent2"/>
                </a:solidFill>
                <a:latin typeface="Poppins "/>
              </a:rPr>
              <a:t>:</a:t>
            </a:r>
            <a:r>
              <a:rPr lang="en-US">
                <a:solidFill>
                  <a:schemeClr val="tx1">
                    <a:lumMod val="75000"/>
                    <a:lumOff val="25000"/>
                  </a:schemeClr>
                </a:solidFill>
                <a:latin typeface="Poppins "/>
              </a:rPr>
              <a:t> Varian Salters, Jossie Torres, Carol Grabbe</a:t>
            </a:r>
          </a:p>
          <a:p>
            <a:pPr marL="571500" indent="-228600">
              <a:buFont typeface="Calibri" panose="020F0502020204030204" pitchFamily="34" charset="0"/>
              <a:buChar char="•"/>
            </a:pPr>
            <a:r>
              <a:rPr lang="en-US" b="1" i="1">
                <a:solidFill>
                  <a:schemeClr val="accent2"/>
                </a:solidFill>
                <a:latin typeface="Poppins "/>
              </a:rPr>
              <a:t>Private</a:t>
            </a:r>
            <a:r>
              <a:rPr lang="en-US">
                <a:solidFill>
                  <a:schemeClr val="accent2"/>
                </a:solidFill>
                <a:latin typeface="Poppins "/>
              </a:rPr>
              <a:t>:</a:t>
            </a:r>
            <a:r>
              <a:rPr lang="en-US">
                <a:solidFill>
                  <a:schemeClr val="tx1">
                    <a:lumMod val="75000"/>
                    <a:lumOff val="25000"/>
                  </a:schemeClr>
                </a:solidFill>
                <a:latin typeface="Poppins "/>
              </a:rPr>
              <a:t> Kevin Arce, Jeremy Powell</a:t>
            </a:r>
          </a:p>
          <a:p>
            <a:pPr marL="571500" indent="-228600">
              <a:buFont typeface="Calibri" panose="020F0502020204030204" pitchFamily="34" charset="0"/>
              <a:buChar char="•"/>
            </a:pPr>
            <a:r>
              <a:rPr lang="en-US" b="1" i="1">
                <a:solidFill>
                  <a:schemeClr val="accent2"/>
                </a:solidFill>
                <a:latin typeface="Poppins "/>
              </a:rPr>
              <a:t>Quality</a:t>
            </a:r>
            <a:r>
              <a:rPr lang="en-US">
                <a:solidFill>
                  <a:schemeClr val="tx1">
                    <a:lumMod val="75000"/>
                    <a:lumOff val="25000"/>
                  </a:schemeClr>
                </a:solidFill>
                <a:latin typeface="Poppins "/>
              </a:rPr>
              <a:t>: Shaunte Taylor, April Perez, Paige Librandi.</a:t>
            </a:r>
          </a:p>
          <a:p>
            <a:pPr marL="571500" indent="-228600">
              <a:buFont typeface="Calibri" panose="020F0502020204030204" pitchFamily="34" charset="0"/>
              <a:buChar char="•"/>
            </a:pPr>
            <a:r>
              <a:rPr lang="en-US" b="1" i="1">
                <a:solidFill>
                  <a:schemeClr val="accent2"/>
                </a:solidFill>
                <a:latin typeface="Poppins "/>
              </a:rPr>
              <a:t>Health Services</a:t>
            </a:r>
            <a:r>
              <a:rPr lang="en-US">
                <a:solidFill>
                  <a:schemeClr val="accent2"/>
                </a:solidFill>
                <a:latin typeface="Poppins "/>
              </a:rPr>
              <a:t>:</a:t>
            </a:r>
            <a:r>
              <a:rPr lang="en-US">
                <a:solidFill>
                  <a:schemeClr val="tx1">
                    <a:lumMod val="75000"/>
                    <a:lumOff val="25000"/>
                  </a:schemeClr>
                </a:solidFill>
                <a:latin typeface="Poppins "/>
              </a:rPr>
              <a:t> Natasha Cole</a:t>
            </a:r>
          </a:p>
          <a:p>
            <a:pPr indent="-228600">
              <a:buFont typeface="Calibri" panose="020F0502020204030204" pitchFamily="34" charset="0"/>
              <a:buChar char="•"/>
            </a:pPr>
            <a:endParaRPr lang="en-US" sz="1300">
              <a:solidFill>
                <a:schemeClr val="tx1">
                  <a:lumMod val="75000"/>
                  <a:lumOff val="25000"/>
                </a:schemeClr>
              </a:solidFill>
              <a:latin typeface="+mn-lt"/>
            </a:endParaRPr>
          </a:p>
        </p:txBody>
      </p:sp>
      <p:sp>
        <p:nvSpPr>
          <p:cNvPr id="27" name="Rectangle 26">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9" name="Rectangle 28">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lide Number Placeholder 3">
            <a:extLst>
              <a:ext uri="{FF2B5EF4-FFF2-40B4-BE49-F238E27FC236}">
                <a16:creationId xmlns:a16="http://schemas.microsoft.com/office/drawing/2014/main" id="{6ED92923-2B7D-6F0E-8BFF-6ACE48F50FC3}"/>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pPr/>
              <a:t>13</a:t>
            </a:fld>
            <a:endParaRPr lang="en-US" sz="3200">
              <a:solidFill>
                <a:schemeClr val="bg1"/>
              </a:solidFill>
              <a:latin typeface="Poppins"/>
              <a:cs typeface="Poppins"/>
            </a:endParaRPr>
          </a:p>
        </p:txBody>
      </p:sp>
    </p:spTree>
    <p:extLst>
      <p:ext uri="{BB962C8B-B14F-4D97-AF65-F5344CB8AC3E}">
        <p14:creationId xmlns:p14="http://schemas.microsoft.com/office/powerpoint/2010/main" val="884367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p:txBody>
          <a:bodyPr>
            <a:normAutofit/>
          </a:bodyPr>
          <a:lstStyle/>
          <a:p>
            <a:pPr algn="ctr"/>
            <a:r>
              <a:rPr lang="en-US" sz="9600">
                <a:latin typeface="Poppins" panose="00000500000000000000" pitchFamily="2" charset="0"/>
                <a:cs typeface="Poppins" panose="00000500000000000000" pitchFamily="2" charset="0"/>
              </a:rPr>
              <a:t>Self Advocacy</a:t>
            </a:r>
          </a:p>
        </p:txBody>
      </p:sp>
      <p:sp>
        <p:nvSpPr>
          <p:cNvPr id="4" name="Content Placeholder 3">
            <a:extLst>
              <a:ext uri="{FF2B5EF4-FFF2-40B4-BE49-F238E27FC236}">
                <a16:creationId xmlns:a16="http://schemas.microsoft.com/office/drawing/2014/main" id="{EEDACD2F-E574-96E8-B386-EF5B82C34553}"/>
              </a:ext>
            </a:extLst>
          </p:cNvPr>
          <p:cNvSpPr>
            <a:spLocks noGrp="1"/>
          </p:cNvSpPr>
          <p:nvPr>
            <p:ph sz="half" idx="1"/>
          </p:nvPr>
        </p:nvSpPr>
        <p:spPr>
          <a:xfrm>
            <a:off x="5896638" y="1925822"/>
            <a:ext cx="4654519" cy="2307944"/>
          </a:xfrm>
        </p:spPr>
        <p:txBody>
          <a:bodyPr vert="horz" lIns="0" tIns="45720" rIns="0" bIns="45720" rtlCol="0" anchor="t">
            <a:normAutofit/>
          </a:bodyPr>
          <a:lstStyle/>
          <a:p>
            <a:pPr marL="0" indent="0" algn="ctr">
              <a:buNone/>
            </a:pPr>
            <a:r>
              <a:rPr lang="en-US" sz="5400">
                <a:solidFill>
                  <a:srgbClr val="0070C0"/>
                </a:solidFill>
                <a:latin typeface="Poppins"/>
                <a:cs typeface="Poppins"/>
              </a:rPr>
              <a:t>Kevin’s </a:t>
            </a:r>
          </a:p>
          <a:p>
            <a:pPr marL="0" indent="0" algn="ctr">
              <a:buNone/>
            </a:pPr>
            <a:r>
              <a:rPr lang="en-US" sz="4000">
                <a:solidFill>
                  <a:srgbClr val="0070C0"/>
                </a:solidFill>
                <a:latin typeface="Poppins"/>
                <a:cs typeface="Poppins"/>
              </a:rPr>
              <a:t>Focus Area</a:t>
            </a:r>
          </a:p>
        </p:txBody>
      </p:sp>
      <p:pic>
        <p:nvPicPr>
          <p:cNvPr id="3074" name="Picture 2" descr="Self Advocacy">
            <a:extLst>
              <a:ext uri="{FF2B5EF4-FFF2-40B4-BE49-F238E27FC236}">
                <a16:creationId xmlns:a16="http://schemas.microsoft.com/office/drawing/2014/main" id="{CCEF7146-CFD2-D8B9-D62C-8CC7AAE9E5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714" y="1728007"/>
            <a:ext cx="5384409" cy="393593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8B724E0-E1BA-8E9C-AF91-ED40C1ECD802}"/>
              </a:ext>
            </a:extLst>
          </p:cNvPr>
          <p:cNvPicPr>
            <a:picLocks noChangeAspect="1"/>
          </p:cNvPicPr>
          <p:nvPr/>
        </p:nvPicPr>
        <p:blipFill>
          <a:blip r:embed="rId4"/>
          <a:stretch>
            <a:fillRect/>
          </a:stretch>
        </p:blipFill>
        <p:spPr>
          <a:xfrm>
            <a:off x="5231631" y="3682646"/>
            <a:ext cx="5920236" cy="2480786"/>
          </a:xfrm>
          <a:prstGeom prst="rect">
            <a:avLst/>
          </a:prstGeom>
        </p:spPr>
      </p:pic>
      <p:sp>
        <p:nvSpPr>
          <p:cNvPr id="3" name="Slide Number Placeholder 2">
            <a:extLst>
              <a:ext uri="{FF2B5EF4-FFF2-40B4-BE49-F238E27FC236}">
                <a16:creationId xmlns:a16="http://schemas.microsoft.com/office/drawing/2014/main" id="{244633A7-0985-A7C8-F896-0BE6FE71D0B5}"/>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14</a:t>
            </a:fld>
            <a:endParaRPr lang="en-US" sz="3200">
              <a:solidFill>
                <a:schemeClr val="bg1"/>
              </a:solidFill>
              <a:latin typeface="Poppins"/>
              <a:cs typeface="Poppins"/>
            </a:endParaRPr>
          </a:p>
        </p:txBody>
      </p:sp>
    </p:spTree>
    <p:extLst>
      <p:ext uri="{BB962C8B-B14F-4D97-AF65-F5344CB8AC3E}">
        <p14:creationId xmlns:p14="http://schemas.microsoft.com/office/powerpoint/2010/main" val="4046892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2">
            <a:extLst>
              <a:ext uri="{FF2B5EF4-FFF2-40B4-BE49-F238E27FC236}">
                <a16:creationId xmlns:a16="http://schemas.microsoft.com/office/drawing/2014/main" id="{A8FBDCEC-4F1C-4D4E-7F89-DD0F7A640B93}"/>
              </a:ext>
            </a:extLst>
          </p:cNvPr>
          <p:cNvGraphicFramePr>
            <a:graphicFrameLocks noGrp="1"/>
          </p:cNvGraphicFramePr>
          <p:nvPr>
            <p:ph idx="1"/>
            <p:extLst>
              <p:ext uri="{D42A27DB-BD31-4B8C-83A1-F6EECF244321}">
                <p14:modId xmlns:p14="http://schemas.microsoft.com/office/powerpoint/2010/main" val="2778140392"/>
              </p:ext>
            </p:extLst>
          </p:nvPr>
        </p:nvGraphicFramePr>
        <p:xfrm>
          <a:off x="1311130" y="1904477"/>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6F8118EA-063B-1494-AC4B-9850E234C1D4}"/>
              </a:ext>
            </a:extLst>
          </p:cNvPr>
          <p:cNvSpPr txBox="1"/>
          <p:nvPr/>
        </p:nvSpPr>
        <p:spPr>
          <a:xfrm>
            <a:off x="1311130" y="438253"/>
            <a:ext cx="9104415"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500">
                <a:solidFill>
                  <a:srgbClr val="0070C0"/>
                </a:solidFill>
                <a:latin typeface="Poppins "/>
              </a:rPr>
              <a:t>Self Advocacy</a:t>
            </a:r>
          </a:p>
        </p:txBody>
      </p:sp>
      <p:sp>
        <p:nvSpPr>
          <p:cNvPr id="3" name="Slide Number Placeholder 2">
            <a:extLst>
              <a:ext uri="{FF2B5EF4-FFF2-40B4-BE49-F238E27FC236}">
                <a16:creationId xmlns:a16="http://schemas.microsoft.com/office/drawing/2014/main" id="{D60266FF-7368-CF14-0133-FE55D6495B01}"/>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15</a:t>
            </a:fld>
            <a:endParaRPr lang="en-US" sz="3200">
              <a:solidFill>
                <a:schemeClr val="bg1"/>
              </a:solidFill>
              <a:latin typeface="Poppins"/>
              <a:cs typeface="Poppins"/>
            </a:endParaRPr>
          </a:p>
        </p:txBody>
      </p:sp>
    </p:spTree>
    <p:extLst>
      <p:ext uri="{BB962C8B-B14F-4D97-AF65-F5344CB8AC3E}">
        <p14:creationId xmlns:p14="http://schemas.microsoft.com/office/powerpoint/2010/main" val="2535116517"/>
      </p:ext>
    </p:extLst>
  </p:cSld>
  <p:clrMapOvr>
    <a:masterClrMapping/>
  </p:clrMapOvr>
  <mc:AlternateContent xmlns:mc="http://schemas.openxmlformats.org/markup-compatibility/2006" xmlns:p14="http://schemas.microsoft.com/office/powerpoint/2010/main">
    <mc:Choice Requires="p14">
      <p:transition spd="slow" p14:dur="2000" advTm="20053"/>
    </mc:Choice>
    <mc:Fallback xmlns="">
      <p:transition spd="slow" advTm="2005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2">
            <a:extLst>
              <a:ext uri="{FF2B5EF4-FFF2-40B4-BE49-F238E27FC236}">
                <a16:creationId xmlns:a16="http://schemas.microsoft.com/office/drawing/2014/main" id="{E4422789-FE3F-812F-3330-B7EF7EC8E041}"/>
              </a:ext>
            </a:extLst>
          </p:cNvPr>
          <p:cNvGraphicFramePr>
            <a:graphicFrameLocks noGrp="1"/>
          </p:cNvGraphicFramePr>
          <p:nvPr>
            <p:ph idx="1"/>
            <p:extLst>
              <p:ext uri="{D42A27DB-BD31-4B8C-83A1-F6EECF244321}">
                <p14:modId xmlns:p14="http://schemas.microsoft.com/office/powerpoint/2010/main" val="3553393444"/>
              </p:ext>
            </p:extLst>
          </p:nvPr>
        </p:nvGraphicFramePr>
        <p:xfrm>
          <a:off x="1327954" y="2006777"/>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13F64FA-EBB1-7119-C94D-A46A74E31246}"/>
              </a:ext>
            </a:extLst>
          </p:cNvPr>
          <p:cNvSpPr txBox="1"/>
          <p:nvPr/>
        </p:nvSpPr>
        <p:spPr>
          <a:xfrm>
            <a:off x="1311130" y="438253"/>
            <a:ext cx="9104415"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500">
                <a:solidFill>
                  <a:srgbClr val="0070C0"/>
                </a:solidFill>
                <a:latin typeface="Poppins "/>
              </a:rPr>
              <a:t>Self Advocacy</a:t>
            </a:r>
          </a:p>
        </p:txBody>
      </p:sp>
      <p:sp>
        <p:nvSpPr>
          <p:cNvPr id="2" name="Slide Number Placeholder 1">
            <a:extLst>
              <a:ext uri="{FF2B5EF4-FFF2-40B4-BE49-F238E27FC236}">
                <a16:creationId xmlns:a16="http://schemas.microsoft.com/office/drawing/2014/main" id="{5D60978A-C5A9-6A67-F369-406ECDF3766B}"/>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16</a:t>
            </a:fld>
            <a:endParaRPr lang="en-US" sz="3200">
              <a:solidFill>
                <a:schemeClr val="bg1"/>
              </a:solidFill>
              <a:latin typeface="Poppins"/>
              <a:cs typeface="Poppins"/>
            </a:endParaRPr>
          </a:p>
        </p:txBody>
      </p:sp>
    </p:spTree>
    <p:extLst>
      <p:ext uri="{BB962C8B-B14F-4D97-AF65-F5344CB8AC3E}">
        <p14:creationId xmlns:p14="http://schemas.microsoft.com/office/powerpoint/2010/main" val="4040140518"/>
      </p:ext>
    </p:extLst>
  </p:cSld>
  <p:clrMapOvr>
    <a:masterClrMapping/>
  </p:clrMapOvr>
  <mc:AlternateContent xmlns:mc="http://schemas.openxmlformats.org/markup-compatibility/2006" xmlns:p14="http://schemas.microsoft.com/office/powerpoint/2010/main">
    <mc:Choice Requires="p14">
      <p:transition spd="slow" p14:dur="2000" advTm="29962"/>
    </mc:Choice>
    <mc:Fallback xmlns="">
      <p:transition spd="slow" advTm="2996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0B770F-E37E-C4DA-2FCC-77D6B69ACD4E}"/>
              </a:ext>
            </a:extLst>
          </p:cNvPr>
          <p:cNvPicPr>
            <a:picLocks noChangeAspect="1"/>
          </p:cNvPicPr>
          <p:nvPr/>
        </p:nvPicPr>
        <p:blipFill>
          <a:blip r:embed="rId5"/>
          <a:stretch>
            <a:fillRect/>
          </a:stretch>
        </p:blipFill>
        <p:spPr>
          <a:xfrm>
            <a:off x="1367379" y="0"/>
            <a:ext cx="9457242" cy="6858000"/>
          </a:xfrm>
          <a:prstGeom prst="rect">
            <a:avLst/>
          </a:prstGeom>
        </p:spPr>
      </p:pic>
      <p:sp>
        <p:nvSpPr>
          <p:cNvPr id="2" name="Title 1">
            <a:extLst>
              <a:ext uri="{FF2B5EF4-FFF2-40B4-BE49-F238E27FC236}">
                <a16:creationId xmlns:a16="http://schemas.microsoft.com/office/drawing/2014/main" id="{F6DC9926-2091-7AE5-0C4E-9C1EADACBDB7}"/>
              </a:ext>
            </a:extLst>
          </p:cNvPr>
          <p:cNvSpPr>
            <a:spLocks noGrp="1"/>
          </p:cNvSpPr>
          <p:nvPr>
            <p:ph type="title"/>
          </p:nvPr>
        </p:nvSpPr>
        <p:spPr>
          <a:xfrm>
            <a:off x="1679331" y="1464337"/>
            <a:ext cx="7940833" cy="1489685"/>
          </a:xfrm>
        </p:spPr>
        <p:txBody>
          <a:bodyPr>
            <a:normAutofit/>
          </a:bodyPr>
          <a:lstStyle/>
          <a:p>
            <a:r>
              <a:rPr lang="en-US" sz="4000">
                <a:latin typeface="Poppins"/>
                <a:cs typeface="Poppins"/>
              </a:rPr>
              <a:t>Total Number of Participants</a:t>
            </a:r>
            <a:br>
              <a:rPr lang="en-US" sz="4000">
                <a:latin typeface="Poppins"/>
                <a:cs typeface="Poppins"/>
              </a:rPr>
            </a:br>
            <a:r>
              <a:rPr lang="en-US" sz="4000">
                <a:latin typeface="Poppins"/>
                <a:cs typeface="Poppins"/>
              </a:rPr>
              <a:t> in Self Advocacy Groups</a:t>
            </a:r>
          </a:p>
        </p:txBody>
      </p:sp>
      <p:sp>
        <p:nvSpPr>
          <p:cNvPr id="7" name="TextBox 6">
            <a:extLst>
              <a:ext uri="{FF2B5EF4-FFF2-40B4-BE49-F238E27FC236}">
                <a16:creationId xmlns:a16="http://schemas.microsoft.com/office/drawing/2014/main" id="{AC1B6BE3-EA56-058D-B55E-DE6F1F03690D}"/>
              </a:ext>
            </a:extLst>
          </p:cNvPr>
          <p:cNvSpPr txBox="1"/>
          <p:nvPr/>
        </p:nvSpPr>
        <p:spPr>
          <a:xfrm>
            <a:off x="1681529" y="184054"/>
            <a:ext cx="902922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Poppins"/>
                <a:cs typeface="Poppins"/>
              </a:rPr>
              <a:t>*Data in fiscal year 2023 was based on 10 self advocate coordinators while fiscal year 2024 is based on 6 self advocate coordinators</a:t>
            </a:r>
          </a:p>
        </p:txBody>
      </p:sp>
      <p:sp>
        <p:nvSpPr>
          <p:cNvPr id="8" name="TextBox 7">
            <a:extLst>
              <a:ext uri="{FF2B5EF4-FFF2-40B4-BE49-F238E27FC236}">
                <a16:creationId xmlns:a16="http://schemas.microsoft.com/office/drawing/2014/main" id="{51A597A2-D49A-5068-713E-7B7AD86282F4}"/>
              </a:ext>
            </a:extLst>
          </p:cNvPr>
          <p:cNvSpPr txBox="1"/>
          <p:nvPr/>
        </p:nvSpPr>
        <p:spPr>
          <a:xfrm>
            <a:off x="10540999" y="6027615"/>
            <a:ext cx="3126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a:t>
            </a:r>
            <a:endParaRPr lang="en-US"/>
          </a:p>
        </p:txBody>
      </p:sp>
      <p:sp>
        <p:nvSpPr>
          <p:cNvPr id="3" name="Slide Number Placeholder 2">
            <a:extLst>
              <a:ext uri="{FF2B5EF4-FFF2-40B4-BE49-F238E27FC236}">
                <a16:creationId xmlns:a16="http://schemas.microsoft.com/office/drawing/2014/main" id="{FFC57ACC-645E-D29F-E30E-16C4620A9068}"/>
              </a:ext>
            </a:extLst>
          </p:cNvPr>
          <p:cNvSpPr>
            <a:spLocks noGrp="1"/>
          </p:cNvSpPr>
          <p:nvPr>
            <p:ph type="sldNum" sz="quarter" idx="12"/>
          </p:nvPr>
        </p:nvSpPr>
        <p:spPr>
          <a:xfrm>
            <a:off x="10211697" y="6459785"/>
            <a:ext cx="1312025" cy="365125"/>
          </a:xfrm>
        </p:spPr>
        <p:txBody>
          <a:bodyPr/>
          <a:lstStyle/>
          <a:p>
            <a:fld id="{4FAB73BC-B049-4115-A692-8D63A059BFB8}" type="slidenum">
              <a:rPr lang="en-US" sz="3200" dirty="0" smtClean="0">
                <a:solidFill>
                  <a:schemeClr val="bg1"/>
                </a:solidFill>
                <a:latin typeface="Poppins"/>
                <a:cs typeface="Poppins"/>
              </a:rPr>
              <a:t>17</a:t>
            </a:fld>
            <a:endParaRPr lang="en-US" sz="3200">
              <a:solidFill>
                <a:schemeClr val="bg1"/>
              </a:solidFill>
              <a:latin typeface="Poppins"/>
              <a:cs typeface="Poppins"/>
            </a:endParaRPr>
          </a:p>
        </p:txBody>
      </p:sp>
      <p:pic>
        <p:nvPicPr>
          <p:cNvPr id="17" name="Video 16">
            <a:hlinkClick r:id="" action="ppaction://media"/>
            <a:extLst>
              <a:ext uri="{FF2B5EF4-FFF2-40B4-BE49-F238E27FC236}">
                <a16:creationId xmlns:a16="http://schemas.microsoft.com/office/drawing/2014/main" id="{3887FF5E-FE26-98B6-BBD5-982E2E2F95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219075" y="3471919"/>
            <a:ext cx="1872878" cy="1872878"/>
          </a:xfrm>
          <a:prstGeom prst="ellipse">
            <a:avLst/>
          </a:prstGeom>
        </p:spPr>
      </p:pic>
    </p:spTree>
    <p:extLst>
      <p:ext uri="{BB962C8B-B14F-4D97-AF65-F5344CB8AC3E}">
        <p14:creationId xmlns:p14="http://schemas.microsoft.com/office/powerpoint/2010/main" val="692954608"/>
      </p:ext>
    </p:extLst>
  </p:cSld>
  <p:clrMapOvr>
    <a:masterClrMapping/>
  </p:clrMapOvr>
  <mc:AlternateContent xmlns:mc="http://schemas.openxmlformats.org/markup-compatibility/2006" xmlns:p14="http://schemas.microsoft.com/office/powerpoint/2010/main">
    <mc:Choice Requires="p14">
      <p:transition spd="slow" p14:dur="2000" advTm="21242"/>
    </mc:Choice>
    <mc:Fallback xmlns="">
      <p:transition spd="slow" advTm="212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80C3D4-CEB3-ED22-D9F5-C784503435F2}"/>
              </a:ext>
            </a:extLst>
          </p:cNvPr>
          <p:cNvSpPr>
            <a:spLocks noGrp="1"/>
          </p:cNvSpPr>
          <p:nvPr>
            <p:ph idx="1"/>
          </p:nvPr>
        </p:nvSpPr>
        <p:spPr>
          <a:xfrm>
            <a:off x="4886960" y="304801"/>
            <a:ext cx="6468428" cy="3124199"/>
          </a:xfrm>
        </p:spPr>
        <p:txBody>
          <a:bodyPr vert="horz" lIns="0" tIns="45720" rIns="0" bIns="45720" rtlCol="0" anchor="t">
            <a:normAutofit fontScale="25000" lnSpcReduction="20000"/>
          </a:bodyPr>
          <a:lstStyle/>
          <a:p>
            <a:pPr algn="l"/>
            <a:endParaRPr lang="en-US" sz="1800" b="0" i="0" u="none" strike="noStrike" baseline="0" dirty="0">
              <a:solidFill>
                <a:srgbClr val="000000"/>
              </a:solidFill>
              <a:latin typeface="Calibri" panose="020F0502020204030204" pitchFamily="34" charset="0"/>
            </a:endParaRPr>
          </a:p>
          <a:p>
            <a:pPr marL="0" indent="0" algn="ctr">
              <a:lnSpc>
                <a:spcPct val="170000"/>
              </a:lnSpc>
              <a:buNone/>
            </a:pPr>
            <a:r>
              <a:rPr lang="en-US" sz="16000" b="1" dirty="0">
                <a:latin typeface="Poppins"/>
                <a:cs typeface="Poppins"/>
              </a:rPr>
              <a:t>Advocates Corner</a:t>
            </a:r>
          </a:p>
          <a:p>
            <a:pPr marL="0" indent="0" algn="ctr">
              <a:lnSpc>
                <a:spcPct val="170000"/>
              </a:lnSpc>
              <a:buNone/>
            </a:pPr>
            <a:r>
              <a:rPr lang="en-US" sz="12600" b="0" i="0" u="none" strike="noStrike" baseline="0" dirty="0">
                <a:latin typeface="Poppins"/>
                <a:cs typeface="Poppins"/>
              </a:rPr>
              <a:t>Self-Advocate Coordinators continue to update and share news on our </a:t>
            </a:r>
            <a:r>
              <a:rPr lang="en-US" sz="12600" dirty="0">
                <a:latin typeface="Poppins"/>
                <a:cs typeface="Poppins"/>
              </a:rPr>
              <a:t>website.</a:t>
            </a:r>
            <a:endParaRPr lang="en-US" sz="12600" b="0" i="0" u="none" strike="noStrike" baseline="0" dirty="0">
              <a:latin typeface="Poppins" panose="00000500000000000000" pitchFamily="2" charset="0"/>
              <a:cs typeface="Poppins" panose="00000500000000000000" pitchFamily="2" charset="0"/>
            </a:endParaRPr>
          </a:p>
          <a:p>
            <a:pPr marL="0" indent="0" algn="ctr">
              <a:lnSpc>
                <a:spcPct val="170000"/>
              </a:lnSpc>
              <a:buNone/>
            </a:pPr>
            <a:r>
              <a:rPr lang="en-US" sz="12600" dirty="0">
                <a:latin typeface="Poppins"/>
                <a:cs typeface="Poppins"/>
              </a:rPr>
              <a:t>Connect and Learn!</a:t>
            </a:r>
            <a:endParaRPr lang="en-US" sz="12600" b="0" i="0" u="none" strike="noStrike" baseline="0" dirty="0">
              <a:latin typeface="Poppins"/>
              <a:cs typeface="Poppins"/>
            </a:endParaRPr>
          </a:p>
          <a:p>
            <a:r>
              <a:rPr lang="en-US" sz="1800" b="1" i="0" u="none" strike="noStrike" baseline="0" dirty="0">
                <a:solidFill>
                  <a:srgbClr val="FFFFFF"/>
                </a:solidFill>
                <a:latin typeface="Calibri"/>
                <a:cs typeface="Calibri"/>
              </a:rPr>
              <a:t>Share the Latest News on the Updated</a:t>
            </a:r>
            <a:endParaRPr lang="en-US" sz="1800" b="0" i="0" u="none" strike="noStrike" baseline="0" dirty="0">
              <a:solidFill>
                <a:srgbClr val="FFFFFF"/>
              </a:solidFill>
              <a:latin typeface="Calibri"/>
              <a:cs typeface="Calibri"/>
            </a:endParaRPr>
          </a:p>
          <a:p>
            <a:r>
              <a:rPr lang="en-US" sz="1800" b="1" i="0" u="none" strike="noStrike" baseline="0" dirty="0">
                <a:solidFill>
                  <a:srgbClr val="FFFFFF"/>
                </a:solidFill>
                <a:latin typeface="Calibri"/>
                <a:cs typeface="Calibri"/>
              </a:rPr>
              <a:t>Advocates’ </a:t>
            </a:r>
            <a:endParaRPr lang="en-US" sz="1800" b="0" i="0" u="none" strike="noStrike" baseline="0" dirty="0">
              <a:solidFill>
                <a:srgbClr val="FFFFFF"/>
              </a:solidFill>
              <a:latin typeface="Calibri"/>
              <a:cs typeface="Calibri"/>
            </a:endParaRPr>
          </a:p>
          <a:p>
            <a:r>
              <a:rPr lang="en-US" sz="1800" b="1" i="0" u="none" strike="noStrike" baseline="0" dirty="0">
                <a:solidFill>
                  <a:srgbClr val="FFFFFF"/>
                </a:solidFill>
                <a:latin typeface="Calibri"/>
                <a:cs typeface="Calibri"/>
              </a:rPr>
              <a:t>Corner</a:t>
            </a:r>
            <a:endParaRPr lang="en-US" sz="1800" b="0" i="0" u="none" strike="noStrike" baseline="0" dirty="0">
              <a:solidFill>
                <a:srgbClr val="FFFFFF"/>
              </a:solidFill>
              <a:latin typeface="Calibri"/>
              <a:cs typeface="Calibri"/>
            </a:endParaRPr>
          </a:p>
          <a:p>
            <a:r>
              <a:rPr lang="en-US" sz="1800" b="1" i="0" u="none" strike="noStrike" baseline="0" dirty="0">
                <a:solidFill>
                  <a:srgbClr val="FFFFFF"/>
                </a:solidFill>
                <a:latin typeface="Calibri"/>
                <a:cs typeface="Calibri"/>
              </a:rPr>
              <a:t>Website</a:t>
            </a:r>
            <a:endParaRPr lang="en-US" sz="1800" b="0" i="0" u="none" strike="noStrike" baseline="0" dirty="0">
              <a:solidFill>
                <a:srgbClr val="FFFFFF"/>
              </a:solidFill>
              <a:latin typeface="Calibri"/>
              <a:cs typeface="Calibri"/>
            </a:endParaRPr>
          </a:p>
          <a:p>
            <a:pPr algn="l"/>
            <a:endParaRPr lang="en-US" sz="1800" b="0" i="0" u="none" strike="noStrike" baseline="0" dirty="0">
              <a:solidFill>
                <a:srgbClr val="000000"/>
              </a:solidFill>
              <a:latin typeface="Calibri" panose="020F0502020204030204" pitchFamily="34" charset="0"/>
            </a:endParaRPr>
          </a:p>
          <a:p>
            <a:r>
              <a:rPr lang="en-US" sz="1800" b="1" i="0" u="none" strike="noStrike" baseline="0" dirty="0">
                <a:solidFill>
                  <a:srgbClr val="FFFFFF"/>
                </a:solidFill>
                <a:latin typeface="Calibri"/>
                <a:cs typeface="Calibri"/>
              </a:rPr>
              <a:t>SACS </a:t>
            </a:r>
            <a:endParaRPr lang="en-US" sz="1800" b="0" i="0" u="none" strike="noStrike" baseline="0" dirty="0">
              <a:solidFill>
                <a:srgbClr val="FFFFFF"/>
              </a:solidFill>
              <a:latin typeface="Calibri"/>
              <a:cs typeface="Calibri"/>
            </a:endParaRPr>
          </a:p>
          <a:p>
            <a:r>
              <a:rPr lang="en-US" sz="1800" b="1" i="0" u="none" strike="noStrike" baseline="0" dirty="0">
                <a:solidFill>
                  <a:srgbClr val="FFFFFF"/>
                </a:solidFill>
                <a:latin typeface="Calibri"/>
                <a:cs typeface="Calibri"/>
              </a:rPr>
              <a:t>Share the Latest News on the Updated</a:t>
            </a:r>
            <a:endParaRPr lang="en-US" sz="1800" b="0" i="0" u="none" strike="noStrike" baseline="0" dirty="0">
              <a:solidFill>
                <a:srgbClr val="FFFFFF"/>
              </a:solidFill>
              <a:latin typeface="Calibri"/>
              <a:cs typeface="Calibri"/>
            </a:endParaRPr>
          </a:p>
          <a:p>
            <a:r>
              <a:rPr lang="en-US" sz="1800" b="1" i="0" u="none" strike="noStrike" baseline="0" dirty="0">
                <a:solidFill>
                  <a:srgbClr val="FFFFFF"/>
                </a:solidFill>
                <a:latin typeface="Calibri"/>
                <a:cs typeface="Calibri"/>
              </a:rPr>
              <a:t>Advocates’ </a:t>
            </a:r>
            <a:endParaRPr lang="en-US" sz="1800" b="0" i="0" u="none" strike="noStrike" baseline="0" dirty="0">
              <a:solidFill>
                <a:srgbClr val="FFFFFF"/>
              </a:solidFill>
              <a:latin typeface="Calibri"/>
              <a:cs typeface="Calibri"/>
            </a:endParaRPr>
          </a:p>
          <a:p>
            <a:r>
              <a:rPr lang="en-US" sz="1800" b="1" i="0" u="none" strike="noStrike" baseline="0" dirty="0">
                <a:solidFill>
                  <a:srgbClr val="FFFFFF"/>
                </a:solidFill>
                <a:latin typeface="Calibri"/>
                <a:cs typeface="Calibri"/>
              </a:rPr>
              <a:t>Corner</a:t>
            </a:r>
            <a:endParaRPr lang="en-US" sz="1800" b="0" i="0" u="none" strike="noStrike" baseline="0" dirty="0">
              <a:solidFill>
                <a:srgbClr val="FFFFFF"/>
              </a:solidFill>
              <a:latin typeface="Calibri"/>
              <a:cs typeface="Calibri"/>
            </a:endParaRPr>
          </a:p>
          <a:p>
            <a:endParaRPr lang="en-US" sz="1800" b="0" i="0" u="none" strike="noStrike" baseline="0" dirty="0">
              <a:solidFill>
                <a:srgbClr val="FFFFFF"/>
              </a:solidFill>
              <a:latin typeface="Calibri" panose="020F0502020204030204" pitchFamily="34" charset="0"/>
            </a:endParaRPr>
          </a:p>
        </p:txBody>
      </p:sp>
      <p:pic>
        <p:nvPicPr>
          <p:cNvPr id="6" name="Picture 5" descr="A group of people holding hands on top of a planet">
            <a:extLst>
              <a:ext uri="{FF2B5EF4-FFF2-40B4-BE49-F238E27FC236}">
                <a16:creationId xmlns:a16="http://schemas.microsoft.com/office/drawing/2014/main" id="{62C037A6-843A-FBB5-B201-94C0E6E2F71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153467" y="4714825"/>
            <a:ext cx="3935413" cy="1980005"/>
          </a:xfrm>
          <a:prstGeom prst="rect">
            <a:avLst/>
          </a:prstGeom>
        </p:spPr>
      </p:pic>
      <p:graphicFrame>
        <p:nvGraphicFramePr>
          <p:cNvPr id="8" name="Text Placeholder 3">
            <a:extLst>
              <a:ext uri="{FF2B5EF4-FFF2-40B4-BE49-F238E27FC236}">
                <a16:creationId xmlns:a16="http://schemas.microsoft.com/office/drawing/2014/main" id="{8DC71D2E-85D9-5AC7-36B6-363739833743}"/>
              </a:ext>
            </a:extLst>
          </p:cNvPr>
          <p:cNvGraphicFramePr/>
          <p:nvPr/>
        </p:nvGraphicFramePr>
        <p:xfrm>
          <a:off x="836612" y="914401"/>
          <a:ext cx="3935413" cy="4954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Video 6">
            <a:hlinkClick r:id="" action="ppaction://media"/>
            <a:extLst>
              <a:ext uri="{FF2B5EF4-FFF2-40B4-BE49-F238E27FC236}">
                <a16:creationId xmlns:a16="http://schemas.microsoft.com/office/drawing/2014/main" id="{31FD1AD2-083F-92BE-924D-83556FA026F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88880" y="4559959"/>
            <a:ext cx="1769745" cy="1769745"/>
          </a:xfrm>
          <a:prstGeom prst="ellipse">
            <a:avLst/>
          </a:prstGeom>
        </p:spPr>
      </p:pic>
      <p:sp>
        <p:nvSpPr>
          <p:cNvPr id="2" name="Slide Number Placeholder 1">
            <a:extLst>
              <a:ext uri="{FF2B5EF4-FFF2-40B4-BE49-F238E27FC236}">
                <a16:creationId xmlns:a16="http://schemas.microsoft.com/office/drawing/2014/main" id="{D5AEAD07-FE04-60B4-10BF-68020B4C29B0}"/>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pPr/>
              <a:t>18</a:t>
            </a:fld>
            <a:endParaRPr lang="en-US" sz="3200">
              <a:latin typeface="Poppins"/>
              <a:cs typeface="Poppins"/>
            </a:endParaRPr>
          </a:p>
        </p:txBody>
      </p:sp>
    </p:spTree>
    <p:extLst>
      <p:ext uri="{BB962C8B-B14F-4D97-AF65-F5344CB8AC3E}">
        <p14:creationId xmlns:p14="http://schemas.microsoft.com/office/powerpoint/2010/main" val="157973149"/>
      </p:ext>
    </p:extLst>
  </p:cSld>
  <p:clrMapOvr>
    <a:masterClrMapping/>
  </p:clrMapOvr>
  <mc:AlternateContent xmlns:mc="http://schemas.openxmlformats.org/markup-compatibility/2006" xmlns:p14="http://schemas.microsoft.com/office/powerpoint/2010/main">
    <mc:Choice Requires="p14">
      <p:transition spd="slow" p14:dur="2000" advTm="8810"/>
    </mc:Choice>
    <mc:Fallback xmlns="">
      <p:transition spd="slow" advTm="88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cartoon character standing in front of a chalkboard">
            <a:extLst>
              <a:ext uri="{FF2B5EF4-FFF2-40B4-BE49-F238E27FC236}">
                <a16:creationId xmlns:a16="http://schemas.microsoft.com/office/drawing/2014/main" id="{AA5ADF31-47F1-73B9-9F58-27C77F2237C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7885" y="1454679"/>
            <a:ext cx="3374082" cy="3521135"/>
          </a:xfrm>
          <a:prstGeom prst="rect">
            <a:avLst/>
          </a:prstGeom>
        </p:spPr>
      </p:pic>
      <p:sp>
        <p:nvSpPr>
          <p:cNvPr id="2" name="Title 1">
            <a:extLst>
              <a:ext uri="{FF2B5EF4-FFF2-40B4-BE49-F238E27FC236}">
                <a16:creationId xmlns:a16="http://schemas.microsoft.com/office/drawing/2014/main" id="{68A27872-0114-62FF-CB73-4BC69D8003A7}"/>
              </a:ext>
            </a:extLst>
          </p:cNvPr>
          <p:cNvSpPr>
            <a:spLocks noGrp="1"/>
          </p:cNvSpPr>
          <p:nvPr>
            <p:ph type="title"/>
          </p:nvPr>
        </p:nvSpPr>
        <p:spPr>
          <a:xfrm>
            <a:off x="106063" y="391800"/>
            <a:ext cx="4724556" cy="1007065"/>
          </a:xfrm>
        </p:spPr>
        <p:txBody>
          <a:bodyPr>
            <a:normAutofit fontScale="90000"/>
          </a:bodyPr>
          <a:lstStyle/>
          <a:p>
            <a:r>
              <a:rPr lang="en-US" sz="6600" b="1">
                <a:latin typeface="Poppins" panose="00000500000000000000" pitchFamily="2" charset="0"/>
                <a:cs typeface="Poppins" panose="00000500000000000000" pitchFamily="2" charset="0"/>
              </a:rPr>
              <a:t>EDUCATION</a:t>
            </a:r>
          </a:p>
        </p:txBody>
      </p:sp>
      <p:sp>
        <p:nvSpPr>
          <p:cNvPr id="5" name="Text Placeholder 4">
            <a:extLst>
              <a:ext uri="{FF2B5EF4-FFF2-40B4-BE49-F238E27FC236}">
                <a16:creationId xmlns:a16="http://schemas.microsoft.com/office/drawing/2014/main" id="{F27CAC4B-CE4C-337A-235D-30DCF614B92D}"/>
              </a:ext>
            </a:extLst>
          </p:cNvPr>
          <p:cNvSpPr>
            <a:spLocks noGrp="1"/>
          </p:cNvSpPr>
          <p:nvPr>
            <p:ph type="body" idx="1"/>
          </p:nvPr>
        </p:nvSpPr>
        <p:spPr>
          <a:xfrm>
            <a:off x="4614931" y="910352"/>
            <a:ext cx="7314175" cy="1007065"/>
          </a:xfrm>
        </p:spPr>
        <p:txBody>
          <a:bodyPr>
            <a:noAutofit/>
          </a:bodyPr>
          <a:lstStyle/>
          <a:p>
            <a:r>
              <a:rPr lang="en-US" sz="3200" b="1" i="0">
                <a:solidFill>
                  <a:schemeClr val="tx1"/>
                </a:solidFill>
                <a:effectLst/>
                <a:latin typeface="Poppins" panose="00000500000000000000" pitchFamily="2" charset="0"/>
                <a:cs typeface="Poppins" panose="00000500000000000000" pitchFamily="2" charset="0"/>
              </a:rPr>
              <a:t>F</a:t>
            </a:r>
            <a:r>
              <a:rPr lang="en-US" sz="3200" b="0" i="0">
                <a:solidFill>
                  <a:schemeClr val="accent2"/>
                </a:solidFill>
                <a:effectLst/>
                <a:latin typeface="Poppins" panose="00000500000000000000" pitchFamily="2" charset="0"/>
                <a:cs typeface="Poppins" panose="00000500000000000000" pitchFamily="2" charset="0"/>
              </a:rPr>
              <a:t>un, </a:t>
            </a:r>
            <a:r>
              <a:rPr lang="en-US" sz="3200" b="1" i="0">
                <a:solidFill>
                  <a:schemeClr val="tx1"/>
                </a:solidFill>
                <a:effectLst/>
                <a:latin typeface="Poppins" panose="00000500000000000000" pitchFamily="2" charset="0"/>
                <a:cs typeface="Poppins" panose="00000500000000000000" pitchFamily="2" charset="0"/>
              </a:rPr>
              <a:t>A</a:t>
            </a:r>
            <a:r>
              <a:rPr lang="en-US" sz="3200" b="0" i="0">
                <a:solidFill>
                  <a:schemeClr val="accent2"/>
                </a:solidFill>
                <a:effectLst/>
                <a:latin typeface="Poppins" panose="00000500000000000000" pitchFamily="2" charset="0"/>
                <a:cs typeface="Poppins" panose="00000500000000000000" pitchFamily="2" charset="0"/>
              </a:rPr>
              <a:t>dvocacy</a:t>
            </a:r>
            <a:r>
              <a:rPr lang="en-US" sz="3200" b="0" i="0">
                <a:solidFill>
                  <a:schemeClr val="accent1"/>
                </a:solidFill>
                <a:effectLst/>
                <a:latin typeface="Poppins" panose="00000500000000000000" pitchFamily="2" charset="0"/>
                <a:cs typeface="Poppins" panose="00000500000000000000" pitchFamily="2" charset="0"/>
              </a:rPr>
              <a:t> </a:t>
            </a:r>
            <a:r>
              <a:rPr lang="en-US" sz="3200" b="0" i="0">
                <a:solidFill>
                  <a:schemeClr val="accent2"/>
                </a:solidFill>
                <a:effectLst/>
                <a:latin typeface="Poppins" panose="00000500000000000000" pitchFamily="2" charset="0"/>
                <a:cs typeface="Poppins" panose="00000500000000000000" pitchFamily="2" charset="0"/>
              </a:rPr>
              <a:t>and</a:t>
            </a:r>
            <a:r>
              <a:rPr lang="en-US" sz="3200" b="0" i="0">
                <a:solidFill>
                  <a:schemeClr val="accent1"/>
                </a:solidFill>
                <a:effectLst/>
                <a:latin typeface="Poppins" panose="00000500000000000000" pitchFamily="2" charset="0"/>
                <a:cs typeface="Poppins" panose="00000500000000000000" pitchFamily="2" charset="0"/>
              </a:rPr>
              <a:t> </a:t>
            </a:r>
            <a:r>
              <a:rPr lang="en-US" sz="3200" b="1" i="0">
                <a:solidFill>
                  <a:schemeClr val="tx1"/>
                </a:solidFill>
                <a:effectLst/>
                <a:latin typeface="Poppins" panose="00000500000000000000" pitchFamily="2" charset="0"/>
                <a:cs typeface="Poppins" panose="00000500000000000000" pitchFamily="2" charset="0"/>
              </a:rPr>
              <a:t>B</a:t>
            </a:r>
            <a:r>
              <a:rPr lang="en-US" sz="3200" b="0" i="0">
                <a:solidFill>
                  <a:schemeClr val="accent2"/>
                </a:solidFill>
                <a:effectLst/>
                <a:latin typeface="Poppins" panose="00000500000000000000" pitchFamily="2" charset="0"/>
                <a:cs typeface="Poppins" panose="00000500000000000000" pitchFamily="2" charset="0"/>
              </a:rPr>
              <a:t>rainpower</a:t>
            </a:r>
            <a:endParaRPr lang="en-US" sz="3200">
              <a:solidFill>
                <a:schemeClr val="accent2"/>
              </a:solidFill>
              <a:latin typeface="Poppins" panose="00000500000000000000" pitchFamily="2" charset="0"/>
              <a:cs typeface="Poppins" panose="00000500000000000000" pitchFamily="2" charset="0"/>
            </a:endParaRPr>
          </a:p>
        </p:txBody>
      </p:sp>
      <p:sp>
        <p:nvSpPr>
          <p:cNvPr id="6" name="Content Placeholder 5">
            <a:extLst>
              <a:ext uri="{FF2B5EF4-FFF2-40B4-BE49-F238E27FC236}">
                <a16:creationId xmlns:a16="http://schemas.microsoft.com/office/drawing/2014/main" id="{97D7423D-C324-E67D-8240-77881C4E8AE6}"/>
              </a:ext>
            </a:extLst>
          </p:cNvPr>
          <p:cNvSpPr>
            <a:spLocks noGrp="1"/>
          </p:cNvSpPr>
          <p:nvPr>
            <p:ph sz="half" idx="2"/>
          </p:nvPr>
        </p:nvSpPr>
        <p:spPr>
          <a:xfrm>
            <a:off x="4458985" y="1818833"/>
            <a:ext cx="7631415" cy="1394691"/>
          </a:xfrm>
        </p:spPr>
        <p:txBody>
          <a:bodyPr vert="horz" lIns="91440" tIns="45720" rIns="91440" bIns="45720" rtlCol="0" anchor="t">
            <a:normAutofit/>
          </a:bodyPr>
          <a:lstStyle/>
          <a:p>
            <a:pPr marL="0" indent="0" algn="ctr">
              <a:buNone/>
            </a:pPr>
            <a:r>
              <a:rPr lang="en-US" sz="1800">
                <a:latin typeface="Poppins"/>
                <a:cs typeface="Poppins"/>
              </a:rPr>
              <a:t>Every month the self-advocate coordinators collaborate in FAB topic work groups. These groups</a:t>
            </a:r>
            <a:r>
              <a:rPr lang="en-US" sz="1800" b="0" i="0">
                <a:solidFill>
                  <a:srgbClr val="0A0A0A"/>
                </a:solidFill>
                <a:effectLst/>
                <a:latin typeface="Poppins"/>
                <a:cs typeface="Poppins"/>
              </a:rPr>
              <a:t> provide monthly resources that are posted on our website. </a:t>
            </a:r>
            <a:r>
              <a:rPr lang="en-US" sz="1800">
                <a:solidFill>
                  <a:srgbClr val="0A0A0A"/>
                </a:solidFill>
                <a:latin typeface="Poppins"/>
                <a:cs typeface="Poppins"/>
              </a:rPr>
              <a:t>The information assists Self Advocacy groups that are looking for ideas.</a:t>
            </a:r>
          </a:p>
          <a:p>
            <a:endParaRPr lang="en-US" sz="2000">
              <a:solidFill>
                <a:srgbClr val="0A0A0A"/>
              </a:solidFill>
              <a:latin typeface="Poppins" panose="00000500000000000000" pitchFamily="2" charset="0"/>
              <a:cs typeface="Poppins" panose="00000500000000000000" pitchFamily="2" charset="0"/>
            </a:endParaRPr>
          </a:p>
          <a:p>
            <a:endParaRPr lang="en-US" sz="2000">
              <a:latin typeface="Poppins" panose="00000500000000000000" pitchFamily="2" charset="0"/>
              <a:cs typeface="Poppins" panose="00000500000000000000" pitchFamily="2" charset="0"/>
            </a:endParaRPr>
          </a:p>
        </p:txBody>
      </p:sp>
      <p:sp>
        <p:nvSpPr>
          <p:cNvPr id="12" name="TextBox 11">
            <a:extLst>
              <a:ext uri="{FF2B5EF4-FFF2-40B4-BE49-F238E27FC236}">
                <a16:creationId xmlns:a16="http://schemas.microsoft.com/office/drawing/2014/main" id="{E854797B-84EF-BE4C-707D-A6BBB782E99D}"/>
              </a:ext>
            </a:extLst>
          </p:cNvPr>
          <p:cNvSpPr txBox="1"/>
          <p:nvPr/>
        </p:nvSpPr>
        <p:spPr>
          <a:xfrm>
            <a:off x="3481325" y="3021238"/>
            <a:ext cx="3942464" cy="2169825"/>
          </a:xfrm>
          <a:prstGeom prst="rect">
            <a:avLst/>
          </a:prstGeom>
          <a:noFill/>
          <a:ln>
            <a:noFill/>
          </a:ln>
        </p:spPr>
        <p:txBody>
          <a:bodyPr wrap="square" lIns="91440" tIns="45720" rIns="91440" bIns="45720" rtlCol="0" anchor="t">
            <a:spAutoFit/>
          </a:bodyPr>
          <a:lstStyle/>
          <a:p>
            <a:pPr>
              <a:spcBef>
                <a:spcPts val="600"/>
              </a:spcBef>
            </a:pPr>
            <a:r>
              <a:rPr lang="en-US" sz="2400">
                <a:solidFill>
                  <a:schemeClr val="accent2"/>
                </a:solidFill>
                <a:latin typeface="Poppins"/>
                <a:cs typeface="Poppins"/>
              </a:rPr>
              <a:t>*Budgeting/ Money Management</a:t>
            </a:r>
            <a:endParaRPr lang="en-US" sz="2400">
              <a:solidFill>
                <a:schemeClr val="accent2"/>
              </a:solidFill>
              <a:latin typeface="Calibri" panose="020F0502020204030204"/>
              <a:ea typeface="Calibri"/>
              <a:cs typeface="Calibri"/>
            </a:endParaRPr>
          </a:p>
          <a:p>
            <a:pPr>
              <a:spcBef>
                <a:spcPts val="600"/>
              </a:spcBef>
            </a:pPr>
            <a:r>
              <a:rPr lang="en-US" sz="2400">
                <a:solidFill>
                  <a:schemeClr val="accent2"/>
                </a:solidFill>
                <a:latin typeface="Poppins"/>
                <a:cs typeface="Poppins"/>
              </a:rPr>
              <a:t>*Quality of Life</a:t>
            </a:r>
            <a:endParaRPr lang="en-US" sz="2400">
              <a:solidFill>
                <a:schemeClr val="accent2"/>
              </a:solidFill>
              <a:ea typeface="Calibri"/>
              <a:cs typeface="Calibri"/>
            </a:endParaRPr>
          </a:p>
          <a:p>
            <a:pPr>
              <a:spcBef>
                <a:spcPts val="600"/>
              </a:spcBef>
            </a:pPr>
            <a:r>
              <a:rPr lang="en-US" sz="2400">
                <a:solidFill>
                  <a:schemeClr val="accent2"/>
                </a:solidFill>
                <a:latin typeface="Poppins"/>
                <a:cs typeface="Poppins"/>
              </a:rPr>
              <a:t>*Voting</a:t>
            </a:r>
          </a:p>
          <a:p>
            <a:pPr>
              <a:spcBef>
                <a:spcPts val="600"/>
              </a:spcBef>
            </a:pPr>
            <a:r>
              <a:rPr lang="en-US" sz="2400">
                <a:solidFill>
                  <a:schemeClr val="accent2"/>
                </a:solidFill>
                <a:latin typeface="Poppins"/>
                <a:cs typeface="Poppins"/>
              </a:rPr>
              <a:t>*Rights and Diversity</a:t>
            </a:r>
          </a:p>
        </p:txBody>
      </p:sp>
      <p:sp>
        <p:nvSpPr>
          <p:cNvPr id="3" name="Slide Number Placeholder 2">
            <a:extLst>
              <a:ext uri="{FF2B5EF4-FFF2-40B4-BE49-F238E27FC236}">
                <a16:creationId xmlns:a16="http://schemas.microsoft.com/office/drawing/2014/main" id="{33451DFB-583A-6681-8BE4-89A215966412}"/>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19</a:t>
            </a:fld>
            <a:endParaRPr lang="en-US" sz="3200">
              <a:solidFill>
                <a:schemeClr val="bg1"/>
              </a:solidFill>
              <a:latin typeface="Poppins"/>
              <a:cs typeface="Poppins"/>
            </a:endParaRPr>
          </a:p>
        </p:txBody>
      </p:sp>
      <p:sp>
        <p:nvSpPr>
          <p:cNvPr id="7" name="TextBox 6">
            <a:extLst>
              <a:ext uri="{FF2B5EF4-FFF2-40B4-BE49-F238E27FC236}">
                <a16:creationId xmlns:a16="http://schemas.microsoft.com/office/drawing/2014/main" id="{70BA338F-DEC9-16FD-56E0-715FDC3B674C}"/>
              </a:ext>
            </a:extLst>
          </p:cNvPr>
          <p:cNvSpPr txBox="1"/>
          <p:nvPr/>
        </p:nvSpPr>
        <p:spPr>
          <a:xfrm>
            <a:off x="7081190" y="2981130"/>
            <a:ext cx="4485761" cy="2246769"/>
          </a:xfrm>
          <a:prstGeom prst="rect">
            <a:avLst/>
          </a:prstGeom>
          <a:noFill/>
          <a:ln>
            <a:noFill/>
          </a:ln>
        </p:spPr>
        <p:txBody>
          <a:bodyPr wrap="square" lIns="91440" tIns="45720" rIns="91440" bIns="45720" rtlCol="0" anchor="t">
            <a:spAutoFit/>
          </a:bodyPr>
          <a:lstStyle/>
          <a:p>
            <a:pPr>
              <a:spcBef>
                <a:spcPts val="600"/>
              </a:spcBef>
            </a:pPr>
            <a:r>
              <a:rPr lang="en-US" sz="2400">
                <a:solidFill>
                  <a:schemeClr val="accent2"/>
                </a:solidFill>
                <a:latin typeface="Poppins"/>
                <a:cs typeface="Poppins"/>
              </a:rPr>
              <a:t>*Emergency Preparedness</a:t>
            </a:r>
          </a:p>
          <a:p>
            <a:pPr>
              <a:spcBef>
                <a:spcPts val="600"/>
              </a:spcBef>
            </a:pPr>
            <a:r>
              <a:rPr lang="en-US" sz="2400">
                <a:solidFill>
                  <a:schemeClr val="accent2"/>
                </a:solidFill>
                <a:latin typeface="Poppins"/>
                <a:cs typeface="Poppins"/>
              </a:rPr>
              <a:t>*Physical and Mental Health</a:t>
            </a:r>
          </a:p>
          <a:p>
            <a:pPr>
              <a:spcBef>
                <a:spcPts val="600"/>
              </a:spcBef>
            </a:pPr>
            <a:r>
              <a:rPr lang="en-US" sz="2400">
                <a:solidFill>
                  <a:schemeClr val="accent2"/>
                </a:solidFill>
                <a:latin typeface="Poppins"/>
                <a:cs typeface="Poppins"/>
              </a:rPr>
              <a:t>*Relaxation</a:t>
            </a:r>
          </a:p>
          <a:p>
            <a:pPr>
              <a:spcBef>
                <a:spcPts val="600"/>
              </a:spcBef>
            </a:pPr>
            <a:r>
              <a:rPr lang="en-US" sz="2400">
                <a:solidFill>
                  <a:schemeClr val="accent2"/>
                </a:solidFill>
                <a:latin typeface="Poppins"/>
                <a:cs typeface="Poppins"/>
              </a:rPr>
              <a:t>*Community Relationships</a:t>
            </a:r>
          </a:p>
          <a:p>
            <a:pPr>
              <a:spcBef>
                <a:spcPts val="600"/>
              </a:spcBef>
            </a:pPr>
            <a:r>
              <a:rPr lang="en-US" sz="2400">
                <a:solidFill>
                  <a:schemeClr val="accent2"/>
                </a:solidFill>
                <a:latin typeface="Poppins"/>
                <a:cs typeface="Poppins"/>
              </a:rPr>
              <a:t>*Aging</a:t>
            </a:r>
          </a:p>
        </p:txBody>
      </p:sp>
    </p:spTree>
    <p:extLst>
      <p:ext uri="{BB962C8B-B14F-4D97-AF65-F5344CB8AC3E}">
        <p14:creationId xmlns:p14="http://schemas.microsoft.com/office/powerpoint/2010/main" val="22059051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14222-5DBB-D94D-288E-0409B6AE2EA3}"/>
              </a:ext>
            </a:extLst>
          </p:cNvPr>
          <p:cNvSpPr>
            <a:spLocks noGrp="1"/>
          </p:cNvSpPr>
          <p:nvPr>
            <p:ph type="ctrTitle"/>
          </p:nvPr>
        </p:nvSpPr>
        <p:spPr>
          <a:xfrm>
            <a:off x="1081669" y="1552382"/>
            <a:ext cx="5508702" cy="2913332"/>
          </a:xfrm>
        </p:spPr>
        <p:txBody>
          <a:bodyPr>
            <a:normAutofit fontScale="90000"/>
          </a:bodyPr>
          <a:lstStyle/>
          <a:p>
            <a:r>
              <a:rPr lang="en-US" sz="3200">
                <a:latin typeface="Poppins"/>
                <a:cs typeface="Poppins"/>
              </a:rPr>
              <a:t>Self-Advocate Coordinators Promote Knowledge of Human Rights, Self-Advocacy and Self-Determination that </a:t>
            </a:r>
            <a:r>
              <a:rPr lang="en-US" sz="3200" b="1">
                <a:latin typeface="Poppins"/>
                <a:cs typeface="Poppins"/>
              </a:rPr>
              <a:t>Educate </a:t>
            </a:r>
            <a:r>
              <a:rPr lang="en-US" sz="3200">
                <a:latin typeface="Poppins"/>
                <a:cs typeface="Poppins"/>
              </a:rPr>
              <a:t>new hires in onboard training.</a:t>
            </a:r>
            <a:br>
              <a:rPr lang="en-US" sz="3100">
                <a:latin typeface="Poppins" panose="00000500000000000000" pitchFamily="2" charset="0"/>
                <a:cs typeface="Poppins" panose="00000500000000000000" pitchFamily="2" charset="0"/>
              </a:rPr>
            </a:br>
            <a:endParaRPr lang="en-US" sz="3100"/>
          </a:p>
        </p:txBody>
      </p:sp>
      <p:sp>
        <p:nvSpPr>
          <p:cNvPr id="5" name="TextBox 4">
            <a:extLst>
              <a:ext uri="{FF2B5EF4-FFF2-40B4-BE49-F238E27FC236}">
                <a16:creationId xmlns:a16="http://schemas.microsoft.com/office/drawing/2014/main" id="{FF2D405B-D58F-7284-D739-AFD8836B4562}"/>
              </a:ext>
            </a:extLst>
          </p:cNvPr>
          <p:cNvSpPr txBox="1"/>
          <p:nvPr/>
        </p:nvSpPr>
        <p:spPr>
          <a:xfrm>
            <a:off x="695795" y="4727646"/>
            <a:ext cx="7918063" cy="1077218"/>
          </a:xfrm>
          <a:prstGeom prst="rect">
            <a:avLst/>
          </a:prstGeom>
          <a:noFill/>
        </p:spPr>
        <p:txBody>
          <a:bodyPr wrap="square" rtlCol="0">
            <a:spAutoFit/>
          </a:bodyPr>
          <a:lstStyle/>
          <a:p>
            <a:r>
              <a:rPr lang="en-US" sz="3200">
                <a:latin typeface="Poppins" panose="00000500000000000000" pitchFamily="2" charset="0"/>
                <a:cs typeface="Poppins" panose="00000500000000000000" pitchFamily="2" charset="0"/>
              </a:rPr>
              <a:t>Self-Advocates are Trained to Promote Informed Decision Making.</a:t>
            </a:r>
          </a:p>
        </p:txBody>
      </p:sp>
      <p:pic>
        <p:nvPicPr>
          <p:cNvPr id="7" name="Picture 6" descr="A sign with a black and white text">
            <a:extLst>
              <a:ext uri="{FF2B5EF4-FFF2-40B4-BE49-F238E27FC236}">
                <a16:creationId xmlns:a16="http://schemas.microsoft.com/office/drawing/2014/main" id="{FBEE81F2-F933-9038-B995-61A21EAD330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48627" y="4000466"/>
            <a:ext cx="2636907" cy="1738161"/>
          </a:xfrm>
          <a:prstGeom prst="rect">
            <a:avLst/>
          </a:prstGeom>
        </p:spPr>
      </p:pic>
      <p:pic>
        <p:nvPicPr>
          <p:cNvPr id="10" name="Picture 9">
            <a:extLst>
              <a:ext uri="{FF2B5EF4-FFF2-40B4-BE49-F238E27FC236}">
                <a16:creationId xmlns:a16="http://schemas.microsoft.com/office/drawing/2014/main" id="{A23C5057-6541-7DF9-7E5D-8DCD7A829477}"/>
              </a:ext>
            </a:extLst>
          </p:cNvPr>
          <p:cNvPicPr>
            <a:picLocks noChangeAspect="1"/>
          </p:cNvPicPr>
          <p:nvPr/>
        </p:nvPicPr>
        <p:blipFill>
          <a:blip r:embed="rId5"/>
          <a:stretch>
            <a:fillRect/>
          </a:stretch>
        </p:blipFill>
        <p:spPr>
          <a:xfrm>
            <a:off x="7367416" y="822136"/>
            <a:ext cx="3162421" cy="2368739"/>
          </a:xfrm>
          <a:prstGeom prst="rect">
            <a:avLst/>
          </a:prstGeom>
        </p:spPr>
      </p:pic>
      <p:pic>
        <p:nvPicPr>
          <p:cNvPr id="11" name="Picture 10">
            <a:extLst>
              <a:ext uri="{FF2B5EF4-FFF2-40B4-BE49-F238E27FC236}">
                <a16:creationId xmlns:a16="http://schemas.microsoft.com/office/drawing/2014/main" id="{C9A5B215-1F8B-51D1-DBEC-AED898079428}"/>
              </a:ext>
            </a:extLst>
          </p:cNvPr>
          <p:cNvPicPr>
            <a:picLocks noChangeAspect="1"/>
          </p:cNvPicPr>
          <p:nvPr/>
        </p:nvPicPr>
        <p:blipFill>
          <a:blip r:embed="rId6"/>
          <a:stretch>
            <a:fillRect/>
          </a:stretch>
        </p:blipFill>
        <p:spPr>
          <a:xfrm>
            <a:off x="967369" y="105786"/>
            <a:ext cx="5279594" cy="1585097"/>
          </a:xfrm>
          <a:prstGeom prst="rect">
            <a:avLst/>
          </a:prstGeom>
        </p:spPr>
      </p:pic>
      <p:sp>
        <p:nvSpPr>
          <p:cNvPr id="3" name="Slide Number Placeholder 2">
            <a:extLst>
              <a:ext uri="{FF2B5EF4-FFF2-40B4-BE49-F238E27FC236}">
                <a16:creationId xmlns:a16="http://schemas.microsoft.com/office/drawing/2014/main" id="{8954F754-4640-03DF-3A72-76551944FA2A}"/>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pPr/>
              <a:t>20</a:t>
            </a:fld>
            <a:endParaRPr lang="en-US" sz="3200">
              <a:solidFill>
                <a:schemeClr val="bg1"/>
              </a:solidFill>
              <a:latin typeface="Poppins"/>
              <a:cs typeface="Poppins"/>
            </a:endParaRPr>
          </a:p>
        </p:txBody>
      </p:sp>
    </p:spTree>
    <p:extLst>
      <p:ext uri="{BB962C8B-B14F-4D97-AF65-F5344CB8AC3E}">
        <p14:creationId xmlns:p14="http://schemas.microsoft.com/office/powerpoint/2010/main" val="2029986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167505F-F438-D450-2332-AE5F6248E43F}"/>
              </a:ext>
            </a:extLst>
          </p:cNvPr>
          <p:cNvPicPr>
            <a:picLocks noChangeAspect="1"/>
          </p:cNvPicPr>
          <p:nvPr/>
        </p:nvPicPr>
        <p:blipFill rotWithShape="1">
          <a:blip r:embed="rId3"/>
          <a:srcRect t="4726"/>
          <a:stretch/>
        </p:blipFill>
        <p:spPr>
          <a:xfrm>
            <a:off x="4486507" y="2673455"/>
            <a:ext cx="3218984" cy="3066862"/>
          </a:xfrm>
          <a:prstGeom prst="rect">
            <a:avLst/>
          </a:prstGeom>
        </p:spPr>
      </p:pic>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a:xfrm>
            <a:off x="138112" y="267629"/>
            <a:ext cx="11915775" cy="1190950"/>
          </a:xfrm>
        </p:spPr>
        <p:txBody>
          <a:bodyPr>
            <a:noAutofit/>
          </a:bodyPr>
          <a:lstStyle/>
          <a:p>
            <a:pPr algn="ctr"/>
            <a:r>
              <a:rPr lang="en-US" sz="5800">
                <a:latin typeface="Poppins" panose="00000500000000000000" pitchFamily="2" charset="0"/>
                <a:cs typeface="Poppins" panose="00000500000000000000" pitchFamily="2" charset="0"/>
              </a:rPr>
              <a:t>Healthy Relationships</a:t>
            </a:r>
          </a:p>
        </p:txBody>
      </p:sp>
      <p:pic>
        <p:nvPicPr>
          <p:cNvPr id="8" name="Picture 7">
            <a:extLst>
              <a:ext uri="{FF2B5EF4-FFF2-40B4-BE49-F238E27FC236}">
                <a16:creationId xmlns:a16="http://schemas.microsoft.com/office/drawing/2014/main" id="{2C5B7549-2DEE-FF79-D486-F88120826474}"/>
              </a:ext>
            </a:extLst>
          </p:cNvPr>
          <p:cNvPicPr>
            <a:picLocks noChangeAspect="1"/>
          </p:cNvPicPr>
          <p:nvPr/>
        </p:nvPicPr>
        <p:blipFill rotWithShape="1">
          <a:blip r:embed="rId4"/>
          <a:srcRect l="19048"/>
          <a:stretch/>
        </p:blipFill>
        <p:spPr>
          <a:xfrm>
            <a:off x="8129238" y="3298898"/>
            <a:ext cx="3462105" cy="2850439"/>
          </a:xfrm>
          <a:prstGeom prst="rect">
            <a:avLst/>
          </a:prstGeom>
        </p:spPr>
      </p:pic>
      <p:pic>
        <p:nvPicPr>
          <p:cNvPr id="9" name="Picture 8">
            <a:extLst>
              <a:ext uri="{FF2B5EF4-FFF2-40B4-BE49-F238E27FC236}">
                <a16:creationId xmlns:a16="http://schemas.microsoft.com/office/drawing/2014/main" id="{A92EAA04-271B-2C68-1991-C6D78CA14A0C}"/>
              </a:ext>
            </a:extLst>
          </p:cNvPr>
          <p:cNvPicPr>
            <a:picLocks noChangeAspect="1"/>
          </p:cNvPicPr>
          <p:nvPr/>
        </p:nvPicPr>
        <p:blipFill>
          <a:blip r:embed="rId5"/>
          <a:stretch>
            <a:fillRect/>
          </a:stretch>
        </p:blipFill>
        <p:spPr>
          <a:xfrm>
            <a:off x="266120" y="2022919"/>
            <a:ext cx="3918724" cy="2351235"/>
          </a:xfrm>
          <a:prstGeom prst="rect">
            <a:avLst/>
          </a:prstGeom>
        </p:spPr>
      </p:pic>
      <p:sp>
        <p:nvSpPr>
          <p:cNvPr id="3" name="Slide Number Placeholder 2">
            <a:extLst>
              <a:ext uri="{FF2B5EF4-FFF2-40B4-BE49-F238E27FC236}">
                <a16:creationId xmlns:a16="http://schemas.microsoft.com/office/drawing/2014/main" id="{4E9EED64-F51C-BAD0-C21F-E2C9CF6AC068}"/>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21</a:t>
            </a:fld>
            <a:endParaRPr lang="en-US" sz="3200">
              <a:solidFill>
                <a:schemeClr val="bg1"/>
              </a:solidFill>
              <a:latin typeface="Poppins"/>
              <a:cs typeface="Poppins"/>
            </a:endParaRPr>
          </a:p>
        </p:txBody>
      </p:sp>
    </p:spTree>
    <p:extLst>
      <p:ext uri="{BB962C8B-B14F-4D97-AF65-F5344CB8AC3E}">
        <p14:creationId xmlns:p14="http://schemas.microsoft.com/office/powerpoint/2010/main" val="3813206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5425D73-3C79-565F-5AEE-663E97774443}"/>
              </a:ext>
            </a:extLst>
          </p:cNvPr>
          <p:cNvSpPr>
            <a:spLocks noGrp="1"/>
          </p:cNvSpPr>
          <p:nvPr>
            <p:ph type="title"/>
          </p:nvPr>
        </p:nvSpPr>
        <p:spPr>
          <a:xfrm>
            <a:off x="296108" y="336204"/>
            <a:ext cx="3494429" cy="1268284"/>
          </a:xfrm>
        </p:spPr>
        <p:txBody>
          <a:bodyPr>
            <a:noAutofit/>
          </a:bodyPr>
          <a:lstStyle/>
          <a:p>
            <a:r>
              <a:rPr lang="en-US" sz="4000">
                <a:solidFill>
                  <a:srgbClr val="FFFFFF"/>
                </a:solidFill>
                <a:latin typeface="Poppins"/>
                <a:ea typeface="Calibri Light"/>
                <a:cs typeface="Calibri Light"/>
              </a:rPr>
              <a:t>Healthy Relationships</a:t>
            </a:r>
          </a:p>
        </p:txBody>
      </p:sp>
      <p:sp>
        <p:nvSpPr>
          <p:cNvPr id="10" name="Content Placeholder 9">
            <a:extLst>
              <a:ext uri="{FF2B5EF4-FFF2-40B4-BE49-F238E27FC236}">
                <a16:creationId xmlns:a16="http://schemas.microsoft.com/office/drawing/2014/main" id="{5C5BD767-0975-9C73-56BF-4133BC79590F}"/>
              </a:ext>
            </a:extLst>
          </p:cNvPr>
          <p:cNvSpPr>
            <a:spLocks noGrp="1"/>
          </p:cNvSpPr>
          <p:nvPr>
            <p:ph idx="1"/>
          </p:nvPr>
        </p:nvSpPr>
        <p:spPr>
          <a:xfrm>
            <a:off x="243337" y="1940690"/>
            <a:ext cx="3564146" cy="4581105"/>
          </a:xfrm>
        </p:spPr>
        <p:txBody>
          <a:bodyPr vert="horz" lIns="0" tIns="45720" rIns="0" bIns="45720" rtlCol="0" anchor="t">
            <a:noAutofit/>
          </a:bodyPr>
          <a:lstStyle/>
          <a:p>
            <a:r>
              <a:rPr lang="en-US" sz="2200">
                <a:solidFill>
                  <a:srgbClr val="FFFFFF"/>
                </a:solidFill>
                <a:latin typeface="Poppins "/>
              </a:rPr>
              <a:t>Self-Advocate Coordinators </a:t>
            </a:r>
            <a:r>
              <a:rPr lang="en-US" sz="2200">
                <a:solidFill>
                  <a:schemeClr val="bg1"/>
                </a:solidFill>
                <a:latin typeface="Poppins"/>
                <a:cs typeface="Poppins"/>
              </a:rPr>
              <a:t>continue to co-teach 33 healthy relationships classes each year with Planned Parenthood.</a:t>
            </a:r>
          </a:p>
          <a:p>
            <a:r>
              <a:rPr lang="en-US" sz="2200">
                <a:solidFill>
                  <a:schemeClr val="bg1"/>
                </a:solidFill>
                <a:latin typeface="Poppins"/>
                <a:cs typeface="Poppins"/>
              </a:rPr>
              <a:t>They also </a:t>
            </a:r>
            <a:r>
              <a:rPr lang="en-US" sz="2200">
                <a:solidFill>
                  <a:srgbClr val="FFFFFF"/>
                </a:solidFill>
                <a:latin typeface="Poppins "/>
              </a:rPr>
              <a:t>educate people in the community with disabilities in their self-advocacy groups, at CTFSN workshops, FAB topic groups, and in recreation.</a:t>
            </a:r>
          </a:p>
          <a:p>
            <a:endParaRPr lang="en-US" sz="2200">
              <a:solidFill>
                <a:schemeClr val="bg1"/>
              </a:solidFill>
              <a:latin typeface="Poppins" panose="00000500000000000000" pitchFamily="2" charset="0"/>
              <a:cs typeface="Poppins" panose="00000500000000000000" pitchFamily="2" charset="0"/>
            </a:endParaRPr>
          </a:p>
        </p:txBody>
      </p:sp>
      <p:sp>
        <p:nvSpPr>
          <p:cNvPr id="17" name="Rectangle 16">
            <a:extLst>
              <a:ext uri="{FF2B5EF4-FFF2-40B4-BE49-F238E27FC236}">
                <a16:creationId xmlns:a16="http://schemas.microsoft.com/office/drawing/2014/main" id="{F9DB1FE5-9D46-433B-99D1-2F1B8DC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rgbClr val="FFA62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Content Placeholder 4" descr="A diagram of different colored circles&#10;&#10;Description automatically generated">
            <a:extLst>
              <a:ext uri="{FF2B5EF4-FFF2-40B4-BE49-F238E27FC236}">
                <a16:creationId xmlns:a16="http://schemas.microsoft.com/office/drawing/2014/main" id="{82100850-86C6-B922-C542-20CA05AC5F2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69550" y="640080"/>
            <a:ext cx="5743015" cy="5577840"/>
          </a:xfrm>
          <a:prstGeom prst="rect">
            <a:avLst/>
          </a:prstGeom>
        </p:spPr>
      </p:pic>
      <p:sp>
        <p:nvSpPr>
          <p:cNvPr id="3" name="Slide Number Placeholder 2">
            <a:extLst>
              <a:ext uri="{FF2B5EF4-FFF2-40B4-BE49-F238E27FC236}">
                <a16:creationId xmlns:a16="http://schemas.microsoft.com/office/drawing/2014/main" id="{AB45403E-B0DC-34F5-5EEE-F5F61A18E7FE}"/>
              </a:ext>
            </a:extLst>
          </p:cNvPr>
          <p:cNvSpPr>
            <a:spLocks noGrp="1"/>
          </p:cNvSpPr>
          <p:nvPr>
            <p:ph type="sldNum" sz="quarter" idx="12"/>
          </p:nvPr>
        </p:nvSpPr>
        <p:spPr/>
        <p:txBody>
          <a:bodyPr/>
          <a:lstStyle/>
          <a:p>
            <a:fld id="{4FAB73BC-B049-4115-A692-8D63A059BFB8}" type="slidenum">
              <a:rPr lang="en-US" sz="3200" dirty="0" smtClean="0">
                <a:solidFill>
                  <a:schemeClr val="tx1"/>
                </a:solidFill>
                <a:latin typeface="Poppins"/>
                <a:cs typeface="Poppins"/>
              </a:rPr>
              <a:t>22</a:t>
            </a:fld>
            <a:endParaRPr lang="en-US" sz="3200">
              <a:solidFill>
                <a:schemeClr val="tx1"/>
              </a:solidFill>
              <a:latin typeface="Poppins"/>
              <a:cs typeface="Poppins"/>
            </a:endParaRPr>
          </a:p>
        </p:txBody>
      </p:sp>
    </p:spTree>
    <p:extLst>
      <p:ext uri="{BB962C8B-B14F-4D97-AF65-F5344CB8AC3E}">
        <p14:creationId xmlns:p14="http://schemas.microsoft.com/office/powerpoint/2010/main" val="3641055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9210D-A1B4-6CF8-6407-7F43459C55A0}"/>
              </a:ext>
            </a:extLst>
          </p:cNvPr>
          <p:cNvSpPr>
            <a:spLocks noGrp="1"/>
          </p:cNvSpPr>
          <p:nvPr>
            <p:ph type="title"/>
          </p:nvPr>
        </p:nvSpPr>
        <p:spPr>
          <a:xfrm>
            <a:off x="850751" y="96103"/>
            <a:ext cx="11156576" cy="1719698"/>
          </a:xfrm>
        </p:spPr>
        <p:txBody>
          <a:bodyPr>
            <a:normAutofit fontScale="90000"/>
          </a:bodyPr>
          <a:lstStyle/>
          <a:p>
            <a:r>
              <a:rPr lang="en-US" sz="4000">
                <a:latin typeface="Poppins "/>
                <a:ea typeface="Calibri Light"/>
                <a:cs typeface="Calibri Light"/>
              </a:rPr>
              <a:t>Collaboration with Planned Parenthood of Southern New England and CT Developmental Services Healthy Relationship Series</a:t>
            </a:r>
            <a:endParaRPr lang="en-US" sz="4000">
              <a:latin typeface="Poppins "/>
            </a:endParaRPr>
          </a:p>
        </p:txBody>
      </p:sp>
      <p:sp>
        <p:nvSpPr>
          <p:cNvPr id="5" name="Content Placeholder 4">
            <a:extLst>
              <a:ext uri="{FF2B5EF4-FFF2-40B4-BE49-F238E27FC236}">
                <a16:creationId xmlns:a16="http://schemas.microsoft.com/office/drawing/2014/main" id="{4C334834-B131-B439-602B-C99A8D6B643D}"/>
              </a:ext>
            </a:extLst>
          </p:cNvPr>
          <p:cNvSpPr>
            <a:spLocks noGrp="1"/>
          </p:cNvSpPr>
          <p:nvPr>
            <p:ph sz="half" idx="2"/>
          </p:nvPr>
        </p:nvSpPr>
        <p:spPr>
          <a:xfrm>
            <a:off x="500143" y="2078551"/>
            <a:ext cx="5922498" cy="4023360"/>
          </a:xfrm>
        </p:spPr>
        <p:txBody>
          <a:bodyPr vert="horz" lIns="0" tIns="45720" rIns="0" bIns="45720" rtlCol="0" anchor="t">
            <a:normAutofit fontScale="77500" lnSpcReduction="20000"/>
          </a:bodyPr>
          <a:lstStyle/>
          <a:p>
            <a:r>
              <a:rPr lang="en-US" sz="3100">
                <a:solidFill>
                  <a:schemeClr val="accent2"/>
                </a:solidFill>
                <a:latin typeface="Poppins "/>
                <a:ea typeface="+mn-lt"/>
                <a:cs typeface="+mn-lt"/>
              </a:rPr>
              <a:t>The Self Advocate coordinators, along with Planned Parenthood of Southern New England, teach individuals about safe and meaningful relationships.</a:t>
            </a:r>
            <a:endParaRPr lang="en-US" sz="3100">
              <a:solidFill>
                <a:schemeClr val="accent2"/>
              </a:solidFill>
              <a:latin typeface="Poppins "/>
              <a:ea typeface="Calibri"/>
              <a:cs typeface="Calibri"/>
            </a:endParaRPr>
          </a:p>
          <a:p>
            <a:pPr marL="285750" indent="-285750">
              <a:buFont typeface="Arial" panose="020F0502020204030204" pitchFamily="34" charset="0"/>
              <a:buChar char="•"/>
            </a:pPr>
            <a:r>
              <a:rPr lang="en-US" sz="2600">
                <a:latin typeface="Poppins "/>
                <a:ea typeface="+mn-lt"/>
                <a:cs typeface="+mn-lt"/>
              </a:rPr>
              <a:t>The classes are held virtually all year long – Fall, Winter, and Spring.</a:t>
            </a:r>
            <a:endParaRPr lang="en-US" sz="2600">
              <a:latin typeface="Poppins "/>
            </a:endParaRPr>
          </a:p>
          <a:p>
            <a:pPr marL="285750" indent="-285750">
              <a:buFont typeface="Arial" panose="020F0502020204030204" pitchFamily="34" charset="0"/>
              <a:buChar char="•"/>
            </a:pPr>
            <a:r>
              <a:rPr lang="en-US" sz="2600">
                <a:latin typeface="Poppins "/>
                <a:ea typeface="+mn-lt"/>
                <a:cs typeface="+mn-lt"/>
              </a:rPr>
              <a:t>The information that is taught in the classes is simplified and easy to understand.</a:t>
            </a:r>
            <a:endParaRPr lang="en-US" sz="2600">
              <a:latin typeface="Poppins "/>
            </a:endParaRPr>
          </a:p>
          <a:p>
            <a:pPr marL="285750" indent="-285750">
              <a:buFont typeface="Arial" panose="020F0502020204030204" pitchFamily="34" charset="0"/>
              <a:buChar char="•"/>
            </a:pPr>
            <a:r>
              <a:rPr lang="en-US" sz="2600">
                <a:latin typeface="Poppins "/>
                <a:ea typeface="+mn-lt"/>
                <a:cs typeface="+mn-lt"/>
              </a:rPr>
              <a:t>Over </a:t>
            </a:r>
            <a:r>
              <a:rPr lang="en-US" sz="2600" b="1">
                <a:latin typeface="Poppins "/>
                <a:ea typeface="+mn-lt"/>
                <a:cs typeface="+mn-lt"/>
              </a:rPr>
              <a:t>100</a:t>
            </a:r>
            <a:r>
              <a:rPr lang="en-US" sz="2600">
                <a:latin typeface="Poppins "/>
                <a:ea typeface="+mn-lt"/>
                <a:cs typeface="+mn-lt"/>
              </a:rPr>
              <a:t> individuals have taken the course.</a:t>
            </a:r>
            <a:endParaRPr lang="en-US" sz="2600">
              <a:latin typeface="Poppins "/>
            </a:endParaRPr>
          </a:p>
          <a:p>
            <a:pPr marL="285750" indent="-285750">
              <a:buFont typeface="Arial" panose="020F0502020204030204" pitchFamily="34" charset="0"/>
              <a:buChar char="•"/>
            </a:pPr>
            <a:r>
              <a:rPr lang="en-US" sz="2600">
                <a:latin typeface="Poppins "/>
                <a:ea typeface="+mn-lt"/>
                <a:cs typeface="+mn-lt"/>
              </a:rPr>
              <a:t>All individuals who attend all classes get a certificate.</a:t>
            </a:r>
            <a:endParaRPr lang="en-US" sz="2600">
              <a:latin typeface="Poppins "/>
            </a:endParaRPr>
          </a:p>
          <a:p>
            <a:endParaRPr lang="en-US">
              <a:ea typeface="Calibri"/>
              <a:cs typeface="Calibri"/>
            </a:endParaRPr>
          </a:p>
        </p:txBody>
      </p:sp>
      <p:pic>
        <p:nvPicPr>
          <p:cNvPr id="7" name="Picture 6">
            <a:extLst>
              <a:ext uri="{FF2B5EF4-FFF2-40B4-BE49-F238E27FC236}">
                <a16:creationId xmlns:a16="http://schemas.microsoft.com/office/drawing/2014/main" id="{A5330CB8-7BB3-8629-FB0E-082DB59471A9}"/>
              </a:ext>
            </a:extLst>
          </p:cNvPr>
          <p:cNvPicPr>
            <a:picLocks noChangeAspect="1"/>
          </p:cNvPicPr>
          <p:nvPr/>
        </p:nvPicPr>
        <p:blipFill>
          <a:blip r:embed="rId3"/>
          <a:stretch>
            <a:fillRect/>
          </a:stretch>
        </p:blipFill>
        <p:spPr>
          <a:xfrm rot="60000">
            <a:off x="7573960" y="3001700"/>
            <a:ext cx="4238565" cy="741966"/>
          </a:xfrm>
          <a:prstGeom prst="rect">
            <a:avLst/>
          </a:prstGeom>
        </p:spPr>
      </p:pic>
      <p:pic>
        <p:nvPicPr>
          <p:cNvPr id="8" name="Picture 7" descr="Planned Parenthood of Southern New England Logo PNG Vector">
            <a:extLst>
              <a:ext uri="{FF2B5EF4-FFF2-40B4-BE49-F238E27FC236}">
                <a16:creationId xmlns:a16="http://schemas.microsoft.com/office/drawing/2014/main" id="{66DC3C85-1A98-2F97-6D8A-6CAAC10975CF}"/>
              </a:ext>
            </a:extLst>
          </p:cNvPr>
          <p:cNvPicPr>
            <a:picLocks noChangeAspect="1"/>
          </p:cNvPicPr>
          <p:nvPr/>
        </p:nvPicPr>
        <p:blipFill>
          <a:blip r:embed="rId4"/>
          <a:stretch>
            <a:fillRect/>
          </a:stretch>
        </p:blipFill>
        <p:spPr>
          <a:xfrm>
            <a:off x="8244888" y="1818735"/>
            <a:ext cx="3592763" cy="1139825"/>
          </a:xfrm>
          <a:prstGeom prst="rect">
            <a:avLst/>
          </a:prstGeom>
        </p:spPr>
      </p:pic>
      <p:pic>
        <p:nvPicPr>
          <p:cNvPr id="10" name="Picture 9">
            <a:extLst>
              <a:ext uri="{FF2B5EF4-FFF2-40B4-BE49-F238E27FC236}">
                <a16:creationId xmlns:a16="http://schemas.microsoft.com/office/drawing/2014/main" id="{21C73FCD-25FB-77A1-43D1-30438DBB6C65}"/>
              </a:ext>
            </a:extLst>
          </p:cNvPr>
          <p:cNvPicPr>
            <a:picLocks noChangeAspect="1"/>
          </p:cNvPicPr>
          <p:nvPr/>
        </p:nvPicPr>
        <p:blipFill>
          <a:blip r:embed="rId5"/>
          <a:stretch>
            <a:fillRect/>
          </a:stretch>
        </p:blipFill>
        <p:spPr>
          <a:xfrm>
            <a:off x="7575038" y="3773859"/>
            <a:ext cx="4262895" cy="2327345"/>
          </a:xfrm>
          <a:prstGeom prst="rect">
            <a:avLst/>
          </a:prstGeom>
        </p:spPr>
      </p:pic>
      <p:sp>
        <p:nvSpPr>
          <p:cNvPr id="3" name="Slide Number Placeholder 2">
            <a:extLst>
              <a:ext uri="{FF2B5EF4-FFF2-40B4-BE49-F238E27FC236}">
                <a16:creationId xmlns:a16="http://schemas.microsoft.com/office/drawing/2014/main" id="{A5619B5F-FACB-5456-83C8-83448F08356C}"/>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23</a:t>
            </a:fld>
            <a:endParaRPr lang="en-US" sz="3200">
              <a:solidFill>
                <a:schemeClr val="bg1"/>
              </a:solidFill>
              <a:latin typeface="Poppins"/>
              <a:cs typeface="Poppins"/>
            </a:endParaRPr>
          </a:p>
        </p:txBody>
      </p:sp>
    </p:spTree>
    <p:extLst>
      <p:ext uri="{BB962C8B-B14F-4D97-AF65-F5344CB8AC3E}">
        <p14:creationId xmlns:p14="http://schemas.microsoft.com/office/powerpoint/2010/main" val="3136362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0B633-5460-D04A-272A-990113284E68}"/>
              </a:ext>
            </a:extLst>
          </p:cNvPr>
          <p:cNvSpPr>
            <a:spLocks noGrp="1"/>
          </p:cNvSpPr>
          <p:nvPr>
            <p:ph type="title"/>
          </p:nvPr>
        </p:nvSpPr>
        <p:spPr/>
        <p:txBody>
          <a:bodyPr>
            <a:normAutofit/>
          </a:bodyPr>
          <a:lstStyle/>
          <a:p>
            <a:pPr algn="ctr"/>
            <a:r>
              <a:rPr lang="en-US" sz="5400">
                <a:solidFill>
                  <a:srgbClr val="0070C0"/>
                </a:solidFill>
                <a:latin typeface="Poppins "/>
              </a:rPr>
              <a:t>New Provider Orientation</a:t>
            </a:r>
          </a:p>
        </p:txBody>
      </p:sp>
      <p:sp>
        <p:nvSpPr>
          <p:cNvPr id="3" name="Content Placeholder 2">
            <a:extLst>
              <a:ext uri="{FF2B5EF4-FFF2-40B4-BE49-F238E27FC236}">
                <a16:creationId xmlns:a16="http://schemas.microsoft.com/office/drawing/2014/main" id="{186612AE-8A9E-9F03-2152-4BFEB4BB333A}"/>
              </a:ext>
            </a:extLst>
          </p:cNvPr>
          <p:cNvSpPr>
            <a:spLocks noGrp="1"/>
          </p:cNvSpPr>
          <p:nvPr>
            <p:ph idx="1"/>
          </p:nvPr>
        </p:nvSpPr>
        <p:spPr>
          <a:xfrm>
            <a:off x="1097280" y="1737360"/>
            <a:ext cx="10058400" cy="2783269"/>
          </a:xfrm>
        </p:spPr>
        <p:txBody>
          <a:bodyPr vert="horz" lIns="0" tIns="45720" rIns="0" bIns="45720" rtlCol="0" anchor="t">
            <a:normAutofit fontScale="85000" lnSpcReduction="20000"/>
          </a:bodyPr>
          <a:lstStyle/>
          <a:p>
            <a:pPr marL="0" indent="0">
              <a:buNone/>
            </a:pPr>
            <a:endParaRPr lang="en-US" sz="2800">
              <a:latin typeface="Poppins "/>
            </a:endParaRPr>
          </a:p>
          <a:p>
            <a:pPr marL="285750" indent="-285750">
              <a:buFont typeface="Wingdings" panose="05000000000000000000" pitchFamily="2" charset="2"/>
              <a:buChar char="§"/>
            </a:pPr>
            <a:r>
              <a:rPr lang="en-US" sz="2800">
                <a:latin typeface="Poppins "/>
              </a:rPr>
              <a:t>Three times a year the Self Advocate Coordinators regionally rotate teaching the New Provider training. </a:t>
            </a:r>
          </a:p>
          <a:p>
            <a:pPr marL="285750" indent="-285750">
              <a:buFont typeface="Wingdings" panose="05000000000000000000" pitchFamily="2" charset="2"/>
              <a:buChar char="§"/>
            </a:pPr>
            <a:r>
              <a:rPr lang="en-US" sz="2800">
                <a:latin typeface="Poppins "/>
              </a:rPr>
              <a:t>We teach new providers about the DDS mission.</a:t>
            </a:r>
          </a:p>
          <a:p>
            <a:pPr marL="285750" indent="-285750">
              <a:buFont typeface="Wingdings" panose="05000000000000000000" pitchFamily="2" charset="2"/>
              <a:buChar char="§"/>
            </a:pPr>
            <a:r>
              <a:rPr lang="en-US" sz="2800">
                <a:latin typeface="Poppins "/>
              </a:rPr>
              <a:t>We talk about how important it is to take the people first language pledge.</a:t>
            </a:r>
          </a:p>
          <a:p>
            <a:pPr marL="285750" indent="-285750">
              <a:buFont typeface="Wingdings" panose="05000000000000000000" pitchFamily="2" charset="2"/>
              <a:buChar char="§"/>
            </a:pPr>
            <a:r>
              <a:rPr lang="en-US" sz="2800">
                <a:latin typeface="Poppins "/>
              </a:rPr>
              <a:t>Seeing us for our abilities and not our disabilities.</a:t>
            </a:r>
            <a:endParaRPr lang="en-US">
              <a:cs typeface="Calibri" panose="020F0502020204030204"/>
            </a:endParaRPr>
          </a:p>
        </p:txBody>
      </p:sp>
      <p:pic>
        <p:nvPicPr>
          <p:cNvPr id="5" name="Picture 4" descr="A group of people holding hands">
            <a:extLst>
              <a:ext uri="{FF2B5EF4-FFF2-40B4-BE49-F238E27FC236}">
                <a16:creationId xmlns:a16="http://schemas.microsoft.com/office/drawing/2014/main" id="{B491644E-29D7-0160-8AB5-6729280374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55390" y="4613097"/>
            <a:ext cx="3081220" cy="1558796"/>
          </a:xfrm>
          <a:prstGeom prst="rect">
            <a:avLst/>
          </a:prstGeom>
        </p:spPr>
      </p:pic>
      <p:sp>
        <p:nvSpPr>
          <p:cNvPr id="4" name="Slide Number Placeholder 3">
            <a:extLst>
              <a:ext uri="{FF2B5EF4-FFF2-40B4-BE49-F238E27FC236}">
                <a16:creationId xmlns:a16="http://schemas.microsoft.com/office/drawing/2014/main" id="{DBD01758-1857-B912-ECEC-FCA6BAC66FBC}"/>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24</a:t>
            </a:fld>
            <a:endParaRPr lang="en-US" sz="3200">
              <a:solidFill>
                <a:schemeClr val="bg1"/>
              </a:solidFill>
              <a:latin typeface="Poppins"/>
              <a:cs typeface="Poppins"/>
            </a:endParaRPr>
          </a:p>
        </p:txBody>
      </p:sp>
    </p:spTree>
    <p:extLst>
      <p:ext uri="{BB962C8B-B14F-4D97-AF65-F5344CB8AC3E}">
        <p14:creationId xmlns:p14="http://schemas.microsoft.com/office/powerpoint/2010/main" val="9239813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301202-D962-3A9F-EDFC-91CD86AB52BD}"/>
              </a:ext>
            </a:extLst>
          </p:cNvPr>
          <p:cNvPicPr>
            <a:picLocks noChangeAspect="1"/>
          </p:cNvPicPr>
          <p:nvPr/>
        </p:nvPicPr>
        <p:blipFill>
          <a:blip r:embed="rId3"/>
          <a:srcRect r="9452"/>
          <a:stretch/>
        </p:blipFill>
        <p:spPr>
          <a:xfrm>
            <a:off x="1" y="10"/>
            <a:ext cx="4530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 name="TextBox 1">
            <a:extLst>
              <a:ext uri="{FF2B5EF4-FFF2-40B4-BE49-F238E27FC236}">
                <a16:creationId xmlns:a16="http://schemas.microsoft.com/office/drawing/2014/main" id="{FE412EFB-F6DB-423F-74D6-303AEA7F06B1}"/>
              </a:ext>
            </a:extLst>
          </p:cNvPr>
          <p:cNvSpPr txBox="1"/>
          <p:nvPr/>
        </p:nvSpPr>
        <p:spPr>
          <a:xfrm>
            <a:off x="4533840" y="1405741"/>
            <a:ext cx="7655554" cy="5686174"/>
          </a:xfrm>
          <a:prstGeom prst="rect">
            <a:avLst/>
          </a:prstGeom>
        </p:spPr>
        <p:txBody>
          <a:bodyPr vert="horz" lIns="91440" tIns="45720" rIns="91440" bIns="45720" rtlCol="0" anchor="t">
            <a:noAutofit/>
          </a:bodyPr>
          <a:lstStyle/>
          <a:p>
            <a:pPr>
              <a:spcAft>
                <a:spcPts val="600"/>
              </a:spcAft>
            </a:pPr>
            <a:r>
              <a:rPr lang="en-US" sz="2600">
                <a:latin typeface="Poppins "/>
              </a:rPr>
              <a:t>The AT &amp; ME classes provide a backpack of technology equipment that individuals get to keep.  The equipment includes a Chromebook, iPhone, hot spot f</a:t>
            </a:r>
            <a:r>
              <a:rPr lang="en-US" sz="2600">
                <a:latin typeface="Poppins "/>
                <a:cs typeface="Calibri"/>
              </a:rPr>
              <a:t>or wireless internet connection</a:t>
            </a:r>
            <a:r>
              <a:rPr lang="en-US" sz="2600">
                <a:latin typeface="Poppins "/>
              </a:rPr>
              <a:t>, and wireless headphones. </a:t>
            </a:r>
            <a:r>
              <a:rPr lang="en-US" sz="2600">
                <a:latin typeface="Poppins "/>
                <a:cs typeface="Poppins"/>
              </a:rPr>
              <a:t>The Self Advocate Coordinators educate individuals with disabilities on how to set up and use the equipment </a:t>
            </a:r>
            <a:r>
              <a:rPr lang="en-US" sz="2600">
                <a:latin typeface="Poppins "/>
              </a:rPr>
              <a:t>fostering independence for everyone that participates!</a:t>
            </a:r>
            <a:endParaRPr lang="en-US" sz="2600">
              <a:cs typeface="Calibri"/>
            </a:endParaRPr>
          </a:p>
          <a:p>
            <a:pPr indent="-228600">
              <a:lnSpc>
                <a:spcPct val="90000"/>
              </a:lnSpc>
              <a:spcAft>
                <a:spcPts val="600"/>
              </a:spcAft>
              <a:buFont typeface="Arial" panose="020B0604020202020204" pitchFamily="34" charset="0"/>
              <a:buChar char="•"/>
            </a:pPr>
            <a:endParaRPr lang="en-US" sz="2200"/>
          </a:p>
        </p:txBody>
      </p:sp>
      <p:sp>
        <p:nvSpPr>
          <p:cNvPr id="3" name="TextBox 2">
            <a:extLst>
              <a:ext uri="{FF2B5EF4-FFF2-40B4-BE49-F238E27FC236}">
                <a16:creationId xmlns:a16="http://schemas.microsoft.com/office/drawing/2014/main" id="{A29B4920-7C02-9D31-BA97-46BF170DA72A}"/>
              </a:ext>
            </a:extLst>
          </p:cNvPr>
          <p:cNvSpPr txBox="1"/>
          <p:nvPr/>
        </p:nvSpPr>
        <p:spPr>
          <a:xfrm>
            <a:off x="6511393" y="205728"/>
            <a:ext cx="383959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solidFill>
                  <a:srgbClr val="0070C0"/>
                </a:solidFill>
                <a:latin typeface="Poppins "/>
                <a:ea typeface="Calibri"/>
                <a:cs typeface="Calibri"/>
              </a:rPr>
              <a:t>AT &amp; Me</a:t>
            </a:r>
            <a:endParaRPr lang="en-US" sz="5400">
              <a:solidFill>
                <a:srgbClr val="0070C0"/>
              </a:solidFill>
              <a:latin typeface="Poppins "/>
            </a:endParaRPr>
          </a:p>
        </p:txBody>
      </p:sp>
      <p:sp>
        <p:nvSpPr>
          <p:cNvPr id="4" name="Slide Number Placeholder 3">
            <a:extLst>
              <a:ext uri="{FF2B5EF4-FFF2-40B4-BE49-F238E27FC236}">
                <a16:creationId xmlns:a16="http://schemas.microsoft.com/office/drawing/2014/main" id="{74ED7B0B-ADFE-AFFD-8F38-05B9D14C8A78}"/>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25</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28663635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8E117-DC27-96C4-45C4-9171D4CC8B66}"/>
              </a:ext>
            </a:extLst>
          </p:cNvPr>
          <p:cNvSpPr>
            <a:spLocks noGrp="1"/>
          </p:cNvSpPr>
          <p:nvPr>
            <p:ph type="title"/>
          </p:nvPr>
        </p:nvSpPr>
        <p:spPr>
          <a:xfrm>
            <a:off x="133575" y="309014"/>
            <a:ext cx="11022105" cy="1260258"/>
          </a:xfrm>
        </p:spPr>
        <p:txBody>
          <a:bodyPr>
            <a:normAutofit fontScale="90000"/>
          </a:bodyPr>
          <a:lstStyle/>
          <a:p>
            <a:pPr algn="ctr"/>
            <a:br>
              <a:rPr lang="en-US" sz="7200">
                <a:ea typeface="Calibri Light"/>
                <a:cs typeface="Calibri Light"/>
              </a:rPr>
            </a:br>
            <a:r>
              <a:rPr lang="en-US" sz="7200">
                <a:solidFill>
                  <a:srgbClr val="0070C0"/>
                </a:solidFill>
                <a:latin typeface="Poppins "/>
                <a:ea typeface="Calibri Light"/>
                <a:cs typeface="Calibri Light"/>
              </a:rPr>
              <a:t>AT &amp; Me Facts</a:t>
            </a:r>
            <a:endParaRPr lang="en-US">
              <a:latin typeface="Poppins "/>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B03A971-7986-86FA-84A8-EF9279775922}"/>
              </a:ext>
            </a:extLst>
          </p:cNvPr>
          <p:cNvSpPr>
            <a:spLocks noGrp="1"/>
          </p:cNvSpPr>
          <p:nvPr>
            <p:ph sz="half" idx="1"/>
          </p:nvPr>
        </p:nvSpPr>
        <p:spPr>
          <a:xfrm>
            <a:off x="1779103" y="2362238"/>
            <a:ext cx="8264359" cy="4911010"/>
          </a:xfrm>
        </p:spPr>
        <p:txBody>
          <a:bodyPr vert="horz" lIns="0" tIns="45720" rIns="0" bIns="45720" rtlCol="0" anchor="t">
            <a:noAutofit/>
          </a:bodyPr>
          <a:lstStyle/>
          <a:p>
            <a:pPr marL="0" indent="0">
              <a:lnSpc>
                <a:spcPct val="100000"/>
              </a:lnSpc>
              <a:spcBef>
                <a:spcPts val="0"/>
              </a:spcBef>
              <a:spcAft>
                <a:spcPts val="0"/>
              </a:spcAft>
              <a:buNone/>
            </a:pPr>
            <a:r>
              <a:rPr lang="en-US" sz="3200">
                <a:solidFill>
                  <a:srgbClr val="000000"/>
                </a:solidFill>
                <a:latin typeface="Poppins"/>
                <a:cs typeface="Poppins"/>
              </a:rPr>
              <a:t>The Self-Advocate Coordinators teamed up with the Assistive Technology Division to assist in training individuals statewide on using the assistive technology that they receive in their backpacks. </a:t>
            </a:r>
            <a:endParaRPr lang="en-US" sz="3200" b="1">
              <a:solidFill>
                <a:srgbClr val="000000"/>
              </a:solidFill>
              <a:latin typeface="Poppins"/>
              <a:cs typeface="Poppins"/>
            </a:endParaRPr>
          </a:p>
          <a:p>
            <a:pPr>
              <a:lnSpc>
                <a:spcPct val="100000"/>
              </a:lnSpc>
              <a:spcBef>
                <a:spcPts val="0"/>
              </a:spcBef>
              <a:spcAft>
                <a:spcPts val="0"/>
              </a:spcAft>
            </a:pPr>
            <a:endParaRPr lang="en-US" sz="1400">
              <a:solidFill>
                <a:srgbClr val="000000"/>
              </a:solidFill>
              <a:latin typeface="Poppins"/>
              <a:cs typeface="Poppins"/>
            </a:endParaRPr>
          </a:p>
        </p:txBody>
      </p:sp>
      <p:sp>
        <p:nvSpPr>
          <p:cNvPr id="5" name="Slide Number Placeholder 4">
            <a:extLst>
              <a:ext uri="{FF2B5EF4-FFF2-40B4-BE49-F238E27FC236}">
                <a16:creationId xmlns:a16="http://schemas.microsoft.com/office/drawing/2014/main" id="{5896B457-6626-586E-E835-76B402668A08}"/>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26</a:t>
            </a:fld>
            <a:endParaRPr lang="en-US" sz="3200">
              <a:solidFill>
                <a:schemeClr val="bg1"/>
              </a:solidFill>
              <a:latin typeface="Poppins"/>
              <a:cs typeface="Poppins"/>
            </a:endParaRPr>
          </a:p>
        </p:txBody>
      </p:sp>
    </p:spTree>
    <p:extLst>
      <p:ext uri="{BB962C8B-B14F-4D97-AF65-F5344CB8AC3E}">
        <p14:creationId xmlns:p14="http://schemas.microsoft.com/office/powerpoint/2010/main" val="2556647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C07632B-64A0-178A-A863-DDAC251BAA5D}"/>
              </a:ext>
            </a:extLst>
          </p:cNvPr>
          <p:cNvGraphicFramePr>
            <a:graphicFrameLocks noGrp="1"/>
          </p:cNvGraphicFramePr>
          <p:nvPr>
            <p:ph idx="1"/>
            <p:extLst>
              <p:ext uri="{D42A27DB-BD31-4B8C-83A1-F6EECF244321}">
                <p14:modId xmlns:p14="http://schemas.microsoft.com/office/powerpoint/2010/main" val="3901893740"/>
              </p:ext>
            </p:extLst>
          </p:nvPr>
        </p:nvGraphicFramePr>
        <p:xfrm>
          <a:off x="821484" y="369598"/>
          <a:ext cx="10728325" cy="3950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4584B3E2-1B82-8D27-0DC8-77F894E75C7D}"/>
              </a:ext>
            </a:extLst>
          </p:cNvPr>
          <p:cNvPicPr>
            <a:picLocks noChangeAspect="1"/>
          </p:cNvPicPr>
          <p:nvPr/>
        </p:nvPicPr>
        <p:blipFill>
          <a:blip r:embed="rId8"/>
          <a:stretch>
            <a:fillRect/>
          </a:stretch>
        </p:blipFill>
        <p:spPr>
          <a:xfrm>
            <a:off x="503935" y="4328343"/>
            <a:ext cx="1856157" cy="2151877"/>
          </a:xfrm>
          <a:prstGeom prst="rect">
            <a:avLst/>
          </a:prstGeom>
        </p:spPr>
      </p:pic>
      <p:pic>
        <p:nvPicPr>
          <p:cNvPr id="4" name="Picture 3">
            <a:extLst>
              <a:ext uri="{FF2B5EF4-FFF2-40B4-BE49-F238E27FC236}">
                <a16:creationId xmlns:a16="http://schemas.microsoft.com/office/drawing/2014/main" id="{61BA5F25-7C38-5611-A9DC-959F5D68F677}"/>
              </a:ext>
            </a:extLst>
          </p:cNvPr>
          <p:cNvPicPr>
            <a:picLocks noChangeAspect="1"/>
          </p:cNvPicPr>
          <p:nvPr/>
        </p:nvPicPr>
        <p:blipFill>
          <a:blip r:embed="rId9"/>
          <a:stretch>
            <a:fillRect/>
          </a:stretch>
        </p:blipFill>
        <p:spPr>
          <a:xfrm>
            <a:off x="2688272" y="3736596"/>
            <a:ext cx="2935674" cy="2151877"/>
          </a:xfrm>
          <a:prstGeom prst="rect">
            <a:avLst/>
          </a:prstGeom>
        </p:spPr>
      </p:pic>
      <p:pic>
        <p:nvPicPr>
          <p:cNvPr id="7" name="Picture 6">
            <a:extLst>
              <a:ext uri="{FF2B5EF4-FFF2-40B4-BE49-F238E27FC236}">
                <a16:creationId xmlns:a16="http://schemas.microsoft.com/office/drawing/2014/main" id="{D02942B0-A213-2F08-FA4B-A908A9D5AF7B}"/>
              </a:ext>
            </a:extLst>
          </p:cNvPr>
          <p:cNvPicPr>
            <a:picLocks noChangeAspect="1"/>
          </p:cNvPicPr>
          <p:nvPr/>
        </p:nvPicPr>
        <p:blipFill>
          <a:blip r:embed="rId10"/>
          <a:stretch>
            <a:fillRect/>
          </a:stretch>
        </p:blipFill>
        <p:spPr>
          <a:xfrm>
            <a:off x="8860095" y="3429000"/>
            <a:ext cx="3198102" cy="3282824"/>
          </a:xfrm>
          <a:prstGeom prst="rect">
            <a:avLst/>
          </a:prstGeom>
        </p:spPr>
      </p:pic>
      <p:pic>
        <p:nvPicPr>
          <p:cNvPr id="6" name="Picture 5">
            <a:extLst>
              <a:ext uri="{FF2B5EF4-FFF2-40B4-BE49-F238E27FC236}">
                <a16:creationId xmlns:a16="http://schemas.microsoft.com/office/drawing/2014/main" id="{E7372027-D668-C7ED-E185-87FF798F671F}"/>
              </a:ext>
            </a:extLst>
          </p:cNvPr>
          <p:cNvPicPr>
            <a:picLocks noChangeAspect="1"/>
          </p:cNvPicPr>
          <p:nvPr/>
        </p:nvPicPr>
        <p:blipFill>
          <a:blip r:embed="rId11"/>
          <a:stretch>
            <a:fillRect/>
          </a:stretch>
        </p:blipFill>
        <p:spPr>
          <a:xfrm>
            <a:off x="6095521" y="4328343"/>
            <a:ext cx="2419459" cy="2401313"/>
          </a:xfrm>
          <a:prstGeom prst="rect">
            <a:avLst/>
          </a:prstGeom>
        </p:spPr>
      </p:pic>
      <p:sp>
        <p:nvSpPr>
          <p:cNvPr id="3" name="TextBox 2">
            <a:extLst>
              <a:ext uri="{FF2B5EF4-FFF2-40B4-BE49-F238E27FC236}">
                <a16:creationId xmlns:a16="http://schemas.microsoft.com/office/drawing/2014/main" id="{CE601421-7E4A-3879-7D1D-2C512F7C9270}"/>
              </a:ext>
            </a:extLst>
          </p:cNvPr>
          <p:cNvSpPr txBox="1"/>
          <p:nvPr/>
        </p:nvSpPr>
        <p:spPr>
          <a:xfrm>
            <a:off x="2982585" y="600195"/>
            <a:ext cx="317716" cy="369332"/>
          </a:xfrm>
          <a:prstGeom prst="rect">
            <a:avLst/>
          </a:prstGeom>
          <a:noFill/>
        </p:spPr>
        <p:txBody>
          <a:bodyPr wrap="none" rtlCol="0">
            <a:spAutoFit/>
          </a:bodyPr>
          <a:lstStyle/>
          <a:p>
            <a:r>
              <a:rPr lang="en-US"/>
              <a:t>A</a:t>
            </a:r>
          </a:p>
        </p:txBody>
      </p:sp>
      <p:sp>
        <p:nvSpPr>
          <p:cNvPr id="8" name="TextBox 7">
            <a:extLst>
              <a:ext uri="{FF2B5EF4-FFF2-40B4-BE49-F238E27FC236}">
                <a16:creationId xmlns:a16="http://schemas.microsoft.com/office/drawing/2014/main" id="{B6AE5AFC-643F-7150-7A82-D429593BAEB9}"/>
              </a:ext>
            </a:extLst>
          </p:cNvPr>
          <p:cNvSpPr txBox="1"/>
          <p:nvPr/>
        </p:nvSpPr>
        <p:spPr>
          <a:xfrm>
            <a:off x="1323975" y="492473"/>
            <a:ext cx="9934575" cy="584775"/>
          </a:xfrm>
          <a:prstGeom prst="rect">
            <a:avLst/>
          </a:prstGeom>
          <a:noFill/>
        </p:spPr>
        <p:txBody>
          <a:bodyPr wrap="square" lIns="91440" tIns="45720" rIns="91440" bIns="45720" rtlCol="0" anchor="t">
            <a:spAutoFit/>
          </a:bodyPr>
          <a:lstStyle/>
          <a:p>
            <a:r>
              <a:rPr lang="en-US" sz="3200">
                <a:solidFill>
                  <a:schemeClr val="bg1"/>
                </a:solidFill>
                <a:latin typeface="Poppins "/>
              </a:rPr>
              <a:t>Self-Advocate Coordinators  Promote AT &amp; ME</a:t>
            </a:r>
          </a:p>
        </p:txBody>
      </p:sp>
      <p:sp>
        <p:nvSpPr>
          <p:cNvPr id="9" name="Slide Number Placeholder 8">
            <a:extLst>
              <a:ext uri="{FF2B5EF4-FFF2-40B4-BE49-F238E27FC236}">
                <a16:creationId xmlns:a16="http://schemas.microsoft.com/office/drawing/2014/main" id="{039E984A-0567-D995-24BF-7DF12B211F30}"/>
              </a:ext>
            </a:extLst>
          </p:cNvPr>
          <p:cNvSpPr>
            <a:spLocks noGrp="1"/>
          </p:cNvSpPr>
          <p:nvPr>
            <p:ph type="sldNum" sz="quarter" idx="12"/>
          </p:nvPr>
        </p:nvSpPr>
        <p:spPr/>
        <p:txBody>
          <a:bodyPr/>
          <a:lstStyle/>
          <a:p>
            <a:fld id="{4FAB73BC-B049-4115-A692-8D63A059BFB8}" type="slidenum">
              <a:rPr lang="en-US" sz="3200" dirty="0" smtClean="0">
                <a:solidFill>
                  <a:schemeClr val="tx1"/>
                </a:solidFill>
                <a:latin typeface="Poppins"/>
                <a:cs typeface="Poppins"/>
              </a:rPr>
              <a:t>27</a:t>
            </a:fld>
            <a:endParaRPr lang="en-US" sz="3200" dirty="0">
              <a:solidFill>
                <a:schemeClr val="tx1"/>
              </a:solidFill>
              <a:latin typeface="Poppins"/>
              <a:cs typeface="Poppins"/>
            </a:endParaRPr>
          </a:p>
        </p:txBody>
      </p:sp>
    </p:spTree>
    <p:extLst>
      <p:ext uri="{BB962C8B-B14F-4D97-AF65-F5344CB8AC3E}">
        <p14:creationId xmlns:p14="http://schemas.microsoft.com/office/powerpoint/2010/main" val="1779999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a:xfrm>
            <a:off x="112542" y="286603"/>
            <a:ext cx="11875476" cy="1427311"/>
          </a:xfrm>
        </p:spPr>
        <p:txBody>
          <a:bodyPr>
            <a:normAutofit/>
          </a:bodyPr>
          <a:lstStyle/>
          <a:p>
            <a:pPr algn="ctr"/>
            <a:r>
              <a:rPr lang="en-US" sz="6600">
                <a:latin typeface="Poppins"/>
                <a:cs typeface="Poppins"/>
              </a:rPr>
              <a:t>ADA/Assistive Technology</a:t>
            </a:r>
            <a:endParaRPr lang="en-US" sz="6600">
              <a:latin typeface="Poppins" panose="00000500000000000000" pitchFamily="2" charset="0"/>
              <a:cs typeface="Poppins" panose="00000500000000000000" pitchFamily="2" charset="0"/>
            </a:endParaRPr>
          </a:p>
        </p:txBody>
      </p:sp>
      <p:pic>
        <p:nvPicPr>
          <p:cNvPr id="7" name="Content Placeholder 6" descr="ADA Transition Plan Template and Resources">
            <a:extLst>
              <a:ext uri="{FF2B5EF4-FFF2-40B4-BE49-F238E27FC236}">
                <a16:creationId xmlns:a16="http://schemas.microsoft.com/office/drawing/2014/main" id="{8035FF46-2BFE-799B-606C-BB6575A1A20A}"/>
              </a:ext>
            </a:extLst>
          </p:cNvPr>
          <p:cNvPicPr>
            <a:picLocks noGrp="1" noChangeAspect="1"/>
          </p:cNvPicPr>
          <p:nvPr>
            <p:ph sz="half" idx="1"/>
          </p:nvPr>
        </p:nvPicPr>
        <p:blipFill>
          <a:blip r:embed="rId3"/>
          <a:stretch>
            <a:fillRect/>
          </a:stretch>
        </p:blipFill>
        <p:spPr>
          <a:xfrm>
            <a:off x="1157288" y="2434180"/>
            <a:ext cx="4938712" cy="1604153"/>
          </a:xfrm>
        </p:spPr>
      </p:pic>
      <p:pic>
        <p:nvPicPr>
          <p:cNvPr id="4" name="Picture 3">
            <a:extLst>
              <a:ext uri="{FF2B5EF4-FFF2-40B4-BE49-F238E27FC236}">
                <a16:creationId xmlns:a16="http://schemas.microsoft.com/office/drawing/2014/main" id="{906D1433-CEFA-FE76-8829-30333817C3B4}"/>
              </a:ext>
            </a:extLst>
          </p:cNvPr>
          <p:cNvPicPr>
            <a:picLocks noChangeAspect="1"/>
          </p:cNvPicPr>
          <p:nvPr/>
        </p:nvPicPr>
        <p:blipFill>
          <a:blip r:embed="rId4"/>
          <a:stretch>
            <a:fillRect/>
          </a:stretch>
        </p:blipFill>
        <p:spPr>
          <a:xfrm>
            <a:off x="6439397" y="3236257"/>
            <a:ext cx="3770069" cy="2867114"/>
          </a:xfrm>
          <a:prstGeom prst="rect">
            <a:avLst/>
          </a:prstGeom>
        </p:spPr>
      </p:pic>
      <p:sp>
        <p:nvSpPr>
          <p:cNvPr id="3" name="Slide Number Placeholder 2">
            <a:extLst>
              <a:ext uri="{FF2B5EF4-FFF2-40B4-BE49-F238E27FC236}">
                <a16:creationId xmlns:a16="http://schemas.microsoft.com/office/drawing/2014/main" id="{4F5D6AE7-9D03-745A-B86A-B23110F5E73D}"/>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28</a:t>
            </a:fld>
            <a:endParaRPr lang="en-US" sz="3200">
              <a:solidFill>
                <a:schemeClr val="bg1"/>
              </a:solidFill>
              <a:latin typeface="Poppins"/>
              <a:cs typeface="Poppins"/>
            </a:endParaRPr>
          </a:p>
        </p:txBody>
      </p:sp>
    </p:spTree>
    <p:extLst>
      <p:ext uri="{BB962C8B-B14F-4D97-AF65-F5344CB8AC3E}">
        <p14:creationId xmlns:p14="http://schemas.microsoft.com/office/powerpoint/2010/main" val="13011652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3C59D-7D32-E464-C567-6E01B24D8F3B}"/>
              </a:ext>
            </a:extLst>
          </p:cNvPr>
          <p:cNvSpPr>
            <a:spLocks noGrp="1"/>
          </p:cNvSpPr>
          <p:nvPr>
            <p:ph type="title"/>
          </p:nvPr>
        </p:nvSpPr>
        <p:spPr>
          <a:xfrm>
            <a:off x="1955924" y="390293"/>
            <a:ext cx="10058400" cy="957714"/>
          </a:xfrm>
        </p:spPr>
        <p:txBody>
          <a:bodyPr vert="horz" lIns="91440" tIns="45720" rIns="91440" bIns="45720" rtlCol="0" anchor="b">
            <a:normAutofit fontScale="90000"/>
          </a:bodyPr>
          <a:lstStyle/>
          <a:p>
            <a:br>
              <a:rPr lang="en-US">
                <a:latin typeface="Poppins" panose="00000500000000000000" pitchFamily="2" charset="0"/>
                <a:cs typeface="Poppins" panose="00000500000000000000" pitchFamily="2" charset="0"/>
              </a:rPr>
            </a:br>
            <a:br>
              <a:rPr lang="en-US">
                <a:latin typeface="Poppins" panose="00000500000000000000" pitchFamily="2" charset="0"/>
                <a:cs typeface="Poppins" panose="00000500000000000000" pitchFamily="2" charset="0"/>
              </a:rPr>
            </a:br>
            <a:r>
              <a:rPr lang="en-US">
                <a:latin typeface="Poppins" panose="00000500000000000000" pitchFamily="2" charset="0"/>
                <a:cs typeface="Poppins" panose="00000500000000000000" pitchFamily="2" charset="0"/>
              </a:rPr>
              <a:t>ADA – Assistive Technology</a:t>
            </a:r>
            <a:endParaRPr lang="en-US"/>
          </a:p>
        </p:txBody>
      </p:sp>
      <p:pic>
        <p:nvPicPr>
          <p:cNvPr id="4" name="Content Placeholder 3">
            <a:extLst>
              <a:ext uri="{FF2B5EF4-FFF2-40B4-BE49-F238E27FC236}">
                <a16:creationId xmlns:a16="http://schemas.microsoft.com/office/drawing/2014/main" id="{F656AB43-A5BE-3A2A-126A-FCD4C3D80CF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l="3414" r="6260" b="-4"/>
          <a:stretch/>
        </p:blipFill>
        <p:spPr>
          <a:xfrm>
            <a:off x="8020570" y="1916318"/>
            <a:ext cx="3135109" cy="3471012"/>
          </a:xfrm>
          <a:prstGeom prst="rect">
            <a:avLst/>
          </a:prstGeom>
        </p:spPr>
      </p:pic>
      <p:sp>
        <p:nvSpPr>
          <p:cNvPr id="6" name="TextBox 5">
            <a:extLst>
              <a:ext uri="{FF2B5EF4-FFF2-40B4-BE49-F238E27FC236}">
                <a16:creationId xmlns:a16="http://schemas.microsoft.com/office/drawing/2014/main" id="{CB4C6A16-6FB0-582F-2775-F7CA07D1C427}"/>
              </a:ext>
            </a:extLst>
          </p:cNvPr>
          <p:cNvSpPr txBox="1"/>
          <p:nvPr/>
        </p:nvSpPr>
        <p:spPr>
          <a:xfrm>
            <a:off x="1164187" y="2180271"/>
            <a:ext cx="6417714" cy="4023360"/>
          </a:xfrm>
          <a:prstGeom prst="rect">
            <a:avLst/>
          </a:prstGeom>
        </p:spPr>
        <p:txBody>
          <a:bodyPr vert="horz" lIns="0" tIns="45720" rIns="0" bIns="45720" rtlCol="0" anchor="t">
            <a:normAutofit fontScale="77500" lnSpcReduction="20000"/>
          </a:bodyPr>
          <a:lstStyle/>
          <a:p>
            <a:pPr marL="57150" indent="-285750">
              <a:lnSpc>
                <a:spcPct val="90000"/>
              </a:lnSpc>
              <a:spcAft>
                <a:spcPts val="600"/>
              </a:spcAft>
              <a:buClr>
                <a:schemeClr val="accent1"/>
              </a:buClr>
              <a:buFont typeface="Wingdings" panose="05000000000000000000" pitchFamily="2" charset="2"/>
              <a:buChar char="§"/>
            </a:pPr>
            <a:r>
              <a:rPr lang="en-US" sz="3000" b="1">
                <a:solidFill>
                  <a:schemeClr val="tx1">
                    <a:lumMod val="75000"/>
                    <a:lumOff val="25000"/>
                  </a:schemeClr>
                </a:solidFill>
                <a:latin typeface="Poppins"/>
                <a:cs typeface="Poppins"/>
              </a:rPr>
              <a:t>Self Advocate Coordinators create and present power points that educate people with disabilities: </a:t>
            </a:r>
          </a:p>
          <a:p>
            <a:pPr>
              <a:lnSpc>
                <a:spcPct val="90000"/>
              </a:lnSpc>
              <a:spcAft>
                <a:spcPts val="600"/>
              </a:spcAft>
              <a:buClr>
                <a:schemeClr val="accent1"/>
              </a:buClr>
            </a:pPr>
            <a:endParaRPr lang="en-US" sz="5200">
              <a:solidFill>
                <a:schemeClr val="tx1">
                  <a:lumMod val="75000"/>
                  <a:lumOff val="25000"/>
                </a:schemeClr>
              </a:solidFill>
              <a:latin typeface="Poppins"/>
              <a:cs typeface="Poppins"/>
            </a:endParaRPr>
          </a:p>
          <a:p>
            <a:pPr marL="57150" indent="-285750">
              <a:lnSpc>
                <a:spcPct val="90000"/>
              </a:lnSpc>
              <a:spcAft>
                <a:spcPts val="600"/>
              </a:spcAft>
              <a:buClr>
                <a:schemeClr val="accent1"/>
              </a:buClr>
              <a:buFont typeface="Wingdings" panose="05000000000000000000" pitchFamily="2" charset="2"/>
              <a:buChar char="§"/>
            </a:pPr>
            <a:r>
              <a:rPr lang="en-US" sz="3100">
                <a:solidFill>
                  <a:schemeClr val="tx1">
                    <a:lumMod val="75000"/>
                    <a:lumOff val="25000"/>
                  </a:schemeClr>
                </a:solidFill>
                <a:latin typeface="Poppins "/>
                <a:cs typeface="Poppins"/>
              </a:rPr>
              <a:t>Self-Advocacy Groups </a:t>
            </a:r>
          </a:p>
          <a:p>
            <a:pPr marL="285750" indent="-285750">
              <a:lnSpc>
                <a:spcPct val="90000"/>
              </a:lnSpc>
              <a:spcAft>
                <a:spcPts val="600"/>
              </a:spcAft>
              <a:buClr>
                <a:schemeClr val="accent1"/>
              </a:buClr>
              <a:buFont typeface="Wingdings" panose="05000000000000000000" pitchFamily="2" charset="2"/>
              <a:buChar char="§"/>
            </a:pPr>
            <a:r>
              <a:rPr lang="en-US" sz="3100">
                <a:solidFill>
                  <a:schemeClr val="tx1">
                    <a:lumMod val="75000"/>
                    <a:lumOff val="25000"/>
                  </a:schemeClr>
                </a:solidFill>
                <a:latin typeface="Poppins "/>
                <a:cs typeface="Poppins"/>
              </a:rPr>
              <a:t>FAB topic groups</a:t>
            </a:r>
          </a:p>
          <a:p>
            <a:pPr marL="285750" indent="-285750">
              <a:lnSpc>
                <a:spcPct val="90000"/>
              </a:lnSpc>
              <a:spcAft>
                <a:spcPts val="600"/>
              </a:spcAft>
              <a:buClr>
                <a:schemeClr val="accent1"/>
              </a:buClr>
              <a:buFont typeface="Wingdings" panose="05000000000000000000" pitchFamily="2" charset="2"/>
              <a:buChar char="§"/>
            </a:pPr>
            <a:r>
              <a:rPr lang="en-US" sz="3100">
                <a:solidFill>
                  <a:schemeClr val="tx1">
                    <a:lumMod val="75000"/>
                    <a:lumOff val="25000"/>
                  </a:schemeClr>
                </a:solidFill>
                <a:latin typeface="Poppins "/>
                <a:cs typeface="Poppins"/>
              </a:rPr>
              <a:t>Connecticut Family Support Network</a:t>
            </a:r>
          </a:p>
          <a:p>
            <a:pPr marL="285750" indent="-285750">
              <a:lnSpc>
                <a:spcPct val="90000"/>
              </a:lnSpc>
              <a:spcAft>
                <a:spcPts val="600"/>
              </a:spcAft>
              <a:buClr>
                <a:schemeClr val="accent1"/>
              </a:buClr>
              <a:buFont typeface="Wingdings" panose="05000000000000000000" pitchFamily="2" charset="2"/>
              <a:buChar char="§"/>
            </a:pPr>
            <a:r>
              <a:rPr lang="en-US" sz="3100">
                <a:solidFill>
                  <a:schemeClr val="tx1">
                    <a:lumMod val="75000"/>
                    <a:lumOff val="25000"/>
                  </a:schemeClr>
                </a:solidFill>
                <a:latin typeface="Poppins "/>
                <a:cs typeface="Poppins"/>
              </a:rPr>
              <a:t>Americans with Disability Act </a:t>
            </a:r>
          </a:p>
          <a:p>
            <a:pPr marL="285750" indent="-285750">
              <a:lnSpc>
                <a:spcPct val="90000"/>
              </a:lnSpc>
              <a:spcAft>
                <a:spcPts val="600"/>
              </a:spcAft>
              <a:buClr>
                <a:schemeClr val="accent1"/>
              </a:buClr>
              <a:buFont typeface="Wingdings" panose="05000000000000000000" pitchFamily="2" charset="2"/>
              <a:buChar char="§"/>
            </a:pPr>
            <a:r>
              <a:rPr lang="en-US" sz="3100">
                <a:solidFill>
                  <a:schemeClr val="tx1">
                    <a:lumMod val="75000"/>
                    <a:lumOff val="25000"/>
                  </a:schemeClr>
                </a:solidFill>
                <a:latin typeface="Poppins "/>
                <a:cs typeface="Poppins"/>
              </a:rPr>
              <a:t>Human Rights</a:t>
            </a:r>
          </a:p>
          <a:p>
            <a:pPr marL="285750" indent="-285750">
              <a:lnSpc>
                <a:spcPct val="90000"/>
              </a:lnSpc>
              <a:spcAft>
                <a:spcPts val="600"/>
              </a:spcAft>
              <a:buClr>
                <a:schemeClr val="accent1"/>
              </a:buClr>
              <a:buFont typeface="Wingdings" panose="05000000000000000000" pitchFamily="2" charset="2"/>
              <a:buChar char="§"/>
            </a:pPr>
            <a:r>
              <a:rPr lang="en-US" sz="3100">
                <a:solidFill>
                  <a:schemeClr val="tx1">
                    <a:lumMod val="75000"/>
                    <a:lumOff val="25000"/>
                  </a:schemeClr>
                </a:solidFill>
                <a:latin typeface="Poppins "/>
                <a:cs typeface="Poppins"/>
              </a:rPr>
              <a:t>Voting and Accessibility Laws</a:t>
            </a:r>
          </a:p>
          <a:p>
            <a:pPr marL="285750" indent="-285750">
              <a:lnSpc>
                <a:spcPct val="90000"/>
              </a:lnSpc>
              <a:spcAft>
                <a:spcPts val="600"/>
              </a:spcAft>
              <a:buClr>
                <a:schemeClr val="accent1"/>
              </a:buClr>
              <a:buFont typeface="Wingdings" panose="05000000000000000000" pitchFamily="2" charset="2"/>
              <a:buChar char="§"/>
            </a:pPr>
            <a:r>
              <a:rPr lang="en-US" sz="3100">
                <a:solidFill>
                  <a:schemeClr val="tx1">
                    <a:lumMod val="75000"/>
                    <a:lumOff val="25000"/>
                  </a:schemeClr>
                </a:solidFill>
                <a:latin typeface="Poppins "/>
                <a:cs typeface="Poppins"/>
              </a:rPr>
              <a:t>Train individuals using Assistive Technology</a:t>
            </a:r>
          </a:p>
          <a:p>
            <a:pPr indent="-228600">
              <a:lnSpc>
                <a:spcPct val="90000"/>
              </a:lnSpc>
              <a:spcAft>
                <a:spcPts val="600"/>
              </a:spcAft>
              <a:buClr>
                <a:schemeClr val="accent1"/>
              </a:buClr>
              <a:buFont typeface="Calibri" panose="020F0502020204030204" pitchFamily="34" charset="0"/>
              <a:buChar char="•"/>
            </a:pPr>
            <a:endParaRPr lang="en-US">
              <a:solidFill>
                <a:schemeClr val="tx1">
                  <a:lumMod val="75000"/>
                  <a:lumOff val="25000"/>
                </a:schemeClr>
              </a:solidFill>
            </a:endParaRPr>
          </a:p>
          <a:p>
            <a:pPr indent="-228600">
              <a:lnSpc>
                <a:spcPct val="90000"/>
              </a:lnSpc>
              <a:spcAft>
                <a:spcPts val="600"/>
              </a:spcAft>
              <a:buClr>
                <a:schemeClr val="accent1"/>
              </a:buClr>
              <a:buFont typeface="Calibri" panose="020F0502020204030204" pitchFamily="34" charset="0"/>
              <a:buChar char="•"/>
            </a:pPr>
            <a:endParaRPr lang="en-US">
              <a:solidFill>
                <a:schemeClr val="tx1">
                  <a:lumMod val="75000"/>
                  <a:lumOff val="25000"/>
                </a:schemeClr>
              </a:solidFill>
            </a:endParaRPr>
          </a:p>
          <a:p>
            <a:pPr indent="-228600">
              <a:lnSpc>
                <a:spcPct val="90000"/>
              </a:lnSpc>
              <a:spcAft>
                <a:spcPts val="600"/>
              </a:spcAft>
              <a:buClr>
                <a:schemeClr val="accent1"/>
              </a:buClr>
              <a:buFont typeface="Calibri" panose="020F0502020204030204" pitchFamily="34" charset="0"/>
              <a:buChar char="•"/>
            </a:pPr>
            <a:endParaRPr lang="en-US">
              <a:solidFill>
                <a:schemeClr val="tx1">
                  <a:lumMod val="75000"/>
                  <a:lumOff val="25000"/>
                </a:schemeClr>
              </a:solidFill>
            </a:endParaRPr>
          </a:p>
          <a:p>
            <a:pPr indent="-228600">
              <a:lnSpc>
                <a:spcPct val="90000"/>
              </a:lnSpc>
              <a:spcAft>
                <a:spcPts val="600"/>
              </a:spcAft>
              <a:buClr>
                <a:schemeClr val="accent1"/>
              </a:buClr>
              <a:buFont typeface="Calibri" panose="020F0502020204030204" pitchFamily="34" charset="0"/>
              <a:buChar char="•"/>
            </a:pPr>
            <a:endParaRPr lang="en-US">
              <a:solidFill>
                <a:schemeClr val="tx1">
                  <a:lumMod val="75000"/>
                  <a:lumOff val="25000"/>
                </a:schemeClr>
              </a:solidFill>
            </a:endParaRPr>
          </a:p>
        </p:txBody>
      </p:sp>
      <p:sp>
        <p:nvSpPr>
          <p:cNvPr id="3" name="Slide Number Placeholder 2">
            <a:extLst>
              <a:ext uri="{FF2B5EF4-FFF2-40B4-BE49-F238E27FC236}">
                <a16:creationId xmlns:a16="http://schemas.microsoft.com/office/drawing/2014/main" id="{AF1042FF-ECD2-A8FB-6FBB-AA66D9F93DE8}"/>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29</a:t>
            </a:fld>
            <a:endParaRPr lang="en-US" sz="3200" dirty="0">
              <a:solidFill>
                <a:schemeClr val="bg1"/>
              </a:solidFill>
              <a:latin typeface="Poppins"/>
              <a:cs typeface="Poppins"/>
            </a:endParaRPr>
          </a:p>
        </p:txBody>
      </p:sp>
    </p:spTree>
    <p:extLst>
      <p:ext uri="{BB962C8B-B14F-4D97-AF65-F5344CB8AC3E}">
        <p14:creationId xmlns:p14="http://schemas.microsoft.com/office/powerpoint/2010/main" val="4205291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7164A-12EA-7F68-1E8C-C88F3DB7C6D0}"/>
              </a:ext>
            </a:extLst>
          </p:cNvPr>
          <p:cNvSpPr>
            <a:spLocks noGrp="1"/>
          </p:cNvSpPr>
          <p:nvPr>
            <p:ph type="title"/>
          </p:nvPr>
        </p:nvSpPr>
        <p:spPr/>
        <p:txBody>
          <a:bodyPr>
            <a:normAutofit/>
          </a:bodyPr>
          <a:lstStyle/>
          <a:p>
            <a:pPr algn="ctr"/>
            <a:r>
              <a:rPr lang="en-US">
                <a:latin typeface="Poppins"/>
                <a:cs typeface="Poppins"/>
              </a:rPr>
              <a:t>Assistive Technology - Finding</a:t>
            </a:r>
            <a:r>
              <a:rPr lang="en-US" sz="4800">
                <a:latin typeface="Poppins"/>
                <a:cs typeface="Poppins"/>
              </a:rPr>
              <a:t> What Works For You!</a:t>
            </a:r>
          </a:p>
        </p:txBody>
      </p:sp>
      <p:sp>
        <p:nvSpPr>
          <p:cNvPr id="3" name="Content Placeholder 2">
            <a:extLst>
              <a:ext uri="{FF2B5EF4-FFF2-40B4-BE49-F238E27FC236}">
                <a16:creationId xmlns:a16="http://schemas.microsoft.com/office/drawing/2014/main" id="{FDEC3A2F-607A-62BB-EB7C-1FDB9C7A89AA}"/>
              </a:ext>
            </a:extLst>
          </p:cNvPr>
          <p:cNvSpPr>
            <a:spLocks noGrp="1"/>
          </p:cNvSpPr>
          <p:nvPr>
            <p:ph sz="half" idx="1"/>
          </p:nvPr>
        </p:nvSpPr>
        <p:spPr>
          <a:xfrm>
            <a:off x="328773" y="2070893"/>
            <a:ext cx="5691027" cy="4106069"/>
          </a:xfrm>
        </p:spPr>
        <p:txBody>
          <a:bodyPr/>
          <a:lstStyle/>
          <a:p>
            <a:pPr algn="ctr">
              <a:lnSpc>
                <a:spcPct val="100000"/>
              </a:lnSpc>
            </a:pPr>
            <a:r>
              <a:rPr lang="en-US" sz="2800">
                <a:solidFill>
                  <a:srgbClr val="0070C0"/>
                </a:solidFill>
                <a:latin typeface="Poppins" panose="00000500000000000000" pitchFamily="2" charset="0"/>
                <a:cs typeface="Poppins" panose="00000500000000000000" pitchFamily="2" charset="0"/>
              </a:rPr>
              <a:t>DDS Self-Advocate coordinators promote using the lending library at UCP of Eastern Connecticut. Offering assistive technology options enabling people to borrow equipment to see what technology works best for them.</a:t>
            </a:r>
          </a:p>
          <a:p>
            <a:endParaRPr lang="en-US"/>
          </a:p>
        </p:txBody>
      </p:sp>
      <p:pic>
        <p:nvPicPr>
          <p:cNvPr id="6" name="Content Placeholder 5" descr="A picture containing text, items, different, various&#10;&#10;Description automatically generated">
            <a:extLst>
              <a:ext uri="{FF2B5EF4-FFF2-40B4-BE49-F238E27FC236}">
                <a16:creationId xmlns:a16="http://schemas.microsoft.com/office/drawing/2014/main" id="{A565941B-A2BE-BA53-3713-69DFFAC54C8F}"/>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18238" y="1981518"/>
            <a:ext cx="4937125" cy="3752215"/>
          </a:xfrm>
        </p:spPr>
      </p:pic>
      <p:sp>
        <p:nvSpPr>
          <p:cNvPr id="4" name="Slide Number Placeholder 3">
            <a:extLst>
              <a:ext uri="{FF2B5EF4-FFF2-40B4-BE49-F238E27FC236}">
                <a16:creationId xmlns:a16="http://schemas.microsoft.com/office/drawing/2014/main" id="{B1873B30-9194-27D0-95BA-C46ED1AFED8E}"/>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30</a:t>
            </a:fld>
            <a:endParaRPr lang="en-US" sz="3200">
              <a:solidFill>
                <a:schemeClr val="bg1"/>
              </a:solidFill>
              <a:latin typeface="Poppins"/>
              <a:cs typeface="Poppins"/>
            </a:endParaRPr>
          </a:p>
        </p:txBody>
      </p:sp>
    </p:spTree>
    <p:extLst>
      <p:ext uri="{BB962C8B-B14F-4D97-AF65-F5344CB8AC3E}">
        <p14:creationId xmlns:p14="http://schemas.microsoft.com/office/powerpoint/2010/main" val="830150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28F4-E5FD-9BA6-A7B5-A1C7BEE7AC7E}"/>
              </a:ext>
            </a:extLst>
          </p:cNvPr>
          <p:cNvSpPr>
            <a:spLocks noGrp="1"/>
          </p:cNvSpPr>
          <p:nvPr>
            <p:ph type="title"/>
          </p:nvPr>
        </p:nvSpPr>
        <p:spPr>
          <a:xfrm>
            <a:off x="-115923" y="151117"/>
            <a:ext cx="12423846" cy="1131528"/>
          </a:xfrm>
        </p:spPr>
        <p:txBody>
          <a:bodyPr>
            <a:noAutofit/>
          </a:bodyPr>
          <a:lstStyle/>
          <a:p>
            <a:pPr algn="ct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000">
                <a:solidFill>
                  <a:srgbClr val="333333"/>
                </a:solidFill>
                <a:latin typeface="Poppins"/>
                <a:cs typeface="Poppins"/>
              </a:rPr>
            </a:br>
            <a:br>
              <a:rPr lang="en-US" sz="2400">
                <a:solidFill>
                  <a:srgbClr val="333333"/>
                </a:solidFill>
                <a:latin typeface="Poppins"/>
                <a:cs typeface="Poppins"/>
              </a:rPr>
            </a:br>
            <a:r>
              <a:rPr lang="en-US" sz="2400">
                <a:solidFill>
                  <a:srgbClr val="333333"/>
                </a:solidFill>
                <a:latin typeface="Poppins"/>
                <a:cs typeface="Poppins"/>
              </a:rPr>
              <a:t>Self-Advocates spread the word using the seven core steps in all that they do.  </a:t>
            </a:r>
            <a:br>
              <a:rPr lang="en-US" sz="2400">
                <a:solidFill>
                  <a:srgbClr val="333333"/>
                </a:solidFill>
                <a:latin typeface="Poppins"/>
                <a:cs typeface="Poppins"/>
              </a:rPr>
            </a:br>
            <a:r>
              <a:rPr lang="en-US" sz="2400">
                <a:solidFill>
                  <a:srgbClr val="333333"/>
                </a:solidFill>
                <a:latin typeface="Poppins"/>
                <a:cs typeface="Poppins"/>
              </a:rPr>
              <a:t>These steps help support people take more control of their lives </a:t>
            </a:r>
            <a:br>
              <a:rPr lang="en-US" sz="2400">
                <a:solidFill>
                  <a:srgbClr val="333333"/>
                </a:solidFill>
                <a:latin typeface="Poppins"/>
                <a:cs typeface="Poppins"/>
              </a:rPr>
            </a:br>
            <a:r>
              <a:rPr lang="en-US" sz="2400">
                <a:solidFill>
                  <a:srgbClr val="333333"/>
                </a:solidFill>
                <a:latin typeface="Poppins"/>
                <a:cs typeface="Poppins"/>
              </a:rPr>
              <a:t>and encourage them to feel valued and respected.</a:t>
            </a:r>
            <a:endParaRPr lang="en-US" sz="2400">
              <a:latin typeface="Poppins"/>
              <a:cs typeface="Poppins"/>
            </a:endParaRPr>
          </a:p>
        </p:txBody>
      </p:sp>
      <p:sp>
        <p:nvSpPr>
          <p:cNvPr id="4" name="Content Placeholder 3">
            <a:extLst>
              <a:ext uri="{FF2B5EF4-FFF2-40B4-BE49-F238E27FC236}">
                <a16:creationId xmlns:a16="http://schemas.microsoft.com/office/drawing/2014/main" id="{9BE51B0C-CFA7-B69F-CBD5-573D1EA80EAC}"/>
              </a:ext>
            </a:extLst>
          </p:cNvPr>
          <p:cNvSpPr>
            <a:spLocks noGrp="1"/>
          </p:cNvSpPr>
          <p:nvPr>
            <p:ph sz="half" idx="2"/>
          </p:nvPr>
        </p:nvSpPr>
        <p:spPr>
          <a:xfrm>
            <a:off x="430895" y="1695236"/>
            <a:ext cx="6063210" cy="4328604"/>
          </a:xfrm>
        </p:spPr>
        <p:txBody>
          <a:bodyPr vert="horz" lIns="91440" tIns="45720" rIns="91440" bIns="45720" rtlCol="0" anchor="t">
            <a:normAutofit fontScale="25000" lnSpcReduction="20000"/>
          </a:bodyPr>
          <a:lstStyle/>
          <a:p>
            <a:pPr marL="0" indent="0">
              <a:lnSpc>
                <a:spcPct val="120000"/>
              </a:lnSpc>
              <a:buNone/>
            </a:pPr>
            <a:r>
              <a:rPr lang="en-US" sz="14400" b="1">
                <a:solidFill>
                  <a:srgbClr val="0070C0"/>
                </a:solidFill>
                <a:latin typeface="Poppins "/>
                <a:cs typeface="Poppins"/>
              </a:rPr>
              <a:t>Seven Core Steps</a:t>
            </a:r>
            <a:endParaRPr lang="en-US" sz="14400" b="1">
              <a:solidFill>
                <a:srgbClr val="0070C0"/>
              </a:solidFill>
              <a:latin typeface="Poppins "/>
            </a:endParaRPr>
          </a:p>
          <a:p>
            <a:pPr marL="0" indent="0">
              <a:lnSpc>
                <a:spcPct val="120000"/>
              </a:lnSpc>
              <a:buNone/>
            </a:pPr>
            <a:r>
              <a:rPr lang="en-US" sz="9600" b="1" i="0">
                <a:solidFill>
                  <a:schemeClr val="tx1"/>
                </a:solidFill>
                <a:effectLst/>
                <a:latin typeface="Poppins"/>
                <a:cs typeface="Poppins"/>
              </a:rPr>
              <a:t>Self-Direction</a:t>
            </a:r>
            <a:endParaRPr lang="en-US" sz="9600" b="1">
              <a:solidFill>
                <a:schemeClr val="tx1"/>
              </a:solidFill>
              <a:latin typeface="Poppins"/>
              <a:cs typeface="Poppins"/>
            </a:endParaRPr>
          </a:p>
          <a:p>
            <a:pPr marL="0" indent="0">
              <a:lnSpc>
                <a:spcPct val="120000"/>
              </a:lnSpc>
              <a:buNone/>
            </a:pPr>
            <a:r>
              <a:rPr lang="en-US" sz="9600" b="1" i="0">
                <a:solidFill>
                  <a:schemeClr val="tx1"/>
                </a:solidFill>
                <a:effectLst/>
                <a:latin typeface="Poppins"/>
                <a:cs typeface="Poppins"/>
              </a:rPr>
              <a:t>Community Companion </a:t>
            </a:r>
            <a:r>
              <a:rPr lang="en-US" sz="9600" b="1">
                <a:solidFill>
                  <a:schemeClr val="tx1"/>
                </a:solidFill>
                <a:latin typeface="Poppins"/>
                <a:cs typeface="Poppins"/>
              </a:rPr>
              <a:t>H</a:t>
            </a:r>
            <a:r>
              <a:rPr lang="en-US" sz="9600" b="1" i="0">
                <a:solidFill>
                  <a:schemeClr val="tx1"/>
                </a:solidFill>
                <a:effectLst/>
                <a:latin typeface="Poppins"/>
                <a:cs typeface="Poppins"/>
              </a:rPr>
              <a:t>ome</a:t>
            </a:r>
          </a:p>
          <a:p>
            <a:pPr marL="0" indent="0">
              <a:lnSpc>
                <a:spcPct val="120000"/>
              </a:lnSpc>
              <a:buNone/>
            </a:pPr>
            <a:r>
              <a:rPr lang="en-US" sz="9600" b="1" i="0">
                <a:solidFill>
                  <a:schemeClr val="tx1"/>
                </a:solidFill>
                <a:effectLst/>
                <a:latin typeface="Poppins"/>
                <a:cs typeface="Poppins"/>
              </a:rPr>
              <a:t>Supportive Housing</a:t>
            </a:r>
          </a:p>
          <a:p>
            <a:pPr marL="0" indent="0">
              <a:lnSpc>
                <a:spcPct val="120000"/>
              </a:lnSpc>
              <a:buNone/>
            </a:pPr>
            <a:r>
              <a:rPr lang="en-US" sz="9600" b="1" i="0">
                <a:solidFill>
                  <a:schemeClr val="tx1"/>
                </a:solidFill>
                <a:effectLst/>
                <a:latin typeface="Poppins"/>
                <a:cs typeface="Poppins"/>
              </a:rPr>
              <a:t>Individualized Home </a:t>
            </a:r>
            <a:r>
              <a:rPr lang="en-US" sz="9600" b="1">
                <a:solidFill>
                  <a:schemeClr val="tx1"/>
                </a:solidFill>
                <a:latin typeface="Poppins"/>
                <a:cs typeface="Poppins"/>
              </a:rPr>
              <a:t>S</a:t>
            </a:r>
            <a:r>
              <a:rPr lang="en-US" sz="9600" b="1" i="0">
                <a:solidFill>
                  <a:schemeClr val="tx1"/>
                </a:solidFill>
                <a:effectLst/>
                <a:latin typeface="Poppins"/>
                <a:cs typeface="Poppins"/>
              </a:rPr>
              <a:t>upport</a:t>
            </a:r>
          </a:p>
          <a:p>
            <a:pPr marL="0" indent="0" algn="l">
              <a:lnSpc>
                <a:spcPct val="120000"/>
              </a:lnSpc>
              <a:buNone/>
            </a:pPr>
            <a:r>
              <a:rPr lang="en-US" sz="9600" b="1" i="0">
                <a:solidFill>
                  <a:schemeClr val="tx1"/>
                </a:solidFill>
                <a:effectLst/>
                <a:latin typeface="Poppins"/>
                <a:cs typeface="Poppins"/>
              </a:rPr>
              <a:t>Assistive Technology</a:t>
            </a:r>
          </a:p>
          <a:p>
            <a:pPr marL="0" indent="0">
              <a:lnSpc>
                <a:spcPct val="120000"/>
              </a:lnSpc>
              <a:buNone/>
            </a:pPr>
            <a:r>
              <a:rPr lang="en-US" sz="9600" b="1" i="0">
                <a:solidFill>
                  <a:schemeClr val="tx1"/>
                </a:solidFill>
                <a:effectLst/>
                <a:latin typeface="Poppins"/>
                <a:cs typeface="Poppins"/>
              </a:rPr>
              <a:t>Remote Supports</a:t>
            </a:r>
          </a:p>
          <a:p>
            <a:pPr marL="0" indent="0">
              <a:lnSpc>
                <a:spcPct val="120000"/>
              </a:lnSpc>
              <a:buNone/>
            </a:pPr>
            <a:r>
              <a:rPr lang="en-US" sz="9600" b="1" i="0">
                <a:solidFill>
                  <a:schemeClr val="tx1"/>
                </a:solidFill>
                <a:effectLst/>
                <a:latin typeface="Poppins"/>
                <a:cs typeface="Poppins"/>
              </a:rPr>
              <a:t>Employment</a:t>
            </a:r>
          </a:p>
          <a:p>
            <a:pPr marL="0" indent="0">
              <a:buNone/>
            </a:pPr>
            <a:endParaRPr lang="en-US" sz="11200" b="0" i="0">
              <a:solidFill>
                <a:srgbClr val="FF0000"/>
              </a:solidFill>
              <a:effectLst/>
              <a:latin typeface="Poppins" panose="00000500000000000000" pitchFamily="2" charset="0"/>
              <a:cs typeface="Poppins" panose="00000500000000000000" pitchFamily="2" charset="0"/>
            </a:endParaRPr>
          </a:p>
          <a:p>
            <a:endParaRPr lang="en-US" sz="11200" b="0" i="0">
              <a:solidFill>
                <a:srgbClr val="FF0000"/>
              </a:solidFill>
              <a:effectLst/>
              <a:latin typeface="Poppins" panose="00000500000000000000" pitchFamily="2" charset="0"/>
              <a:cs typeface="Poppins" panose="00000500000000000000" pitchFamily="2" charset="0"/>
            </a:endParaRPr>
          </a:p>
          <a:p>
            <a:pPr marL="0" indent="0">
              <a:buNone/>
            </a:pPr>
            <a:br>
              <a:rPr lang="en-US"/>
            </a:br>
            <a:endParaRPr lang="en-US"/>
          </a:p>
        </p:txBody>
      </p:sp>
      <p:pic>
        <p:nvPicPr>
          <p:cNvPr id="1026" name="Picture 2" descr="Steps">
            <a:extLst>
              <a:ext uri="{FF2B5EF4-FFF2-40B4-BE49-F238E27FC236}">
                <a16:creationId xmlns:a16="http://schemas.microsoft.com/office/drawing/2014/main" id="{3CD58A4F-06B6-C76C-0F03-63C9B10C6B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3052" y="1955789"/>
            <a:ext cx="5697895" cy="3787314"/>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E8092C55-24B0-3A1E-4D0C-C287341ACAED}"/>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31</a:t>
            </a:fld>
            <a:endParaRPr lang="en-US" sz="3200">
              <a:solidFill>
                <a:schemeClr val="bg1"/>
              </a:solidFill>
              <a:latin typeface="Poppins"/>
              <a:cs typeface="Poppins"/>
            </a:endParaRPr>
          </a:p>
        </p:txBody>
      </p:sp>
      <p:pic>
        <p:nvPicPr>
          <p:cNvPr id="7" name="Video 6">
            <a:hlinkClick r:id="" action="ppaction://media"/>
            <a:extLst>
              <a:ext uri="{FF2B5EF4-FFF2-40B4-BE49-F238E27FC236}">
                <a16:creationId xmlns:a16="http://schemas.microsoft.com/office/drawing/2014/main" id="{BD400623-358B-BC9E-2E0A-A7F30B26A3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116564" y="4429124"/>
            <a:ext cx="1806605" cy="1806605"/>
          </a:xfrm>
          <a:prstGeom prst="ellipse">
            <a:avLst/>
          </a:prstGeom>
        </p:spPr>
      </p:pic>
    </p:spTree>
    <p:extLst>
      <p:ext uri="{BB962C8B-B14F-4D97-AF65-F5344CB8AC3E}">
        <p14:creationId xmlns:p14="http://schemas.microsoft.com/office/powerpoint/2010/main" val="3034227042"/>
      </p:ext>
    </p:extLst>
  </p:cSld>
  <p:clrMapOvr>
    <a:masterClrMapping/>
  </p:clrMapOvr>
  <mc:AlternateContent xmlns:mc="http://schemas.openxmlformats.org/markup-compatibility/2006" xmlns:p14="http://schemas.microsoft.com/office/powerpoint/2010/main">
    <mc:Choice Requires="p14">
      <p:transition spd="slow" p14:dur="2000" advTm="26296"/>
    </mc:Choice>
    <mc:Fallback xmlns="">
      <p:transition spd="slow" advTm="262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a:xfrm>
            <a:off x="1100137" y="-34503"/>
            <a:ext cx="9991725" cy="1880235"/>
          </a:xfrm>
        </p:spPr>
        <p:txBody>
          <a:bodyPr>
            <a:noAutofit/>
          </a:bodyPr>
          <a:lstStyle/>
          <a:p>
            <a:pPr algn="ctr"/>
            <a:r>
              <a:rPr lang="en-US" sz="6000">
                <a:latin typeface="Poppins" panose="00000500000000000000" pitchFamily="2" charset="0"/>
                <a:cs typeface="Poppins" panose="00000500000000000000" pitchFamily="2" charset="0"/>
              </a:rPr>
              <a:t>Self-Determination/ </a:t>
            </a:r>
            <a:br>
              <a:rPr lang="en-US" sz="6000">
                <a:latin typeface="Poppins" panose="00000500000000000000" pitchFamily="2" charset="0"/>
                <a:cs typeface="Poppins" panose="00000500000000000000" pitchFamily="2" charset="0"/>
              </a:rPr>
            </a:br>
            <a:r>
              <a:rPr lang="en-US" sz="6000">
                <a:latin typeface="Poppins" panose="00000500000000000000" pitchFamily="2" charset="0"/>
                <a:cs typeface="Poppins" panose="00000500000000000000" pitchFamily="2" charset="0"/>
              </a:rPr>
              <a:t>Self-Direction </a:t>
            </a:r>
          </a:p>
        </p:txBody>
      </p:sp>
      <p:sp>
        <p:nvSpPr>
          <p:cNvPr id="4" name="Content Placeholder 3">
            <a:extLst>
              <a:ext uri="{FF2B5EF4-FFF2-40B4-BE49-F238E27FC236}">
                <a16:creationId xmlns:a16="http://schemas.microsoft.com/office/drawing/2014/main" id="{EEDACD2F-E574-96E8-B386-EF5B82C34553}"/>
              </a:ext>
            </a:extLst>
          </p:cNvPr>
          <p:cNvSpPr>
            <a:spLocks noGrp="1"/>
          </p:cNvSpPr>
          <p:nvPr>
            <p:ph sz="half" idx="2"/>
          </p:nvPr>
        </p:nvSpPr>
        <p:spPr>
          <a:xfrm>
            <a:off x="7429572" y="387570"/>
            <a:ext cx="4937760" cy="2644603"/>
          </a:xfrm>
        </p:spPr>
        <p:txBody>
          <a:bodyPr vert="horz" lIns="0" tIns="45720" rIns="0" bIns="45720" rtlCol="0" anchor="t">
            <a:noAutofit/>
          </a:bodyPr>
          <a:lstStyle/>
          <a:p>
            <a:pPr marL="0" indent="0">
              <a:buNone/>
            </a:pPr>
            <a:endParaRPr lang="en-US" sz="9600">
              <a:latin typeface="Poppins" panose="00000500000000000000" pitchFamily="2" charset="0"/>
              <a:cs typeface="Poppins" panose="00000500000000000000" pitchFamily="2" charset="0"/>
            </a:endParaRPr>
          </a:p>
          <a:p>
            <a:pPr algn="ctr"/>
            <a:r>
              <a:rPr lang="en-US" sz="6600">
                <a:solidFill>
                  <a:srgbClr val="0070C0"/>
                </a:solidFill>
                <a:latin typeface="Poppins"/>
                <a:cs typeface="Poppins"/>
              </a:rPr>
              <a:t>Varian’s</a:t>
            </a:r>
            <a:r>
              <a:rPr lang="en-US" sz="4800">
                <a:solidFill>
                  <a:srgbClr val="0070C0"/>
                </a:solidFill>
                <a:latin typeface="Poppins"/>
                <a:cs typeface="Poppins"/>
              </a:rPr>
              <a:t> </a:t>
            </a:r>
          </a:p>
          <a:p>
            <a:pPr algn="ctr"/>
            <a:r>
              <a:rPr lang="en-US" sz="4800">
                <a:solidFill>
                  <a:srgbClr val="0070C0"/>
                </a:solidFill>
                <a:latin typeface="Poppins"/>
                <a:cs typeface="Poppins"/>
              </a:rPr>
              <a:t>Focus Area</a:t>
            </a:r>
          </a:p>
        </p:txBody>
      </p:sp>
      <p:pic>
        <p:nvPicPr>
          <p:cNvPr id="2054" name="Picture 6" descr="Initiative and Self-Direction - CTE-WRS">
            <a:extLst>
              <a:ext uri="{FF2B5EF4-FFF2-40B4-BE49-F238E27FC236}">
                <a16:creationId xmlns:a16="http://schemas.microsoft.com/office/drawing/2014/main" id="{A7399B44-52E6-D1C5-2B47-61DB3B319B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8493" y="2909472"/>
            <a:ext cx="4605192" cy="339673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Free Determination Cliparts, Download Free Determination Cliparts png ...">
            <a:extLst>
              <a:ext uri="{FF2B5EF4-FFF2-40B4-BE49-F238E27FC236}">
                <a16:creationId xmlns:a16="http://schemas.microsoft.com/office/drawing/2014/main" id="{3059DD9B-256F-2981-167B-47750CFEF7B4}"/>
              </a:ext>
            </a:extLst>
          </p:cNvPr>
          <p:cNvPicPr>
            <a:picLocks noGrp="1" noChangeAspect="1" noChangeArrowheads="1"/>
          </p:cNvPicPr>
          <p:nvPr>
            <p:ph sz="half" idx="1"/>
          </p:nvPr>
        </p:nvPicPr>
        <p:blipFill rotWithShape="1">
          <a:blip r:embed="rId4">
            <a:extLst>
              <a:ext uri="{28A0092B-C50C-407E-A947-70E740481C1C}">
                <a14:useLocalDpi xmlns:a14="http://schemas.microsoft.com/office/drawing/2010/main" val="0"/>
              </a:ext>
            </a:extLst>
          </a:blip>
          <a:srcRect l="5588" t="4001" r="3829" b="5354"/>
          <a:stretch/>
        </p:blipFill>
        <p:spPr bwMode="auto">
          <a:xfrm>
            <a:off x="107655" y="1811981"/>
            <a:ext cx="3120778" cy="3111264"/>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699AD87D-4163-2E82-77A0-03CAC56CB5B6}"/>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32</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28831738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AA7C3-0E22-224C-CFDA-CC5F9DA33FEE}"/>
              </a:ext>
            </a:extLst>
          </p:cNvPr>
          <p:cNvSpPr>
            <a:spLocks noGrp="1"/>
          </p:cNvSpPr>
          <p:nvPr>
            <p:ph type="title"/>
          </p:nvPr>
        </p:nvSpPr>
        <p:spPr>
          <a:xfrm>
            <a:off x="7859485" y="447789"/>
            <a:ext cx="3997730" cy="1637914"/>
          </a:xfrm>
        </p:spPr>
        <p:txBody>
          <a:bodyPr vert="horz" lIns="91440" tIns="45720" rIns="91440" bIns="45720" rtlCol="0" anchor="b">
            <a:normAutofit fontScale="90000"/>
          </a:bodyPr>
          <a:lstStyle/>
          <a:p>
            <a:r>
              <a:rPr lang="en-US" sz="2600" b="1">
                <a:solidFill>
                  <a:schemeClr val="accent2"/>
                </a:solidFill>
                <a:latin typeface="Poppins"/>
                <a:cs typeface="Poppins"/>
              </a:rPr>
              <a:t>Comparison of Individuals who Self Direct Residential Supports for the Last Two Years</a:t>
            </a:r>
          </a:p>
        </p:txBody>
      </p:sp>
      <p:pic>
        <p:nvPicPr>
          <p:cNvPr id="1026" name="Picture 2">
            <a:extLst>
              <a:ext uri="{FF2B5EF4-FFF2-40B4-BE49-F238E27FC236}">
                <a16:creationId xmlns:a16="http://schemas.microsoft.com/office/drawing/2014/main" id="{6DFABA43-E05C-9057-DB33-5932A43D0A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6526" y="632447"/>
            <a:ext cx="7524748" cy="4848412"/>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134B81D-53D2-A001-BB95-938935CD223D}"/>
              </a:ext>
            </a:extLst>
          </p:cNvPr>
          <p:cNvSpPr txBox="1"/>
          <p:nvPr/>
        </p:nvSpPr>
        <p:spPr>
          <a:xfrm>
            <a:off x="8151063" y="2184221"/>
            <a:ext cx="3721284" cy="1825073"/>
          </a:xfrm>
          <a:prstGeom prst="rect">
            <a:avLst/>
          </a:prstGeom>
        </p:spPr>
        <p:txBody>
          <a:bodyPr vert="horz" lIns="0" tIns="45720" rIns="0" bIns="45720" rtlCol="0" anchor="t">
            <a:noAutofit/>
          </a:bodyPr>
          <a:lstStyle/>
          <a:p>
            <a:pPr defTabSz="914400">
              <a:lnSpc>
                <a:spcPct val="90000"/>
              </a:lnSpc>
              <a:spcAft>
                <a:spcPts val="600"/>
              </a:spcAft>
              <a:buClr>
                <a:schemeClr val="accent1"/>
              </a:buClr>
              <a:buFont typeface="Calibri" panose="020F0502020204030204" pitchFamily="34" charset="0"/>
            </a:pPr>
            <a:r>
              <a:rPr lang="en-US" sz="2400">
                <a:latin typeface="Poppins"/>
                <a:cs typeface="Poppins"/>
              </a:rPr>
              <a:t>From the 2023 Fiscal Year to the 2024 Fiscal Year, both Statewide and Regional numbers have increased.</a:t>
            </a:r>
          </a:p>
        </p:txBody>
      </p:sp>
      <p:sp>
        <p:nvSpPr>
          <p:cNvPr id="1035" name="Rectangle 1034">
            <a:extLst>
              <a:ext uri="{FF2B5EF4-FFF2-40B4-BE49-F238E27FC236}">
                <a16:creationId xmlns:a16="http://schemas.microsoft.com/office/drawing/2014/main" id="{02CE8509-9E93-4D74-BF24-661F111C7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1FC4D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7" name="Rectangle 1036">
            <a:extLst>
              <a:ext uri="{FF2B5EF4-FFF2-40B4-BE49-F238E27FC236}">
                <a16:creationId xmlns:a16="http://schemas.microsoft.com/office/drawing/2014/main" id="{66E8BA98-E13C-403B-AC96-75E203799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5077A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TextBox 6">
            <a:extLst>
              <a:ext uri="{FF2B5EF4-FFF2-40B4-BE49-F238E27FC236}">
                <a16:creationId xmlns:a16="http://schemas.microsoft.com/office/drawing/2014/main" id="{927A5C67-8E7F-003B-7F62-43879D1E9318}"/>
              </a:ext>
            </a:extLst>
          </p:cNvPr>
          <p:cNvSpPr txBox="1"/>
          <p:nvPr/>
        </p:nvSpPr>
        <p:spPr>
          <a:xfrm>
            <a:off x="8149723" y="4009294"/>
            <a:ext cx="3704724" cy="1938992"/>
          </a:xfrm>
          <a:prstGeom prst="rect">
            <a:avLst/>
          </a:prstGeom>
          <a:noFill/>
        </p:spPr>
        <p:txBody>
          <a:bodyPr wrap="square" lIns="91440" tIns="45720" rIns="91440" bIns="45720" rtlCol="0" anchor="t">
            <a:spAutoFit/>
          </a:bodyPr>
          <a:lstStyle/>
          <a:p>
            <a:r>
              <a:rPr lang="en-US" sz="2400">
                <a:solidFill>
                  <a:schemeClr val="accent2"/>
                </a:solidFill>
                <a:latin typeface="Poppins"/>
                <a:cs typeface="Poppins"/>
              </a:rPr>
              <a:t>The Self Advocate Coordinators promote Self Determination and Self Direction in all that they do. </a:t>
            </a:r>
          </a:p>
        </p:txBody>
      </p:sp>
      <p:pic>
        <p:nvPicPr>
          <p:cNvPr id="6" name="Picture 5">
            <a:extLst>
              <a:ext uri="{FF2B5EF4-FFF2-40B4-BE49-F238E27FC236}">
                <a16:creationId xmlns:a16="http://schemas.microsoft.com/office/drawing/2014/main" id="{32516ED2-92CC-7C19-8056-28B1700169F3}"/>
              </a:ext>
            </a:extLst>
          </p:cNvPr>
          <p:cNvPicPr>
            <a:picLocks noChangeAspect="1"/>
          </p:cNvPicPr>
          <p:nvPr/>
        </p:nvPicPr>
        <p:blipFill>
          <a:blip r:embed="rId4"/>
          <a:stretch>
            <a:fillRect/>
          </a:stretch>
        </p:blipFill>
        <p:spPr>
          <a:xfrm>
            <a:off x="3327029" y="5629498"/>
            <a:ext cx="4575416" cy="344931"/>
          </a:xfrm>
          <a:prstGeom prst="rect">
            <a:avLst/>
          </a:prstGeom>
        </p:spPr>
      </p:pic>
      <p:sp>
        <p:nvSpPr>
          <p:cNvPr id="4" name="Slide Number Placeholder 3">
            <a:extLst>
              <a:ext uri="{FF2B5EF4-FFF2-40B4-BE49-F238E27FC236}">
                <a16:creationId xmlns:a16="http://schemas.microsoft.com/office/drawing/2014/main" id="{4E5A07A9-8334-3967-9B9D-76D960290415}"/>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33</a:t>
            </a:fld>
            <a:endParaRPr lang="en-US" sz="3200">
              <a:solidFill>
                <a:schemeClr val="bg1"/>
              </a:solidFill>
              <a:latin typeface="Poppins"/>
              <a:cs typeface="Poppins"/>
            </a:endParaRPr>
          </a:p>
        </p:txBody>
      </p:sp>
    </p:spTree>
    <p:extLst>
      <p:ext uri="{BB962C8B-B14F-4D97-AF65-F5344CB8AC3E}">
        <p14:creationId xmlns:p14="http://schemas.microsoft.com/office/powerpoint/2010/main" val="10606435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A41AC-6626-4347-ACE0-0EF601544266}"/>
              </a:ext>
            </a:extLst>
          </p:cNvPr>
          <p:cNvSpPr>
            <a:spLocks noGrp="1"/>
          </p:cNvSpPr>
          <p:nvPr>
            <p:ph type="title"/>
          </p:nvPr>
        </p:nvSpPr>
        <p:spPr>
          <a:xfrm>
            <a:off x="390525" y="922771"/>
            <a:ext cx="11487439" cy="1246910"/>
          </a:xfrm>
        </p:spPr>
        <p:txBody>
          <a:bodyPr>
            <a:normAutofit fontScale="90000"/>
          </a:bodyPr>
          <a:lstStyle/>
          <a:p>
            <a:r>
              <a:rPr lang="en-US" sz="4400" b="1">
                <a:solidFill>
                  <a:schemeClr val="accent1">
                    <a:lumMod val="75000"/>
                  </a:schemeClr>
                </a:solidFill>
                <a:latin typeface="Poppins "/>
                <a:cs typeface="Arial" panose="020B0604020202020204" pitchFamily="34" charset="0"/>
              </a:rPr>
              <a:t>Self Determination/Self Direction 2023-2024</a:t>
            </a:r>
            <a:br>
              <a:rPr lang="en-US" sz="3100" b="1">
                <a:solidFill>
                  <a:srgbClr val="98C723">
                    <a:lumMod val="75000"/>
                  </a:srgbClr>
                </a:solidFill>
                <a:latin typeface="Arial" panose="020B0604020202020204" pitchFamily="34" charset="0"/>
                <a:cs typeface="Arial" panose="020B0604020202020204" pitchFamily="34" charset="0"/>
              </a:rPr>
            </a:br>
            <a:endParaRPr lang="en-US"/>
          </a:p>
        </p:txBody>
      </p:sp>
      <p:sp>
        <p:nvSpPr>
          <p:cNvPr id="3" name="Content Placeholder 2">
            <a:extLst>
              <a:ext uri="{FF2B5EF4-FFF2-40B4-BE49-F238E27FC236}">
                <a16:creationId xmlns:a16="http://schemas.microsoft.com/office/drawing/2014/main" id="{BBC64762-B192-4DB1-9045-BC17B98998A7}"/>
              </a:ext>
            </a:extLst>
          </p:cNvPr>
          <p:cNvSpPr>
            <a:spLocks noGrp="1"/>
          </p:cNvSpPr>
          <p:nvPr>
            <p:ph idx="1"/>
          </p:nvPr>
        </p:nvSpPr>
        <p:spPr>
          <a:xfrm>
            <a:off x="1128075" y="1978180"/>
            <a:ext cx="10585807" cy="3966729"/>
          </a:xfrm>
        </p:spPr>
        <p:txBody>
          <a:bodyPr vert="horz" lIns="91440" tIns="45720" rIns="91440" bIns="45720" rtlCol="0" anchor="t">
            <a:normAutofit fontScale="25000" lnSpcReduction="20000"/>
          </a:bodyPr>
          <a:lstStyle/>
          <a:p>
            <a:pPr marL="342900" indent="-342900">
              <a:spcBef>
                <a:spcPts val="600"/>
              </a:spcBef>
              <a:spcAft>
                <a:spcPts val="1200"/>
              </a:spcAft>
              <a:buFont typeface="Wingdings" panose="05000000000000000000" pitchFamily="2" charset="2"/>
              <a:buChar char="§"/>
            </a:pPr>
            <a:r>
              <a:rPr lang="en-US" sz="8000">
                <a:latin typeface="Poppins"/>
                <a:cs typeface="Poppins"/>
              </a:rPr>
              <a:t>We have about </a:t>
            </a:r>
            <a:r>
              <a:rPr lang="en-US" sz="8000" b="1">
                <a:latin typeface="Poppins"/>
                <a:cs typeface="Poppins"/>
              </a:rPr>
              <a:t>2,110</a:t>
            </a:r>
            <a:r>
              <a:rPr lang="en-US" sz="8000">
                <a:latin typeface="Poppins"/>
                <a:cs typeface="Poppins"/>
              </a:rPr>
              <a:t> people Self-Directing their services.</a:t>
            </a:r>
          </a:p>
          <a:p>
            <a:pPr marL="342900" indent="-342900">
              <a:spcBef>
                <a:spcPts val="600"/>
              </a:spcBef>
              <a:spcAft>
                <a:spcPts val="1200"/>
              </a:spcAft>
              <a:buFont typeface="Wingdings" panose="05000000000000000000" pitchFamily="2" charset="2"/>
              <a:buChar char="§"/>
            </a:pPr>
            <a:r>
              <a:rPr lang="en-US" sz="8000">
                <a:latin typeface="Poppins"/>
                <a:cs typeface="Poppins"/>
              </a:rPr>
              <a:t>Self Advocate Coordinators did </a:t>
            </a:r>
            <a:r>
              <a:rPr lang="en-US" sz="8000" b="1">
                <a:latin typeface="Poppins"/>
                <a:cs typeface="Poppins"/>
              </a:rPr>
              <a:t>20</a:t>
            </a:r>
            <a:r>
              <a:rPr lang="en-US" sz="8000">
                <a:latin typeface="Poppins"/>
                <a:cs typeface="Poppins"/>
              </a:rPr>
              <a:t> presentations on Self Determination.</a:t>
            </a:r>
            <a:endParaRPr lang="en-US" sz="8000">
              <a:latin typeface="Poppins"/>
              <a:ea typeface="Calibri"/>
              <a:cs typeface="Poppins"/>
            </a:endParaRPr>
          </a:p>
          <a:p>
            <a:pPr marL="342900" indent="-342900">
              <a:spcBef>
                <a:spcPts val="600"/>
              </a:spcBef>
              <a:spcAft>
                <a:spcPts val="1200"/>
              </a:spcAft>
              <a:buFont typeface="Wingdings" panose="05000000000000000000" pitchFamily="2" charset="2"/>
              <a:buChar char="§"/>
            </a:pPr>
            <a:r>
              <a:rPr lang="en-US" sz="8000" b="1">
                <a:latin typeface="Poppins"/>
                <a:cs typeface="Poppins"/>
              </a:rPr>
              <a:t>6 of 9</a:t>
            </a:r>
            <a:r>
              <a:rPr lang="en-US" sz="8000">
                <a:latin typeface="Poppins"/>
                <a:cs typeface="Poppins"/>
              </a:rPr>
              <a:t> current Self Advocate Coordinators use Self-Directed Services.</a:t>
            </a:r>
            <a:endParaRPr lang="en-US" sz="8000">
              <a:latin typeface="Poppins"/>
              <a:ea typeface="Calibri"/>
              <a:cs typeface="Poppins"/>
            </a:endParaRPr>
          </a:p>
          <a:p>
            <a:pPr marL="342900" indent="-342900">
              <a:spcBef>
                <a:spcPts val="600"/>
              </a:spcBef>
              <a:spcAft>
                <a:spcPts val="1200"/>
              </a:spcAft>
              <a:buFont typeface="Wingdings" panose="05000000000000000000" pitchFamily="2" charset="2"/>
              <a:buChar char="§"/>
            </a:pPr>
            <a:r>
              <a:rPr lang="en-US" sz="8000" b="1">
                <a:latin typeface="Poppins"/>
                <a:cs typeface="Poppins"/>
              </a:rPr>
              <a:t>1 </a:t>
            </a:r>
            <a:r>
              <a:rPr lang="en-US" sz="8000">
                <a:latin typeface="Poppins"/>
                <a:cs typeface="Poppins"/>
              </a:rPr>
              <a:t>Self Advocate Coordinator hired a new Direct Support Professional.</a:t>
            </a:r>
            <a:endParaRPr lang="en-US" sz="8000">
              <a:highlight>
                <a:srgbClr val="FFFF00"/>
              </a:highlight>
              <a:latin typeface="Poppins"/>
              <a:cs typeface="Poppins"/>
            </a:endParaRPr>
          </a:p>
          <a:p>
            <a:pPr marL="342900" indent="-342900">
              <a:spcBef>
                <a:spcPts val="600"/>
              </a:spcBef>
              <a:spcAft>
                <a:spcPts val="1200"/>
              </a:spcAft>
              <a:buFont typeface="Wingdings" panose="05000000000000000000" pitchFamily="2" charset="2"/>
              <a:buChar char="§"/>
            </a:pPr>
            <a:r>
              <a:rPr lang="en-US" sz="8000">
                <a:latin typeface="Poppins"/>
                <a:cs typeface="Poppins"/>
              </a:rPr>
              <a:t>Teaching each other &amp; our advocates how to connect meaningfully even though we may not see each other in person.</a:t>
            </a:r>
            <a:endParaRPr lang="en-US" sz="8000">
              <a:latin typeface="Poppins"/>
              <a:ea typeface="Calibri"/>
              <a:cs typeface="Poppins"/>
            </a:endParaRPr>
          </a:p>
          <a:p>
            <a:pPr marL="342900" indent="-342900">
              <a:spcBef>
                <a:spcPts val="600"/>
              </a:spcBef>
              <a:spcAft>
                <a:spcPts val="1200"/>
              </a:spcAft>
              <a:buFont typeface="Wingdings" panose="05000000000000000000" pitchFamily="2" charset="2"/>
              <a:buChar char="§"/>
            </a:pPr>
            <a:r>
              <a:rPr lang="en-US" sz="8000">
                <a:latin typeface="Poppins"/>
                <a:cs typeface="Poppins"/>
              </a:rPr>
              <a:t>Self Advocate Coordinators created </a:t>
            </a:r>
            <a:r>
              <a:rPr lang="en-US" sz="8000" b="1">
                <a:latin typeface="Poppins"/>
                <a:cs typeface="Poppins"/>
              </a:rPr>
              <a:t>12</a:t>
            </a:r>
            <a:r>
              <a:rPr lang="en-US" sz="8000">
                <a:latin typeface="Poppins"/>
                <a:cs typeface="Poppins"/>
              </a:rPr>
              <a:t> Virtual Bulletin Boards; and presented</a:t>
            </a:r>
            <a:r>
              <a:rPr lang="en-US" sz="8000" b="1">
                <a:latin typeface="Poppins"/>
                <a:cs typeface="Poppins"/>
              </a:rPr>
              <a:t> 12</a:t>
            </a:r>
            <a:r>
              <a:rPr lang="en-US" sz="8000">
                <a:latin typeface="Poppins"/>
                <a:cs typeface="Poppins"/>
              </a:rPr>
              <a:t> CTFSN presentations this year to approximately </a:t>
            </a:r>
            <a:r>
              <a:rPr lang="en-US" sz="8000" b="1">
                <a:latin typeface="Poppins"/>
                <a:cs typeface="Poppins"/>
              </a:rPr>
              <a:t>100</a:t>
            </a:r>
            <a:r>
              <a:rPr lang="en-US" sz="8000">
                <a:latin typeface="Poppins"/>
                <a:cs typeface="Poppins"/>
              </a:rPr>
              <a:t> people.</a:t>
            </a:r>
            <a:endParaRPr lang="en-US" sz="8000">
              <a:latin typeface="Poppins"/>
              <a:ea typeface="Calibri"/>
              <a:cs typeface="Poppins"/>
            </a:endParaRPr>
          </a:p>
          <a:p>
            <a:pPr marL="342900" indent="-342900">
              <a:spcBef>
                <a:spcPts val="600"/>
              </a:spcBef>
              <a:spcAft>
                <a:spcPts val="1200"/>
              </a:spcAft>
              <a:buFont typeface="Wingdings" panose="05000000000000000000" pitchFamily="2" charset="2"/>
              <a:buChar char="§"/>
            </a:pPr>
            <a:r>
              <a:rPr lang="en-US" sz="8000">
                <a:latin typeface="Poppins"/>
                <a:ea typeface="Calibri"/>
                <a:cs typeface="Calibri"/>
              </a:rPr>
              <a:t>The Self-Advocates collaborated with Deloitte on 11/16 to discuss our STEP initiative.</a:t>
            </a:r>
          </a:p>
          <a:p>
            <a:endParaRPr lang="en-US" sz="8000"/>
          </a:p>
          <a:p>
            <a:endParaRPr lang="en-US" sz="8000">
              <a:highlight>
                <a:srgbClr val="FFFF00"/>
              </a:highlight>
            </a:endParaRPr>
          </a:p>
          <a:p>
            <a:endParaRPr lang="en-US" sz="8000"/>
          </a:p>
          <a:p>
            <a:endParaRPr lang="en-US"/>
          </a:p>
        </p:txBody>
      </p:sp>
      <p:sp>
        <p:nvSpPr>
          <p:cNvPr id="4" name="Slide Number Placeholder 3">
            <a:extLst>
              <a:ext uri="{FF2B5EF4-FFF2-40B4-BE49-F238E27FC236}">
                <a16:creationId xmlns:a16="http://schemas.microsoft.com/office/drawing/2014/main" id="{3D445372-B14E-318D-075F-83B6FEB05839}"/>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34</a:t>
            </a:fld>
            <a:endParaRPr lang="en-US" sz="3200" dirty="0">
              <a:solidFill>
                <a:schemeClr val="bg1"/>
              </a:solidFill>
              <a:latin typeface="Poppins"/>
              <a:cs typeface="Poppins"/>
            </a:endParaRPr>
          </a:p>
        </p:txBody>
      </p:sp>
    </p:spTree>
    <p:extLst>
      <p:ext uri="{BB962C8B-B14F-4D97-AF65-F5344CB8AC3E}">
        <p14:creationId xmlns:p14="http://schemas.microsoft.com/office/powerpoint/2010/main" val="25633805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A41AC-6626-4347-ACE0-0EF601544266}"/>
              </a:ext>
            </a:extLst>
          </p:cNvPr>
          <p:cNvSpPr>
            <a:spLocks noGrp="1"/>
          </p:cNvSpPr>
          <p:nvPr>
            <p:ph type="title"/>
          </p:nvPr>
        </p:nvSpPr>
        <p:spPr>
          <a:xfrm>
            <a:off x="1162050" y="571500"/>
            <a:ext cx="10058400" cy="930564"/>
          </a:xfrm>
        </p:spPr>
        <p:txBody>
          <a:bodyPr>
            <a:normAutofit fontScale="90000"/>
          </a:bodyPr>
          <a:lstStyle/>
          <a:p>
            <a:pPr algn="ctr"/>
            <a:r>
              <a:rPr lang="en-US">
                <a:latin typeface="Poppins"/>
                <a:cs typeface="Poppins"/>
              </a:rPr>
              <a:t>Welcome to the New Transition Advisors!</a:t>
            </a:r>
            <a:endParaRPr lang="en-US"/>
          </a:p>
        </p:txBody>
      </p:sp>
      <p:sp>
        <p:nvSpPr>
          <p:cNvPr id="3" name="Content Placeholder 2">
            <a:extLst>
              <a:ext uri="{FF2B5EF4-FFF2-40B4-BE49-F238E27FC236}">
                <a16:creationId xmlns:a16="http://schemas.microsoft.com/office/drawing/2014/main" id="{BBC64762-B192-4DB1-9045-BC17B98998A7}"/>
              </a:ext>
            </a:extLst>
          </p:cNvPr>
          <p:cNvSpPr>
            <a:spLocks noGrp="1"/>
          </p:cNvSpPr>
          <p:nvPr>
            <p:ph idx="1"/>
          </p:nvPr>
        </p:nvSpPr>
        <p:spPr>
          <a:xfrm>
            <a:off x="1990725" y="1887393"/>
            <a:ext cx="8534400" cy="4694382"/>
          </a:xfrm>
        </p:spPr>
        <p:txBody>
          <a:bodyPr vert="horz" lIns="91440" tIns="45720" rIns="91440" bIns="45720" rtlCol="0" anchor="t">
            <a:normAutofit fontScale="47500" lnSpcReduction="20000"/>
          </a:bodyPr>
          <a:lstStyle/>
          <a:p>
            <a:pPr marL="0" indent="0">
              <a:buNone/>
            </a:pPr>
            <a:endParaRPr lang="en-US" sz="8000">
              <a:solidFill>
                <a:srgbClr val="FF0000"/>
              </a:solidFill>
              <a:highlight>
                <a:srgbClr val="FFFF00"/>
              </a:highlight>
            </a:endParaRPr>
          </a:p>
          <a:p>
            <a:r>
              <a:rPr lang="en-US" sz="8000">
                <a:latin typeface="Poppins "/>
              </a:rPr>
              <a:t>Edwin Anderson – April 2024</a:t>
            </a:r>
          </a:p>
          <a:p>
            <a:r>
              <a:rPr lang="en-US" sz="8000">
                <a:latin typeface="Poppins "/>
              </a:rPr>
              <a:t>Tiffany Haarmann – April 2024</a:t>
            </a:r>
          </a:p>
          <a:p>
            <a:r>
              <a:rPr lang="en-US" sz="8000">
                <a:latin typeface="Poppins "/>
              </a:rPr>
              <a:t>Kiene Hannah – April 2024</a:t>
            </a:r>
          </a:p>
          <a:p>
            <a:r>
              <a:rPr lang="en-US" sz="8000">
                <a:latin typeface="Poppins "/>
              </a:rPr>
              <a:t>Tracey Pawlak – May 2024</a:t>
            </a:r>
          </a:p>
          <a:p>
            <a:pPr marL="0" indent="0">
              <a:buNone/>
            </a:pPr>
            <a:r>
              <a:rPr lang="en-US" sz="8000">
                <a:latin typeface="Poppins "/>
              </a:rPr>
              <a:t> Caroline Ecke  - June 2024</a:t>
            </a:r>
            <a:br>
              <a:rPr lang="en-US" sz="8000"/>
            </a:br>
            <a:endParaRPr lang="en-US" sz="8000">
              <a:cs typeface="Calibri" panose="020F0502020204030204"/>
            </a:endParaRPr>
          </a:p>
          <a:p>
            <a:endParaRPr lang="en-US" sz="8000"/>
          </a:p>
          <a:p>
            <a:endParaRPr lang="en-US"/>
          </a:p>
        </p:txBody>
      </p:sp>
      <p:sp>
        <p:nvSpPr>
          <p:cNvPr id="4" name="Slide Number Placeholder 3">
            <a:extLst>
              <a:ext uri="{FF2B5EF4-FFF2-40B4-BE49-F238E27FC236}">
                <a16:creationId xmlns:a16="http://schemas.microsoft.com/office/drawing/2014/main" id="{97BFEAB2-1B86-F4D6-4DAF-6C43A49661F3}"/>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35</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549002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p:txBody>
          <a:bodyPr>
            <a:normAutofit/>
          </a:bodyPr>
          <a:lstStyle/>
          <a:p>
            <a:pPr algn="ctr"/>
            <a:r>
              <a:rPr lang="en-US" sz="8000">
                <a:latin typeface="Poppins" panose="00000500000000000000" pitchFamily="2" charset="0"/>
                <a:cs typeface="Poppins" panose="00000500000000000000" pitchFamily="2" charset="0"/>
              </a:rPr>
              <a:t>Housing</a:t>
            </a:r>
            <a:r>
              <a:rPr lang="en-US" sz="9600">
                <a:latin typeface="Poppins" panose="00000500000000000000" pitchFamily="2" charset="0"/>
                <a:cs typeface="Poppins" panose="00000500000000000000" pitchFamily="2" charset="0"/>
              </a:rPr>
              <a:t> </a:t>
            </a:r>
          </a:p>
        </p:txBody>
      </p:sp>
      <p:sp>
        <p:nvSpPr>
          <p:cNvPr id="4" name="Content Placeholder 3">
            <a:extLst>
              <a:ext uri="{FF2B5EF4-FFF2-40B4-BE49-F238E27FC236}">
                <a16:creationId xmlns:a16="http://schemas.microsoft.com/office/drawing/2014/main" id="{EEDACD2F-E574-96E8-B386-EF5B82C34553}"/>
              </a:ext>
            </a:extLst>
          </p:cNvPr>
          <p:cNvSpPr>
            <a:spLocks noGrp="1"/>
          </p:cNvSpPr>
          <p:nvPr>
            <p:ph sz="half" idx="1"/>
          </p:nvPr>
        </p:nvSpPr>
        <p:spPr>
          <a:xfrm>
            <a:off x="7714497" y="1969868"/>
            <a:ext cx="4654519" cy="1459680"/>
          </a:xfrm>
        </p:spPr>
        <p:txBody>
          <a:bodyPr vert="horz" lIns="0" tIns="45720" rIns="0" bIns="45720" rtlCol="0" anchor="t">
            <a:noAutofit/>
          </a:bodyPr>
          <a:lstStyle/>
          <a:p>
            <a:pPr marL="0" indent="0" algn="ctr">
              <a:buNone/>
            </a:pPr>
            <a:r>
              <a:rPr lang="en-US" sz="6000">
                <a:solidFill>
                  <a:srgbClr val="0070C0"/>
                </a:solidFill>
                <a:latin typeface="Poppins"/>
                <a:cs typeface="Poppins"/>
              </a:rPr>
              <a:t>Paige’s </a:t>
            </a:r>
          </a:p>
          <a:p>
            <a:pPr marL="0" indent="0" algn="ctr">
              <a:buNone/>
            </a:pPr>
            <a:r>
              <a:rPr lang="en-US" sz="4000">
                <a:solidFill>
                  <a:srgbClr val="0070C0"/>
                </a:solidFill>
                <a:latin typeface="Poppins"/>
                <a:cs typeface="Poppins"/>
              </a:rPr>
              <a:t>Focus Area</a:t>
            </a:r>
          </a:p>
        </p:txBody>
      </p:sp>
      <p:pic>
        <p:nvPicPr>
          <p:cNvPr id="7" name="Picture 6" descr="Adult Disabled Group Homes">
            <a:extLst>
              <a:ext uri="{FF2B5EF4-FFF2-40B4-BE49-F238E27FC236}">
                <a16:creationId xmlns:a16="http://schemas.microsoft.com/office/drawing/2014/main" id="{582FE2DD-0F2B-52DF-793E-AB5DB1A00690}"/>
              </a:ext>
            </a:extLst>
          </p:cNvPr>
          <p:cNvPicPr>
            <a:picLocks noChangeAspect="1"/>
          </p:cNvPicPr>
          <p:nvPr/>
        </p:nvPicPr>
        <p:blipFill>
          <a:blip r:embed="rId5"/>
          <a:stretch>
            <a:fillRect/>
          </a:stretch>
        </p:blipFill>
        <p:spPr>
          <a:xfrm>
            <a:off x="308314" y="1969520"/>
            <a:ext cx="4484139" cy="2456147"/>
          </a:xfrm>
          <a:prstGeom prst="rect">
            <a:avLst/>
          </a:prstGeom>
        </p:spPr>
      </p:pic>
      <p:pic>
        <p:nvPicPr>
          <p:cNvPr id="3" name="Picture 2" descr="Group Home: Group Homes For Adults With Disabilities">
            <a:extLst>
              <a:ext uri="{FF2B5EF4-FFF2-40B4-BE49-F238E27FC236}">
                <a16:creationId xmlns:a16="http://schemas.microsoft.com/office/drawing/2014/main" id="{09A2B516-5652-C01B-64A8-D055FB6CBDCF}"/>
              </a:ext>
            </a:extLst>
          </p:cNvPr>
          <p:cNvPicPr>
            <a:picLocks noChangeAspect="1"/>
          </p:cNvPicPr>
          <p:nvPr/>
        </p:nvPicPr>
        <p:blipFill>
          <a:blip r:embed="rId6"/>
          <a:stretch>
            <a:fillRect/>
          </a:stretch>
        </p:blipFill>
        <p:spPr>
          <a:xfrm>
            <a:off x="3847341" y="3694370"/>
            <a:ext cx="4489331" cy="2450621"/>
          </a:xfrm>
          <a:prstGeom prst="rect">
            <a:avLst/>
          </a:prstGeom>
        </p:spPr>
      </p:pic>
      <p:sp>
        <p:nvSpPr>
          <p:cNvPr id="5" name="Slide Number Placeholder 4">
            <a:extLst>
              <a:ext uri="{FF2B5EF4-FFF2-40B4-BE49-F238E27FC236}">
                <a16:creationId xmlns:a16="http://schemas.microsoft.com/office/drawing/2014/main" id="{50AEB9C1-20BC-EADE-1525-F8A65D8A163E}"/>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36</a:t>
            </a:fld>
            <a:endParaRPr lang="en-US" sz="3200" dirty="0">
              <a:solidFill>
                <a:schemeClr val="bg1"/>
              </a:solidFill>
              <a:latin typeface="Poppins"/>
              <a:cs typeface="Poppins"/>
            </a:endParaRPr>
          </a:p>
        </p:txBody>
      </p:sp>
      <p:pic>
        <p:nvPicPr>
          <p:cNvPr id="9" name="Video 8">
            <a:hlinkClick r:id="" action="ppaction://media"/>
            <a:extLst>
              <a:ext uri="{FF2B5EF4-FFF2-40B4-BE49-F238E27FC236}">
                <a16:creationId xmlns:a16="http://schemas.microsoft.com/office/drawing/2014/main" id="{160B79EC-5B3C-21CA-C130-9EC9C91DE82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9791700" y="4370717"/>
            <a:ext cx="1774274" cy="1774274"/>
          </a:xfrm>
          <a:prstGeom prst="ellipse">
            <a:avLst/>
          </a:prstGeom>
        </p:spPr>
      </p:pic>
    </p:spTree>
    <p:extLst>
      <p:ext uri="{BB962C8B-B14F-4D97-AF65-F5344CB8AC3E}">
        <p14:creationId xmlns:p14="http://schemas.microsoft.com/office/powerpoint/2010/main" val="67905336"/>
      </p:ext>
    </p:extLst>
  </p:cSld>
  <p:clrMapOvr>
    <a:masterClrMapping/>
  </p:clrMapOvr>
  <mc:AlternateContent xmlns:mc="http://schemas.openxmlformats.org/markup-compatibility/2006" xmlns:p14="http://schemas.microsoft.com/office/powerpoint/2010/main">
    <mc:Choice Requires="p14">
      <p:transition spd="slow" p14:dur="2000" advTm="3030"/>
    </mc:Choice>
    <mc:Fallback xmlns="">
      <p:transition spd="slow" advTm="30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13D70-DB6C-8DF4-77E6-816519ED4D5B}"/>
              </a:ext>
            </a:extLst>
          </p:cNvPr>
          <p:cNvSpPr>
            <a:spLocks noGrp="1"/>
          </p:cNvSpPr>
          <p:nvPr>
            <p:ph type="ctrTitle"/>
          </p:nvPr>
        </p:nvSpPr>
        <p:spPr>
          <a:xfrm>
            <a:off x="456737" y="608440"/>
            <a:ext cx="4231689" cy="970949"/>
          </a:xfrm>
        </p:spPr>
        <p:txBody>
          <a:bodyPr>
            <a:normAutofit/>
          </a:bodyPr>
          <a:lstStyle/>
          <a:p>
            <a:r>
              <a:rPr lang="en-US" sz="6600"/>
              <a:t>HOUSING</a:t>
            </a:r>
          </a:p>
        </p:txBody>
      </p:sp>
      <p:pic>
        <p:nvPicPr>
          <p:cNvPr id="1026" name="Picture 6">
            <a:extLst>
              <a:ext uri="{FF2B5EF4-FFF2-40B4-BE49-F238E27FC236}">
                <a16:creationId xmlns:a16="http://schemas.microsoft.com/office/drawing/2014/main" id="{AEE6FA5A-48B1-21AA-2EDF-3F95A7058E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6956" y="362357"/>
            <a:ext cx="1324769" cy="2662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5">
            <a:extLst>
              <a:ext uri="{FF2B5EF4-FFF2-40B4-BE49-F238E27FC236}">
                <a16:creationId xmlns:a16="http://schemas.microsoft.com/office/drawing/2014/main" id="{37021E05-57AA-A8AF-E54A-CE8A70FBA26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46387" y="1487565"/>
            <a:ext cx="66230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2">
            <a:extLst>
              <a:ext uri="{FF2B5EF4-FFF2-40B4-BE49-F238E27FC236}">
                <a16:creationId xmlns:a16="http://schemas.microsoft.com/office/drawing/2014/main" id="{C991DAD7-C8F3-20B9-FB6E-A0E78E3CD2D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94475" y="1977865"/>
            <a:ext cx="4525963"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1">
            <a:extLst>
              <a:ext uri="{FF2B5EF4-FFF2-40B4-BE49-F238E27FC236}">
                <a16:creationId xmlns:a16="http://schemas.microsoft.com/office/drawing/2014/main" id="{D04D2A90-933E-048A-E866-4C274BD452D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22374" y="2008302"/>
            <a:ext cx="5097463" cy="1951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5D648246-A46B-54AE-BBEC-FC464C827437}"/>
              </a:ext>
            </a:extLst>
          </p:cNvPr>
          <p:cNvSpPr txBox="1"/>
          <p:nvPr/>
        </p:nvSpPr>
        <p:spPr>
          <a:xfrm>
            <a:off x="247650" y="4346464"/>
            <a:ext cx="11820525" cy="184665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Throughout the state of Connecticut, we have individuals who also receive supports though residential placement through CCH, DDS Center, CLA, CRS, STS, and other.</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CLA (Group homes) compromise 72% of those placements with 96% of those being a private provider and only 4% being DDS.  </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Calibri" panose="020F0502020204030204"/>
                <a:ea typeface="+mn-ea"/>
                <a:cs typeface="+mn-cs"/>
              </a:rPr>
              <a:t>Note: individuals living in their family or own home with supports have one or more of the following services to include: shared living, companion service, respite service, in home supports, behavioral supports and personal supports.</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900" b="0" i="0" u="none" strike="noStrike" kern="1200" cap="none" spc="0" normalizeH="0" baseline="0" noProof="0">
                <a:ln>
                  <a:noFill/>
                </a:ln>
                <a:solidFill>
                  <a:prstClr val="black"/>
                </a:solidFill>
                <a:effectLst/>
                <a:uLnTx/>
                <a:uFillTx/>
                <a:latin typeface="Calibri" panose="020F0502020204030204"/>
                <a:ea typeface="+mn-ea"/>
                <a:cs typeface="+mn-cs"/>
              </a:rPr>
              <a:t>*information gathered from MIRS*</a:t>
            </a:r>
          </a:p>
        </p:txBody>
      </p:sp>
      <p:pic>
        <p:nvPicPr>
          <p:cNvPr id="6" name="Video 5">
            <a:hlinkClick r:id="" action="ppaction://media"/>
            <a:extLst>
              <a:ext uri="{FF2B5EF4-FFF2-40B4-BE49-F238E27FC236}">
                <a16:creationId xmlns:a16="http://schemas.microsoft.com/office/drawing/2014/main" id="{9B4AE39E-F070-6C8F-AFB9-35769EF8F89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506075" y="243640"/>
            <a:ext cx="1562100" cy="15621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Slide Number Placeholder 2">
            <a:extLst>
              <a:ext uri="{FF2B5EF4-FFF2-40B4-BE49-F238E27FC236}">
                <a16:creationId xmlns:a16="http://schemas.microsoft.com/office/drawing/2014/main" id="{C7AC38FA-050D-44AC-B5A0-3656EE42914A}"/>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pPr/>
              <a:t>37</a:t>
            </a:fld>
            <a:endParaRPr lang="en-US" sz="3200">
              <a:solidFill>
                <a:schemeClr val="bg1"/>
              </a:solidFill>
              <a:latin typeface="Poppins"/>
              <a:cs typeface="Poppins"/>
            </a:endParaRPr>
          </a:p>
        </p:txBody>
      </p:sp>
    </p:spTree>
    <p:extLst>
      <p:ext uri="{BB962C8B-B14F-4D97-AF65-F5344CB8AC3E}">
        <p14:creationId xmlns:p14="http://schemas.microsoft.com/office/powerpoint/2010/main" val="352404275"/>
      </p:ext>
    </p:extLst>
  </p:cSld>
  <p:clrMapOvr>
    <a:masterClrMapping/>
  </p:clrMapOvr>
  <mc:AlternateContent xmlns:mc="http://schemas.openxmlformats.org/markup-compatibility/2006" xmlns:p14="http://schemas.microsoft.com/office/powerpoint/2010/main">
    <mc:Choice Requires="p14">
      <p:transition spd="slow" p14:dur="2000" advTm="43680"/>
    </mc:Choice>
    <mc:Fallback xmlns="">
      <p:transition spd="slow" advTm="4368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CD8AB2F-1D70-DF5B-6F3F-2091FD4A255C}"/>
              </a:ext>
            </a:extLst>
          </p:cNvPr>
          <p:cNvPicPr>
            <a:picLocks noChangeAspect="1"/>
          </p:cNvPicPr>
          <p:nvPr/>
        </p:nvPicPr>
        <p:blipFill rotWithShape="1">
          <a:blip r:embed="rId5"/>
          <a:srcRect l="25216" t="39547" r="53848" b="16267"/>
          <a:stretch/>
        </p:blipFill>
        <p:spPr>
          <a:xfrm>
            <a:off x="9017536" y="3914641"/>
            <a:ext cx="2955249" cy="2653143"/>
          </a:xfrm>
          <a:prstGeom prst="rect">
            <a:avLst/>
          </a:prstGeom>
        </p:spPr>
      </p:pic>
      <p:pic>
        <p:nvPicPr>
          <p:cNvPr id="5" name="Picture 4">
            <a:extLst>
              <a:ext uri="{FF2B5EF4-FFF2-40B4-BE49-F238E27FC236}">
                <a16:creationId xmlns:a16="http://schemas.microsoft.com/office/drawing/2014/main" id="{DF8FB42B-EEC4-3F4D-C853-BBF89AB1BD51}"/>
              </a:ext>
            </a:extLst>
          </p:cNvPr>
          <p:cNvPicPr>
            <a:picLocks noChangeAspect="1"/>
          </p:cNvPicPr>
          <p:nvPr/>
        </p:nvPicPr>
        <p:blipFill rotWithShape="1">
          <a:blip r:embed="rId6"/>
          <a:srcRect l="3932" t="17164" r="52496" b="15045"/>
          <a:stretch/>
        </p:blipFill>
        <p:spPr>
          <a:xfrm>
            <a:off x="208993" y="361949"/>
            <a:ext cx="4750546" cy="3858899"/>
          </a:xfrm>
          <a:prstGeom prst="rect">
            <a:avLst/>
          </a:prstGeom>
        </p:spPr>
      </p:pic>
      <p:pic>
        <p:nvPicPr>
          <p:cNvPr id="8" name="Picture 7">
            <a:extLst>
              <a:ext uri="{FF2B5EF4-FFF2-40B4-BE49-F238E27FC236}">
                <a16:creationId xmlns:a16="http://schemas.microsoft.com/office/drawing/2014/main" id="{5DB71712-B435-D1C3-37D2-3F09B390A3F4}"/>
              </a:ext>
            </a:extLst>
          </p:cNvPr>
          <p:cNvPicPr>
            <a:picLocks noChangeAspect="1"/>
          </p:cNvPicPr>
          <p:nvPr/>
        </p:nvPicPr>
        <p:blipFill rotWithShape="1">
          <a:blip r:embed="rId7"/>
          <a:srcRect l="10808" t="16522" r="53637" b="71594"/>
          <a:stretch/>
        </p:blipFill>
        <p:spPr>
          <a:xfrm>
            <a:off x="5403599" y="1619249"/>
            <a:ext cx="3225984" cy="840757"/>
          </a:xfrm>
          <a:prstGeom prst="rect">
            <a:avLst/>
          </a:prstGeom>
        </p:spPr>
      </p:pic>
      <p:pic>
        <p:nvPicPr>
          <p:cNvPr id="1026" name="Picture 2" descr="House Apartment Housing Building Clip Art - Housing Png, Transparent ...">
            <a:extLst>
              <a:ext uri="{FF2B5EF4-FFF2-40B4-BE49-F238E27FC236}">
                <a16:creationId xmlns:a16="http://schemas.microsoft.com/office/drawing/2014/main" id="{E447558D-BC66-EE55-D752-56BE538C77E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64633" y="4228034"/>
            <a:ext cx="1679234" cy="236119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3712E17-2709-0D92-4602-5FEDD89DC0E6}"/>
              </a:ext>
            </a:extLst>
          </p:cNvPr>
          <p:cNvSpPr txBox="1"/>
          <p:nvPr/>
        </p:nvSpPr>
        <p:spPr>
          <a:xfrm>
            <a:off x="5022760" y="397670"/>
            <a:ext cx="3428554" cy="830997"/>
          </a:xfrm>
          <a:prstGeom prst="rect">
            <a:avLst/>
          </a:prstGeom>
          <a:noFill/>
        </p:spPr>
        <p:txBody>
          <a:bodyPr wrap="square" rtlCol="0">
            <a:spAutoFit/>
          </a:bodyPr>
          <a:lstStyle/>
          <a:p>
            <a:pPr algn="ctr"/>
            <a:r>
              <a:rPr lang="en-US" sz="4800">
                <a:latin typeface="Broadway" panose="04040905080B02020502" pitchFamily="82" charset="0"/>
              </a:rPr>
              <a:t>HOUSING</a:t>
            </a:r>
          </a:p>
        </p:txBody>
      </p:sp>
      <p:pic>
        <p:nvPicPr>
          <p:cNvPr id="2" name="Picture 1">
            <a:extLst>
              <a:ext uri="{FF2B5EF4-FFF2-40B4-BE49-F238E27FC236}">
                <a16:creationId xmlns:a16="http://schemas.microsoft.com/office/drawing/2014/main" id="{9432D04C-C0F8-400E-0567-26ABA8319896}"/>
              </a:ext>
            </a:extLst>
          </p:cNvPr>
          <p:cNvPicPr>
            <a:picLocks noChangeAspect="1"/>
          </p:cNvPicPr>
          <p:nvPr/>
        </p:nvPicPr>
        <p:blipFill rotWithShape="1">
          <a:blip r:embed="rId7"/>
          <a:srcRect l="4698" t="31765" r="80326" b="35798"/>
          <a:stretch/>
        </p:blipFill>
        <p:spPr>
          <a:xfrm>
            <a:off x="5870261" y="2632607"/>
            <a:ext cx="2437903" cy="1902866"/>
          </a:xfrm>
          <a:prstGeom prst="rect">
            <a:avLst/>
          </a:prstGeom>
        </p:spPr>
      </p:pic>
      <p:pic>
        <p:nvPicPr>
          <p:cNvPr id="3" name="Picture 2">
            <a:extLst>
              <a:ext uri="{FF2B5EF4-FFF2-40B4-BE49-F238E27FC236}">
                <a16:creationId xmlns:a16="http://schemas.microsoft.com/office/drawing/2014/main" id="{242ACC09-4A01-C344-45C8-E5F241552364}"/>
              </a:ext>
            </a:extLst>
          </p:cNvPr>
          <p:cNvPicPr>
            <a:picLocks noChangeAspect="1"/>
          </p:cNvPicPr>
          <p:nvPr/>
        </p:nvPicPr>
        <p:blipFill rotWithShape="1">
          <a:blip r:embed="rId5"/>
          <a:srcRect l="12222" t="18570" r="61319" b="70903"/>
          <a:stretch/>
        </p:blipFill>
        <p:spPr>
          <a:xfrm>
            <a:off x="8514535" y="208028"/>
            <a:ext cx="3569971" cy="1210283"/>
          </a:xfrm>
          <a:prstGeom prst="rect">
            <a:avLst/>
          </a:prstGeom>
        </p:spPr>
      </p:pic>
      <p:pic>
        <p:nvPicPr>
          <p:cNvPr id="4" name="Picture 3">
            <a:extLst>
              <a:ext uri="{FF2B5EF4-FFF2-40B4-BE49-F238E27FC236}">
                <a16:creationId xmlns:a16="http://schemas.microsoft.com/office/drawing/2014/main" id="{201D3F78-54B3-EDA5-1442-3BF054B25DA8}"/>
              </a:ext>
            </a:extLst>
          </p:cNvPr>
          <p:cNvPicPr>
            <a:picLocks noChangeAspect="1"/>
          </p:cNvPicPr>
          <p:nvPr/>
        </p:nvPicPr>
        <p:blipFill rotWithShape="1">
          <a:blip r:embed="rId5"/>
          <a:srcRect l="5247" t="41173" r="79090" b="19215"/>
          <a:stretch/>
        </p:blipFill>
        <p:spPr>
          <a:xfrm>
            <a:off x="8930750" y="1587052"/>
            <a:ext cx="2957495" cy="2471299"/>
          </a:xfrm>
          <a:prstGeom prst="rect">
            <a:avLst/>
          </a:prstGeom>
        </p:spPr>
      </p:pic>
      <p:pic>
        <p:nvPicPr>
          <p:cNvPr id="6" name="Picture 5">
            <a:extLst>
              <a:ext uri="{FF2B5EF4-FFF2-40B4-BE49-F238E27FC236}">
                <a16:creationId xmlns:a16="http://schemas.microsoft.com/office/drawing/2014/main" id="{578B187A-1902-ED73-3A23-10AB5128A78B}"/>
              </a:ext>
            </a:extLst>
          </p:cNvPr>
          <p:cNvPicPr>
            <a:picLocks noChangeAspect="1"/>
          </p:cNvPicPr>
          <p:nvPr/>
        </p:nvPicPr>
        <p:blipFill rotWithShape="1">
          <a:blip r:embed="rId7"/>
          <a:srcRect l="4842" t="67672" r="75842" b="7326"/>
          <a:stretch/>
        </p:blipFill>
        <p:spPr>
          <a:xfrm>
            <a:off x="4823539" y="4553478"/>
            <a:ext cx="4138459" cy="2117247"/>
          </a:xfrm>
          <a:prstGeom prst="rect">
            <a:avLst/>
          </a:prstGeom>
        </p:spPr>
      </p:pic>
      <p:pic>
        <p:nvPicPr>
          <p:cNvPr id="13" name="Video 12">
            <a:hlinkClick r:id="" action="ppaction://media"/>
            <a:extLst>
              <a:ext uri="{FF2B5EF4-FFF2-40B4-BE49-F238E27FC236}">
                <a16:creationId xmlns:a16="http://schemas.microsoft.com/office/drawing/2014/main" id="{FBBD2A6E-3341-E128-96D5-99402CFAF46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2567489" y="4553478"/>
            <a:ext cx="1693654" cy="1693654"/>
          </a:xfrm>
          <a:prstGeom prst="ellipse">
            <a:avLst/>
          </a:prstGeom>
        </p:spPr>
      </p:pic>
      <p:sp>
        <p:nvSpPr>
          <p:cNvPr id="9" name="Slide Number Placeholder 8">
            <a:extLst>
              <a:ext uri="{FF2B5EF4-FFF2-40B4-BE49-F238E27FC236}">
                <a16:creationId xmlns:a16="http://schemas.microsoft.com/office/drawing/2014/main" id="{952A8349-E0AC-AB34-54A4-C72E89A7063C}"/>
              </a:ext>
            </a:extLst>
          </p:cNvPr>
          <p:cNvSpPr>
            <a:spLocks noGrp="1"/>
          </p:cNvSpPr>
          <p:nvPr>
            <p:ph type="sldNum" sz="quarter" idx="12"/>
          </p:nvPr>
        </p:nvSpPr>
        <p:spPr>
          <a:xfrm>
            <a:off x="9973302" y="6495155"/>
            <a:ext cx="1312025" cy="365125"/>
          </a:xfrm>
        </p:spPr>
        <p:txBody>
          <a:bodyPr/>
          <a:lstStyle/>
          <a:p>
            <a:fld id="{4FAB73BC-B049-4115-A692-8D63A059BFB8}" type="slidenum">
              <a:rPr lang="en-US" sz="3200" dirty="0" smtClean="0">
                <a:solidFill>
                  <a:schemeClr val="bg1"/>
                </a:solidFill>
                <a:latin typeface="Poppins"/>
                <a:cs typeface="Poppins"/>
              </a:rPr>
              <a:t>38</a:t>
            </a:fld>
            <a:endParaRPr lang="en-US" sz="3200">
              <a:solidFill>
                <a:schemeClr val="bg1"/>
              </a:solidFill>
              <a:latin typeface="Poppins"/>
              <a:cs typeface="Poppins"/>
            </a:endParaRPr>
          </a:p>
        </p:txBody>
      </p:sp>
    </p:spTree>
    <p:extLst>
      <p:ext uri="{BB962C8B-B14F-4D97-AF65-F5344CB8AC3E}">
        <p14:creationId xmlns:p14="http://schemas.microsoft.com/office/powerpoint/2010/main" val="1980195013"/>
      </p:ext>
    </p:extLst>
  </p:cSld>
  <p:clrMapOvr>
    <a:masterClrMapping/>
  </p:clrMapOvr>
  <mc:AlternateContent xmlns:mc="http://schemas.openxmlformats.org/markup-compatibility/2006" xmlns:p14="http://schemas.microsoft.com/office/powerpoint/2010/main">
    <mc:Choice Requires="p14">
      <p:transition spd="slow" p14:dur="2000" advTm="69013"/>
    </mc:Choice>
    <mc:Fallback xmlns="">
      <p:transition spd="slow" advTm="6901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F80B042-6E27-1260-89A4-0939A0FB53AA}"/>
              </a:ext>
            </a:extLst>
          </p:cNvPr>
          <p:cNvPicPr>
            <a:picLocks noChangeAspect="1"/>
          </p:cNvPicPr>
          <p:nvPr/>
        </p:nvPicPr>
        <p:blipFill rotWithShape="1">
          <a:blip r:embed="rId5"/>
          <a:srcRect l="5071" t="32977" r="52500" b="6196"/>
          <a:stretch/>
        </p:blipFill>
        <p:spPr>
          <a:xfrm>
            <a:off x="58672" y="1560065"/>
            <a:ext cx="6127795" cy="4611208"/>
          </a:xfrm>
          <a:prstGeom prst="rect">
            <a:avLst/>
          </a:prstGeom>
        </p:spPr>
      </p:pic>
      <p:pic>
        <p:nvPicPr>
          <p:cNvPr id="7" name="Picture 6">
            <a:extLst>
              <a:ext uri="{FF2B5EF4-FFF2-40B4-BE49-F238E27FC236}">
                <a16:creationId xmlns:a16="http://schemas.microsoft.com/office/drawing/2014/main" id="{B917C3B3-C548-C79E-F360-F5763FD38154}"/>
              </a:ext>
            </a:extLst>
          </p:cNvPr>
          <p:cNvPicPr>
            <a:picLocks noChangeAspect="1"/>
          </p:cNvPicPr>
          <p:nvPr/>
        </p:nvPicPr>
        <p:blipFill rotWithShape="1">
          <a:blip r:embed="rId6"/>
          <a:srcRect l="8855" t="16505" r="52406" b="72677"/>
          <a:stretch/>
        </p:blipFill>
        <p:spPr>
          <a:xfrm>
            <a:off x="6533911" y="342053"/>
            <a:ext cx="5289968" cy="875233"/>
          </a:xfrm>
          <a:prstGeom prst="rect">
            <a:avLst/>
          </a:prstGeom>
        </p:spPr>
      </p:pic>
      <p:pic>
        <p:nvPicPr>
          <p:cNvPr id="6" name="Picture 5">
            <a:extLst>
              <a:ext uri="{FF2B5EF4-FFF2-40B4-BE49-F238E27FC236}">
                <a16:creationId xmlns:a16="http://schemas.microsoft.com/office/drawing/2014/main" id="{8C4FC84F-7A5C-CC2A-0719-C0FBF2D47190}"/>
              </a:ext>
            </a:extLst>
          </p:cNvPr>
          <p:cNvPicPr>
            <a:picLocks noChangeAspect="1"/>
          </p:cNvPicPr>
          <p:nvPr/>
        </p:nvPicPr>
        <p:blipFill rotWithShape="1">
          <a:blip r:embed="rId6"/>
          <a:srcRect l="28872" t="31994" r="52778" b="10111"/>
          <a:stretch/>
        </p:blipFill>
        <p:spPr>
          <a:xfrm>
            <a:off x="6297136" y="1214242"/>
            <a:ext cx="5772466" cy="5307099"/>
          </a:xfrm>
          <a:prstGeom prst="rect">
            <a:avLst/>
          </a:prstGeom>
        </p:spPr>
      </p:pic>
      <p:pic>
        <p:nvPicPr>
          <p:cNvPr id="8" name="Picture 7">
            <a:extLst>
              <a:ext uri="{FF2B5EF4-FFF2-40B4-BE49-F238E27FC236}">
                <a16:creationId xmlns:a16="http://schemas.microsoft.com/office/drawing/2014/main" id="{FB778C44-0977-BDF0-7784-A7255CA09942}"/>
              </a:ext>
            </a:extLst>
          </p:cNvPr>
          <p:cNvPicPr>
            <a:picLocks noChangeAspect="1"/>
          </p:cNvPicPr>
          <p:nvPr/>
        </p:nvPicPr>
        <p:blipFill rotWithShape="1">
          <a:blip r:embed="rId5"/>
          <a:srcRect l="8962" t="18084" r="52151" b="73171"/>
          <a:stretch/>
        </p:blipFill>
        <p:spPr>
          <a:xfrm>
            <a:off x="319195" y="343391"/>
            <a:ext cx="5631193" cy="749374"/>
          </a:xfrm>
          <a:prstGeom prst="rect">
            <a:avLst/>
          </a:prstGeom>
        </p:spPr>
      </p:pic>
      <p:pic>
        <p:nvPicPr>
          <p:cNvPr id="9" name="Video 8">
            <a:hlinkClick r:id="" action="ppaction://media"/>
            <a:extLst>
              <a:ext uri="{FF2B5EF4-FFF2-40B4-BE49-F238E27FC236}">
                <a16:creationId xmlns:a16="http://schemas.microsoft.com/office/drawing/2014/main" id="{4413332E-355E-17C7-C435-47E32313A6A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319195" y="5105400"/>
            <a:ext cx="1650318" cy="1650318"/>
          </a:xfrm>
          <a:prstGeom prst="ellipse">
            <a:avLst/>
          </a:prstGeom>
        </p:spPr>
      </p:pic>
      <p:sp>
        <p:nvSpPr>
          <p:cNvPr id="2" name="Slide Number Placeholder 1">
            <a:extLst>
              <a:ext uri="{FF2B5EF4-FFF2-40B4-BE49-F238E27FC236}">
                <a16:creationId xmlns:a16="http://schemas.microsoft.com/office/drawing/2014/main" id="{E326E439-FC87-752C-C484-8E3418BFD54E}"/>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39</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3818210550"/>
      </p:ext>
    </p:extLst>
  </p:cSld>
  <p:clrMapOvr>
    <a:masterClrMapping/>
  </p:clrMapOvr>
  <mc:AlternateContent xmlns:mc="http://schemas.openxmlformats.org/markup-compatibility/2006" xmlns:p14="http://schemas.microsoft.com/office/powerpoint/2010/main">
    <mc:Choice Requires="p14">
      <p:transition spd="slow" p14:dur="2000" advTm="15276"/>
    </mc:Choice>
    <mc:Fallback xmlns="">
      <p:transition spd="slow" advTm="1527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4848">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p:txBody>
          <a:bodyPr>
            <a:normAutofit/>
          </a:bodyPr>
          <a:lstStyle/>
          <a:p>
            <a:pPr algn="ctr"/>
            <a:r>
              <a:rPr lang="en-US" sz="8000">
                <a:latin typeface="Poppins" panose="00000500000000000000" pitchFamily="2" charset="0"/>
                <a:cs typeface="Poppins" panose="00000500000000000000" pitchFamily="2" charset="0"/>
              </a:rPr>
              <a:t>Employment </a:t>
            </a:r>
          </a:p>
        </p:txBody>
      </p:sp>
      <p:pic>
        <p:nvPicPr>
          <p:cNvPr id="1026" name="Picture 2" descr="Elements to Build a Strong Employee and Employer Relationship">
            <a:extLst>
              <a:ext uri="{FF2B5EF4-FFF2-40B4-BE49-F238E27FC236}">
                <a16:creationId xmlns:a16="http://schemas.microsoft.com/office/drawing/2014/main" id="{B42F87A1-9FB4-A172-5EA9-9BEF43A92DD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3908288" y="3836955"/>
            <a:ext cx="4166413" cy="2343607"/>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EEDACD2F-E574-96E8-B386-EF5B82C34553}"/>
              </a:ext>
            </a:extLst>
          </p:cNvPr>
          <p:cNvSpPr>
            <a:spLocks noGrp="1"/>
          </p:cNvSpPr>
          <p:nvPr>
            <p:ph sz="half" idx="2"/>
          </p:nvPr>
        </p:nvSpPr>
        <p:spPr>
          <a:xfrm>
            <a:off x="6548148" y="1957667"/>
            <a:ext cx="4654519" cy="1459680"/>
          </a:xfrm>
        </p:spPr>
        <p:txBody>
          <a:bodyPr vert="horz" lIns="0" tIns="45720" rIns="0" bIns="45720" rtlCol="0" anchor="t">
            <a:noAutofit/>
          </a:bodyPr>
          <a:lstStyle/>
          <a:p>
            <a:pPr marL="0" indent="0" algn="ctr">
              <a:buNone/>
            </a:pPr>
            <a:r>
              <a:rPr lang="en-US" sz="4800">
                <a:solidFill>
                  <a:srgbClr val="0070C0"/>
                </a:solidFill>
                <a:latin typeface="Poppins"/>
                <a:cs typeface="Poppins"/>
              </a:rPr>
              <a:t>Jossie’s</a:t>
            </a:r>
            <a:r>
              <a:rPr lang="en-US" sz="3600">
                <a:solidFill>
                  <a:srgbClr val="0070C0"/>
                </a:solidFill>
                <a:latin typeface="Poppins"/>
                <a:cs typeface="Poppins"/>
              </a:rPr>
              <a:t> </a:t>
            </a:r>
          </a:p>
          <a:p>
            <a:pPr marL="0" indent="0" algn="ctr">
              <a:buNone/>
            </a:pPr>
            <a:r>
              <a:rPr lang="en-US" sz="3600">
                <a:solidFill>
                  <a:srgbClr val="0070C0"/>
                </a:solidFill>
                <a:latin typeface="Poppins"/>
                <a:cs typeface="Poppins"/>
              </a:rPr>
              <a:t>Focus Area</a:t>
            </a:r>
          </a:p>
        </p:txBody>
      </p:sp>
      <p:pic>
        <p:nvPicPr>
          <p:cNvPr id="5" name="Picture 4">
            <a:extLst>
              <a:ext uri="{FF2B5EF4-FFF2-40B4-BE49-F238E27FC236}">
                <a16:creationId xmlns:a16="http://schemas.microsoft.com/office/drawing/2014/main" id="{5925676C-0ABA-041C-F1D6-8BC9368C7710}"/>
              </a:ext>
            </a:extLst>
          </p:cNvPr>
          <p:cNvPicPr>
            <a:picLocks noChangeAspect="1"/>
          </p:cNvPicPr>
          <p:nvPr/>
        </p:nvPicPr>
        <p:blipFill>
          <a:blip r:embed="rId4"/>
          <a:stretch>
            <a:fillRect/>
          </a:stretch>
        </p:blipFill>
        <p:spPr>
          <a:xfrm>
            <a:off x="725484" y="1954599"/>
            <a:ext cx="3999017" cy="2499385"/>
          </a:xfrm>
          <a:prstGeom prst="rect">
            <a:avLst/>
          </a:prstGeom>
        </p:spPr>
      </p:pic>
      <p:sp>
        <p:nvSpPr>
          <p:cNvPr id="3" name="Slide Number Placeholder 2">
            <a:extLst>
              <a:ext uri="{FF2B5EF4-FFF2-40B4-BE49-F238E27FC236}">
                <a16:creationId xmlns:a16="http://schemas.microsoft.com/office/drawing/2014/main" id="{1B1D14B2-60B6-8E37-26F5-99698DDE2CD0}"/>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40</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40742928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2133E9-5F20-450D-97A5-BB57E7BF42AE}"/>
              </a:ext>
            </a:extLst>
          </p:cNvPr>
          <p:cNvSpPr txBox="1"/>
          <p:nvPr/>
        </p:nvSpPr>
        <p:spPr>
          <a:xfrm>
            <a:off x="3486150" y="1340192"/>
            <a:ext cx="8134349" cy="338554"/>
          </a:xfrm>
          <a:prstGeom prst="rect">
            <a:avLst/>
          </a:prstGeom>
          <a:noFill/>
        </p:spPr>
        <p:txBody>
          <a:bodyPr wrap="square" rtlCol="0">
            <a:spAutoFit/>
          </a:bodyPr>
          <a:lstStyle/>
          <a:p>
            <a:r>
              <a:rPr lang="en-US" sz="1600">
                <a:latin typeface="Poppins" panose="00000500000000000000" pitchFamily="2" charset="0"/>
                <a:cs typeface="Poppins" panose="00000500000000000000" pitchFamily="2" charset="0"/>
              </a:rPr>
              <a:t>Day Programs- Comparison of Employment vs Non-Employment Programs</a:t>
            </a:r>
          </a:p>
        </p:txBody>
      </p:sp>
      <p:sp>
        <p:nvSpPr>
          <p:cNvPr id="8" name="TextBox 7">
            <a:extLst>
              <a:ext uri="{FF2B5EF4-FFF2-40B4-BE49-F238E27FC236}">
                <a16:creationId xmlns:a16="http://schemas.microsoft.com/office/drawing/2014/main" id="{9FAAA6A1-ED31-5002-09F7-2457549B2509}"/>
              </a:ext>
            </a:extLst>
          </p:cNvPr>
          <p:cNvSpPr txBox="1"/>
          <p:nvPr/>
        </p:nvSpPr>
        <p:spPr>
          <a:xfrm>
            <a:off x="502102" y="323026"/>
            <a:ext cx="9213398" cy="655179"/>
          </a:xfrm>
          <a:prstGeom prst="rect">
            <a:avLst/>
          </a:prstGeom>
          <a:noFill/>
        </p:spPr>
        <p:txBody>
          <a:bodyPr wrap="square" rtlCol="0">
            <a:spAutoFit/>
          </a:bodyPr>
          <a:lstStyle/>
          <a:p>
            <a:pPr marL="0" marR="0" lvl="0" indent="0" algn="l" defTabSz="914400" rtl="0" eaLnBrk="1" fontAlgn="auto" latinLnBrk="0" hangingPunct="1">
              <a:lnSpc>
                <a:spcPct val="85000"/>
              </a:lnSpc>
              <a:spcBef>
                <a:spcPct val="0"/>
              </a:spcBef>
              <a:spcAft>
                <a:spcPts val="600"/>
              </a:spcAft>
              <a:buClrTx/>
              <a:buSzTx/>
              <a:buFontTx/>
              <a:buNone/>
              <a:tabLst/>
              <a:defRPr/>
            </a:pPr>
            <a:r>
              <a:rPr kumimoji="0" lang="en-US" sz="4200" b="1" i="0" u="none" strike="noStrike" kern="1200" cap="none" spc="-50" normalizeH="0" baseline="0" noProof="0">
                <a:ln>
                  <a:noFill/>
                </a:ln>
                <a:solidFill>
                  <a:prstClr val="black">
                    <a:lumMod val="85000"/>
                    <a:lumOff val="15000"/>
                  </a:prstClr>
                </a:solidFill>
                <a:effectLst/>
                <a:uLnTx/>
                <a:uFillTx/>
                <a:latin typeface="Poppins" panose="00000500000000000000" pitchFamily="2" charset="0"/>
                <a:cs typeface="Poppins" panose="00000500000000000000" pitchFamily="2" charset="0"/>
              </a:rPr>
              <a:t>Over the Past Decade</a:t>
            </a:r>
          </a:p>
        </p:txBody>
      </p:sp>
      <p:sp>
        <p:nvSpPr>
          <p:cNvPr id="9" name="TextBox 8">
            <a:extLst>
              <a:ext uri="{FF2B5EF4-FFF2-40B4-BE49-F238E27FC236}">
                <a16:creationId xmlns:a16="http://schemas.microsoft.com/office/drawing/2014/main" id="{5748BCBB-00A2-C88B-AD07-CB893E1540D3}"/>
              </a:ext>
            </a:extLst>
          </p:cNvPr>
          <p:cNvSpPr txBox="1"/>
          <p:nvPr/>
        </p:nvSpPr>
        <p:spPr>
          <a:xfrm>
            <a:off x="559252" y="2976812"/>
            <a:ext cx="2612574" cy="1477328"/>
          </a:xfrm>
          <a:prstGeom prst="rect">
            <a:avLst/>
          </a:prstGeom>
          <a:noFill/>
        </p:spPr>
        <p:txBody>
          <a:bodyPr wrap="square" lIns="91440" tIns="45720" rIns="91440" bIns="45720" rtlCol="0" anchor="t">
            <a:spAutoFit/>
          </a:bodyPr>
          <a:lstStyle/>
          <a:p>
            <a:r>
              <a:rPr lang="en-US">
                <a:latin typeface="Poppins"/>
                <a:cs typeface="Poppins"/>
              </a:rPr>
              <a:t>The Self Advocate Coordinators continue to promote employment and real work for real pay</a:t>
            </a:r>
          </a:p>
        </p:txBody>
      </p:sp>
      <p:pic>
        <p:nvPicPr>
          <p:cNvPr id="3" name="Picture 2">
            <a:extLst>
              <a:ext uri="{FF2B5EF4-FFF2-40B4-BE49-F238E27FC236}">
                <a16:creationId xmlns:a16="http://schemas.microsoft.com/office/drawing/2014/main" id="{1264400D-DED4-3D83-4B84-0D1775DD19D0}"/>
              </a:ext>
            </a:extLst>
          </p:cNvPr>
          <p:cNvPicPr>
            <a:picLocks noChangeAspect="1"/>
          </p:cNvPicPr>
          <p:nvPr/>
        </p:nvPicPr>
        <p:blipFill>
          <a:blip r:embed="rId3"/>
          <a:stretch>
            <a:fillRect/>
          </a:stretch>
        </p:blipFill>
        <p:spPr>
          <a:xfrm>
            <a:off x="3876942" y="1845948"/>
            <a:ext cx="7749873" cy="4233162"/>
          </a:xfrm>
          <a:prstGeom prst="rect">
            <a:avLst/>
          </a:prstGeom>
        </p:spPr>
      </p:pic>
      <p:pic>
        <p:nvPicPr>
          <p:cNvPr id="5" name="Picture 4">
            <a:extLst>
              <a:ext uri="{FF2B5EF4-FFF2-40B4-BE49-F238E27FC236}">
                <a16:creationId xmlns:a16="http://schemas.microsoft.com/office/drawing/2014/main" id="{DEDF7D23-6A6D-A7A5-56F4-F052F5C06597}"/>
              </a:ext>
            </a:extLst>
          </p:cNvPr>
          <p:cNvPicPr>
            <a:picLocks noChangeAspect="1"/>
          </p:cNvPicPr>
          <p:nvPr/>
        </p:nvPicPr>
        <p:blipFill>
          <a:blip r:embed="rId4"/>
          <a:stretch>
            <a:fillRect/>
          </a:stretch>
        </p:blipFill>
        <p:spPr>
          <a:xfrm>
            <a:off x="7479269" y="5774283"/>
            <a:ext cx="3639627" cy="304826"/>
          </a:xfrm>
          <a:prstGeom prst="rect">
            <a:avLst/>
          </a:prstGeom>
        </p:spPr>
      </p:pic>
      <p:sp>
        <p:nvSpPr>
          <p:cNvPr id="2" name="Slide Number Placeholder 1">
            <a:extLst>
              <a:ext uri="{FF2B5EF4-FFF2-40B4-BE49-F238E27FC236}">
                <a16:creationId xmlns:a16="http://schemas.microsoft.com/office/drawing/2014/main" id="{63B5C90D-70F7-0D50-A848-2277EF439C7D}"/>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41</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30110078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DC3A5-088C-7A3D-2E0C-1CFB70E1288B}"/>
              </a:ext>
            </a:extLst>
          </p:cNvPr>
          <p:cNvSpPr>
            <a:spLocks noGrp="1"/>
          </p:cNvSpPr>
          <p:nvPr>
            <p:ph type="title"/>
          </p:nvPr>
        </p:nvSpPr>
        <p:spPr>
          <a:xfrm>
            <a:off x="1433259" y="503214"/>
            <a:ext cx="6112026" cy="869091"/>
          </a:xfrm>
        </p:spPr>
        <p:txBody>
          <a:bodyPr vert="horz" lIns="91440" tIns="45720" rIns="91440" bIns="45720" rtlCol="0" anchor="b">
            <a:noAutofit/>
          </a:bodyPr>
          <a:lstStyle/>
          <a:p>
            <a:r>
              <a:rPr lang="en-US" sz="6000" b="1" i="1">
                <a:solidFill>
                  <a:srgbClr val="0070C0"/>
                </a:solidFill>
                <a:latin typeface="Poppins"/>
                <a:ea typeface="STXingkai"/>
                <a:cs typeface="Angsana New"/>
              </a:rPr>
              <a:t>Employment  </a:t>
            </a:r>
            <a:endParaRPr lang="en-US" sz="6000" i="1">
              <a:solidFill>
                <a:srgbClr val="0070C0"/>
              </a:solidFill>
              <a:latin typeface="Poppins"/>
              <a:cs typeface="Poppins ExtraLight"/>
            </a:endParaRPr>
          </a:p>
        </p:txBody>
      </p:sp>
      <p:sp>
        <p:nvSpPr>
          <p:cNvPr id="3" name="Content Placeholder 2">
            <a:extLst>
              <a:ext uri="{FF2B5EF4-FFF2-40B4-BE49-F238E27FC236}">
                <a16:creationId xmlns:a16="http://schemas.microsoft.com/office/drawing/2014/main" id="{B5E64F14-78E1-F25B-7683-50D0386A2B74}"/>
              </a:ext>
            </a:extLst>
          </p:cNvPr>
          <p:cNvSpPr>
            <a:spLocks noGrp="1"/>
          </p:cNvSpPr>
          <p:nvPr>
            <p:ph idx="1"/>
          </p:nvPr>
        </p:nvSpPr>
        <p:spPr>
          <a:xfrm>
            <a:off x="602629" y="2098272"/>
            <a:ext cx="6112026" cy="4435878"/>
          </a:xfrm>
        </p:spPr>
        <p:txBody>
          <a:bodyPr vert="horz" lIns="91440" tIns="45720" rIns="91440" bIns="45720" rtlCol="0" anchor="t">
            <a:noAutofit/>
          </a:bodyPr>
          <a:lstStyle/>
          <a:p>
            <a:pPr marL="0" indent="0">
              <a:spcAft>
                <a:spcPts val="500"/>
              </a:spcAft>
              <a:buNone/>
            </a:pPr>
            <a:r>
              <a:rPr lang="en-US" sz="1800">
                <a:latin typeface="Poppins"/>
                <a:ea typeface="+mn-lt"/>
                <a:cs typeface="DilleniaUPC"/>
              </a:rPr>
              <a:t>Self-Advocate Coordinators: </a:t>
            </a:r>
          </a:p>
          <a:p>
            <a:pPr marL="346075" indent="-346075">
              <a:spcAft>
                <a:spcPts val="500"/>
              </a:spcAft>
              <a:buFont typeface="Arial" panose="020B0604020202020204" pitchFamily="34" charset="0"/>
              <a:buChar char="•"/>
            </a:pPr>
            <a:r>
              <a:rPr lang="en-US" sz="1800">
                <a:latin typeface="Poppins"/>
                <a:ea typeface="+mn-lt"/>
                <a:cs typeface="DilleniaUPC"/>
              </a:rPr>
              <a:t>are involved with Project SEARCH.</a:t>
            </a:r>
            <a:endParaRPr lang="en-US" sz="1800">
              <a:latin typeface="Poppins"/>
              <a:cs typeface="DilleniaUPC"/>
            </a:endParaRPr>
          </a:p>
          <a:p>
            <a:pPr marL="346075" indent="-346075">
              <a:spcAft>
                <a:spcPts val="500"/>
              </a:spcAft>
              <a:buFont typeface="Arial" panose="020B0604020202020204" pitchFamily="34" charset="0"/>
              <a:buChar char="•"/>
            </a:pPr>
            <a:r>
              <a:rPr lang="en-US" sz="1800">
                <a:latin typeface="Poppins"/>
                <a:ea typeface="+mn-lt"/>
                <a:cs typeface="DilleniaUPC"/>
              </a:rPr>
              <a:t>promote employment, in virtual and in-person, self-advocacy groups.</a:t>
            </a:r>
            <a:endParaRPr lang="en-US" sz="1800">
              <a:latin typeface="Poppins"/>
              <a:cs typeface="DilleniaUPC"/>
            </a:endParaRPr>
          </a:p>
          <a:p>
            <a:pPr marL="346075" indent="-346075">
              <a:spcAft>
                <a:spcPts val="500"/>
              </a:spcAft>
              <a:buFont typeface="Arial" panose="020B0604020202020204" pitchFamily="34" charset="0"/>
              <a:buChar char="•"/>
            </a:pPr>
            <a:r>
              <a:rPr lang="en-US" sz="1800">
                <a:latin typeface="Poppins"/>
                <a:ea typeface="+mn-lt"/>
                <a:cs typeface="DilleniaUPC"/>
              </a:rPr>
              <a:t>encouraged and share resources for disability job training.</a:t>
            </a:r>
            <a:endParaRPr lang="en-US" sz="1800">
              <a:latin typeface="Poppins"/>
              <a:cs typeface="DilleniaUPC"/>
            </a:endParaRPr>
          </a:p>
          <a:p>
            <a:pPr marL="346075" indent="-346075">
              <a:spcAft>
                <a:spcPts val="500"/>
              </a:spcAft>
              <a:buFont typeface="Arial" panose="020B0604020202020204" pitchFamily="34" charset="0"/>
              <a:buChar char="•"/>
            </a:pPr>
            <a:r>
              <a:rPr lang="en-US" sz="1800">
                <a:latin typeface="Poppins"/>
                <a:ea typeface="+mn-lt"/>
                <a:cs typeface="DilleniaUPC"/>
              </a:rPr>
              <a:t>provide educational articles on employment opportunities.</a:t>
            </a:r>
          </a:p>
          <a:p>
            <a:pPr marL="346075" indent="-346075">
              <a:spcAft>
                <a:spcPts val="500"/>
              </a:spcAft>
              <a:buFont typeface="Arial" panose="020B0604020202020204" pitchFamily="34" charset="0"/>
              <a:buChar char="•"/>
            </a:pPr>
            <a:r>
              <a:rPr lang="en-US" sz="1800">
                <a:latin typeface="Poppins"/>
                <a:cs typeface="Poppins"/>
              </a:rPr>
              <a:t>share how to prepare for interviews.</a:t>
            </a:r>
          </a:p>
          <a:p>
            <a:endParaRPr lang="en-US" sz="1700">
              <a:latin typeface="Poppins"/>
              <a:cs typeface="DilleniaUPC"/>
            </a:endParaRPr>
          </a:p>
        </p:txBody>
      </p:sp>
      <p:pic>
        <p:nvPicPr>
          <p:cNvPr id="10" name="Picture 9" descr="Corporate Finance: Types, Benefits, Services- RazorpayX">
            <a:extLst>
              <a:ext uri="{FF2B5EF4-FFF2-40B4-BE49-F238E27FC236}">
                <a16:creationId xmlns:a16="http://schemas.microsoft.com/office/drawing/2014/main" id="{6C9FD213-2080-E5EF-F858-152B041DB119}"/>
              </a:ext>
            </a:extLst>
          </p:cNvPr>
          <p:cNvPicPr>
            <a:picLocks noChangeAspect="1"/>
          </p:cNvPicPr>
          <p:nvPr/>
        </p:nvPicPr>
        <p:blipFill>
          <a:blip r:embed="rId3"/>
          <a:srcRect l="11457" r="18541" b="4"/>
          <a:stretch/>
        </p:blipFill>
        <p:spPr>
          <a:xfrm>
            <a:off x="7071273" y="1958224"/>
            <a:ext cx="2226612" cy="1665478"/>
          </a:xfrm>
          <a:prstGeom prst="rect">
            <a:avLst/>
          </a:prstGeom>
        </p:spPr>
      </p:pic>
      <p:pic>
        <p:nvPicPr>
          <p:cNvPr id="4" name="Picture 3" descr="Listing: Advocacy Groups for People with Disabilities">
            <a:extLst>
              <a:ext uri="{FF2B5EF4-FFF2-40B4-BE49-F238E27FC236}">
                <a16:creationId xmlns:a16="http://schemas.microsoft.com/office/drawing/2014/main" id="{9EFF2F78-5FF6-2ACB-7DDE-91E159471A8E}"/>
              </a:ext>
            </a:extLst>
          </p:cNvPr>
          <p:cNvPicPr>
            <a:picLocks noChangeAspect="1"/>
          </p:cNvPicPr>
          <p:nvPr/>
        </p:nvPicPr>
        <p:blipFill>
          <a:blip r:embed="rId4"/>
          <a:srcRect l="19903" r="35985"/>
          <a:stretch/>
        </p:blipFill>
        <p:spPr>
          <a:xfrm>
            <a:off x="9822859" y="2012752"/>
            <a:ext cx="2226612" cy="1620846"/>
          </a:xfrm>
          <a:prstGeom prst="rect">
            <a:avLst/>
          </a:prstGeom>
        </p:spPr>
      </p:pic>
      <p:pic>
        <p:nvPicPr>
          <p:cNvPr id="5" name="Picture 4" descr="Canada launches Inclusive Workplaces campaign - Disability Insider">
            <a:extLst>
              <a:ext uri="{FF2B5EF4-FFF2-40B4-BE49-F238E27FC236}">
                <a16:creationId xmlns:a16="http://schemas.microsoft.com/office/drawing/2014/main" id="{4A128DF1-6049-DC59-2384-5BC9EE851F46}"/>
              </a:ext>
            </a:extLst>
          </p:cNvPr>
          <p:cNvPicPr>
            <a:picLocks noChangeAspect="1"/>
          </p:cNvPicPr>
          <p:nvPr/>
        </p:nvPicPr>
        <p:blipFill>
          <a:blip r:embed="rId5"/>
          <a:srcRect l="12212" r="3720" b="5"/>
          <a:stretch/>
        </p:blipFill>
        <p:spPr>
          <a:xfrm>
            <a:off x="7071273" y="4072532"/>
            <a:ext cx="2226612" cy="1665490"/>
          </a:xfrm>
          <a:prstGeom prst="rect">
            <a:avLst/>
          </a:prstGeom>
        </p:spPr>
      </p:pic>
      <p:pic>
        <p:nvPicPr>
          <p:cNvPr id="6" name="Picture 5" descr="Project SEARCH: Young adults with disabilities graduating into work ...">
            <a:extLst>
              <a:ext uri="{FF2B5EF4-FFF2-40B4-BE49-F238E27FC236}">
                <a16:creationId xmlns:a16="http://schemas.microsoft.com/office/drawing/2014/main" id="{A079D890-CC55-0178-2169-9DD3060A150D}"/>
              </a:ext>
            </a:extLst>
          </p:cNvPr>
          <p:cNvPicPr>
            <a:picLocks noChangeAspect="1"/>
          </p:cNvPicPr>
          <p:nvPr/>
        </p:nvPicPr>
        <p:blipFill>
          <a:blip r:embed="rId6"/>
          <a:srcRect l="10670" r="13635" b="5"/>
          <a:stretch/>
        </p:blipFill>
        <p:spPr>
          <a:xfrm>
            <a:off x="9763482" y="4053353"/>
            <a:ext cx="2226612" cy="1665483"/>
          </a:xfrm>
          <a:prstGeom prst="rect">
            <a:avLst/>
          </a:prstGeom>
        </p:spPr>
      </p:pic>
      <p:pic>
        <p:nvPicPr>
          <p:cNvPr id="7" name="Picture 6">
            <a:extLst>
              <a:ext uri="{FF2B5EF4-FFF2-40B4-BE49-F238E27FC236}">
                <a16:creationId xmlns:a16="http://schemas.microsoft.com/office/drawing/2014/main" id="{20FF89B6-43B6-A01E-58AC-B842EEC953A0}"/>
              </a:ext>
            </a:extLst>
          </p:cNvPr>
          <p:cNvPicPr>
            <a:picLocks noChangeAspect="1"/>
          </p:cNvPicPr>
          <p:nvPr/>
        </p:nvPicPr>
        <p:blipFill>
          <a:blip r:embed="rId7"/>
          <a:stretch>
            <a:fillRect/>
          </a:stretch>
        </p:blipFill>
        <p:spPr>
          <a:xfrm>
            <a:off x="7955137" y="366378"/>
            <a:ext cx="3292125" cy="1005927"/>
          </a:xfrm>
          <a:prstGeom prst="rect">
            <a:avLst/>
          </a:prstGeom>
        </p:spPr>
      </p:pic>
      <p:sp>
        <p:nvSpPr>
          <p:cNvPr id="8" name="Slide Number Placeholder 7">
            <a:extLst>
              <a:ext uri="{FF2B5EF4-FFF2-40B4-BE49-F238E27FC236}">
                <a16:creationId xmlns:a16="http://schemas.microsoft.com/office/drawing/2014/main" id="{E976A780-4F62-84DB-B927-D63126A540CE}"/>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42</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11013775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022A69F-DA11-7989-FE4B-5256BC1D0CC9}"/>
              </a:ext>
            </a:extLst>
          </p:cNvPr>
          <p:cNvSpPr>
            <a:spLocks noGrp="1"/>
          </p:cNvSpPr>
          <p:nvPr>
            <p:ph type="title"/>
          </p:nvPr>
        </p:nvSpPr>
        <p:spPr>
          <a:xfrm>
            <a:off x="2497873" y="301083"/>
            <a:ext cx="7337503" cy="1115122"/>
          </a:xfrm>
        </p:spPr>
        <p:txBody>
          <a:bodyPr anchor="b">
            <a:noAutofit/>
          </a:bodyPr>
          <a:lstStyle/>
          <a:p>
            <a:r>
              <a:rPr lang="en-US" sz="6000" b="1" i="1">
                <a:solidFill>
                  <a:srgbClr val="0070C0"/>
                </a:solidFill>
                <a:latin typeface="Poppins"/>
                <a:ea typeface="STXingkai"/>
                <a:cs typeface="Angsana New"/>
              </a:rPr>
              <a:t>Employment </a:t>
            </a:r>
          </a:p>
        </p:txBody>
      </p:sp>
      <p:sp>
        <p:nvSpPr>
          <p:cNvPr id="5" name="Content Placeholder 2">
            <a:extLst>
              <a:ext uri="{FF2B5EF4-FFF2-40B4-BE49-F238E27FC236}">
                <a16:creationId xmlns:a16="http://schemas.microsoft.com/office/drawing/2014/main" id="{8526BC77-A18D-C849-7F41-D3BD7D3FA0A5}"/>
              </a:ext>
            </a:extLst>
          </p:cNvPr>
          <p:cNvSpPr>
            <a:spLocks noGrp="1"/>
          </p:cNvSpPr>
          <p:nvPr>
            <p:ph idx="1"/>
          </p:nvPr>
        </p:nvSpPr>
        <p:spPr>
          <a:xfrm>
            <a:off x="394017" y="2066926"/>
            <a:ext cx="6321107" cy="4248234"/>
          </a:xfrm>
        </p:spPr>
        <p:txBody>
          <a:bodyPr vert="horz" lIns="91440" tIns="45720" rIns="91440" bIns="45720" rtlCol="0" anchor="ctr">
            <a:normAutofit/>
          </a:bodyPr>
          <a:lstStyle/>
          <a:p>
            <a:pPr marL="0" indent="0">
              <a:buNone/>
            </a:pPr>
            <a:r>
              <a:rPr lang="en-US" sz="1900">
                <a:latin typeface="Poppins"/>
                <a:ea typeface="+mn-lt"/>
                <a:cs typeface="DilleniaUPC"/>
              </a:rPr>
              <a:t>Self-Advocate Coordinators:</a:t>
            </a:r>
          </a:p>
          <a:p>
            <a:pPr marL="285750" indent="-285750">
              <a:buFont typeface="Arial" panose="020B0604020202020204" pitchFamily="34" charset="0"/>
              <a:buChar char="•"/>
            </a:pPr>
            <a:r>
              <a:rPr lang="en-US" sz="1900">
                <a:latin typeface="Poppins"/>
                <a:ea typeface="+mn-lt"/>
                <a:cs typeface="DilleniaUPC"/>
              </a:rPr>
              <a:t>promote employment on virtual bulletin boards on the Advocate's Corner.</a:t>
            </a:r>
          </a:p>
          <a:p>
            <a:pPr marL="285750" indent="-285750">
              <a:buFont typeface="Arial" panose="020B0604020202020204" pitchFamily="34" charset="0"/>
              <a:buChar char="•"/>
            </a:pPr>
            <a:r>
              <a:rPr lang="en-US" sz="1900">
                <a:latin typeface="Poppins"/>
                <a:ea typeface="+mn-lt"/>
                <a:cs typeface="DilleniaUPC"/>
              </a:rPr>
              <a:t>support Employment First through being part of the planning of the Association of People Supporting Employment First (APSE) conference.</a:t>
            </a:r>
          </a:p>
          <a:p>
            <a:pPr marL="285750" indent="-285750">
              <a:buFont typeface="Arial" panose="020B0604020202020204" pitchFamily="34" charset="0"/>
              <a:buChar char="•"/>
            </a:pPr>
            <a:r>
              <a:rPr lang="en-US" sz="1900">
                <a:latin typeface="Poppins"/>
                <a:ea typeface="+mn-lt"/>
                <a:cs typeface="DilleniaUPC"/>
              </a:rPr>
              <a:t>support and attend employment resource fairs, Disability Awareness Employment summits, and in-person and virtual conferences.</a:t>
            </a:r>
            <a:endParaRPr lang="en-US" sz="1900">
              <a:latin typeface="Poppins"/>
              <a:cs typeface="Poppins"/>
            </a:endParaRPr>
          </a:p>
          <a:p>
            <a:pPr marL="285750" indent="-285750">
              <a:buFont typeface="Arial" panose="020B0604020202020204" pitchFamily="34" charset="0"/>
              <a:buChar char="•"/>
            </a:pPr>
            <a:r>
              <a:rPr lang="en-US" sz="1900">
                <a:latin typeface="Poppins"/>
                <a:cs typeface="DilleniaUPC"/>
              </a:rPr>
              <a:t>are working with employment workforce committees.</a:t>
            </a:r>
          </a:p>
          <a:p>
            <a:pPr marL="0" indent="0">
              <a:buNone/>
            </a:pPr>
            <a:r>
              <a:rPr lang="en-US" sz="1900">
                <a:latin typeface="Poppins"/>
                <a:cs typeface="DilleniaUPC"/>
              </a:rPr>
              <a:t>CT is an Employment First Initiative state.</a:t>
            </a:r>
          </a:p>
          <a:p>
            <a:endParaRPr lang="en-US" sz="2000">
              <a:cs typeface="DilleniaUPC"/>
            </a:endParaRPr>
          </a:p>
        </p:txBody>
      </p:sp>
      <p:pic>
        <p:nvPicPr>
          <p:cNvPr id="2" name="Picture 1">
            <a:extLst>
              <a:ext uri="{FF2B5EF4-FFF2-40B4-BE49-F238E27FC236}">
                <a16:creationId xmlns:a16="http://schemas.microsoft.com/office/drawing/2014/main" id="{8641DF96-41D6-C97C-739E-5F1C61FB0F0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36638" y="2409825"/>
            <a:ext cx="4822709" cy="3122704"/>
          </a:xfrm>
          <a:prstGeom prst="rect">
            <a:avLst/>
          </a:prstGeom>
        </p:spPr>
      </p:pic>
      <p:sp>
        <p:nvSpPr>
          <p:cNvPr id="4" name="Slide Number Placeholder 3">
            <a:extLst>
              <a:ext uri="{FF2B5EF4-FFF2-40B4-BE49-F238E27FC236}">
                <a16:creationId xmlns:a16="http://schemas.microsoft.com/office/drawing/2014/main" id="{4AE5D1AB-CC02-FBDD-EC5B-7F0F68C54E02}"/>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43</a:t>
            </a:fld>
            <a:endParaRPr lang="en-US" sz="3200">
              <a:solidFill>
                <a:schemeClr val="bg1"/>
              </a:solidFill>
              <a:latin typeface="Poppins"/>
              <a:cs typeface="Poppins"/>
            </a:endParaRPr>
          </a:p>
        </p:txBody>
      </p:sp>
    </p:spTree>
    <p:extLst>
      <p:ext uri="{BB962C8B-B14F-4D97-AF65-F5344CB8AC3E}">
        <p14:creationId xmlns:p14="http://schemas.microsoft.com/office/powerpoint/2010/main" val="19887221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a:xfrm>
            <a:off x="201376" y="333375"/>
            <a:ext cx="11638199" cy="1194435"/>
          </a:xfrm>
        </p:spPr>
        <p:txBody>
          <a:bodyPr>
            <a:noAutofit/>
          </a:bodyPr>
          <a:lstStyle/>
          <a:p>
            <a:pPr algn="ctr"/>
            <a:r>
              <a:rPr lang="en-US" sz="6400">
                <a:latin typeface="Poppins"/>
                <a:cs typeface="Poppins"/>
              </a:rPr>
              <a:t>Transportation</a:t>
            </a:r>
            <a:endParaRPr lang="en-US" sz="6400">
              <a:latin typeface="Poppins" panose="00000500000000000000" pitchFamily="2" charset="0"/>
              <a:cs typeface="Poppins" panose="00000500000000000000" pitchFamily="2" charset="0"/>
            </a:endParaRPr>
          </a:p>
        </p:txBody>
      </p:sp>
      <p:pic>
        <p:nvPicPr>
          <p:cNvPr id="3" name="Picture 2" descr="File:Connecticut Transit 2062-a.jpg - CPTDB Wiki">
            <a:extLst>
              <a:ext uri="{FF2B5EF4-FFF2-40B4-BE49-F238E27FC236}">
                <a16:creationId xmlns:a16="http://schemas.microsoft.com/office/drawing/2014/main" id="{793E4ECB-FE99-F519-88E7-81062DF7CF9E}"/>
              </a:ext>
            </a:extLst>
          </p:cNvPr>
          <p:cNvPicPr>
            <a:picLocks noChangeAspect="1"/>
          </p:cNvPicPr>
          <p:nvPr/>
        </p:nvPicPr>
        <p:blipFill>
          <a:blip r:embed="rId3"/>
          <a:stretch>
            <a:fillRect/>
          </a:stretch>
        </p:blipFill>
        <p:spPr>
          <a:xfrm>
            <a:off x="7003461" y="1921820"/>
            <a:ext cx="3410271" cy="2564779"/>
          </a:xfrm>
          <a:prstGeom prst="rect">
            <a:avLst/>
          </a:prstGeom>
        </p:spPr>
      </p:pic>
      <p:pic>
        <p:nvPicPr>
          <p:cNvPr id="7" name="Picture 6" descr="Image result for lyft">
            <a:extLst>
              <a:ext uri="{FF2B5EF4-FFF2-40B4-BE49-F238E27FC236}">
                <a16:creationId xmlns:a16="http://schemas.microsoft.com/office/drawing/2014/main" id="{13005C95-13EA-CCF6-3A51-48BAA974CED2}"/>
              </a:ext>
            </a:extLst>
          </p:cNvPr>
          <p:cNvPicPr>
            <a:picLocks noChangeAspect="1"/>
          </p:cNvPicPr>
          <p:nvPr/>
        </p:nvPicPr>
        <p:blipFill rotWithShape="1">
          <a:blip r:embed="rId4"/>
          <a:srcRect r="45887"/>
          <a:stretch/>
        </p:blipFill>
        <p:spPr>
          <a:xfrm>
            <a:off x="7770079" y="4556760"/>
            <a:ext cx="1644189" cy="1676400"/>
          </a:xfrm>
          <a:prstGeom prst="rect">
            <a:avLst/>
          </a:prstGeom>
        </p:spPr>
      </p:pic>
      <p:pic>
        <p:nvPicPr>
          <p:cNvPr id="11" name="Picture 10" descr="Metro North - Metro-North - Schedules, Tickets, rail | MTA">
            <a:extLst>
              <a:ext uri="{FF2B5EF4-FFF2-40B4-BE49-F238E27FC236}">
                <a16:creationId xmlns:a16="http://schemas.microsoft.com/office/drawing/2014/main" id="{052F7176-ECCD-D06C-A3D5-04CACCA7E77F}"/>
              </a:ext>
            </a:extLst>
          </p:cNvPr>
          <p:cNvPicPr>
            <a:picLocks noChangeAspect="1"/>
          </p:cNvPicPr>
          <p:nvPr/>
        </p:nvPicPr>
        <p:blipFill>
          <a:blip r:embed="rId5"/>
          <a:stretch>
            <a:fillRect/>
          </a:stretch>
        </p:blipFill>
        <p:spPr>
          <a:xfrm>
            <a:off x="625362" y="2146610"/>
            <a:ext cx="3419707" cy="2564779"/>
          </a:xfrm>
          <a:prstGeom prst="rect">
            <a:avLst/>
          </a:prstGeom>
        </p:spPr>
      </p:pic>
      <p:pic>
        <p:nvPicPr>
          <p:cNvPr id="10" name="Picture 9" descr="Why taking taxi to pattaya is the best option? - Pattaya Taxi Service ...">
            <a:extLst>
              <a:ext uri="{FF2B5EF4-FFF2-40B4-BE49-F238E27FC236}">
                <a16:creationId xmlns:a16="http://schemas.microsoft.com/office/drawing/2014/main" id="{48E2C420-2FE0-E1F3-6338-B0430570D098}"/>
              </a:ext>
            </a:extLst>
          </p:cNvPr>
          <p:cNvPicPr>
            <a:picLocks noChangeAspect="1"/>
          </p:cNvPicPr>
          <p:nvPr/>
        </p:nvPicPr>
        <p:blipFill>
          <a:blip r:embed="rId6"/>
          <a:srcRect l="10742" t="20423" r="13477" b="8099"/>
          <a:stretch/>
        </p:blipFill>
        <p:spPr>
          <a:xfrm>
            <a:off x="3118906" y="3932752"/>
            <a:ext cx="3613558" cy="1887421"/>
          </a:xfrm>
          <a:prstGeom prst="rect">
            <a:avLst/>
          </a:prstGeom>
        </p:spPr>
      </p:pic>
      <p:pic>
        <p:nvPicPr>
          <p:cNvPr id="4" name="Picture 3">
            <a:extLst>
              <a:ext uri="{FF2B5EF4-FFF2-40B4-BE49-F238E27FC236}">
                <a16:creationId xmlns:a16="http://schemas.microsoft.com/office/drawing/2014/main" id="{847F69AC-8323-1731-38A7-95655CB584B0}"/>
              </a:ext>
            </a:extLst>
          </p:cNvPr>
          <p:cNvPicPr>
            <a:picLocks noChangeAspect="1"/>
          </p:cNvPicPr>
          <p:nvPr/>
        </p:nvPicPr>
        <p:blipFill>
          <a:blip r:embed="rId7"/>
          <a:stretch>
            <a:fillRect/>
          </a:stretch>
        </p:blipFill>
        <p:spPr>
          <a:xfrm>
            <a:off x="4397494" y="2464209"/>
            <a:ext cx="2334970" cy="1194920"/>
          </a:xfrm>
          <a:prstGeom prst="rect">
            <a:avLst/>
          </a:prstGeom>
        </p:spPr>
      </p:pic>
      <p:sp>
        <p:nvSpPr>
          <p:cNvPr id="5" name="Slide Number Placeholder 4">
            <a:extLst>
              <a:ext uri="{FF2B5EF4-FFF2-40B4-BE49-F238E27FC236}">
                <a16:creationId xmlns:a16="http://schemas.microsoft.com/office/drawing/2014/main" id="{CE45B1C5-C120-7A69-FE62-372428AC12F3}"/>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44</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21171257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5F2FF-0324-F6D5-74AF-558E09C74E71}"/>
              </a:ext>
            </a:extLst>
          </p:cNvPr>
          <p:cNvSpPr>
            <a:spLocks noGrp="1"/>
          </p:cNvSpPr>
          <p:nvPr>
            <p:ph type="title"/>
          </p:nvPr>
        </p:nvSpPr>
        <p:spPr>
          <a:xfrm>
            <a:off x="289932" y="1876425"/>
            <a:ext cx="4025591" cy="3572791"/>
          </a:xfrm>
          <a:solidFill>
            <a:schemeClr val="accent1">
              <a:lumMod val="60000"/>
              <a:lumOff val="40000"/>
            </a:schemeClr>
          </a:solidFill>
        </p:spPr>
        <p:txBody>
          <a:bodyPr anchor="ctr">
            <a:normAutofit/>
          </a:bodyPr>
          <a:lstStyle/>
          <a:p>
            <a:r>
              <a:rPr lang="en-US" sz="4000">
                <a:solidFill>
                  <a:schemeClr val="tx1"/>
                </a:solidFill>
                <a:latin typeface="Poppins" panose="00000500000000000000" pitchFamily="2" charset="0"/>
                <a:ea typeface="Calibri Light"/>
                <a:cs typeface="Poppins" panose="00000500000000000000" pitchFamily="2" charset="0"/>
              </a:rPr>
              <a:t>Transportation</a:t>
            </a:r>
            <a:endParaRPr lang="en-US" sz="4000">
              <a:solidFill>
                <a:schemeClr val="tx1"/>
              </a:solidFill>
              <a:latin typeface="Poppins" panose="00000500000000000000" pitchFamily="2" charset="0"/>
              <a:cs typeface="Poppins" panose="00000500000000000000" pitchFamily="2" charset="0"/>
            </a:endParaRPr>
          </a:p>
        </p:txBody>
      </p:sp>
      <p:sp>
        <p:nvSpPr>
          <p:cNvPr id="3" name="Content Placeholder 2">
            <a:extLst>
              <a:ext uri="{FF2B5EF4-FFF2-40B4-BE49-F238E27FC236}">
                <a16:creationId xmlns:a16="http://schemas.microsoft.com/office/drawing/2014/main" id="{DFAF2144-463B-F782-95DE-F37F32C693AD}"/>
              </a:ext>
            </a:extLst>
          </p:cNvPr>
          <p:cNvSpPr>
            <a:spLocks noGrp="1"/>
          </p:cNvSpPr>
          <p:nvPr>
            <p:ph idx="1"/>
          </p:nvPr>
        </p:nvSpPr>
        <p:spPr>
          <a:xfrm>
            <a:off x="4560849" y="412595"/>
            <a:ext cx="7341219" cy="5727997"/>
          </a:xfrm>
        </p:spPr>
        <p:txBody>
          <a:bodyPr anchor="ctr">
            <a:normAutofit/>
          </a:bodyPr>
          <a:lstStyle/>
          <a:p>
            <a:endParaRPr lang="en-US" sz="1700" b="0" i="0">
              <a:effectLst/>
              <a:latin typeface="Poppins" panose="00000500000000000000" pitchFamily="2" charset="0"/>
              <a:cs typeface="Poppins" panose="00000500000000000000" pitchFamily="2" charset="0"/>
            </a:endParaRPr>
          </a:p>
          <a:p>
            <a:r>
              <a:rPr lang="en-US" sz="2400" i="0">
                <a:solidFill>
                  <a:schemeClr val="accent2"/>
                </a:solidFill>
                <a:effectLst/>
                <a:latin typeface="Poppins" panose="00000500000000000000" pitchFamily="2" charset="0"/>
                <a:cs typeface="Poppins" panose="00000500000000000000" pitchFamily="2" charset="0"/>
              </a:rPr>
              <a:t>Self-Advocates Educate </a:t>
            </a:r>
            <a:r>
              <a:rPr lang="en-US" sz="2400">
                <a:solidFill>
                  <a:schemeClr val="accent2"/>
                </a:solidFill>
                <a:latin typeface="Poppins" panose="00000500000000000000" pitchFamily="2" charset="0"/>
                <a:cs typeface="Poppins" panose="00000500000000000000" pitchFamily="2" charset="0"/>
              </a:rPr>
              <a:t>P</a:t>
            </a:r>
            <a:r>
              <a:rPr lang="en-US" sz="2400" i="0">
                <a:solidFill>
                  <a:schemeClr val="accent2"/>
                </a:solidFill>
                <a:effectLst/>
                <a:latin typeface="Poppins" panose="00000500000000000000" pitchFamily="2" charset="0"/>
                <a:cs typeface="Poppins" panose="00000500000000000000" pitchFamily="2" charset="0"/>
              </a:rPr>
              <a:t>eople in the Community how to become more Independent using the following Transportation </a:t>
            </a:r>
            <a:r>
              <a:rPr lang="en-US" sz="2400">
                <a:solidFill>
                  <a:schemeClr val="accent2"/>
                </a:solidFill>
                <a:latin typeface="Poppins" panose="00000500000000000000" pitchFamily="2" charset="0"/>
                <a:cs typeface="Poppins" panose="00000500000000000000" pitchFamily="2" charset="0"/>
              </a:rPr>
              <a:t>O</a:t>
            </a:r>
            <a:r>
              <a:rPr lang="en-US" sz="2400" i="0">
                <a:solidFill>
                  <a:schemeClr val="accent2"/>
                </a:solidFill>
                <a:effectLst/>
                <a:latin typeface="Poppins" panose="00000500000000000000" pitchFamily="2" charset="0"/>
                <a:cs typeface="Poppins" panose="00000500000000000000" pitchFamily="2" charset="0"/>
              </a:rPr>
              <a:t>ptions:</a:t>
            </a:r>
          </a:p>
          <a:p>
            <a:pPr marL="0" indent="0">
              <a:buNone/>
            </a:pPr>
            <a:endParaRPr lang="en-US" sz="1700" b="0" i="0">
              <a:solidFill>
                <a:schemeClr val="accent2"/>
              </a:solidFill>
              <a:effectLst/>
              <a:latin typeface="Poppins" panose="00000500000000000000" pitchFamily="2" charset="0"/>
              <a:cs typeface="Poppins" panose="00000500000000000000" pitchFamily="2" charset="0"/>
            </a:endParaRPr>
          </a:p>
          <a:p>
            <a:r>
              <a:rPr lang="en-US" b="0" i="0">
                <a:effectLst/>
                <a:latin typeface="Poppins" panose="00000500000000000000" pitchFamily="2" charset="0"/>
                <a:cs typeface="Poppins" panose="00000500000000000000" pitchFamily="2" charset="0"/>
              </a:rPr>
              <a:t>DDS Help Line</a:t>
            </a:r>
          </a:p>
          <a:p>
            <a:pPr lvl="1">
              <a:buClr>
                <a:schemeClr val="accent2"/>
              </a:buClr>
              <a:buFont typeface="Arial" panose="020B0604020202020204" pitchFamily="34" charset="0"/>
              <a:buChar char="•"/>
            </a:pPr>
            <a:r>
              <a:rPr lang="en-US" sz="2000" b="0" i="0">
                <a:effectLst/>
                <a:latin typeface="Poppins" panose="00000500000000000000" pitchFamily="2" charset="0"/>
                <a:cs typeface="Poppins" panose="00000500000000000000" pitchFamily="2" charset="0"/>
              </a:rPr>
              <a:t>Individuals who receive DDS services can call the DDS Help Line at (860) 418-6000 or toll-free at (866) 737-0330 to learn about transportation options, including bus, vans, and transit.</a:t>
            </a:r>
          </a:p>
          <a:p>
            <a:pPr lvl="1">
              <a:buClr>
                <a:schemeClr val="accent2"/>
              </a:buClr>
              <a:buFont typeface="Arial" panose="020B0604020202020204" pitchFamily="34" charset="0"/>
              <a:buChar char="•"/>
            </a:pPr>
            <a:r>
              <a:rPr lang="en-US" sz="2000" b="0" i="0">
                <a:effectLst/>
                <a:latin typeface="Poppins" panose="00000500000000000000" pitchFamily="2" charset="0"/>
                <a:cs typeface="Poppins" panose="00000500000000000000" pitchFamily="2" charset="0"/>
              </a:rPr>
              <a:t>Encompass Program:  This program from M7 Ride provides assistive rides for eligible residents in specific areas of Greater Hartford. </a:t>
            </a:r>
          </a:p>
          <a:p>
            <a:pPr lvl="1">
              <a:buClr>
                <a:schemeClr val="accent2"/>
              </a:buClr>
              <a:buFont typeface="Arial" panose="020B0604020202020204" pitchFamily="34" charset="0"/>
              <a:buChar char="•"/>
            </a:pPr>
            <a:r>
              <a:rPr lang="en-US" sz="2000" b="0" i="0">
                <a:effectLst/>
                <a:latin typeface="Poppins" panose="00000500000000000000" pitchFamily="2" charset="0"/>
                <a:cs typeface="Poppins" panose="00000500000000000000" pitchFamily="2" charset="0"/>
              </a:rPr>
              <a:t>Eastern Connecticut Transportation Consortium:  This organization can help with transportation for doctor's visits, physical therapy, and more.</a:t>
            </a:r>
          </a:p>
          <a:p>
            <a:pPr lvl="1">
              <a:buClr>
                <a:schemeClr val="accent2"/>
              </a:buClr>
              <a:buFont typeface="Arial" panose="020B0604020202020204" pitchFamily="34" charset="0"/>
              <a:buChar char="•"/>
            </a:pPr>
            <a:r>
              <a:rPr lang="en-US" sz="2000" b="0" i="0">
                <a:effectLst/>
                <a:latin typeface="Poppins" panose="00000500000000000000" pitchFamily="2" charset="0"/>
                <a:cs typeface="Poppins" panose="00000500000000000000" pitchFamily="2" charset="0"/>
              </a:rPr>
              <a:t>Steps to obtain a driver license.</a:t>
            </a:r>
          </a:p>
          <a:p>
            <a:pPr>
              <a:buClr>
                <a:schemeClr val="accent2"/>
              </a:buClr>
              <a:buFont typeface="Arial" panose="020B0604020202020204" pitchFamily="34" charset="0"/>
              <a:buChar char="•"/>
            </a:pPr>
            <a:endParaRPr lang="en-US" sz="1700" b="0" i="0">
              <a:effectLst/>
              <a:latin typeface="Poppins" panose="00000500000000000000" pitchFamily="2" charset="0"/>
              <a:cs typeface="Poppins" panose="00000500000000000000" pitchFamily="2" charset="0"/>
            </a:endParaRPr>
          </a:p>
          <a:p>
            <a:endParaRPr lang="en-US" sz="1700"/>
          </a:p>
        </p:txBody>
      </p:sp>
      <p:sp>
        <p:nvSpPr>
          <p:cNvPr id="4" name="Slide Number Placeholder 3">
            <a:extLst>
              <a:ext uri="{FF2B5EF4-FFF2-40B4-BE49-F238E27FC236}">
                <a16:creationId xmlns:a16="http://schemas.microsoft.com/office/drawing/2014/main" id="{BC7DDC1E-ED34-3980-7AE2-BEAFD6BDC986}"/>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45</a:t>
            </a:fld>
            <a:endParaRPr lang="en-US" sz="3200">
              <a:solidFill>
                <a:schemeClr val="bg1"/>
              </a:solidFill>
              <a:latin typeface="Poppins"/>
              <a:ea typeface="Calibri"/>
              <a:cs typeface="Poppins"/>
            </a:endParaRPr>
          </a:p>
        </p:txBody>
      </p:sp>
    </p:spTree>
    <p:extLst>
      <p:ext uri="{BB962C8B-B14F-4D97-AF65-F5344CB8AC3E}">
        <p14:creationId xmlns:p14="http://schemas.microsoft.com/office/powerpoint/2010/main" val="39177298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F4BE9-99CD-15E3-7578-44E79860970F}"/>
              </a:ext>
            </a:extLst>
          </p:cNvPr>
          <p:cNvSpPr>
            <a:spLocks noGrp="1"/>
          </p:cNvSpPr>
          <p:nvPr>
            <p:ph type="title"/>
          </p:nvPr>
        </p:nvSpPr>
        <p:spPr>
          <a:xfrm>
            <a:off x="733374" y="263527"/>
            <a:ext cx="4821283" cy="1450757"/>
          </a:xfrm>
        </p:spPr>
        <p:txBody>
          <a:bodyPr>
            <a:normAutofit/>
          </a:bodyPr>
          <a:lstStyle/>
          <a:p>
            <a:r>
              <a:rPr lang="en-US">
                <a:latin typeface="Poppins" panose="00000500000000000000" pitchFamily="2" charset="0"/>
                <a:ea typeface="Calibri Light"/>
                <a:cs typeface="Poppins" panose="00000500000000000000" pitchFamily="2" charset="0"/>
              </a:rPr>
              <a:t>Transportation Work Group</a:t>
            </a:r>
            <a:endParaRPr lang="en-US">
              <a:latin typeface="Poppins" panose="00000500000000000000" pitchFamily="2" charset="0"/>
              <a:cs typeface="Poppins" panose="00000500000000000000" pitchFamily="2" charset="0"/>
            </a:endParaRPr>
          </a:p>
        </p:txBody>
      </p:sp>
      <p:sp>
        <p:nvSpPr>
          <p:cNvPr id="3" name="Content Placeholder 2">
            <a:extLst>
              <a:ext uri="{FF2B5EF4-FFF2-40B4-BE49-F238E27FC236}">
                <a16:creationId xmlns:a16="http://schemas.microsoft.com/office/drawing/2014/main" id="{C78DF6AA-F7E5-A9CB-4614-AE139CF1A0F9}"/>
              </a:ext>
            </a:extLst>
          </p:cNvPr>
          <p:cNvSpPr>
            <a:spLocks noGrp="1"/>
          </p:cNvSpPr>
          <p:nvPr>
            <p:ph idx="1"/>
          </p:nvPr>
        </p:nvSpPr>
        <p:spPr>
          <a:xfrm>
            <a:off x="568712" y="1984917"/>
            <a:ext cx="5340528" cy="4081346"/>
          </a:xfrm>
        </p:spPr>
        <p:txBody>
          <a:bodyPr>
            <a:noAutofit/>
          </a:bodyPr>
          <a:lstStyle/>
          <a:p>
            <a:pPr marL="0" indent="0">
              <a:buNone/>
            </a:pPr>
            <a:r>
              <a:rPr lang="en-US">
                <a:latin typeface="Poppins" panose="00000500000000000000" pitchFamily="2" charset="0"/>
                <a:cs typeface="Poppins" panose="00000500000000000000" pitchFamily="2" charset="0"/>
              </a:rPr>
              <a:t>DDS Self-Advocates participate in a Transportation Subgroup</a:t>
            </a:r>
          </a:p>
          <a:p>
            <a:pPr marL="0" indent="0">
              <a:buNone/>
            </a:pPr>
            <a:r>
              <a:rPr lang="en-US">
                <a:latin typeface="Poppins" panose="00000500000000000000" pitchFamily="2" charset="0"/>
                <a:cs typeface="Poppins" panose="00000500000000000000" pitchFamily="2" charset="0"/>
              </a:rPr>
              <a:t>This group creates strategies that improve transportation options for people with disabilities addressing the following sub-topics:</a:t>
            </a:r>
          </a:p>
          <a:p>
            <a:pPr lvl="1">
              <a:lnSpc>
                <a:spcPct val="100000"/>
              </a:lnSpc>
              <a:spcBef>
                <a:spcPts val="600"/>
              </a:spcBef>
              <a:spcAft>
                <a:spcPts val="600"/>
              </a:spcAft>
              <a:buClrTx/>
              <a:buFont typeface="Arial" panose="020B0604020202020204" pitchFamily="34" charset="0"/>
              <a:buChar char="•"/>
            </a:pPr>
            <a:r>
              <a:rPr lang="en-US">
                <a:latin typeface="Poppins" panose="00000500000000000000" pitchFamily="2" charset="0"/>
                <a:cs typeface="Poppins" panose="00000500000000000000" pitchFamily="2" charset="0"/>
              </a:rPr>
              <a:t>TRAINING</a:t>
            </a:r>
          </a:p>
          <a:p>
            <a:pPr lvl="1">
              <a:lnSpc>
                <a:spcPct val="100000"/>
              </a:lnSpc>
              <a:spcBef>
                <a:spcPts val="600"/>
              </a:spcBef>
              <a:spcAft>
                <a:spcPts val="600"/>
              </a:spcAft>
              <a:buClrTx/>
              <a:buFont typeface="Arial" panose="020B0604020202020204" pitchFamily="34" charset="0"/>
              <a:buChar char="•"/>
            </a:pPr>
            <a:r>
              <a:rPr lang="en-US">
                <a:latin typeface="Poppins" panose="00000500000000000000" pitchFamily="2" charset="0"/>
                <a:cs typeface="Poppins" panose="00000500000000000000" pitchFamily="2" charset="0"/>
              </a:rPr>
              <a:t>TRANSPORTATION RESOURCES</a:t>
            </a:r>
          </a:p>
          <a:p>
            <a:pPr lvl="1">
              <a:lnSpc>
                <a:spcPct val="100000"/>
              </a:lnSpc>
              <a:spcBef>
                <a:spcPts val="600"/>
              </a:spcBef>
              <a:spcAft>
                <a:spcPts val="600"/>
              </a:spcAft>
              <a:buClrTx/>
              <a:buFont typeface="Arial" panose="020B0604020202020204" pitchFamily="34" charset="0"/>
              <a:buChar char="•"/>
            </a:pPr>
            <a:r>
              <a:rPr lang="en-US">
                <a:latin typeface="Poppins" panose="00000500000000000000" pitchFamily="2" charset="0"/>
                <a:cs typeface="Poppins" panose="00000500000000000000" pitchFamily="2" charset="0"/>
              </a:rPr>
              <a:t> AGENCY PROVIDED TRANSPORTATION  </a:t>
            </a:r>
          </a:p>
          <a:p>
            <a:pPr lvl="1">
              <a:lnSpc>
                <a:spcPct val="100000"/>
              </a:lnSpc>
              <a:spcBef>
                <a:spcPts val="600"/>
              </a:spcBef>
              <a:spcAft>
                <a:spcPts val="600"/>
              </a:spcAft>
              <a:buClrTx/>
              <a:buFont typeface="Arial" panose="020B0604020202020204" pitchFamily="34" charset="0"/>
              <a:buChar char="•"/>
            </a:pPr>
            <a:r>
              <a:rPr lang="en-US">
                <a:latin typeface="Poppins" panose="00000500000000000000" pitchFamily="2" charset="0"/>
                <a:cs typeface="Poppins" panose="00000500000000000000" pitchFamily="2" charset="0"/>
              </a:rPr>
              <a:t>PUBLIC TRANSPORTATION  </a:t>
            </a:r>
          </a:p>
          <a:p>
            <a:pPr lvl="1">
              <a:lnSpc>
                <a:spcPct val="100000"/>
              </a:lnSpc>
              <a:spcBef>
                <a:spcPts val="600"/>
              </a:spcBef>
              <a:spcAft>
                <a:spcPts val="600"/>
              </a:spcAft>
              <a:buClrTx/>
              <a:buFont typeface="Arial" panose="020B0604020202020204" pitchFamily="34" charset="0"/>
              <a:buChar char="•"/>
            </a:pPr>
            <a:r>
              <a:rPr lang="en-US">
                <a:latin typeface="Poppins" panose="00000500000000000000" pitchFamily="2" charset="0"/>
                <a:cs typeface="Poppins" panose="00000500000000000000" pitchFamily="2" charset="0"/>
              </a:rPr>
              <a:t>PRIVATE TRANSPORTATION</a:t>
            </a:r>
          </a:p>
        </p:txBody>
      </p:sp>
      <p:pic>
        <p:nvPicPr>
          <p:cNvPr id="17" name="Picture 16" descr="Graphical user interface, application">
            <a:extLst>
              <a:ext uri="{FF2B5EF4-FFF2-40B4-BE49-F238E27FC236}">
                <a16:creationId xmlns:a16="http://schemas.microsoft.com/office/drawing/2014/main" id="{2A102B80-53D0-B31F-4CFB-8DBC171D2AA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82760" y="2103202"/>
            <a:ext cx="2305160" cy="1221735"/>
          </a:xfrm>
          <a:prstGeom prst="rect">
            <a:avLst/>
          </a:prstGeom>
        </p:spPr>
      </p:pic>
      <p:pic>
        <p:nvPicPr>
          <p:cNvPr id="14" name="Picture 13" descr="Logo&#10;&#10;Description automatically generated">
            <a:extLst>
              <a:ext uri="{FF2B5EF4-FFF2-40B4-BE49-F238E27FC236}">
                <a16:creationId xmlns:a16="http://schemas.microsoft.com/office/drawing/2014/main" id="{BDCE5735-DA57-E2CB-086B-38203D368C6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313973" y="1405183"/>
            <a:ext cx="2149024" cy="2155094"/>
          </a:xfrm>
          <a:prstGeom prst="rect">
            <a:avLst/>
          </a:prstGeom>
        </p:spPr>
      </p:pic>
      <p:pic>
        <p:nvPicPr>
          <p:cNvPr id="11" name="Picture 10" descr="Shape">
            <a:extLst>
              <a:ext uri="{FF2B5EF4-FFF2-40B4-BE49-F238E27FC236}">
                <a16:creationId xmlns:a16="http://schemas.microsoft.com/office/drawing/2014/main" id="{AF72E5DE-9F14-EC48-939B-74ED77B33D4F}"/>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75960" y="3533063"/>
            <a:ext cx="2118760" cy="2118760"/>
          </a:xfrm>
          <a:prstGeom prst="rect">
            <a:avLst/>
          </a:prstGeom>
        </p:spPr>
      </p:pic>
      <p:pic>
        <p:nvPicPr>
          <p:cNvPr id="19" name="Picture 18" descr="A drawing of a car&#10;&#10;Description automatically generated">
            <a:extLst>
              <a:ext uri="{FF2B5EF4-FFF2-40B4-BE49-F238E27FC236}">
                <a16:creationId xmlns:a16="http://schemas.microsoft.com/office/drawing/2014/main" id="{2EBA2CAC-78B8-9DE0-E47D-D6DDB2AE80C1}"/>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060532" y="4004555"/>
            <a:ext cx="2331368" cy="1194826"/>
          </a:xfrm>
          <a:prstGeom prst="rect">
            <a:avLst/>
          </a:prstGeom>
        </p:spPr>
      </p:pic>
      <p:sp>
        <p:nvSpPr>
          <p:cNvPr id="4" name="Slide Number Placeholder 3">
            <a:extLst>
              <a:ext uri="{FF2B5EF4-FFF2-40B4-BE49-F238E27FC236}">
                <a16:creationId xmlns:a16="http://schemas.microsoft.com/office/drawing/2014/main" id="{36293617-9C7F-D0BB-2639-BBE63692E911}"/>
              </a:ext>
            </a:extLst>
          </p:cNvPr>
          <p:cNvSpPr>
            <a:spLocks noGrp="1"/>
          </p:cNvSpPr>
          <p:nvPr>
            <p:ph type="sldNum" sz="quarter" idx="12"/>
          </p:nvPr>
        </p:nvSpPr>
        <p:spPr/>
        <p:txBody>
          <a:bodyPr/>
          <a:lstStyle/>
          <a:p>
            <a:fld id="{4FAB73BC-B049-4115-A692-8D63A059BFB8}" type="slidenum">
              <a:rPr lang="en-US" sz="3200" dirty="0" smtClean="0">
                <a:solidFill>
                  <a:schemeClr val="bg1"/>
                </a:solidFill>
                <a:latin typeface="Poppins"/>
                <a:cs typeface="Poppins"/>
              </a:rPr>
              <a:t>46</a:t>
            </a:fld>
            <a:endParaRPr lang="en-US" sz="3200">
              <a:solidFill>
                <a:schemeClr val="bg1"/>
              </a:solidFill>
              <a:latin typeface="Poppins"/>
              <a:cs typeface="Poppins"/>
            </a:endParaRPr>
          </a:p>
        </p:txBody>
      </p:sp>
    </p:spTree>
    <p:extLst>
      <p:ext uri="{BB962C8B-B14F-4D97-AF65-F5344CB8AC3E}">
        <p14:creationId xmlns:p14="http://schemas.microsoft.com/office/powerpoint/2010/main" val="6042475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BF5925-F104-7ED6-C261-BEECE45F9AC8}"/>
              </a:ext>
            </a:extLst>
          </p:cNvPr>
          <p:cNvPicPr>
            <a:picLocks noChangeAspect="1"/>
          </p:cNvPicPr>
          <p:nvPr/>
        </p:nvPicPr>
        <p:blipFill>
          <a:blip r:embed="rId3"/>
          <a:stretch>
            <a:fillRect/>
          </a:stretch>
        </p:blipFill>
        <p:spPr>
          <a:xfrm>
            <a:off x="563326" y="1876863"/>
            <a:ext cx="4552950" cy="2561034"/>
          </a:xfrm>
          <a:prstGeom prst="rect">
            <a:avLst/>
          </a:prstGeom>
        </p:spPr>
      </p:pic>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a:xfrm>
            <a:off x="201376" y="333375"/>
            <a:ext cx="11638199" cy="1194435"/>
          </a:xfrm>
        </p:spPr>
        <p:txBody>
          <a:bodyPr>
            <a:noAutofit/>
          </a:bodyPr>
          <a:lstStyle/>
          <a:p>
            <a:pPr algn="ctr"/>
            <a:r>
              <a:rPr lang="en-US" sz="6400">
                <a:latin typeface="Poppins" panose="00000500000000000000" pitchFamily="2" charset="0"/>
                <a:cs typeface="Poppins" panose="00000500000000000000" pitchFamily="2" charset="0"/>
              </a:rPr>
              <a:t>Public Safety/Internet Safety </a:t>
            </a:r>
          </a:p>
        </p:txBody>
      </p:sp>
      <p:sp>
        <p:nvSpPr>
          <p:cNvPr id="4" name="Content Placeholder 3">
            <a:extLst>
              <a:ext uri="{FF2B5EF4-FFF2-40B4-BE49-F238E27FC236}">
                <a16:creationId xmlns:a16="http://schemas.microsoft.com/office/drawing/2014/main" id="{EEDACD2F-E574-96E8-B386-EF5B82C34553}"/>
              </a:ext>
            </a:extLst>
          </p:cNvPr>
          <p:cNvSpPr>
            <a:spLocks noGrp="1"/>
          </p:cNvSpPr>
          <p:nvPr>
            <p:ph sz="half" idx="2"/>
          </p:nvPr>
        </p:nvSpPr>
        <p:spPr>
          <a:xfrm>
            <a:off x="7187076" y="1709815"/>
            <a:ext cx="4654519" cy="1445303"/>
          </a:xfrm>
        </p:spPr>
        <p:txBody>
          <a:bodyPr vert="horz" lIns="0" tIns="45720" rIns="0" bIns="45720" rtlCol="0" anchor="t">
            <a:noAutofit/>
          </a:bodyPr>
          <a:lstStyle/>
          <a:p>
            <a:pPr marL="0" indent="0" algn="ctr">
              <a:buNone/>
            </a:pPr>
            <a:r>
              <a:rPr lang="en-US" sz="6000">
                <a:solidFill>
                  <a:schemeClr val="accent2"/>
                </a:solidFill>
                <a:latin typeface="Poppins"/>
                <a:cs typeface="Poppins"/>
              </a:rPr>
              <a:t>Jeremy’s </a:t>
            </a:r>
          </a:p>
          <a:p>
            <a:pPr marL="0" indent="0" algn="ctr">
              <a:buNone/>
            </a:pPr>
            <a:r>
              <a:rPr lang="en-US" sz="5400">
                <a:solidFill>
                  <a:schemeClr val="accent2"/>
                </a:solidFill>
                <a:latin typeface="Poppins"/>
                <a:cs typeface="Poppins"/>
              </a:rPr>
              <a:t>Focus Area</a:t>
            </a:r>
          </a:p>
        </p:txBody>
      </p:sp>
      <p:pic>
        <p:nvPicPr>
          <p:cNvPr id="8" name="Picture 7">
            <a:extLst>
              <a:ext uri="{FF2B5EF4-FFF2-40B4-BE49-F238E27FC236}">
                <a16:creationId xmlns:a16="http://schemas.microsoft.com/office/drawing/2014/main" id="{D250278F-3C52-FA0A-5CA8-9D5F4F3E9B59}"/>
              </a:ext>
            </a:extLst>
          </p:cNvPr>
          <p:cNvPicPr>
            <a:picLocks noChangeAspect="1"/>
          </p:cNvPicPr>
          <p:nvPr/>
        </p:nvPicPr>
        <p:blipFill>
          <a:blip r:embed="rId4"/>
          <a:stretch>
            <a:fillRect/>
          </a:stretch>
        </p:blipFill>
        <p:spPr>
          <a:xfrm>
            <a:off x="4074676" y="3700620"/>
            <a:ext cx="3633768" cy="2480472"/>
          </a:xfrm>
          <a:prstGeom prst="rect">
            <a:avLst/>
          </a:prstGeom>
        </p:spPr>
      </p:pic>
      <p:sp>
        <p:nvSpPr>
          <p:cNvPr id="5" name="Slide Number Placeholder 4">
            <a:extLst>
              <a:ext uri="{FF2B5EF4-FFF2-40B4-BE49-F238E27FC236}">
                <a16:creationId xmlns:a16="http://schemas.microsoft.com/office/drawing/2014/main" id="{79A1F502-12FF-AB9A-0601-CA03758970F1}"/>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47</a:t>
            </a:fld>
            <a:endParaRPr lang="en-US" sz="3200">
              <a:latin typeface="Poppins"/>
              <a:cs typeface="Poppins"/>
            </a:endParaRPr>
          </a:p>
        </p:txBody>
      </p:sp>
    </p:spTree>
    <p:extLst>
      <p:ext uri="{BB962C8B-B14F-4D97-AF65-F5344CB8AC3E}">
        <p14:creationId xmlns:p14="http://schemas.microsoft.com/office/powerpoint/2010/main" val="1948037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F3E6B-D0BD-3ECA-A937-9C68504A9B2E}"/>
              </a:ext>
            </a:extLst>
          </p:cNvPr>
          <p:cNvSpPr>
            <a:spLocks noGrp="1"/>
          </p:cNvSpPr>
          <p:nvPr>
            <p:ph type="title"/>
          </p:nvPr>
        </p:nvSpPr>
        <p:spPr>
          <a:xfrm>
            <a:off x="838201" y="742641"/>
            <a:ext cx="4419600" cy="1454150"/>
          </a:xfrm>
        </p:spPr>
        <p:txBody>
          <a:bodyPr vert="horz" lIns="91440" tIns="45720" rIns="91440" bIns="45720" rtlCol="0">
            <a:normAutofit/>
          </a:bodyPr>
          <a:lstStyle/>
          <a:p>
            <a:pPr marL="0" marR="0">
              <a:spcBef>
                <a:spcPts val="0"/>
              </a:spcBef>
              <a:spcAft>
                <a:spcPts val="800"/>
              </a:spcAft>
            </a:pPr>
            <a:r>
              <a:rPr lang="en-US" sz="4400" b="1" kern="100">
                <a:effectLst/>
                <a:latin typeface="Poppins"/>
                <a:ea typeface="Calibri" panose="020F0502020204030204" pitchFamily="34" charset="0"/>
                <a:cs typeface="Poppins"/>
              </a:rPr>
              <a:t>Public </a:t>
            </a:r>
            <a:r>
              <a:rPr lang="en-US" sz="4400" b="1" kern="100">
                <a:latin typeface="Poppins"/>
                <a:ea typeface="Calibri" panose="020F0502020204030204" pitchFamily="34" charset="0"/>
                <a:cs typeface="Poppins"/>
              </a:rPr>
              <a:t>Safety</a:t>
            </a:r>
            <a:br>
              <a:rPr lang="en-US" sz="4400" kern="100">
                <a:effectLst/>
                <a:latin typeface="Calibri" panose="020F0502020204030204" pitchFamily="34" charset="0"/>
                <a:ea typeface="Calibri" panose="020F0502020204030204" pitchFamily="34" charset="0"/>
                <a:cs typeface="Times New Roman" panose="02020603050405020304" pitchFamily="18" charset="0"/>
              </a:rPr>
            </a:br>
            <a:endParaRPr lang="en-US" sz="4400"/>
          </a:p>
        </p:txBody>
      </p:sp>
      <p:sp>
        <p:nvSpPr>
          <p:cNvPr id="3" name="Content Placeholder 2">
            <a:extLst>
              <a:ext uri="{FF2B5EF4-FFF2-40B4-BE49-F238E27FC236}">
                <a16:creationId xmlns:a16="http://schemas.microsoft.com/office/drawing/2014/main" id="{864521F2-EBC3-CD27-3738-A5898F267999}"/>
              </a:ext>
            </a:extLst>
          </p:cNvPr>
          <p:cNvSpPr>
            <a:spLocks noGrp="1"/>
          </p:cNvSpPr>
          <p:nvPr>
            <p:ph idx="1"/>
          </p:nvPr>
        </p:nvSpPr>
        <p:spPr>
          <a:xfrm>
            <a:off x="401444" y="2196791"/>
            <a:ext cx="4252853" cy="3980172"/>
          </a:xfrm>
        </p:spPr>
        <p:txBody>
          <a:bodyPr vert="horz" lIns="91440" tIns="45720" rIns="91440" bIns="45720" rtlCol="0">
            <a:normAutofit lnSpcReduction="10000"/>
          </a:bodyPr>
          <a:lstStyle/>
          <a:p>
            <a:pPr marL="0">
              <a:spcAft>
                <a:spcPts val="1000"/>
              </a:spcAft>
            </a:pPr>
            <a:r>
              <a:rPr lang="en-US" sz="1800" kern="100">
                <a:effectLst/>
                <a:latin typeface="Poppins"/>
                <a:ea typeface="Calibri"/>
                <a:cs typeface="Poppins"/>
              </a:rPr>
              <a:t>The </a:t>
            </a:r>
            <a:r>
              <a:rPr lang="en-US" sz="1800" kern="100">
                <a:latin typeface="Poppins"/>
                <a:ea typeface="Calibri"/>
                <a:cs typeface="Poppins"/>
              </a:rPr>
              <a:t>Self-Advocate Coordinators</a:t>
            </a:r>
            <a:r>
              <a:rPr lang="en-US" sz="1800" kern="100">
                <a:effectLst/>
                <a:latin typeface="Poppins"/>
                <a:ea typeface="Calibri"/>
                <a:cs typeface="Poppins"/>
              </a:rPr>
              <a:t> taught statewide </a:t>
            </a:r>
            <a:r>
              <a:rPr lang="en-US" sz="1800" kern="100">
                <a:latin typeface="Poppins"/>
                <a:ea typeface="Calibri"/>
                <a:cs typeface="Poppins"/>
              </a:rPr>
              <a:t>Self Advocacy </a:t>
            </a:r>
            <a:r>
              <a:rPr lang="en-US" sz="1800" kern="100">
                <a:effectLst/>
                <a:latin typeface="Poppins"/>
                <a:ea typeface="Calibri"/>
                <a:cs typeface="Poppins"/>
              </a:rPr>
              <a:t>groups on how to be aware of   their surroundings while using public transportation. </a:t>
            </a:r>
            <a:endParaRPr lang="en-US" sz="1800"/>
          </a:p>
          <a:p>
            <a:pPr marL="0">
              <a:spcAft>
                <a:spcPts val="1000"/>
              </a:spcAft>
            </a:pPr>
            <a:r>
              <a:rPr lang="en-US" sz="1800" kern="100">
                <a:effectLst/>
                <a:latin typeface="Poppins"/>
                <a:ea typeface="Calibri"/>
                <a:cs typeface="Poppins"/>
              </a:rPr>
              <a:t>The </a:t>
            </a:r>
            <a:r>
              <a:rPr lang="en-US" sz="1800" kern="100">
                <a:latin typeface="Poppins"/>
                <a:ea typeface="Calibri"/>
                <a:cs typeface="Poppins"/>
              </a:rPr>
              <a:t>Self-Advocate Coordinators included</a:t>
            </a:r>
            <a:r>
              <a:rPr lang="en-US" sz="1800" kern="100">
                <a:effectLst/>
                <a:latin typeface="Poppins"/>
                <a:ea typeface="Calibri"/>
                <a:cs typeface="Poppins"/>
              </a:rPr>
              <a:t> tips on being safe while in </a:t>
            </a:r>
            <a:r>
              <a:rPr lang="en-US" sz="1800" kern="100">
                <a:latin typeface="Poppins"/>
                <a:ea typeface="Calibri"/>
                <a:cs typeface="Poppins"/>
              </a:rPr>
              <a:t>the community, especially while</a:t>
            </a:r>
            <a:r>
              <a:rPr lang="en-US" sz="1800" kern="100">
                <a:effectLst/>
                <a:latin typeface="Poppins"/>
                <a:ea typeface="Calibri"/>
                <a:cs typeface="Poppins"/>
              </a:rPr>
              <a:t> carrying and handling money.</a:t>
            </a:r>
          </a:p>
          <a:p>
            <a:pPr marL="0">
              <a:spcAft>
                <a:spcPts val="1000"/>
              </a:spcAft>
            </a:pPr>
            <a:r>
              <a:rPr lang="en-US" sz="1800" kern="100">
                <a:effectLst/>
                <a:latin typeface="Poppins"/>
                <a:ea typeface="Calibri"/>
                <a:cs typeface="Poppins"/>
              </a:rPr>
              <a:t>The </a:t>
            </a:r>
            <a:r>
              <a:rPr lang="en-US" sz="1800" kern="100">
                <a:latin typeface="Poppins"/>
                <a:ea typeface="Calibri"/>
                <a:cs typeface="Poppins"/>
              </a:rPr>
              <a:t>Self-Advocate Coordinators presented</a:t>
            </a:r>
            <a:r>
              <a:rPr lang="en-US" sz="1800" kern="100">
                <a:effectLst/>
                <a:latin typeface="Poppins"/>
                <a:ea typeface="Calibri"/>
                <a:cs typeface="Poppins"/>
              </a:rPr>
              <a:t> on safety </a:t>
            </a:r>
            <a:r>
              <a:rPr lang="en-US" sz="1800" kern="100">
                <a:latin typeface="Poppins"/>
                <a:ea typeface="Calibri"/>
                <a:cs typeface="Poppins"/>
              </a:rPr>
              <a:t>and general awareness everywhere they go.</a:t>
            </a:r>
            <a:endParaRPr lang="en-US" sz="1800" kern="100">
              <a:effectLst/>
              <a:latin typeface="Poppins"/>
              <a:ea typeface="Calibri"/>
              <a:cs typeface="Poppins"/>
            </a:endParaRPr>
          </a:p>
          <a:p>
            <a:endParaRPr lang="en-US" sz="1400"/>
          </a:p>
        </p:txBody>
      </p:sp>
      <p:pic>
        <p:nvPicPr>
          <p:cNvPr id="2052" name="Picture 4" descr="Update: Be Safe, Know Your Surroundings | Top 5 Safety Tips | Guard911">
            <a:extLst>
              <a:ext uri="{FF2B5EF4-FFF2-40B4-BE49-F238E27FC236}">
                <a16:creationId xmlns:a16="http://schemas.microsoft.com/office/drawing/2014/main" id="{5B026C75-11BF-B77E-D9A1-756AD1D784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24054"/>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Safety on the street - advice on staying safe whilst out at night | Student  News and Events">
            <a:extLst>
              <a:ext uri="{FF2B5EF4-FFF2-40B4-BE49-F238E27FC236}">
                <a16:creationId xmlns:a16="http://schemas.microsoft.com/office/drawing/2014/main" id="{166F1B44-7FBC-1BDB-AF16-5932DB05F27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t="5146" b="28104"/>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12CF6921-19EB-15CF-0A00-45A5BFD10CB0}"/>
              </a:ext>
            </a:extLst>
          </p:cNvPr>
          <p:cNvSpPr>
            <a:spLocks noGrp="1"/>
          </p:cNvSpPr>
          <p:nvPr>
            <p:ph type="sldNum" sz="quarter" idx="12"/>
          </p:nvPr>
        </p:nvSpPr>
        <p:spPr>
          <a:xfrm>
            <a:off x="10394148" y="6449053"/>
            <a:ext cx="1312025" cy="365125"/>
          </a:xfrm>
        </p:spPr>
        <p:txBody>
          <a:bodyPr/>
          <a:lstStyle/>
          <a:p>
            <a:fld id="{4FAB73BC-B049-4115-A692-8D63A059BFB8}" type="slidenum">
              <a:rPr lang="en-US" sz="3200" dirty="0" smtClean="0">
                <a:latin typeface="Poppins"/>
                <a:cs typeface="Poppins"/>
              </a:rPr>
              <a:t>48</a:t>
            </a:fld>
            <a:endParaRPr lang="en-US" sz="3200" dirty="0">
              <a:latin typeface="Poppins"/>
              <a:cs typeface="Poppins"/>
            </a:endParaRPr>
          </a:p>
        </p:txBody>
      </p:sp>
    </p:spTree>
    <p:extLst>
      <p:ext uri="{BB962C8B-B14F-4D97-AF65-F5344CB8AC3E}">
        <p14:creationId xmlns:p14="http://schemas.microsoft.com/office/powerpoint/2010/main" val="206624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0FFB6-8D7C-0CA9-10B0-294F8E067C84}"/>
              </a:ext>
            </a:extLst>
          </p:cNvPr>
          <p:cNvSpPr>
            <a:spLocks noGrp="1"/>
          </p:cNvSpPr>
          <p:nvPr>
            <p:ph type="title"/>
          </p:nvPr>
        </p:nvSpPr>
        <p:spPr>
          <a:xfrm>
            <a:off x="5793795" y="616401"/>
            <a:ext cx="5248219" cy="916894"/>
          </a:xfrm>
        </p:spPr>
        <p:txBody>
          <a:bodyPr anchor="b">
            <a:normAutofit fontScale="90000"/>
          </a:bodyPr>
          <a:lstStyle/>
          <a:p>
            <a:pPr marL="0" marR="0">
              <a:spcBef>
                <a:spcPts val="0"/>
              </a:spcBef>
              <a:spcAft>
                <a:spcPts val="800"/>
              </a:spcAft>
            </a:pPr>
            <a:r>
              <a:rPr lang="en-US" sz="3600" b="1" kern="100">
                <a:solidFill>
                  <a:schemeClr val="bg1"/>
                </a:solidFill>
                <a:effectLst/>
                <a:latin typeface="Poppins"/>
                <a:ea typeface="Calibri" panose="020F0502020204030204" pitchFamily="34" charset="0"/>
                <a:cs typeface="Poppins"/>
              </a:rPr>
              <a:t> </a:t>
            </a:r>
            <a:br>
              <a:rPr lang="en-US" sz="3600" b="1" kern="100">
                <a:effectLst/>
                <a:latin typeface="Poppins" panose="00000500000000000000" pitchFamily="2" charset="0"/>
                <a:ea typeface="Calibri" panose="020F0502020204030204" pitchFamily="34" charset="0"/>
                <a:cs typeface="Poppins" panose="00000500000000000000" pitchFamily="2" charset="0"/>
              </a:rPr>
            </a:br>
            <a:r>
              <a:rPr lang="en-US" sz="4900" b="1" kern="100">
                <a:solidFill>
                  <a:schemeClr val="tx1"/>
                </a:solidFill>
                <a:effectLst/>
                <a:latin typeface="Poppins"/>
                <a:ea typeface="Calibri" panose="020F0502020204030204" pitchFamily="34" charset="0"/>
                <a:cs typeface="Poppins"/>
              </a:rPr>
              <a:t>Internet Safety </a:t>
            </a:r>
            <a:br>
              <a:rPr lang="en-US" sz="2400" kern="100">
                <a:effectLst/>
                <a:latin typeface="Calibri" panose="020F0502020204030204" pitchFamily="34" charset="0"/>
                <a:ea typeface="Calibri" panose="020F0502020204030204" pitchFamily="34" charset="0"/>
                <a:cs typeface="Times New Roman" panose="02020603050405020304" pitchFamily="18" charset="0"/>
              </a:rPr>
            </a:br>
            <a:endParaRPr lang="en-US" sz="2400">
              <a:solidFill>
                <a:schemeClr val="bg1"/>
              </a:solidFill>
            </a:endParaRPr>
          </a:p>
        </p:txBody>
      </p:sp>
      <p:sp>
        <p:nvSpPr>
          <p:cNvPr id="3" name="Content Placeholder 2">
            <a:extLst>
              <a:ext uri="{FF2B5EF4-FFF2-40B4-BE49-F238E27FC236}">
                <a16:creationId xmlns:a16="http://schemas.microsoft.com/office/drawing/2014/main" id="{F576B065-9D53-9139-0D13-D0D0423037B1}"/>
              </a:ext>
            </a:extLst>
          </p:cNvPr>
          <p:cNvSpPr>
            <a:spLocks noGrp="1"/>
          </p:cNvSpPr>
          <p:nvPr>
            <p:ph idx="1"/>
          </p:nvPr>
        </p:nvSpPr>
        <p:spPr>
          <a:xfrm>
            <a:off x="6234868" y="1820369"/>
            <a:ext cx="5415095" cy="4400818"/>
          </a:xfrm>
        </p:spPr>
        <p:txBody>
          <a:bodyPr vert="horz" lIns="91440" tIns="45720" rIns="91440" bIns="45720" rtlCol="0" anchor="t">
            <a:normAutofit fontScale="92500" lnSpcReduction="20000"/>
          </a:bodyPr>
          <a:lstStyle/>
          <a:p>
            <a:pPr marL="0">
              <a:spcBef>
                <a:spcPts val="0"/>
              </a:spcBef>
              <a:spcAft>
                <a:spcPts val="800"/>
              </a:spcAft>
            </a:pPr>
            <a:r>
              <a:rPr lang="en-US" sz="2400" kern="100">
                <a:solidFill>
                  <a:schemeClr val="tx1"/>
                </a:solidFill>
                <a:effectLst/>
                <a:latin typeface="Poppins"/>
                <a:ea typeface="Calibri" panose="020F0502020204030204" pitchFamily="34" charset="0"/>
                <a:cs typeface="Poppins"/>
              </a:rPr>
              <a:t>The </a:t>
            </a:r>
            <a:r>
              <a:rPr lang="en-US" sz="2400" kern="100">
                <a:solidFill>
                  <a:schemeClr val="tx1"/>
                </a:solidFill>
                <a:latin typeface="Poppins"/>
                <a:ea typeface="Calibri" panose="020F0502020204030204" pitchFamily="34" charset="0"/>
                <a:cs typeface="Poppins"/>
              </a:rPr>
              <a:t>Self-Advocate Coordinator’s</a:t>
            </a:r>
            <a:r>
              <a:rPr lang="en-US" sz="2400" kern="100">
                <a:solidFill>
                  <a:schemeClr val="tx1"/>
                </a:solidFill>
                <a:effectLst/>
                <a:latin typeface="Poppins"/>
                <a:ea typeface="Calibri" panose="020F0502020204030204" pitchFamily="34" charset="0"/>
                <a:cs typeface="Poppins"/>
              </a:rPr>
              <a:t> taught individuals how to create strong passwords for their </a:t>
            </a:r>
            <a:r>
              <a:rPr lang="en-US" sz="2400" kern="100">
                <a:solidFill>
                  <a:schemeClr val="tx1"/>
                </a:solidFill>
                <a:latin typeface="Poppins"/>
                <a:ea typeface="Calibri" panose="020F0502020204030204" pitchFamily="34" charset="0"/>
                <a:cs typeface="Poppins"/>
              </a:rPr>
              <a:t>electronic</a:t>
            </a:r>
            <a:r>
              <a:rPr lang="en-US" sz="2400" kern="100">
                <a:solidFill>
                  <a:schemeClr val="tx1"/>
                </a:solidFill>
                <a:effectLst/>
                <a:latin typeface="Poppins"/>
                <a:ea typeface="Calibri" panose="020F0502020204030204" pitchFamily="34" charset="0"/>
                <a:cs typeface="Poppins"/>
              </a:rPr>
              <a:t> devices.</a:t>
            </a:r>
          </a:p>
          <a:p>
            <a:pPr marL="0" marR="0" indent="0">
              <a:spcBef>
                <a:spcPts val="0"/>
              </a:spcBef>
              <a:spcAft>
                <a:spcPts val="800"/>
              </a:spcAft>
              <a:buNone/>
            </a:pPr>
            <a:endParaRPr lang="en-US" sz="2400" kern="100">
              <a:solidFill>
                <a:schemeClr val="tx1"/>
              </a:solidFill>
              <a:effectLst/>
              <a:latin typeface="Poppins" panose="00000500000000000000" pitchFamily="2" charset="0"/>
              <a:ea typeface="Calibri" panose="020F0502020204030204" pitchFamily="34" charset="0"/>
              <a:cs typeface="Poppins" panose="00000500000000000000" pitchFamily="2" charset="0"/>
            </a:endParaRPr>
          </a:p>
          <a:p>
            <a:pPr marL="0">
              <a:spcBef>
                <a:spcPts val="0"/>
              </a:spcBef>
              <a:spcAft>
                <a:spcPts val="800"/>
              </a:spcAft>
            </a:pPr>
            <a:r>
              <a:rPr lang="en-US" sz="2400" kern="100">
                <a:solidFill>
                  <a:schemeClr val="tx1"/>
                </a:solidFill>
                <a:effectLst/>
                <a:latin typeface="Poppins"/>
                <a:ea typeface="Calibri" panose="020F0502020204030204" pitchFamily="34" charset="0"/>
                <a:cs typeface="Poppins"/>
              </a:rPr>
              <a:t>The </a:t>
            </a:r>
            <a:r>
              <a:rPr lang="en-US" sz="2400" kern="100">
                <a:solidFill>
                  <a:schemeClr val="tx1"/>
                </a:solidFill>
                <a:latin typeface="Poppins"/>
                <a:ea typeface="Calibri" panose="020F0502020204030204" pitchFamily="34" charset="0"/>
                <a:cs typeface="Poppins"/>
              </a:rPr>
              <a:t>Self-Advocate Coordinator’s</a:t>
            </a:r>
            <a:r>
              <a:rPr lang="en-US" sz="2400" kern="100">
                <a:solidFill>
                  <a:schemeClr val="tx1"/>
                </a:solidFill>
                <a:effectLst/>
                <a:latin typeface="Poppins"/>
                <a:ea typeface="Calibri" panose="020F0502020204030204" pitchFamily="34" charset="0"/>
                <a:cs typeface="Poppins"/>
              </a:rPr>
              <a:t> </a:t>
            </a:r>
            <a:r>
              <a:rPr lang="en-US" sz="2400" kern="100">
                <a:solidFill>
                  <a:schemeClr val="tx1"/>
                </a:solidFill>
                <a:latin typeface="Poppins"/>
                <a:ea typeface="Calibri" panose="020F0502020204030204" pitchFamily="34" charset="0"/>
                <a:cs typeface="Poppins"/>
              </a:rPr>
              <a:t>include statewide conversations</a:t>
            </a:r>
            <a:r>
              <a:rPr lang="en-US" sz="2400" kern="100">
                <a:solidFill>
                  <a:schemeClr val="tx1"/>
                </a:solidFill>
                <a:effectLst/>
                <a:latin typeface="Poppins"/>
                <a:ea typeface="Calibri" panose="020F0502020204030204" pitchFamily="34" charset="0"/>
                <a:cs typeface="Poppins"/>
              </a:rPr>
              <a:t> with individuals on phone safety</a:t>
            </a:r>
            <a:r>
              <a:rPr lang="en-US" sz="2400" kern="100">
                <a:solidFill>
                  <a:schemeClr val="tx1"/>
                </a:solidFill>
                <a:latin typeface="Poppins"/>
                <a:ea typeface="Calibri" panose="020F0502020204030204" pitchFamily="34" charset="0"/>
                <a:cs typeface="Poppins"/>
              </a:rPr>
              <a:t>, including scams</a:t>
            </a:r>
            <a:r>
              <a:rPr lang="en-US" sz="2400" kern="100">
                <a:solidFill>
                  <a:schemeClr val="tx1"/>
                </a:solidFill>
                <a:effectLst/>
                <a:latin typeface="Poppins"/>
                <a:ea typeface="Calibri" panose="020F0502020204030204" pitchFamily="34" charset="0"/>
                <a:cs typeface="Poppins"/>
              </a:rPr>
              <a:t> and unknown numbers.</a:t>
            </a:r>
          </a:p>
          <a:p>
            <a:pPr marL="0" marR="0">
              <a:spcBef>
                <a:spcPts val="0"/>
              </a:spcBef>
              <a:spcAft>
                <a:spcPts val="800"/>
              </a:spcAft>
            </a:pPr>
            <a:endParaRPr lang="en-US" sz="2400" kern="100">
              <a:solidFill>
                <a:schemeClr val="tx1"/>
              </a:solidFill>
              <a:effectLst/>
              <a:latin typeface="Poppins" panose="00000500000000000000" pitchFamily="2" charset="0"/>
              <a:ea typeface="Calibri" panose="020F0502020204030204" pitchFamily="34" charset="0"/>
              <a:cs typeface="Poppins" panose="00000500000000000000" pitchFamily="2" charset="0"/>
            </a:endParaRPr>
          </a:p>
          <a:p>
            <a:pPr marL="0">
              <a:spcBef>
                <a:spcPts val="0"/>
              </a:spcBef>
              <a:spcAft>
                <a:spcPts val="800"/>
              </a:spcAft>
            </a:pPr>
            <a:r>
              <a:rPr lang="en-US" sz="2400" kern="100">
                <a:solidFill>
                  <a:schemeClr val="tx1"/>
                </a:solidFill>
                <a:effectLst/>
                <a:latin typeface="Poppins"/>
                <a:ea typeface="Calibri" panose="020F0502020204030204" pitchFamily="34" charset="0"/>
                <a:cs typeface="Poppins"/>
              </a:rPr>
              <a:t>The </a:t>
            </a:r>
            <a:r>
              <a:rPr lang="en-US" sz="2400" kern="100">
                <a:solidFill>
                  <a:schemeClr val="tx1"/>
                </a:solidFill>
                <a:latin typeface="Poppins"/>
                <a:ea typeface="Calibri" panose="020F0502020204030204" pitchFamily="34" charset="0"/>
                <a:cs typeface="Poppins"/>
              </a:rPr>
              <a:t>Self Advocate Coordinator’s</a:t>
            </a:r>
            <a:r>
              <a:rPr lang="en-US" sz="2400" kern="100">
                <a:solidFill>
                  <a:schemeClr val="tx1"/>
                </a:solidFill>
                <a:effectLst/>
                <a:latin typeface="Poppins"/>
                <a:ea typeface="Calibri" panose="020F0502020204030204" pitchFamily="34" charset="0"/>
                <a:cs typeface="Poppins"/>
              </a:rPr>
              <a:t> presented information on how to be safe </a:t>
            </a:r>
            <a:r>
              <a:rPr lang="en-US" sz="2400" kern="100">
                <a:solidFill>
                  <a:schemeClr val="tx1"/>
                </a:solidFill>
                <a:latin typeface="Poppins"/>
                <a:ea typeface="Calibri" panose="020F0502020204030204" pitchFamily="34" charset="0"/>
                <a:cs typeface="Poppins"/>
              </a:rPr>
              <a:t>while using</a:t>
            </a:r>
            <a:r>
              <a:rPr lang="en-US" sz="2400" kern="100">
                <a:solidFill>
                  <a:schemeClr val="tx1"/>
                </a:solidFill>
                <a:effectLst/>
                <a:latin typeface="Poppins"/>
                <a:ea typeface="Calibri" panose="020F0502020204030204" pitchFamily="34" charset="0"/>
                <a:cs typeface="Poppins"/>
              </a:rPr>
              <a:t> credit and </a:t>
            </a:r>
            <a:r>
              <a:rPr lang="en-US" sz="2400" kern="100">
                <a:solidFill>
                  <a:schemeClr val="tx1"/>
                </a:solidFill>
                <a:latin typeface="Poppins"/>
                <a:ea typeface="Calibri" panose="020F0502020204030204" pitchFamily="34" charset="0"/>
                <a:cs typeface="Poppins"/>
              </a:rPr>
              <a:t>debit</a:t>
            </a:r>
            <a:r>
              <a:rPr lang="en-US" sz="2400" kern="100">
                <a:solidFill>
                  <a:schemeClr val="tx1"/>
                </a:solidFill>
                <a:effectLst/>
                <a:latin typeface="Poppins"/>
                <a:ea typeface="Calibri" panose="020F0502020204030204" pitchFamily="34" charset="0"/>
                <a:cs typeface="Poppins"/>
              </a:rPr>
              <a:t> cards</a:t>
            </a:r>
            <a:r>
              <a:rPr lang="en-US" sz="2400" kern="100">
                <a:solidFill>
                  <a:schemeClr val="tx1"/>
                </a:solidFill>
                <a:latin typeface="Poppins"/>
                <a:ea typeface="Calibri" panose="020F0502020204030204" pitchFamily="34" charset="0"/>
                <a:cs typeface="Poppins"/>
              </a:rPr>
              <a:t> for online shopping.</a:t>
            </a:r>
            <a:endParaRPr lang="en-US" sz="2400">
              <a:solidFill>
                <a:schemeClr val="tx1"/>
              </a:solidFill>
              <a:latin typeface="Poppins" panose="00000500000000000000" pitchFamily="2" charset="0"/>
              <a:cs typeface="Poppins" panose="00000500000000000000" pitchFamily="2" charset="0"/>
            </a:endParaRPr>
          </a:p>
        </p:txBody>
      </p:sp>
      <p:pic>
        <p:nvPicPr>
          <p:cNvPr id="1028" name="Picture 4" descr="5 Tips to Stay Secure Online in the Office or at Home">
            <a:extLst>
              <a:ext uri="{FF2B5EF4-FFF2-40B4-BE49-F238E27FC236}">
                <a16:creationId xmlns:a16="http://schemas.microsoft.com/office/drawing/2014/main" id="{D4F78856-E03A-796D-0294-D5034187F0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148" r="1" b="9598"/>
          <a:stretch/>
        </p:blipFill>
        <p:spPr bwMode="auto">
          <a:xfrm>
            <a:off x="477541" y="269354"/>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pic>
        <p:nvPicPr>
          <p:cNvPr id="4" name="Picture 8" descr="Cyber Security Tips | Westchester">
            <a:extLst>
              <a:ext uri="{FF2B5EF4-FFF2-40B4-BE49-F238E27FC236}">
                <a16:creationId xmlns:a16="http://schemas.microsoft.com/office/drawing/2014/main" id="{60C36168-0996-A842-B189-FF04AC5E2F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373" r="25378" b="2"/>
          <a:stretch/>
        </p:blipFill>
        <p:spPr bwMode="auto">
          <a:xfrm>
            <a:off x="1828492" y="3481328"/>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pic>
        <p:nvPicPr>
          <p:cNvPr id="1026" name="Picture 2" descr="Internet safety 101: 10 Simple Rules to Keep You Safe [2023] — Acer Corner">
            <a:extLst>
              <a:ext uri="{FF2B5EF4-FFF2-40B4-BE49-F238E27FC236}">
                <a16:creationId xmlns:a16="http://schemas.microsoft.com/office/drawing/2014/main" id="{CF609940-8591-B154-7958-F3905CF5D6A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21428" r="22320" b="-3"/>
          <a:stretch/>
        </p:blipFill>
        <p:spPr bwMode="auto">
          <a:xfrm>
            <a:off x="3820702" y="1675969"/>
            <a:ext cx="2167719" cy="2167719"/>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B2769FD3-580E-19D0-9A0F-51F3143EF29D}"/>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49</a:t>
            </a:fld>
            <a:endParaRPr lang="en-US" sz="3200">
              <a:latin typeface="Poppins"/>
              <a:cs typeface="Poppins"/>
            </a:endParaRPr>
          </a:p>
        </p:txBody>
      </p:sp>
    </p:spTree>
    <p:extLst>
      <p:ext uri="{BB962C8B-B14F-4D97-AF65-F5344CB8AC3E}">
        <p14:creationId xmlns:p14="http://schemas.microsoft.com/office/powerpoint/2010/main" val="7500963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pecial Olympics drawing free image download">
            <a:extLst>
              <a:ext uri="{FF2B5EF4-FFF2-40B4-BE49-F238E27FC236}">
                <a16:creationId xmlns:a16="http://schemas.microsoft.com/office/drawing/2014/main" id="{B8BCC316-A30C-079A-F53D-40F34B576249}"/>
              </a:ext>
            </a:extLst>
          </p:cNvPr>
          <p:cNvPicPr>
            <a:picLocks noChangeAspect="1"/>
          </p:cNvPicPr>
          <p:nvPr/>
        </p:nvPicPr>
        <p:blipFill>
          <a:blip r:embed="rId3"/>
          <a:stretch>
            <a:fillRect/>
          </a:stretch>
        </p:blipFill>
        <p:spPr>
          <a:xfrm>
            <a:off x="3138758" y="3725796"/>
            <a:ext cx="5194144" cy="2479292"/>
          </a:xfrm>
          <a:prstGeom prst="rect">
            <a:avLst/>
          </a:prstGeom>
        </p:spPr>
      </p:pic>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a:xfrm>
            <a:off x="138112" y="267629"/>
            <a:ext cx="11915775" cy="1190950"/>
          </a:xfrm>
        </p:spPr>
        <p:txBody>
          <a:bodyPr>
            <a:noAutofit/>
          </a:bodyPr>
          <a:lstStyle/>
          <a:p>
            <a:pPr algn="ctr"/>
            <a:r>
              <a:rPr lang="en-US" sz="5800">
                <a:latin typeface="Poppins" panose="00000500000000000000" pitchFamily="2" charset="0"/>
                <a:cs typeface="Poppins" panose="00000500000000000000" pitchFamily="2" charset="0"/>
              </a:rPr>
              <a:t>Healthy Living/Special Olympics</a:t>
            </a:r>
          </a:p>
        </p:txBody>
      </p:sp>
      <p:sp>
        <p:nvSpPr>
          <p:cNvPr id="4" name="Content Placeholder 3">
            <a:extLst>
              <a:ext uri="{FF2B5EF4-FFF2-40B4-BE49-F238E27FC236}">
                <a16:creationId xmlns:a16="http://schemas.microsoft.com/office/drawing/2014/main" id="{EEDACD2F-E574-96E8-B386-EF5B82C34553}"/>
              </a:ext>
            </a:extLst>
          </p:cNvPr>
          <p:cNvSpPr>
            <a:spLocks noGrp="1"/>
          </p:cNvSpPr>
          <p:nvPr>
            <p:ph sz="half" idx="2"/>
          </p:nvPr>
        </p:nvSpPr>
        <p:spPr>
          <a:xfrm>
            <a:off x="7050869" y="1952213"/>
            <a:ext cx="4654519" cy="2307944"/>
          </a:xfrm>
        </p:spPr>
        <p:txBody>
          <a:bodyPr vert="horz" lIns="0" tIns="45720" rIns="0" bIns="45720" rtlCol="0" anchor="t">
            <a:normAutofit/>
          </a:bodyPr>
          <a:lstStyle/>
          <a:p>
            <a:pPr marL="0" indent="0" algn="ctr">
              <a:buNone/>
            </a:pPr>
            <a:r>
              <a:rPr lang="en-US" sz="5400" dirty="0">
                <a:solidFill>
                  <a:srgbClr val="0070C0"/>
                </a:solidFill>
                <a:latin typeface="Poppins"/>
                <a:cs typeface="Poppins"/>
              </a:rPr>
              <a:t>Natasha’s</a:t>
            </a:r>
            <a:r>
              <a:rPr lang="en-US" sz="4800" dirty="0">
                <a:solidFill>
                  <a:srgbClr val="0070C0"/>
                </a:solidFill>
                <a:latin typeface="Poppins"/>
                <a:cs typeface="Poppins"/>
              </a:rPr>
              <a:t> </a:t>
            </a:r>
          </a:p>
          <a:p>
            <a:pPr marL="0" indent="0" algn="ctr">
              <a:buNone/>
            </a:pPr>
            <a:r>
              <a:rPr lang="en-US" sz="4800" dirty="0">
                <a:solidFill>
                  <a:srgbClr val="0070C0"/>
                </a:solidFill>
                <a:latin typeface="Poppins"/>
                <a:cs typeface="Poppins"/>
              </a:rPr>
              <a:t>Focus Area</a:t>
            </a:r>
          </a:p>
        </p:txBody>
      </p:sp>
      <p:pic>
        <p:nvPicPr>
          <p:cNvPr id="3" name="Picture 2">
            <a:extLst>
              <a:ext uri="{FF2B5EF4-FFF2-40B4-BE49-F238E27FC236}">
                <a16:creationId xmlns:a16="http://schemas.microsoft.com/office/drawing/2014/main" id="{B881952D-A096-A2D2-1B92-DFBA4904D247}"/>
              </a:ext>
            </a:extLst>
          </p:cNvPr>
          <p:cNvPicPr>
            <a:picLocks noChangeAspect="1"/>
          </p:cNvPicPr>
          <p:nvPr/>
        </p:nvPicPr>
        <p:blipFill>
          <a:blip r:embed="rId4"/>
          <a:stretch>
            <a:fillRect/>
          </a:stretch>
        </p:blipFill>
        <p:spPr>
          <a:xfrm>
            <a:off x="330680" y="1955321"/>
            <a:ext cx="4040038" cy="2976114"/>
          </a:xfrm>
          <a:prstGeom prst="rect">
            <a:avLst/>
          </a:prstGeom>
        </p:spPr>
      </p:pic>
      <p:sp>
        <p:nvSpPr>
          <p:cNvPr id="6" name="Slide Number Placeholder 5">
            <a:extLst>
              <a:ext uri="{FF2B5EF4-FFF2-40B4-BE49-F238E27FC236}">
                <a16:creationId xmlns:a16="http://schemas.microsoft.com/office/drawing/2014/main" id="{C04B7866-0AB1-3B24-3361-E49ACE826820}"/>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50</a:t>
            </a:fld>
            <a:endParaRPr lang="en-US" sz="3200">
              <a:latin typeface="Poppins"/>
              <a:cs typeface="Poppins"/>
            </a:endParaRPr>
          </a:p>
        </p:txBody>
      </p:sp>
    </p:spTree>
    <p:extLst>
      <p:ext uri="{BB962C8B-B14F-4D97-AF65-F5344CB8AC3E}">
        <p14:creationId xmlns:p14="http://schemas.microsoft.com/office/powerpoint/2010/main" val="23901913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6EC3-8815-FB0D-0B20-202655E8974A}"/>
              </a:ext>
            </a:extLst>
          </p:cNvPr>
          <p:cNvSpPr>
            <a:spLocks noGrp="1"/>
          </p:cNvSpPr>
          <p:nvPr>
            <p:ph type="title"/>
          </p:nvPr>
        </p:nvSpPr>
        <p:spPr>
          <a:xfrm>
            <a:off x="3275874" y="384390"/>
            <a:ext cx="5313946" cy="1017740"/>
          </a:xfrm>
        </p:spPr>
        <p:txBody>
          <a:bodyPr anchor="b">
            <a:normAutofit/>
          </a:bodyPr>
          <a:lstStyle/>
          <a:p>
            <a:r>
              <a:rPr lang="en-US" sz="4000" b="1"/>
              <a:t>  </a:t>
            </a:r>
            <a:r>
              <a:rPr lang="en-US" sz="4800" b="1"/>
              <a:t> </a:t>
            </a:r>
            <a:r>
              <a:rPr lang="en-US" sz="4800" b="1">
                <a:latin typeface="Poppins"/>
                <a:cs typeface="Poppins"/>
              </a:rPr>
              <a:t>Healthy Living </a:t>
            </a:r>
            <a:endParaRPr lang="en-US" sz="4800">
              <a:latin typeface="Poppins"/>
              <a:cs typeface="Poppins"/>
            </a:endParaRPr>
          </a:p>
        </p:txBody>
      </p:sp>
      <p:graphicFrame>
        <p:nvGraphicFramePr>
          <p:cNvPr id="86" name="Content Placeholder 2">
            <a:extLst>
              <a:ext uri="{FF2B5EF4-FFF2-40B4-BE49-F238E27FC236}">
                <a16:creationId xmlns:a16="http://schemas.microsoft.com/office/drawing/2014/main" id="{ADCB2329-613C-D7DB-67EB-41DBE33EC68A}"/>
              </a:ext>
            </a:extLst>
          </p:cNvPr>
          <p:cNvGraphicFramePr>
            <a:graphicFrameLocks noGrp="1"/>
          </p:cNvGraphicFramePr>
          <p:nvPr>
            <p:ph idx="1"/>
            <p:extLst>
              <p:ext uri="{D42A27DB-BD31-4B8C-83A1-F6EECF244321}">
                <p14:modId xmlns:p14="http://schemas.microsoft.com/office/powerpoint/2010/main" val="2195482428"/>
              </p:ext>
            </p:extLst>
          </p:nvPr>
        </p:nvGraphicFramePr>
        <p:xfrm>
          <a:off x="377715" y="1950765"/>
          <a:ext cx="7593173" cy="4337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A6BB0DBE-56B6-7114-3DD0-17417A2E298B}"/>
              </a:ext>
            </a:extLst>
          </p:cNvPr>
          <p:cNvPicPr>
            <a:picLocks noChangeAspect="1"/>
          </p:cNvPicPr>
          <p:nvPr/>
        </p:nvPicPr>
        <p:blipFill>
          <a:blip r:embed="rId8"/>
          <a:stretch>
            <a:fillRect/>
          </a:stretch>
        </p:blipFill>
        <p:spPr>
          <a:xfrm>
            <a:off x="7970889" y="2083747"/>
            <a:ext cx="4135474" cy="3954094"/>
          </a:xfrm>
          <a:prstGeom prst="rect">
            <a:avLst/>
          </a:prstGeom>
        </p:spPr>
      </p:pic>
      <p:sp>
        <p:nvSpPr>
          <p:cNvPr id="3" name="Slide Number Placeholder 2">
            <a:extLst>
              <a:ext uri="{FF2B5EF4-FFF2-40B4-BE49-F238E27FC236}">
                <a16:creationId xmlns:a16="http://schemas.microsoft.com/office/drawing/2014/main" id="{759B0DA6-EC11-EA8F-0EFB-20F2D1D51FA6}"/>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51</a:t>
            </a:fld>
            <a:endParaRPr lang="en-US" sz="3200">
              <a:latin typeface="Poppins"/>
              <a:cs typeface="Poppins"/>
            </a:endParaRPr>
          </a:p>
        </p:txBody>
      </p:sp>
    </p:spTree>
    <p:extLst>
      <p:ext uri="{BB962C8B-B14F-4D97-AF65-F5344CB8AC3E}">
        <p14:creationId xmlns:p14="http://schemas.microsoft.com/office/powerpoint/2010/main" val="255479925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5BD8D2-2BFC-F74E-83D0-0C36CAB23282}"/>
              </a:ext>
            </a:extLst>
          </p:cNvPr>
          <p:cNvSpPr txBox="1"/>
          <p:nvPr/>
        </p:nvSpPr>
        <p:spPr>
          <a:xfrm>
            <a:off x="5027074" y="1893425"/>
            <a:ext cx="6857372" cy="4553138"/>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lnSpcReduction="10000"/>
          </a:bodyPr>
          <a:lstStyle/>
          <a:p>
            <a:pPr marL="342900" indent="-342900">
              <a:lnSpc>
                <a:spcPct val="90000"/>
              </a:lnSpc>
              <a:spcBef>
                <a:spcPts val="1000"/>
              </a:spcBef>
              <a:spcAft>
                <a:spcPts val="600"/>
              </a:spcAft>
              <a:buClr>
                <a:schemeClr val="accent2"/>
              </a:buClr>
              <a:buSzPct val="150000"/>
              <a:buFont typeface="Poppins" panose="00000500000000000000" pitchFamily="2" charset="0"/>
              <a:buChar char="•"/>
            </a:pPr>
            <a:r>
              <a:rPr lang="en-US" b="1">
                <a:latin typeface="Poppins" panose="00000500000000000000" pitchFamily="2" charset="0"/>
                <a:cs typeface="Poppins" panose="00000500000000000000" pitchFamily="2" charset="0"/>
              </a:rPr>
              <a:t>The Self Advocate Coordinators promoted Special Olympics unified sports summer games and seasonal competitions. The games were held this year at Southern  CT State University, Yale and Fairfield University on June 1-2, 2024.</a:t>
            </a:r>
          </a:p>
          <a:p>
            <a:pPr marL="342900" indent="-342900">
              <a:lnSpc>
                <a:spcPct val="90000"/>
              </a:lnSpc>
              <a:spcBef>
                <a:spcPts val="1000"/>
              </a:spcBef>
              <a:spcAft>
                <a:spcPts val="600"/>
              </a:spcAft>
              <a:buClr>
                <a:schemeClr val="accent2"/>
              </a:buClr>
              <a:buSzPct val="150000"/>
              <a:buFont typeface="Poppins" panose="00000500000000000000" pitchFamily="2" charset="0"/>
              <a:buChar char="•"/>
            </a:pPr>
            <a:r>
              <a:rPr lang="en-US" b="1">
                <a:latin typeface="Poppins" panose="00000500000000000000" pitchFamily="2" charset="0"/>
                <a:cs typeface="Poppins" panose="00000500000000000000" pitchFamily="2" charset="0"/>
              </a:rPr>
              <a:t>The events were track and field, the mini javelin, speed walking, soccer, swimming, tennis and wheelchair events.  </a:t>
            </a:r>
          </a:p>
          <a:p>
            <a:pPr marL="342900" indent="-342900">
              <a:lnSpc>
                <a:spcPct val="90000"/>
              </a:lnSpc>
              <a:spcBef>
                <a:spcPts val="1000"/>
              </a:spcBef>
              <a:spcAft>
                <a:spcPts val="600"/>
              </a:spcAft>
              <a:buClr>
                <a:schemeClr val="accent2"/>
              </a:buClr>
              <a:buSzPct val="150000"/>
              <a:buFont typeface="Poppins" panose="00000500000000000000" pitchFamily="2" charset="0"/>
              <a:buChar char="•"/>
            </a:pPr>
            <a:r>
              <a:rPr lang="en-US" b="1">
                <a:latin typeface="Poppins" panose="00000500000000000000" pitchFamily="2" charset="0"/>
                <a:cs typeface="Poppins" panose="00000500000000000000" pitchFamily="2" charset="0"/>
              </a:rPr>
              <a:t>The Self Advocate Coordinator's promote collaboration with DDS and Special Olympics.</a:t>
            </a:r>
          </a:p>
          <a:p>
            <a:pPr marL="342900" indent="-342900">
              <a:lnSpc>
                <a:spcPct val="90000"/>
              </a:lnSpc>
              <a:spcBef>
                <a:spcPts val="1000"/>
              </a:spcBef>
              <a:spcAft>
                <a:spcPts val="600"/>
              </a:spcAft>
              <a:buClr>
                <a:schemeClr val="accent2"/>
              </a:buClr>
              <a:buSzPct val="150000"/>
              <a:buFont typeface="Poppins" panose="00000500000000000000" pitchFamily="2" charset="0"/>
              <a:buChar char="•"/>
            </a:pPr>
            <a:r>
              <a:rPr lang="en-US" b="1">
                <a:latin typeface="Poppins" panose="00000500000000000000" pitchFamily="2" charset="0"/>
                <a:cs typeface="Poppins" panose="00000500000000000000" pitchFamily="2" charset="0"/>
              </a:rPr>
              <a:t>The Torrington Advocacy Fit Club </a:t>
            </a:r>
          </a:p>
          <a:p>
            <a:pPr marL="800100" lvl="1" indent="-342900">
              <a:lnSpc>
                <a:spcPct val="90000"/>
              </a:lnSpc>
              <a:spcBef>
                <a:spcPts val="600"/>
              </a:spcBef>
              <a:spcAft>
                <a:spcPts val="600"/>
              </a:spcAft>
              <a:buClr>
                <a:schemeClr val="accent2"/>
              </a:buClr>
              <a:buFont typeface="Arial" panose="020B0604020202020204" pitchFamily="34" charset="0"/>
              <a:buChar char="•"/>
            </a:pPr>
            <a:r>
              <a:rPr lang="en-US" b="1">
                <a:latin typeface="Poppins" panose="00000500000000000000" pitchFamily="2" charset="0"/>
                <a:cs typeface="Poppins" panose="00000500000000000000" pitchFamily="2" charset="0"/>
              </a:rPr>
              <a:t>gained 2 new members. </a:t>
            </a:r>
          </a:p>
          <a:p>
            <a:pPr marL="800100" lvl="1" indent="-342900">
              <a:lnSpc>
                <a:spcPct val="90000"/>
              </a:lnSpc>
              <a:spcBef>
                <a:spcPts val="600"/>
              </a:spcBef>
              <a:spcAft>
                <a:spcPts val="600"/>
              </a:spcAft>
              <a:buClr>
                <a:schemeClr val="accent2"/>
              </a:buClr>
              <a:buFont typeface="Arial" panose="020B0604020202020204" pitchFamily="34" charset="0"/>
              <a:buChar char="•"/>
            </a:pPr>
            <a:r>
              <a:rPr lang="en-US" b="1">
                <a:latin typeface="Poppins" panose="00000500000000000000" pitchFamily="2" charset="0"/>
                <a:cs typeface="Poppins" panose="00000500000000000000" pitchFamily="2" charset="0"/>
              </a:rPr>
              <a:t>celebrated Energy Fitness becoming a SOCT Fit Club destination point and had a 30-minute workout class to earn their pin. </a:t>
            </a:r>
          </a:p>
          <a:p>
            <a:pPr marL="285750" indent="-285750">
              <a:lnSpc>
                <a:spcPct val="90000"/>
              </a:lnSpc>
              <a:spcBef>
                <a:spcPts val="1000"/>
              </a:spcBef>
              <a:buClr>
                <a:schemeClr val="accent1"/>
              </a:buClr>
              <a:buFont typeface="Wingdings" panose="05000000000000000000" pitchFamily="2" charset="2"/>
              <a:buChar char="Ø"/>
            </a:pPr>
            <a:endParaRPr lang="en-US">
              <a:latin typeface="Poppins" panose="00000500000000000000" pitchFamily="2" charset="0"/>
              <a:cs typeface="Poppins" panose="00000500000000000000" pitchFamily="2" charset="0"/>
            </a:endParaRPr>
          </a:p>
          <a:p>
            <a:pPr>
              <a:lnSpc>
                <a:spcPct val="90000"/>
              </a:lnSpc>
              <a:spcBef>
                <a:spcPts val="1000"/>
              </a:spcBef>
              <a:buClr>
                <a:schemeClr val="accent1"/>
              </a:buClr>
              <a:buFont typeface="Calibri" panose="020F0502020204030204" pitchFamily="34" charset="0"/>
              <a:buChar char=""/>
            </a:pPr>
            <a:endParaRPr lang="en-US" sz="1100">
              <a:solidFill>
                <a:srgbClr val="FFFFFF"/>
              </a:solidFill>
            </a:endParaRPr>
          </a:p>
        </p:txBody>
      </p:sp>
      <p:pic>
        <p:nvPicPr>
          <p:cNvPr id="6" name="Picture 5">
            <a:extLst>
              <a:ext uri="{FF2B5EF4-FFF2-40B4-BE49-F238E27FC236}">
                <a16:creationId xmlns:a16="http://schemas.microsoft.com/office/drawing/2014/main" id="{F6E82F8C-C09C-F3F2-76D4-DA3F7260B8B4}"/>
              </a:ext>
            </a:extLst>
          </p:cNvPr>
          <p:cNvPicPr>
            <a:picLocks noChangeAspect="1"/>
          </p:cNvPicPr>
          <p:nvPr/>
        </p:nvPicPr>
        <p:blipFill rotWithShape="1">
          <a:blip r:embed="rId3"/>
          <a:srcRect t="5455" r="-5" b="1799"/>
          <a:stretch/>
        </p:blipFill>
        <p:spPr>
          <a:xfrm>
            <a:off x="1251712" y="2110455"/>
            <a:ext cx="3143698" cy="3966678"/>
          </a:xfrm>
          <a:prstGeom prst="rect">
            <a:avLst/>
          </a:prstGeom>
        </p:spPr>
      </p:pic>
      <p:pic>
        <p:nvPicPr>
          <p:cNvPr id="3" name="Picture 2" descr="Special Olympics - Wikipedia">
            <a:extLst>
              <a:ext uri="{FF2B5EF4-FFF2-40B4-BE49-F238E27FC236}">
                <a16:creationId xmlns:a16="http://schemas.microsoft.com/office/drawing/2014/main" id="{8F9385A6-3075-45BA-6A7D-28AD60A511B5}"/>
              </a:ext>
            </a:extLst>
          </p:cNvPr>
          <p:cNvPicPr>
            <a:picLocks noChangeAspect="1"/>
          </p:cNvPicPr>
          <p:nvPr/>
        </p:nvPicPr>
        <p:blipFill>
          <a:blip r:embed="rId4"/>
          <a:stretch>
            <a:fillRect/>
          </a:stretch>
        </p:blipFill>
        <p:spPr>
          <a:xfrm>
            <a:off x="580605" y="333376"/>
            <a:ext cx="4446469" cy="1584646"/>
          </a:xfrm>
          <a:prstGeom prst="rect">
            <a:avLst/>
          </a:prstGeom>
        </p:spPr>
      </p:pic>
      <p:sp>
        <p:nvSpPr>
          <p:cNvPr id="2" name="Slide Number Placeholder 1">
            <a:extLst>
              <a:ext uri="{FF2B5EF4-FFF2-40B4-BE49-F238E27FC236}">
                <a16:creationId xmlns:a16="http://schemas.microsoft.com/office/drawing/2014/main" id="{A70D580D-FB49-F575-3928-A006B2637B44}"/>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52</a:t>
            </a:fld>
            <a:endParaRPr lang="en-US" sz="3200">
              <a:latin typeface="Poppins"/>
              <a:cs typeface="Poppins"/>
            </a:endParaRPr>
          </a:p>
        </p:txBody>
      </p:sp>
    </p:spTree>
    <p:extLst>
      <p:ext uri="{BB962C8B-B14F-4D97-AF65-F5344CB8AC3E}">
        <p14:creationId xmlns:p14="http://schemas.microsoft.com/office/powerpoint/2010/main" val="3857328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EB5D-88E2-DE9E-3B28-2F06364076D4}"/>
              </a:ext>
            </a:extLst>
          </p:cNvPr>
          <p:cNvSpPr>
            <a:spLocks noGrp="1"/>
          </p:cNvSpPr>
          <p:nvPr>
            <p:ph type="title"/>
          </p:nvPr>
        </p:nvSpPr>
        <p:spPr/>
        <p:txBody>
          <a:bodyPr>
            <a:normAutofit/>
          </a:bodyPr>
          <a:lstStyle/>
          <a:p>
            <a:pPr algn="ctr"/>
            <a:r>
              <a:rPr lang="en-US" sz="9600">
                <a:latin typeface="Poppins" panose="00000500000000000000" pitchFamily="2" charset="0"/>
                <a:cs typeface="Poppins" panose="00000500000000000000" pitchFamily="2" charset="0"/>
              </a:rPr>
              <a:t>Aging </a:t>
            </a:r>
          </a:p>
        </p:txBody>
      </p:sp>
      <p:sp>
        <p:nvSpPr>
          <p:cNvPr id="4" name="Content Placeholder 3">
            <a:extLst>
              <a:ext uri="{FF2B5EF4-FFF2-40B4-BE49-F238E27FC236}">
                <a16:creationId xmlns:a16="http://schemas.microsoft.com/office/drawing/2014/main" id="{EEDACD2F-E574-96E8-B386-EF5B82C34553}"/>
              </a:ext>
            </a:extLst>
          </p:cNvPr>
          <p:cNvSpPr>
            <a:spLocks noGrp="1"/>
          </p:cNvSpPr>
          <p:nvPr>
            <p:ph sz="half" idx="1"/>
          </p:nvPr>
        </p:nvSpPr>
        <p:spPr>
          <a:xfrm>
            <a:off x="7921330" y="1929763"/>
            <a:ext cx="4106414" cy="1473048"/>
          </a:xfrm>
        </p:spPr>
        <p:txBody>
          <a:bodyPr vert="horz" lIns="0" tIns="45720" rIns="0" bIns="45720" rtlCol="0" anchor="t">
            <a:noAutofit/>
          </a:bodyPr>
          <a:lstStyle/>
          <a:p>
            <a:pPr marL="0" indent="0" algn="ctr">
              <a:buNone/>
            </a:pPr>
            <a:r>
              <a:rPr lang="en-US" sz="6600">
                <a:solidFill>
                  <a:srgbClr val="0070C0"/>
                </a:solidFill>
                <a:latin typeface="Poppins"/>
                <a:cs typeface="Poppins"/>
              </a:rPr>
              <a:t>Carol’s </a:t>
            </a:r>
          </a:p>
          <a:p>
            <a:pPr marL="0" indent="0" algn="ctr">
              <a:buNone/>
            </a:pPr>
            <a:r>
              <a:rPr lang="en-US" sz="4400">
                <a:solidFill>
                  <a:srgbClr val="0070C0"/>
                </a:solidFill>
                <a:latin typeface="Poppins"/>
                <a:cs typeface="Poppins"/>
              </a:rPr>
              <a:t>Focus Area</a:t>
            </a:r>
          </a:p>
        </p:txBody>
      </p:sp>
      <p:pic>
        <p:nvPicPr>
          <p:cNvPr id="3" name="Picture 2" descr="Image result for aging">
            <a:extLst>
              <a:ext uri="{FF2B5EF4-FFF2-40B4-BE49-F238E27FC236}">
                <a16:creationId xmlns:a16="http://schemas.microsoft.com/office/drawing/2014/main" id="{76D31CD9-A8D3-9724-1C17-094C9FD224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84010" y="3654959"/>
            <a:ext cx="3922322" cy="26006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EDF8F34F-0400-E04F-BAB4-3C103BC9D1A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7528" y="2086362"/>
            <a:ext cx="3928482" cy="261898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77FAA6B6-CAA7-E2B3-1AF6-28F8D5DC4ED6}"/>
              </a:ext>
            </a:extLst>
          </p:cNvPr>
          <p:cNvSpPr>
            <a:spLocks noGrp="1"/>
          </p:cNvSpPr>
          <p:nvPr>
            <p:ph type="sldNum" sz="quarter" idx="12"/>
          </p:nvPr>
        </p:nvSpPr>
        <p:spPr/>
        <p:txBody>
          <a:bodyPr/>
          <a:lstStyle/>
          <a:p>
            <a:fld id="{4FAB73BC-B049-4115-A692-8D63A059BFB8}" type="slidenum">
              <a:rPr lang="en-US" sz="3200" smtClean="0">
                <a:latin typeface="Poppins"/>
                <a:cs typeface="Poppins"/>
              </a:rPr>
              <a:t>53</a:t>
            </a:fld>
            <a:endParaRPr lang="en-US" sz="3200">
              <a:latin typeface="Poppins"/>
              <a:cs typeface="Poppins"/>
            </a:endParaRPr>
          </a:p>
        </p:txBody>
      </p:sp>
      <p:pic>
        <p:nvPicPr>
          <p:cNvPr id="7" name="Video 7">
            <a:hlinkClick r:id="" action="ppaction://media"/>
            <a:extLst>
              <a:ext uri="{FF2B5EF4-FFF2-40B4-BE49-F238E27FC236}">
                <a16:creationId xmlns:a16="http://schemas.microsoft.com/office/drawing/2014/main" id="{E5C483ED-F78C-767B-532D-5A391894DC15}"/>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21875" r="21875"/>
          <a:stretch>
            <a:fillRect/>
          </a:stretch>
        </p:blipFill>
        <p:spPr>
          <a:xfrm>
            <a:off x="10147635" y="4463080"/>
            <a:ext cx="1706837" cy="1706837"/>
          </a:xfrm>
          <a:prstGeom prst="ellipse">
            <a:avLst/>
          </a:prstGeom>
        </p:spPr>
      </p:pic>
    </p:spTree>
    <p:extLst>
      <p:ext uri="{BB962C8B-B14F-4D97-AF65-F5344CB8AC3E}">
        <p14:creationId xmlns:p14="http://schemas.microsoft.com/office/powerpoint/2010/main" val="2581898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8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420E7-7C4C-9974-3801-40FFE24E919A}"/>
              </a:ext>
            </a:extLst>
          </p:cNvPr>
          <p:cNvSpPr>
            <a:spLocks noGrp="1"/>
          </p:cNvSpPr>
          <p:nvPr>
            <p:ph type="title"/>
          </p:nvPr>
        </p:nvSpPr>
        <p:spPr>
          <a:xfrm>
            <a:off x="423590" y="0"/>
            <a:ext cx="11100981" cy="2075381"/>
          </a:xfrm>
        </p:spPr>
        <p:txBody>
          <a:bodyPr>
            <a:normAutofit fontScale="90000"/>
          </a:bodyPr>
          <a:lstStyle/>
          <a:p>
            <a:pPr algn="ctr"/>
            <a:br>
              <a:rPr lang="en-US"/>
            </a:br>
            <a:br>
              <a:rPr lang="en-US"/>
            </a:br>
            <a:br>
              <a:rPr lang="en-US"/>
            </a:br>
            <a:br>
              <a:rPr lang="en-US"/>
            </a:br>
            <a:br>
              <a:rPr lang="en-US"/>
            </a:br>
            <a:r>
              <a:rPr lang="en-US" sz="4400">
                <a:latin typeface="Poppins" panose="00000500000000000000" pitchFamily="2" charset="0"/>
                <a:cs typeface="Poppins" panose="00000500000000000000" pitchFamily="2" charset="0"/>
              </a:rPr>
              <a:t>The Self-Advocate Coordinators attended and participated in the Aging Conference.</a:t>
            </a:r>
            <a:br>
              <a:rPr lang="en-US" sz="4400">
                <a:latin typeface="Poppins" panose="00000500000000000000" pitchFamily="2" charset="0"/>
                <a:cs typeface="Poppins" panose="00000500000000000000" pitchFamily="2" charset="0"/>
              </a:rPr>
            </a:br>
            <a:endParaRPr lang="en-US" sz="4400">
              <a:latin typeface="Poppins" panose="00000500000000000000" pitchFamily="2" charset="0"/>
              <a:cs typeface="Poppins" panose="00000500000000000000" pitchFamily="2" charset="0"/>
            </a:endParaRPr>
          </a:p>
        </p:txBody>
      </p:sp>
      <p:sp>
        <p:nvSpPr>
          <p:cNvPr id="3" name="Content Placeholder 2">
            <a:extLst>
              <a:ext uri="{FF2B5EF4-FFF2-40B4-BE49-F238E27FC236}">
                <a16:creationId xmlns:a16="http://schemas.microsoft.com/office/drawing/2014/main" id="{01CF43C5-2BF6-F1E4-6411-71089535DF04}"/>
              </a:ext>
            </a:extLst>
          </p:cNvPr>
          <p:cNvSpPr>
            <a:spLocks noGrp="1"/>
          </p:cNvSpPr>
          <p:nvPr>
            <p:ph sz="half" idx="1"/>
          </p:nvPr>
        </p:nvSpPr>
        <p:spPr>
          <a:xfrm>
            <a:off x="261436" y="1845736"/>
            <a:ext cx="5719944" cy="4440272"/>
          </a:xfrm>
        </p:spPr>
        <p:txBody>
          <a:bodyPr vert="horz" lIns="0" tIns="45720" rIns="0" bIns="45720" rtlCol="0" anchor="t">
            <a:normAutofit fontScale="92500" lnSpcReduction="20000"/>
          </a:bodyPr>
          <a:lstStyle/>
          <a:p>
            <a:pPr marL="0" indent="0">
              <a:buNone/>
            </a:pPr>
            <a:r>
              <a:rPr lang="en-US" sz="3400" dirty="0">
                <a:latin typeface="Poppins"/>
                <a:cs typeface="Poppins"/>
              </a:rPr>
              <a:t>The conference was in-person on May 8, 2024, at the Keeney Center.</a:t>
            </a:r>
          </a:p>
          <a:p>
            <a:pPr marL="0" lvl="0" indent="0" algn="ctr">
              <a:buNone/>
            </a:pPr>
            <a:r>
              <a:rPr lang="en-US" sz="2800" b="1" dirty="0">
                <a:latin typeface="Poppins" panose="00000500000000000000" pitchFamily="2" charset="0"/>
                <a:cs typeface="Poppins" panose="00000500000000000000" pitchFamily="2" charset="0"/>
              </a:rPr>
              <a:t>17</a:t>
            </a:r>
            <a:r>
              <a:rPr lang="en-US" sz="2800" b="1" baseline="30000" dirty="0">
                <a:latin typeface="Poppins" panose="00000500000000000000" pitchFamily="2" charset="0"/>
                <a:cs typeface="Poppins" panose="00000500000000000000" pitchFamily="2" charset="0"/>
              </a:rPr>
              <a:t>th</a:t>
            </a:r>
            <a:r>
              <a:rPr lang="en-US" sz="2800" b="1" dirty="0">
                <a:latin typeface="Poppins" panose="00000500000000000000" pitchFamily="2" charset="0"/>
                <a:cs typeface="Poppins" panose="00000500000000000000" pitchFamily="2" charset="0"/>
              </a:rPr>
              <a:t> annual conference</a:t>
            </a:r>
          </a:p>
          <a:p>
            <a:pPr marL="0" lvl="0" indent="0" algn="ctr">
              <a:buNone/>
            </a:pPr>
            <a:r>
              <a:rPr lang="en-US" sz="2800" b="1" dirty="0">
                <a:latin typeface="Poppins" panose="00000500000000000000" pitchFamily="2" charset="0"/>
                <a:cs typeface="Poppins" panose="00000500000000000000" pitchFamily="2" charset="0"/>
              </a:rPr>
              <a:t>42 people in attendance</a:t>
            </a:r>
          </a:p>
          <a:p>
            <a:pPr lvl="0"/>
            <a:endParaRPr lang="en-US" sz="2800" b="1" dirty="0">
              <a:latin typeface="Poppins" panose="00000500000000000000" pitchFamily="2" charset="0"/>
              <a:cs typeface="Poppins" panose="00000500000000000000" pitchFamily="2" charset="0"/>
            </a:endParaRPr>
          </a:p>
          <a:p>
            <a:endParaRPr lang="en-US" dirty="0"/>
          </a:p>
        </p:txBody>
      </p:sp>
      <p:sp>
        <p:nvSpPr>
          <p:cNvPr id="4" name="Content Placeholder 3">
            <a:extLst>
              <a:ext uri="{FF2B5EF4-FFF2-40B4-BE49-F238E27FC236}">
                <a16:creationId xmlns:a16="http://schemas.microsoft.com/office/drawing/2014/main" id="{6867A593-144D-3461-28C1-C1B7C114B180}"/>
              </a:ext>
            </a:extLst>
          </p:cNvPr>
          <p:cNvSpPr>
            <a:spLocks noGrp="1"/>
          </p:cNvSpPr>
          <p:nvPr>
            <p:ph sz="half" idx="2"/>
          </p:nvPr>
        </p:nvSpPr>
        <p:spPr>
          <a:xfrm>
            <a:off x="6099864" y="1845735"/>
            <a:ext cx="5974080" cy="4216018"/>
          </a:xfrm>
        </p:spPr>
        <p:txBody>
          <a:bodyPr vert="horz" lIns="0" tIns="45720" rIns="0" bIns="45720" rtlCol="0" anchor="t">
            <a:normAutofit fontScale="92500" lnSpcReduction="20000"/>
          </a:bodyPr>
          <a:lstStyle/>
          <a:p>
            <a:r>
              <a:rPr lang="en-US" sz="3100" dirty="0">
                <a:latin typeface="Poppins"/>
                <a:cs typeface="Poppins"/>
              </a:rPr>
              <a:t>The Theme of the Conference was Aging Matters</a:t>
            </a:r>
            <a:endParaRPr lang="en-US" sz="3100" dirty="0">
              <a:cs typeface="Calibri" panose="020F0502020204030204"/>
            </a:endParaRPr>
          </a:p>
          <a:p>
            <a:r>
              <a:rPr lang="en-US" sz="3100" dirty="0">
                <a:latin typeface="Poppins"/>
                <a:cs typeface="Poppins"/>
              </a:rPr>
              <a:t>Topics Covered were:</a:t>
            </a:r>
          </a:p>
          <a:p>
            <a:pPr marL="171450" indent="-171450">
              <a:buFont typeface="Arial" panose="020F0502020204030204" pitchFamily="34" charset="0"/>
              <a:buChar char="•"/>
            </a:pPr>
            <a:r>
              <a:rPr lang="en-US" sz="3100" dirty="0">
                <a:latin typeface="Poppins"/>
                <a:cs typeface="Poppins"/>
              </a:rPr>
              <a:t>Taking Control Against Fraud</a:t>
            </a:r>
          </a:p>
          <a:p>
            <a:pPr marL="171450" indent="-171450">
              <a:buFont typeface="Arial" panose="020F0502020204030204" pitchFamily="34" charset="0"/>
              <a:buChar char="•"/>
            </a:pPr>
            <a:r>
              <a:rPr lang="en-US" sz="3100" dirty="0">
                <a:latin typeface="Poppins"/>
                <a:cs typeface="Poppins"/>
              </a:rPr>
              <a:t>Building Awareness to Use Technology Safely.</a:t>
            </a:r>
          </a:p>
          <a:p>
            <a:pPr marL="0" indent="0">
              <a:buNone/>
            </a:pPr>
            <a:endParaRPr lang="en-US" sz="3000" dirty="0">
              <a:latin typeface="Poppins"/>
              <a:ea typeface="Times New Roman" panose="02020603050405020304" pitchFamily="18" charset="0"/>
              <a:cs typeface="Poppins"/>
            </a:endParaRPr>
          </a:p>
          <a:p>
            <a:pPr algn="ctr"/>
            <a:r>
              <a:rPr lang="en-US" sz="3100" kern="0" dirty="0">
                <a:latin typeface="Poppins"/>
                <a:ea typeface="Times New Roman" panose="02020603050405020304" pitchFamily="18" charset="0"/>
                <a:cs typeface="Poppins"/>
              </a:rPr>
              <a:t>Monica Buckley and Lieutenant Kate Coney were the guest speakers </a:t>
            </a:r>
            <a:endParaRPr lang="en-US" sz="3100" kern="0" dirty="0">
              <a:effectLst/>
              <a:latin typeface="Poppins"/>
              <a:ea typeface="Times New Roman" panose="02020603050405020304" pitchFamily="18" charset="0"/>
              <a:cs typeface="Poppins"/>
            </a:endParaRPr>
          </a:p>
          <a:p>
            <a:endParaRPr lang="en-US" sz="3100" dirty="0">
              <a:cs typeface="Calibri"/>
            </a:endParaRPr>
          </a:p>
        </p:txBody>
      </p:sp>
      <p:pic>
        <p:nvPicPr>
          <p:cNvPr id="5" name="Picture 2" descr="Helpful Technology for Seniors ...">
            <a:extLst>
              <a:ext uri="{FF2B5EF4-FFF2-40B4-BE49-F238E27FC236}">
                <a16:creationId xmlns:a16="http://schemas.microsoft.com/office/drawing/2014/main" id="{5534862F-6EF8-E026-F119-FE05B1A982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994" r="25875" b="1"/>
          <a:stretch/>
        </p:blipFill>
        <p:spPr bwMode="auto">
          <a:xfrm>
            <a:off x="289926" y="4083979"/>
            <a:ext cx="2287583" cy="2202029"/>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Elder Fraud: What You Need to Know to ...">
            <a:extLst>
              <a:ext uri="{FF2B5EF4-FFF2-40B4-BE49-F238E27FC236}">
                <a16:creationId xmlns:a16="http://schemas.microsoft.com/office/drawing/2014/main" id="{6F14B795-A87B-BDB3-8677-8ED114B2C1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35299" b="-2"/>
          <a:stretch/>
        </p:blipFill>
        <p:spPr bwMode="auto">
          <a:xfrm>
            <a:off x="3068678" y="4152286"/>
            <a:ext cx="2041131" cy="1744528"/>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Slide Number Placeholder 6">
            <a:extLst>
              <a:ext uri="{FF2B5EF4-FFF2-40B4-BE49-F238E27FC236}">
                <a16:creationId xmlns:a16="http://schemas.microsoft.com/office/drawing/2014/main" id="{F0F41545-1B70-2B72-746E-DABE95ECACC9}"/>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54</a:t>
            </a:fld>
            <a:endParaRPr lang="en-US" sz="3200">
              <a:latin typeface="Poppins"/>
              <a:cs typeface="Poppins"/>
            </a:endParaRPr>
          </a:p>
        </p:txBody>
      </p:sp>
      <p:pic>
        <p:nvPicPr>
          <p:cNvPr id="9" name="Video 13">
            <a:hlinkClick r:id="" action="ppaction://media"/>
            <a:extLst>
              <a:ext uri="{FF2B5EF4-FFF2-40B4-BE49-F238E27FC236}">
                <a16:creationId xmlns:a16="http://schemas.microsoft.com/office/drawing/2014/main" id="{28036CFF-0871-B74F-A7B1-4B017CF2B045}"/>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21875" r="21875"/>
          <a:stretch>
            <a:fillRect/>
          </a:stretch>
        </p:blipFill>
        <p:spPr>
          <a:xfrm>
            <a:off x="4906536" y="5126765"/>
            <a:ext cx="1725776" cy="1725776"/>
          </a:xfrm>
          <a:prstGeom prst="ellipse">
            <a:avLst/>
          </a:prstGeom>
        </p:spPr>
      </p:pic>
    </p:spTree>
    <p:extLst>
      <p:ext uri="{BB962C8B-B14F-4D97-AF65-F5344CB8AC3E}">
        <p14:creationId xmlns:p14="http://schemas.microsoft.com/office/powerpoint/2010/main" val="178498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39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50744B-6A18-AEDB-F4BA-BD8D0E109EE2}"/>
              </a:ext>
            </a:extLst>
          </p:cNvPr>
          <p:cNvSpPr>
            <a:spLocks noGrp="1"/>
          </p:cNvSpPr>
          <p:nvPr>
            <p:ph idx="1"/>
          </p:nvPr>
        </p:nvSpPr>
        <p:spPr>
          <a:xfrm>
            <a:off x="626724" y="1736334"/>
            <a:ext cx="5469273" cy="4503746"/>
          </a:xfrm>
        </p:spPr>
        <p:txBody>
          <a:bodyPr anchor="ctr">
            <a:normAutofit/>
          </a:bodyPr>
          <a:lstStyle/>
          <a:p>
            <a:pPr>
              <a:buFont typeface="Wingdings" panose="05000000000000000000" pitchFamily="2" charset="2"/>
              <a:buChar char="§"/>
            </a:pPr>
            <a:r>
              <a:rPr lang="en-US" sz="3200" dirty="0">
                <a:latin typeface="Poppins" panose="00000500000000000000" pitchFamily="2" charset="0"/>
                <a:cs typeface="Poppins" panose="00000500000000000000" pitchFamily="2" charset="0"/>
              </a:rPr>
              <a:t>Work with experts</a:t>
            </a:r>
          </a:p>
          <a:p>
            <a:pPr>
              <a:buFont typeface="Wingdings" panose="05000000000000000000" pitchFamily="2" charset="2"/>
              <a:buChar char="§"/>
            </a:pPr>
            <a:r>
              <a:rPr lang="en-US" sz="3200" dirty="0">
                <a:latin typeface="Poppins" panose="00000500000000000000" pitchFamily="2" charset="0"/>
                <a:cs typeface="Poppins" panose="00000500000000000000" pitchFamily="2" charset="0"/>
              </a:rPr>
              <a:t>Create a plan to prevent falls</a:t>
            </a:r>
          </a:p>
          <a:p>
            <a:pPr>
              <a:buFont typeface="Wingdings" panose="05000000000000000000" pitchFamily="2" charset="2"/>
              <a:buChar char="§"/>
            </a:pPr>
            <a:r>
              <a:rPr lang="en-US" sz="3200" dirty="0">
                <a:latin typeface="Poppins" panose="00000500000000000000" pitchFamily="2" charset="0"/>
                <a:cs typeface="Poppins" panose="00000500000000000000" pitchFamily="2" charset="0"/>
              </a:rPr>
              <a:t>Stay mentally active</a:t>
            </a:r>
          </a:p>
          <a:p>
            <a:pPr>
              <a:buFont typeface="Wingdings" panose="05000000000000000000" pitchFamily="2" charset="2"/>
              <a:buChar char="§"/>
            </a:pPr>
            <a:r>
              <a:rPr lang="en-US" sz="3200" dirty="0">
                <a:latin typeface="Poppins" panose="00000500000000000000" pitchFamily="2" charset="0"/>
                <a:cs typeface="Poppins" panose="00000500000000000000" pitchFamily="2" charset="0"/>
              </a:rPr>
              <a:t>Access support services</a:t>
            </a:r>
          </a:p>
          <a:p>
            <a:pPr>
              <a:buFont typeface="Wingdings" panose="05000000000000000000" pitchFamily="2" charset="2"/>
              <a:buChar char="§"/>
            </a:pPr>
            <a:r>
              <a:rPr lang="en-US" sz="3200" dirty="0">
                <a:latin typeface="Poppins" panose="00000500000000000000" pitchFamily="2" charset="0"/>
                <a:cs typeface="Poppins" panose="00000500000000000000" pitchFamily="2" charset="0"/>
              </a:rPr>
              <a:t>Maintain relationships</a:t>
            </a:r>
          </a:p>
          <a:p>
            <a:pPr>
              <a:buFont typeface="Wingdings" panose="05000000000000000000" pitchFamily="2" charset="2"/>
              <a:buChar char="§"/>
            </a:pPr>
            <a:r>
              <a:rPr lang="en-US" sz="3200" dirty="0">
                <a:latin typeface="Poppins" panose="00000500000000000000" pitchFamily="2" charset="0"/>
                <a:cs typeface="Poppins" panose="00000500000000000000" pitchFamily="2" charset="0"/>
              </a:rPr>
              <a:t>Access in home supports</a:t>
            </a:r>
          </a:p>
          <a:p>
            <a:endParaRPr lang="en-US" sz="2000" dirty="0"/>
          </a:p>
        </p:txBody>
      </p:sp>
      <p:pic>
        <p:nvPicPr>
          <p:cNvPr id="4" name="Picture 3" descr="A picture containing indoor, wall, person, window&#10;&#10;Description automatically generated">
            <a:extLst>
              <a:ext uri="{FF2B5EF4-FFF2-40B4-BE49-F238E27FC236}">
                <a16:creationId xmlns:a16="http://schemas.microsoft.com/office/drawing/2014/main" id="{6E5DAC4B-1EDF-CE78-A997-E99945270BA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1612" r="2655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7" name="Title 1">
            <a:extLst>
              <a:ext uri="{FF2B5EF4-FFF2-40B4-BE49-F238E27FC236}">
                <a16:creationId xmlns:a16="http://schemas.microsoft.com/office/drawing/2014/main" id="{F43F4E52-A296-5630-D270-7C5D889FCDDA}"/>
              </a:ext>
            </a:extLst>
          </p:cNvPr>
          <p:cNvSpPr txBox="1">
            <a:spLocks/>
          </p:cNvSpPr>
          <p:nvPr/>
        </p:nvSpPr>
        <p:spPr>
          <a:xfrm>
            <a:off x="863029" y="104775"/>
            <a:ext cx="4728030" cy="1343881"/>
          </a:xfrm>
          <a:prstGeom prst="rect">
            <a:avLst/>
          </a:prstGeom>
        </p:spPr>
        <p:txBody>
          <a:bodyPr vert="horz" lIns="91440" tIns="45720" rIns="91440" bIns="45720" rtlCol="0" anchor="b">
            <a:normAutofit fontScale="97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marL="0" marR="0" lvl="0" indent="0" algn="l" defTabSz="914400" rtl="0" eaLnBrk="1" fontAlgn="auto" latinLnBrk="0" hangingPunct="1">
              <a:lnSpc>
                <a:spcPct val="85000"/>
              </a:lnSpc>
              <a:spcBef>
                <a:spcPct val="0"/>
              </a:spcBef>
              <a:spcAft>
                <a:spcPts val="0"/>
              </a:spcAft>
              <a:buClrTx/>
              <a:buSzTx/>
              <a:buFontTx/>
              <a:buNone/>
              <a:tabLst/>
              <a:defRPr/>
            </a:pPr>
            <a:r>
              <a:rPr kumimoji="0" lang="en-US" sz="4800" b="0" i="0" u="none" strike="noStrike" kern="1200" cap="none" spc="-50" normalizeH="0" baseline="0" noProof="0">
                <a:ln>
                  <a:noFill/>
                </a:ln>
                <a:solidFill>
                  <a:srgbClr val="00B0F0"/>
                </a:solidFill>
                <a:effectLst/>
                <a:uLnTx/>
                <a:uFillTx/>
                <a:latin typeface="Poppins "/>
                <a:ea typeface="+mj-ea"/>
                <a:cs typeface="+mj-cs"/>
              </a:rPr>
              <a:t>Aging in Place</a:t>
            </a:r>
            <a:endParaRPr kumimoji="0" lang="en-US" sz="4800" b="0" i="0" u="none" strike="noStrike" kern="1200" cap="none" spc="-50" normalizeH="0" baseline="0" noProof="0">
              <a:ln>
                <a:noFill/>
              </a:ln>
              <a:solidFill>
                <a:prstClr val="black">
                  <a:lumMod val="75000"/>
                  <a:lumOff val="25000"/>
                </a:prstClr>
              </a:solidFill>
              <a:effectLst/>
              <a:uLnTx/>
              <a:uFillTx/>
              <a:latin typeface="Poppins "/>
              <a:ea typeface="+mj-ea"/>
              <a:cs typeface="+mj-cs"/>
            </a:endParaRPr>
          </a:p>
        </p:txBody>
      </p:sp>
      <p:sp>
        <p:nvSpPr>
          <p:cNvPr id="2" name="Slide Number Placeholder 1">
            <a:extLst>
              <a:ext uri="{FF2B5EF4-FFF2-40B4-BE49-F238E27FC236}">
                <a16:creationId xmlns:a16="http://schemas.microsoft.com/office/drawing/2014/main" id="{E0790F93-58A6-5E46-403A-4B37807CF016}"/>
              </a:ext>
            </a:extLst>
          </p:cNvPr>
          <p:cNvSpPr>
            <a:spLocks noGrp="1"/>
          </p:cNvSpPr>
          <p:nvPr>
            <p:ph type="sldNum" sz="quarter" idx="12"/>
          </p:nvPr>
        </p:nvSpPr>
        <p:spPr>
          <a:xfrm>
            <a:off x="10308289" y="6309532"/>
            <a:ext cx="1312025" cy="365125"/>
          </a:xfrm>
        </p:spPr>
        <p:txBody>
          <a:bodyPr/>
          <a:lstStyle/>
          <a:p>
            <a:fld id="{4FAB73BC-B049-4115-A692-8D63A059BFB8}" type="slidenum">
              <a:rPr lang="en-US" sz="3200" dirty="0" smtClean="0">
                <a:solidFill>
                  <a:schemeClr val="bg1"/>
                </a:solidFill>
                <a:latin typeface="Poppins"/>
                <a:cs typeface="Poppins"/>
              </a:rPr>
              <a:t>55</a:t>
            </a:fld>
            <a:endParaRPr lang="en-US" sz="3200">
              <a:solidFill>
                <a:schemeClr val="bg1"/>
              </a:solidFill>
              <a:latin typeface="Poppins"/>
              <a:cs typeface="Poppins"/>
            </a:endParaRPr>
          </a:p>
        </p:txBody>
      </p:sp>
      <p:pic>
        <p:nvPicPr>
          <p:cNvPr id="5" name="Video 10">
            <a:hlinkClick r:id="" action="ppaction://media"/>
            <a:extLst>
              <a:ext uri="{FF2B5EF4-FFF2-40B4-BE49-F238E27FC236}">
                <a16:creationId xmlns:a16="http://schemas.microsoft.com/office/drawing/2014/main" id="{3495CB36-FFB8-E117-6378-777DB7AF3C10}"/>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21875" r="21875"/>
          <a:stretch>
            <a:fillRect/>
          </a:stretch>
        </p:blipFill>
        <p:spPr>
          <a:xfrm>
            <a:off x="5914238" y="5409503"/>
            <a:ext cx="1448497" cy="1448497"/>
          </a:xfrm>
          <a:prstGeom prst="ellipse">
            <a:avLst/>
          </a:prstGeom>
        </p:spPr>
      </p:pic>
    </p:spTree>
    <p:extLst>
      <p:ext uri="{BB962C8B-B14F-4D97-AF65-F5344CB8AC3E}">
        <p14:creationId xmlns:p14="http://schemas.microsoft.com/office/powerpoint/2010/main" val="317459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100000">
                <p:cTn id="12" fill="hold" display="0">
                  <p:stCondLst>
                    <p:cond delay="indefinite"/>
                  </p:stCondLst>
                </p:cTn>
                <p:tgtEl>
                  <p:spTgt spid="5"/>
                </p:tgtEl>
              </p:cMediaNode>
            </p:vide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08340BF-18A5-0234-8BC2-8FD5D4910651}"/>
              </a:ext>
            </a:extLst>
          </p:cNvPr>
          <p:cNvSpPr txBox="1">
            <a:spLocks/>
          </p:cNvSpPr>
          <p:nvPr/>
        </p:nvSpPr>
        <p:spPr>
          <a:xfrm>
            <a:off x="297951" y="277402"/>
            <a:ext cx="4969374" cy="6184420"/>
          </a:xfrm>
          <a:prstGeom prst="rect">
            <a:avLst/>
          </a:prstGeom>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a:ln>
                  <a:noFill/>
                </a:ln>
                <a:solidFill>
                  <a:srgbClr val="000000"/>
                </a:solidFill>
                <a:effectLst/>
                <a:uLnTx/>
                <a:uFillTx/>
                <a:latin typeface="Poppins" panose="00000500000000000000" pitchFamily="2" charset="0"/>
                <a:ea typeface="Calibri"/>
                <a:cs typeface="Poppins" panose="00000500000000000000" pitchFamily="2" charset="0"/>
              </a:rPr>
              <a:t>Self-Advocate Coordinators post monthly information on the Advocates Corner that focuses on healthy living to improve the well being of people in the community. </a:t>
            </a:r>
            <a:endParaRPr kumimoji="0" lang="en-US" sz="2400" b="0" i="0" u="none" strike="noStrike" kern="1200" cap="none" spc="0" normalizeH="0" baseline="0" noProof="0">
              <a:ln>
                <a:noFill/>
              </a:ln>
              <a:solidFill>
                <a:srgbClr val="00B0F0"/>
              </a:solidFill>
              <a:effectLst/>
              <a:uLnTx/>
              <a:uFillTx/>
              <a:latin typeface="Poppins" panose="00000500000000000000" pitchFamily="2" charset="0"/>
              <a:ea typeface="+mn-ea"/>
              <a:cs typeface="Poppins" panose="00000500000000000000" pitchFamily="2" charset="0"/>
            </a:endParaRPr>
          </a:p>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US" sz="1600" b="0" i="0" u="none" strike="noStrike" kern="1200" cap="none" spc="0" normalizeH="0" baseline="0" noProof="0">
              <a:ln>
                <a:noFill/>
              </a:ln>
              <a:solidFill>
                <a:prstClr val="black"/>
              </a:solidFill>
              <a:effectLst/>
              <a:uLnTx/>
              <a:uFillTx/>
              <a:latin typeface="Poppins" panose="00000500000000000000" pitchFamily="2" charset="0"/>
              <a:ea typeface="Roboto"/>
              <a:cs typeface="Poppins" panose="00000500000000000000" pitchFamily="2"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a:ln>
                <a:noFill/>
              </a:ln>
              <a:solidFill>
                <a:srgbClr val="FF0000"/>
              </a:solidFill>
              <a:effectLst/>
              <a:uLnTx/>
              <a:uFillTx/>
              <a:latin typeface="Poppins" panose="00000500000000000000" pitchFamily="2" charset="0"/>
              <a:ea typeface="Calibri"/>
              <a:cs typeface="Poppins" panose="00000500000000000000" pitchFamily="2"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srgbClr val="000000"/>
              </a:solidFill>
              <a:effectLst/>
              <a:uLnTx/>
              <a:uFillTx/>
              <a:latin typeface="Calibri"/>
              <a:ea typeface="Calibri"/>
              <a:cs typeface="Calibri"/>
            </a:endParaRPr>
          </a:p>
        </p:txBody>
      </p:sp>
      <p:pic>
        <p:nvPicPr>
          <p:cNvPr id="7" name="Picture 2" descr="Couple doing Tai-Chi at home, independent living, Next Avenue">
            <a:extLst>
              <a:ext uri="{FF2B5EF4-FFF2-40B4-BE49-F238E27FC236}">
                <a16:creationId xmlns:a16="http://schemas.microsoft.com/office/drawing/2014/main" id="{BD2B6403-9E33-605C-BA4B-F9ED54F13F4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38805" y="4458614"/>
            <a:ext cx="4034961" cy="225722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4675853-A5DD-E4EB-EF8F-6AD1A3084E17}"/>
              </a:ext>
            </a:extLst>
          </p:cNvPr>
          <p:cNvSpPr txBox="1"/>
          <p:nvPr/>
        </p:nvSpPr>
        <p:spPr>
          <a:xfrm>
            <a:off x="5463069" y="142163"/>
            <a:ext cx="5865581" cy="4524315"/>
          </a:xfrm>
          <a:prstGeom prst="rect">
            <a:avLst/>
          </a:prstGeom>
          <a:noFill/>
        </p:spPr>
        <p:txBody>
          <a:bodyPr wrap="square" lIns="91440" tIns="45720" rIns="91440" bIns="45720" rtlCol="0" anchor="t">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Poppins"/>
                <a:ea typeface="Calibri"/>
                <a:cs typeface="Poppins"/>
              </a:rPr>
              <a:t>They share educational videos, healthy recipes and exercises for people of all ages and abilities. </a:t>
            </a:r>
            <a:r>
              <a:rPr kumimoji="0" lang="en-US" sz="2400" b="0" i="0" u="none" strike="noStrike" kern="1200" cap="none" spc="0" normalizeH="0" baseline="0" noProof="0">
                <a:ln>
                  <a:noFill/>
                </a:ln>
                <a:solidFill>
                  <a:prstClr val="black"/>
                </a:solidFill>
                <a:effectLst/>
                <a:uLnTx/>
                <a:uFillTx/>
                <a:latin typeface="Poppins"/>
                <a:ea typeface="Lato"/>
                <a:cs typeface="Poppins"/>
              </a:rPr>
              <a:t>Many adults (94%) (ARPA surveyed) age 50 and older indicated they had someone they could rely on for help if they are in need of assistance.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B0F0"/>
                </a:solidFill>
                <a:effectLst/>
                <a:uLnTx/>
                <a:uFillTx/>
                <a:latin typeface="Poppins"/>
                <a:ea typeface="Calibri"/>
                <a:cs typeface="Poppins"/>
              </a:rPr>
              <a:t>Advocates' Corner – CT.gov</a:t>
            </a:r>
            <a:endParaRPr kumimoji="0" lang="en-US" sz="1800" b="0" i="0" u="none" strike="noStrike" kern="1200" cap="none" spc="0" normalizeH="0" baseline="0" noProof="0">
              <a:ln>
                <a:noFill/>
              </a:ln>
              <a:solidFill>
                <a:srgbClr val="00B0F0"/>
              </a:solidFill>
              <a:effectLst/>
              <a:uLnTx/>
              <a:uFillTx/>
              <a:latin typeface="Poppins"/>
              <a:ea typeface="+mn-ea"/>
              <a:cs typeface="Poppin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141815D2-F08A-3F1A-369A-8142142114FD}"/>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pPr/>
              <a:t>56</a:t>
            </a:fld>
            <a:endParaRPr lang="en-US" sz="3200">
              <a:latin typeface="Poppins"/>
              <a:ea typeface="Calibri"/>
              <a:cs typeface="Poppins"/>
            </a:endParaRPr>
          </a:p>
        </p:txBody>
      </p:sp>
      <p:pic>
        <p:nvPicPr>
          <p:cNvPr id="3" name="Video 14">
            <a:hlinkClick r:id="" action="ppaction://media"/>
            <a:extLst>
              <a:ext uri="{FF2B5EF4-FFF2-40B4-BE49-F238E27FC236}">
                <a16:creationId xmlns:a16="http://schemas.microsoft.com/office/drawing/2014/main" id="{50F9B5E0-73D8-6849-371C-A5074B4160BA}"/>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1875" r="21875"/>
          <a:stretch>
            <a:fillRect/>
          </a:stretch>
        </p:blipFill>
        <p:spPr>
          <a:xfrm>
            <a:off x="9986046" y="4579434"/>
            <a:ext cx="1538348" cy="1538348"/>
          </a:xfrm>
          <a:prstGeom prst="ellipse">
            <a:avLst/>
          </a:prstGeom>
        </p:spPr>
      </p:pic>
    </p:spTree>
    <p:extLst>
      <p:ext uri="{BB962C8B-B14F-4D97-AF65-F5344CB8AC3E}">
        <p14:creationId xmlns:p14="http://schemas.microsoft.com/office/powerpoint/2010/main" val="163684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100000">
                <p:cTn id="12" fill="hold" display="0">
                  <p:stCondLst>
                    <p:cond delay="indefinite"/>
                  </p:stCondLst>
                </p:cTn>
                <p:tgtEl>
                  <p:spTgt spid="3"/>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6AD49-77F1-E4A5-F32E-065A726E496F}"/>
              </a:ext>
            </a:extLst>
          </p:cNvPr>
          <p:cNvSpPr>
            <a:spLocks noGrp="1"/>
          </p:cNvSpPr>
          <p:nvPr>
            <p:ph type="title"/>
          </p:nvPr>
        </p:nvSpPr>
        <p:spPr/>
        <p:txBody>
          <a:bodyPr>
            <a:normAutofit/>
          </a:bodyPr>
          <a:lstStyle/>
          <a:p>
            <a:pPr algn="ctr"/>
            <a:r>
              <a:rPr lang="en-US" sz="3600">
                <a:latin typeface="Poppins"/>
                <a:cs typeface="Poppins"/>
              </a:rPr>
              <a:t>Cultural Competence is an Important Skill for the 21</a:t>
            </a:r>
            <a:r>
              <a:rPr lang="en-US" sz="3600" baseline="30000">
                <a:latin typeface="Poppins"/>
                <a:cs typeface="Poppins"/>
              </a:rPr>
              <a:t>st</a:t>
            </a:r>
            <a:r>
              <a:rPr lang="en-US" sz="3600">
                <a:latin typeface="Poppins"/>
                <a:cs typeface="Poppins"/>
              </a:rPr>
              <a:t> Century</a:t>
            </a:r>
            <a:endParaRPr lang="en-US" sz="3600"/>
          </a:p>
        </p:txBody>
      </p:sp>
      <p:sp>
        <p:nvSpPr>
          <p:cNvPr id="7" name="Content Placeholder 6">
            <a:extLst>
              <a:ext uri="{FF2B5EF4-FFF2-40B4-BE49-F238E27FC236}">
                <a16:creationId xmlns:a16="http://schemas.microsoft.com/office/drawing/2014/main" id="{C3F565CA-BDB1-1BAE-F110-C307A379D09E}"/>
              </a:ext>
            </a:extLst>
          </p:cNvPr>
          <p:cNvSpPr>
            <a:spLocks noGrp="1"/>
          </p:cNvSpPr>
          <p:nvPr>
            <p:ph idx="1"/>
          </p:nvPr>
        </p:nvSpPr>
        <p:spPr>
          <a:xfrm>
            <a:off x="4170341" y="2318089"/>
            <a:ext cx="3678260" cy="4016036"/>
          </a:xfrm>
        </p:spPr>
        <p:txBody>
          <a:bodyPr vert="horz" lIns="91440" tIns="45720" rIns="91440" bIns="45720" rtlCol="0" anchor="t">
            <a:normAutofit/>
          </a:bodyPr>
          <a:lstStyle/>
          <a:p>
            <a:pPr algn="ctr"/>
            <a:r>
              <a:rPr lang="en-US" sz="2400">
                <a:latin typeface="Poppins"/>
                <a:cs typeface="Poppins"/>
              </a:rPr>
              <a:t>Self-Advocate Coordinators are all actively involved in their regions DEI sub committees. They add to the newsletter, attend and facilitate meetings, and spread the word in their presentations.</a:t>
            </a:r>
            <a:endParaRPr lang="en-US" sz="2400"/>
          </a:p>
        </p:txBody>
      </p:sp>
      <p:pic>
        <p:nvPicPr>
          <p:cNvPr id="5" name="Picture 4">
            <a:extLst>
              <a:ext uri="{FF2B5EF4-FFF2-40B4-BE49-F238E27FC236}">
                <a16:creationId xmlns:a16="http://schemas.microsoft.com/office/drawing/2014/main" id="{846C4D78-9B96-B48B-BA2A-6FC194772AD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4547" r="29668" b="7522"/>
          <a:stretch/>
        </p:blipFill>
        <p:spPr>
          <a:xfrm>
            <a:off x="384707" y="2081935"/>
            <a:ext cx="3486311" cy="3739002"/>
          </a:xfrm>
          <a:prstGeom prst="rect">
            <a:avLst/>
          </a:prstGeom>
        </p:spPr>
      </p:pic>
      <p:pic>
        <p:nvPicPr>
          <p:cNvPr id="3" name="Picture 2">
            <a:extLst>
              <a:ext uri="{FF2B5EF4-FFF2-40B4-BE49-F238E27FC236}">
                <a16:creationId xmlns:a16="http://schemas.microsoft.com/office/drawing/2014/main" id="{40EE79B4-A6AE-1C46-CA50-C0BD4319902F}"/>
              </a:ext>
            </a:extLst>
          </p:cNvPr>
          <p:cNvPicPr>
            <a:picLocks noChangeAspect="1"/>
          </p:cNvPicPr>
          <p:nvPr/>
        </p:nvPicPr>
        <p:blipFill rotWithShape="1">
          <a:blip r:embed="rId5"/>
          <a:srcRect l="4720" r="5453"/>
          <a:stretch/>
        </p:blipFill>
        <p:spPr>
          <a:xfrm>
            <a:off x="8040029" y="2743200"/>
            <a:ext cx="3880624" cy="2430966"/>
          </a:xfrm>
          <a:prstGeom prst="rect">
            <a:avLst/>
          </a:prstGeom>
        </p:spPr>
      </p:pic>
      <p:sp>
        <p:nvSpPr>
          <p:cNvPr id="4" name="Slide Number Placeholder 3">
            <a:extLst>
              <a:ext uri="{FF2B5EF4-FFF2-40B4-BE49-F238E27FC236}">
                <a16:creationId xmlns:a16="http://schemas.microsoft.com/office/drawing/2014/main" id="{30055190-6D86-0A45-D8DA-2E636640B92E}"/>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57</a:t>
            </a:fld>
            <a:endParaRPr lang="en-US" sz="3200">
              <a:latin typeface="Poppins"/>
              <a:cs typeface="Poppins"/>
            </a:endParaRPr>
          </a:p>
        </p:txBody>
      </p:sp>
    </p:spTree>
    <p:extLst>
      <p:ext uri="{BB962C8B-B14F-4D97-AF65-F5344CB8AC3E}">
        <p14:creationId xmlns:p14="http://schemas.microsoft.com/office/powerpoint/2010/main" val="15776132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D8985-8F8C-3591-F368-690AAE0626DB}"/>
              </a:ext>
            </a:extLst>
          </p:cNvPr>
          <p:cNvSpPr>
            <a:spLocks noGrp="1"/>
          </p:cNvSpPr>
          <p:nvPr>
            <p:ph type="title"/>
          </p:nvPr>
        </p:nvSpPr>
        <p:spPr>
          <a:xfrm>
            <a:off x="113370" y="224554"/>
            <a:ext cx="11965259" cy="1287127"/>
          </a:xfrm>
        </p:spPr>
        <p:txBody>
          <a:bodyPr>
            <a:normAutofit fontScale="90000"/>
          </a:bodyPr>
          <a:lstStyle/>
          <a:p>
            <a:pPr algn="ctr"/>
            <a:r>
              <a:rPr lang="en-US" b="1">
                <a:ea typeface="Calibri Light"/>
                <a:cs typeface="Calibri Light"/>
              </a:rPr>
              <a:t> </a:t>
            </a:r>
            <a:r>
              <a:rPr lang="en-US" b="1">
                <a:latin typeface="Poppins" panose="00000500000000000000" pitchFamily="2" charset="0"/>
                <a:ea typeface="Calibri Light"/>
                <a:cs typeface="Poppins" panose="00000500000000000000" pitchFamily="2" charset="0"/>
              </a:rPr>
              <a:t>Diversity, Equity, and Inclusion Committees</a:t>
            </a:r>
            <a:endParaRPr lang="en-US" b="1">
              <a:latin typeface="Poppins" panose="00000500000000000000" pitchFamily="2" charset="0"/>
              <a:cs typeface="Poppins" panose="00000500000000000000" pitchFamily="2" charset="0"/>
            </a:endParaRPr>
          </a:p>
        </p:txBody>
      </p:sp>
      <p:sp>
        <p:nvSpPr>
          <p:cNvPr id="3" name="Content Placeholder 2">
            <a:extLst>
              <a:ext uri="{FF2B5EF4-FFF2-40B4-BE49-F238E27FC236}">
                <a16:creationId xmlns:a16="http://schemas.microsoft.com/office/drawing/2014/main" id="{8CC69641-A816-C2DC-912C-849465E3DC1F}"/>
              </a:ext>
            </a:extLst>
          </p:cNvPr>
          <p:cNvSpPr>
            <a:spLocks noGrp="1"/>
          </p:cNvSpPr>
          <p:nvPr>
            <p:ph idx="1"/>
          </p:nvPr>
        </p:nvSpPr>
        <p:spPr>
          <a:xfrm>
            <a:off x="450653" y="1957894"/>
            <a:ext cx="8436172" cy="4485052"/>
          </a:xfrm>
        </p:spPr>
        <p:txBody>
          <a:bodyPr vert="horz" lIns="0" tIns="45720" rIns="0" bIns="45720" rtlCol="0" anchor="t">
            <a:noAutofit/>
          </a:bodyPr>
          <a:lstStyle/>
          <a:p>
            <a:pPr marL="0" indent="0">
              <a:buNone/>
            </a:pPr>
            <a:r>
              <a:rPr lang="en-US" sz="2200" dirty="0">
                <a:latin typeface="Poppins"/>
                <a:cs typeface="Poppins"/>
              </a:rPr>
              <a:t>March 22, 2024, DISABILITY AWARENESS MONTH EVENT- </a:t>
            </a:r>
            <a:r>
              <a:rPr lang="en-US" sz="2200">
                <a:latin typeface="Poppins"/>
                <a:cs typeface="Poppins"/>
              </a:rPr>
              <a:t>Everyone wore orange statewide. Each region celebrated.</a:t>
            </a:r>
            <a:endParaRPr lang="en-US" sz="2200" i="0" u="none" strike="noStrike" kern="1200" cap="none" spc="0" normalizeH="0" baseline="0" noProof="0">
              <a:ln>
                <a:noFill/>
              </a:ln>
              <a:solidFill>
                <a:prstClr val="black"/>
              </a:solidFill>
              <a:effectLst/>
              <a:uLnTx/>
              <a:uFillTx/>
              <a:latin typeface="Poppins" panose="00000500000000000000" pitchFamily="2" charset="0"/>
              <a:cs typeface="Poppins" panose="00000500000000000000" pitchFamily="2" charset="0"/>
            </a:endParaRPr>
          </a:p>
          <a:p>
            <a:pPr marL="0" indent="0">
              <a:buNone/>
            </a:pPr>
            <a:r>
              <a:rPr lang="en-US" sz="2200">
                <a:solidFill>
                  <a:prstClr val="black"/>
                </a:solidFill>
                <a:latin typeface="Poppins"/>
                <a:cs typeface="Poppins"/>
              </a:rPr>
              <a:t>The west region self-advocate coordinators</a:t>
            </a:r>
            <a:r>
              <a:rPr kumimoji="0" lang="en-US" sz="2200" i="0" u="none" strike="noStrike" kern="1200" cap="none" spc="0" normalizeH="0" baseline="0" noProof="0">
                <a:ln>
                  <a:noFill/>
                </a:ln>
                <a:solidFill>
                  <a:prstClr val="black"/>
                </a:solidFill>
                <a:effectLst/>
                <a:uLnTx/>
                <a:uFillTx/>
                <a:latin typeface="Poppins"/>
                <a:cs typeface="Poppins"/>
              </a:rPr>
              <a:t> had Brandon </a:t>
            </a:r>
            <a:r>
              <a:rPr lang="en-US" sz="2200">
                <a:solidFill>
                  <a:prstClr val="black"/>
                </a:solidFill>
                <a:latin typeface="Poppins"/>
                <a:cs typeface="Poppins"/>
              </a:rPr>
              <a:t>Mc</a:t>
            </a:r>
            <a:r>
              <a:rPr kumimoji="0" lang="en-US" sz="2200" i="0" u="none" strike="noStrike" kern="1200" cap="none" spc="0" normalizeH="0" baseline="0" noProof="0">
                <a:ln>
                  <a:noFill/>
                </a:ln>
                <a:solidFill>
                  <a:prstClr val="black"/>
                </a:solidFill>
                <a:effectLst/>
                <a:uLnTx/>
                <a:uFillTx/>
                <a:latin typeface="Poppins"/>
                <a:cs typeface="Poppins"/>
              </a:rPr>
              <a:t>Gee, the deputy commissioner of housing, speak at the Juneteenth event. They had great music, entertainment and delicious food. </a:t>
            </a:r>
            <a:endParaRPr lang="en-US" sz="2200" i="0" u="none" strike="noStrike" kern="1200" cap="none" spc="0" normalizeH="0" baseline="0" noProof="0">
              <a:ln>
                <a:noFill/>
              </a:ln>
              <a:solidFill>
                <a:prstClr val="black"/>
              </a:solidFill>
              <a:effectLst/>
              <a:uLnTx/>
              <a:uFillTx/>
              <a:latin typeface="Poppins"/>
              <a:cs typeface="Poppins"/>
            </a:endParaRPr>
          </a:p>
          <a:p>
            <a:pPr marL="0" indent="0">
              <a:buNone/>
            </a:pPr>
            <a:r>
              <a:rPr lang="en-US" sz="2200">
                <a:latin typeface="Poppins"/>
                <a:cs typeface="Poppins"/>
              </a:rPr>
              <a:t>The south region self-advocate coordinators had guest speaker Aram </a:t>
            </a:r>
            <a:r>
              <a:rPr lang="en-US" sz="2200" err="1">
                <a:latin typeface="Poppins"/>
                <a:cs typeface="Poppins"/>
              </a:rPr>
              <a:t>deKoven</a:t>
            </a:r>
            <a:r>
              <a:rPr lang="en-US" sz="2200">
                <a:latin typeface="Poppins"/>
                <a:cs typeface="Poppins"/>
              </a:rPr>
              <a:t>, PH.D., as a guest speaker.  He talked about the importance of diversity, equity and inclusion.</a:t>
            </a:r>
          </a:p>
          <a:p>
            <a:pPr marL="0" indent="0">
              <a:buNone/>
            </a:pPr>
            <a:r>
              <a:rPr lang="en-US" sz="2200">
                <a:latin typeface="Poppins"/>
                <a:cs typeface="Poppins"/>
              </a:rPr>
              <a:t>The north region self-advocate coordinators attend and participate in the DEI sub committee and research resources for DEI.</a:t>
            </a:r>
          </a:p>
          <a:p>
            <a:pPr marL="0" indent="0" algn="ctr">
              <a:buNone/>
            </a:pPr>
            <a:endParaRPr lang="en-US" altLang="en-US" sz="1200"/>
          </a:p>
          <a:p>
            <a:pPr marL="0" indent="0" algn="ctr">
              <a:buNone/>
            </a:pPr>
            <a:endParaRPr lang="en-US" altLang="en-US" sz="1200"/>
          </a:p>
          <a:p>
            <a:pPr marL="0" indent="0">
              <a:buNone/>
            </a:pPr>
            <a:endParaRPr lang="en-US"/>
          </a:p>
        </p:txBody>
      </p:sp>
      <p:pic>
        <p:nvPicPr>
          <p:cNvPr id="4" name="Picture 3">
            <a:extLst>
              <a:ext uri="{FF2B5EF4-FFF2-40B4-BE49-F238E27FC236}">
                <a16:creationId xmlns:a16="http://schemas.microsoft.com/office/drawing/2014/main" id="{3CEAE968-498C-01BD-B20A-5BABA4FEFA11}"/>
              </a:ext>
            </a:extLst>
          </p:cNvPr>
          <p:cNvPicPr>
            <a:picLocks noChangeAspect="1"/>
          </p:cNvPicPr>
          <p:nvPr/>
        </p:nvPicPr>
        <p:blipFill>
          <a:blip r:embed="rId3"/>
          <a:stretch>
            <a:fillRect/>
          </a:stretch>
        </p:blipFill>
        <p:spPr>
          <a:xfrm>
            <a:off x="9095686" y="1888719"/>
            <a:ext cx="3050081" cy="3893914"/>
          </a:xfrm>
          <a:prstGeom prst="rect">
            <a:avLst/>
          </a:prstGeom>
        </p:spPr>
      </p:pic>
      <p:sp>
        <p:nvSpPr>
          <p:cNvPr id="5" name="Slide Number Placeholder 4">
            <a:extLst>
              <a:ext uri="{FF2B5EF4-FFF2-40B4-BE49-F238E27FC236}">
                <a16:creationId xmlns:a16="http://schemas.microsoft.com/office/drawing/2014/main" id="{5F9B5878-784C-CE00-0229-6705624E64BA}"/>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58</a:t>
            </a:fld>
            <a:endParaRPr lang="en-US" sz="3200">
              <a:latin typeface="Poppins"/>
              <a:cs typeface="Poppins"/>
            </a:endParaRPr>
          </a:p>
        </p:txBody>
      </p:sp>
    </p:spTree>
    <p:extLst>
      <p:ext uri="{BB962C8B-B14F-4D97-AF65-F5344CB8AC3E}">
        <p14:creationId xmlns:p14="http://schemas.microsoft.com/office/powerpoint/2010/main" val="16121398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6">
            <a:extLst>
              <a:ext uri="{FF2B5EF4-FFF2-40B4-BE49-F238E27FC236}">
                <a16:creationId xmlns:a16="http://schemas.microsoft.com/office/drawing/2014/main" id="{8F985489-BF63-123F-F2A9-CE5BC733DB84}"/>
              </a:ext>
            </a:extLst>
          </p:cNvPr>
          <p:cNvPicPr>
            <a:picLocks noGrp="1" noChangeAspect="1"/>
          </p:cNvPicPr>
          <p:nvPr>
            <p:ph type="pic" idx="1"/>
          </p:nvPr>
        </p:nvPicPr>
        <p:blipFill>
          <a:blip r:embed="rId5">
            <a:extLst>
              <a:ext uri="{837473B0-CC2E-450A-ABE3-18F120FF3D39}">
                <a1611:picAttrSrcUrl xmlns:a1611="http://schemas.microsoft.com/office/drawing/2016/11/main" r:id="rId6"/>
              </a:ext>
            </a:extLst>
          </a:blip>
          <a:srcRect l="3347" r="-2"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TextBox 2">
            <a:extLst>
              <a:ext uri="{FF2B5EF4-FFF2-40B4-BE49-F238E27FC236}">
                <a16:creationId xmlns:a16="http://schemas.microsoft.com/office/drawing/2014/main" id="{206D51C1-19E8-CE44-1359-0051A7447431}"/>
              </a:ext>
            </a:extLst>
          </p:cNvPr>
          <p:cNvSpPr txBox="1"/>
          <p:nvPr/>
        </p:nvSpPr>
        <p:spPr>
          <a:xfrm>
            <a:off x="6596978" y="1328684"/>
            <a:ext cx="5203213" cy="5006026"/>
          </a:xfrm>
          <a:prstGeom prst="rect">
            <a:avLst/>
          </a:prstGeom>
        </p:spPr>
        <p:txBody>
          <a:bodyPr vert="horz" lIns="91440" tIns="45720" rIns="91440" bIns="45720" rtlCol="0" anchor="t">
            <a:noAutofit/>
          </a:bodyPr>
          <a:lstStyle/>
          <a:p>
            <a:pPr indent="-228600">
              <a:lnSpc>
                <a:spcPct val="90000"/>
              </a:lnSpc>
              <a:spcBef>
                <a:spcPts val="600"/>
              </a:spcBef>
              <a:spcAft>
                <a:spcPts val="1200"/>
              </a:spcAft>
              <a:buFont typeface="Arial" panose="020B0604020202020204" pitchFamily="34" charset="0"/>
              <a:buChar char="•"/>
            </a:pPr>
            <a:r>
              <a:rPr lang="en-US" sz="2200">
                <a:latin typeface="Poppins" panose="00000500000000000000" pitchFamily="2" charset="0"/>
                <a:cs typeface="Poppins" panose="00000500000000000000" pitchFamily="2" charset="0"/>
              </a:rPr>
              <a:t>The information shared in these conversations, centers around Diversity, Equity and Inclusion.  </a:t>
            </a:r>
          </a:p>
          <a:p>
            <a:pPr indent="-228600">
              <a:lnSpc>
                <a:spcPct val="90000"/>
              </a:lnSpc>
              <a:spcBef>
                <a:spcPts val="600"/>
              </a:spcBef>
              <a:spcAft>
                <a:spcPts val="1200"/>
              </a:spcAft>
              <a:buFont typeface="Arial" panose="020B0604020202020204" pitchFamily="34" charset="0"/>
              <a:buChar char="•"/>
            </a:pPr>
            <a:r>
              <a:rPr lang="en-US" sz="2200">
                <a:latin typeface="Poppins" panose="00000500000000000000" pitchFamily="2" charset="0"/>
                <a:cs typeface="Poppins" panose="00000500000000000000" pitchFamily="2" charset="0"/>
              </a:rPr>
              <a:t>Covering topics such as women in the workplace, religious holidays, cultural differences, gender identity and more.  </a:t>
            </a:r>
          </a:p>
          <a:p>
            <a:pPr indent="-228600">
              <a:lnSpc>
                <a:spcPct val="90000"/>
              </a:lnSpc>
              <a:spcBef>
                <a:spcPts val="600"/>
              </a:spcBef>
              <a:spcAft>
                <a:spcPts val="1200"/>
              </a:spcAft>
              <a:buFont typeface="Arial" panose="020B0604020202020204" pitchFamily="34" charset="0"/>
              <a:buChar char="•"/>
            </a:pPr>
            <a:r>
              <a:rPr lang="en-US" sz="2200">
                <a:latin typeface="Poppins" panose="00000500000000000000" pitchFamily="2" charset="0"/>
                <a:cs typeface="Poppins" panose="00000500000000000000" pitchFamily="2" charset="0"/>
              </a:rPr>
              <a:t>The Self-Advocate Coordinators pass this knowledge on in their self advocacy groups</a:t>
            </a:r>
          </a:p>
        </p:txBody>
      </p:sp>
      <p:sp>
        <p:nvSpPr>
          <p:cNvPr id="10" name="TextBox 9">
            <a:extLst>
              <a:ext uri="{FF2B5EF4-FFF2-40B4-BE49-F238E27FC236}">
                <a16:creationId xmlns:a16="http://schemas.microsoft.com/office/drawing/2014/main" id="{051AAF64-AE4D-34A8-57CB-54B2BE81DC02}"/>
              </a:ext>
            </a:extLst>
          </p:cNvPr>
          <p:cNvSpPr txBox="1"/>
          <p:nvPr/>
        </p:nvSpPr>
        <p:spPr>
          <a:xfrm>
            <a:off x="591530" y="670559"/>
            <a:ext cx="5878948" cy="2523768"/>
          </a:xfrm>
          <a:prstGeom prst="rect">
            <a:avLst/>
          </a:prstGeom>
          <a:noFill/>
        </p:spPr>
        <p:txBody>
          <a:bodyPr wrap="square" lIns="91440" tIns="45720" rIns="91440" bIns="45720" rtlCol="0" anchor="t">
            <a:spAutoFit/>
          </a:bodyPr>
          <a:lstStyle/>
          <a:p>
            <a:r>
              <a:rPr lang="en-US" sz="2800">
                <a:latin typeface="Poppins"/>
                <a:cs typeface="Poppins"/>
              </a:rPr>
              <a:t>The Self-Advocate Coordinators join and participate in coffee conversations with Dr. Cheryl Ellis Director of Diversity. </a:t>
            </a:r>
          </a:p>
          <a:p>
            <a:endParaRPr lang="en-US"/>
          </a:p>
        </p:txBody>
      </p:sp>
      <p:sp>
        <p:nvSpPr>
          <p:cNvPr id="2" name="Slide Number Placeholder 1">
            <a:extLst>
              <a:ext uri="{FF2B5EF4-FFF2-40B4-BE49-F238E27FC236}">
                <a16:creationId xmlns:a16="http://schemas.microsoft.com/office/drawing/2014/main" id="{2ADCA9B8-2BAE-F23D-E986-4BB7D662DC11}"/>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pPr/>
              <a:t>59</a:t>
            </a:fld>
            <a:endParaRPr lang="en-US" sz="3200">
              <a:latin typeface="Poppins"/>
              <a:cs typeface="Poppins"/>
            </a:endParaRPr>
          </a:p>
        </p:txBody>
      </p:sp>
      <p:pic>
        <p:nvPicPr>
          <p:cNvPr id="4" name="Video 7">
            <a:hlinkClick r:id="" action="ppaction://media"/>
            <a:extLst>
              <a:ext uri="{FF2B5EF4-FFF2-40B4-BE49-F238E27FC236}">
                <a16:creationId xmlns:a16="http://schemas.microsoft.com/office/drawing/2014/main" id="{339C0938-AECB-DDAC-D965-C42EB208C5F8}"/>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21875" r="21875"/>
          <a:stretch>
            <a:fillRect/>
          </a:stretch>
        </p:blipFill>
        <p:spPr>
          <a:xfrm>
            <a:off x="10387553" y="4684850"/>
            <a:ext cx="1649860" cy="1649860"/>
          </a:xfrm>
          <a:prstGeom prst="ellipse">
            <a:avLst/>
          </a:prstGeom>
        </p:spPr>
      </p:pic>
    </p:spTree>
    <p:extLst>
      <p:ext uri="{BB962C8B-B14F-4D97-AF65-F5344CB8AC3E}">
        <p14:creationId xmlns:p14="http://schemas.microsoft.com/office/powerpoint/2010/main" val="94166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4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9">
            <a:hlinkClick r:id="" action="ppaction://media"/>
            <a:extLst>
              <a:ext uri="{FF2B5EF4-FFF2-40B4-BE49-F238E27FC236}">
                <a16:creationId xmlns:a16="http://schemas.microsoft.com/office/drawing/2014/main" id="{E7741469-2894-68E7-FC13-7940431651F6}"/>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1875" r="21875"/>
          <a:stretch>
            <a:fillRect/>
          </a:stretch>
        </p:blipFill>
        <p:spPr>
          <a:xfrm>
            <a:off x="10769961" y="5037746"/>
            <a:ext cx="1422039" cy="1422039"/>
          </a:xfrm>
          <a:prstGeom prst="ellipse">
            <a:avLst/>
          </a:prstGeom>
        </p:spPr>
      </p:pic>
      <p:sp>
        <p:nvSpPr>
          <p:cNvPr id="2" name="Title 1">
            <a:extLst>
              <a:ext uri="{FF2B5EF4-FFF2-40B4-BE49-F238E27FC236}">
                <a16:creationId xmlns:a16="http://schemas.microsoft.com/office/drawing/2014/main" id="{8E6E04A5-7BAE-3331-0695-2ECF00A0FFA1}"/>
              </a:ext>
            </a:extLst>
          </p:cNvPr>
          <p:cNvSpPr>
            <a:spLocks noGrp="1"/>
          </p:cNvSpPr>
          <p:nvPr>
            <p:ph type="title"/>
          </p:nvPr>
        </p:nvSpPr>
        <p:spPr>
          <a:xfrm>
            <a:off x="838200" y="66675"/>
            <a:ext cx="10515600" cy="1624013"/>
          </a:xfrm>
        </p:spPr>
        <p:txBody>
          <a:bodyPr>
            <a:normAutofit fontScale="90000"/>
          </a:bodyPr>
          <a:lstStyle/>
          <a:p>
            <a:pPr algn="ctr"/>
            <a:r>
              <a:rPr lang="en-US" sz="4400">
                <a:latin typeface="Poppins"/>
                <a:cs typeface="Poppins"/>
              </a:rPr>
              <a:t>Leadership</a:t>
            </a:r>
            <a:r>
              <a:rPr lang="en-US" sz="2800">
                <a:latin typeface="Poppins"/>
                <a:cs typeface="Poppins"/>
              </a:rPr>
              <a:t> </a:t>
            </a:r>
            <a:br>
              <a:rPr lang="en-US" sz="2800">
                <a:latin typeface="Poppins"/>
                <a:cs typeface="Poppins"/>
              </a:rPr>
            </a:br>
            <a:r>
              <a:rPr lang="en-US" sz="3100">
                <a:solidFill>
                  <a:schemeClr val="accent2"/>
                </a:solidFill>
                <a:latin typeface="Poppins "/>
                <a:cs typeface="Poppins"/>
              </a:rPr>
              <a:t>Self-Advocate Coordinators Attend and Participate in Statewide  Regional Conferences.</a:t>
            </a:r>
            <a:br>
              <a:rPr lang="en-US" sz="3100">
                <a:solidFill>
                  <a:schemeClr val="accent2"/>
                </a:solidFill>
                <a:latin typeface="Poppins "/>
                <a:cs typeface="Poppins"/>
              </a:rPr>
            </a:br>
            <a:r>
              <a:rPr lang="en-US" sz="3100">
                <a:solidFill>
                  <a:schemeClr val="tx1"/>
                </a:solidFill>
                <a:latin typeface="Poppins "/>
                <a:cs typeface="Poppins"/>
              </a:rPr>
              <a:t>We</a:t>
            </a:r>
            <a:r>
              <a:rPr lang="en-US" sz="3100">
                <a:latin typeface="Poppins "/>
              </a:rPr>
              <a:t> lead the department in Making A Difference!</a:t>
            </a:r>
          </a:p>
        </p:txBody>
      </p:sp>
      <p:graphicFrame>
        <p:nvGraphicFramePr>
          <p:cNvPr id="5" name="Content Placeholder 2">
            <a:extLst>
              <a:ext uri="{FF2B5EF4-FFF2-40B4-BE49-F238E27FC236}">
                <a16:creationId xmlns:a16="http://schemas.microsoft.com/office/drawing/2014/main" id="{9BFB927C-0825-15CD-DAB6-EBFD7950E22D}"/>
              </a:ext>
            </a:extLst>
          </p:cNvPr>
          <p:cNvGraphicFramePr>
            <a:graphicFrameLocks noGrp="1"/>
          </p:cNvGraphicFramePr>
          <p:nvPr>
            <p:ph idx="1"/>
            <p:extLst>
              <p:ext uri="{D42A27DB-BD31-4B8C-83A1-F6EECF244321}">
                <p14:modId xmlns:p14="http://schemas.microsoft.com/office/powerpoint/2010/main" val="1269372276"/>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Slide Number Placeholder 2">
            <a:extLst>
              <a:ext uri="{FF2B5EF4-FFF2-40B4-BE49-F238E27FC236}">
                <a16:creationId xmlns:a16="http://schemas.microsoft.com/office/drawing/2014/main" id="{889BF551-5B9B-5BAA-354B-E5377666B222}"/>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60</a:t>
            </a:fld>
            <a:endParaRPr lang="en-US" sz="3200">
              <a:latin typeface="Poppins"/>
              <a:cs typeface="Poppins"/>
            </a:endParaRPr>
          </a:p>
        </p:txBody>
      </p:sp>
    </p:spTree>
    <p:extLst>
      <p:ext uri="{BB962C8B-B14F-4D97-AF65-F5344CB8AC3E}">
        <p14:creationId xmlns:p14="http://schemas.microsoft.com/office/powerpoint/2010/main" val="279084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6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30A5D-18AA-4A6B-B362-5C30702B06B9}"/>
              </a:ext>
            </a:extLst>
          </p:cNvPr>
          <p:cNvSpPr>
            <a:spLocks noGrp="1"/>
          </p:cNvSpPr>
          <p:nvPr>
            <p:ph type="title"/>
          </p:nvPr>
        </p:nvSpPr>
        <p:spPr>
          <a:xfrm>
            <a:off x="2409825" y="544334"/>
            <a:ext cx="3820195" cy="932041"/>
          </a:xfrm>
        </p:spPr>
        <p:txBody>
          <a:bodyPr anchor="t">
            <a:noAutofit/>
          </a:bodyPr>
          <a:lstStyle/>
          <a:p>
            <a:r>
              <a:rPr lang="en-US" sz="5400" b="1">
                <a:solidFill>
                  <a:schemeClr val="accent2"/>
                </a:solidFill>
                <a:latin typeface="Poppins"/>
                <a:cs typeface="Poppins"/>
              </a:rPr>
              <a:t>Interviews </a:t>
            </a:r>
            <a:endParaRPr lang="en-US" sz="5400">
              <a:solidFill>
                <a:schemeClr val="accent2"/>
              </a:solidFill>
            </a:endParaRPr>
          </a:p>
        </p:txBody>
      </p:sp>
      <p:sp>
        <p:nvSpPr>
          <p:cNvPr id="4" name="Content Placeholder 3">
            <a:extLst>
              <a:ext uri="{FF2B5EF4-FFF2-40B4-BE49-F238E27FC236}">
                <a16:creationId xmlns:a16="http://schemas.microsoft.com/office/drawing/2014/main" id="{8D5C2954-3AAD-E528-F3A0-4FF8F46A2037}"/>
              </a:ext>
            </a:extLst>
          </p:cNvPr>
          <p:cNvSpPr>
            <a:spLocks noGrp="1"/>
          </p:cNvSpPr>
          <p:nvPr>
            <p:ph sz="half" idx="1"/>
          </p:nvPr>
        </p:nvSpPr>
        <p:spPr>
          <a:xfrm>
            <a:off x="4454746" y="1588655"/>
            <a:ext cx="3550547" cy="4664363"/>
          </a:xfrm>
        </p:spPr>
        <p:txBody>
          <a:bodyPr vert="horz" lIns="91440" tIns="45720" rIns="91440" bIns="45720" rtlCol="0" anchor="t">
            <a:normAutofit fontScale="77500" lnSpcReduction="20000"/>
          </a:bodyPr>
          <a:lstStyle/>
          <a:p>
            <a:pPr marL="0" indent="0">
              <a:buNone/>
            </a:pPr>
            <a:endParaRPr lang="en-US" sz="1400">
              <a:latin typeface="Poppins"/>
              <a:cs typeface="Poppins"/>
            </a:endParaRPr>
          </a:p>
          <a:p>
            <a:pPr marL="0" indent="0">
              <a:buNone/>
            </a:pPr>
            <a:r>
              <a:rPr lang="en-US" sz="2000" b="1">
                <a:latin typeface="Poppins"/>
                <a:cs typeface="Poppins"/>
              </a:rPr>
              <a:t>Positions interviewed for:</a:t>
            </a:r>
          </a:p>
          <a:p>
            <a:pPr marL="0" indent="0">
              <a:buNone/>
            </a:pPr>
            <a:endParaRPr lang="en-US" sz="1200" b="1">
              <a:latin typeface="Poppins"/>
              <a:cs typeface="Poppins"/>
            </a:endParaRPr>
          </a:p>
          <a:p>
            <a:pPr marL="0" indent="0">
              <a:buNone/>
            </a:pPr>
            <a:r>
              <a:rPr lang="en-US" sz="2000">
                <a:latin typeface="Poppins"/>
                <a:cs typeface="Poppins"/>
              </a:rPr>
              <a:t>2 Nurse Consultants</a:t>
            </a:r>
            <a:endParaRPr lang="en-US" sz="2000">
              <a:latin typeface="Poppins"/>
              <a:ea typeface="Calibri"/>
              <a:cs typeface="Poppins"/>
            </a:endParaRPr>
          </a:p>
          <a:p>
            <a:pPr marL="0" indent="0">
              <a:buNone/>
            </a:pPr>
            <a:r>
              <a:rPr lang="en-US" sz="2000">
                <a:latin typeface="Poppins"/>
                <a:cs typeface="Poppins"/>
              </a:rPr>
              <a:t>Nursing Director</a:t>
            </a:r>
            <a:endParaRPr lang="en-US" sz="2000">
              <a:latin typeface="Poppins"/>
              <a:ea typeface="Calibri"/>
              <a:cs typeface="Poppins"/>
            </a:endParaRPr>
          </a:p>
          <a:p>
            <a:pPr marL="0" indent="0">
              <a:buNone/>
            </a:pPr>
            <a:r>
              <a:rPr lang="en-US">
                <a:latin typeface="Poppins"/>
                <a:ea typeface="Calibri"/>
                <a:cs typeface="Poppins"/>
              </a:rPr>
              <a:t> Self-Advocate Coordinator</a:t>
            </a:r>
          </a:p>
          <a:p>
            <a:pPr marL="0" indent="0">
              <a:buNone/>
            </a:pPr>
            <a:r>
              <a:rPr lang="en-US" sz="2000">
                <a:latin typeface="Poppins"/>
                <a:ea typeface="Calibri"/>
                <a:cs typeface="Poppins"/>
              </a:rPr>
              <a:t>Resource Management Specialist</a:t>
            </a:r>
          </a:p>
          <a:p>
            <a:pPr marL="0" indent="0">
              <a:buNone/>
            </a:pPr>
            <a:r>
              <a:rPr lang="en-US" sz="2000">
                <a:latin typeface="Poppins"/>
                <a:ea typeface="Calibri"/>
                <a:cs typeface="Poppins"/>
              </a:rPr>
              <a:t>Supervising Resource Management Specialist</a:t>
            </a:r>
          </a:p>
          <a:p>
            <a:pPr marL="0" indent="0">
              <a:buNone/>
            </a:pPr>
            <a:r>
              <a:rPr lang="en-US" sz="2000">
                <a:latin typeface="Poppins"/>
                <a:ea typeface="Calibri"/>
                <a:cs typeface="Poppins"/>
              </a:rPr>
              <a:t>Case Manager</a:t>
            </a:r>
          </a:p>
          <a:p>
            <a:pPr marL="0" indent="0">
              <a:buNone/>
            </a:pPr>
            <a:r>
              <a:rPr lang="en-US" sz="2000">
                <a:latin typeface="Poppins"/>
                <a:ea typeface="Calibri"/>
                <a:cs typeface="Poppins"/>
              </a:rPr>
              <a:t>Resource Compliance Coordinator</a:t>
            </a:r>
          </a:p>
          <a:p>
            <a:pPr marL="0" indent="0">
              <a:buNone/>
            </a:pPr>
            <a:r>
              <a:rPr lang="en-US" sz="2000">
                <a:latin typeface="Poppins"/>
                <a:ea typeface="Calibri"/>
                <a:cs typeface="Poppins"/>
              </a:rPr>
              <a:t>Transition Advisor</a:t>
            </a:r>
          </a:p>
          <a:p>
            <a:pPr marL="0" indent="0">
              <a:buNone/>
            </a:pPr>
            <a:r>
              <a:rPr lang="en-US" sz="2000">
                <a:latin typeface="Poppins"/>
                <a:ea typeface="Calibri"/>
                <a:cs typeface="Poppins"/>
              </a:rPr>
              <a:t>Office Assistant</a:t>
            </a:r>
          </a:p>
          <a:p>
            <a:endParaRPr lang="en-US" sz="1400">
              <a:ea typeface="Calibri" panose="020F0502020204030204"/>
              <a:cs typeface="Calibri" panose="020F0502020204030204"/>
            </a:endParaRPr>
          </a:p>
          <a:p>
            <a:endParaRPr lang="en-US" sz="1400">
              <a:ea typeface="Calibri" panose="020F0502020204030204"/>
              <a:cs typeface="Calibri" panose="020F0502020204030204"/>
            </a:endParaRPr>
          </a:p>
          <a:p>
            <a:endParaRPr lang="en-US" sz="1400">
              <a:ea typeface="Calibri" panose="020F0502020204030204"/>
              <a:cs typeface="Calibri" panose="020F0502020204030204"/>
            </a:endParaRPr>
          </a:p>
          <a:p>
            <a:endParaRPr lang="en-US" sz="1400">
              <a:ea typeface="Calibri" panose="020F0502020204030204"/>
              <a:cs typeface="Calibri" panose="020F0502020204030204"/>
            </a:endParaRPr>
          </a:p>
          <a:p>
            <a:pPr>
              <a:buClr>
                <a:srgbClr val="FFFFFF"/>
              </a:buClr>
            </a:pPr>
            <a:endParaRPr lang="en-US" sz="1400">
              <a:ea typeface="Calibri" panose="020F0502020204030204"/>
              <a:cs typeface="Calibri" panose="020F0502020204030204"/>
            </a:endParaRPr>
          </a:p>
          <a:p>
            <a:pPr marL="0" indent="0">
              <a:buNone/>
            </a:pPr>
            <a:endParaRPr lang="en-US" sz="1400">
              <a:ea typeface="Calibri" panose="020F0502020204030204"/>
              <a:cs typeface="Calibri" panose="020F0502020204030204"/>
            </a:endParaRPr>
          </a:p>
          <a:p>
            <a:pPr marL="0" indent="0">
              <a:buNone/>
            </a:pPr>
            <a:endParaRPr lang="en-US" sz="1400">
              <a:ea typeface="Calibri" panose="020F0502020204030204"/>
              <a:cs typeface="Calibri" panose="020F0502020204030204"/>
            </a:endParaRPr>
          </a:p>
        </p:txBody>
      </p:sp>
      <p:sp>
        <p:nvSpPr>
          <p:cNvPr id="3" name="Text Placeholder 2">
            <a:extLst>
              <a:ext uri="{FF2B5EF4-FFF2-40B4-BE49-F238E27FC236}">
                <a16:creationId xmlns:a16="http://schemas.microsoft.com/office/drawing/2014/main" id="{F476B981-C398-CC4A-BBED-622D8A41587E}"/>
              </a:ext>
            </a:extLst>
          </p:cNvPr>
          <p:cNvSpPr>
            <a:spLocks noGrp="1"/>
          </p:cNvSpPr>
          <p:nvPr>
            <p:ph sz="half" idx="2"/>
          </p:nvPr>
        </p:nvSpPr>
        <p:spPr>
          <a:xfrm>
            <a:off x="555948" y="4525755"/>
            <a:ext cx="3197701" cy="4363844"/>
          </a:xfrm>
        </p:spPr>
        <p:txBody>
          <a:bodyPr vert="horz" lIns="91440" tIns="45720" rIns="91440" bIns="45720" rtlCol="0" anchor="t">
            <a:normAutofit fontScale="77500" lnSpcReduction="20000"/>
          </a:bodyPr>
          <a:lstStyle/>
          <a:p>
            <a:r>
              <a:rPr lang="en-US" sz="2000" b="0">
                <a:solidFill>
                  <a:schemeClr val="bg1"/>
                </a:solidFill>
                <a:latin typeface="Poppins"/>
                <a:cs typeface="Poppins"/>
              </a:rPr>
              <a:t> They are instrumental in hiring new staff!</a:t>
            </a:r>
            <a:endParaRPr lang="en-US" sz="2000">
              <a:solidFill>
                <a:schemeClr val="bg1"/>
              </a:solidFill>
              <a:ea typeface="Calibri"/>
              <a:cs typeface="Calibri"/>
            </a:endParaRPr>
          </a:p>
        </p:txBody>
      </p:sp>
      <p:pic>
        <p:nvPicPr>
          <p:cNvPr id="5" name="Picture 4">
            <a:extLst>
              <a:ext uri="{FF2B5EF4-FFF2-40B4-BE49-F238E27FC236}">
                <a16:creationId xmlns:a16="http://schemas.microsoft.com/office/drawing/2014/main" id="{A6ACDD54-1BD1-269A-9F47-ADC0F4075A2D}"/>
              </a:ext>
            </a:extLst>
          </p:cNvPr>
          <p:cNvPicPr>
            <a:picLocks noChangeAspect="1"/>
          </p:cNvPicPr>
          <p:nvPr/>
        </p:nvPicPr>
        <p:blipFill>
          <a:blip r:embed="rId3"/>
          <a:stretch>
            <a:fillRect/>
          </a:stretch>
        </p:blipFill>
        <p:spPr>
          <a:xfrm>
            <a:off x="8379478" y="3797392"/>
            <a:ext cx="3557309" cy="1975038"/>
          </a:xfrm>
          <a:prstGeom prst="rect">
            <a:avLst/>
          </a:prstGeom>
        </p:spPr>
      </p:pic>
      <p:pic>
        <p:nvPicPr>
          <p:cNvPr id="8" name="Picture 7">
            <a:extLst>
              <a:ext uri="{FF2B5EF4-FFF2-40B4-BE49-F238E27FC236}">
                <a16:creationId xmlns:a16="http://schemas.microsoft.com/office/drawing/2014/main" id="{339D0838-E213-8488-8173-15EFC4E38AD9}"/>
              </a:ext>
            </a:extLst>
          </p:cNvPr>
          <p:cNvPicPr>
            <a:picLocks noChangeAspect="1"/>
          </p:cNvPicPr>
          <p:nvPr/>
        </p:nvPicPr>
        <p:blipFill>
          <a:blip r:embed="rId4"/>
          <a:stretch>
            <a:fillRect/>
          </a:stretch>
        </p:blipFill>
        <p:spPr>
          <a:xfrm>
            <a:off x="8471647" y="943535"/>
            <a:ext cx="3372971" cy="2102224"/>
          </a:xfrm>
          <a:prstGeom prst="rect">
            <a:avLst/>
          </a:prstGeom>
        </p:spPr>
      </p:pic>
      <p:sp>
        <p:nvSpPr>
          <p:cNvPr id="7" name="TextBox 6">
            <a:extLst>
              <a:ext uri="{FF2B5EF4-FFF2-40B4-BE49-F238E27FC236}">
                <a16:creationId xmlns:a16="http://schemas.microsoft.com/office/drawing/2014/main" id="{F5931A32-3D68-1667-D426-F1E913CD3490}"/>
              </a:ext>
            </a:extLst>
          </p:cNvPr>
          <p:cNvSpPr txBox="1"/>
          <p:nvPr/>
        </p:nvSpPr>
        <p:spPr>
          <a:xfrm>
            <a:off x="752860" y="2170546"/>
            <a:ext cx="2848389" cy="3416320"/>
          </a:xfrm>
          <a:prstGeom prst="rect">
            <a:avLst/>
          </a:prstGeom>
          <a:noFill/>
        </p:spPr>
        <p:txBody>
          <a:bodyPr wrap="square" lIns="91440" tIns="45720" rIns="91440" bIns="45720" rtlCol="0" anchor="t">
            <a:spAutoFit/>
          </a:bodyPr>
          <a:lstStyle/>
          <a:p>
            <a:r>
              <a:rPr lang="en-US" sz="2400" b="1">
                <a:solidFill>
                  <a:schemeClr val="accent2"/>
                </a:solidFill>
                <a:latin typeface="Poppins"/>
                <a:cs typeface="Poppins"/>
              </a:rPr>
              <a:t>This year the Self-Advocate Coordinators participated in 10 interview committees and 2 Qualified Provider interviews</a:t>
            </a:r>
          </a:p>
        </p:txBody>
      </p:sp>
      <p:sp>
        <p:nvSpPr>
          <p:cNvPr id="6" name="Slide Number Placeholder 5">
            <a:extLst>
              <a:ext uri="{FF2B5EF4-FFF2-40B4-BE49-F238E27FC236}">
                <a16:creationId xmlns:a16="http://schemas.microsoft.com/office/drawing/2014/main" id="{D828395D-8873-2144-A05C-24988902DC7E}"/>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61</a:t>
            </a:fld>
            <a:endParaRPr lang="en-US" sz="3200">
              <a:latin typeface="Poppins"/>
              <a:cs typeface="Poppins"/>
            </a:endParaRPr>
          </a:p>
        </p:txBody>
      </p:sp>
    </p:spTree>
    <p:extLst>
      <p:ext uri="{BB962C8B-B14F-4D97-AF65-F5344CB8AC3E}">
        <p14:creationId xmlns:p14="http://schemas.microsoft.com/office/powerpoint/2010/main" val="171489488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F9A896B-7B01-8F3E-4DE4-20B0A2D8144D}"/>
              </a:ext>
            </a:extLst>
          </p:cNvPr>
          <p:cNvPicPr>
            <a:picLocks noChangeAspect="1"/>
          </p:cNvPicPr>
          <p:nvPr/>
        </p:nvPicPr>
        <p:blipFill>
          <a:blip r:embed="rId3"/>
          <a:srcRect t="13411" b="13713"/>
          <a:stretch/>
        </p:blipFill>
        <p:spPr>
          <a:xfrm>
            <a:off x="8149853" y="2612570"/>
            <a:ext cx="3855535" cy="3523230"/>
          </a:xfrm>
          <a:prstGeom prst="rect">
            <a:avLst/>
          </a:prstGeom>
        </p:spPr>
      </p:pic>
      <p:sp>
        <p:nvSpPr>
          <p:cNvPr id="2" name="Title 1">
            <a:extLst>
              <a:ext uri="{FF2B5EF4-FFF2-40B4-BE49-F238E27FC236}">
                <a16:creationId xmlns:a16="http://schemas.microsoft.com/office/drawing/2014/main" id="{5727FAD8-4017-E5C3-8CD8-2B22374D3E69}"/>
              </a:ext>
            </a:extLst>
          </p:cNvPr>
          <p:cNvSpPr>
            <a:spLocks noGrp="1"/>
          </p:cNvSpPr>
          <p:nvPr>
            <p:ph type="title"/>
          </p:nvPr>
        </p:nvSpPr>
        <p:spPr>
          <a:xfrm>
            <a:off x="739739" y="250371"/>
            <a:ext cx="4599899" cy="1567935"/>
          </a:xfrm>
        </p:spPr>
        <p:txBody>
          <a:bodyPr>
            <a:normAutofit/>
          </a:bodyPr>
          <a:lstStyle/>
          <a:p>
            <a:pPr algn="ctr"/>
            <a:r>
              <a:rPr lang="en-US" b="1">
                <a:solidFill>
                  <a:srgbClr val="0070C0"/>
                </a:solidFill>
                <a:latin typeface="Poppins"/>
                <a:cs typeface="Poppins"/>
              </a:rPr>
              <a:t>Life Course Materials </a:t>
            </a:r>
            <a:endParaRPr lang="en-US" b="1">
              <a:solidFill>
                <a:srgbClr val="0070C0"/>
              </a:solidFill>
            </a:endParaRPr>
          </a:p>
        </p:txBody>
      </p:sp>
      <p:sp>
        <p:nvSpPr>
          <p:cNvPr id="3" name="Content Placeholder 2">
            <a:extLst>
              <a:ext uri="{FF2B5EF4-FFF2-40B4-BE49-F238E27FC236}">
                <a16:creationId xmlns:a16="http://schemas.microsoft.com/office/drawing/2014/main" id="{67B81B67-5A80-7ACA-159E-0CD83CF5423C}"/>
              </a:ext>
            </a:extLst>
          </p:cNvPr>
          <p:cNvSpPr>
            <a:spLocks noGrp="1"/>
          </p:cNvSpPr>
          <p:nvPr>
            <p:ph idx="1"/>
          </p:nvPr>
        </p:nvSpPr>
        <p:spPr>
          <a:xfrm>
            <a:off x="541867" y="2013736"/>
            <a:ext cx="4797771" cy="4122064"/>
          </a:xfrm>
        </p:spPr>
        <p:txBody>
          <a:bodyPr vert="horz" lIns="91440" tIns="45720" rIns="91440" bIns="45720" rtlCol="0" anchor="t">
            <a:normAutofit fontScale="92500" lnSpcReduction="20000"/>
          </a:bodyPr>
          <a:lstStyle/>
          <a:p>
            <a:pPr marL="0" indent="0" algn="ctr">
              <a:buNone/>
            </a:pPr>
            <a:r>
              <a:rPr lang="en-US" sz="2600">
                <a:latin typeface="Poppins"/>
                <a:cs typeface="Poppins"/>
              </a:rPr>
              <a:t>The Self-Advocate Coordinators integrate the life course materials through out the year.</a:t>
            </a:r>
          </a:p>
          <a:p>
            <a:pPr marL="0" indent="0" algn="ctr">
              <a:buNone/>
            </a:pPr>
            <a:endParaRPr lang="en-US">
              <a:latin typeface="Poppins"/>
              <a:cs typeface="Poppins"/>
            </a:endParaRPr>
          </a:p>
          <a:p>
            <a:pPr algn="ctr">
              <a:buFont typeface="Wingdings" panose="05000000000000000000" pitchFamily="2" charset="2"/>
              <a:buChar char="ü"/>
            </a:pPr>
            <a:r>
              <a:rPr lang="en-US" sz="2800">
                <a:solidFill>
                  <a:srgbClr val="0070C0"/>
                </a:solidFill>
                <a:latin typeface="Poppins"/>
                <a:cs typeface="Poppins"/>
              </a:rPr>
              <a:t>On Board Training</a:t>
            </a:r>
          </a:p>
          <a:p>
            <a:pPr algn="ctr">
              <a:buFont typeface="Wingdings" panose="05000000000000000000" pitchFamily="2" charset="2"/>
              <a:buChar char="ü"/>
            </a:pPr>
            <a:r>
              <a:rPr lang="en-US" sz="2800">
                <a:solidFill>
                  <a:srgbClr val="0070C0"/>
                </a:solidFill>
                <a:latin typeface="Poppins"/>
                <a:cs typeface="Poppins"/>
              </a:rPr>
              <a:t>Self Advocacy Groups</a:t>
            </a:r>
          </a:p>
          <a:p>
            <a:pPr algn="ctr">
              <a:buFont typeface="Wingdings" panose="05000000000000000000" pitchFamily="2" charset="2"/>
              <a:buChar char="ü"/>
            </a:pPr>
            <a:r>
              <a:rPr lang="en-US" sz="2800">
                <a:solidFill>
                  <a:srgbClr val="0070C0"/>
                </a:solidFill>
                <a:latin typeface="Poppins"/>
                <a:cs typeface="Poppins"/>
              </a:rPr>
              <a:t>New Provider Training</a:t>
            </a:r>
          </a:p>
          <a:p>
            <a:pPr algn="ctr">
              <a:buFont typeface="Wingdings" panose="05000000000000000000" pitchFamily="2" charset="2"/>
              <a:buChar char="ü"/>
            </a:pPr>
            <a:r>
              <a:rPr lang="en-US" sz="2800">
                <a:solidFill>
                  <a:srgbClr val="0070C0"/>
                </a:solidFill>
                <a:latin typeface="Poppins"/>
                <a:cs typeface="Poppins"/>
              </a:rPr>
              <a:t>Youth Leadership Program   </a:t>
            </a:r>
            <a:endParaRPr lang="en-US" sz="2800">
              <a:solidFill>
                <a:srgbClr val="0070C0"/>
              </a:solidFill>
              <a:latin typeface="Poppins" panose="00000500000000000000" pitchFamily="2" charset="0"/>
              <a:cs typeface="Poppins" panose="00000500000000000000" pitchFamily="2" charset="0"/>
            </a:endParaRPr>
          </a:p>
          <a:p>
            <a:pPr algn="ctr">
              <a:buFont typeface="Wingdings" panose="05000000000000000000" pitchFamily="2" charset="2"/>
              <a:buChar char="ü"/>
            </a:pPr>
            <a:r>
              <a:rPr lang="en-US" sz="2800">
                <a:solidFill>
                  <a:srgbClr val="0070C0"/>
                </a:solidFill>
                <a:latin typeface="Poppins"/>
                <a:cs typeface="Poppins"/>
              </a:rPr>
              <a:t>Divisional Projects</a:t>
            </a:r>
          </a:p>
        </p:txBody>
      </p:sp>
      <p:pic>
        <p:nvPicPr>
          <p:cNvPr id="4" name="Picture 3">
            <a:extLst>
              <a:ext uri="{FF2B5EF4-FFF2-40B4-BE49-F238E27FC236}">
                <a16:creationId xmlns:a16="http://schemas.microsoft.com/office/drawing/2014/main" id="{D4D40E16-4585-BA1B-2D89-0212F153659B}"/>
              </a:ext>
            </a:extLst>
          </p:cNvPr>
          <p:cNvPicPr>
            <a:picLocks noChangeAspect="1"/>
          </p:cNvPicPr>
          <p:nvPr/>
        </p:nvPicPr>
        <p:blipFill>
          <a:blip r:embed="rId4"/>
          <a:srcRect r="-4" b="3866"/>
          <a:stretch/>
        </p:blipFill>
        <p:spPr>
          <a:xfrm>
            <a:off x="5681609" y="250371"/>
            <a:ext cx="4282491" cy="4065325"/>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sp>
        <p:nvSpPr>
          <p:cNvPr id="6" name="Slide Number Placeholder 5">
            <a:extLst>
              <a:ext uri="{FF2B5EF4-FFF2-40B4-BE49-F238E27FC236}">
                <a16:creationId xmlns:a16="http://schemas.microsoft.com/office/drawing/2014/main" id="{1AC034BB-CF3C-E930-3D22-B556169C02A9}"/>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62</a:t>
            </a:fld>
            <a:endParaRPr lang="en-US" sz="3200">
              <a:latin typeface="Poppins"/>
              <a:cs typeface="Poppins"/>
            </a:endParaRPr>
          </a:p>
        </p:txBody>
      </p:sp>
    </p:spTree>
    <p:extLst>
      <p:ext uri="{BB962C8B-B14F-4D97-AF65-F5344CB8AC3E}">
        <p14:creationId xmlns:p14="http://schemas.microsoft.com/office/powerpoint/2010/main" val="111264563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90C1-EB64-9FE7-AC77-D2D9F9036276}"/>
              </a:ext>
            </a:extLst>
          </p:cNvPr>
          <p:cNvSpPr>
            <a:spLocks noGrp="1"/>
          </p:cNvSpPr>
          <p:nvPr>
            <p:ph type="title"/>
          </p:nvPr>
        </p:nvSpPr>
        <p:spPr>
          <a:xfrm>
            <a:off x="5152938" y="301325"/>
            <a:ext cx="6405063" cy="1450757"/>
          </a:xfrm>
        </p:spPr>
        <p:txBody>
          <a:bodyPr vert="horz" lIns="91440" tIns="45720" rIns="91440" bIns="45720" rtlCol="0" anchor="b">
            <a:normAutofit/>
          </a:bodyPr>
          <a:lstStyle/>
          <a:p>
            <a:pPr algn="ctr"/>
            <a:r>
              <a:rPr lang="en-US" b="1">
                <a:latin typeface="Poppins "/>
              </a:rPr>
              <a:t>Youth Leadership Forum 2024</a:t>
            </a:r>
          </a:p>
        </p:txBody>
      </p:sp>
      <p:sp>
        <p:nvSpPr>
          <p:cNvPr id="3" name="Text Placeholder 2">
            <a:extLst>
              <a:ext uri="{FF2B5EF4-FFF2-40B4-BE49-F238E27FC236}">
                <a16:creationId xmlns:a16="http://schemas.microsoft.com/office/drawing/2014/main" id="{95B27BB0-570B-7CCF-7FE1-A9A61EDB72A9}"/>
              </a:ext>
            </a:extLst>
          </p:cNvPr>
          <p:cNvSpPr>
            <a:spLocks noGrp="1"/>
          </p:cNvSpPr>
          <p:nvPr>
            <p:ph type="body" idx="1"/>
          </p:nvPr>
        </p:nvSpPr>
        <p:spPr>
          <a:xfrm>
            <a:off x="5389667" y="2007156"/>
            <a:ext cx="6168334" cy="3871463"/>
          </a:xfrm>
        </p:spPr>
        <p:txBody>
          <a:bodyPr vert="horz" lIns="0" tIns="45720" rIns="0" bIns="45720" rtlCol="0">
            <a:noAutofit/>
          </a:bodyPr>
          <a:lstStyle/>
          <a:p>
            <a:r>
              <a:rPr lang="en-US" sz="3200" cap="none">
                <a:solidFill>
                  <a:schemeClr val="tx1">
                    <a:lumMod val="75000"/>
                    <a:lumOff val="25000"/>
                  </a:schemeClr>
                </a:solidFill>
                <a:latin typeface="Poppins "/>
                <a:cs typeface="Poppins"/>
              </a:rPr>
              <a:t>Self-advocate coordinators attend and support the youth leadership program as co-counselors. They teach the life course materials to students transitioning from high school.  This year </a:t>
            </a:r>
            <a:r>
              <a:rPr lang="en-US" sz="3200" b="1" cap="none">
                <a:solidFill>
                  <a:schemeClr val="tx1">
                    <a:lumMod val="75000"/>
                    <a:lumOff val="25000"/>
                  </a:schemeClr>
                </a:solidFill>
                <a:latin typeface="Poppins "/>
                <a:cs typeface="Poppins"/>
              </a:rPr>
              <a:t>35</a:t>
            </a:r>
            <a:r>
              <a:rPr lang="en-US" sz="3200" cap="none">
                <a:solidFill>
                  <a:schemeClr val="tx1">
                    <a:lumMod val="75000"/>
                    <a:lumOff val="25000"/>
                  </a:schemeClr>
                </a:solidFill>
                <a:latin typeface="Poppins "/>
                <a:cs typeface="Poppins"/>
              </a:rPr>
              <a:t> delegates completed the program.</a:t>
            </a:r>
          </a:p>
        </p:txBody>
      </p:sp>
      <p:pic>
        <p:nvPicPr>
          <p:cNvPr id="7" name="Content Placeholder 12" descr="A group of people in a room">
            <a:extLst>
              <a:ext uri="{FF2B5EF4-FFF2-40B4-BE49-F238E27FC236}">
                <a16:creationId xmlns:a16="http://schemas.microsoft.com/office/drawing/2014/main" id="{E4F61775-B405-732D-0922-19142BD762C1}"/>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t="17878" r="3" b="3"/>
          <a:stretch/>
        </p:blipFill>
        <p:spPr>
          <a:xfrm>
            <a:off x="633999" y="581098"/>
            <a:ext cx="4020297" cy="2476136"/>
          </a:xfrm>
          <a:prstGeom prst="rect">
            <a:avLst/>
          </a:prstGeom>
        </p:spPr>
      </p:pic>
      <p:pic>
        <p:nvPicPr>
          <p:cNvPr id="8" name="Content Placeholder 6" descr="A group of people in a classroom">
            <a:extLst>
              <a:ext uri="{FF2B5EF4-FFF2-40B4-BE49-F238E27FC236}">
                <a16:creationId xmlns:a16="http://schemas.microsoft.com/office/drawing/2014/main" id="{AF7701B7-0F0A-483F-B6C5-61AEE0F732AF}"/>
              </a:ext>
            </a:extLst>
          </p:cNvPr>
          <p:cNvPicPr>
            <a:picLocks noGrp="1" noChangeAspect="1"/>
          </p:cNvPicPr>
          <p:nvPr>
            <p:ph sz="quarter" idx="4"/>
          </p:nvPr>
        </p:nvPicPr>
        <p:blipFill>
          <a:blip r:embed="rId4" cstate="print">
            <a:extLst>
              <a:ext uri="{28A0092B-C50C-407E-A947-70E740481C1C}">
                <a14:useLocalDpi xmlns:a14="http://schemas.microsoft.com/office/drawing/2010/main" val="0"/>
              </a:ext>
            </a:extLst>
          </a:blip>
          <a:srcRect t="34166" b="19641"/>
          <a:stretch/>
        </p:blipFill>
        <p:spPr>
          <a:xfrm>
            <a:off x="633999" y="3218101"/>
            <a:ext cx="4020296" cy="2476136"/>
          </a:xfrm>
          <a:prstGeom prst="rect">
            <a:avLst/>
          </a:prstGeom>
        </p:spPr>
      </p:pic>
      <p:sp>
        <p:nvSpPr>
          <p:cNvPr id="4" name="Slide Number Placeholder 3">
            <a:extLst>
              <a:ext uri="{FF2B5EF4-FFF2-40B4-BE49-F238E27FC236}">
                <a16:creationId xmlns:a16="http://schemas.microsoft.com/office/drawing/2014/main" id="{417057D4-538D-0602-EDFA-3891A9033A87}"/>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63</a:t>
            </a:fld>
            <a:endParaRPr lang="en-US" sz="3200">
              <a:latin typeface="Poppins"/>
              <a:cs typeface="Poppins"/>
            </a:endParaRPr>
          </a:p>
        </p:txBody>
      </p:sp>
    </p:spTree>
    <p:extLst>
      <p:ext uri="{BB962C8B-B14F-4D97-AF65-F5344CB8AC3E}">
        <p14:creationId xmlns:p14="http://schemas.microsoft.com/office/powerpoint/2010/main" val="394009800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8" name="Picture Placeholder 5" descr="A group of people outside&#10;&#10;Description automatically generated with low confidence">
            <a:extLst>
              <a:ext uri="{FF2B5EF4-FFF2-40B4-BE49-F238E27FC236}">
                <a16:creationId xmlns:a16="http://schemas.microsoft.com/office/drawing/2014/main" id="{ECC21C13-1AA0-97A8-1176-C92C11DD1583}"/>
              </a:ext>
            </a:extLst>
          </p:cNvPr>
          <p:cNvPicPr>
            <a:picLocks noChangeAspect="1"/>
          </p:cNvPicPr>
          <p:nvPr/>
        </p:nvPicPr>
        <p:blipFill>
          <a:blip r:embed="rId3">
            <a:extLst>
              <a:ext uri="{28A0092B-C50C-407E-A947-70E740481C1C}">
                <a14:useLocalDpi xmlns:a14="http://schemas.microsoft.com/office/drawing/2010/main" val="0"/>
              </a:ext>
            </a:extLst>
          </a:blip>
          <a:srcRect r="1" b="14577"/>
          <a:stretch/>
        </p:blipFill>
        <p:spPr>
          <a:xfrm>
            <a:off x="1" y="1"/>
            <a:ext cx="2970465" cy="3383279"/>
          </a:xfrm>
          <a:prstGeom prst="rect">
            <a:avLst/>
          </a:prstGeom>
        </p:spPr>
      </p:pic>
      <p:pic>
        <p:nvPicPr>
          <p:cNvPr id="5" name="Content Placeholder 4" descr="A picture containing floor, indoor, wall, person">
            <a:extLst>
              <a:ext uri="{FF2B5EF4-FFF2-40B4-BE49-F238E27FC236}">
                <a16:creationId xmlns:a16="http://schemas.microsoft.com/office/drawing/2014/main" id="{AC5C0630-B23E-F144-D6FF-7646184A0A64}"/>
              </a:ext>
            </a:extLst>
          </p:cNvPr>
          <p:cNvPicPr>
            <a:picLocks noChangeAspect="1"/>
          </p:cNvPicPr>
          <p:nvPr/>
        </p:nvPicPr>
        <p:blipFill>
          <a:blip r:embed="rId4">
            <a:extLst>
              <a:ext uri="{28A0092B-C50C-407E-A947-70E740481C1C}">
                <a14:useLocalDpi xmlns:a14="http://schemas.microsoft.com/office/drawing/2010/main" val="0"/>
              </a:ext>
            </a:extLst>
          </a:blip>
          <a:srcRect r="5" b="14581"/>
          <a:stretch/>
        </p:blipFill>
        <p:spPr>
          <a:xfrm>
            <a:off x="3072956" y="10"/>
            <a:ext cx="2970465" cy="3383268"/>
          </a:xfrm>
          <a:prstGeom prst="rect">
            <a:avLst/>
          </a:prstGeom>
        </p:spPr>
      </p:pic>
      <p:pic>
        <p:nvPicPr>
          <p:cNvPr id="9" name="Picture 8" descr="A group of people sitting in chairs">
            <a:extLst>
              <a:ext uri="{FF2B5EF4-FFF2-40B4-BE49-F238E27FC236}">
                <a16:creationId xmlns:a16="http://schemas.microsoft.com/office/drawing/2014/main" id="{12341F4B-00F4-ECFD-E458-8334CD5F451B}"/>
              </a:ext>
            </a:extLst>
          </p:cNvPr>
          <p:cNvPicPr>
            <a:picLocks noChangeAspect="1"/>
          </p:cNvPicPr>
          <p:nvPr/>
        </p:nvPicPr>
        <p:blipFill>
          <a:blip r:embed="rId5" cstate="print">
            <a:extLst>
              <a:ext uri="{28A0092B-C50C-407E-A947-70E740481C1C}">
                <a14:useLocalDpi xmlns:a14="http://schemas.microsoft.com/office/drawing/2010/main" val="0"/>
              </a:ext>
            </a:extLst>
          </a:blip>
          <a:srcRect b="14616"/>
          <a:stretch/>
        </p:blipFill>
        <p:spPr>
          <a:xfrm>
            <a:off x="6145909" y="10"/>
            <a:ext cx="2971800" cy="3383268"/>
          </a:xfrm>
          <a:prstGeom prst="rect">
            <a:avLst/>
          </a:prstGeom>
        </p:spPr>
      </p:pic>
      <p:sp>
        <p:nvSpPr>
          <p:cNvPr id="14" name="Content Placeholder 13">
            <a:extLst>
              <a:ext uri="{FF2B5EF4-FFF2-40B4-BE49-F238E27FC236}">
                <a16:creationId xmlns:a16="http://schemas.microsoft.com/office/drawing/2014/main" id="{769E32AB-3705-872B-933E-1F5AA96D7643}"/>
              </a:ext>
            </a:extLst>
          </p:cNvPr>
          <p:cNvSpPr>
            <a:spLocks noGrp="1"/>
          </p:cNvSpPr>
          <p:nvPr>
            <p:ph sz="half" idx="1"/>
          </p:nvPr>
        </p:nvSpPr>
        <p:spPr>
          <a:xfrm>
            <a:off x="6480810" y="3829050"/>
            <a:ext cx="5365448" cy="2440267"/>
          </a:xfrm>
        </p:spPr>
        <p:txBody>
          <a:bodyPr vert="horz" lIns="91440" tIns="45720" rIns="91440" bIns="45720" rtlCol="0">
            <a:normAutofit fontScale="92500" lnSpcReduction="20000"/>
          </a:bodyPr>
          <a:lstStyle/>
          <a:p>
            <a:pPr marL="0" indent="0">
              <a:buNone/>
            </a:pPr>
            <a:r>
              <a:rPr lang="en-US" sz="3200" b="1">
                <a:latin typeface="Poppins ExtraLight" panose="020B0502040204020203" pitchFamily="2" charset="0"/>
                <a:cs typeface="Poppins ExtraLight" panose="020B0502040204020203" pitchFamily="2" charset="0"/>
              </a:rPr>
              <a:t>Community Activity</a:t>
            </a:r>
          </a:p>
          <a:p>
            <a:pPr marL="0" indent="0">
              <a:buNone/>
            </a:pPr>
            <a:r>
              <a:rPr lang="en-US" sz="3200" b="1">
                <a:latin typeface="Poppins ExtraLight" panose="020B0502040204020203" pitchFamily="2" charset="0"/>
                <a:cs typeface="Poppins ExtraLight" panose="020B0502040204020203" pitchFamily="2" charset="0"/>
              </a:rPr>
              <a:t>Team Building</a:t>
            </a:r>
          </a:p>
          <a:p>
            <a:pPr marL="0" indent="0">
              <a:buNone/>
            </a:pPr>
            <a:r>
              <a:rPr lang="en-US" sz="3200" b="1">
                <a:latin typeface="Poppins ExtraLight" panose="020B0502040204020203" pitchFamily="2" charset="0"/>
                <a:cs typeface="Poppins ExtraLight" panose="020B0502040204020203" pitchFamily="2" charset="0"/>
              </a:rPr>
              <a:t>Co-counselors</a:t>
            </a:r>
          </a:p>
          <a:p>
            <a:pPr marL="0" indent="0">
              <a:buNone/>
            </a:pPr>
            <a:r>
              <a:rPr lang="en-US" sz="3200" b="1">
                <a:latin typeface="Poppins ExtraLight" panose="020B0502040204020203" pitchFamily="2" charset="0"/>
                <a:cs typeface="Poppins ExtraLight" panose="020B0502040204020203" pitchFamily="2" charset="0"/>
              </a:rPr>
              <a:t>Classroom Instruction</a:t>
            </a:r>
          </a:p>
          <a:p>
            <a:pPr marL="0" indent="0">
              <a:buNone/>
            </a:pPr>
            <a:r>
              <a:rPr lang="en-US" sz="3200" b="1">
                <a:latin typeface="Poppins ExtraLight" panose="020B0502040204020203" pitchFamily="2" charset="0"/>
                <a:cs typeface="Poppins ExtraLight" panose="020B0502040204020203" pitchFamily="2" charset="0"/>
              </a:rPr>
              <a:t>Talent Show</a:t>
            </a:r>
          </a:p>
          <a:p>
            <a:pPr marL="0" indent="0">
              <a:buNone/>
            </a:pPr>
            <a:endParaRPr lang="en-US" sz="1800">
              <a:solidFill>
                <a:srgbClr val="FF0000"/>
              </a:solidFill>
              <a:latin typeface="Poppins ExtraLight" panose="020B0502040204020203" pitchFamily="2" charset="0"/>
              <a:cs typeface="Poppins ExtraLight" panose="020B0502040204020203" pitchFamily="2" charset="0"/>
            </a:endParaRPr>
          </a:p>
          <a:p>
            <a:pPr marL="0" indent="0">
              <a:buNone/>
            </a:pPr>
            <a:endParaRPr lang="en-US" sz="1800">
              <a:solidFill>
                <a:srgbClr val="FF0000"/>
              </a:solidFill>
              <a:latin typeface="Poppins ExtraLight" panose="020B0502040204020203" pitchFamily="2" charset="0"/>
              <a:cs typeface="Poppins ExtraLight" panose="020B0502040204020203" pitchFamily="2" charset="0"/>
            </a:endParaRPr>
          </a:p>
          <a:p>
            <a:endParaRPr lang="en-US" sz="1800">
              <a:solidFill>
                <a:srgbClr val="FFFFFF"/>
              </a:solidFill>
            </a:endParaRPr>
          </a:p>
        </p:txBody>
      </p:sp>
      <p:pic>
        <p:nvPicPr>
          <p:cNvPr id="7" name="Content Placeholder 6" descr="A group of people sitting outside&#10;&#10;Description automatically generated with low confidence">
            <a:extLst>
              <a:ext uri="{FF2B5EF4-FFF2-40B4-BE49-F238E27FC236}">
                <a16:creationId xmlns:a16="http://schemas.microsoft.com/office/drawing/2014/main" id="{84728DE0-2923-F65A-7D40-7FE2E8EFC57F}"/>
              </a:ext>
            </a:extLst>
          </p:cNvPr>
          <p:cNvPicPr>
            <a:picLocks noGrp="1" noChangeAspect="1"/>
          </p:cNvPicPr>
          <p:nvPr>
            <p:ph sz="half" idx="2"/>
          </p:nvPr>
        </p:nvPicPr>
        <p:blipFill>
          <a:blip r:embed="rId6">
            <a:extLst>
              <a:ext uri="{28A0092B-C50C-407E-A947-70E740481C1C}">
                <a14:useLocalDpi xmlns:a14="http://schemas.microsoft.com/office/drawing/2010/main" val="0"/>
              </a:ext>
            </a:extLst>
          </a:blip>
          <a:srcRect t="10118" b="4498"/>
          <a:stretch/>
        </p:blipFill>
        <p:spPr>
          <a:xfrm>
            <a:off x="9220200" y="10"/>
            <a:ext cx="2971800" cy="3383268"/>
          </a:xfrm>
          <a:prstGeom prst="rect">
            <a:avLst/>
          </a:prstGeom>
        </p:spPr>
      </p:pic>
      <p:pic>
        <p:nvPicPr>
          <p:cNvPr id="10" name="Content Placeholder 6" descr="A group of people in a classroom">
            <a:extLst>
              <a:ext uri="{FF2B5EF4-FFF2-40B4-BE49-F238E27FC236}">
                <a16:creationId xmlns:a16="http://schemas.microsoft.com/office/drawing/2014/main" id="{A27DA2B5-4317-DBA5-13B2-06D97BFD828D}"/>
              </a:ext>
            </a:extLst>
          </p:cNvPr>
          <p:cNvPicPr>
            <a:picLocks noChangeAspect="1"/>
          </p:cNvPicPr>
          <p:nvPr/>
        </p:nvPicPr>
        <p:blipFill>
          <a:blip r:embed="rId7" cstate="print">
            <a:extLst>
              <a:ext uri="{28A0092B-C50C-407E-A947-70E740481C1C}">
                <a14:useLocalDpi xmlns:a14="http://schemas.microsoft.com/office/drawing/2010/main" val="0"/>
              </a:ext>
            </a:extLst>
          </a:blip>
          <a:srcRect t="14576" r="5" b="5"/>
          <a:stretch/>
        </p:blipFill>
        <p:spPr>
          <a:xfrm>
            <a:off x="-1017" y="3474720"/>
            <a:ext cx="2970465" cy="3383280"/>
          </a:xfrm>
          <a:prstGeom prst="rect">
            <a:avLst/>
          </a:prstGeom>
        </p:spPr>
      </p:pic>
      <p:pic>
        <p:nvPicPr>
          <p:cNvPr id="6" name="Picture 5" descr="A person sitting at a podium in front of a group of people">
            <a:extLst>
              <a:ext uri="{FF2B5EF4-FFF2-40B4-BE49-F238E27FC236}">
                <a16:creationId xmlns:a16="http://schemas.microsoft.com/office/drawing/2014/main" id="{D85BE129-C5B0-BE80-E597-B062E4B9B211}"/>
              </a:ext>
            </a:extLst>
          </p:cNvPr>
          <p:cNvPicPr>
            <a:picLocks noChangeAspect="1"/>
          </p:cNvPicPr>
          <p:nvPr/>
        </p:nvPicPr>
        <p:blipFill>
          <a:blip r:embed="rId8" cstate="print">
            <a:extLst>
              <a:ext uri="{28A0092B-C50C-407E-A947-70E740481C1C}">
                <a14:useLocalDpi xmlns:a14="http://schemas.microsoft.com/office/drawing/2010/main" val="0"/>
              </a:ext>
            </a:extLst>
          </a:blip>
          <a:srcRect t="14576" r="5" b="5"/>
          <a:stretch/>
        </p:blipFill>
        <p:spPr>
          <a:xfrm>
            <a:off x="3059902" y="3474719"/>
            <a:ext cx="2970466" cy="3383280"/>
          </a:xfrm>
          <a:prstGeom prst="rect">
            <a:avLst/>
          </a:prstGeom>
        </p:spPr>
      </p:pic>
      <p:sp>
        <p:nvSpPr>
          <p:cNvPr id="2" name="Slide Number Placeholder 1">
            <a:extLst>
              <a:ext uri="{FF2B5EF4-FFF2-40B4-BE49-F238E27FC236}">
                <a16:creationId xmlns:a16="http://schemas.microsoft.com/office/drawing/2014/main" id="{62A3C5A7-1F08-D9E6-73B1-90183F3FD130}"/>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64</a:t>
            </a:fld>
            <a:endParaRPr lang="en-US" sz="3200">
              <a:latin typeface="Poppins"/>
              <a:cs typeface="Poppins"/>
            </a:endParaRPr>
          </a:p>
        </p:txBody>
      </p:sp>
    </p:spTree>
    <p:extLst>
      <p:ext uri="{BB962C8B-B14F-4D97-AF65-F5344CB8AC3E}">
        <p14:creationId xmlns:p14="http://schemas.microsoft.com/office/powerpoint/2010/main" val="1966391407"/>
      </p:ext>
    </p:extLst>
  </p:cSld>
  <p:clrMapOvr>
    <a:overrideClrMapping bg1="dk1" tx1="lt1" bg2="dk2" tx2="lt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Content Placeholder 5">
            <a:extLst>
              <a:ext uri="{FF2B5EF4-FFF2-40B4-BE49-F238E27FC236}">
                <a16:creationId xmlns:a16="http://schemas.microsoft.com/office/drawing/2014/main" id="{DE5DD113-B05B-D6F0-0420-762C33E1B6E8}"/>
              </a:ext>
            </a:extLst>
          </p:cNvPr>
          <p:cNvGraphicFramePr>
            <a:graphicFrameLocks noGrp="1"/>
          </p:cNvGraphicFramePr>
          <p:nvPr>
            <p:ph sz="quarter" idx="4"/>
            <p:extLst>
              <p:ext uri="{D42A27DB-BD31-4B8C-83A1-F6EECF244321}">
                <p14:modId xmlns:p14="http://schemas.microsoft.com/office/powerpoint/2010/main" val="3095184744"/>
              </p:ext>
            </p:extLst>
          </p:nvPr>
        </p:nvGraphicFramePr>
        <p:xfrm>
          <a:off x="6318606" y="1982911"/>
          <a:ext cx="4837073" cy="3886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E25D2DB-4807-EFB1-A0BA-264544D6169B}"/>
              </a:ext>
            </a:extLst>
          </p:cNvPr>
          <p:cNvSpPr txBox="1"/>
          <p:nvPr/>
        </p:nvSpPr>
        <p:spPr>
          <a:xfrm>
            <a:off x="1" y="388740"/>
            <a:ext cx="10425394" cy="1384995"/>
          </a:xfrm>
          <a:prstGeom prst="rect">
            <a:avLst/>
          </a:prstGeom>
          <a:noFill/>
        </p:spPr>
        <p:txBody>
          <a:bodyPr wrap="square">
            <a:spAutoFit/>
          </a:bodyPr>
          <a:lstStyle/>
          <a:p>
            <a:pPr algn="ctr"/>
            <a:r>
              <a:rPr lang="en-US" sz="2800">
                <a:solidFill>
                  <a:srgbClr val="0070C0"/>
                </a:solidFill>
                <a:latin typeface="Poppins "/>
              </a:rPr>
              <a:t>Self-Advocate Coordinators Promote Knowledge of Human Rights, Self-Advocacy and Self-Determination to Help Prevent Abuse!</a:t>
            </a:r>
          </a:p>
        </p:txBody>
      </p:sp>
      <p:pic>
        <p:nvPicPr>
          <p:cNvPr id="10" name="Picture 9" descr="A blue ribbon on a black background">
            <a:extLst>
              <a:ext uri="{FF2B5EF4-FFF2-40B4-BE49-F238E27FC236}">
                <a16:creationId xmlns:a16="http://schemas.microsoft.com/office/drawing/2014/main" id="{6A89B6D2-CEF6-47E9-6C01-68E5BB82B95C}"/>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425394" y="294951"/>
            <a:ext cx="1264541" cy="1387910"/>
          </a:xfrm>
          <a:prstGeom prst="rect">
            <a:avLst/>
          </a:prstGeom>
        </p:spPr>
      </p:pic>
      <p:sp>
        <p:nvSpPr>
          <p:cNvPr id="13" name="Content Placeholder 12">
            <a:extLst>
              <a:ext uri="{FF2B5EF4-FFF2-40B4-BE49-F238E27FC236}">
                <a16:creationId xmlns:a16="http://schemas.microsoft.com/office/drawing/2014/main" id="{C303895E-0F10-B046-1FF0-713EC448CBFE}"/>
              </a:ext>
            </a:extLst>
          </p:cNvPr>
          <p:cNvSpPr>
            <a:spLocks noGrp="1"/>
          </p:cNvSpPr>
          <p:nvPr>
            <p:ph sz="half" idx="2"/>
          </p:nvPr>
        </p:nvSpPr>
        <p:spPr>
          <a:xfrm>
            <a:off x="774315" y="2092922"/>
            <a:ext cx="4998719" cy="3999198"/>
          </a:xfrm>
        </p:spPr>
        <p:txBody>
          <a:bodyPr>
            <a:normAutofit fontScale="92500" lnSpcReduction="20000"/>
          </a:bodyPr>
          <a:lstStyle/>
          <a:p>
            <a:pPr marL="0" lvl="0" indent="0" algn="ctr">
              <a:buNone/>
            </a:pPr>
            <a:r>
              <a:rPr lang="en-US" sz="2800">
                <a:latin typeface="Poppins "/>
              </a:rPr>
              <a:t>Sexual Abuse Prevention and Awareness Task Force </a:t>
            </a:r>
          </a:p>
          <a:p>
            <a:pPr marL="201168" lvl="1" indent="0">
              <a:buNone/>
            </a:pPr>
            <a:endParaRPr lang="en-US" sz="2000">
              <a:latin typeface="Poppins "/>
            </a:endParaRPr>
          </a:p>
          <a:p>
            <a:pPr marL="201168" lvl="1" indent="0">
              <a:buNone/>
            </a:pPr>
            <a:endParaRPr lang="en-US" sz="2000">
              <a:latin typeface="Poppins "/>
            </a:endParaRPr>
          </a:p>
          <a:p>
            <a:pPr marL="571500" lvl="1" indent="-371475">
              <a:spcAft>
                <a:spcPts val="1200"/>
              </a:spcAft>
              <a:buSzPct val="150000"/>
              <a:buFont typeface="Wingdings" panose="05000000000000000000" pitchFamily="2" charset="2"/>
              <a:buChar char="§"/>
            </a:pPr>
            <a:r>
              <a:rPr lang="en-US" sz="2400">
                <a:latin typeface="Poppins "/>
              </a:rPr>
              <a:t>Promotion of the month of April as Abuse Awareness Month</a:t>
            </a:r>
          </a:p>
          <a:p>
            <a:pPr marL="571500" lvl="1" indent="-371475">
              <a:spcAft>
                <a:spcPts val="1200"/>
              </a:spcAft>
              <a:buSzPct val="150000"/>
              <a:buFont typeface="Wingdings" panose="05000000000000000000" pitchFamily="2" charset="2"/>
              <a:buChar char="§"/>
            </a:pPr>
            <a:r>
              <a:rPr lang="en-US" sz="2400">
                <a:latin typeface="Poppins "/>
              </a:rPr>
              <a:t>Continuing to spread the word throughout the year to remain active in promotion of awareness of abuse and neglect </a:t>
            </a:r>
          </a:p>
          <a:p>
            <a:pPr marL="571500" lvl="1" indent="-371475">
              <a:spcAft>
                <a:spcPts val="1200"/>
              </a:spcAft>
              <a:buSzPct val="150000"/>
              <a:buFont typeface="Wingdings" panose="05000000000000000000" pitchFamily="2" charset="2"/>
              <a:buChar char="§"/>
            </a:pPr>
            <a:r>
              <a:rPr lang="en-US" sz="2400">
                <a:latin typeface="Poppins "/>
              </a:rPr>
              <a:t>Training and promotion of the Degrees of Mean</a:t>
            </a:r>
          </a:p>
          <a:p>
            <a:endParaRPr lang="en-US"/>
          </a:p>
        </p:txBody>
      </p:sp>
      <p:sp>
        <p:nvSpPr>
          <p:cNvPr id="2" name="Slide Number Placeholder 1">
            <a:extLst>
              <a:ext uri="{FF2B5EF4-FFF2-40B4-BE49-F238E27FC236}">
                <a16:creationId xmlns:a16="http://schemas.microsoft.com/office/drawing/2014/main" id="{5DB49090-A513-21C3-0404-E637178F13B7}"/>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65</a:t>
            </a:fld>
            <a:endParaRPr lang="en-US" sz="3200">
              <a:latin typeface="Poppins"/>
              <a:cs typeface="Poppins"/>
            </a:endParaRPr>
          </a:p>
        </p:txBody>
      </p:sp>
    </p:spTree>
    <p:extLst>
      <p:ext uri="{BB962C8B-B14F-4D97-AF65-F5344CB8AC3E}">
        <p14:creationId xmlns:p14="http://schemas.microsoft.com/office/powerpoint/2010/main" val="344027320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people with different colored objects">
            <a:extLst>
              <a:ext uri="{FF2B5EF4-FFF2-40B4-BE49-F238E27FC236}">
                <a16:creationId xmlns:a16="http://schemas.microsoft.com/office/drawing/2014/main" id="{F83B03F1-77EE-9809-8C30-081C0968395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65373" y="5027035"/>
            <a:ext cx="2676557" cy="1285085"/>
          </a:xfrm>
          <a:prstGeom prst="rect">
            <a:avLst/>
          </a:prstGeom>
        </p:spPr>
      </p:pic>
      <p:sp>
        <p:nvSpPr>
          <p:cNvPr id="2" name="Title 1">
            <a:extLst>
              <a:ext uri="{FF2B5EF4-FFF2-40B4-BE49-F238E27FC236}">
                <a16:creationId xmlns:a16="http://schemas.microsoft.com/office/drawing/2014/main" id="{C33AE76A-2681-9311-A2FE-C7C176F35388}"/>
              </a:ext>
            </a:extLst>
          </p:cNvPr>
          <p:cNvSpPr>
            <a:spLocks noGrp="1"/>
          </p:cNvSpPr>
          <p:nvPr>
            <p:ph type="title"/>
          </p:nvPr>
        </p:nvSpPr>
        <p:spPr>
          <a:xfrm>
            <a:off x="462337" y="365126"/>
            <a:ext cx="11589249" cy="748304"/>
          </a:xfrm>
        </p:spPr>
        <p:txBody>
          <a:bodyPr>
            <a:normAutofit/>
          </a:bodyPr>
          <a:lstStyle/>
          <a:p>
            <a:r>
              <a:rPr lang="en-US" sz="3200">
                <a:latin typeface="Poppins" panose="00000500000000000000" pitchFamily="2" charset="0"/>
                <a:cs typeface="Poppins" panose="00000500000000000000" pitchFamily="2" charset="0"/>
              </a:rPr>
              <a:t>Moving Forward to the Next Fiscal Year 2024-2025</a:t>
            </a:r>
          </a:p>
        </p:txBody>
      </p:sp>
      <p:sp>
        <p:nvSpPr>
          <p:cNvPr id="6" name="Content Placeholder 5">
            <a:extLst>
              <a:ext uri="{FF2B5EF4-FFF2-40B4-BE49-F238E27FC236}">
                <a16:creationId xmlns:a16="http://schemas.microsoft.com/office/drawing/2014/main" id="{B673E9FA-50D2-A743-2DA7-5B898E323255}"/>
              </a:ext>
            </a:extLst>
          </p:cNvPr>
          <p:cNvSpPr>
            <a:spLocks noGrp="1"/>
          </p:cNvSpPr>
          <p:nvPr>
            <p:ph sz="quarter" idx="4"/>
          </p:nvPr>
        </p:nvSpPr>
        <p:spPr>
          <a:xfrm>
            <a:off x="7802499" y="1116174"/>
            <a:ext cx="3712290" cy="1922167"/>
          </a:xfrm>
        </p:spPr>
        <p:txBody>
          <a:bodyPr vert="horz" lIns="0" tIns="45720" rIns="0" bIns="45720" rtlCol="0" anchor="t">
            <a:normAutofit/>
          </a:bodyPr>
          <a:lstStyle/>
          <a:p>
            <a:pPr marL="0" indent="0" algn="ctr">
              <a:buNone/>
            </a:pPr>
            <a:r>
              <a:rPr lang="en-US" sz="4800" dirty="0">
                <a:solidFill>
                  <a:schemeClr val="accent2"/>
                </a:solidFill>
                <a:latin typeface="Poppins"/>
                <a:cs typeface="Poppins"/>
              </a:rPr>
              <a:t>Goals</a:t>
            </a:r>
            <a:r>
              <a:rPr lang="en-US" sz="3200" dirty="0">
                <a:latin typeface="Poppins"/>
                <a:cs typeface="Poppins"/>
              </a:rPr>
              <a:t> </a:t>
            </a:r>
          </a:p>
          <a:p>
            <a:pPr marL="0" indent="0">
              <a:buNone/>
            </a:pPr>
            <a:endParaRPr lang="en-US">
              <a:latin typeface="Poppins"/>
              <a:cs typeface="Poppins"/>
            </a:endParaRPr>
          </a:p>
        </p:txBody>
      </p:sp>
      <p:sp>
        <p:nvSpPr>
          <p:cNvPr id="129" name="Content Placeholder 128">
            <a:extLst>
              <a:ext uri="{FF2B5EF4-FFF2-40B4-BE49-F238E27FC236}">
                <a16:creationId xmlns:a16="http://schemas.microsoft.com/office/drawing/2014/main" id="{726721E6-F847-7840-3405-7D7BEEF38700}"/>
              </a:ext>
            </a:extLst>
          </p:cNvPr>
          <p:cNvSpPr>
            <a:spLocks noGrp="1"/>
          </p:cNvSpPr>
          <p:nvPr>
            <p:ph sz="half" idx="2"/>
          </p:nvPr>
        </p:nvSpPr>
        <p:spPr>
          <a:xfrm>
            <a:off x="401860" y="1762063"/>
            <a:ext cx="5000258" cy="3317574"/>
          </a:xfrm>
        </p:spPr>
        <p:txBody>
          <a:bodyPr vert="horz" lIns="0" tIns="45720" rIns="0" bIns="45720" rtlCol="0" anchor="t">
            <a:noAutofit/>
          </a:bodyPr>
          <a:lstStyle/>
          <a:p>
            <a:pPr marL="0" indent="0">
              <a:lnSpc>
                <a:spcPct val="100000"/>
              </a:lnSpc>
              <a:spcBef>
                <a:spcPts val="0"/>
              </a:spcBef>
              <a:spcAft>
                <a:spcPts val="0"/>
              </a:spcAft>
              <a:buNone/>
            </a:pPr>
            <a:endParaRPr lang="en-US" sz="2800" dirty="0">
              <a:latin typeface="Poppins "/>
              <a:ea typeface="+mn-lt"/>
              <a:cs typeface="+mn-lt"/>
            </a:endParaRPr>
          </a:p>
          <a:p>
            <a:pPr marL="383540" lvl="1">
              <a:lnSpc>
                <a:spcPct val="100000"/>
              </a:lnSpc>
              <a:spcBef>
                <a:spcPts val="0"/>
              </a:spcBef>
              <a:spcAft>
                <a:spcPts val="0"/>
              </a:spcAft>
              <a:buChar char="•"/>
            </a:pPr>
            <a:r>
              <a:rPr lang="en-US" sz="2400" dirty="0">
                <a:latin typeface="Poppins"/>
                <a:ea typeface="+mn-lt"/>
                <a:cs typeface="+mn-lt"/>
              </a:rPr>
              <a:t>Promote advocates’ voices by expanding and developing Self- Advocacy Groups</a:t>
            </a:r>
          </a:p>
          <a:p>
            <a:pPr marL="200660" lvl="1" indent="0">
              <a:lnSpc>
                <a:spcPct val="100000"/>
              </a:lnSpc>
              <a:spcBef>
                <a:spcPts val="0"/>
              </a:spcBef>
              <a:spcAft>
                <a:spcPts val="0"/>
              </a:spcAft>
              <a:buNone/>
            </a:pPr>
            <a:endParaRPr lang="en-US" sz="2400" dirty="0">
              <a:latin typeface="Poppins"/>
              <a:ea typeface="+mn-lt"/>
              <a:cs typeface="+mn-lt"/>
            </a:endParaRPr>
          </a:p>
          <a:p>
            <a:pPr marL="383540" lvl="1">
              <a:lnSpc>
                <a:spcPct val="100000"/>
              </a:lnSpc>
              <a:spcBef>
                <a:spcPts val="0"/>
              </a:spcBef>
              <a:spcAft>
                <a:spcPts val="0"/>
              </a:spcAft>
              <a:buChar char="•"/>
            </a:pPr>
            <a:r>
              <a:rPr lang="en-US" sz="2400" dirty="0">
                <a:latin typeface="Poppins"/>
                <a:ea typeface="+mn-lt"/>
                <a:cs typeface="+mn-lt"/>
              </a:rPr>
              <a:t>Continue working on projects within our divisions</a:t>
            </a:r>
          </a:p>
          <a:p>
            <a:pPr marL="200660" lvl="1" indent="0">
              <a:lnSpc>
                <a:spcPct val="100000"/>
              </a:lnSpc>
              <a:spcBef>
                <a:spcPts val="0"/>
              </a:spcBef>
              <a:spcAft>
                <a:spcPts val="0"/>
              </a:spcAft>
              <a:buNone/>
            </a:pPr>
            <a:endParaRPr lang="en-US" sz="2400" dirty="0">
              <a:latin typeface="Poppins"/>
              <a:ea typeface="+mn-lt"/>
              <a:cs typeface="+mn-lt"/>
            </a:endParaRPr>
          </a:p>
          <a:p>
            <a:pPr marL="383540" lvl="1">
              <a:lnSpc>
                <a:spcPct val="100000"/>
              </a:lnSpc>
              <a:spcBef>
                <a:spcPts val="0"/>
              </a:spcBef>
              <a:spcAft>
                <a:spcPts val="0"/>
              </a:spcAft>
              <a:buChar char="•"/>
            </a:pPr>
            <a:r>
              <a:rPr lang="en-US" sz="2400" dirty="0">
                <a:latin typeface="Poppins"/>
                <a:ea typeface="+mn-lt"/>
                <a:cs typeface="+mn-lt"/>
              </a:rPr>
              <a:t>Continue training newly hired case management staff</a:t>
            </a:r>
          </a:p>
          <a:p>
            <a:pPr>
              <a:lnSpc>
                <a:spcPct val="100000"/>
              </a:lnSpc>
              <a:spcBef>
                <a:spcPts val="0"/>
              </a:spcBef>
              <a:spcAft>
                <a:spcPts val="0"/>
              </a:spcAft>
              <a:buChar char="•"/>
            </a:pPr>
            <a:endParaRPr lang="en-US" sz="1600">
              <a:latin typeface="Poppins "/>
              <a:ea typeface="+mn-lt"/>
              <a:cs typeface="+mn-lt"/>
            </a:endParaRPr>
          </a:p>
          <a:p>
            <a:pPr>
              <a:lnSpc>
                <a:spcPct val="100000"/>
              </a:lnSpc>
              <a:spcBef>
                <a:spcPts val="0"/>
              </a:spcBef>
              <a:spcAft>
                <a:spcPts val="0"/>
              </a:spcAft>
              <a:buChar char="•"/>
            </a:pPr>
            <a:endParaRPr lang="en-US" sz="1800">
              <a:latin typeface="Poppins "/>
              <a:ea typeface="+mn-lt"/>
              <a:cs typeface="+mn-lt"/>
            </a:endParaRPr>
          </a:p>
          <a:p>
            <a:endParaRPr lang="en-US">
              <a:latin typeface="Calibri" panose="020F0502020204030204"/>
              <a:ea typeface="+mn-lt"/>
              <a:cs typeface="+mn-lt"/>
            </a:endParaRPr>
          </a:p>
        </p:txBody>
      </p:sp>
      <p:sp>
        <p:nvSpPr>
          <p:cNvPr id="3" name="Slide Number Placeholder 2">
            <a:extLst>
              <a:ext uri="{FF2B5EF4-FFF2-40B4-BE49-F238E27FC236}">
                <a16:creationId xmlns:a16="http://schemas.microsoft.com/office/drawing/2014/main" id="{71A7FD72-9CBF-3642-DFF1-F1E6580C62BD}"/>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66</a:t>
            </a:fld>
            <a:endParaRPr lang="en-US" sz="3200">
              <a:latin typeface="Poppins"/>
              <a:cs typeface="Poppins"/>
            </a:endParaRPr>
          </a:p>
        </p:txBody>
      </p:sp>
      <p:sp>
        <p:nvSpPr>
          <p:cNvPr id="7" name="Content Placeholder 128">
            <a:extLst>
              <a:ext uri="{FF2B5EF4-FFF2-40B4-BE49-F238E27FC236}">
                <a16:creationId xmlns:a16="http://schemas.microsoft.com/office/drawing/2014/main" id="{777A00A7-1A12-8927-C1B2-5D22E126F22D}"/>
              </a:ext>
            </a:extLst>
          </p:cNvPr>
          <p:cNvSpPr txBox="1">
            <a:spLocks/>
          </p:cNvSpPr>
          <p:nvPr/>
        </p:nvSpPr>
        <p:spPr>
          <a:xfrm>
            <a:off x="5401080" y="1564692"/>
            <a:ext cx="6110268" cy="4178980"/>
          </a:xfrm>
          <a:prstGeom prst="rect">
            <a:avLst/>
          </a:prstGeom>
        </p:spPr>
        <p:txBody>
          <a:bodyPr vert="horz" lIns="0" tIns="45720" rIns="0" bIns="45720"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nSpc>
                <a:spcPct val="100000"/>
              </a:lnSpc>
              <a:spcBef>
                <a:spcPts val="0"/>
              </a:spcBef>
              <a:spcAft>
                <a:spcPts val="0"/>
              </a:spcAft>
              <a:buFont typeface="Calibri" panose="020F0502020204030204" pitchFamily="34" charset="0"/>
              <a:buNone/>
            </a:pPr>
            <a:endParaRPr lang="en-US" sz="3200" dirty="0">
              <a:latin typeface="Poppins "/>
              <a:ea typeface="+mn-lt"/>
              <a:cs typeface="+mn-lt"/>
            </a:endParaRPr>
          </a:p>
          <a:p>
            <a:pPr marL="383540" lvl="1">
              <a:lnSpc>
                <a:spcPct val="100000"/>
              </a:lnSpc>
              <a:spcBef>
                <a:spcPts val="0"/>
              </a:spcBef>
              <a:spcAft>
                <a:spcPts val="0"/>
              </a:spcAft>
              <a:buFont typeface="Calibri" pitchFamily="34" charset="0"/>
              <a:buChar char="•"/>
            </a:pPr>
            <a:r>
              <a:rPr lang="en-US" sz="2400" dirty="0">
                <a:latin typeface="Poppins"/>
                <a:ea typeface="+mn-lt"/>
                <a:cs typeface="+mn-lt"/>
              </a:rPr>
              <a:t>Promote accommodations for our individuals and educate our individuals on their human and basic rights.</a:t>
            </a:r>
          </a:p>
          <a:p>
            <a:pPr marL="200660" lvl="1" indent="0">
              <a:lnSpc>
                <a:spcPct val="100000"/>
              </a:lnSpc>
              <a:spcBef>
                <a:spcPts val="0"/>
              </a:spcBef>
              <a:spcAft>
                <a:spcPts val="0"/>
              </a:spcAft>
              <a:buNone/>
            </a:pPr>
            <a:endParaRPr lang="en-US" sz="2400" dirty="0">
              <a:latin typeface="Poppins"/>
              <a:ea typeface="+mn-lt"/>
              <a:cs typeface="+mn-lt"/>
            </a:endParaRPr>
          </a:p>
          <a:p>
            <a:pPr marL="383540" lvl="1">
              <a:lnSpc>
                <a:spcPct val="100000"/>
              </a:lnSpc>
              <a:spcBef>
                <a:spcPts val="0"/>
              </a:spcBef>
              <a:spcAft>
                <a:spcPts val="0"/>
              </a:spcAft>
              <a:buFont typeface="Calibri" pitchFamily="34" charset="0"/>
              <a:buChar char="•"/>
            </a:pPr>
            <a:r>
              <a:rPr lang="en-US" sz="2400" dirty="0">
                <a:latin typeface="Poppins"/>
                <a:ea typeface="+mn-lt"/>
                <a:cs typeface="+mn-lt"/>
              </a:rPr>
              <a:t>Promoting Youth Leadership Forum – participate, train, role model and support the youth of CT to become great Self-Advocates </a:t>
            </a:r>
          </a:p>
          <a:p>
            <a:pPr>
              <a:lnSpc>
                <a:spcPct val="100000"/>
              </a:lnSpc>
              <a:spcBef>
                <a:spcPts val="0"/>
              </a:spcBef>
              <a:spcAft>
                <a:spcPts val="0"/>
              </a:spcAft>
              <a:buFont typeface="Calibri" panose="020F0502020204030204" pitchFamily="34" charset="0"/>
              <a:buChar char="•"/>
            </a:pPr>
            <a:endParaRPr lang="en-US" sz="1400" dirty="0">
              <a:latin typeface="Poppins "/>
              <a:ea typeface="+mn-lt"/>
              <a:cs typeface="+mn-lt"/>
            </a:endParaRPr>
          </a:p>
          <a:p>
            <a:pPr>
              <a:lnSpc>
                <a:spcPct val="100000"/>
              </a:lnSpc>
              <a:spcBef>
                <a:spcPts val="0"/>
              </a:spcBef>
              <a:spcAft>
                <a:spcPts val="0"/>
              </a:spcAft>
              <a:buFont typeface="Calibri" panose="020F0502020204030204" pitchFamily="34" charset="0"/>
              <a:buChar char="•"/>
            </a:pPr>
            <a:endParaRPr lang="en-US" sz="1600" dirty="0">
              <a:latin typeface="Poppins "/>
              <a:ea typeface="+mn-lt"/>
              <a:cs typeface="+mn-lt"/>
            </a:endParaRPr>
          </a:p>
          <a:p>
            <a:endParaRPr lang="en-US">
              <a:cs typeface="Calibri"/>
            </a:endParaRPr>
          </a:p>
        </p:txBody>
      </p:sp>
    </p:spTree>
    <p:extLst>
      <p:ext uri="{BB962C8B-B14F-4D97-AF65-F5344CB8AC3E}">
        <p14:creationId xmlns:p14="http://schemas.microsoft.com/office/powerpoint/2010/main" val="8991379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people with different colored objects">
            <a:extLst>
              <a:ext uri="{FF2B5EF4-FFF2-40B4-BE49-F238E27FC236}">
                <a16:creationId xmlns:a16="http://schemas.microsoft.com/office/drawing/2014/main" id="{F83B03F1-77EE-9809-8C30-081C0968395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50747" y="4619384"/>
            <a:ext cx="3151717" cy="1533978"/>
          </a:xfrm>
          <a:prstGeom prst="rect">
            <a:avLst/>
          </a:prstGeom>
        </p:spPr>
      </p:pic>
      <p:sp>
        <p:nvSpPr>
          <p:cNvPr id="2" name="Title 1">
            <a:extLst>
              <a:ext uri="{FF2B5EF4-FFF2-40B4-BE49-F238E27FC236}">
                <a16:creationId xmlns:a16="http://schemas.microsoft.com/office/drawing/2014/main" id="{C33AE76A-2681-9311-A2FE-C7C176F35388}"/>
              </a:ext>
            </a:extLst>
          </p:cNvPr>
          <p:cNvSpPr>
            <a:spLocks noGrp="1"/>
          </p:cNvSpPr>
          <p:nvPr>
            <p:ph type="title"/>
          </p:nvPr>
        </p:nvSpPr>
        <p:spPr>
          <a:xfrm>
            <a:off x="462337" y="365126"/>
            <a:ext cx="11589249" cy="748304"/>
          </a:xfrm>
        </p:spPr>
        <p:txBody>
          <a:bodyPr>
            <a:normAutofit/>
          </a:bodyPr>
          <a:lstStyle/>
          <a:p>
            <a:r>
              <a:rPr lang="en-US" sz="3200">
                <a:latin typeface="Poppins" panose="00000500000000000000" pitchFamily="2" charset="0"/>
                <a:cs typeface="Poppins" panose="00000500000000000000" pitchFamily="2" charset="0"/>
              </a:rPr>
              <a:t>Moving Forward to the Next Fiscal Year 2024-2025</a:t>
            </a:r>
          </a:p>
        </p:txBody>
      </p:sp>
      <p:sp>
        <p:nvSpPr>
          <p:cNvPr id="6" name="Content Placeholder 5">
            <a:extLst>
              <a:ext uri="{FF2B5EF4-FFF2-40B4-BE49-F238E27FC236}">
                <a16:creationId xmlns:a16="http://schemas.microsoft.com/office/drawing/2014/main" id="{B673E9FA-50D2-A743-2DA7-5B898E323255}"/>
              </a:ext>
            </a:extLst>
          </p:cNvPr>
          <p:cNvSpPr>
            <a:spLocks noGrp="1"/>
          </p:cNvSpPr>
          <p:nvPr>
            <p:ph sz="quarter" idx="4"/>
          </p:nvPr>
        </p:nvSpPr>
        <p:spPr>
          <a:xfrm>
            <a:off x="6514415" y="2123901"/>
            <a:ext cx="5536176" cy="3359902"/>
          </a:xfrm>
        </p:spPr>
        <p:txBody>
          <a:bodyPr vert="horz" lIns="0" tIns="45720" rIns="0" bIns="45720" rtlCol="0" anchor="t">
            <a:noAutofit/>
          </a:bodyPr>
          <a:lstStyle/>
          <a:p>
            <a:pPr marL="342900" indent="-342900">
              <a:buFont typeface="Arial" panose="020F0502020204030204" pitchFamily="34" charset="0"/>
              <a:buChar char="•"/>
            </a:pPr>
            <a:r>
              <a:rPr lang="en-US" sz="2200" dirty="0">
                <a:latin typeface="Poppins"/>
                <a:cs typeface="Poppins"/>
              </a:rPr>
              <a:t> The Self-Advocates will support the People First Conference.</a:t>
            </a:r>
            <a:endParaRPr lang="en-US" sz="2200">
              <a:ea typeface="Calibri" panose="020F0502020204030204"/>
              <a:cs typeface="Calibri" panose="020F0502020204030204"/>
            </a:endParaRPr>
          </a:p>
          <a:p>
            <a:pPr marL="228600" indent="-228600">
              <a:buFont typeface="Arial" panose="020B0604020202020204" pitchFamily="34" charset="0"/>
              <a:buChar char="•"/>
            </a:pPr>
            <a:r>
              <a:rPr lang="en-US" sz="2200" dirty="0">
                <a:latin typeface="Poppins"/>
                <a:cs typeface="Poppins"/>
              </a:rPr>
              <a:t>The South Region welcomes two new self-advocate coordinators. Alida </a:t>
            </a:r>
            <a:r>
              <a:rPr lang="en-US" sz="2200" dirty="0" err="1">
                <a:latin typeface="Poppins"/>
                <a:cs typeface="Poppins"/>
              </a:rPr>
              <a:t>Starble</a:t>
            </a:r>
            <a:r>
              <a:rPr lang="en-US" sz="2200" dirty="0">
                <a:latin typeface="Poppins"/>
                <a:cs typeface="Poppins"/>
              </a:rPr>
              <a:t> will be In the Norwich Office, and Shannon Flannery in the Wallingford Office</a:t>
            </a:r>
          </a:p>
          <a:p>
            <a:pPr marL="0" indent="0">
              <a:buNone/>
            </a:pPr>
            <a:endParaRPr lang="en-US">
              <a:latin typeface="Poppins"/>
              <a:cs typeface="Poppins"/>
            </a:endParaRPr>
          </a:p>
        </p:txBody>
      </p:sp>
      <p:sp>
        <p:nvSpPr>
          <p:cNvPr id="129" name="Content Placeholder 128">
            <a:extLst>
              <a:ext uri="{FF2B5EF4-FFF2-40B4-BE49-F238E27FC236}">
                <a16:creationId xmlns:a16="http://schemas.microsoft.com/office/drawing/2014/main" id="{726721E6-F847-7840-3405-7D7BEEF38700}"/>
              </a:ext>
            </a:extLst>
          </p:cNvPr>
          <p:cNvSpPr>
            <a:spLocks noGrp="1"/>
          </p:cNvSpPr>
          <p:nvPr>
            <p:ph sz="half" idx="2"/>
          </p:nvPr>
        </p:nvSpPr>
        <p:spPr>
          <a:xfrm>
            <a:off x="250310" y="1903183"/>
            <a:ext cx="6147818" cy="4367305"/>
          </a:xfrm>
        </p:spPr>
        <p:txBody>
          <a:bodyPr vert="horz" lIns="0" tIns="45720" rIns="0" bIns="45720" rtlCol="0" anchor="t">
            <a:noAutofit/>
          </a:bodyPr>
          <a:lstStyle/>
          <a:p>
            <a:pPr marL="228600" indent="-228600">
              <a:lnSpc>
                <a:spcPct val="100000"/>
              </a:lnSpc>
              <a:spcAft>
                <a:spcPts val="0"/>
              </a:spcAft>
              <a:buFont typeface="Arial" panose="020F0502020204030204" pitchFamily="34" charset="0"/>
              <a:buChar char="•"/>
            </a:pPr>
            <a:r>
              <a:rPr lang="en-US" sz="2200" dirty="0">
                <a:latin typeface="Poppins"/>
                <a:ea typeface="+mn-lt"/>
                <a:cs typeface="+mn-lt"/>
              </a:rPr>
              <a:t>Shaunte has selected "Community Empowerment" as a newly formed Focus Area!</a:t>
            </a:r>
            <a:endParaRPr lang="en-US" sz="2200">
              <a:latin typeface="Poppins"/>
              <a:ea typeface="Calibri"/>
              <a:cs typeface="Calibri" panose="020F0502020204030204"/>
            </a:endParaRPr>
          </a:p>
          <a:p>
            <a:pPr marL="228600" indent="-228600">
              <a:lnSpc>
                <a:spcPct val="100000"/>
              </a:lnSpc>
              <a:spcAft>
                <a:spcPts val="0"/>
              </a:spcAft>
              <a:buFont typeface="Arial" panose="020B0604020202020204" pitchFamily="34" charset="0"/>
              <a:buChar char="•"/>
            </a:pPr>
            <a:r>
              <a:rPr lang="en-US" sz="2200" dirty="0">
                <a:latin typeface="Poppins"/>
                <a:ea typeface="+mn-lt"/>
                <a:cs typeface="+mn-lt"/>
              </a:rPr>
              <a:t>The self-advocates will finish teaching AT &amp; ME in January</a:t>
            </a:r>
          </a:p>
          <a:p>
            <a:pPr marL="228600" indent="-228600">
              <a:lnSpc>
                <a:spcPct val="100000"/>
              </a:lnSpc>
              <a:spcAft>
                <a:spcPts val="0"/>
              </a:spcAft>
              <a:buFont typeface="Arial" panose="020B0604020202020204" pitchFamily="34" charset="0"/>
              <a:buChar char="•"/>
            </a:pPr>
            <a:r>
              <a:rPr lang="en-US" sz="2200" dirty="0">
                <a:latin typeface="Poppins"/>
                <a:ea typeface="+mn-lt"/>
                <a:cs typeface="+mn-lt"/>
              </a:rPr>
              <a:t>Training will begin in January for all the self-advocates for IP Buddies.</a:t>
            </a:r>
          </a:p>
          <a:p>
            <a:pPr marL="228600" indent="-228600">
              <a:lnSpc>
                <a:spcPct val="100000"/>
              </a:lnSpc>
              <a:buSzPct val="110000"/>
              <a:buFont typeface="Arial" panose="020B0604020202020204" pitchFamily="34" charset="0"/>
              <a:buChar char="•"/>
            </a:pPr>
            <a:r>
              <a:rPr lang="en-US" sz="2200" dirty="0">
                <a:latin typeface="Poppins"/>
                <a:ea typeface="+mn-lt"/>
                <a:cs typeface="Poppins"/>
              </a:rPr>
              <a:t>The self-advocates will facilitate a staff training for Healthy Relationships.</a:t>
            </a:r>
          </a:p>
          <a:p>
            <a:pPr marL="228600" indent="-228600">
              <a:lnSpc>
                <a:spcPct val="100000"/>
              </a:lnSpc>
              <a:buFont typeface="Arial" panose="020B0604020202020204" pitchFamily="34" charset="0"/>
              <a:buChar char="•"/>
            </a:pPr>
            <a:r>
              <a:rPr lang="en-US" sz="2200" dirty="0">
                <a:latin typeface="Poppins"/>
                <a:ea typeface="+mn-lt"/>
                <a:cs typeface="Poppins"/>
              </a:rPr>
              <a:t>The self-advocates will focus on Peer 2 Peer mentoring and employment.</a:t>
            </a:r>
          </a:p>
          <a:p>
            <a:pPr>
              <a:lnSpc>
                <a:spcPct val="100000"/>
              </a:lnSpc>
              <a:spcBef>
                <a:spcPts val="0"/>
              </a:spcBef>
              <a:spcAft>
                <a:spcPts val="0"/>
              </a:spcAft>
              <a:buChar char="•"/>
            </a:pPr>
            <a:endParaRPr lang="en-US" sz="2200">
              <a:latin typeface="Poppins "/>
              <a:ea typeface="+mn-lt"/>
              <a:cs typeface="+mn-lt"/>
            </a:endParaRPr>
          </a:p>
          <a:p>
            <a:pPr>
              <a:lnSpc>
                <a:spcPct val="100000"/>
              </a:lnSpc>
              <a:spcBef>
                <a:spcPts val="0"/>
              </a:spcBef>
              <a:spcAft>
                <a:spcPts val="0"/>
              </a:spcAft>
              <a:buChar char="•"/>
            </a:pPr>
            <a:endParaRPr lang="en-US" sz="2200">
              <a:latin typeface="Poppins "/>
              <a:ea typeface="+mn-lt"/>
              <a:cs typeface="+mn-lt"/>
            </a:endParaRPr>
          </a:p>
          <a:p>
            <a:endParaRPr lang="en-US" sz="2200">
              <a:ea typeface="Calibri"/>
              <a:cs typeface="Calibri"/>
            </a:endParaRPr>
          </a:p>
        </p:txBody>
      </p:sp>
      <p:sp>
        <p:nvSpPr>
          <p:cNvPr id="3" name="Slide Number Placeholder 2">
            <a:extLst>
              <a:ext uri="{FF2B5EF4-FFF2-40B4-BE49-F238E27FC236}">
                <a16:creationId xmlns:a16="http://schemas.microsoft.com/office/drawing/2014/main" id="{C3DCC8CE-C6D2-BB62-3B74-FFEF7D64844B}"/>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t>67</a:t>
            </a:fld>
            <a:endParaRPr lang="en-US" sz="3200">
              <a:latin typeface="Poppins"/>
              <a:cs typeface="Poppins"/>
            </a:endParaRPr>
          </a:p>
        </p:txBody>
      </p:sp>
    </p:spTree>
    <p:extLst>
      <p:ext uri="{BB962C8B-B14F-4D97-AF65-F5344CB8AC3E}">
        <p14:creationId xmlns:p14="http://schemas.microsoft.com/office/powerpoint/2010/main" val="38047649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74207-7F10-CD92-A44E-0C38C85F91F2}"/>
              </a:ext>
            </a:extLst>
          </p:cNvPr>
          <p:cNvSpPr>
            <a:spLocks noGrp="1"/>
          </p:cNvSpPr>
          <p:nvPr>
            <p:ph type="ctrTitle"/>
          </p:nvPr>
        </p:nvSpPr>
        <p:spPr>
          <a:xfrm>
            <a:off x="501985" y="804672"/>
            <a:ext cx="7491761" cy="2904040"/>
          </a:xfrm>
        </p:spPr>
        <p:txBody>
          <a:bodyPr>
            <a:normAutofit/>
          </a:bodyPr>
          <a:lstStyle/>
          <a:p>
            <a:pPr algn="l"/>
            <a:r>
              <a:rPr lang="en-US" sz="4400">
                <a:solidFill>
                  <a:srgbClr val="0070C0"/>
                </a:solidFill>
                <a:latin typeface="Poppins"/>
                <a:cs typeface="Poppins"/>
              </a:rPr>
              <a:t>Varian Salters celebrated </a:t>
            </a:r>
            <a:r>
              <a:rPr lang="en-US" sz="4400" b="1">
                <a:solidFill>
                  <a:schemeClr val="accent2"/>
                </a:solidFill>
                <a:latin typeface="Poppins"/>
                <a:cs typeface="Poppins"/>
              </a:rPr>
              <a:t>20</a:t>
            </a:r>
            <a:r>
              <a:rPr lang="en-US" sz="4400">
                <a:solidFill>
                  <a:srgbClr val="0070C0"/>
                </a:solidFill>
                <a:latin typeface="Poppins"/>
                <a:cs typeface="Poppins"/>
              </a:rPr>
              <a:t> years of service as a Self-Advocate Coordinator on </a:t>
            </a:r>
          </a:p>
        </p:txBody>
      </p:sp>
      <p:sp>
        <p:nvSpPr>
          <p:cNvPr id="3" name="Subtitle 2">
            <a:extLst>
              <a:ext uri="{FF2B5EF4-FFF2-40B4-BE49-F238E27FC236}">
                <a16:creationId xmlns:a16="http://schemas.microsoft.com/office/drawing/2014/main" id="{4390BAFE-0266-E19C-BFFA-02FB0F789A97}"/>
              </a:ext>
            </a:extLst>
          </p:cNvPr>
          <p:cNvSpPr>
            <a:spLocks noGrp="1"/>
          </p:cNvSpPr>
          <p:nvPr>
            <p:ph type="subTitle" idx="1"/>
          </p:nvPr>
        </p:nvSpPr>
        <p:spPr>
          <a:xfrm>
            <a:off x="838200" y="4480560"/>
            <a:ext cx="6081713" cy="1572768"/>
          </a:xfrm>
        </p:spPr>
        <p:txBody>
          <a:bodyPr vert="horz" lIns="91440" tIns="45720" rIns="91440" bIns="45720" rtlCol="0" anchor="t">
            <a:normAutofit/>
          </a:bodyPr>
          <a:lstStyle/>
          <a:p>
            <a:r>
              <a:rPr lang="en-US">
                <a:solidFill>
                  <a:schemeClr val="tx1"/>
                </a:solidFill>
                <a:latin typeface="Poppins"/>
                <a:cs typeface="Poppins"/>
              </a:rPr>
              <a:t>September 3, 2024</a:t>
            </a:r>
            <a:endParaRPr lang="en-US">
              <a:solidFill>
                <a:schemeClr val="tx1"/>
              </a:solidFill>
              <a:latin typeface="Poppins" panose="00000500000000000000" pitchFamily="2" charset="0"/>
              <a:cs typeface="Poppins" panose="00000500000000000000" pitchFamily="2" charset="0"/>
            </a:endParaRPr>
          </a:p>
        </p:txBody>
      </p:sp>
      <p:pic>
        <p:nvPicPr>
          <p:cNvPr id="9" name="Picture 8" descr="A person wearing glasses and a red sweater&#10;&#10;Description automatically generated">
            <a:extLst>
              <a:ext uri="{FF2B5EF4-FFF2-40B4-BE49-F238E27FC236}">
                <a16:creationId xmlns:a16="http://schemas.microsoft.com/office/drawing/2014/main" id="{F182BB4D-DBD2-1C0E-10BB-66810ABAE8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29487" y="1078459"/>
            <a:ext cx="3368420" cy="4693087"/>
          </a:xfrm>
          <a:prstGeom prst="ellipse">
            <a:avLst/>
          </a:prstGeom>
          <a:ln>
            <a:noFill/>
          </a:ln>
          <a:effectLst>
            <a:softEdge rad="112500"/>
          </a:effectLst>
        </p:spPr>
      </p:pic>
      <p:pic>
        <p:nvPicPr>
          <p:cNvPr id="7" name="Picture 6" descr="A group of fireworks in the sky&#10;&#10;Description automatically generated">
            <a:extLst>
              <a:ext uri="{FF2B5EF4-FFF2-40B4-BE49-F238E27FC236}">
                <a16:creationId xmlns:a16="http://schemas.microsoft.com/office/drawing/2014/main" id="{31828B0E-44A7-603E-293A-C719D02A65C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44331" y="3277426"/>
            <a:ext cx="4162435" cy="2991482"/>
          </a:xfrm>
          <a:prstGeom prst="rect">
            <a:avLst/>
          </a:prstGeom>
        </p:spPr>
      </p:pic>
      <p:sp>
        <p:nvSpPr>
          <p:cNvPr id="4" name="Slide Number Placeholder 3">
            <a:extLst>
              <a:ext uri="{FF2B5EF4-FFF2-40B4-BE49-F238E27FC236}">
                <a16:creationId xmlns:a16="http://schemas.microsoft.com/office/drawing/2014/main" id="{90CC73EF-FC5D-7192-AF71-D5F3BDF39D56}"/>
              </a:ext>
            </a:extLst>
          </p:cNvPr>
          <p:cNvSpPr>
            <a:spLocks noGrp="1"/>
          </p:cNvSpPr>
          <p:nvPr>
            <p:ph type="sldNum" sz="quarter" idx="12"/>
          </p:nvPr>
        </p:nvSpPr>
        <p:spPr/>
        <p:txBody>
          <a:bodyPr/>
          <a:lstStyle/>
          <a:p>
            <a:fld id="{4FAB73BC-B049-4115-A692-8D63A059BFB8}" type="slidenum">
              <a:rPr lang="en-US" sz="3200" dirty="0" smtClean="0">
                <a:latin typeface="Poppins"/>
                <a:cs typeface="Poppins"/>
              </a:rPr>
              <a:pPr/>
              <a:t>68</a:t>
            </a:fld>
            <a:endParaRPr lang="en-US" sz="3200">
              <a:latin typeface="Poppins"/>
              <a:cs typeface="Poppins"/>
            </a:endParaRPr>
          </a:p>
        </p:txBody>
      </p:sp>
      <p:pic>
        <p:nvPicPr>
          <p:cNvPr id="5" name="Picture 4" descr="A red confetti popper with confetti&#10;&#10;Description automatically generated">
            <a:extLst>
              <a:ext uri="{FF2B5EF4-FFF2-40B4-BE49-F238E27FC236}">
                <a16:creationId xmlns:a16="http://schemas.microsoft.com/office/drawing/2014/main" id="{F885C9B1-E998-95A0-5BC8-243AA063C15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937387" y="1420219"/>
            <a:ext cx="2896779" cy="2904040"/>
          </a:xfrm>
          <a:prstGeom prst="rect">
            <a:avLst/>
          </a:prstGeom>
        </p:spPr>
      </p:pic>
    </p:spTree>
    <p:extLst>
      <p:ext uri="{BB962C8B-B14F-4D97-AF65-F5344CB8AC3E}">
        <p14:creationId xmlns:p14="http://schemas.microsoft.com/office/powerpoint/2010/main" val="118054048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4" name="Straight Connector 13">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4603" y="4325112"/>
            <a:ext cx="71323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F900959-57D6-2BB5-57B8-BBB07DBB3421}"/>
              </a:ext>
            </a:extLst>
          </p:cNvPr>
          <p:cNvSpPr>
            <a:spLocks noGrp="1"/>
          </p:cNvSpPr>
          <p:nvPr>
            <p:ph type="title"/>
          </p:nvPr>
        </p:nvSpPr>
        <p:spPr>
          <a:xfrm>
            <a:off x="4864290" y="412184"/>
            <a:ext cx="6614501" cy="3209266"/>
          </a:xfrm>
        </p:spPr>
        <p:txBody>
          <a:bodyPr vert="horz" lIns="91440" tIns="45720" rIns="91440" bIns="45720" rtlCol="0" anchor="b">
            <a:normAutofit fontScale="90000"/>
          </a:bodyPr>
          <a:lstStyle/>
          <a:p>
            <a:pPr algn="ctr"/>
            <a:r>
              <a:rPr lang="en-US" sz="8000">
                <a:solidFill>
                  <a:schemeClr val="tx1">
                    <a:lumMod val="85000"/>
                    <a:lumOff val="15000"/>
                  </a:schemeClr>
                </a:solidFill>
                <a:latin typeface="Poppins"/>
                <a:cs typeface="Poppins"/>
              </a:rPr>
              <a:t>Thank you for attending our presentation!</a:t>
            </a:r>
            <a:endParaRPr lang="en-US">
              <a:solidFill>
                <a:schemeClr val="tx1">
                  <a:lumMod val="85000"/>
                  <a:lumOff val="15000"/>
                </a:schemeClr>
              </a:solidFill>
              <a:latin typeface="Poppins"/>
              <a:cs typeface="Poppins"/>
            </a:endParaRPr>
          </a:p>
        </p:txBody>
      </p:sp>
      <p:sp>
        <p:nvSpPr>
          <p:cNvPr id="3" name="TextBox 2">
            <a:extLst>
              <a:ext uri="{FF2B5EF4-FFF2-40B4-BE49-F238E27FC236}">
                <a16:creationId xmlns:a16="http://schemas.microsoft.com/office/drawing/2014/main" id="{6D20995A-CD45-BF49-63D1-D2F993BD39D5}"/>
              </a:ext>
            </a:extLst>
          </p:cNvPr>
          <p:cNvSpPr txBox="1"/>
          <p:nvPr/>
        </p:nvSpPr>
        <p:spPr>
          <a:xfrm>
            <a:off x="4870664" y="3852528"/>
            <a:ext cx="7321946" cy="1143000"/>
          </a:xfrm>
          <a:prstGeom prst="rect">
            <a:avLst/>
          </a:prstGeom>
        </p:spPr>
        <p:txBody>
          <a:bodyPr vert="horz" lIns="91440" tIns="45720" rIns="91440" bIns="45720" rtlCol="0" anchor="t">
            <a:noAutofit/>
          </a:bodyPr>
          <a:lstStyle/>
          <a:p>
            <a:pPr algn="ctr" defTabSz="914400">
              <a:lnSpc>
                <a:spcPct val="90000"/>
              </a:lnSpc>
              <a:spcBef>
                <a:spcPts val="1200"/>
              </a:spcBef>
              <a:spcAft>
                <a:spcPts val="200"/>
              </a:spcAft>
              <a:buClr>
                <a:srgbClr val="1CADE4"/>
              </a:buClr>
              <a:buSzPct val="100000"/>
              <a:defRPr/>
            </a:pPr>
            <a:r>
              <a:rPr kumimoji="0" lang="en-US" sz="4400" b="0" i="0" u="none" strike="noStrike" kern="1200" cap="all" spc="200" normalizeH="0" baseline="0" noProof="0" dirty="0">
                <a:ln>
                  <a:noFill/>
                </a:ln>
                <a:solidFill>
                  <a:srgbClr val="344068"/>
                </a:solidFill>
                <a:effectLst/>
                <a:uLnTx/>
                <a:uFillTx/>
                <a:latin typeface="Poppins"/>
                <a:cs typeface="Poppins"/>
              </a:rPr>
              <a:t> questions </a:t>
            </a:r>
            <a:r>
              <a:rPr lang="en-US" sz="4400" cap="all" spc="200" dirty="0">
                <a:solidFill>
                  <a:srgbClr val="344068"/>
                </a:solidFill>
                <a:latin typeface="Poppins"/>
                <a:cs typeface="Poppins"/>
              </a:rPr>
              <a:t>&amp;</a:t>
            </a:r>
            <a:r>
              <a:rPr kumimoji="0" lang="en-US" sz="4400" b="0" i="0" u="none" strike="noStrike" kern="1200" cap="all" spc="200" normalizeH="0" baseline="0" noProof="0" dirty="0">
                <a:ln>
                  <a:noFill/>
                </a:ln>
                <a:solidFill>
                  <a:srgbClr val="344068"/>
                </a:solidFill>
                <a:effectLst/>
                <a:uLnTx/>
                <a:uFillTx/>
                <a:latin typeface="Poppins"/>
                <a:cs typeface="Poppins"/>
              </a:rPr>
              <a:t> </a:t>
            </a:r>
            <a:r>
              <a:rPr lang="en-US" sz="4400" cap="all" spc="200" dirty="0">
                <a:solidFill>
                  <a:srgbClr val="344068"/>
                </a:solidFill>
                <a:latin typeface="Poppins"/>
                <a:cs typeface="Poppins"/>
              </a:rPr>
              <a:t>comments ARE WELCOME!</a:t>
            </a:r>
            <a:endParaRPr kumimoji="0" lang="en-US" sz="4400" b="0" i="0" u="none" strike="noStrike" kern="1200" cap="all" spc="200" normalizeH="0" baseline="0" noProof="0" dirty="0">
              <a:ln>
                <a:noFill/>
              </a:ln>
              <a:solidFill>
                <a:srgbClr val="344068"/>
              </a:solidFill>
              <a:effectLst/>
              <a:uLnTx/>
              <a:uFillTx/>
              <a:latin typeface="Poppins"/>
              <a:cs typeface="Poppins"/>
            </a:endParaRPr>
          </a:p>
        </p:txBody>
      </p:sp>
      <p:pic>
        <p:nvPicPr>
          <p:cNvPr id="7" name="Graphic 6" descr="Help">
            <a:extLst>
              <a:ext uri="{FF2B5EF4-FFF2-40B4-BE49-F238E27FC236}">
                <a16:creationId xmlns:a16="http://schemas.microsoft.com/office/drawing/2014/main" id="{80908A57-DB0D-2DA3-6071-B9A7497C063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41776" y="3184136"/>
            <a:ext cx="3340882" cy="3441522"/>
          </a:xfrm>
          <a:prstGeom prst="rect">
            <a:avLst/>
          </a:prstGeom>
        </p:spPr>
      </p:pic>
      <p:sp>
        <p:nvSpPr>
          <p:cNvPr id="20" name="Rectangle 19">
            <a:extLst>
              <a:ext uri="{FF2B5EF4-FFF2-40B4-BE49-F238E27FC236}">
                <a16:creationId xmlns:a16="http://schemas.microsoft.com/office/drawing/2014/main" id="{3F0CE275-BAEC-48E9-B00C-1B635C68F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A22C524A-01E1-4209-AE20-DA64F7CB1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ABDF7649-C1DC-2D69-5BE3-A3FFD0B82181}"/>
              </a:ext>
            </a:extLst>
          </p:cNvPr>
          <p:cNvSpPr>
            <a:spLocks noGrp="1"/>
          </p:cNvSpPr>
          <p:nvPr>
            <p:ph type="sldNum" sz="quarter" idx="12"/>
          </p:nvPr>
        </p:nvSpPr>
        <p:spPr/>
        <p:txBody>
          <a:bodyPr/>
          <a:lstStyle/>
          <a:p>
            <a:fld id="{4FAB73BC-B049-4115-A692-8D63A059BFB8}" type="slidenum">
              <a:rPr lang="en-US" sz="3200" smtClean="0">
                <a:latin typeface="Poppins"/>
                <a:cs typeface="Poppins"/>
              </a:rPr>
              <a:t>69</a:t>
            </a:fld>
            <a:endParaRPr lang="en-US" sz="3200">
              <a:latin typeface="Poppins"/>
              <a:cs typeface="Poppins"/>
            </a:endParaRPr>
          </a:p>
        </p:txBody>
      </p:sp>
      <p:pic>
        <p:nvPicPr>
          <p:cNvPr id="6" name="Picture 5" descr="Text, whiteboard&#10;&#10;Description automatically generated">
            <a:extLst>
              <a:ext uri="{FF2B5EF4-FFF2-40B4-BE49-F238E27FC236}">
                <a16:creationId xmlns:a16="http://schemas.microsoft.com/office/drawing/2014/main" id="{352A7628-A59C-DFBD-C3C1-C01FE044F411}"/>
              </a:ext>
            </a:extLst>
          </p:cNvPr>
          <p:cNvPicPr>
            <a:picLocks noChangeAspect="1"/>
          </p:cNvPicPr>
          <p:nvPr/>
        </p:nvPicPr>
        <p:blipFill>
          <a:blip r:embed="rId5"/>
          <a:stretch>
            <a:fillRect/>
          </a:stretch>
        </p:blipFill>
        <p:spPr>
          <a:xfrm>
            <a:off x="392208" y="408830"/>
            <a:ext cx="4268458" cy="401133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937967519"/>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3.xml><?xml version="1.0" encoding="utf-8"?>
<a:theme xmlns:a="http://schemas.openxmlformats.org/drawingml/2006/main" name="1_Custom Design">
  <a:themeElements>
    <a:clrScheme name="CT Primary">
      <a:dk1>
        <a:srgbClr val="000000"/>
      </a:dk1>
      <a:lt1>
        <a:srgbClr val="FFFFFF"/>
      </a:lt1>
      <a:dk2>
        <a:srgbClr val="595959"/>
      </a:dk2>
      <a:lt2>
        <a:srgbClr val="EEEEEE"/>
      </a:lt2>
      <a:accent1>
        <a:srgbClr val="3371E7"/>
      </a:accent1>
      <a:accent2>
        <a:srgbClr val="C6D4FB"/>
      </a:accent2>
      <a:accent3>
        <a:srgbClr val="00214D"/>
      </a:accent3>
      <a:accent4>
        <a:srgbClr val="003D9C"/>
      </a:accent4>
      <a:accent5>
        <a:srgbClr val="7094F5"/>
      </a:accent5>
      <a:accent6>
        <a:srgbClr val="FFFFFF"/>
      </a:accent6>
      <a:hlink>
        <a:srgbClr val="3371E7"/>
      </a:hlink>
      <a:folHlink>
        <a:srgbClr val="3371E7"/>
      </a:folHlink>
    </a:clrScheme>
    <a:fontScheme name="Custom 1">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09B39179-93CB-47E8-8464-BE7EEC3B578B}" vid="{E502C026-296C-463F-AC3D-D7769AB7DF7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3673E79E0C3E640A3EA83010EA564F7" ma:contentTypeVersion="16" ma:contentTypeDescription="Create a new document." ma:contentTypeScope="" ma:versionID="7b5400e9bdfd878d18f66cc9f0eb5915">
  <xsd:schema xmlns:xsd="http://www.w3.org/2001/XMLSchema" xmlns:xs="http://www.w3.org/2001/XMLSchema" xmlns:p="http://schemas.microsoft.com/office/2006/metadata/properties" xmlns:ns2="5aa524db-7994-4ced-a2c9-48a98e90847e" xmlns:ns3="8a992f34-6748-40d0-a1a6-bff449e3bc95" targetNamespace="http://schemas.microsoft.com/office/2006/metadata/properties" ma:root="true" ma:fieldsID="f4d574550018294bafbe057c95de5d20" ns2:_="" ns3:_="">
    <xsd:import namespace="5aa524db-7994-4ced-a2c9-48a98e90847e"/>
    <xsd:import namespace="8a992f34-6748-40d0-a1a6-bff449e3bc95"/>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Description0"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ServiceObjectDetectorVersion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a524db-7994-4ced-a2c9-48a98e9084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Description0" ma:index="12" nillable="true" ma:displayName="Description" ma:internalName="Description0">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69be3ee5-5d72-4a78-bfe6-04ec158992b3"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ServiceObjectDetectorVersions" ma:index="20"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a992f34-6748-40d0-a1a6-bff449e3bc9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f75d7816-9169-48cb-b9df-4d21a66dca2d}" ma:internalName="TaxCatchAll" ma:showField="CatchAllData" ma:web="8a992f34-6748-40d0-a1a6-bff449e3bc95">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escription0 xmlns="5aa524db-7994-4ced-a2c9-48a98e90847e" xsi:nil="true"/>
    <lcf76f155ced4ddcb4097134ff3c332f xmlns="5aa524db-7994-4ced-a2c9-48a98e90847e">
      <Terms xmlns="http://schemas.microsoft.com/office/infopath/2007/PartnerControls"/>
    </lcf76f155ced4ddcb4097134ff3c332f>
    <TaxCatchAll xmlns="8a992f34-6748-40d0-a1a6-bff449e3bc95" xsi:nil="true"/>
  </documentManagement>
</p:properties>
</file>

<file path=customXml/itemProps1.xml><?xml version="1.0" encoding="utf-8"?>
<ds:datastoreItem xmlns:ds="http://schemas.openxmlformats.org/officeDocument/2006/customXml" ds:itemID="{29F0D483-2C07-4524-883E-905167665E8A}"/>
</file>

<file path=customXml/itemProps2.xml><?xml version="1.0" encoding="utf-8"?>
<ds:datastoreItem xmlns:ds="http://schemas.openxmlformats.org/officeDocument/2006/customXml" ds:itemID="{21A653B6-0A54-4797-9037-01D967997A2E}"/>
</file>

<file path=customXml/itemProps3.xml><?xml version="1.0" encoding="utf-8"?>
<ds:datastoreItem xmlns:ds="http://schemas.openxmlformats.org/officeDocument/2006/customXml" ds:itemID="{335B9769-ABF9-4831-A651-54B65ED4AF25}"/>
</file>

<file path=docProps/app.xml><?xml version="1.0" encoding="utf-8"?>
<Properties xmlns="http://schemas.openxmlformats.org/officeDocument/2006/extended-properties" xmlns:vt="http://schemas.openxmlformats.org/officeDocument/2006/docPropsVTypes">
  <Template>Retrospect</Template>
  <TotalTime>397</TotalTime>
  <Words>4040</Words>
  <Application>Microsoft Office PowerPoint</Application>
  <PresentationFormat>Widescreen</PresentationFormat>
  <Paragraphs>701</Paragraphs>
  <Slides>69</Slides>
  <Notes>68</Notes>
  <HiddenSlides>0</HiddenSlides>
  <MMClips>15</MMClips>
  <ScaleCrop>false</ScaleCrop>
  <HeadingPairs>
    <vt:vector size="4" baseType="variant">
      <vt:variant>
        <vt:lpstr>Theme</vt:lpstr>
      </vt:variant>
      <vt:variant>
        <vt:i4>3</vt:i4>
      </vt:variant>
      <vt:variant>
        <vt:lpstr>Slide Titles</vt:lpstr>
      </vt:variant>
      <vt:variant>
        <vt:i4>69</vt:i4>
      </vt:variant>
    </vt:vector>
  </HeadingPairs>
  <TitlesOfParts>
    <vt:vector size="72" baseType="lpstr">
      <vt:lpstr>Retrospect</vt:lpstr>
      <vt:lpstr>Retrospect</vt:lpstr>
      <vt:lpstr>1_Custom Design</vt:lpstr>
      <vt:lpstr>PowerPoint Presentation</vt:lpstr>
      <vt:lpstr>PowerPoint Presentation</vt:lpstr>
      <vt:lpstr>Self-Advocate Coordinators at Work</vt:lpstr>
      <vt:lpstr>PowerPoint Presentation</vt:lpstr>
      <vt:lpstr>PowerPoint Presentation</vt:lpstr>
      <vt:lpstr>PowerPoint Presentation</vt:lpstr>
      <vt:lpstr>PowerPoint Presentation</vt:lpstr>
      <vt:lpstr>This year we have two new  Self-Advocate Coordinators Please welcome April and Shaunte to DDS!</vt:lpstr>
      <vt:lpstr> Self-Advocate Coordinators Support the Voices of All the Advocates of DDS </vt:lpstr>
      <vt:lpstr>WE Are People. Call ME by MY Name!</vt:lpstr>
      <vt:lpstr>TAKE THE PLEDGE!</vt:lpstr>
      <vt:lpstr>        Take the Pledge  Disability Awareness/People First Language Pledge I PLEDGE: </vt:lpstr>
      <vt:lpstr>A Year of Transition </vt:lpstr>
      <vt:lpstr>Self Advocacy</vt:lpstr>
      <vt:lpstr>PowerPoint Presentation</vt:lpstr>
      <vt:lpstr>PowerPoint Presentation</vt:lpstr>
      <vt:lpstr>Total Number of Participants  in Self Advocacy Groups</vt:lpstr>
      <vt:lpstr>PowerPoint Presentation</vt:lpstr>
      <vt:lpstr>EDUCATION</vt:lpstr>
      <vt:lpstr>Self-Advocate Coordinators Promote Knowledge of Human Rights, Self-Advocacy and Self-Determination that Educate new hires in onboard training. </vt:lpstr>
      <vt:lpstr>Healthy Relationships</vt:lpstr>
      <vt:lpstr>Healthy Relationships</vt:lpstr>
      <vt:lpstr>Collaboration with Planned Parenthood of Southern New England and CT Developmental Services Healthy Relationship Series</vt:lpstr>
      <vt:lpstr>New Provider Orientation</vt:lpstr>
      <vt:lpstr>PowerPoint Presentation</vt:lpstr>
      <vt:lpstr> AT &amp; Me Facts</vt:lpstr>
      <vt:lpstr>PowerPoint Presentation</vt:lpstr>
      <vt:lpstr>ADA/Assistive Technology</vt:lpstr>
      <vt:lpstr>  ADA – Assistive Technology</vt:lpstr>
      <vt:lpstr>Assistive Technology - Finding What Works For You!</vt:lpstr>
      <vt:lpstr>              Self-Advocates spread the word using the seven core steps in all that they do.   These steps help support people take more control of their lives  and encourage them to feel valued and respected.</vt:lpstr>
      <vt:lpstr>Self-Determination/  Self-Direction </vt:lpstr>
      <vt:lpstr>Comparison of Individuals who Self Direct Residential Supports for the Last Two Years</vt:lpstr>
      <vt:lpstr>Self Determination/Self Direction 2023-2024 </vt:lpstr>
      <vt:lpstr>Welcome to the New Transition Advisors!</vt:lpstr>
      <vt:lpstr>Housing </vt:lpstr>
      <vt:lpstr>HOUSING</vt:lpstr>
      <vt:lpstr>PowerPoint Presentation</vt:lpstr>
      <vt:lpstr>PowerPoint Presentation</vt:lpstr>
      <vt:lpstr>Employment </vt:lpstr>
      <vt:lpstr>PowerPoint Presentation</vt:lpstr>
      <vt:lpstr>Employment  </vt:lpstr>
      <vt:lpstr>Employment </vt:lpstr>
      <vt:lpstr>Transportation</vt:lpstr>
      <vt:lpstr>Transportation</vt:lpstr>
      <vt:lpstr>Transportation Work Group</vt:lpstr>
      <vt:lpstr>Public Safety/Internet Safety </vt:lpstr>
      <vt:lpstr>Public Safety </vt:lpstr>
      <vt:lpstr>  Internet Safety  </vt:lpstr>
      <vt:lpstr>Healthy Living/Special Olympics</vt:lpstr>
      <vt:lpstr>   Healthy Living </vt:lpstr>
      <vt:lpstr>PowerPoint Presentation</vt:lpstr>
      <vt:lpstr>Aging </vt:lpstr>
      <vt:lpstr>     The Self-Advocate Coordinators attended and participated in the Aging Conference. </vt:lpstr>
      <vt:lpstr>PowerPoint Presentation</vt:lpstr>
      <vt:lpstr>PowerPoint Presentation</vt:lpstr>
      <vt:lpstr>Cultural Competence is an Important Skill for the 21st Century</vt:lpstr>
      <vt:lpstr> Diversity, Equity, and Inclusion Committees</vt:lpstr>
      <vt:lpstr>PowerPoint Presentation</vt:lpstr>
      <vt:lpstr>Leadership  Self-Advocate Coordinators Attend and Participate in Statewide  Regional Conferences. We lead the department in Making A Difference!</vt:lpstr>
      <vt:lpstr>Interviews </vt:lpstr>
      <vt:lpstr>Life Course Materials </vt:lpstr>
      <vt:lpstr>Youth Leadership Forum 2024</vt:lpstr>
      <vt:lpstr>PowerPoint Presentation</vt:lpstr>
      <vt:lpstr>PowerPoint Presentation</vt:lpstr>
      <vt:lpstr>Moving Forward to the Next Fiscal Year 2024-2025</vt:lpstr>
      <vt:lpstr>Moving Forward to the Next Fiscal Year 2024-2025</vt:lpstr>
      <vt:lpstr>Varian Salters celebrated 20 years of service as a Self-Advocate Coordinator on </vt:lpstr>
      <vt:lpstr>Thank you for attending our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Pawlak, Tracey</dc:creator>
  <cp:lastModifiedBy>Pawlak, Tracey</cp:lastModifiedBy>
  <cp:revision>303</cp:revision>
  <dcterms:created xsi:type="dcterms:W3CDTF">2024-09-03T16:50:44Z</dcterms:created>
  <dcterms:modified xsi:type="dcterms:W3CDTF">2024-12-13T14:51:31Z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0x01010043673E79E0C3E640A3EA83010EA564F7</vt:lpwstr>
  </property>
</Properties>
</file>