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dith Fishman, LCSW" userId="9a2c89dc-9cd8-423b-8351-d798985dfe11" providerId="ADAL" clId="{3A0EE1A0-0A42-42D1-8434-C3624B5F805F}"/>
    <pc:docChg chg="custSel addSld modSld">
      <pc:chgData name="Judith Fishman, LCSW" userId="9a2c89dc-9cd8-423b-8351-d798985dfe11" providerId="ADAL" clId="{3A0EE1A0-0A42-42D1-8434-C3624B5F805F}" dt="2025-04-21T23:12:59.647" v="1647" actId="1036"/>
      <pc:docMkLst>
        <pc:docMk/>
      </pc:docMkLst>
      <pc:sldChg chg="modSp mod">
        <pc:chgData name="Judith Fishman, LCSW" userId="9a2c89dc-9cd8-423b-8351-d798985dfe11" providerId="ADAL" clId="{3A0EE1A0-0A42-42D1-8434-C3624B5F805F}" dt="2025-04-21T23:12:59.647" v="1647" actId="1036"/>
        <pc:sldMkLst>
          <pc:docMk/>
          <pc:sldMk cId="3528522504" sldId="256"/>
        </pc:sldMkLst>
        <pc:picChg chg="mod">
          <ac:chgData name="Judith Fishman, LCSW" userId="9a2c89dc-9cd8-423b-8351-d798985dfe11" providerId="ADAL" clId="{3A0EE1A0-0A42-42D1-8434-C3624B5F805F}" dt="2025-04-21T23:12:59.647" v="1647" actId="1036"/>
          <ac:picMkLst>
            <pc:docMk/>
            <pc:sldMk cId="3528522504" sldId="256"/>
            <ac:picMk id="4" creationId="{8FDB4DCF-5BC1-BAC5-8B1F-2DEBD45F9F09}"/>
          </ac:picMkLst>
        </pc:picChg>
      </pc:sldChg>
      <pc:sldChg chg="modSp mod">
        <pc:chgData name="Judith Fishman, LCSW" userId="9a2c89dc-9cd8-423b-8351-d798985dfe11" providerId="ADAL" clId="{3A0EE1A0-0A42-42D1-8434-C3624B5F805F}" dt="2025-04-08T12:52:56.534" v="408" actId="20577"/>
        <pc:sldMkLst>
          <pc:docMk/>
          <pc:sldMk cId="1209445591" sldId="260"/>
        </pc:sldMkLst>
        <pc:spChg chg="mod">
          <ac:chgData name="Judith Fishman, LCSW" userId="9a2c89dc-9cd8-423b-8351-d798985dfe11" providerId="ADAL" clId="{3A0EE1A0-0A42-42D1-8434-C3624B5F805F}" dt="2025-04-08T12:52:56.534" v="408" actId="20577"/>
          <ac:spMkLst>
            <pc:docMk/>
            <pc:sldMk cId="1209445591" sldId="260"/>
            <ac:spMk id="3" creationId="{7FB761DC-F279-BC02-E556-86B4D71652BF}"/>
          </ac:spMkLst>
        </pc:spChg>
      </pc:sldChg>
      <pc:sldChg chg="modSp new mod">
        <pc:chgData name="Judith Fishman, LCSW" userId="9a2c89dc-9cd8-423b-8351-d798985dfe11" providerId="ADAL" clId="{3A0EE1A0-0A42-42D1-8434-C3624B5F805F}" dt="2025-04-08T13:38:33.183" v="912" actId="2711"/>
        <pc:sldMkLst>
          <pc:docMk/>
          <pc:sldMk cId="311811856" sldId="261"/>
        </pc:sldMkLst>
        <pc:spChg chg="mod">
          <ac:chgData name="Judith Fishman, LCSW" userId="9a2c89dc-9cd8-423b-8351-d798985dfe11" providerId="ADAL" clId="{3A0EE1A0-0A42-42D1-8434-C3624B5F805F}" dt="2025-04-08T13:33:55.691" v="678" actId="1076"/>
          <ac:spMkLst>
            <pc:docMk/>
            <pc:sldMk cId="311811856" sldId="261"/>
            <ac:spMk id="2" creationId="{6A2D757A-32BE-35E1-6A2C-50236D9AD715}"/>
          </ac:spMkLst>
        </pc:spChg>
        <pc:spChg chg="mod">
          <ac:chgData name="Judith Fishman, LCSW" userId="9a2c89dc-9cd8-423b-8351-d798985dfe11" providerId="ADAL" clId="{3A0EE1A0-0A42-42D1-8434-C3624B5F805F}" dt="2025-04-08T13:38:33.183" v="912" actId="2711"/>
          <ac:spMkLst>
            <pc:docMk/>
            <pc:sldMk cId="311811856" sldId="261"/>
            <ac:spMk id="3" creationId="{B1DB8008-FB46-4C66-9C04-5D7602B51C9A}"/>
          </ac:spMkLst>
        </pc:spChg>
      </pc:sldChg>
      <pc:sldChg chg="modSp new mod">
        <pc:chgData name="Judith Fishman, LCSW" userId="9a2c89dc-9cd8-423b-8351-d798985dfe11" providerId="ADAL" clId="{3A0EE1A0-0A42-42D1-8434-C3624B5F805F}" dt="2025-04-15T15:22:51.122" v="1646" actId="20577"/>
        <pc:sldMkLst>
          <pc:docMk/>
          <pc:sldMk cId="1548441054" sldId="262"/>
        </pc:sldMkLst>
        <pc:spChg chg="mod">
          <ac:chgData name="Judith Fishman, LCSW" userId="9a2c89dc-9cd8-423b-8351-d798985dfe11" providerId="ADAL" clId="{3A0EE1A0-0A42-42D1-8434-C3624B5F805F}" dt="2025-04-08T13:38:18.654" v="911" actId="20577"/>
          <ac:spMkLst>
            <pc:docMk/>
            <pc:sldMk cId="1548441054" sldId="262"/>
            <ac:spMk id="2" creationId="{4BA998FD-2636-B74D-DEF6-68BB4C4236C2}"/>
          </ac:spMkLst>
        </pc:spChg>
        <pc:spChg chg="mod">
          <ac:chgData name="Judith Fishman, LCSW" userId="9a2c89dc-9cd8-423b-8351-d798985dfe11" providerId="ADAL" clId="{3A0EE1A0-0A42-42D1-8434-C3624B5F805F}" dt="2025-04-15T15:22:51.122" v="1646" actId="20577"/>
          <ac:spMkLst>
            <pc:docMk/>
            <pc:sldMk cId="1548441054" sldId="262"/>
            <ac:spMk id="3" creationId="{C57EDF6B-74AC-68FA-465A-9E074243FBD1}"/>
          </ac:spMkLst>
        </pc:spChg>
      </pc:sldChg>
      <pc:sldChg chg="modSp new mod">
        <pc:chgData name="Judith Fishman, LCSW" userId="9a2c89dc-9cd8-423b-8351-d798985dfe11" providerId="ADAL" clId="{3A0EE1A0-0A42-42D1-8434-C3624B5F805F}" dt="2025-04-15T15:20:57.819" v="1600" actId="20577"/>
        <pc:sldMkLst>
          <pc:docMk/>
          <pc:sldMk cId="3261153592" sldId="263"/>
        </pc:sldMkLst>
        <pc:spChg chg="mod">
          <ac:chgData name="Judith Fishman, LCSW" userId="9a2c89dc-9cd8-423b-8351-d798985dfe11" providerId="ADAL" clId="{3A0EE1A0-0A42-42D1-8434-C3624B5F805F}" dt="2025-04-09T15:48:51.888" v="1381" actId="20577"/>
          <ac:spMkLst>
            <pc:docMk/>
            <pc:sldMk cId="3261153592" sldId="263"/>
            <ac:spMk id="2" creationId="{59F0A921-8788-97B6-8138-0684F72C7165}"/>
          </ac:spMkLst>
        </pc:spChg>
        <pc:spChg chg="mod">
          <ac:chgData name="Judith Fishman, LCSW" userId="9a2c89dc-9cd8-423b-8351-d798985dfe11" providerId="ADAL" clId="{3A0EE1A0-0A42-42D1-8434-C3624B5F805F}" dt="2025-04-15T15:20:57.819" v="1600" actId="20577"/>
          <ac:spMkLst>
            <pc:docMk/>
            <pc:sldMk cId="3261153592" sldId="263"/>
            <ac:spMk id="3" creationId="{4BCCC9F7-D617-EAEC-91B0-490A12997E1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DE6C8-AB1D-4204-BC9C-3366B0BF0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4088" y="889820"/>
            <a:ext cx="9989574" cy="359860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7B9009-EE50-4EE5-B6EB-CD6EC83D3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088" y="4488426"/>
            <a:ext cx="6991776" cy="130277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8667E-058A-436F-B8EA-5B3A99D4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1EADE-8E88-4C7C-8AC5-FB148DE4940E}" type="datetime1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80305-1AD7-482D-BFFD-6CDB83AB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762A1-52E9-402D-B65E-DF193E44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211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359C1-C098-4BF4-A55D-782F4E60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343C7E-1E8B-4D38-9B81-1AA2A8978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70B00-53AE-4D3F-91BE-A8D789ED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8B9C-477D-492A-96AD-1FC2CC997A73}" type="datetime1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47FC7-8124-4F70-A849-B6BCC518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CEBE4-50DC-47DB-B699-CCC02433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085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418279-D3B8-4C6A-AB74-9DE377771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42322" y="997974"/>
            <a:ext cx="2349043" cy="49849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8F733C-9309-4197-BACA-207CDC893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8927" y="997973"/>
            <a:ext cx="8473395" cy="49849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CD4D0-5BE6-412D-B08B-5DFFD5935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3AED5-E26D-4E29-B1B3-7847B6779594}" type="datetime1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21651-B786-4A39-A10F-F5231D0A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04D2D-9379-40DE-9F45-3004BE54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023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87CA6-BFD9-4CB1-8892-F6B062E8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DA8C3-9C0C-4E52-9A62-E4DB159E6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3EC35-E02F-41FF-9232-F90692A9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6794-849E-4626-908B-D15793550EFB}" type="datetime1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13D38-5DF1-443B-8A12-71E834FDC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E644A-4A37-4757-9809-5B035E287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856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6578B-CD85-4BF1-A729-E8E8079B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83" y="1709738"/>
            <a:ext cx="1063206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448C1-C13F-4826-8347-EEB00A664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3" y="4589463"/>
            <a:ext cx="1063206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6546A-957F-4C4D-9744-1177AD258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64E7-5594-42A3-ADBF-E95A7ACEAD64}" type="datetime1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B149C-CC63-4E3A-A83D-EF637EB51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94775-7982-41EC-B584-D51224D38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609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E4BD8-507D-48E4-A624-F16A741C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A07E4-3A39-457C-A059-7DFB6039D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4088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141E17-47CE-4A78-B0FA-0E9786DA6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1344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F02C13-D3ED-4044-9716-F29D79A1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62B0B-D248-4FFB-8695-AD7FA4B1284A}" type="datetime1">
              <a:rPr lang="en-US" smtClean="0"/>
              <a:t>4/21/2025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F334AD-FB29-4355-B5CF-85E61B4F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AA154-790C-4774-9C21-8C543E73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254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7DD35-7673-4F88-86B0-634883B5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7" y="929147"/>
            <a:ext cx="10689336" cy="79845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820D7-3E0B-47C6-A583-C4C839C5A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4088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839A7B-97D5-400F-B802-A0FF28FE9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4088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E0ECA2-DBF1-4681-9DFA-93AFD1B37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1344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0EBBBB-517F-4ED7-9E51-CF0F7590B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1344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11B5C7-1E37-478F-B4B0-C7202FFE4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8EFB-9159-4510-B73F-4F0409ADE937}" type="datetime1">
              <a:rPr lang="en-US" smtClean="0"/>
              <a:t>4/21/2025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53F7EF-507C-4CB3-86C5-8B34FFFC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3DEA6-E4EB-4C2A-8B4F-55EC965B6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894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32964-A933-4B98-A141-A4B316DAF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684C9D-23DA-42B0-9DD3-7592F72E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9412-2452-4BED-A324-9D8C115361AD}" type="datetime1">
              <a:rPr lang="en-US" smtClean="0"/>
              <a:t>4/21/2025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F8F05-876F-49D8-AE30-5BB2A91EC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D20DA-9260-4577-BB51-789570A2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167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C1F24-E0A1-45A7-8EF5-92CD97993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18F62-D251-40E8-A23C-F4CFE9FEAB41}" type="datetime1">
              <a:rPr lang="en-US" smtClean="0"/>
              <a:t>4/21/2025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21C19-210E-46B0-9036-5D8AECC92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80FEF-487E-44DF-8615-DF221041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808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568EE-74C8-43A6-90BC-2DDD965CF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9848"/>
            <a:ext cx="4093599" cy="131673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C35AC-CAE3-48CF-A3E4-A075C9FDD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69848"/>
            <a:ext cx="6172200" cy="47912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9D03EA-5FAD-4609-A2B8-624E42684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1176"/>
            <a:ext cx="4093599" cy="331927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8D2EA-2191-4216-B64D-067BDFE1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76144-149E-4874-93A5-554A0357CF82}" type="datetime1">
              <a:rPr lang="en-US" smtClean="0"/>
              <a:t>4/21/2025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042128-DAB4-481C-BEE6-3523E8E88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0E382-C500-4A4C-A7C6-43860383A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242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FE98B-EACF-4251-A8AF-0D9EDD17C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6800"/>
            <a:ext cx="4103431" cy="131752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05F473-761A-4002-AF70-9FF878D013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6172200" cy="4794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C2E6A-F834-4540-BB00-E13CB45D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2700"/>
            <a:ext cx="4103431" cy="33162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38EAB-AD63-415C-B263-BA1D8FBE3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A65D8-0540-4835-AE5C-25D29DBA01BE}" type="datetime1">
              <a:rPr lang="en-US" smtClean="0"/>
              <a:t>4/21/2025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E5541-B6DE-45E8-BCFE-0DFC4F574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78D45-289B-46AF-8CB9-E6150BEA1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200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362AC-B59F-4AC7-B279-57DDD5336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042DB-75BD-4EC1-B6D9-8A72EF940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0635" y="2221992"/>
            <a:ext cx="10691265" cy="37398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495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fld id="{E31BA835-12AC-4E8F-955A-EA3F4DE2791F}" type="datetime1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4088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4F9B95-9045-48D2-B9F3-2927E98F54AA}"/>
              </a:ext>
            </a:extLst>
          </p:cNvPr>
          <p:cNvCxnSpPr>
            <a:cxnSpLocks/>
          </p:cNvCxnSpPr>
          <p:nvPr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5AA86F-6A4D-4BCB-A045-D992CDC2959B}"/>
              </a:ext>
            </a:extLst>
          </p:cNvPr>
          <p:cNvCxnSpPr>
            <a:cxnSpLocks/>
          </p:cNvCxnSpPr>
          <p:nvPr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0343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79" r:id="rId6"/>
    <p:sldLayoutId id="2147483675" r:id="rId7"/>
    <p:sldLayoutId id="2147483676" r:id="rId8"/>
    <p:sldLayoutId id="2147483677" r:id="rId9"/>
    <p:sldLayoutId id="2147483678" r:id="rId10"/>
    <p:sldLayoutId id="2147483680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5CB65D0-496F-4797-A015-C85839E35D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 descr="Colorized light photo effects">
            <a:extLst>
              <a:ext uri="{FF2B5EF4-FFF2-40B4-BE49-F238E27FC236}">
                <a16:creationId xmlns:a16="http://schemas.microsoft.com/office/drawing/2014/main" id="{8FDB4DCF-5BC1-BAC5-8B1F-2DEBD45F9F0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90" b="13740"/>
          <a:stretch/>
        </p:blipFill>
        <p:spPr>
          <a:xfrm>
            <a:off x="1" y="10896"/>
            <a:ext cx="12192000" cy="685798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5D2C779-8883-4E5F-A170-0F464918C1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307" y="990598"/>
            <a:ext cx="12188952" cy="4745182"/>
          </a:xfrm>
          <a:prstGeom prst="rect">
            <a:avLst/>
          </a:prstGeom>
          <a:gradFill>
            <a:gsLst>
              <a:gs pos="35000">
                <a:srgbClr val="000000">
                  <a:alpha val="41000"/>
                </a:srgbClr>
              </a:gs>
              <a:gs pos="0">
                <a:srgbClr val="000000">
                  <a:alpha val="0"/>
                </a:srgbClr>
              </a:gs>
              <a:gs pos="47744">
                <a:srgbClr val="000000">
                  <a:alpha val="51000"/>
                </a:srgbClr>
              </a:gs>
              <a:gs pos="70000">
                <a:srgbClr val="000000">
                  <a:alpha val="37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F85211-096C-BD17-C53C-47CE7A5CC0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3541" y="990599"/>
            <a:ext cx="5619054" cy="4849091"/>
          </a:xfrm>
        </p:spPr>
        <p:txBody>
          <a:bodyPr anchor="ctr">
            <a:normAutofit/>
          </a:bodyPr>
          <a:lstStyle/>
          <a:p>
            <a:pPr algn="ctr"/>
            <a:r>
              <a:rPr lang="en-US" sz="6600" b="1" dirty="0">
                <a:solidFill>
                  <a:srgbClr val="FFFFFF"/>
                </a:solidFill>
              </a:rPr>
              <a:t>CRT</a:t>
            </a:r>
            <a:r>
              <a:rPr lang="en-US" b="1" dirty="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E9525D-FE00-66FE-E3AE-C6B3FB431A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12865" y="1447799"/>
            <a:ext cx="2368905" cy="4076699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Clinical Response Team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D96A694-258D-4418-A83C-B9BA72FD44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115300" y="1780927"/>
            <a:ext cx="0" cy="3390901"/>
          </a:xfrm>
          <a:prstGeom prst="line">
            <a:avLst/>
          </a:prstGeom>
          <a:ln w="44450">
            <a:solidFill>
              <a:srgbClr val="FFFFFF"/>
            </a:solidFill>
          </a:ln>
          <a:effectLst>
            <a:outerShdw blurRad="50800" dist="38100" dir="2700000" sx="88000" sy="88000" algn="tl" rotWithShape="0">
              <a:prstClr val="black">
                <a:alpha val="26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85225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E438E-0344-F954-7F81-67C63D60C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What is CRT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B3DC11-851D-7336-82E4-99A2D0482B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+mj-lt"/>
              </a:rPr>
              <a:t>Oak Hill and Gilead Community Services, in partnership with DDS, have developed a skilled Clinical Response Team, trained to effectively support individuals with complex mental health and behavioral health needs.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latin typeface="+mj-lt"/>
              </a:rPr>
              <a:t>The CRT currently consists of two clinicians, a coordinator, and a nurse working together to meet the needs of people referred to the program.</a:t>
            </a:r>
          </a:p>
        </p:txBody>
      </p:sp>
    </p:spTree>
    <p:extLst>
      <p:ext uri="{BB962C8B-B14F-4D97-AF65-F5344CB8AC3E}">
        <p14:creationId xmlns:p14="http://schemas.microsoft.com/office/powerpoint/2010/main" val="901457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ACF8A-7EC3-C158-A22B-64E194C8C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Philosophy of the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14009C-8C88-F9B2-83FF-7A010998E9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+mj-lt"/>
              </a:rPr>
              <a:t>The CRT utilizes a trauma informed approach integrating safety, trustworthiness, choice, collaboration, and empowerment to create a healing environment and supportive relationships. </a:t>
            </a:r>
          </a:p>
          <a:p>
            <a:pPr marL="0" indent="0">
              <a:buNone/>
            </a:pPr>
            <a:endParaRPr lang="en-US" dirty="0">
              <a:latin typeface="+mj-lt"/>
            </a:endParaRPr>
          </a:p>
          <a:p>
            <a:pPr marL="0" indent="0">
              <a:buNone/>
            </a:pPr>
            <a:r>
              <a:rPr lang="en-US" dirty="0">
                <a:latin typeface="+mj-lt"/>
              </a:rPr>
              <a:t>CRT believes that focusing on each individual’s needs is an essential part of any person’s growth and success. </a:t>
            </a:r>
          </a:p>
          <a:p>
            <a:pPr marL="0" indent="0">
              <a:buNone/>
            </a:pPr>
            <a:endParaRPr lang="en-US" dirty="0">
              <a:latin typeface="+mj-lt"/>
            </a:endParaRPr>
          </a:p>
          <a:p>
            <a:pPr marL="0" indent="0">
              <a:buNone/>
            </a:pPr>
            <a:r>
              <a:rPr lang="en-US" dirty="0">
                <a:latin typeface="+mj-lt"/>
              </a:rPr>
              <a:t>Oak Hill and Gilead Community Services provides a collaboration with appropriate affiliates, contractors, and DDS clinicians to ensure a continuum of care delivered in the most appropriate and least restrictive setting. </a:t>
            </a:r>
          </a:p>
        </p:txBody>
      </p:sp>
    </p:spTree>
    <p:extLst>
      <p:ext uri="{BB962C8B-B14F-4D97-AF65-F5344CB8AC3E}">
        <p14:creationId xmlns:p14="http://schemas.microsoft.com/office/powerpoint/2010/main" val="2421763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EA23D-4B98-C8B6-DF47-15CEF44DA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81791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The goals of the CRT are to provide participants with an array of benefits including: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BAC1B5-6090-1B86-7F55-B2979FC958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635" y="2732314"/>
            <a:ext cx="10691265" cy="2971800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dirty="0">
                <a:latin typeface="+mj-lt"/>
              </a:rPr>
              <a:t>Reduced emergency services and state facility/hospital admissions</a:t>
            </a:r>
          </a:p>
          <a:p>
            <a:r>
              <a:rPr lang="en-US" dirty="0">
                <a:latin typeface="+mj-lt"/>
              </a:rPr>
              <a:t>Increased consumer community involvement</a:t>
            </a:r>
          </a:p>
          <a:p>
            <a:r>
              <a:rPr lang="en-US" dirty="0">
                <a:latin typeface="+mj-lt"/>
              </a:rPr>
              <a:t>Provide consultation , resources, and collaborative efforts</a:t>
            </a:r>
          </a:p>
          <a:p>
            <a:r>
              <a:rPr lang="en-US" dirty="0">
                <a:latin typeface="+mj-lt"/>
              </a:rPr>
              <a:t>Reduce incidents of targeted behaviors</a:t>
            </a:r>
          </a:p>
        </p:txBody>
      </p:sp>
    </p:spTree>
    <p:extLst>
      <p:ext uri="{BB962C8B-B14F-4D97-AF65-F5344CB8AC3E}">
        <p14:creationId xmlns:p14="http://schemas.microsoft.com/office/powerpoint/2010/main" val="3414426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BC7D6-CD77-8D53-6890-74A3F443B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HOW TO MAKE A CRT REFERRAL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B761DC-F279-BC02-E556-86B4D71652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The case manager identifies the possible need for CRT services. This is done in collaboration with the provider.</a:t>
            </a:r>
          </a:p>
          <a:p>
            <a:r>
              <a:rPr lang="en-US" dirty="0">
                <a:latin typeface="+mj-lt"/>
              </a:rPr>
              <a:t>The case manager completes the CRT referral form.</a:t>
            </a:r>
          </a:p>
          <a:p>
            <a:r>
              <a:rPr lang="en-US" dirty="0">
                <a:latin typeface="+mj-lt"/>
              </a:rPr>
              <a:t>The form is given to the Clinical Director for that region. </a:t>
            </a:r>
          </a:p>
          <a:p>
            <a:r>
              <a:rPr lang="en-US" dirty="0">
                <a:latin typeface="+mj-lt"/>
              </a:rPr>
              <a:t>Dr. Dawne Recinos-south region</a:t>
            </a:r>
          </a:p>
          <a:p>
            <a:r>
              <a:rPr lang="en-US" dirty="0">
                <a:latin typeface="+mj-lt"/>
              </a:rPr>
              <a:t>Dr. Rachel Duzant-north region</a:t>
            </a:r>
          </a:p>
          <a:p>
            <a:r>
              <a:rPr lang="en-US" dirty="0">
                <a:latin typeface="+mj-lt"/>
              </a:rPr>
              <a:t>The referral is then sent to the CRT coordinator with the required documents and signatures. </a:t>
            </a:r>
          </a:p>
        </p:txBody>
      </p:sp>
    </p:spTree>
    <p:extLst>
      <p:ext uri="{BB962C8B-B14F-4D97-AF65-F5344CB8AC3E}">
        <p14:creationId xmlns:p14="http://schemas.microsoft.com/office/powerpoint/2010/main" val="12094455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D757A-32BE-35E1-6A2C-50236D9AD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79715"/>
            <a:ext cx="10691265" cy="1307592"/>
          </a:xfrm>
        </p:spPr>
        <p:txBody>
          <a:bodyPr/>
          <a:lstStyle/>
          <a:p>
            <a:pPr algn="ctr"/>
            <a:r>
              <a:rPr lang="en-US" dirty="0"/>
              <a:t>Required Documents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DB8008-FB46-4C66-9C04-5D7602B51C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635" y="1694046"/>
            <a:ext cx="10691265" cy="4333157"/>
          </a:xfrm>
        </p:spPr>
        <p:txBody>
          <a:bodyPr/>
          <a:lstStyle/>
          <a:p>
            <a:r>
              <a:rPr lang="en-US" dirty="0">
                <a:latin typeface="+mj-lt"/>
              </a:rPr>
              <a:t>Complete CRT referral form with names, phone numbers and emails for contacts</a:t>
            </a:r>
          </a:p>
          <a:p>
            <a:r>
              <a:rPr lang="en-US" dirty="0">
                <a:latin typeface="+mj-lt"/>
              </a:rPr>
              <a:t>Signed HIPAA form</a:t>
            </a:r>
          </a:p>
          <a:p>
            <a:r>
              <a:rPr lang="en-US" dirty="0">
                <a:latin typeface="+mj-lt"/>
              </a:rPr>
              <a:t>Signed Provider Agreement for residential and day program (if warranted)</a:t>
            </a:r>
          </a:p>
          <a:p>
            <a:r>
              <a:rPr lang="en-US" dirty="0">
                <a:latin typeface="+mj-lt"/>
              </a:rPr>
              <a:t>Signed release of information for clinical services (CHR clinicians, Cornell Scott, etc.)</a:t>
            </a:r>
          </a:p>
          <a:p>
            <a:r>
              <a:rPr lang="en-US" dirty="0">
                <a:latin typeface="+mj-lt"/>
              </a:rPr>
              <a:t>Recent LON</a:t>
            </a:r>
          </a:p>
          <a:p>
            <a:r>
              <a:rPr lang="en-US" dirty="0">
                <a:latin typeface="+mj-lt"/>
              </a:rPr>
              <a:t>BSP</a:t>
            </a:r>
          </a:p>
          <a:p>
            <a:r>
              <a:rPr lang="en-US" dirty="0">
                <a:latin typeface="+mj-lt"/>
              </a:rPr>
              <a:t>IP</a:t>
            </a:r>
          </a:p>
          <a:p>
            <a:r>
              <a:rPr lang="en-US" dirty="0">
                <a:latin typeface="+mj-lt"/>
              </a:rPr>
              <a:t>Most recent Psychological</a:t>
            </a:r>
          </a:p>
          <a:p>
            <a:r>
              <a:rPr lang="en-US" dirty="0">
                <a:latin typeface="+mj-lt"/>
              </a:rPr>
              <a:t>Guardianship decree if recently changed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11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F0A921-8788-97B6-8138-0684F72C7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DISCHARGE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CCC9F7-D617-EAEC-91B0-490A12997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+mj-lt"/>
              </a:rPr>
              <a:t>Once CRT has completed their 90 days a discharge meeting will be held. This includes the case manager and team members for the discharge. </a:t>
            </a:r>
          </a:p>
          <a:p>
            <a:pPr marL="0" indent="0">
              <a:buNone/>
            </a:pPr>
            <a:endParaRPr lang="en-US" dirty="0">
              <a:latin typeface="+mj-lt"/>
            </a:endParaRPr>
          </a:p>
          <a:p>
            <a:pPr marL="0" indent="0" algn="ctr">
              <a:buNone/>
            </a:pPr>
            <a:r>
              <a:rPr lang="en-US" sz="4000" dirty="0">
                <a:latin typeface="+mj-lt"/>
              </a:rPr>
              <a:t>SUCCESS STORIES</a:t>
            </a:r>
          </a:p>
          <a:p>
            <a:r>
              <a:rPr lang="en-US" dirty="0">
                <a:latin typeface="+mj-lt"/>
              </a:rPr>
              <a:t>Group home</a:t>
            </a:r>
          </a:p>
          <a:p>
            <a:r>
              <a:rPr lang="en-US" dirty="0">
                <a:latin typeface="+mj-lt"/>
              </a:rPr>
              <a:t>SLA</a:t>
            </a:r>
          </a:p>
          <a:p>
            <a:r>
              <a:rPr lang="en-US">
                <a:latin typeface="+mj-lt"/>
              </a:rPr>
              <a:t>Private </a:t>
            </a:r>
            <a:r>
              <a:rPr lang="en-US" dirty="0">
                <a:latin typeface="+mj-lt"/>
              </a:rPr>
              <a:t>home</a:t>
            </a:r>
          </a:p>
          <a:p>
            <a:endParaRPr lang="en-US" sz="4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611535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998FD-2636-B74D-DEF6-68BB4C423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399"/>
            <a:ext cx="10691265" cy="895149"/>
          </a:xfrm>
        </p:spPr>
        <p:txBody>
          <a:bodyPr>
            <a:normAutofit/>
          </a:bodyPr>
          <a:lstStyle/>
          <a:p>
            <a:r>
              <a:rPr lang="en-US" dirty="0"/>
              <a:t>Important things to know about CRT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7EDF6B-74AC-68FA-465A-9E074243FB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600" dirty="0">
                <a:latin typeface="+mj-lt"/>
              </a:rPr>
              <a:t>We are not a replacement for getting a behaviorist.</a:t>
            </a:r>
          </a:p>
          <a:p>
            <a:r>
              <a:rPr lang="en-US" sz="3600" dirty="0">
                <a:latin typeface="+mj-lt"/>
              </a:rPr>
              <a:t>We are </a:t>
            </a:r>
            <a:r>
              <a:rPr lang="en-US" sz="3600">
                <a:latin typeface="+mj-lt"/>
              </a:rPr>
              <a:t>mandated reporters.</a:t>
            </a:r>
            <a:endParaRPr lang="en-US" sz="3600" dirty="0">
              <a:latin typeface="+mj-lt"/>
            </a:endParaRPr>
          </a:p>
          <a:p>
            <a:r>
              <a:rPr lang="en-US" sz="3600" dirty="0">
                <a:latin typeface="+mj-lt"/>
              </a:rPr>
              <a:t>We are not in the home seven days a week. </a:t>
            </a:r>
          </a:p>
          <a:p>
            <a:r>
              <a:rPr lang="en-US" sz="3600" dirty="0">
                <a:latin typeface="+mj-lt"/>
              </a:rPr>
              <a:t>We are not crisis clinicians available 24/7.</a:t>
            </a:r>
          </a:p>
          <a:p>
            <a:r>
              <a:rPr lang="en-US" sz="3600" dirty="0">
                <a:latin typeface="+mj-lt"/>
              </a:rPr>
              <a:t>We are working with the individual and their team for 90 days.</a:t>
            </a:r>
          </a:p>
        </p:txBody>
      </p:sp>
    </p:spTree>
    <p:extLst>
      <p:ext uri="{BB962C8B-B14F-4D97-AF65-F5344CB8AC3E}">
        <p14:creationId xmlns:p14="http://schemas.microsoft.com/office/powerpoint/2010/main" val="1548441054"/>
      </p:ext>
    </p:extLst>
  </p:cSld>
  <p:clrMapOvr>
    <a:masterClrMapping/>
  </p:clrMapOvr>
</p:sld>
</file>

<file path=ppt/theme/theme1.xml><?xml version="1.0" encoding="utf-8"?>
<a:theme xmlns:a="http://schemas.openxmlformats.org/drawingml/2006/main" name="ChronicleVTI">
  <a:themeElements>
    <a:clrScheme name="Chronicle">
      <a:dk1>
        <a:srgbClr val="000000"/>
      </a:dk1>
      <a:lt1>
        <a:srgbClr val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Univers Calisto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 w="12700" cap="flat" cmpd="sng" algn="ctr">
          <a:noFill/>
          <a:prstDash val="solid"/>
          <a:miter lim="800000"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chemeClr val="accent1">
                  <a:shade val="50000"/>
                </a:schemeClr>
              </a:solidFill>
              <a:prstDash val="solid"/>
              <a:miter lim="800000"/>
            </a14:hiddenLine>
          </a:ext>
        </a:ex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ChronicleVTI" id="{508E4D90-5116-4BF0-876B-3F422DD1F65F}" vid="{AA21DC3D-92A8-43A4-8358-ED428371CD55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3673E79E0C3E640A3EA83010EA564F7" ma:contentTypeVersion="17" ma:contentTypeDescription="Create a new document." ma:contentTypeScope="" ma:versionID="bf68789ab78e3a4a209c3ddd6d9a82ba">
  <xsd:schema xmlns:xsd="http://www.w3.org/2001/XMLSchema" xmlns:xs="http://www.w3.org/2001/XMLSchema" xmlns:p="http://schemas.microsoft.com/office/2006/metadata/properties" xmlns:ns2="5aa524db-7994-4ced-a2c9-48a98e90847e" xmlns:ns3="8a992f34-6748-40d0-a1a6-bff449e3bc95" targetNamespace="http://schemas.microsoft.com/office/2006/metadata/properties" ma:root="true" ma:fieldsID="ce85b1b8ef0d12cc694634b7add81b36" ns2:_="" ns3:_="">
    <xsd:import namespace="5aa524db-7994-4ced-a2c9-48a98e90847e"/>
    <xsd:import namespace="8a992f34-6748-40d0-a1a6-bff449e3bc9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Description0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a524db-7994-4ced-a2c9-48a98e9084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Description0" ma:index="12" nillable="true" ma:displayName="Description" ma:internalName="Description0">
      <xsd:simpleType>
        <xsd:restriction base="dms:Note">
          <xsd:maxLength value="255"/>
        </xsd:restriction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69be3ee5-5d72-4a78-bfe6-04ec158992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992f34-6748-40d0-a1a6-bff449e3bc95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f75d7816-9169-48cb-b9df-4d21a66dca2d}" ma:internalName="TaxCatchAll" ma:showField="CatchAllData" ma:web="8a992f34-6748-40d0-a1a6-bff449e3bc9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scription0 xmlns="5aa524db-7994-4ced-a2c9-48a98e90847e" xsi:nil="true"/>
    <lcf76f155ced4ddcb4097134ff3c332f xmlns="5aa524db-7994-4ced-a2c9-48a98e90847e">
      <Terms xmlns="http://schemas.microsoft.com/office/infopath/2007/PartnerControls"/>
    </lcf76f155ced4ddcb4097134ff3c332f>
    <TaxCatchAll xmlns="8a992f34-6748-40d0-a1a6-bff449e3bc95" xsi:nil="true"/>
  </documentManagement>
</p:properties>
</file>

<file path=customXml/itemProps1.xml><?xml version="1.0" encoding="utf-8"?>
<ds:datastoreItem xmlns:ds="http://schemas.openxmlformats.org/officeDocument/2006/customXml" ds:itemID="{0E3BB899-575B-4C6D-958D-1433B5C8D79A}"/>
</file>

<file path=customXml/itemProps2.xml><?xml version="1.0" encoding="utf-8"?>
<ds:datastoreItem xmlns:ds="http://schemas.openxmlformats.org/officeDocument/2006/customXml" ds:itemID="{163BE7F1-759F-48FF-BD6F-D62EFC51B4C8}"/>
</file>

<file path=customXml/itemProps3.xml><?xml version="1.0" encoding="utf-8"?>
<ds:datastoreItem xmlns:ds="http://schemas.openxmlformats.org/officeDocument/2006/customXml" ds:itemID="{279BF419-E54C-43D2-A769-2AC7BC8AA1A6}"/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412</Words>
  <Application>Microsoft Office PowerPoint</Application>
  <PresentationFormat>Widescreen</PresentationFormat>
  <Paragraphs>48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Calisto MT</vt:lpstr>
      <vt:lpstr>Univers Condensed</vt:lpstr>
      <vt:lpstr>ChronicleVTI</vt:lpstr>
      <vt:lpstr>CRT </vt:lpstr>
      <vt:lpstr>What is CRT</vt:lpstr>
      <vt:lpstr>Philosophy of the program</vt:lpstr>
      <vt:lpstr>The goals of the CRT are to provide participants with an array of benefits including:</vt:lpstr>
      <vt:lpstr>HOW TO MAKE A CRT REFERRAL</vt:lpstr>
      <vt:lpstr>Required Documents</vt:lpstr>
      <vt:lpstr>DISCHARGE</vt:lpstr>
      <vt:lpstr>Important things to know about CRT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Judith Fishman, LCSW</dc:creator>
  <cp:lastModifiedBy>Judith Fishman, LCSW</cp:lastModifiedBy>
  <cp:revision>1</cp:revision>
  <dcterms:created xsi:type="dcterms:W3CDTF">2025-04-08T12:23:13Z</dcterms:created>
  <dcterms:modified xsi:type="dcterms:W3CDTF">2025-04-21T23:13:03Z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0x01010043673E79E0C3E640A3EA83010EA564F7</vt:lpwstr>
  </property>
</Properties>
</file>