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0.xml" ContentType="application/vnd.openxmlformats-officedocument.presentationml.notesSlide+xml"/>
  <Override PartName="/ppt/notesMasters/notesMaster1.xml" ContentType="application/vnd.openxmlformats-officedocument.presentationml.notesMaster+xml"/>
  <Override PartName="/ppt/diagrams/colors2.xml" ContentType="application/vnd.openxmlformats-officedocument.drawingml.diagramColors+xml"/>
  <Override PartName="/ppt/theme/theme1.xml" ContentType="application/vnd.openxmlformats-officedocument.theme+xml"/>
  <Override PartName="/ppt/diagrams/drawing2.xml" ContentType="application/vnd.ms-office.drawingml.diagramDrawing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70" r:id="rId1"/>
  </p:sldMasterIdLst>
  <p:notesMasterIdLst>
    <p:notesMasterId r:id="rId29"/>
  </p:notesMasterIdLst>
  <p:sldIdLst>
    <p:sldId id="318" r:id="rId2"/>
    <p:sldId id="372" r:id="rId3"/>
    <p:sldId id="315" r:id="rId4"/>
    <p:sldId id="333" r:id="rId5"/>
    <p:sldId id="368" r:id="rId6"/>
    <p:sldId id="369" r:id="rId7"/>
    <p:sldId id="370" r:id="rId8"/>
    <p:sldId id="319" r:id="rId9"/>
    <p:sldId id="385" r:id="rId10"/>
    <p:sldId id="386" r:id="rId11"/>
    <p:sldId id="422" r:id="rId12"/>
    <p:sldId id="521" r:id="rId13"/>
    <p:sldId id="338" r:id="rId14"/>
    <p:sldId id="275" r:id="rId15"/>
    <p:sldId id="270" r:id="rId16"/>
    <p:sldId id="373" r:id="rId17"/>
    <p:sldId id="366" r:id="rId18"/>
    <p:sldId id="529" r:id="rId19"/>
    <p:sldId id="340" r:id="rId20"/>
    <p:sldId id="271" r:id="rId21"/>
    <p:sldId id="276" r:id="rId22"/>
    <p:sldId id="277" r:id="rId23"/>
    <p:sldId id="379" r:id="rId24"/>
    <p:sldId id="341" r:id="rId25"/>
    <p:sldId id="281" r:id="rId26"/>
    <p:sldId id="283" r:id="rId27"/>
    <p:sldId id="530" r:id="rId2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5FBAE3-E805-274A-8B55-25EC4AB16405}" v="1034" dt="2023-05-08T19:11:07.0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42978"/>
  </p:normalViewPr>
  <p:slideViewPr>
    <p:cSldViewPr snapToGrid="0">
      <p:cViewPr varScale="1">
        <p:scale>
          <a:sx n="33" d="100"/>
          <a:sy n="33" d="100"/>
        </p:scale>
        <p:origin x="2032" y="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37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openxmlformats.org/officeDocument/2006/relationships/customXml" Target="../customXml/item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58C5E2-99C6-45E6-AC3E-23C8057A013F}" type="doc">
      <dgm:prSet loTypeId="urn:microsoft.com/office/officeart/2005/8/layout/arrow2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A896040-7D71-4F2E-A1C9-339FD567DAF5}">
      <dgm:prSet phldrT="[Text]" custT="1"/>
      <dgm:spPr/>
      <dgm:t>
        <a:bodyPr/>
        <a:lstStyle/>
        <a:p>
          <a:pPr algn="l"/>
          <a:r>
            <a:rPr lang="en-US" sz="2400" b="0">
              <a:latin typeface="Arial" pitchFamily="34" charset="0"/>
              <a:cs typeface="Arial" pitchFamily="34" charset="0"/>
            </a:rPr>
            <a:t>Choose a Fiscal Intermediary</a:t>
          </a:r>
        </a:p>
      </dgm:t>
    </dgm:pt>
    <dgm:pt modelId="{7439DB1F-52C8-440A-A063-20A4A7EB6BEE}" type="parTrans" cxnId="{BA1C9585-BA51-4E8B-8A94-57D5F70B1331}">
      <dgm:prSet/>
      <dgm:spPr/>
      <dgm:t>
        <a:bodyPr/>
        <a:lstStyle/>
        <a:p>
          <a:endParaRPr lang="en-US"/>
        </a:p>
      </dgm:t>
    </dgm:pt>
    <dgm:pt modelId="{4E148D10-ED07-4E05-9808-8E940FA1B692}" type="sibTrans" cxnId="{BA1C9585-BA51-4E8B-8A94-57D5F70B1331}">
      <dgm:prSet/>
      <dgm:spPr/>
      <dgm:t>
        <a:bodyPr/>
        <a:lstStyle/>
        <a:p>
          <a:endParaRPr lang="en-US">
            <a:solidFill>
              <a:schemeClr val="tx2">
                <a:lumMod val="60000"/>
                <a:lumOff val="40000"/>
              </a:schemeClr>
            </a:solidFill>
          </a:endParaRPr>
        </a:p>
      </dgm:t>
    </dgm:pt>
    <dgm:pt modelId="{65B6A5CF-1068-49DC-8482-29893368A1FE}">
      <dgm:prSet phldrT="[Text]" custT="1"/>
      <dgm:spPr/>
      <dgm:t>
        <a:bodyPr/>
        <a:lstStyle/>
        <a:p>
          <a:r>
            <a:rPr lang="en-US" sz="2400" b="0">
              <a:latin typeface="Arial" pitchFamily="34" charset="0"/>
              <a:cs typeface="Arial" pitchFamily="34" charset="0"/>
            </a:rPr>
            <a:t>Review Agreement w/  the </a:t>
          </a:r>
          <a:r>
            <a:rPr lang="en-US" sz="2400" b="0" i="0">
              <a:latin typeface="Arial" pitchFamily="34" charset="0"/>
              <a:cs typeface="Arial" pitchFamily="34" charset="0"/>
            </a:rPr>
            <a:t>Employer of Record</a:t>
          </a:r>
        </a:p>
      </dgm:t>
    </dgm:pt>
    <dgm:pt modelId="{8F60A69C-AF03-4F88-B587-D0E61EBA7530}" type="parTrans" cxnId="{A737D229-85A5-49BE-839A-7EE8BF0BC9AE}">
      <dgm:prSet/>
      <dgm:spPr/>
      <dgm:t>
        <a:bodyPr/>
        <a:lstStyle/>
        <a:p>
          <a:endParaRPr lang="en-US"/>
        </a:p>
      </dgm:t>
    </dgm:pt>
    <dgm:pt modelId="{B21CEA12-497C-4A4C-BECF-9847FBD7B9E9}" type="sibTrans" cxnId="{A737D229-85A5-49BE-839A-7EE8BF0BC9AE}">
      <dgm:prSet/>
      <dgm:spPr/>
      <dgm:t>
        <a:bodyPr/>
        <a:lstStyle/>
        <a:p>
          <a:endParaRPr lang="en-US"/>
        </a:p>
      </dgm:t>
    </dgm:pt>
    <dgm:pt modelId="{D3388CC0-E1E9-43E0-90D6-420F59DAA01A}">
      <dgm:prSet phldrT="[Text]" custT="1"/>
      <dgm:spPr/>
      <dgm:t>
        <a:bodyPr/>
        <a:lstStyle/>
        <a:p>
          <a:r>
            <a:rPr lang="en-US" sz="2400">
              <a:latin typeface="Arial" pitchFamily="34" charset="0"/>
              <a:cs typeface="Arial" pitchFamily="34" charset="0"/>
            </a:rPr>
            <a:t>Obtain</a:t>
          </a:r>
          <a:r>
            <a:rPr lang="en-US" sz="2500">
              <a:latin typeface="Arial" pitchFamily="34" charset="0"/>
              <a:cs typeface="Arial" pitchFamily="34" charset="0"/>
            </a:rPr>
            <a:t> an Allocation</a:t>
          </a:r>
        </a:p>
      </dgm:t>
    </dgm:pt>
    <dgm:pt modelId="{589FD392-A8F0-43A3-9B13-77D211335002}" type="parTrans" cxnId="{8E6041B3-A10E-48AD-A3FF-4F53979712DA}">
      <dgm:prSet/>
      <dgm:spPr/>
      <dgm:t>
        <a:bodyPr/>
        <a:lstStyle/>
        <a:p>
          <a:endParaRPr lang="en-US"/>
        </a:p>
      </dgm:t>
    </dgm:pt>
    <dgm:pt modelId="{C57FADB8-D9DB-49E7-B449-C67117372A25}" type="sibTrans" cxnId="{8E6041B3-A10E-48AD-A3FF-4F53979712DA}">
      <dgm:prSet/>
      <dgm:spPr/>
      <dgm:t>
        <a:bodyPr/>
        <a:lstStyle/>
        <a:p>
          <a:endParaRPr lang="en-US"/>
        </a:p>
      </dgm:t>
    </dgm:pt>
    <dgm:pt modelId="{1D329BCC-2431-48A0-A300-22E30BD41369}">
      <dgm:prSet phldrT="[Text]" custT="1"/>
      <dgm:spPr/>
      <dgm:t>
        <a:bodyPr/>
        <a:lstStyle/>
        <a:p>
          <a:r>
            <a:rPr lang="en-US" sz="2400">
              <a:latin typeface="Arial" pitchFamily="34" charset="0"/>
              <a:cs typeface="Arial" pitchFamily="34" charset="0"/>
            </a:rPr>
            <a:t>Develop &amp;             Manage Budget</a:t>
          </a:r>
        </a:p>
      </dgm:t>
    </dgm:pt>
    <dgm:pt modelId="{62AC4D4E-12AF-4AFF-8683-C9EB11BE5DF0}" type="parTrans" cxnId="{216EAAD9-6CBB-41A6-8116-1B8514AD946D}">
      <dgm:prSet/>
      <dgm:spPr/>
      <dgm:t>
        <a:bodyPr/>
        <a:lstStyle/>
        <a:p>
          <a:endParaRPr lang="en-US"/>
        </a:p>
      </dgm:t>
    </dgm:pt>
    <dgm:pt modelId="{39A558D5-419B-479A-B172-43D4F867CB7F}" type="sibTrans" cxnId="{216EAAD9-6CBB-41A6-8116-1B8514AD946D}">
      <dgm:prSet/>
      <dgm:spPr/>
      <dgm:t>
        <a:bodyPr/>
        <a:lstStyle/>
        <a:p>
          <a:endParaRPr lang="en-US"/>
        </a:p>
      </dgm:t>
    </dgm:pt>
    <dgm:pt modelId="{36EF2D5B-11C8-44CC-8C65-3AD68AE247E1}">
      <dgm:prSet phldrT="[Text]" custT="1"/>
      <dgm:spPr/>
      <dgm:t>
        <a:bodyPr/>
        <a:lstStyle/>
        <a:p>
          <a:endParaRPr lang="en-US"/>
        </a:p>
      </dgm:t>
    </dgm:pt>
    <dgm:pt modelId="{CCF3FEDC-04DB-4D3C-A5CD-19E018E31728}" type="parTrans" cxnId="{FDE5DCB1-D812-4292-BB65-625185C66144}">
      <dgm:prSet/>
      <dgm:spPr/>
      <dgm:t>
        <a:bodyPr/>
        <a:lstStyle/>
        <a:p>
          <a:endParaRPr lang="en-US"/>
        </a:p>
      </dgm:t>
    </dgm:pt>
    <dgm:pt modelId="{6BC2DB30-76F0-4506-821C-6B0278C6AB27}" type="sibTrans" cxnId="{FDE5DCB1-D812-4292-BB65-625185C66144}">
      <dgm:prSet/>
      <dgm:spPr/>
      <dgm:t>
        <a:bodyPr/>
        <a:lstStyle/>
        <a:p>
          <a:endParaRPr lang="en-US"/>
        </a:p>
      </dgm:t>
    </dgm:pt>
    <dgm:pt modelId="{647B013F-0C84-4329-9D73-AFC121BEE4FF}">
      <dgm:prSet phldrT="[Text]" custT="1"/>
      <dgm:spPr/>
      <dgm:t>
        <a:bodyPr/>
        <a:lstStyle/>
        <a:p>
          <a:r>
            <a:rPr lang="en-US" sz="2400" b="0">
              <a:latin typeface="Arial" pitchFamily="34" charset="0"/>
              <a:cs typeface="Arial" pitchFamily="34" charset="0"/>
            </a:rPr>
            <a:t>Agreement for </a:t>
          </a:r>
          <a:br>
            <a:rPr lang="en-US" sz="2400" b="0">
              <a:latin typeface="Arial" pitchFamily="34" charset="0"/>
              <a:cs typeface="Arial" pitchFamily="34" charset="0"/>
            </a:rPr>
          </a:br>
          <a:r>
            <a:rPr lang="en-US" sz="2400" b="0">
              <a:latin typeface="Arial" pitchFamily="34" charset="0"/>
              <a:cs typeface="Arial" pitchFamily="34" charset="0"/>
            </a:rPr>
            <a:t>Self Directed Services</a:t>
          </a:r>
        </a:p>
      </dgm:t>
    </dgm:pt>
    <dgm:pt modelId="{A6496FED-64BF-4064-99C7-9B252CA613A4}" type="parTrans" cxnId="{33DDAE18-65E7-4CD2-8802-993F22AF7E03}">
      <dgm:prSet/>
      <dgm:spPr/>
      <dgm:t>
        <a:bodyPr/>
        <a:lstStyle/>
        <a:p>
          <a:endParaRPr lang="en-US"/>
        </a:p>
      </dgm:t>
    </dgm:pt>
    <dgm:pt modelId="{774728B1-0DBA-4442-A039-FECD8B9D9E98}" type="sibTrans" cxnId="{33DDAE18-65E7-4CD2-8802-993F22AF7E03}">
      <dgm:prSet/>
      <dgm:spPr/>
      <dgm:t>
        <a:bodyPr/>
        <a:lstStyle/>
        <a:p>
          <a:endParaRPr lang="en-US"/>
        </a:p>
      </dgm:t>
    </dgm:pt>
    <dgm:pt modelId="{21C402CB-7843-42F7-B1FF-C4529223EEC2}">
      <dgm:prSet phldrT="[Text]" custT="1"/>
      <dgm:spPr/>
      <dgm:t>
        <a:bodyPr/>
        <a:lstStyle/>
        <a:p>
          <a:endParaRPr lang="en-US"/>
        </a:p>
      </dgm:t>
    </dgm:pt>
    <dgm:pt modelId="{089405C3-0450-4E92-8602-284D7ACA18E4}" type="parTrans" cxnId="{9D729DD7-9461-414B-A9E4-3514BE94E11A}">
      <dgm:prSet/>
      <dgm:spPr/>
      <dgm:t>
        <a:bodyPr/>
        <a:lstStyle/>
        <a:p>
          <a:endParaRPr lang="en-US"/>
        </a:p>
      </dgm:t>
    </dgm:pt>
    <dgm:pt modelId="{4BC8135C-390D-4309-9778-F1BF0417CA82}" type="sibTrans" cxnId="{9D729DD7-9461-414B-A9E4-3514BE94E11A}">
      <dgm:prSet/>
      <dgm:spPr/>
      <dgm:t>
        <a:bodyPr/>
        <a:lstStyle/>
        <a:p>
          <a:endParaRPr lang="en-US"/>
        </a:p>
      </dgm:t>
    </dgm:pt>
    <dgm:pt modelId="{A8DAEA7B-3699-41D7-BC79-A8BD45B07676}">
      <dgm:prSet/>
      <dgm:spPr/>
      <dgm:t>
        <a:bodyPr/>
        <a:lstStyle/>
        <a:p>
          <a:endParaRPr lang="en-US"/>
        </a:p>
      </dgm:t>
    </dgm:pt>
    <dgm:pt modelId="{9923A9D1-2600-4079-B2F4-2FABB585E5FD}" type="parTrans" cxnId="{62445091-D465-49F8-9CFE-833EC5B72034}">
      <dgm:prSet/>
      <dgm:spPr/>
      <dgm:t>
        <a:bodyPr/>
        <a:lstStyle/>
        <a:p>
          <a:endParaRPr lang="en-US"/>
        </a:p>
      </dgm:t>
    </dgm:pt>
    <dgm:pt modelId="{F773CF66-E8D0-4119-9D37-8922D973B980}" type="sibTrans" cxnId="{62445091-D465-49F8-9CFE-833EC5B72034}">
      <dgm:prSet/>
      <dgm:spPr/>
      <dgm:t>
        <a:bodyPr/>
        <a:lstStyle/>
        <a:p>
          <a:endParaRPr lang="en-US"/>
        </a:p>
      </dgm:t>
    </dgm:pt>
    <dgm:pt modelId="{5DD8C2C5-AA47-444F-8157-0506E352379A}" type="pres">
      <dgm:prSet presAssocID="{BD58C5E2-99C6-45E6-AC3E-23C8057A013F}" presName="arrowDiagram" presStyleCnt="0">
        <dgm:presLayoutVars>
          <dgm:chMax val="5"/>
          <dgm:dir/>
          <dgm:resizeHandles val="exact"/>
        </dgm:presLayoutVars>
      </dgm:prSet>
      <dgm:spPr/>
    </dgm:pt>
    <dgm:pt modelId="{A596F59B-A331-4145-88B4-096EFDA392E4}" type="pres">
      <dgm:prSet presAssocID="{BD58C5E2-99C6-45E6-AC3E-23C8057A013F}" presName="arrow" presStyleLbl="bgShp" presStyleIdx="0" presStyleCnt="1" custScaleY="91726"/>
      <dgm:spPr/>
    </dgm:pt>
    <dgm:pt modelId="{78808210-040C-482B-949F-7BF8766EE410}" type="pres">
      <dgm:prSet presAssocID="{BD58C5E2-99C6-45E6-AC3E-23C8057A013F}" presName="arrowDiagram5" presStyleCnt="0"/>
      <dgm:spPr/>
    </dgm:pt>
    <dgm:pt modelId="{E8513FB0-D7A5-4A7A-9DE7-31CFE059B511}" type="pres">
      <dgm:prSet presAssocID="{647B013F-0C84-4329-9D73-AFC121BEE4FF}" presName="bullet5a" presStyleLbl="node1" presStyleIdx="0" presStyleCnt="5" custLinFactX="-16804" custLinFactNeighborX="-100000" custLinFactNeighborY="55338"/>
      <dgm:spPr/>
    </dgm:pt>
    <dgm:pt modelId="{13738C08-0305-4956-899A-E3A52018E6E0}" type="pres">
      <dgm:prSet presAssocID="{647B013F-0C84-4329-9D73-AFC121BEE4FF}" presName="textBox5a" presStyleLbl="revTx" presStyleIdx="0" presStyleCnt="5" custScaleX="450458" custScaleY="94852" custLinFactX="27277" custLinFactNeighborX="100000" custLinFactNeighborY="22554">
        <dgm:presLayoutVars>
          <dgm:bulletEnabled val="1"/>
        </dgm:presLayoutVars>
      </dgm:prSet>
      <dgm:spPr/>
    </dgm:pt>
    <dgm:pt modelId="{CE7ABAA9-0034-46EB-B74B-9C5E5E9B239A}" type="pres">
      <dgm:prSet presAssocID="{65B6A5CF-1068-49DC-8482-29893368A1FE}" presName="bullet5b" presStyleLbl="node1" presStyleIdx="1" presStyleCnt="5"/>
      <dgm:spPr/>
    </dgm:pt>
    <dgm:pt modelId="{594DD884-E588-4E89-A5C7-5B7F646EC0BC}" type="pres">
      <dgm:prSet presAssocID="{65B6A5CF-1068-49DC-8482-29893368A1FE}" presName="textBox5b" presStyleLbl="revTx" presStyleIdx="1" presStyleCnt="5" custScaleX="318280" custScaleY="31796" custLinFactNeighborX="56948" custLinFactNeighborY="-15005">
        <dgm:presLayoutVars>
          <dgm:bulletEnabled val="1"/>
        </dgm:presLayoutVars>
      </dgm:prSet>
      <dgm:spPr/>
    </dgm:pt>
    <dgm:pt modelId="{24C2424C-FB4A-4167-B114-925690C70DBC}" type="pres">
      <dgm:prSet presAssocID="{CA896040-7D71-4F2E-A1C9-339FD567DAF5}" presName="bullet5c" presStyleLbl="node1" presStyleIdx="2" presStyleCnt="5"/>
      <dgm:spPr/>
    </dgm:pt>
    <dgm:pt modelId="{D4F9DD97-1827-4732-8776-4DEDB7D616DE}" type="pres">
      <dgm:prSet presAssocID="{CA896040-7D71-4F2E-A1C9-339FD567DAF5}" presName="textBox5c" presStyleLbl="revTx" presStyleIdx="2" presStyleCnt="5" custFlipVert="0" custScaleX="180078" custScaleY="27292" custLinFactNeighborX="-5134" custLinFactNeighborY="-25457">
        <dgm:presLayoutVars>
          <dgm:bulletEnabled val="1"/>
        </dgm:presLayoutVars>
      </dgm:prSet>
      <dgm:spPr/>
    </dgm:pt>
    <dgm:pt modelId="{545DA670-916D-47FE-85DA-D4DB152B7E7A}" type="pres">
      <dgm:prSet presAssocID="{D3388CC0-E1E9-43E0-90D6-420F59DAA01A}" presName="bullet5d" presStyleLbl="node1" presStyleIdx="3" presStyleCnt="5"/>
      <dgm:spPr/>
    </dgm:pt>
    <dgm:pt modelId="{D040BC4C-3088-43B3-B60F-856A64E2303B}" type="pres">
      <dgm:prSet presAssocID="{D3388CC0-E1E9-43E0-90D6-420F59DAA01A}" presName="textBox5d" presStyleLbl="revTx" presStyleIdx="3" presStyleCnt="5" custScaleX="122812" custScaleY="25151" custLinFactNeighborX="0" custLinFactNeighborY="-29726">
        <dgm:presLayoutVars>
          <dgm:bulletEnabled val="1"/>
        </dgm:presLayoutVars>
      </dgm:prSet>
      <dgm:spPr/>
    </dgm:pt>
    <dgm:pt modelId="{5834C6CB-7DCA-46AE-B667-ECC34E0276F8}" type="pres">
      <dgm:prSet presAssocID="{1D329BCC-2431-48A0-A300-22E30BD41369}" presName="bullet5e" presStyleLbl="node1" presStyleIdx="4" presStyleCnt="5"/>
      <dgm:spPr/>
    </dgm:pt>
    <dgm:pt modelId="{4EF7D84D-57A3-4D6E-84E1-847E89A517A8}" type="pres">
      <dgm:prSet presAssocID="{1D329BCC-2431-48A0-A300-22E30BD41369}" presName="textBox5e" presStyleLbl="revTx" presStyleIdx="4" presStyleCnt="5" custScaleX="123831" custScaleY="13325" custLinFactNeighborX="20605" custLinFactNeighborY="-32004">
        <dgm:presLayoutVars>
          <dgm:bulletEnabled val="1"/>
        </dgm:presLayoutVars>
      </dgm:prSet>
      <dgm:spPr/>
    </dgm:pt>
  </dgm:ptLst>
  <dgm:cxnLst>
    <dgm:cxn modelId="{357DF60B-0910-4E59-AAAE-535D536B0EF5}" type="presOf" srcId="{D3388CC0-E1E9-43E0-90D6-420F59DAA01A}" destId="{D040BC4C-3088-43B3-B60F-856A64E2303B}" srcOrd="0" destOrd="0" presId="urn:microsoft.com/office/officeart/2005/8/layout/arrow2"/>
    <dgm:cxn modelId="{33DDAE18-65E7-4CD2-8802-993F22AF7E03}" srcId="{BD58C5E2-99C6-45E6-AC3E-23C8057A013F}" destId="{647B013F-0C84-4329-9D73-AFC121BEE4FF}" srcOrd="0" destOrd="0" parTransId="{A6496FED-64BF-4064-99C7-9B252CA613A4}" sibTransId="{774728B1-0DBA-4442-A039-FECD8B9D9E98}"/>
    <dgm:cxn modelId="{A737D229-85A5-49BE-839A-7EE8BF0BC9AE}" srcId="{BD58C5E2-99C6-45E6-AC3E-23C8057A013F}" destId="{65B6A5CF-1068-49DC-8482-29893368A1FE}" srcOrd="1" destOrd="0" parTransId="{8F60A69C-AF03-4F88-B587-D0E61EBA7530}" sibTransId="{B21CEA12-497C-4A4C-BECF-9847FBD7B9E9}"/>
    <dgm:cxn modelId="{23DDE036-F0EA-4806-BFB6-F86057138013}" type="presOf" srcId="{1D329BCC-2431-48A0-A300-22E30BD41369}" destId="{4EF7D84D-57A3-4D6E-84E1-847E89A517A8}" srcOrd="0" destOrd="0" presId="urn:microsoft.com/office/officeart/2005/8/layout/arrow2"/>
    <dgm:cxn modelId="{22609C45-202A-45BD-815C-07B6F2F625FB}" type="presOf" srcId="{CA896040-7D71-4F2E-A1C9-339FD567DAF5}" destId="{D4F9DD97-1827-4732-8776-4DEDB7D616DE}" srcOrd="0" destOrd="0" presId="urn:microsoft.com/office/officeart/2005/8/layout/arrow2"/>
    <dgm:cxn modelId="{E1537D76-1D3D-419B-ACA3-A3DA14F4505F}" type="presOf" srcId="{BD58C5E2-99C6-45E6-AC3E-23C8057A013F}" destId="{5DD8C2C5-AA47-444F-8157-0506E352379A}" srcOrd="0" destOrd="0" presId="urn:microsoft.com/office/officeart/2005/8/layout/arrow2"/>
    <dgm:cxn modelId="{BA1C9585-BA51-4E8B-8A94-57D5F70B1331}" srcId="{BD58C5E2-99C6-45E6-AC3E-23C8057A013F}" destId="{CA896040-7D71-4F2E-A1C9-339FD567DAF5}" srcOrd="2" destOrd="0" parTransId="{7439DB1F-52C8-440A-A063-20A4A7EB6BEE}" sibTransId="{4E148D10-ED07-4E05-9808-8E940FA1B692}"/>
    <dgm:cxn modelId="{62445091-D465-49F8-9CFE-833EC5B72034}" srcId="{BD58C5E2-99C6-45E6-AC3E-23C8057A013F}" destId="{A8DAEA7B-3699-41D7-BC79-A8BD45B07676}" srcOrd="7" destOrd="0" parTransId="{9923A9D1-2600-4079-B2F4-2FABB585E5FD}" sibTransId="{F773CF66-E8D0-4119-9D37-8922D973B980}"/>
    <dgm:cxn modelId="{2BF560B0-7B30-46D7-B141-E9A43E155DC5}" type="presOf" srcId="{647B013F-0C84-4329-9D73-AFC121BEE4FF}" destId="{13738C08-0305-4956-899A-E3A52018E6E0}" srcOrd="0" destOrd="0" presId="urn:microsoft.com/office/officeart/2005/8/layout/arrow2"/>
    <dgm:cxn modelId="{FDE5DCB1-D812-4292-BB65-625185C66144}" srcId="{BD58C5E2-99C6-45E6-AC3E-23C8057A013F}" destId="{36EF2D5B-11C8-44CC-8C65-3AD68AE247E1}" srcOrd="5" destOrd="0" parTransId="{CCF3FEDC-04DB-4D3C-A5CD-19E018E31728}" sibTransId="{6BC2DB30-76F0-4506-821C-6B0278C6AB27}"/>
    <dgm:cxn modelId="{8E6041B3-A10E-48AD-A3FF-4F53979712DA}" srcId="{BD58C5E2-99C6-45E6-AC3E-23C8057A013F}" destId="{D3388CC0-E1E9-43E0-90D6-420F59DAA01A}" srcOrd="3" destOrd="0" parTransId="{589FD392-A8F0-43A3-9B13-77D211335002}" sibTransId="{C57FADB8-D9DB-49E7-B449-C67117372A25}"/>
    <dgm:cxn modelId="{9C1F96BE-39D2-46EF-89D2-7AB2C8751D0C}" type="presOf" srcId="{65B6A5CF-1068-49DC-8482-29893368A1FE}" destId="{594DD884-E588-4E89-A5C7-5B7F646EC0BC}" srcOrd="0" destOrd="0" presId="urn:microsoft.com/office/officeart/2005/8/layout/arrow2"/>
    <dgm:cxn modelId="{9D729DD7-9461-414B-A9E4-3514BE94E11A}" srcId="{BD58C5E2-99C6-45E6-AC3E-23C8057A013F}" destId="{21C402CB-7843-42F7-B1FF-C4529223EEC2}" srcOrd="6" destOrd="0" parTransId="{089405C3-0450-4E92-8602-284D7ACA18E4}" sibTransId="{4BC8135C-390D-4309-9778-F1BF0417CA82}"/>
    <dgm:cxn modelId="{216EAAD9-6CBB-41A6-8116-1B8514AD946D}" srcId="{BD58C5E2-99C6-45E6-AC3E-23C8057A013F}" destId="{1D329BCC-2431-48A0-A300-22E30BD41369}" srcOrd="4" destOrd="0" parTransId="{62AC4D4E-12AF-4AFF-8683-C9EB11BE5DF0}" sibTransId="{39A558D5-419B-479A-B172-43D4F867CB7F}"/>
    <dgm:cxn modelId="{1092B7F3-BACB-4D99-825C-4B2C0254B5E0}" type="presParOf" srcId="{5DD8C2C5-AA47-444F-8157-0506E352379A}" destId="{A596F59B-A331-4145-88B4-096EFDA392E4}" srcOrd="0" destOrd="0" presId="urn:microsoft.com/office/officeart/2005/8/layout/arrow2"/>
    <dgm:cxn modelId="{124ABB81-6AF5-4ED3-AD0D-B26F76D2AE2B}" type="presParOf" srcId="{5DD8C2C5-AA47-444F-8157-0506E352379A}" destId="{78808210-040C-482B-949F-7BF8766EE410}" srcOrd="1" destOrd="0" presId="urn:microsoft.com/office/officeart/2005/8/layout/arrow2"/>
    <dgm:cxn modelId="{BEC7B1FE-516B-4A69-898F-E8E682D46416}" type="presParOf" srcId="{78808210-040C-482B-949F-7BF8766EE410}" destId="{E8513FB0-D7A5-4A7A-9DE7-31CFE059B511}" srcOrd="0" destOrd="0" presId="urn:microsoft.com/office/officeart/2005/8/layout/arrow2"/>
    <dgm:cxn modelId="{C0CFD2CA-4645-4C48-A713-EC8A4AC914EF}" type="presParOf" srcId="{78808210-040C-482B-949F-7BF8766EE410}" destId="{13738C08-0305-4956-899A-E3A52018E6E0}" srcOrd="1" destOrd="0" presId="urn:microsoft.com/office/officeart/2005/8/layout/arrow2"/>
    <dgm:cxn modelId="{5C72B83B-A03A-4E98-9E58-D92D1D5F08FA}" type="presParOf" srcId="{78808210-040C-482B-949F-7BF8766EE410}" destId="{CE7ABAA9-0034-46EB-B74B-9C5E5E9B239A}" srcOrd="2" destOrd="0" presId="urn:microsoft.com/office/officeart/2005/8/layout/arrow2"/>
    <dgm:cxn modelId="{1419125B-0F39-4518-874C-14989BB0071B}" type="presParOf" srcId="{78808210-040C-482B-949F-7BF8766EE410}" destId="{594DD884-E588-4E89-A5C7-5B7F646EC0BC}" srcOrd="3" destOrd="0" presId="urn:microsoft.com/office/officeart/2005/8/layout/arrow2"/>
    <dgm:cxn modelId="{0EB23560-E076-4F91-BAB5-5FA2BE1A4749}" type="presParOf" srcId="{78808210-040C-482B-949F-7BF8766EE410}" destId="{24C2424C-FB4A-4167-B114-925690C70DBC}" srcOrd="4" destOrd="0" presId="urn:microsoft.com/office/officeart/2005/8/layout/arrow2"/>
    <dgm:cxn modelId="{3A5C9F68-9F8D-426C-9928-EBDA95E808FC}" type="presParOf" srcId="{78808210-040C-482B-949F-7BF8766EE410}" destId="{D4F9DD97-1827-4732-8776-4DEDB7D616DE}" srcOrd="5" destOrd="0" presId="urn:microsoft.com/office/officeart/2005/8/layout/arrow2"/>
    <dgm:cxn modelId="{ED5DDF42-FB0D-4242-BB76-482EE2EDD657}" type="presParOf" srcId="{78808210-040C-482B-949F-7BF8766EE410}" destId="{545DA670-916D-47FE-85DA-D4DB152B7E7A}" srcOrd="6" destOrd="0" presId="urn:microsoft.com/office/officeart/2005/8/layout/arrow2"/>
    <dgm:cxn modelId="{960BC965-5CA3-4D61-9994-81B45B3F42D8}" type="presParOf" srcId="{78808210-040C-482B-949F-7BF8766EE410}" destId="{D040BC4C-3088-43B3-B60F-856A64E2303B}" srcOrd="7" destOrd="0" presId="urn:microsoft.com/office/officeart/2005/8/layout/arrow2"/>
    <dgm:cxn modelId="{83CE7762-AF81-4A82-816B-31B0FA54C4F5}" type="presParOf" srcId="{78808210-040C-482B-949F-7BF8766EE410}" destId="{5834C6CB-7DCA-46AE-B667-ECC34E0276F8}" srcOrd="8" destOrd="0" presId="urn:microsoft.com/office/officeart/2005/8/layout/arrow2"/>
    <dgm:cxn modelId="{3D55981F-88B9-4B44-9F94-20596BC05E0A}" type="presParOf" srcId="{78808210-040C-482B-949F-7BF8766EE410}" destId="{4EF7D84D-57A3-4D6E-84E1-847E89A517A8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D58C5E2-99C6-45E6-AC3E-23C8057A013F}" type="doc">
      <dgm:prSet loTypeId="urn:microsoft.com/office/officeart/2005/8/layout/arrow2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6EF2D5B-11C8-44CC-8C65-3AD68AE247E1}">
      <dgm:prSet phldrT="[Text]" custT="1"/>
      <dgm:spPr/>
      <dgm:t>
        <a:bodyPr/>
        <a:lstStyle/>
        <a:p>
          <a:r>
            <a:rPr lang="en-US" sz="3000"/>
            <a:t> </a:t>
          </a:r>
          <a:endParaRPr lang="en-US" sz="2500"/>
        </a:p>
      </dgm:t>
    </dgm:pt>
    <dgm:pt modelId="{CCF3FEDC-04DB-4D3C-A5CD-19E018E31728}" type="parTrans" cxnId="{FDE5DCB1-D812-4292-BB65-625185C66144}">
      <dgm:prSet/>
      <dgm:spPr/>
      <dgm:t>
        <a:bodyPr/>
        <a:lstStyle/>
        <a:p>
          <a:endParaRPr lang="en-US"/>
        </a:p>
      </dgm:t>
    </dgm:pt>
    <dgm:pt modelId="{6BC2DB30-76F0-4506-821C-6B0278C6AB27}" type="sibTrans" cxnId="{FDE5DCB1-D812-4292-BB65-625185C66144}">
      <dgm:prSet/>
      <dgm:spPr/>
      <dgm:t>
        <a:bodyPr/>
        <a:lstStyle/>
        <a:p>
          <a:endParaRPr lang="en-US"/>
        </a:p>
      </dgm:t>
    </dgm:pt>
    <dgm:pt modelId="{3466AA08-AF61-49CE-81F0-B17932D6E0A7}">
      <dgm:prSet phldrT="[Text]" custT="1"/>
      <dgm:spPr/>
      <dgm:t>
        <a:bodyPr/>
        <a:lstStyle/>
        <a:p>
          <a:r>
            <a:rPr lang="en-US" sz="2400"/>
            <a:t>Finding Employees</a:t>
          </a:r>
          <a:endParaRPr lang="en-US" sz="2000"/>
        </a:p>
      </dgm:t>
    </dgm:pt>
    <dgm:pt modelId="{540B602B-46FE-462D-8512-1784F8D90571}" type="parTrans" cxnId="{99E411F5-3105-4D2A-8689-4B511FD4B136}">
      <dgm:prSet/>
      <dgm:spPr/>
      <dgm:t>
        <a:bodyPr/>
        <a:lstStyle/>
        <a:p>
          <a:endParaRPr lang="en-US"/>
        </a:p>
      </dgm:t>
    </dgm:pt>
    <dgm:pt modelId="{B70C947F-AB95-4989-96D5-B6C0E2DF4996}" type="sibTrans" cxnId="{99E411F5-3105-4D2A-8689-4B511FD4B136}">
      <dgm:prSet/>
      <dgm:spPr/>
      <dgm:t>
        <a:bodyPr/>
        <a:lstStyle/>
        <a:p>
          <a:endParaRPr lang="en-US"/>
        </a:p>
      </dgm:t>
    </dgm:pt>
    <dgm:pt modelId="{57518AF2-A56C-4B43-BA31-365C5C162FA1}">
      <dgm:prSet phldrT="[Text]" custT="1"/>
      <dgm:spPr/>
      <dgm:t>
        <a:bodyPr/>
        <a:lstStyle/>
        <a:p>
          <a:r>
            <a:rPr lang="en-US" sz="2400"/>
            <a:t>Choosing</a:t>
          </a:r>
          <a:r>
            <a:rPr lang="en-US" sz="2000"/>
            <a:t> </a:t>
          </a:r>
          <a:r>
            <a:rPr lang="en-US" sz="2400"/>
            <a:t>Employees</a:t>
          </a:r>
          <a:endParaRPr lang="en-US" sz="2500"/>
        </a:p>
      </dgm:t>
    </dgm:pt>
    <dgm:pt modelId="{B814D8CE-63B2-454A-A2A6-F4CE26B10B80}" type="parTrans" cxnId="{006A199F-7CB6-4D6B-A613-4BABF83AA91C}">
      <dgm:prSet/>
      <dgm:spPr/>
      <dgm:t>
        <a:bodyPr/>
        <a:lstStyle/>
        <a:p>
          <a:endParaRPr lang="en-US"/>
        </a:p>
      </dgm:t>
    </dgm:pt>
    <dgm:pt modelId="{BFF927E6-B970-4CEC-BB71-F06A15FD4667}" type="sibTrans" cxnId="{006A199F-7CB6-4D6B-A613-4BABF83AA91C}">
      <dgm:prSet/>
      <dgm:spPr/>
      <dgm:t>
        <a:bodyPr/>
        <a:lstStyle/>
        <a:p>
          <a:endParaRPr lang="en-US"/>
        </a:p>
      </dgm:t>
    </dgm:pt>
    <dgm:pt modelId="{1EAFAB8C-5558-43AE-806D-DBD5FD01F278}">
      <dgm:prSet phldrT="[Text]" custT="1"/>
      <dgm:spPr/>
      <dgm:t>
        <a:bodyPr/>
        <a:lstStyle/>
        <a:p>
          <a:r>
            <a:rPr lang="en-US" sz="2400" b="0"/>
            <a:t>Keeping</a:t>
          </a:r>
          <a:r>
            <a:rPr lang="en-US" sz="2000" b="0"/>
            <a:t> </a:t>
          </a:r>
          <a:r>
            <a:rPr lang="en-US" sz="2400" b="0"/>
            <a:t>Employees</a:t>
          </a:r>
          <a:endParaRPr lang="en-US" sz="2500" b="0"/>
        </a:p>
      </dgm:t>
    </dgm:pt>
    <dgm:pt modelId="{4EEDDB12-CE9B-4E6F-8869-345E8E8EE9E4}" type="parTrans" cxnId="{827EA50A-7354-43EF-BB36-5784079B1137}">
      <dgm:prSet/>
      <dgm:spPr/>
      <dgm:t>
        <a:bodyPr/>
        <a:lstStyle/>
        <a:p>
          <a:endParaRPr lang="en-US"/>
        </a:p>
      </dgm:t>
    </dgm:pt>
    <dgm:pt modelId="{DFADEE3F-43ED-4656-814A-182BA4EA5B6B}" type="sibTrans" cxnId="{827EA50A-7354-43EF-BB36-5784079B1137}">
      <dgm:prSet/>
      <dgm:spPr/>
      <dgm:t>
        <a:bodyPr/>
        <a:lstStyle/>
        <a:p>
          <a:endParaRPr lang="en-US"/>
        </a:p>
      </dgm:t>
    </dgm:pt>
    <dgm:pt modelId="{D69E58E3-BBD2-4787-8897-9C28224ECE0A}">
      <dgm:prSet phldrT="[Text]" custT="1"/>
      <dgm:spPr/>
      <dgm:t>
        <a:bodyPr/>
        <a:lstStyle/>
        <a:p>
          <a:r>
            <a:rPr lang="en-US" sz="2400"/>
            <a:t>Offering the Job </a:t>
          </a:r>
          <a:endParaRPr lang="en-US" sz="2800"/>
        </a:p>
      </dgm:t>
    </dgm:pt>
    <dgm:pt modelId="{8A3CE14D-F7C1-467C-B074-2428A782E960}" type="parTrans" cxnId="{107238D0-8832-457B-9B47-A8633BEA17FB}">
      <dgm:prSet/>
      <dgm:spPr/>
      <dgm:t>
        <a:bodyPr/>
        <a:lstStyle/>
        <a:p>
          <a:endParaRPr lang="en-US"/>
        </a:p>
      </dgm:t>
    </dgm:pt>
    <dgm:pt modelId="{76F44807-04A5-4E26-B012-D49718AE361E}" type="sibTrans" cxnId="{107238D0-8832-457B-9B47-A8633BEA17FB}">
      <dgm:prSet/>
      <dgm:spPr/>
      <dgm:t>
        <a:bodyPr/>
        <a:lstStyle/>
        <a:p>
          <a:endParaRPr lang="en-US"/>
        </a:p>
      </dgm:t>
    </dgm:pt>
    <dgm:pt modelId="{9D804142-3505-44E1-94D4-D0DC2B031F01}" type="pres">
      <dgm:prSet presAssocID="{BD58C5E2-99C6-45E6-AC3E-23C8057A013F}" presName="arrowDiagram" presStyleCnt="0">
        <dgm:presLayoutVars>
          <dgm:chMax val="5"/>
          <dgm:dir/>
          <dgm:resizeHandles val="exact"/>
        </dgm:presLayoutVars>
      </dgm:prSet>
      <dgm:spPr/>
    </dgm:pt>
    <dgm:pt modelId="{67A29146-8E89-4B84-8F8D-9120293035F5}" type="pres">
      <dgm:prSet presAssocID="{BD58C5E2-99C6-45E6-AC3E-23C8057A013F}" presName="arrow" presStyleLbl="bgShp" presStyleIdx="0" presStyleCnt="1" custLinFactNeighborX="2389" custLinFactNeighborY="1150"/>
      <dgm:spPr/>
    </dgm:pt>
    <dgm:pt modelId="{4BFBD0EE-5C31-4A20-B60F-0023ED09256C}" type="pres">
      <dgm:prSet presAssocID="{BD58C5E2-99C6-45E6-AC3E-23C8057A013F}" presName="arrowDiagram5" presStyleCnt="0"/>
      <dgm:spPr/>
    </dgm:pt>
    <dgm:pt modelId="{1171FD17-1FF8-41BD-B2B1-8BB2D0AB0867}" type="pres">
      <dgm:prSet presAssocID="{36EF2D5B-11C8-44CC-8C65-3AD68AE247E1}" presName="bullet5a" presStyleLbl="node1" presStyleIdx="0" presStyleCnt="5"/>
      <dgm:spPr/>
    </dgm:pt>
    <dgm:pt modelId="{3307A54C-FAC0-4073-B572-9D866407365A}" type="pres">
      <dgm:prSet presAssocID="{36EF2D5B-11C8-44CC-8C65-3AD68AE247E1}" presName="textBox5a" presStyleLbl="revTx" presStyleIdx="0" presStyleCnt="5" custScaleX="167479" custLinFactNeighborX="6619" custLinFactNeighborY="12629">
        <dgm:presLayoutVars>
          <dgm:bulletEnabled val="1"/>
        </dgm:presLayoutVars>
      </dgm:prSet>
      <dgm:spPr/>
    </dgm:pt>
    <dgm:pt modelId="{DE135C3B-11EF-4D72-92A7-C0D9682FAD52}" type="pres">
      <dgm:prSet presAssocID="{3466AA08-AF61-49CE-81F0-B17932D6E0A7}" presName="bullet5b" presStyleLbl="node1" presStyleIdx="1" presStyleCnt="5"/>
      <dgm:spPr/>
    </dgm:pt>
    <dgm:pt modelId="{7B1EF2C8-6B13-4AEF-A94B-3CE092295912}" type="pres">
      <dgm:prSet presAssocID="{3466AA08-AF61-49CE-81F0-B17932D6E0A7}" presName="textBox5b" presStyleLbl="revTx" presStyleIdx="1" presStyleCnt="5" custScaleX="124874" custScaleY="27342" custLinFactNeighborX="-61988" custLinFactNeighborY="13615">
        <dgm:presLayoutVars>
          <dgm:bulletEnabled val="1"/>
        </dgm:presLayoutVars>
      </dgm:prSet>
      <dgm:spPr/>
    </dgm:pt>
    <dgm:pt modelId="{5BB8D34A-3683-4E61-A26B-34AD95AF1E6F}" type="pres">
      <dgm:prSet presAssocID="{57518AF2-A56C-4B43-BA31-365C5C162FA1}" presName="bullet5c" presStyleLbl="node1" presStyleIdx="2" presStyleCnt="5"/>
      <dgm:spPr/>
    </dgm:pt>
    <dgm:pt modelId="{1AA79068-4A78-4BAB-BF83-373AFC1A30BB}" type="pres">
      <dgm:prSet presAssocID="{57518AF2-A56C-4B43-BA31-365C5C162FA1}" presName="textBox5c" presStyleLbl="revTx" presStyleIdx="2" presStyleCnt="5" custScaleX="111872" custScaleY="29456" custLinFactNeighborX="-82536" custLinFactNeighborY="-5344">
        <dgm:presLayoutVars>
          <dgm:bulletEnabled val="1"/>
        </dgm:presLayoutVars>
      </dgm:prSet>
      <dgm:spPr/>
    </dgm:pt>
    <dgm:pt modelId="{8316EA6F-A49A-4229-9E96-B6C84CFAFC58}" type="pres">
      <dgm:prSet presAssocID="{D69E58E3-BBD2-4787-8897-9C28224ECE0A}" presName="bullet5d" presStyleLbl="node1" presStyleIdx="3" presStyleCnt="5"/>
      <dgm:spPr/>
    </dgm:pt>
    <dgm:pt modelId="{C4884A96-7F46-4ADE-9197-539B80A5019D}" type="pres">
      <dgm:prSet presAssocID="{D69E58E3-BBD2-4787-8897-9C28224ECE0A}" presName="textBox5d" presStyleLbl="revTx" presStyleIdx="3" presStyleCnt="5" custScaleX="103540" custScaleY="73293" custLinFactX="-885" custLinFactNeighborX="-100000" custLinFactNeighborY="6736">
        <dgm:presLayoutVars>
          <dgm:bulletEnabled val="1"/>
        </dgm:presLayoutVars>
      </dgm:prSet>
      <dgm:spPr/>
    </dgm:pt>
    <dgm:pt modelId="{646C31FA-F1A8-462A-88A9-7CF8FFDCD62B}" type="pres">
      <dgm:prSet presAssocID="{1EAFAB8C-5558-43AE-806D-DBD5FD01F278}" presName="bullet5e" presStyleLbl="node1" presStyleIdx="4" presStyleCnt="5"/>
      <dgm:spPr/>
    </dgm:pt>
    <dgm:pt modelId="{93C91D2B-FEEB-417E-B8B7-E1229982DC6B}" type="pres">
      <dgm:prSet presAssocID="{1EAFAB8C-5558-43AE-806D-DBD5FD01F278}" presName="textBox5e" presStyleLbl="revTx" presStyleIdx="4" presStyleCnt="5" custScaleX="130088" custLinFactNeighborX="-89823" custLinFactNeighborY="6094">
        <dgm:presLayoutVars>
          <dgm:bulletEnabled val="1"/>
        </dgm:presLayoutVars>
      </dgm:prSet>
      <dgm:spPr/>
    </dgm:pt>
  </dgm:ptLst>
  <dgm:cxnLst>
    <dgm:cxn modelId="{827EA50A-7354-43EF-BB36-5784079B1137}" srcId="{BD58C5E2-99C6-45E6-AC3E-23C8057A013F}" destId="{1EAFAB8C-5558-43AE-806D-DBD5FD01F278}" srcOrd="4" destOrd="0" parTransId="{4EEDDB12-CE9B-4E6F-8869-345E8E8EE9E4}" sibTransId="{DFADEE3F-43ED-4656-814A-182BA4EA5B6B}"/>
    <dgm:cxn modelId="{FA35EC0E-671B-4530-94C3-A2E017A5F5C0}" type="presOf" srcId="{BD58C5E2-99C6-45E6-AC3E-23C8057A013F}" destId="{9D804142-3505-44E1-94D4-D0DC2B031F01}" srcOrd="0" destOrd="0" presId="urn:microsoft.com/office/officeart/2005/8/layout/arrow2"/>
    <dgm:cxn modelId="{AEA7F447-7298-415D-B298-5037E0EE6F14}" type="presOf" srcId="{1EAFAB8C-5558-43AE-806D-DBD5FD01F278}" destId="{93C91D2B-FEEB-417E-B8B7-E1229982DC6B}" srcOrd="0" destOrd="0" presId="urn:microsoft.com/office/officeart/2005/8/layout/arrow2"/>
    <dgm:cxn modelId="{48707E8D-77D5-496F-A3B6-DD26A94EF8F4}" type="presOf" srcId="{57518AF2-A56C-4B43-BA31-365C5C162FA1}" destId="{1AA79068-4A78-4BAB-BF83-373AFC1A30BB}" srcOrd="0" destOrd="0" presId="urn:microsoft.com/office/officeart/2005/8/layout/arrow2"/>
    <dgm:cxn modelId="{97EE0F8F-4533-4404-9545-842320C35874}" type="presOf" srcId="{3466AA08-AF61-49CE-81F0-B17932D6E0A7}" destId="{7B1EF2C8-6B13-4AEF-A94B-3CE092295912}" srcOrd="0" destOrd="0" presId="urn:microsoft.com/office/officeart/2005/8/layout/arrow2"/>
    <dgm:cxn modelId="{006A199F-7CB6-4D6B-A613-4BABF83AA91C}" srcId="{BD58C5E2-99C6-45E6-AC3E-23C8057A013F}" destId="{57518AF2-A56C-4B43-BA31-365C5C162FA1}" srcOrd="2" destOrd="0" parTransId="{B814D8CE-63B2-454A-A2A6-F4CE26B10B80}" sibTransId="{BFF927E6-B970-4CEC-BB71-F06A15FD4667}"/>
    <dgm:cxn modelId="{FDE5DCB1-D812-4292-BB65-625185C66144}" srcId="{BD58C5E2-99C6-45E6-AC3E-23C8057A013F}" destId="{36EF2D5B-11C8-44CC-8C65-3AD68AE247E1}" srcOrd="0" destOrd="0" parTransId="{CCF3FEDC-04DB-4D3C-A5CD-19E018E31728}" sibTransId="{6BC2DB30-76F0-4506-821C-6B0278C6AB27}"/>
    <dgm:cxn modelId="{107238D0-8832-457B-9B47-A8633BEA17FB}" srcId="{BD58C5E2-99C6-45E6-AC3E-23C8057A013F}" destId="{D69E58E3-BBD2-4787-8897-9C28224ECE0A}" srcOrd="3" destOrd="0" parTransId="{8A3CE14D-F7C1-467C-B074-2428A782E960}" sibTransId="{76F44807-04A5-4E26-B012-D49718AE361E}"/>
    <dgm:cxn modelId="{580DA8D3-7172-4948-A6D3-E0FF6A7D62DE}" type="presOf" srcId="{36EF2D5B-11C8-44CC-8C65-3AD68AE247E1}" destId="{3307A54C-FAC0-4073-B572-9D866407365A}" srcOrd="0" destOrd="0" presId="urn:microsoft.com/office/officeart/2005/8/layout/arrow2"/>
    <dgm:cxn modelId="{BF920EE4-5420-43D4-81BB-110D2844D1EA}" type="presOf" srcId="{D69E58E3-BBD2-4787-8897-9C28224ECE0A}" destId="{C4884A96-7F46-4ADE-9197-539B80A5019D}" srcOrd="0" destOrd="0" presId="urn:microsoft.com/office/officeart/2005/8/layout/arrow2"/>
    <dgm:cxn modelId="{99E411F5-3105-4D2A-8689-4B511FD4B136}" srcId="{BD58C5E2-99C6-45E6-AC3E-23C8057A013F}" destId="{3466AA08-AF61-49CE-81F0-B17932D6E0A7}" srcOrd="1" destOrd="0" parTransId="{540B602B-46FE-462D-8512-1784F8D90571}" sibTransId="{B70C947F-AB95-4989-96D5-B6C0E2DF4996}"/>
    <dgm:cxn modelId="{ED282754-6D9E-416A-9122-8087F2596A24}" type="presParOf" srcId="{9D804142-3505-44E1-94D4-D0DC2B031F01}" destId="{67A29146-8E89-4B84-8F8D-9120293035F5}" srcOrd="0" destOrd="0" presId="urn:microsoft.com/office/officeart/2005/8/layout/arrow2"/>
    <dgm:cxn modelId="{85D80065-A917-4F15-85B0-C037A4C45BF0}" type="presParOf" srcId="{9D804142-3505-44E1-94D4-D0DC2B031F01}" destId="{4BFBD0EE-5C31-4A20-B60F-0023ED09256C}" srcOrd="1" destOrd="0" presId="urn:microsoft.com/office/officeart/2005/8/layout/arrow2"/>
    <dgm:cxn modelId="{5098351B-F546-45A2-9E6B-070738BCFD75}" type="presParOf" srcId="{4BFBD0EE-5C31-4A20-B60F-0023ED09256C}" destId="{1171FD17-1FF8-41BD-B2B1-8BB2D0AB0867}" srcOrd="0" destOrd="0" presId="urn:microsoft.com/office/officeart/2005/8/layout/arrow2"/>
    <dgm:cxn modelId="{F48BD72D-480A-4FC6-8104-D1519C30BC02}" type="presParOf" srcId="{4BFBD0EE-5C31-4A20-B60F-0023ED09256C}" destId="{3307A54C-FAC0-4073-B572-9D866407365A}" srcOrd="1" destOrd="0" presId="urn:microsoft.com/office/officeart/2005/8/layout/arrow2"/>
    <dgm:cxn modelId="{10C1D64A-0BA6-46C7-BCF6-D878883443E1}" type="presParOf" srcId="{4BFBD0EE-5C31-4A20-B60F-0023ED09256C}" destId="{DE135C3B-11EF-4D72-92A7-C0D9682FAD52}" srcOrd="2" destOrd="0" presId="urn:microsoft.com/office/officeart/2005/8/layout/arrow2"/>
    <dgm:cxn modelId="{B47B8FC7-79F8-49A8-A82B-CDEC6A87359B}" type="presParOf" srcId="{4BFBD0EE-5C31-4A20-B60F-0023ED09256C}" destId="{7B1EF2C8-6B13-4AEF-A94B-3CE092295912}" srcOrd="3" destOrd="0" presId="urn:microsoft.com/office/officeart/2005/8/layout/arrow2"/>
    <dgm:cxn modelId="{9E1C5F65-1692-444F-BAC0-A92E4D9C097F}" type="presParOf" srcId="{4BFBD0EE-5C31-4A20-B60F-0023ED09256C}" destId="{5BB8D34A-3683-4E61-A26B-34AD95AF1E6F}" srcOrd="4" destOrd="0" presId="urn:microsoft.com/office/officeart/2005/8/layout/arrow2"/>
    <dgm:cxn modelId="{720D0EAF-9C5D-4CB4-9D3D-693285562890}" type="presParOf" srcId="{4BFBD0EE-5C31-4A20-B60F-0023ED09256C}" destId="{1AA79068-4A78-4BAB-BF83-373AFC1A30BB}" srcOrd="5" destOrd="0" presId="urn:microsoft.com/office/officeart/2005/8/layout/arrow2"/>
    <dgm:cxn modelId="{45584FE9-7BDA-4304-9A55-A051A6184B02}" type="presParOf" srcId="{4BFBD0EE-5C31-4A20-B60F-0023ED09256C}" destId="{8316EA6F-A49A-4229-9E96-B6C84CFAFC58}" srcOrd="6" destOrd="0" presId="urn:microsoft.com/office/officeart/2005/8/layout/arrow2"/>
    <dgm:cxn modelId="{6BC1723B-EF3A-47AF-B73F-FE3E5ABFC22F}" type="presParOf" srcId="{4BFBD0EE-5C31-4A20-B60F-0023ED09256C}" destId="{C4884A96-7F46-4ADE-9197-539B80A5019D}" srcOrd="7" destOrd="0" presId="urn:microsoft.com/office/officeart/2005/8/layout/arrow2"/>
    <dgm:cxn modelId="{083AAAAA-88C5-475C-BC92-11E7B3DF72C6}" type="presParOf" srcId="{4BFBD0EE-5C31-4A20-B60F-0023ED09256C}" destId="{646C31FA-F1A8-462A-88A9-7CF8FFDCD62B}" srcOrd="8" destOrd="0" presId="urn:microsoft.com/office/officeart/2005/8/layout/arrow2"/>
    <dgm:cxn modelId="{91C3DFE4-4F30-453D-868C-5516034B0833}" type="presParOf" srcId="{4BFBD0EE-5C31-4A20-B60F-0023ED09256C}" destId="{93C91D2B-FEEB-417E-B8B7-E1229982DC6B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96F59B-A331-4145-88B4-096EFDA392E4}">
      <dsp:nvSpPr>
        <dsp:cNvPr id="0" name=""/>
        <dsp:cNvSpPr/>
      </dsp:nvSpPr>
      <dsp:spPr>
        <a:xfrm>
          <a:off x="396751" y="599491"/>
          <a:ext cx="8289925" cy="475251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513FB0-D7A5-4A7A-9DE7-31CFE059B511}">
      <dsp:nvSpPr>
        <dsp:cNvPr id="0" name=""/>
        <dsp:cNvSpPr/>
      </dsp:nvSpPr>
      <dsp:spPr>
        <a:xfrm>
          <a:off x="990601" y="4343400"/>
          <a:ext cx="190668" cy="19066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3738C08-0305-4956-899A-E3A52018E6E0}">
      <dsp:nvSpPr>
        <dsp:cNvPr id="0" name=""/>
        <dsp:cNvSpPr/>
      </dsp:nvSpPr>
      <dsp:spPr>
        <a:xfrm>
          <a:off x="787894" y="4643082"/>
          <a:ext cx="4891884" cy="1169644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031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>
              <a:latin typeface="Arial" pitchFamily="34" charset="0"/>
              <a:cs typeface="Arial" pitchFamily="34" charset="0"/>
            </a:rPr>
            <a:t>Agreement for </a:t>
          </a:r>
          <a:br>
            <a:rPr lang="en-US" sz="2400" b="0" kern="1200">
              <a:latin typeface="Arial" pitchFamily="34" charset="0"/>
              <a:cs typeface="Arial" pitchFamily="34" charset="0"/>
            </a:rPr>
          </a:br>
          <a:r>
            <a:rPr lang="en-US" sz="2400" b="0" kern="1200">
              <a:latin typeface="Arial" pitchFamily="34" charset="0"/>
              <a:cs typeface="Arial" pitchFamily="34" charset="0"/>
            </a:rPr>
            <a:t>Self Directed Services</a:t>
          </a:r>
        </a:p>
      </dsp:txBody>
      <dsp:txXfrm>
        <a:off x="787894" y="4643082"/>
        <a:ext cx="4891884" cy="1169644"/>
      </dsp:txXfrm>
    </dsp:sp>
    <dsp:sp modelId="{CE7ABAA9-0034-46EB-B74B-9C5E5E9B239A}">
      <dsp:nvSpPr>
        <dsp:cNvPr id="0" name=""/>
        <dsp:cNvSpPr/>
      </dsp:nvSpPr>
      <dsp:spPr>
        <a:xfrm>
          <a:off x="2245404" y="3246205"/>
          <a:ext cx="298437" cy="29843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94DD884-E588-4E89-A5C7-5B7F646EC0BC}">
      <dsp:nvSpPr>
        <dsp:cNvPr id="0" name=""/>
        <dsp:cNvSpPr/>
      </dsp:nvSpPr>
      <dsp:spPr>
        <a:xfrm>
          <a:off x="1676395" y="3810005"/>
          <a:ext cx="4379938" cy="690267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136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>
              <a:latin typeface="Arial" pitchFamily="34" charset="0"/>
              <a:cs typeface="Arial" pitchFamily="34" charset="0"/>
            </a:rPr>
            <a:t>Review Agreement w/  the </a:t>
          </a:r>
          <a:r>
            <a:rPr lang="en-US" sz="2400" b="0" i="0" kern="1200">
              <a:latin typeface="Arial" pitchFamily="34" charset="0"/>
              <a:cs typeface="Arial" pitchFamily="34" charset="0"/>
            </a:rPr>
            <a:t>Employer of Record</a:t>
          </a:r>
        </a:p>
      </dsp:txBody>
      <dsp:txXfrm>
        <a:off x="1676395" y="3810005"/>
        <a:ext cx="4379938" cy="690267"/>
      </dsp:txXfrm>
    </dsp:sp>
    <dsp:sp modelId="{24C2424C-FB4A-4167-B114-925690C70DBC}">
      <dsp:nvSpPr>
        <dsp:cNvPr id="0" name=""/>
        <dsp:cNvSpPr/>
      </dsp:nvSpPr>
      <dsp:spPr>
        <a:xfrm>
          <a:off x="3571792" y="2455554"/>
          <a:ext cx="397916" cy="39791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F9DD97-1827-4732-8776-4DEDB7D616DE}">
      <dsp:nvSpPr>
        <dsp:cNvPr id="0" name=""/>
        <dsp:cNvSpPr/>
      </dsp:nvSpPr>
      <dsp:spPr>
        <a:xfrm>
          <a:off x="3048003" y="2971815"/>
          <a:ext cx="2881167" cy="794698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0848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>
              <a:latin typeface="Arial" pitchFamily="34" charset="0"/>
              <a:cs typeface="Arial" pitchFamily="34" charset="0"/>
            </a:rPr>
            <a:t>Choose a Fiscal Intermediary</a:t>
          </a:r>
        </a:p>
      </dsp:txBody>
      <dsp:txXfrm>
        <a:off x="3048003" y="2971815"/>
        <a:ext cx="2881167" cy="794698"/>
      </dsp:txXfrm>
    </dsp:sp>
    <dsp:sp modelId="{545DA670-916D-47FE-85DA-D4DB152B7E7A}">
      <dsp:nvSpPr>
        <dsp:cNvPr id="0" name=""/>
        <dsp:cNvSpPr/>
      </dsp:nvSpPr>
      <dsp:spPr>
        <a:xfrm>
          <a:off x="5113718" y="1837954"/>
          <a:ext cx="513975" cy="51397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040BC4C-3088-43B3-B60F-856A64E2303B}">
      <dsp:nvSpPr>
        <dsp:cNvPr id="0" name=""/>
        <dsp:cNvSpPr/>
      </dsp:nvSpPr>
      <dsp:spPr>
        <a:xfrm>
          <a:off x="5181596" y="2362188"/>
          <a:ext cx="2036204" cy="873093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2345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latin typeface="Arial" pitchFamily="34" charset="0"/>
              <a:cs typeface="Arial" pitchFamily="34" charset="0"/>
            </a:rPr>
            <a:t>Obtain</a:t>
          </a:r>
          <a:r>
            <a:rPr lang="en-US" sz="2500" kern="1200">
              <a:latin typeface="Arial" pitchFamily="34" charset="0"/>
              <a:cs typeface="Arial" pitchFamily="34" charset="0"/>
            </a:rPr>
            <a:t> an Allocation</a:t>
          </a:r>
        </a:p>
      </dsp:txBody>
      <dsp:txXfrm>
        <a:off x="5181596" y="2362188"/>
        <a:ext cx="2036204" cy="873093"/>
      </dsp:txXfrm>
    </dsp:sp>
    <dsp:sp modelId="{5834C6CB-7DCA-46AE-B667-ECC34E0276F8}">
      <dsp:nvSpPr>
        <dsp:cNvPr id="0" name=""/>
        <dsp:cNvSpPr/>
      </dsp:nvSpPr>
      <dsp:spPr>
        <a:xfrm>
          <a:off x="6701239" y="1425531"/>
          <a:ext cx="654904" cy="6549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EF7D84D-57A3-4D6E-84E1-847E89A517A8}">
      <dsp:nvSpPr>
        <dsp:cNvPr id="0" name=""/>
        <dsp:cNvSpPr/>
      </dsp:nvSpPr>
      <dsp:spPr>
        <a:xfrm>
          <a:off x="6831134" y="2185170"/>
          <a:ext cx="2053099" cy="50813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7020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latin typeface="Arial" pitchFamily="34" charset="0"/>
              <a:cs typeface="Arial" pitchFamily="34" charset="0"/>
            </a:rPr>
            <a:t>Develop &amp;             Manage Budget</a:t>
          </a:r>
        </a:p>
      </dsp:txBody>
      <dsp:txXfrm>
        <a:off x="6831134" y="2185170"/>
        <a:ext cx="2053099" cy="5081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A29146-8E89-4B84-8F8D-9120293035F5}">
      <dsp:nvSpPr>
        <dsp:cNvPr id="0" name=""/>
        <dsp:cNvSpPr/>
      </dsp:nvSpPr>
      <dsp:spPr>
        <a:xfrm>
          <a:off x="0" y="28575"/>
          <a:ext cx="8610600" cy="5381624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71FD17-1FF8-41BD-B2B1-8BB2D0AB0867}">
      <dsp:nvSpPr>
        <dsp:cNvPr id="0" name=""/>
        <dsp:cNvSpPr/>
      </dsp:nvSpPr>
      <dsp:spPr>
        <a:xfrm>
          <a:off x="718606" y="4016063"/>
          <a:ext cx="198043" cy="1980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307A54C-FAC0-4073-B572-9D866407365A}">
      <dsp:nvSpPr>
        <dsp:cNvPr id="0" name=""/>
        <dsp:cNvSpPr/>
      </dsp:nvSpPr>
      <dsp:spPr>
        <a:xfrm>
          <a:off x="511711" y="4129373"/>
          <a:ext cx="1889144" cy="1280826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4939" tIns="0" rIns="0" bIns="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 </a:t>
          </a:r>
          <a:endParaRPr lang="en-US" sz="2500" kern="1200"/>
        </a:p>
      </dsp:txBody>
      <dsp:txXfrm>
        <a:off x="511711" y="4129373"/>
        <a:ext cx="1889144" cy="1280826"/>
      </dsp:txXfrm>
    </dsp:sp>
    <dsp:sp modelId="{DE135C3B-11EF-4D72-92A7-C0D9682FAD52}">
      <dsp:nvSpPr>
        <dsp:cNvPr id="0" name=""/>
        <dsp:cNvSpPr/>
      </dsp:nvSpPr>
      <dsp:spPr>
        <a:xfrm>
          <a:off x="1790625" y="2986020"/>
          <a:ext cx="309981" cy="30998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B1EF2C8-6B13-4AEF-A94B-3CE092295912}">
      <dsp:nvSpPr>
        <dsp:cNvPr id="0" name=""/>
        <dsp:cNvSpPr/>
      </dsp:nvSpPr>
      <dsp:spPr>
        <a:xfrm>
          <a:off x="881815" y="4267199"/>
          <a:ext cx="1784898" cy="616534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4253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Finding Employees</a:t>
          </a:r>
          <a:endParaRPr lang="en-US" sz="2000" kern="1200"/>
        </a:p>
      </dsp:txBody>
      <dsp:txXfrm>
        <a:off x="881815" y="4267199"/>
        <a:ext cx="1784898" cy="616534"/>
      </dsp:txXfrm>
    </dsp:sp>
    <dsp:sp modelId="{5BB8D34A-3683-4E61-A26B-34AD95AF1E6F}">
      <dsp:nvSpPr>
        <dsp:cNvPr id="0" name=""/>
        <dsp:cNvSpPr/>
      </dsp:nvSpPr>
      <dsp:spPr>
        <a:xfrm>
          <a:off x="3168321" y="2164784"/>
          <a:ext cx="413308" cy="4133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AA79068-4A78-4BAB-BF83-373AFC1A30BB}">
      <dsp:nvSpPr>
        <dsp:cNvPr id="0" name=""/>
        <dsp:cNvSpPr/>
      </dsp:nvSpPr>
      <dsp:spPr>
        <a:xfrm>
          <a:off x="1904708" y="3276603"/>
          <a:ext cx="1859140" cy="890888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9004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Choosing</a:t>
          </a:r>
          <a:r>
            <a:rPr lang="en-US" sz="2000" kern="1200"/>
            <a:t> </a:t>
          </a:r>
          <a:r>
            <a:rPr lang="en-US" sz="2400" kern="1200"/>
            <a:t>Employees</a:t>
          </a:r>
          <a:endParaRPr lang="en-US" sz="2500" kern="1200"/>
        </a:p>
      </dsp:txBody>
      <dsp:txXfrm>
        <a:off x="1904708" y="3276603"/>
        <a:ext cx="1859140" cy="890888"/>
      </dsp:txXfrm>
    </dsp:sp>
    <dsp:sp modelId="{8316EA6F-A49A-4229-9E96-B6C84CFAFC58}">
      <dsp:nvSpPr>
        <dsp:cNvPr id="0" name=""/>
        <dsp:cNvSpPr/>
      </dsp:nvSpPr>
      <dsp:spPr>
        <a:xfrm>
          <a:off x="4769893" y="1523295"/>
          <a:ext cx="533857" cy="53385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4884A96-7F46-4ADE-9197-539B80A5019D}">
      <dsp:nvSpPr>
        <dsp:cNvPr id="0" name=""/>
        <dsp:cNvSpPr/>
      </dsp:nvSpPr>
      <dsp:spPr>
        <a:xfrm>
          <a:off x="3268979" y="2514588"/>
          <a:ext cx="1783083" cy="2642717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2880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Offering the Job </a:t>
          </a:r>
          <a:endParaRPr lang="en-US" sz="2800" kern="1200"/>
        </a:p>
      </dsp:txBody>
      <dsp:txXfrm>
        <a:off x="3268979" y="2514588"/>
        <a:ext cx="1783083" cy="2642717"/>
      </dsp:txXfrm>
    </dsp:sp>
    <dsp:sp modelId="{646C31FA-F1A8-462A-88A9-7CF8FFDCD62B}">
      <dsp:nvSpPr>
        <dsp:cNvPr id="0" name=""/>
        <dsp:cNvSpPr/>
      </dsp:nvSpPr>
      <dsp:spPr>
        <a:xfrm>
          <a:off x="6418823" y="1094917"/>
          <a:ext cx="680237" cy="68023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3C91D2B-FEEB-417E-B8B7-E1229982DC6B}">
      <dsp:nvSpPr>
        <dsp:cNvPr id="0" name=""/>
        <dsp:cNvSpPr/>
      </dsp:nvSpPr>
      <dsp:spPr>
        <a:xfrm>
          <a:off x="4953006" y="1449324"/>
          <a:ext cx="2240271" cy="3960875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0444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/>
            <a:t>Keeping</a:t>
          </a:r>
          <a:r>
            <a:rPr lang="en-US" sz="2000" b="0" kern="1200"/>
            <a:t> </a:t>
          </a:r>
          <a:r>
            <a:rPr lang="en-US" sz="2400" b="0" kern="1200"/>
            <a:t>Employees</a:t>
          </a:r>
          <a:endParaRPr lang="en-US" sz="2500" b="0" kern="1200"/>
        </a:p>
      </dsp:txBody>
      <dsp:txXfrm>
        <a:off x="4953006" y="1449324"/>
        <a:ext cx="2240271" cy="39608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533C004-C7B3-4179-9D2C-E2314D54E2D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CBB3B8-A458-64F4-F14A-145B1B921C5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17A9484-5DAF-1540-B722-67D4F788A562}" type="datetimeFigureOut">
              <a:rPr lang="en-US"/>
              <a:pPr>
                <a:defRPr/>
              </a:pPr>
              <a:t>3/25/2025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C70A7CF8-72D0-28C9-17A0-4E2AA9AAD67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6125C434-2590-824A-67AE-F02CA7E921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F452B2-DD71-3F1A-3901-D02F3026B2C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13883B-58D5-FF01-A450-703DB1EC16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B206872-3495-784A-8AD9-6FA984C9566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C592F4EF-E14E-489E-C977-6C59B4AC280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1EDA835F-38B1-8AC8-BF55-6871CBF94C5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/>
              <a:t>Thank you Deputy Commissioner </a:t>
            </a:r>
            <a:r>
              <a:rPr lang="en-US" altLang="en-US" dirty="0" err="1"/>
              <a:t>Velardo</a:t>
            </a:r>
            <a:r>
              <a:rPr lang="en-US" altLang="en-US" dirty="0"/>
              <a:t>, and thank you everyone on this beautiful morning for joining us. At DDS CT we have 3 regional Self Determination Directors, and today you’ll be hearing from each of us regarding </a:t>
            </a:r>
            <a:r>
              <a:rPr lang="en-US" altLang="en-US"/>
              <a:t>the concepts Self-Direction</a:t>
            </a:r>
            <a:r>
              <a:rPr lang="en-US" altLang="en-US" dirty="0"/>
              <a:t>, and how to get started.  We currently support approx. 2,000 individuals and their person-centered planning  teams to direct their own supports and services, and we are continuing to grow as we support and develop new and innovative ways to make Self direction a first option through offering an opportunity to build a complete and holistic person centered support package. </a:t>
            </a:r>
          </a:p>
          <a:p>
            <a:endParaRPr lang="en-US" altLang="en-US" dirty="0"/>
          </a:p>
          <a:p>
            <a:r>
              <a:rPr lang="en-US" altLang="en-US" dirty="0"/>
              <a:t>We will explore some basics and answer questions following the presentation, however, pls post them in the chat if possible! So, let’s get started!</a:t>
            </a:r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id="{8319B349-F67A-525F-0405-32C0A3DAA2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2A1BBB9-1EB4-2B46-A033-FB6E458E6E7A}" type="slidenum">
              <a:rPr lang="en-US" altLang="en-US" smtClean="0"/>
              <a:pPr>
                <a:spcBef>
                  <a:spcPct val="0"/>
                </a:spcBef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Blaze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B206872-3495-784A-8AD9-6FA984C9566D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85051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ELISA-BLAZE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B206872-3495-784A-8AD9-6FA984C9566D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5335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>
            <a:extLst>
              <a:ext uri="{FF2B5EF4-FFF2-40B4-BE49-F238E27FC236}">
                <a16:creationId xmlns:a16="http://schemas.microsoft.com/office/drawing/2014/main" id="{732B9258-CFD6-176C-803F-8CAEB435A8D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Notes Placeholder 2">
            <a:extLst>
              <a:ext uri="{FF2B5EF4-FFF2-40B4-BE49-F238E27FC236}">
                <a16:creationId xmlns:a16="http://schemas.microsoft.com/office/drawing/2014/main" id="{97667EAF-B664-7103-20CF-1C02567FD6C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Dory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373EAA-013C-8309-91A5-A402B777AA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09D4EC2-B4D6-4F32-8964-03E5D754FB16}" type="slidenum">
              <a:rPr lang="en-US" altLang="en-US">
                <a:latin typeface="Calibri" panose="020F0502020204030204" pitchFamily="34" charset="0"/>
              </a:rPr>
              <a:pPr eaLnBrk="1" hangingPunct="1"/>
              <a:t>13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>
            <a:extLst>
              <a:ext uri="{FF2B5EF4-FFF2-40B4-BE49-F238E27FC236}">
                <a16:creationId xmlns:a16="http://schemas.microsoft.com/office/drawing/2014/main" id="{3030C90E-583B-259C-244A-E08D8BDCEBD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Notes Placeholder 2">
            <a:extLst>
              <a:ext uri="{FF2B5EF4-FFF2-40B4-BE49-F238E27FC236}">
                <a16:creationId xmlns:a16="http://schemas.microsoft.com/office/drawing/2014/main" id="{6DFC04CD-3019-9F22-942B-D676B6824BF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Denise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91C354-1636-C512-7598-43B5E3B951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6F669E6-9644-439E-A9B0-C3A5627C8FFA}" type="slidenum">
              <a:rPr lang="en-US" altLang="en-US">
                <a:latin typeface="Calibri" panose="020F0502020204030204" pitchFamily="34" charset="0"/>
              </a:rPr>
              <a:pPr eaLnBrk="1" hangingPunct="1"/>
              <a:t>14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>
            <a:extLst>
              <a:ext uri="{FF2B5EF4-FFF2-40B4-BE49-F238E27FC236}">
                <a16:creationId xmlns:a16="http://schemas.microsoft.com/office/drawing/2014/main" id="{B5E098CF-C08A-797D-57B5-EB25F3A080F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Notes Placeholder 2">
            <a:extLst>
              <a:ext uri="{FF2B5EF4-FFF2-40B4-BE49-F238E27FC236}">
                <a16:creationId xmlns:a16="http://schemas.microsoft.com/office/drawing/2014/main" id="{5ADE83A5-9043-E997-0894-0E1FC3D6AAE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sz="1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Dory; The sponsoring person cannot be a paid employee of the person they sponsor. They serve as a “helper” in the process of Self Directing services &amp; supports.</a:t>
            </a:r>
            <a:endParaRPr lang="en-US" sz="800">
              <a:latin typeface="Arial" pitchFamily="34" charset="0"/>
              <a:cs typeface="Arial" pitchFamily="34" charset="0"/>
            </a:endParaRPr>
          </a:p>
          <a:p>
            <a:endParaRPr lang="en-US" altLang="en-US"/>
          </a:p>
          <a:p>
            <a:r>
              <a:rPr lang="en-US" altLang="en-US"/>
              <a:t>Reminder If not assistance is needed the person will function as the employer of record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D2E21A-4213-CB14-449D-68AA297BA1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BB680E6-0920-485B-A2D8-79A33382E8FD}" type="slidenum">
              <a:rPr lang="en-US" altLang="en-US">
                <a:latin typeface="Calibri" panose="020F0502020204030204" pitchFamily="34" charset="0"/>
              </a:rPr>
              <a:pPr eaLnBrk="1" hangingPunct="1"/>
              <a:t>15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sz="12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12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Dory : The EOR may not be a paid employee of the person they sponsor.</a:t>
            </a:r>
            <a:endParaRPr lang="en-US" altLang="en-US" sz="110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B206872-3495-784A-8AD9-6FA984C9566D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05708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Denise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B206872-3495-784A-8AD9-6FA984C9566D}" type="slidenum">
              <a:rPr lang="en-US" altLang="en-US" smtClean="0"/>
              <a:pPr>
                <a:defRPr/>
              </a:pPr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95046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Denise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B206872-3495-784A-8AD9-6FA984C9566D}" type="slidenum">
              <a:rPr lang="en-US" altLang="en-US" smtClean="0"/>
              <a:pPr>
                <a:defRPr/>
              </a:pPr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81453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>
            <a:extLst>
              <a:ext uri="{FF2B5EF4-FFF2-40B4-BE49-F238E27FC236}">
                <a16:creationId xmlns:a16="http://schemas.microsoft.com/office/drawing/2014/main" id="{FE85EB72-647B-40BA-17F4-674FEE94F4E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Notes Placeholder 2">
            <a:extLst>
              <a:ext uri="{FF2B5EF4-FFF2-40B4-BE49-F238E27FC236}">
                <a16:creationId xmlns:a16="http://schemas.microsoft.com/office/drawing/2014/main" id="{E8096767-2629-F4A0-0EB9-FF4BF0801DB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Blaze</a:t>
            </a:r>
          </a:p>
          <a:p>
            <a:r>
              <a:rPr lang="en-US" altLang="en-US"/>
              <a:t>Reference the slide to see the progressive steps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C9C86E-09FE-25FA-54FD-FACFBE1D54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CE7E542-02A6-422C-B8AE-529BF12ED206}" type="slidenum">
              <a:rPr lang="en-US" altLang="en-US">
                <a:latin typeface="Calibri" panose="020F0502020204030204" pitchFamily="34" charset="0"/>
              </a:rPr>
              <a:pPr eaLnBrk="1" hangingPunct="1"/>
              <a:t>19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>
            <a:extLst>
              <a:ext uri="{FF2B5EF4-FFF2-40B4-BE49-F238E27FC236}">
                <a16:creationId xmlns:a16="http://schemas.microsoft.com/office/drawing/2014/main" id="{E2B78B7D-60BB-8DD1-C903-9F38C5394CE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>
            <a:extLst>
              <a:ext uri="{FF2B5EF4-FFF2-40B4-BE49-F238E27FC236}">
                <a16:creationId xmlns:a16="http://schemas.microsoft.com/office/drawing/2014/main" id="{F025F4B9-085F-C8AB-D0B9-9C79AE50323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Dory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1CA394-3463-2CAE-AEBD-66DCDA5448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9D60DB0-11B2-47F4-93A2-390DB9AC86DE}" type="slidenum">
              <a:rPr lang="en-US" altLang="en-US">
                <a:latin typeface="Calibri" panose="020F0502020204030204" pitchFamily="34" charset="0"/>
              </a:rPr>
              <a:pPr eaLnBrk="1" hangingPunct="1"/>
              <a:t>20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DE957027-DE8D-08B9-2979-86261C0D301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EC9B9DA0-2F4E-2A1F-D4E9-1FD9250F9D7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Blaze</a:t>
            </a:r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C6F5E091-C5CD-6D2B-C5D2-0D165CCCF8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63FCF8A-B366-B245-839C-318728377BB2}" type="slidenum">
              <a:rPr lang="en-US" altLang="en-US" smtClean="0"/>
              <a:pPr>
                <a:spcBef>
                  <a:spcPct val="0"/>
                </a:spcBef>
              </a:pPr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>
            <a:extLst>
              <a:ext uri="{FF2B5EF4-FFF2-40B4-BE49-F238E27FC236}">
                <a16:creationId xmlns:a16="http://schemas.microsoft.com/office/drawing/2014/main" id="{29D3C3BC-2BDD-C802-37C6-DD755829770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Notes Placeholder 2">
            <a:extLst>
              <a:ext uri="{FF2B5EF4-FFF2-40B4-BE49-F238E27FC236}">
                <a16:creationId xmlns:a16="http://schemas.microsoft.com/office/drawing/2014/main" id="{2A443A47-8434-C0B3-A34C-6F1C2894F8A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Dory: This is the checklist for self directed support agreement</a:t>
            </a:r>
          </a:p>
          <a:p>
            <a:r>
              <a:rPr lang="en-US" altLang="en-US"/>
              <a:t>The CM/Broker will review with consumer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DA8115-9F4F-78DD-8B99-0ACA48AA79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1B7E4BE-CFB5-49FB-AEC3-AB3F965819ED}" type="slidenum">
              <a:rPr lang="en-US" altLang="en-US">
                <a:latin typeface="Calibri" panose="020F0502020204030204" pitchFamily="34" charset="0"/>
              </a:rPr>
              <a:pPr eaLnBrk="1" hangingPunct="1"/>
              <a:t>21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>
            <a:extLst>
              <a:ext uri="{FF2B5EF4-FFF2-40B4-BE49-F238E27FC236}">
                <a16:creationId xmlns:a16="http://schemas.microsoft.com/office/drawing/2014/main" id="{DEE866E2-5CFA-1F21-E157-11BC63321A8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>
            <a:extLst>
              <a:ext uri="{FF2B5EF4-FFF2-40B4-BE49-F238E27FC236}">
                <a16:creationId xmlns:a16="http://schemas.microsoft.com/office/drawing/2014/main" id="{F4A3E850-BFB1-24F8-7735-82CEE454665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Blaze</a:t>
            </a:r>
          </a:p>
        </p:txBody>
      </p:sp>
      <p:sp>
        <p:nvSpPr>
          <p:cNvPr id="37892" name="Slide Number Placeholder 3">
            <a:extLst>
              <a:ext uri="{FF2B5EF4-FFF2-40B4-BE49-F238E27FC236}">
                <a16:creationId xmlns:a16="http://schemas.microsoft.com/office/drawing/2014/main" id="{0D5E05DA-425E-7B6A-D705-D29CE8B2459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AAD5AE4-D697-C24D-B482-DD491E119FF9}" type="slidenum">
              <a:rPr lang="en-US" altLang="en-US" smtClean="0"/>
              <a:pPr>
                <a:spcBef>
                  <a:spcPct val="0"/>
                </a:spcBef>
              </a:pPr>
              <a:t>22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Blaze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B206872-3495-784A-8AD9-6FA984C9566D}" type="slidenum">
              <a:rPr lang="en-US" altLang="en-US" smtClean="0"/>
              <a:pPr>
                <a:defRPr/>
              </a:pPr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24189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>
            <a:extLst>
              <a:ext uri="{FF2B5EF4-FFF2-40B4-BE49-F238E27FC236}">
                <a16:creationId xmlns:a16="http://schemas.microsoft.com/office/drawing/2014/main" id="{7C4D31AC-0230-771F-20CD-048C90F2A50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6019" name="Notes Placeholder 2">
            <a:extLst>
              <a:ext uri="{FF2B5EF4-FFF2-40B4-BE49-F238E27FC236}">
                <a16:creationId xmlns:a16="http://schemas.microsoft.com/office/drawing/2014/main" id="{C8CBE864-9D50-6501-22A4-F9C224D6975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Denise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74199E-DB60-D50C-4AA0-9D427B0C03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C2526FA-445D-42F4-9F52-55A5088D6D75}" type="slidenum">
              <a:rPr lang="en-US" altLang="en-US">
                <a:latin typeface="Calibri" panose="020F0502020204030204" pitchFamily="34" charset="0"/>
              </a:rPr>
              <a:pPr eaLnBrk="1" hangingPunct="1"/>
              <a:t>24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>
            <a:extLst>
              <a:ext uri="{FF2B5EF4-FFF2-40B4-BE49-F238E27FC236}">
                <a16:creationId xmlns:a16="http://schemas.microsoft.com/office/drawing/2014/main" id="{3286BC4A-BDA9-10AE-A2FC-9D38093C3B0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3" name="Notes Placeholder 2">
            <a:extLst>
              <a:ext uri="{FF2B5EF4-FFF2-40B4-BE49-F238E27FC236}">
                <a16:creationId xmlns:a16="http://schemas.microsoft.com/office/drawing/2014/main" id="{0A5CBE40-9235-492F-B8D2-D0A4D1C3BA3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Denise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08F0DC-3015-9B37-FB14-BF20E5418C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0AC4CE8-875F-4E0A-A955-910C3D03DCEF}" type="slidenum">
              <a:rPr lang="en-US" altLang="en-US">
                <a:latin typeface="Calibri" panose="020F0502020204030204" pitchFamily="34" charset="0"/>
              </a:rPr>
              <a:pPr eaLnBrk="1" hangingPunct="1"/>
              <a:t>25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>
            <a:extLst>
              <a:ext uri="{FF2B5EF4-FFF2-40B4-BE49-F238E27FC236}">
                <a16:creationId xmlns:a16="http://schemas.microsoft.com/office/drawing/2014/main" id="{80870A96-15C8-50F7-F959-9C68A0C51FE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8067" name="Notes Placeholder 2">
            <a:extLst>
              <a:ext uri="{FF2B5EF4-FFF2-40B4-BE49-F238E27FC236}">
                <a16:creationId xmlns:a16="http://schemas.microsoft.com/office/drawing/2014/main" id="{F4969194-5CE0-138E-3ABC-054FBB30689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Denise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9C32F3-C588-38A1-1269-35D2B0AD3E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3EDEF53-A089-48E1-9920-7D21B2153CCD}" type="slidenum">
              <a:rPr lang="en-US" altLang="en-US">
                <a:latin typeface="Calibri" panose="020F0502020204030204" pitchFamily="34" charset="0"/>
              </a:rPr>
              <a:pPr eaLnBrk="1" hangingPunct="1"/>
              <a:t>26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Dory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B206872-3495-784A-8AD9-6FA984C9566D}" type="slidenum">
              <a:rPr lang="en-US" altLang="en-US" smtClean="0"/>
              <a:pPr>
                <a:defRPr/>
              </a:pPr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92006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>
            <a:extLst>
              <a:ext uri="{FF2B5EF4-FFF2-40B4-BE49-F238E27FC236}">
                <a16:creationId xmlns:a16="http://schemas.microsoft.com/office/drawing/2014/main" id="{994373FF-43B4-7524-3BA7-64A7F8FB9CA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>
            <a:extLst>
              <a:ext uri="{FF2B5EF4-FFF2-40B4-BE49-F238E27FC236}">
                <a16:creationId xmlns:a16="http://schemas.microsoft.com/office/drawing/2014/main" id="{1E6316E9-2E5F-A82B-30C0-EA014AE6FC7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Blaze</a:t>
            </a:r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2511382F-6382-6419-0B0B-4175538DBFD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E3EE6F4-86CF-8948-AF35-0AE5A4954799}" type="slidenum">
              <a:rPr lang="en-US" altLang="en-US" smtClean="0"/>
              <a:pPr>
                <a:spcBef>
                  <a:spcPct val="0"/>
                </a:spcBef>
              </a:pPr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Blaze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B206872-3495-784A-8AD9-6FA984C9566D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68282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Blaze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B206872-3495-784A-8AD9-6FA984C9566D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552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031">
            <a:extLst>
              <a:ext uri="{FF2B5EF4-FFF2-40B4-BE49-F238E27FC236}">
                <a16:creationId xmlns:a16="http://schemas.microsoft.com/office/drawing/2014/main" id="{9ED2ADC3-A0BB-B34D-8B4F-F1031C9DFFE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DDB0D8F-2310-EE4C-9390-2F0DB0E9D4AF}" type="slidenum">
              <a:rPr lang="en-US" altLang="en-US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1ECEAA00-119D-F952-0CE3-3A34BBD516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F6AB1888-53B4-C03A-7EA0-7B6F2EDB22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>
                <a:latin typeface="Times New Roman" panose="02020603050405020304" pitchFamily="18" charset="0"/>
              </a:rPr>
              <a:t>Self-awareness – begins with the ability to identify and understand one’s needs, interests, strengths, limitations, and values</a:t>
            </a:r>
          </a:p>
          <a:p>
            <a:pPr eaLnBrk="1" hangingPunct="1"/>
            <a:r>
              <a:rPr lang="en-US" altLang="en-US">
                <a:latin typeface="Times New Roman" panose="02020603050405020304" pitchFamily="18" charset="0"/>
              </a:rPr>
              <a:t>Self-advocacy – refers to the ability to express one’s needs, wants, and rights in an assertive manner</a:t>
            </a:r>
          </a:p>
          <a:p>
            <a:pPr eaLnBrk="1" hangingPunct="1"/>
            <a:r>
              <a:rPr lang="en-US" altLang="en-US">
                <a:latin typeface="Times New Roman" panose="02020603050405020304" pitchFamily="18" charset="0"/>
              </a:rPr>
              <a:t>Self-confidence – the belief that on expects to obtain his or her goals</a:t>
            </a:r>
          </a:p>
          <a:p>
            <a:pPr eaLnBrk="1" hangingPunct="1"/>
            <a:r>
              <a:rPr lang="en-US" altLang="en-US">
                <a:latin typeface="Times New Roman" panose="02020603050405020304" pitchFamily="18" charset="0"/>
              </a:rPr>
              <a:t>Self goals and actions Decision making is the complex skill of setting goals and actions, identifying information to make decisions, and choosing the best option to implement one’s plan</a:t>
            </a:r>
          </a:p>
          <a:p>
            <a:pPr eaLnBrk="1" hangingPunct="1"/>
            <a:r>
              <a:rPr lang="en-US" altLang="en-US">
                <a:latin typeface="Times New Roman" panose="02020603050405020304" pitchFamily="18" charset="0"/>
              </a:rPr>
              <a:t>Self-management – independent performance is one’s ability to  start and complete tasks through self-management strategies</a:t>
            </a:r>
          </a:p>
          <a:p>
            <a:pPr eaLnBrk="1" hangingPunct="1"/>
            <a:r>
              <a:rPr lang="en-US" altLang="en-US">
                <a:latin typeface="Times New Roman" panose="02020603050405020304" pitchFamily="18" charset="0"/>
              </a:rPr>
              <a:t>Self-evaluation – includes the ability to self-assess one’s performance and determine when a goal or task has been satisfactorily completed</a:t>
            </a:r>
          </a:p>
          <a:p>
            <a:pPr eaLnBrk="1" hangingPunct="1"/>
            <a:r>
              <a:rPr lang="en-US" altLang="en-US">
                <a:latin typeface="Times New Roman" panose="02020603050405020304" pitchFamily="18" charset="0"/>
              </a:rPr>
              <a:t>Self-adjustment – adjustment is the process of revising goals and plans to a improve one’s performance or success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id="{DB7A39CB-0FA0-8BAD-5B59-257524A3D8E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>
            <a:extLst>
              <a:ext uri="{FF2B5EF4-FFF2-40B4-BE49-F238E27FC236}">
                <a16:creationId xmlns:a16="http://schemas.microsoft.com/office/drawing/2014/main" id="{D655B3D8-71A0-5F1E-ED6A-3C1D5E0E304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BLAZE</a:t>
            </a:r>
          </a:p>
        </p:txBody>
      </p:sp>
      <p:sp>
        <p:nvSpPr>
          <p:cNvPr id="22532" name="Slide Number Placeholder 3">
            <a:extLst>
              <a:ext uri="{FF2B5EF4-FFF2-40B4-BE49-F238E27FC236}">
                <a16:creationId xmlns:a16="http://schemas.microsoft.com/office/drawing/2014/main" id="{E0546945-0027-1455-D2B1-2806EBD7416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D0EEDBE-DCC4-7748-B62A-6EA7988C63E3}" type="slidenum">
              <a:rPr lang="en-US" altLang="en-US" smtClean="0"/>
              <a:pPr>
                <a:spcBef>
                  <a:spcPct val="0"/>
                </a:spcBef>
              </a:pPr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BLAZE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B206872-3495-784A-8AD9-6FA984C9566D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7482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BLAZE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B206872-3495-784A-8AD9-6FA984C9566D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320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Triangle 1">
            <a:extLst>
              <a:ext uri="{FF2B5EF4-FFF2-40B4-BE49-F238E27FC236}">
                <a16:creationId xmlns:a16="http://schemas.microsoft.com/office/drawing/2014/main" id="{E24555E3-592C-14BB-D594-7D1DCB283980}"/>
              </a:ext>
            </a:extLst>
          </p:cNvPr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grpSp>
        <p:nvGrpSpPr>
          <p:cNvPr id="3" name="Group 15">
            <a:extLst>
              <a:ext uri="{FF2B5EF4-FFF2-40B4-BE49-F238E27FC236}">
                <a16:creationId xmlns:a16="http://schemas.microsoft.com/office/drawing/2014/main" id="{9D1B51A4-20C5-4E6A-B9FC-F43CA508FDA5}"/>
              </a:ext>
            </a:extLst>
          </p:cNvPr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30F5F2E6-A227-B3A9-155E-5EAB3709D3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5" name="Freeform 18">
              <a:extLst>
                <a:ext uri="{FF2B5EF4-FFF2-40B4-BE49-F238E27FC236}">
                  <a16:creationId xmlns:a16="http://schemas.microsoft.com/office/drawing/2014/main" id="{702F68FD-7109-6C63-35D2-ED89463DFB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2147483646 w 5760"/>
                <a:gd name="T3" fmla="*/ 0 h 528"/>
                <a:gd name="T4" fmla="*/ 2147483646 w 5760"/>
                <a:gd name="T5" fmla="*/ 2147483646 h 528"/>
                <a:gd name="T6" fmla="*/ 2147483646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257DC8DC-662A-90D9-A87D-E24A5EA37D4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951111E0-8277-9AD4-24FA-9358136DC3F4}"/>
                </a:ext>
              </a:extLst>
            </p:cNvPr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Date Placeholder 29">
            <a:extLst>
              <a:ext uri="{FF2B5EF4-FFF2-40B4-BE49-F238E27FC236}">
                <a16:creationId xmlns:a16="http://schemas.microsoft.com/office/drawing/2014/main" id="{F538D03D-03B6-D3E7-D2ED-697C97F82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A00BBF3C-1692-094E-A3AA-87102320EE08}" type="datetimeFigureOut">
              <a:rPr lang="en-US"/>
              <a:pPr>
                <a:defRPr/>
              </a:pPr>
              <a:t>3/25/2025</a:t>
            </a:fld>
            <a:endParaRPr lang="en-US"/>
          </a:p>
        </p:txBody>
      </p:sp>
      <p:sp>
        <p:nvSpPr>
          <p:cNvPr id="10" name="Footer Placeholder 18">
            <a:extLst>
              <a:ext uri="{FF2B5EF4-FFF2-40B4-BE49-F238E27FC236}">
                <a16:creationId xmlns:a16="http://schemas.microsoft.com/office/drawing/2014/main" id="{ACEF552D-F851-4D62-F313-B1C976176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26">
            <a:extLst>
              <a:ext uri="{FF2B5EF4-FFF2-40B4-BE49-F238E27FC236}">
                <a16:creationId xmlns:a16="http://schemas.microsoft.com/office/drawing/2014/main" id="{AC9A43DC-1315-A1F0-E3EB-FAC03E779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1B46174-3EBA-F14B-ABF2-2CCB82CE49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3985266"/>
      </p:ext>
    </p:extLst>
  </p:cSld>
  <p:clrMapOvr>
    <a:masterClrMapping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691341C3-3551-1751-4D1B-D9C4407CE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A1860-BDDA-5B4B-8180-1C9861A523DE}" type="datetimeFigureOut">
              <a:rPr lang="en-US"/>
              <a:pPr>
                <a:defRPr/>
              </a:pPr>
              <a:t>3/25/2025</a:t>
            </a:fld>
            <a:endParaRPr lang="en-US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4C1BD0FC-DFA3-E67D-A374-8FC52A6D7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2157F21A-325B-0F23-495C-5256A6CFF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6BBF49-AF8B-2B44-8455-FCA478365B3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0671774"/>
      </p:ext>
    </p:extLst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86DDC4B3-95AF-B991-273C-5162DF787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F0FAD8-48E7-5D43-9B91-9B650E8421E9}" type="datetimeFigureOut">
              <a:rPr lang="en-US"/>
              <a:pPr>
                <a:defRPr/>
              </a:pPr>
              <a:t>3/25/2025</a:t>
            </a:fld>
            <a:endParaRPr lang="en-US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0468AC13-DB7C-93DF-8398-7BE0F0909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910C4F8E-A1C8-E9D5-D465-745A38260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4B9EF-CDE2-3243-B987-40E7612DAF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6783784"/>
      </p:ext>
    </p:extLst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9">
            <a:extLst>
              <a:ext uri="{FF2B5EF4-FFF2-40B4-BE49-F238E27FC236}">
                <a16:creationId xmlns:a16="http://schemas.microsoft.com/office/drawing/2014/main" id="{3A56C034-B5D1-3A3C-C478-5790A98D9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A1713B-3722-2644-8BDE-1A85AB45F80A}" type="datetimeFigureOut">
              <a:rPr lang="en-US"/>
              <a:pPr>
                <a:defRPr/>
              </a:pPr>
              <a:t>3/25/2025</a:t>
            </a:fld>
            <a:endParaRPr lang="en-US"/>
          </a:p>
        </p:txBody>
      </p:sp>
      <p:sp>
        <p:nvSpPr>
          <p:cNvPr id="4" name="Footer Placeholder 21">
            <a:extLst>
              <a:ext uri="{FF2B5EF4-FFF2-40B4-BE49-F238E27FC236}">
                <a16:creationId xmlns:a16="http://schemas.microsoft.com/office/drawing/2014/main" id="{4312B399-70AF-CFD2-93A8-34170431B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>
            <a:extLst>
              <a:ext uri="{FF2B5EF4-FFF2-40B4-BE49-F238E27FC236}">
                <a16:creationId xmlns:a16="http://schemas.microsoft.com/office/drawing/2014/main" id="{1846345D-252E-C08E-7B27-D12F4E999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D4E4C1-09C6-4248-8228-731C686211C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6089531"/>
      </p:ext>
    </p:extLst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>
            <a:extLst>
              <a:ext uri="{FF2B5EF4-FFF2-40B4-BE49-F238E27FC236}">
                <a16:creationId xmlns:a16="http://schemas.microsoft.com/office/drawing/2014/main" id="{F2D8CDD0-3BB7-45FF-B125-D192844CA8C9}"/>
              </a:ext>
            </a:extLst>
          </p:cNvPr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5" name="Chevron 4">
            <a:extLst>
              <a:ext uri="{FF2B5EF4-FFF2-40B4-BE49-F238E27FC236}">
                <a16:creationId xmlns:a16="http://schemas.microsoft.com/office/drawing/2014/main" id="{AA4771C0-41E1-15FD-C2E5-94D7442661C3}"/>
              </a:ext>
            </a:extLst>
          </p:cNvPr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B23990D5-8E4B-902D-6044-7712F063E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6A9A2D0-AA4B-A646-B1E2-C3B2885B85E6}" type="datetimeFigureOut">
              <a:rPr lang="en-US"/>
              <a:pPr>
                <a:defRPr/>
              </a:pPr>
              <a:t>3/25/2025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DC6D20D2-A2E8-1B33-FB8E-8ED58FB88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AE27482-6F5E-ECEF-8712-14022A244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56056-4EC9-2146-910C-5EFFF7E143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32372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4">
            <a:extLst>
              <a:ext uri="{FF2B5EF4-FFF2-40B4-BE49-F238E27FC236}">
                <a16:creationId xmlns:a16="http://schemas.microsoft.com/office/drawing/2014/main" id="{42707809-5351-A1BA-E806-B895CB14D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2FB1772-40F8-A94F-B0BC-7674B89197FC}" type="datetimeFigureOut">
              <a:rPr lang="en-US"/>
              <a:pPr>
                <a:defRPr/>
              </a:pPr>
              <a:t>3/25/2025</a:t>
            </a:fld>
            <a:endParaRPr lang="en-US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FC83C9A5-6493-05D0-8AFA-94EA20BEA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BA206CF6-8A20-51E0-93E9-5C10F3C4A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3503FD-E927-3149-9004-C9449C43F82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30468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4D1DD58-B3A5-E6A0-E4FB-11BE4A8B1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AF8062F-E566-EB4C-AF75-56C1E610334A}" type="datetimeFigureOut">
              <a:rPr lang="en-US"/>
              <a:pPr>
                <a:defRPr/>
              </a:pPr>
              <a:t>3/25/2025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692C50-20DA-7BFC-3ADB-7F5376038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874A3E-F125-4C67-550B-DE2BFB8FF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D1FE4-5325-C344-A61B-C2BF668262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36793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2">
            <a:extLst>
              <a:ext uri="{FF2B5EF4-FFF2-40B4-BE49-F238E27FC236}">
                <a16:creationId xmlns:a16="http://schemas.microsoft.com/office/drawing/2014/main" id="{E9B9D62C-2096-3668-BB7D-40DEF344A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7F126EE-70FA-2A4B-B0A5-F9A039FA8376}" type="datetimeFigureOut">
              <a:rPr lang="en-US"/>
              <a:pPr>
                <a:defRPr/>
              </a:pPr>
              <a:t>3/25/2025</a:t>
            </a:fld>
            <a:endParaRPr lang="en-US"/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4D664509-AC5E-2084-AC32-6BDEFF022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BAE42225-3718-4F5D-5BBF-2B9049A0F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E4684A-EF8A-B145-B5CF-85A21F3940B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22339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>
            <a:extLst>
              <a:ext uri="{FF2B5EF4-FFF2-40B4-BE49-F238E27FC236}">
                <a16:creationId xmlns:a16="http://schemas.microsoft.com/office/drawing/2014/main" id="{7D1BA853-E23F-5B8D-2093-C8939728C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6348B-51D0-8342-89DD-7FE62844E220}" type="datetimeFigureOut">
              <a:rPr lang="en-US"/>
              <a:pPr>
                <a:defRPr/>
              </a:pPr>
              <a:t>3/25/2025</a:t>
            </a:fld>
            <a:endParaRPr lang="en-US"/>
          </a:p>
        </p:txBody>
      </p:sp>
      <p:sp>
        <p:nvSpPr>
          <p:cNvPr id="3" name="Footer Placeholder 21">
            <a:extLst>
              <a:ext uri="{FF2B5EF4-FFF2-40B4-BE49-F238E27FC236}">
                <a16:creationId xmlns:a16="http://schemas.microsoft.com/office/drawing/2014/main" id="{85008339-8921-A747-BAAE-39813D541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>
            <a:extLst>
              <a:ext uri="{FF2B5EF4-FFF2-40B4-BE49-F238E27FC236}">
                <a16:creationId xmlns:a16="http://schemas.microsoft.com/office/drawing/2014/main" id="{97AF4C98-2ACF-1B9F-E9E9-B24A6F4C3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DA2C7A-5B01-7846-99CD-E16751CF798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5465364"/>
      </p:ext>
    </p:extLst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358997-1510-AB9C-F232-A33E09D84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4247324-D04B-2040-9A89-B191BEFC42BC}" type="datetimeFigureOut">
              <a:rPr lang="en-US"/>
              <a:pPr>
                <a:defRPr/>
              </a:pPr>
              <a:t>3/25/2025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E30FA3-9389-AA41-9F4B-455929283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3E976E-2981-A2A9-27E4-F65B48136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8C09E-5C77-F343-AC38-71E6334241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35828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03B72F82-B42A-144C-2302-F2ABA15F3A85}"/>
              </a:ext>
            </a:extLst>
          </p:cNvPr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6" name="Freeform 15">
            <a:extLst>
              <a:ext uri="{FF2B5EF4-FFF2-40B4-BE49-F238E27FC236}">
                <a16:creationId xmlns:a16="http://schemas.microsoft.com/office/drawing/2014/main" id="{78248D16-A439-E088-DE23-C6BC4258355B}"/>
              </a:ext>
            </a:extLst>
          </p:cNvPr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2147483646 w 5591"/>
              <a:gd name="T3" fmla="*/ 0 h 588"/>
              <a:gd name="T4" fmla="*/ 2147483646 w 5591"/>
              <a:gd name="T5" fmla="*/ 2147483646 h 588"/>
              <a:gd name="T6" fmla="*/ 2147483646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FAD60CCE-FA6A-EC48-7014-1ADB2BE74531}"/>
              </a:ext>
            </a:extLst>
          </p:cNvPr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FA40117-5FDD-E159-DB9B-B9973D69452D}"/>
              </a:ext>
            </a:extLst>
          </p:cNvPr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8">
            <a:extLst>
              <a:ext uri="{FF2B5EF4-FFF2-40B4-BE49-F238E27FC236}">
                <a16:creationId xmlns:a16="http://schemas.microsoft.com/office/drawing/2014/main" id="{C978882A-9D74-4549-61CD-B34E6F67967B}"/>
              </a:ext>
            </a:extLst>
          </p:cNvPr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10" name="Chevron 9">
            <a:extLst>
              <a:ext uri="{FF2B5EF4-FFF2-40B4-BE49-F238E27FC236}">
                <a16:creationId xmlns:a16="http://schemas.microsoft.com/office/drawing/2014/main" id="{14ACF08A-C3B1-62B0-2D71-B17BB4D310CB}"/>
              </a:ext>
            </a:extLst>
          </p:cNvPr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Date Placeholder 4">
            <a:extLst>
              <a:ext uri="{FF2B5EF4-FFF2-40B4-BE49-F238E27FC236}">
                <a16:creationId xmlns:a16="http://schemas.microsoft.com/office/drawing/2014/main" id="{3EFC5F92-D82F-9F7D-5312-8E9FABABE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1D0BB1EB-2199-844B-9AAD-91A716E0B36C}" type="datetimeFigureOut">
              <a:rPr lang="en-US"/>
              <a:pPr>
                <a:defRPr/>
              </a:pPr>
              <a:t>3/25/2025</a:t>
            </a:fld>
            <a:endParaRPr lang="en-US"/>
          </a:p>
        </p:txBody>
      </p:sp>
      <p:sp>
        <p:nvSpPr>
          <p:cNvPr id="12" name="Footer Placeholder 5">
            <a:extLst>
              <a:ext uri="{FF2B5EF4-FFF2-40B4-BE49-F238E27FC236}">
                <a16:creationId xmlns:a16="http://schemas.microsoft.com/office/drawing/2014/main" id="{C12B8C1F-7424-19C8-18B8-41D3F2756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C95B8DB6-F8A6-C845-8DEB-C5F4630E5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33FEB5-A5F4-404F-A270-2640C3D3DC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64419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>
            <a:extLst>
              <a:ext uri="{FF2B5EF4-FFF2-40B4-BE49-F238E27FC236}">
                <a16:creationId xmlns:a16="http://schemas.microsoft.com/office/drawing/2014/main" id="{BA824609-0426-211C-56B6-2F772982683F}"/>
              </a:ext>
            </a:extLst>
          </p:cNvPr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1027" name="Freeform 11">
            <a:extLst>
              <a:ext uri="{FF2B5EF4-FFF2-40B4-BE49-F238E27FC236}">
                <a16:creationId xmlns:a16="http://schemas.microsoft.com/office/drawing/2014/main" id="{4FDC8842-3C9A-A57B-979D-3C46729FACBF}"/>
              </a:ext>
            </a:extLst>
          </p:cNvPr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2147483646 w 5591"/>
              <a:gd name="T3" fmla="*/ 0 h 588"/>
              <a:gd name="T4" fmla="*/ 2147483646 w 5591"/>
              <a:gd name="T5" fmla="*/ 2147483646 h 588"/>
              <a:gd name="T6" fmla="*/ 2147483646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C3B6FD88-9635-81B7-13F0-141BC3F63395}"/>
              </a:ext>
            </a:extLst>
          </p:cNvPr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FBD5B5F-C4A7-BD54-7995-C3019755BBBE}"/>
              </a:ext>
            </a:extLst>
          </p:cNvPr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4D7491B4-57AD-0627-3F57-6CEC1F61A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33" name="Text Placeholder 29">
            <a:extLst>
              <a:ext uri="{FF2B5EF4-FFF2-40B4-BE49-F238E27FC236}">
                <a16:creationId xmlns:a16="http://schemas.microsoft.com/office/drawing/2014/main" id="{8FFB3D4A-536E-E1B6-D96E-90BDFCC2F72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09C6E076-36C3-AC0D-E0E7-FFB878769B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pitchFamily="34" charset="0"/>
              </a:defRPr>
            </a:lvl1pPr>
            <a:extLst/>
          </a:lstStyle>
          <a:p>
            <a:pPr>
              <a:defRPr/>
            </a:pPr>
            <a:fld id="{3613C7A5-2B99-C04E-907A-5CBD9520940D}" type="datetimeFigureOut">
              <a:rPr lang="en-US"/>
              <a:pPr>
                <a:defRPr/>
              </a:pPr>
              <a:t>3/25/2025</a:t>
            </a:fld>
            <a:endParaRPr lang="en-US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6A2F038A-0710-7E6F-25F1-2ED7B47F85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pitchFamily="34" charset="0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A116E81A-EB8D-B46A-8A49-0D910ACD68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B97D76E6-3CDC-8640-8650-334A95CC57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17" r:id="rId1"/>
    <p:sldLayoutId id="2147484513" r:id="rId2"/>
    <p:sldLayoutId id="2147484518" r:id="rId3"/>
    <p:sldLayoutId id="2147484519" r:id="rId4"/>
    <p:sldLayoutId id="2147484520" r:id="rId5"/>
    <p:sldLayoutId id="2147484521" r:id="rId6"/>
    <p:sldLayoutId id="2147484514" r:id="rId7"/>
    <p:sldLayoutId id="2147484522" r:id="rId8"/>
    <p:sldLayoutId id="2147484523" r:id="rId9"/>
    <p:sldLayoutId id="2147484515" r:id="rId10"/>
    <p:sldLayoutId id="2147484516" r:id="rId11"/>
  </p:sldLayoutIdLst>
  <p:transition spd="slow">
    <p:pull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2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2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2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2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source=images&amp;cd=&amp;cad=rja&amp;uact=8&amp;ved=0ahUKEwi1paiM9eXJAhXLKyYKHd6-Dk0QjRwIBw&amp;url=http%3A%2F%2Fwww.clipartpanda.com%2Fcategories%2Fself-determination-20clipart&amp;psig=AFQjCNG9_i6zkTeGh_VHIkVcmDalod37Jg&amp;ust=1450545451032829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google.com/url?sa=i&amp;rct=j&amp;q=&amp;esrc=s&amp;source=images&amp;cd=&amp;cad=rja&amp;uact=8&amp;ved=0ahUKEwjzs6G56oHWAhVl7IMKHSlBCRIQjRwIBw&amp;url=http%3A%2F%2Fwww.bikingbeatscancer.org%2Fdid-you-know-20151204%2F&amp;psig=AFQjCNEumc_zZMnwiCCPg0kkiBdwfdJ4QA&amp;ust=1504281234783814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hyperlink" Target="https://www.google.com/url?sa=i&amp;rct=j&amp;q=&amp;esrc=s&amp;source=images&amp;cd=&amp;cad=rja&amp;uact=8&amp;ved=0ahUKEwiVypzk6oHWAhXkzIMKHWy1AssQjRwIBw&amp;url=https%3A%2F%2Fwww.topmedicalcodingschools.com%2Fwhat-is-the-difference-between-medical-coding-and-medical-billing%2F&amp;psig=AFQjCNFfOtRrTB4alOEgN8zEEsoHw_8-9g&amp;ust=1504281324801415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source=images&amp;cd=&amp;cad=rja&amp;uact=8&amp;ved=0ahUKEwiFxd662YHWAhXl34MKHeqAD7IQjRwIBw&amp;url=http%3A%2F%2Fwww.ct.gov%2Fadvocatescorner%2Fcwp%2Fview.asp%3Fa%3D3909%26Q%3D477188&amp;psig=AFQjCNGnfdZqt0LQCD1rXAVsZLclLaKQqQ&amp;ust=1504276643280155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source=images&amp;cd=&amp;cad=rja&amp;uact=8&amp;ved=0ahUKEwi1paiM9eXJAhXLKyYKHd6-Dk0QjRwIBw&amp;url=http%3A%2F%2Fwww.clipartpanda.com%2Fcategories%2Fself-determination-20clipart&amp;psig=AFQjCNG9_i6zkTeGh_VHIkVcmDalod37Jg&amp;ust=1450545451032829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source=images&amp;cd=&amp;cad=rja&amp;uact=8&amp;ved=0ahUKEwi1paiM9eXJAhXLKyYKHd6-Dk0QjRwIBw&amp;url=http%3A%2F%2Fwww.clipartpanda.com%2Fcategories%2Fself-determination-20clipart&amp;psig=AFQjCNG9_i6zkTeGh_VHIkVcmDalod37Jg&amp;ust=1450545451032829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1A27F-44D2-F56A-A919-D6E1533D14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1497" y="4900613"/>
            <a:ext cx="6602859" cy="1752600"/>
          </a:xfrm>
        </p:spPr>
        <p:txBody>
          <a:bodyPr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2300">
                <a:solidFill>
                  <a:schemeClr val="tx1"/>
                </a:solidFill>
              </a:rPr>
              <a:t>Presented By:</a:t>
            </a:r>
            <a:br>
              <a:rPr lang="en-US" sz="2300">
                <a:solidFill>
                  <a:schemeClr val="tx1"/>
                </a:solidFill>
              </a:rPr>
            </a:br>
            <a:r>
              <a:rPr lang="en-US" sz="2300">
                <a:solidFill>
                  <a:schemeClr val="tx1"/>
                </a:solidFill>
              </a:rPr>
              <a:t>Amy M. Blazawski, MSW, LCSW, CESP </a:t>
            </a:r>
            <a:br>
              <a:rPr lang="en-US" sz="2300">
                <a:solidFill>
                  <a:schemeClr val="tx1"/>
                </a:solidFill>
              </a:rPr>
            </a:br>
            <a:r>
              <a:rPr lang="en-US" sz="2300">
                <a:solidFill>
                  <a:schemeClr val="tx1"/>
                </a:solidFill>
              </a:rPr>
              <a:t>Self Determination Director, NR </a:t>
            </a:r>
          </a:p>
        </p:txBody>
      </p:sp>
      <p:pic>
        <p:nvPicPr>
          <p:cNvPr id="10243" name="Picture 8" descr="http://images.clipartpanda.com/self-determination-clipart-9cRRMAgce.jpeg">
            <a:hlinkClick r:id="rId3"/>
            <a:extLst>
              <a:ext uri="{FF2B5EF4-FFF2-40B4-BE49-F238E27FC236}">
                <a16:creationId xmlns:a16="http://schemas.microsoft.com/office/drawing/2014/main" id="{E022DDAF-E782-2FDA-6D63-9B14D512B1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6113" y="1752600"/>
            <a:ext cx="4916487" cy="490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A1E4D12-4FAC-709E-8590-A9821EB3C8C2}"/>
              </a:ext>
            </a:extLst>
          </p:cNvPr>
          <p:cNvSpPr/>
          <p:nvPr/>
        </p:nvSpPr>
        <p:spPr>
          <a:xfrm>
            <a:off x="457200" y="1143000"/>
            <a:ext cx="5867400" cy="258532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5400" b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Supporting a Self- Determined Life!</a:t>
            </a:r>
          </a:p>
        </p:txBody>
      </p:sp>
    </p:spTree>
  </p:cSld>
  <p:clrMapOvr>
    <a:masterClrMapping/>
  </p:clrMapOvr>
  <p:transition spd="slow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1">
            <a:extLst>
              <a:ext uri="{FF2B5EF4-FFF2-40B4-BE49-F238E27FC236}">
                <a16:creationId xmlns:a16="http://schemas.microsoft.com/office/drawing/2014/main" id="{7575ECBF-58B1-EC84-D682-272B58FDD2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People who self-direct must be willing to take on the </a:t>
            </a:r>
            <a:r>
              <a:rPr lang="en-US" altLang="en-US" b="1"/>
              <a:t>responsibility</a:t>
            </a:r>
            <a:r>
              <a:rPr lang="en-US" altLang="en-US"/>
              <a:t> of managing their services </a:t>
            </a:r>
          </a:p>
          <a:p>
            <a:pPr lvl="1"/>
            <a:r>
              <a:rPr lang="en-US" altLang="en-US" sz="1800"/>
              <a:t>You will be in control of your budget which is a fixed dollar amount for the purchase of services and supports available under the waiver</a:t>
            </a:r>
          </a:p>
          <a:p>
            <a:pPr lvl="1"/>
            <a:r>
              <a:rPr lang="en-US" altLang="en-US" sz="1800"/>
              <a:t>You select and arrange for the services and supports in your individual plan</a:t>
            </a:r>
          </a:p>
          <a:p>
            <a:pPr lvl="1"/>
            <a:r>
              <a:rPr lang="en-US" altLang="en-US" sz="1800"/>
              <a:t>You are accountable for using your budget to more effectively meet your needs and more efficiently use public dollars</a:t>
            </a:r>
          </a:p>
          <a:p>
            <a:pPr lvl="1"/>
            <a:r>
              <a:rPr lang="en-US" altLang="en-US" sz="1800"/>
              <a:t>You are the employer of record</a:t>
            </a:r>
          </a:p>
          <a:p>
            <a:pPr lvl="1"/>
            <a:r>
              <a:rPr lang="en-US" altLang="en-US" sz="1800"/>
              <a:t>You can hire, train, and fire employees.</a:t>
            </a:r>
          </a:p>
          <a:p>
            <a:endParaRPr lang="en-US" alt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23DE67F-F5D0-7C4A-353A-415FD29F9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/>
              <a:t>Self-Direction - Think About . . . </a:t>
            </a:r>
          </a:p>
        </p:txBody>
      </p:sp>
      <p:pic>
        <p:nvPicPr>
          <p:cNvPr id="24580" name="Picture 2">
            <a:extLst>
              <a:ext uri="{FF2B5EF4-FFF2-40B4-BE49-F238E27FC236}">
                <a16:creationId xmlns:a16="http://schemas.microsoft.com/office/drawing/2014/main" id="{36EADA2A-A39D-71AA-2AC0-6F7B1568B0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5029200"/>
            <a:ext cx="3038475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ontent Placeholder 1">
            <a:extLst>
              <a:ext uri="{FF2B5EF4-FFF2-40B4-BE49-F238E27FC236}">
                <a16:creationId xmlns:a16="http://schemas.microsoft.com/office/drawing/2014/main" id="{C4625DD0-732A-B8EF-311C-1A76F85403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524000"/>
            <a:ext cx="8229600" cy="4864100"/>
          </a:xfrm>
        </p:spPr>
        <p:txBody>
          <a:bodyPr/>
          <a:lstStyle/>
          <a:p>
            <a:pPr marL="109537" indent="0" algn="ctr">
              <a:buFont typeface="Wingdings 3" panose="05040102010807070707" pitchFamily="18" charset="2"/>
              <a:buNone/>
              <a:defRPr/>
            </a:pPr>
            <a:endParaRPr lang="en-US" altLang="en-US">
              <a:latin typeface="Verdana,Arial,Geneva"/>
            </a:endParaRPr>
          </a:p>
          <a:p>
            <a:pPr>
              <a:buFont typeface="Wingdings 3" panose="05040102010807070707" pitchFamily="18" charset="2"/>
              <a:buChar char=""/>
              <a:defRPr/>
            </a:pPr>
            <a:endParaRPr lang="en-US" alt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F8A01CA-9F58-C657-B557-DF4C1EA87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sz="2800" i="1"/>
              <a:t>Materials to Use for Identifying Supports as well as what supports already exist…</a:t>
            </a:r>
          </a:p>
        </p:txBody>
      </p:sp>
      <p:pic>
        <p:nvPicPr>
          <p:cNvPr id="43012" name="Picture 4">
            <a:extLst>
              <a:ext uri="{FF2B5EF4-FFF2-40B4-BE49-F238E27FC236}">
                <a16:creationId xmlns:a16="http://schemas.microsoft.com/office/drawing/2014/main" id="{B4BAFED6-528C-45E4-AABF-D755F29BF5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839450" cy="698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D3AF640-4A54-98F1-D08F-C0586EA18DE7}"/>
              </a:ext>
            </a:extLst>
          </p:cNvPr>
          <p:cNvSpPr/>
          <p:nvPr/>
        </p:nvSpPr>
        <p:spPr>
          <a:xfrm>
            <a:off x="838200" y="1393053"/>
            <a:ext cx="9772226" cy="85561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960" b="0" cap="none" spc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Building a Person-Centered Plan! </a:t>
            </a:r>
          </a:p>
        </p:txBody>
      </p:sp>
    </p:spTree>
  </p:cSld>
  <p:clrMapOvr>
    <a:masterClrMapping/>
  </p:clrMapOvr>
  <p:transition spd="slow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939C74-ECE8-652F-3DBF-13771C27D0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3400" y="1272778"/>
            <a:ext cx="4572000" cy="4525962"/>
          </a:xfrm>
        </p:spPr>
        <p:txBody>
          <a:bodyPr/>
          <a:lstStyle/>
          <a:p>
            <a:pPr marL="109537" indent="0">
              <a:buNone/>
            </a:pPr>
            <a:r>
              <a:rPr lang="en-US" sz="3940"/>
              <a:t>Self-Direction Basics!</a:t>
            </a:r>
          </a:p>
          <a:p>
            <a:pPr marL="109537" indent="0">
              <a:buNone/>
            </a:pPr>
            <a:endParaRPr lang="en-US" sz="3940"/>
          </a:p>
          <a:p>
            <a:pPr marL="109537" indent="0">
              <a:buNone/>
            </a:pPr>
            <a:r>
              <a:rPr lang="en-US" sz="1800"/>
              <a:t>Denise Paladino, SD Director (South)</a:t>
            </a:r>
          </a:p>
          <a:p>
            <a:pPr marL="109537" indent="0">
              <a:buNone/>
            </a:pPr>
            <a:endParaRPr lang="en-US" sz="1800"/>
          </a:p>
          <a:p>
            <a:pPr marL="109537" indent="0">
              <a:buNone/>
            </a:pPr>
            <a:r>
              <a:rPr lang="en-US" sz="1800"/>
              <a:t>Dory Michael-</a:t>
            </a:r>
            <a:r>
              <a:rPr lang="en-US" sz="1800" err="1"/>
              <a:t>Martusis</a:t>
            </a:r>
            <a:r>
              <a:rPr lang="en-US" sz="1800"/>
              <a:t> SD Director (West) </a:t>
            </a:r>
          </a:p>
          <a:p>
            <a:pPr marL="109537" indent="0">
              <a:buNone/>
            </a:pPr>
            <a:endParaRPr lang="en-US" sz="1800"/>
          </a:p>
          <a:p>
            <a:pPr marL="109537" indent="0">
              <a:buNone/>
            </a:pPr>
            <a:r>
              <a:rPr lang="en-US" sz="1800"/>
              <a:t>Amy M. Blazawski, SD Director (North)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512246A-26EC-E77E-6319-139083D17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2286000" cy="1143000"/>
          </a:xfrm>
        </p:spPr>
        <p:txBody>
          <a:bodyPr/>
          <a:lstStyle/>
          <a:p>
            <a:r>
              <a:rPr lang="en-US"/>
              <a:t>PART 2: 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0536B1A6-8BC1-5F0D-0C96-9889B1C3AF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00200"/>
            <a:ext cx="4146074" cy="3871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7668030"/>
      </p:ext>
    </p:extLst>
  </p:cSld>
  <p:clrMapOvr>
    <a:masterClrMapping/>
  </p:clrMapOvr>
  <p:transition spd="slow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D0632-18AC-2A52-EA26-D095861E18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228600"/>
            <a:ext cx="7772400" cy="167736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Supporting a Self Determined Life!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FD861E-7321-A1D1-905F-1B8E1C84A1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1981200"/>
            <a:ext cx="8001000" cy="1447800"/>
          </a:xfrm>
          <a:solidFill>
            <a:schemeClr val="bg2">
              <a:lumMod val="90000"/>
            </a:schemeClr>
          </a:solidFill>
          <a:ln w="38100"/>
        </p:spPr>
        <p:txBody>
          <a:bodyPr>
            <a:noAutofit/>
          </a:bodyPr>
          <a:lstStyle/>
          <a:p>
            <a:pPr marR="0" algn="l" eaLnBrk="1" hangingPunct="1">
              <a:lnSpc>
                <a:spcPct val="90000"/>
              </a:lnSpc>
              <a:defRPr/>
            </a:pPr>
            <a:r>
              <a:rPr lang="en-US" sz="4800" u="sng"/>
              <a:t>Self Directing Supports &amp; Services</a:t>
            </a:r>
          </a:p>
          <a:p>
            <a:pPr marR="0" algn="l" eaLnBrk="1" hangingPunct="1">
              <a:lnSpc>
                <a:spcPct val="90000"/>
              </a:lnSpc>
              <a:defRPr/>
            </a:pPr>
            <a:endParaRPr lang="en-US" sz="4400"/>
          </a:p>
          <a:p>
            <a:pPr marR="0" algn="l" eaLnBrk="1" hangingPunct="1">
              <a:lnSpc>
                <a:spcPct val="90000"/>
              </a:lnSpc>
              <a:defRPr/>
            </a:pPr>
            <a:r>
              <a:rPr lang="en-US" sz="3850"/>
              <a:t>Employer of Record / Sponsoring Person Responsibilities</a:t>
            </a:r>
          </a:p>
        </p:txBody>
      </p:sp>
    </p:spTree>
  </p:cSld>
  <p:clrMapOvr>
    <a:masterClrMapping/>
  </p:clrMapOvr>
  <p:transition spd="slow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ontent Placeholder 2">
            <a:extLst>
              <a:ext uri="{FF2B5EF4-FFF2-40B4-BE49-F238E27FC236}">
                <a16:creationId xmlns:a16="http://schemas.microsoft.com/office/drawing/2014/main" id="{AA4D6E8A-C4CB-AE68-0A92-8E2130B1E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752600"/>
            <a:ext cx="8610600" cy="36576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indent="-25400" eaLnBrk="1" fontAlgn="auto" hangingPunct="1">
              <a:spcAft>
                <a:spcPts val="0"/>
              </a:spcAft>
              <a:buFont typeface="Wingdings 3" panose="05040102010807070707" pitchFamily="18" charset="2"/>
              <a:buNone/>
              <a:defRPr/>
            </a:pPr>
            <a:r>
              <a:rPr lang="en-US" sz="3600">
                <a:latin typeface="Arial" pitchFamily="34" charset="0"/>
                <a:cs typeface="Arial" pitchFamily="34" charset="0"/>
              </a:rPr>
              <a:t>Individuals who choose to self-direct their services must also understand the important roles of the Employer of Record and Sponsoring Person, and how to best fulfill employer responsibilities.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 panose="05040102010807070707" pitchFamily="18" charset="2"/>
              <a:buNone/>
              <a:defRPr/>
            </a:pP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04EB20-BAD4-DF92-F28E-42B6A77BA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533400"/>
            <a:ext cx="7239000" cy="762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6000"/>
              <a:t>Where to start…</a:t>
            </a:r>
          </a:p>
        </p:txBody>
      </p:sp>
    </p:spTree>
  </p:cSld>
  <p:clrMapOvr>
    <a:masterClrMapping/>
  </p:clrMapOvr>
  <p:transition spd="slow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0D46D-3263-F218-563A-72384E19D3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447800"/>
            <a:ext cx="8382000" cy="4953000"/>
          </a:xfrm>
        </p:spPr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sz="3600"/>
              <a:t>   </a:t>
            </a:r>
            <a:r>
              <a:rPr lang="en-US" sz="3600" b="1">
                <a:latin typeface="Arial" pitchFamily="34" charset="0"/>
                <a:cs typeface="Arial" pitchFamily="34" charset="0"/>
              </a:rPr>
              <a:t>A Sponsoring Person may be needed to understand, sign, and carry out the responsibilities identified in the Self-Direction Agreement. </a:t>
            </a:r>
            <a:endParaRPr lang="en-US" sz="2800"/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en-US" sz="1800"/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en-US" sz="2800"/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393FCE-577E-BCCA-8BBA-E9CFB36AB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533400"/>
            <a:ext cx="8382000" cy="1006474"/>
          </a:xfrm>
          <a:solidFill>
            <a:schemeClr val="bg1"/>
          </a:solidFill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800"/>
              <a:t>Sponsoring Person</a:t>
            </a:r>
          </a:p>
        </p:txBody>
      </p:sp>
    </p:spTree>
  </p:cSld>
  <p:clrMapOvr>
    <a:masterClrMapping/>
  </p:clrMapOvr>
  <p:transition spd="slow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ontent Placeholder 1">
            <a:extLst>
              <a:ext uri="{FF2B5EF4-FFF2-40B4-BE49-F238E27FC236}">
                <a16:creationId xmlns:a16="http://schemas.microsoft.com/office/drawing/2014/main" id="{C7511D3D-8249-3392-C677-7ABF3FAB7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9200"/>
            <a:ext cx="8229600" cy="3581400"/>
          </a:xfrm>
        </p:spPr>
        <p:txBody>
          <a:bodyPr/>
          <a:lstStyle/>
          <a:p>
            <a:r>
              <a:rPr lang="en-US" altLang="en-US" sz="3600" b="1">
                <a:latin typeface="Arial" panose="020B0604020202020204" pitchFamily="34" charset="0"/>
                <a:cs typeface="Arial" panose="020B0604020202020204" pitchFamily="34" charset="0"/>
              </a:rPr>
              <a:t>The Employer of Record (EOR) is responsible to have a tax ID number officially assigned. (The FI will assist with this.) The EOR is many times also considered to be the Sponsoring Person.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B8EA04D-FC94-924D-4309-42B804551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Employer of Record (EOR) </a:t>
            </a:r>
          </a:p>
        </p:txBody>
      </p:sp>
    </p:spTree>
  </p:cSld>
  <p:clrMapOvr>
    <a:masterClrMapping/>
  </p:clrMapOvr>
  <p:transition spd="slow">
    <p:pul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FFACDF9-E286-970B-A109-B4C68BE89E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0"/>
            <a:ext cx="8229600" cy="4525963"/>
          </a:xfrm>
        </p:spPr>
        <p:txBody>
          <a:bodyPr/>
          <a:lstStyle/>
          <a:p>
            <a:pPr marL="365760" indent="-256032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sz="3200">
                <a:latin typeface="Arial" pitchFamily="34" charset="0"/>
                <a:cs typeface="Arial" pitchFamily="34" charset="0"/>
              </a:rPr>
              <a:t>Reviews and signs the Agreement for Self Direction and assists in the hiring process.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sz="3200">
                <a:latin typeface="Arial" pitchFamily="34" charset="0"/>
                <a:cs typeface="Arial" pitchFamily="34" charset="0"/>
              </a:rPr>
              <a:t>Reviews and signs the Employee/Employer Agreement Form.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sz="3200">
                <a:latin typeface="Arial" pitchFamily="34" charset="0"/>
                <a:cs typeface="Arial" pitchFamily="34" charset="0"/>
              </a:rPr>
              <a:t>Signs employee timesheets and ensures that they are accurate and reflect the waiver services as described in the Individual Plan. </a:t>
            </a:r>
          </a:p>
          <a:p>
            <a:pPr>
              <a:defRPr/>
            </a:pP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F608E4-9DF8-7EF3-639A-786000F03CBB}"/>
              </a:ext>
            </a:extLst>
          </p:cNvPr>
          <p:cNvSpPr txBox="1"/>
          <p:nvPr/>
        </p:nvSpPr>
        <p:spPr>
          <a:xfrm>
            <a:off x="1066800" y="533400"/>
            <a:ext cx="7391400" cy="10772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sz="3200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</a:rPr>
              <a:t>What is the Employer of Record / Sponsoring Person Responsible for? </a:t>
            </a:r>
          </a:p>
        </p:txBody>
      </p:sp>
    </p:spTree>
  </p:cSld>
  <p:clrMapOvr>
    <a:masterClrMapping/>
  </p:clrMapOvr>
  <p:transition spd="slow">
    <p:pull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5D64A34-87E5-9601-85B5-BD37880B55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EOR Training Series: </a:t>
            </a:r>
          </a:p>
          <a:p>
            <a:r>
              <a:rPr lang="en-US"/>
              <a:t>New EOR’s are required to complete the series at their own pace, with guidance from PPL Staff. </a:t>
            </a:r>
          </a:p>
          <a:p>
            <a:r>
              <a:rPr lang="en-US"/>
              <a:t>Review roles and responsibilities of the EOR through a detailed explanation of the Self-Directed Support Agreement (SDSA).</a:t>
            </a:r>
          </a:p>
          <a:p>
            <a:r>
              <a:rPr lang="en-US"/>
              <a:t>Enhanced training for all existing EOR’s who may need a “refresher” for Self-Directed services. </a:t>
            </a:r>
          </a:p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621F596-E38C-36FA-9064-086DD13DE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Public Partnerships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1FD27F-CE3A-02FF-CCA1-60BE7074E4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6200" y="5543947"/>
            <a:ext cx="4234543" cy="926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163465"/>
      </p:ext>
    </p:extLst>
  </p:cSld>
  <p:clrMapOvr>
    <a:masterClrMapping/>
  </p:clrMapOvr>
  <p:transition spd="slow">
    <p:pull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138BA5E-BF68-BA69-AE79-DD00E81D25D1}"/>
              </a:ext>
            </a:extLst>
          </p:cNvPr>
          <p:cNvGraphicFramePr/>
          <p:nvPr/>
        </p:nvGraphicFramePr>
        <p:xfrm>
          <a:off x="304800" y="304800"/>
          <a:ext cx="8289925" cy="6134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339" name="Rectangle 3">
            <a:extLst>
              <a:ext uri="{FF2B5EF4-FFF2-40B4-BE49-F238E27FC236}">
                <a16:creationId xmlns:a16="http://schemas.microsoft.com/office/drawing/2014/main" id="{17AE1967-FFC5-5696-8F26-528FF44B9C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914400"/>
            <a:ext cx="41338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>
                <a:latin typeface="Arial" panose="020B0604020202020204" pitchFamily="34" charset="0"/>
              </a:rPr>
              <a:t>Steps to Self Direct</a:t>
            </a:r>
          </a:p>
        </p:txBody>
      </p:sp>
    </p:spTree>
  </p:cSld>
  <p:clrMapOvr>
    <a:masterClrMapping/>
  </p:clrMapOvr>
  <p:transition spd="slow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1">
            <a:extLst>
              <a:ext uri="{FF2B5EF4-FFF2-40B4-BE49-F238E27FC236}">
                <a16:creationId xmlns:a16="http://schemas.microsoft.com/office/drawing/2014/main" id="{C1286B49-D481-07D0-CF80-A41BF0F219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1160463"/>
            <a:ext cx="10744200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i="1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>
                <a:latin typeface="Arial" panose="020B0604020202020204" pitchFamily="34" charset="0"/>
              </a:rPr>
              <a:t>There is a difference between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>
                <a:latin typeface="Arial" panose="020B0604020202020204" pitchFamily="34" charset="0"/>
              </a:rPr>
              <a:t>Self-Determination and Self-Direction!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pic>
        <p:nvPicPr>
          <p:cNvPr id="12291" name="Picture 2" descr="Image result for did you know">
            <a:hlinkClick r:id="rId2"/>
            <a:extLst>
              <a:ext uri="{FF2B5EF4-FFF2-40B4-BE49-F238E27FC236}">
                <a16:creationId xmlns:a16="http://schemas.microsoft.com/office/drawing/2014/main" id="{57DC5913-F8CC-8033-4994-5708190849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8013" y="-350838"/>
            <a:ext cx="6661150" cy="315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 descr="Image result for difference">
            <a:hlinkClick r:id="rId4"/>
            <a:extLst>
              <a:ext uri="{FF2B5EF4-FFF2-40B4-BE49-F238E27FC236}">
                <a16:creationId xmlns:a16="http://schemas.microsoft.com/office/drawing/2014/main" id="{0C297557-0317-F4C7-EEB8-CCA789854C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4495800"/>
            <a:ext cx="5338763" cy="224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ll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88ECBE-6B8B-E6CB-6F7E-32D053F13D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086" y="1219200"/>
            <a:ext cx="8458200" cy="5486400"/>
          </a:xfrm>
        </p:spPr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sz="1800">
                <a:latin typeface="Arial" pitchFamily="34" charset="0"/>
                <a:cs typeface="Arial" pitchFamily="34" charset="0"/>
              </a:rPr>
              <a:t>   </a:t>
            </a:r>
            <a:r>
              <a:rPr lang="en-US" sz="2800" b="1">
                <a:latin typeface="Arial" pitchFamily="34" charset="0"/>
                <a:cs typeface="Arial" pitchFamily="34" charset="0"/>
              </a:rPr>
              <a:t>The Self-Directed Support Agreement is the tool that DDS uses to ensure that individuals who choose to self-direct their services fully understand their employer responsibilities</a:t>
            </a:r>
            <a:r>
              <a:rPr lang="en-US" sz="2800">
                <a:latin typeface="Arial" pitchFamily="34" charset="0"/>
                <a:cs typeface="Arial" pitchFamily="34" charset="0"/>
              </a:rPr>
              <a:t>.</a:t>
            </a:r>
          </a:p>
          <a:p>
            <a:pPr marL="365760" indent="-256032"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r>
              <a:rPr lang="en-US" sz="3200">
                <a:latin typeface="Arial" pitchFamily="34" charset="0"/>
                <a:cs typeface="Arial" pitchFamily="34" charset="0"/>
              </a:rPr>
              <a:t>This agreement  identifies what supports the person may need to effectively implement Self Directed Supports. </a:t>
            </a:r>
            <a:endParaRPr lang="en-US" sz="1400">
              <a:latin typeface="Arial" pitchFamily="34" charset="0"/>
              <a:cs typeface="Arial" pitchFamily="34" charset="0"/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r>
              <a:rPr lang="en-US" sz="3200">
                <a:latin typeface="Arial" pitchFamily="34" charset="0"/>
                <a:cs typeface="Arial" pitchFamily="34" charset="0"/>
              </a:rPr>
              <a:t>If adequate supports are not identified in the Self-Directed Support Agreement, DDS will not authorize self directed supports.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82CF64-C120-0DD4-7EBA-719D76ED0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14478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/>
              <a:t>Agreement For Self Directed Supports</a:t>
            </a:r>
          </a:p>
        </p:txBody>
      </p:sp>
    </p:spTree>
  </p:cSld>
  <p:clrMapOvr>
    <a:masterClrMapping/>
  </p:clrMapOvr>
  <p:transition spd="slow">
    <p:pull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83E83-F6FE-6945-C500-2BE2D641B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2286000" cy="51816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800"/>
              <a:t>What does the Agreement For Self- Directed Supports look like?</a:t>
            </a:r>
          </a:p>
        </p:txBody>
      </p:sp>
      <p:pic>
        <p:nvPicPr>
          <p:cNvPr id="4" name="Content Placeholder 3" descr="Table&#10;&#10;Description automatically generated">
            <a:extLst>
              <a:ext uri="{FF2B5EF4-FFF2-40B4-BE49-F238E27FC236}">
                <a16:creationId xmlns:a16="http://schemas.microsoft.com/office/drawing/2014/main" id="{7F10622C-B4E8-20F4-B90C-6A3D243766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2627" y="152400"/>
            <a:ext cx="5791200" cy="6289190"/>
          </a:xfrm>
          <a:prstGeom prst="rect">
            <a:avLst/>
          </a:prstGeom>
        </p:spPr>
      </p:pic>
    </p:spTree>
  </p:cSld>
  <p:clrMapOvr>
    <a:masterClrMapping/>
  </p:clrMapOvr>
  <p:transition spd="slow">
    <p:pull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N:\Documents and Settings\blazawskia\local Settings\Temporary Internet Files\Content.IE5\Z0INJ9I1\MC900440380[1].png">
            <a:extLst>
              <a:ext uri="{FF2B5EF4-FFF2-40B4-BE49-F238E27FC236}">
                <a16:creationId xmlns:a16="http://schemas.microsoft.com/office/drawing/2014/main" id="{B722A2F1-2D1B-E41C-6F5A-71C36CEC47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  <a:lum bright="20000" contrast="-10000"/>
          </a:blip>
          <a:srcRect t="8333" r="-7408" b="13889"/>
          <a:stretch>
            <a:fillRect/>
          </a:stretch>
        </p:blipFill>
        <p:spPr bwMode="auto">
          <a:xfrm>
            <a:off x="0" y="1295401"/>
            <a:ext cx="3124200" cy="2262352"/>
          </a:xfrm>
          <a:prstGeom prst="rect">
            <a:avLst/>
          </a:prstGeom>
          <a:ln>
            <a:noFill/>
          </a:ln>
          <a:effectLst>
            <a:reflection blurRad="6350" stA="52000" endA="300" endPos="35000" dir="5400000" sy="-100000" algn="bl" rotWithShape="0"/>
            <a:softEdge rad="112500"/>
          </a:effec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187EABD-1B18-7D0C-84FA-751FF3753E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3498850"/>
            <a:ext cx="8001000" cy="2819400"/>
          </a:xfrm>
        </p:spPr>
        <p:txBody>
          <a:bodyPr>
            <a:normAutofit fontScale="85000" lnSpcReduction="20000"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en-US" sz="2000">
              <a:latin typeface="Arial" pitchFamily="34" charset="0"/>
              <a:cs typeface="Arial" pitchFamily="34" charset="0"/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sz="2800">
                <a:latin typeface="Arial" pitchFamily="34" charset="0"/>
                <a:cs typeface="Arial" pitchFamily="34" charset="0"/>
              </a:rPr>
              <a:t>FI’s help individuals with the following tasks associated with the Budget: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sz="1800">
              <a:latin typeface="Arial" pitchFamily="34" charset="0"/>
              <a:cs typeface="Arial" pitchFamily="34" charset="0"/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sz="2100">
                <a:latin typeface="Arial" pitchFamily="34" charset="0"/>
                <a:cs typeface="Arial" pitchFamily="34" charset="0"/>
              </a:rPr>
              <a:t>Complete state and federal employer forms, pay staff, purchase Worker’s Compensation, ensure tax compliance, and prepare end of year reports.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sz="1900">
              <a:latin typeface="Arial" pitchFamily="34" charset="0"/>
              <a:cs typeface="Arial" pitchFamily="34" charset="0"/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sz="2100">
                <a:latin typeface="Arial" pitchFamily="34" charset="0"/>
                <a:cs typeface="Arial" pitchFamily="34" charset="0"/>
              </a:rPr>
              <a:t>They also perform background checks on new employees, ensure employees complete required CDS and identified trainings, pay vendor bills, and assist individuals to stay within their budget</a:t>
            </a:r>
            <a:r>
              <a:rPr lang="en-US" sz="2000">
                <a:latin typeface="Arial" pitchFamily="34" charset="0"/>
                <a:cs typeface="Arial" pitchFamily="34" charset="0"/>
              </a:rPr>
              <a:t>. </a:t>
            </a:r>
            <a:endParaRPr lang="en-US" sz="2400" b="1">
              <a:latin typeface="Arial" pitchFamily="34" charset="0"/>
              <a:cs typeface="Arial" pitchFamily="34" charset="0"/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36CBC7B-DFB0-2C45-23FD-0F4908AF5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304800"/>
            <a:ext cx="8305800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/>
              <a:t>Role of the Fiscal Intermediary</a:t>
            </a:r>
          </a:p>
        </p:txBody>
      </p:sp>
      <p:sp>
        <p:nvSpPr>
          <p:cNvPr id="36869" name="Rectangle 6">
            <a:extLst>
              <a:ext uri="{FF2B5EF4-FFF2-40B4-BE49-F238E27FC236}">
                <a16:creationId xmlns:a16="http://schemas.microsoft.com/office/drawing/2014/main" id="{0177E80A-4809-0078-F3EC-FE53170456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1219200"/>
            <a:ext cx="510540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b="1">
                <a:latin typeface="Arial" panose="020B0604020202020204" pitchFamily="34" charset="0"/>
                <a:cs typeface="Arial" panose="020B0604020202020204" pitchFamily="34" charset="0"/>
              </a:rPr>
              <a:t>Individuals who chose to self direct their services must select a Fiscal Intermediary  (FI) to help them manage their employer responsibilities and manage their budget. </a:t>
            </a:r>
            <a:endParaRPr lang="en-US" altLang="en-US" sz="20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pull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9A427-0922-1425-4B72-49676955852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>
                <a:solidFill>
                  <a:srgbClr val="002060"/>
                </a:solidFill>
              </a:rPr>
              <a:t>        </a:t>
            </a:r>
            <a:r>
              <a:rPr lang="en-US">
                <a:solidFill>
                  <a:schemeClr val="tx1"/>
                </a:solidFill>
              </a:rPr>
              <a:t>Fiscal Intermediary (FI)</a:t>
            </a:r>
            <a:br>
              <a:rPr lang="en-US">
                <a:solidFill>
                  <a:schemeClr val="tx1"/>
                </a:solidFill>
              </a:rPr>
            </a:br>
            <a:r>
              <a:rPr lang="en-US">
                <a:solidFill>
                  <a:schemeClr val="tx1"/>
                </a:solidFill>
              </a:rPr>
              <a:t>        ROLE OF THE FI (Cont.)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2BC8C7A-8DCD-F7AF-C15B-993753D62595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403225" y="1704203"/>
            <a:ext cx="4168775" cy="4353697"/>
          </a:xfrm>
        </p:spPr>
        <p:txBody>
          <a:bodyPr/>
          <a:lstStyle/>
          <a:p>
            <a:pPr marL="109537" indent="0">
              <a:buFont typeface="Wingdings 3" panose="05040102010807070707" pitchFamily="18" charset="2"/>
              <a:buNone/>
              <a:defRPr/>
            </a:pPr>
            <a:r>
              <a:rPr lang="en-US" sz="2000" b="1" i="1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BUDGET MANAGEMENT </a:t>
            </a:r>
            <a:endParaRPr lang="en-US" sz="2000">
              <a:solidFill>
                <a:srgbClr val="00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buFont typeface="Wingdings 3" panose="05040102010807070707" pitchFamily="18" charset="2"/>
              <a:buChar char=""/>
              <a:defRPr/>
            </a:pPr>
            <a:r>
              <a:rPr lang="en-US" sz="200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Documentation of funds and expenditures through monthly and quarterly reports. </a:t>
            </a:r>
          </a:p>
          <a:p>
            <a:pPr>
              <a:buFont typeface="Wingdings 3" panose="05040102010807070707" pitchFamily="18" charset="2"/>
              <a:buChar char=""/>
              <a:defRPr/>
            </a:pPr>
            <a:r>
              <a:rPr lang="en-US" sz="200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Payment processing in accordance to individualized plans. </a:t>
            </a:r>
          </a:p>
          <a:p>
            <a:pPr>
              <a:buFont typeface="Wingdings 3" panose="05040102010807070707" pitchFamily="18" charset="2"/>
              <a:buChar char=""/>
              <a:defRPr/>
            </a:pPr>
            <a:r>
              <a:rPr lang="en-US" sz="200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Notification to Case Manager when budgets are exceeded or need to be adjusted. </a:t>
            </a:r>
          </a:p>
          <a:p>
            <a:pPr>
              <a:buFont typeface="Wingdings 3" panose="05040102010807070707" pitchFamily="18" charset="2"/>
              <a:buChar char=""/>
              <a:defRPr/>
            </a:pPr>
            <a:r>
              <a:rPr lang="en-US" sz="200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Monthly and quarterly reports to you, as well as your DDS representative. </a:t>
            </a:r>
          </a:p>
          <a:p>
            <a:pPr>
              <a:buFont typeface="Wingdings 3" panose="05040102010807070707" pitchFamily="18" charset="2"/>
              <a:buChar char=""/>
              <a:defRPr/>
            </a:pPr>
            <a:r>
              <a:rPr lang="en-US" sz="200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Privacy through HIPPA compliance</a:t>
            </a:r>
            <a:r>
              <a:rPr lang="en-US" sz="2000">
                <a:solidFill>
                  <a:srgbClr val="000000"/>
                </a:solidFill>
                <a:latin typeface="Arial Narrow" panose="020B0606020202030204" pitchFamily="34" charset="0"/>
              </a:rPr>
              <a:t>. </a:t>
            </a:r>
            <a:endParaRPr lang="en-US" sz="2000">
              <a:latin typeface="Arial Narrow" panose="020B060602020203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F059CE-A7A4-6B8B-0D52-0098FCDCEB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495800" y="1666103"/>
            <a:ext cx="4191000" cy="4343400"/>
          </a:xfrm>
        </p:spPr>
        <p:txBody>
          <a:bodyPr/>
          <a:lstStyle/>
          <a:p>
            <a:pPr marL="109537" indent="0">
              <a:buFont typeface="Wingdings 3" panose="05040102010807070707" pitchFamily="18" charset="2"/>
              <a:buNone/>
              <a:defRPr/>
            </a:pPr>
            <a:r>
              <a:rPr lang="en-US" sz="2000" b="1" i="1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EMPLOYER ASSISTANCE </a:t>
            </a:r>
            <a:endParaRPr lang="en-US" sz="2000">
              <a:solidFill>
                <a:srgbClr val="00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buFont typeface="Wingdings 3" panose="05040102010807070707" pitchFamily="18" charset="2"/>
              <a:buChar char=""/>
              <a:defRPr/>
            </a:pPr>
            <a:r>
              <a:rPr lang="en-US" sz="200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Training and assistance with paperwork to all new and existing employers in their own home. </a:t>
            </a:r>
          </a:p>
          <a:p>
            <a:pPr>
              <a:buFont typeface="Wingdings 3" panose="05040102010807070707" pitchFamily="18" charset="2"/>
              <a:buChar char=""/>
              <a:defRPr/>
            </a:pPr>
            <a:r>
              <a:rPr lang="en-US" sz="200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Background and DDS registry checks as required. </a:t>
            </a:r>
          </a:p>
          <a:p>
            <a:pPr>
              <a:buFont typeface="Wingdings 3" panose="05040102010807070707" pitchFamily="18" charset="2"/>
              <a:buChar char=""/>
              <a:defRPr/>
            </a:pPr>
            <a:r>
              <a:rPr lang="en-US" sz="200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Responsible for all documentation &amp; records related to tax withholdings and Dept. of Labor law compliance. </a:t>
            </a:r>
          </a:p>
          <a:p>
            <a:pPr>
              <a:buFont typeface="Wingdings 3" panose="05040102010807070707" pitchFamily="18" charset="2"/>
              <a:buChar char=""/>
              <a:defRPr/>
            </a:pPr>
            <a:r>
              <a:rPr lang="en-US" sz="200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Assistance with obtaining Workman’s Compensation Insurance and payment of premiums. </a:t>
            </a:r>
          </a:p>
          <a:p>
            <a:pPr>
              <a:buFont typeface="Wingdings 3" panose="05040102010807070707" pitchFamily="18" charset="2"/>
              <a:buChar char=""/>
              <a:defRPr/>
            </a:pPr>
            <a:r>
              <a:rPr lang="en-US" sz="2000">
                <a:solidFill>
                  <a:srgbClr val="00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Process Employee time and issue paychecks. </a:t>
            </a:r>
          </a:p>
          <a:p>
            <a:pPr>
              <a:buFont typeface="Wingdings 3" panose="05040102010807070707" pitchFamily="18" charset="2"/>
              <a:buChar char=""/>
              <a:defRPr/>
            </a:pPr>
            <a:r>
              <a:rPr lang="en-US" sz="2000">
                <a:solidFill>
                  <a:srgbClr val="000000"/>
                </a:solidFill>
                <a:highlight>
                  <a:srgbClr val="FFFF00"/>
                </a:highlight>
                <a:latin typeface="Arial Narrow" panose="020B0606020202030204" pitchFamily="34" charset="0"/>
                <a:cs typeface="Arial" panose="020B0604020202020204" pitchFamily="34" charset="0"/>
              </a:rPr>
              <a:t>Electronic Visit Verification</a:t>
            </a:r>
            <a:endParaRPr lang="en-US" sz="2000">
              <a:highlight>
                <a:srgbClr val="FFFF00"/>
              </a:highlight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pull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AA2CEB1-39AA-8E95-E633-76F502614A18}"/>
              </a:ext>
            </a:extLst>
          </p:cNvPr>
          <p:cNvGraphicFramePr/>
          <p:nvPr/>
        </p:nvGraphicFramePr>
        <p:xfrm>
          <a:off x="304800" y="457200"/>
          <a:ext cx="8610600" cy="541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F5CCD8C8-5551-0C1B-DA62-4232C8FF9171}"/>
              </a:ext>
            </a:extLst>
          </p:cNvPr>
          <p:cNvSpPr txBox="1">
            <a:spLocks/>
          </p:cNvSpPr>
          <p:nvPr/>
        </p:nvSpPr>
        <p:spPr>
          <a:xfrm>
            <a:off x="533400" y="457200"/>
            <a:ext cx="8077200" cy="1673225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800" b="1">
                <a:solidFill>
                  <a:schemeClr val="accent5">
                    <a:lumMod val="50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Steps to Hiring &amp; Managing Staff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712EE21-B362-466A-7D5A-36CA0707DDB0}"/>
              </a:ext>
            </a:extLst>
          </p:cNvPr>
          <p:cNvSpPr txBox="1"/>
          <p:nvPr/>
        </p:nvSpPr>
        <p:spPr>
          <a:xfrm>
            <a:off x="7391400" y="1981200"/>
            <a:ext cx="175260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400">
                <a:latin typeface="+mj-lt"/>
              </a:rPr>
              <a:t>Managing Staff</a:t>
            </a:r>
          </a:p>
        </p:txBody>
      </p:sp>
    </p:spTree>
  </p:cSld>
  <p:clrMapOvr>
    <a:masterClrMapping/>
  </p:clrMapOvr>
  <p:transition spd="slow">
    <p:pull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Content Placeholder 1">
            <a:extLst>
              <a:ext uri="{FF2B5EF4-FFF2-40B4-BE49-F238E27FC236}">
                <a16:creationId xmlns:a16="http://schemas.microsoft.com/office/drawing/2014/main" id="{AB76D258-E6EF-BBA7-1725-E136ACF070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4463"/>
            <a:ext cx="8229600" cy="57912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§"/>
            </a:pPr>
            <a:r>
              <a:rPr lang="en-US" altLang="en-US" sz="2800">
                <a:latin typeface="Arial" panose="020B0604020202020204" pitchFamily="34" charset="0"/>
                <a:cs typeface="Arial" panose="020B0604020202020204" pitchFamily="34" charset="0"/>
              </a:rPr>
              <a:t>One of the most challenging aspects of being an employer is finding good employees! 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endParaRPr lang="en-US" altLang="en-US" sz="2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en-US" altLang="en-US" sz="2800">
                <a:latin typeface="Arial" panose="020B0604020202020204" pitchFamily="34" charset="0"/>
                <a:cs typeface="Arial" panose="020B0604020202020204" pitchFamily="34" charset="0"/>
              </a:rPr>
              <a:t>Develop an employee job description with needed qualifications.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endParaRPr lang="en-US" altLang="en-US" sz="2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en-US" altLang="en-US" sz="2800">
                <a:latin typeface="Arial" panose="020B0604020202020204" pitchFamily="34" charset="0"/>
                <a:cs typeface="Arial" panose="020B0604020202020204" pitchFamily="34" charset="0"/>
              </a:rPr>
              <a:t>Sponsoring Persons /EOR’s/ Brokers can also help individuals learn effective marketing techniques and teach them how to use natural support systems to recruit employees. 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endParaRPr lang="en-US" altLang="en-US" sz="24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US" altLang="en-US" sz="24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1F8AD75-9ABF-4D98-FBAF-E0F925B01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381000"/>
            <a:ext cx="6400800" cy="71596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en-US" sz="4800" cap="small"/>
            </a:br>
            <a:r>
              <a:rPr lang="en-US" sz="5400" cap="small">
                <a:solidFill>
                  <a:srgbClr val="002060"/>
                </a:solidFill>
              </a:rPr>
              <a:t>Finding Employees</a:t>
            </a:r>
            <a:br>
              <a:rPr lang="en-US" sz="4800" cap="small"/>
            </a:br>
            <a:endParaRPr lang="en-US" sz="4800"/>
          </a:p>
        </p:txBody>
      </p:sp>
    </p:spTree>
  </p:cSld>
  <p:clrMapOvr>
    <a:masterClrMapping/>
  </p:clrMapOvr>
  <p:transition spd="slow">
    <p:pull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N:\Documents and Settings\blazawskia\local Settings\Temporary Internet Files\Content.IE5\04VMGVW9\MC900438012[1].wmf">
            <a:extLst>
              <a:ext uri="{FF2B5EF4-FFF2-40B4-BE49-F238E27FC236}">
                <a16:creationId xmlns:a16="http://schemas.microsoft.com/office/drawing/2014/main" id="{6067A9BA-BD90-5F20-8FA6-D73C8ADC2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1475" y="4419600"/>
            <a:ext cx="2270125" cy="218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Content Placeholder 1">
            <a:extLst>
              <a:ext uri="{FF2B5EF4-FFF2-40B4-BE49-F238E27FC236}">
                <a16:creationId xmlns:a16="http://schemas.microsoft.com/office/drawing/2014/main" id="{EEA8D744-1C8C-E7FE-91E0-3817106CA2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/>
          <a:lstStyle/>
          <a:p>
            <a:pPr eaLnBrk="1" hangingPunct="1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US" altLang="en-US" sz="2800">
                <a:latin typeface="Arial" pitchFamily="34" charset="0"/>
                <a:cs typeface="Arial" pitchFamily="34" charset="0"/>
              </a:rPr>
              <a:t>Word of Mouth</a:t>
            </a:r>
          </a:p>
          <a:p>
            <a:pPr eaLnBrk="1" hangingPunct="1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US" altLang="en-US" sz="2800">
                <a:latin typeface="Arial" pitchFamily="34" charset="0"/>
                <a:cs typeface="Arial" pitchFamily="34" charset="0"/>
              </a:rPr>
              <a:t>Local Flyers </a:t>
            </a:r>
            <a:r>
              <a:rPr lang="en-US" altLang="en-US" sz="2000">
                <a:latin typeface="Arial" pitchFamily="34" charset="0"/>
                <a:cs typeface="Arial" pitchFamily="34" charset="0"/>
              </a:rPr>
              <a:t>(Colleges, places of worship, libraries, etc…)</a:t>
            </a:r>
          </a:p>
          <a:p>
            <a:pPr eaLnBrk="1" hangingPunct="1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US" altLang="en-US" sz="2800">
                <a:latin typeface="Arial" pitchFamily="34" charset="0"/>
                <a:cs typeface="Arial" pitchFamily="34" charset="0"/>
              </a:rPr>
              <a:t>Paid Advertisements</a:t>
            </a:r>
          </a:p>
          <a:p>
            <a:pPr eaLnBrk="1" hangingPunct="1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US" altLang="en-US" sz="2800">
                <a:latin typeface="Arial" pitchFamily="34" charset="0"/>
                <a:cs typeface="Arial" pitchFamily="34" charset="0"/>
              </a:rPr>
              <a:t>Internet Employment Services </a:t>
            </a:r>
            <a:r>
              <a:rPr lang="en-US" altLang="en-US" sz="2000">
                <a:latin typeface="Arial" pitchFamily="34" charset="0"/>
                <a:cs typeface="Arial" pitchFamily="34" charset="0"/>
              </a:rPr>
              <a:t>(“Rewarding Work”, “Care.com” or other employment services such as “Monster.com”). </a:t>
            </a:r>
          </a:p>
          <a:p>
            <a:pPr marL="109537" indent="0" eaLnBrk="1" hangingPunct="1">
              <a:spcAft>
                <a:spcPts val="600"/>
              </a:spcAft>
              <a:buFont typeface="Wingdings 3" panose="05040102010807070707" pitchFamily="18" charset="2"/>
              <a:buNone/>
              <a:defRPr/>
            </a:pPr>
            <a:endParaRPr lang="en-US" altLang="en-US" sz="2000">
              <a:latin typeface="Arial" pitchFamily="34" charset="0"/>
              <a:cs typeface="Arial" pitchFamily="34" charset="0"/>
            </a:endParaRPr>
          </a:p>
          <a:p>
            <a:pPr marL="109537" indent="0" eaLnBrk="1" hangingPunct="1">
              <a:spcAft>
                <a:spcPts val="600"/>
              </a:spcAft>
              <a:buFont typeface="Wingdings 3" panose="05040102010807070707" pitchFamily="18" charset="2"/>
              <a:buNone/>
              <a:defRPr/>
            </a:pPr>
            <a:r>
              <a:rPr lang="en-US" altLang="en-US" sz="2000">
                <a:latin typeface="Arial" pitchFamily="34" charset="0"/>
                <a:cs typeface="Arial" pitchFamily="34" charset="0"/>
              </a:rPr>
              <a:t>DDS contracts with:</a:t>
            </a:r>
          </a:p>
          <a:p>
            <a:pPr eaLnBrk="1" hangingPunct="1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US" alt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REWARDINGWORK.ORG</a:t>
            </a:r>
          </a:p>
          <a:p>
            <a:pPr eaLnBrk="1" hangingPunct="1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en-US" altLang="en-US" sz="2000">
                <a:highlight>
                  <a:srgbClr val="FFFF00"/>
                </a:highlight>
                <a:latin typeface="Arial" pitchFamily="34" charset="0"/>
                <a:cs typeface="Arial" pitchFamily="34" charset="0"/>
              </a:rPr>
              <a:t>ACCESS CODE: </a:t>
            </a:r>
            <a:r>
              <a:rPr lang="en-US" altLang="en-US" sz="2000" err="1">
                <a:highlight>
                  <a:srgbClr val="FFFF00"/>
                </a:highlight>
                <a:latin typeface="Arial" pitchFamily="34" charset="0"/>
                <a:cs typeface="Arial" pitchFamily="34" charset="0"/>
              </a:rPr>
              <a:t>CTddsconnect</a:t>
            </a:r>
            <a:endParaRPr lang="en-US" altLang="en-US" sz="2000">
              <a:highlight>
                <a:srgbClr val="FFFF00"/>
              </a:highlight>
              <a:latin typeface="Arial" pitchFamily="34" charset="0"/>
              <a:cs typeface="Arial" pitchFamily="34" charset="0"/>
            </a:endParaRPr>
          </a:p>
          <a:p>
            <a:pPr eaLnBrk="1" hangingPunct="1">
              <a:spcAft>
                <a:spcPts val="600"/>
              </a:spcAft>
              <a:buFont typeface="Wingdings" pitchFamily="2" charset="2"/>
              <a:buChar char="§"/>
              <a:defRPr/>
            </a:pPr>
            <a:endParaRPr lang="en-US" altLang="en-US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7F49B84-B974-75FE-9BE1-A5FA441C7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400">
                <a:solidFill>
                  <a:srgbClr val="002060"/>
                </a:solidFill>
              </a:rPr>
              <a:t>Recruitment Techniques</a:t>
            </a:r>
          </a:p>
        </p:txBody>
      </p:sp>
    </p:spTree>
  </p:cSld>
  <p:clrMapOvr>
    <a:masterClrMapping/>
  </p:clrMapOvr>
  <p:transition spd="slow">
    <p:pull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766AC1B-8EA0-0626-4F3B-79FC7C033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689670"/>
            <a:ext cx="3048000" cy="1143000"/>
          </a:xfrm>
        </p:spPr>
        <p:txBody>
          <a:bodyPr/>
          <a:lstStyle/>
          <a:p>
            <a:r>
              <a:rPr lang="en-US"/>
              <a:t>  Contacts: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45EF1B-0EAA-9C12-8BC6-45D120905684}"/>
              </a:ext>
            </a:extLst>
          </p:cNvPr>
          <p:cNvSpPr txBox="1"/>
          <p:nvPr/>
        </p:nvSpPr>
        <p:spPr>
          <a:xfrm>
            <a:off x="990600" y="2057400"/>
            <a:ext cx="74676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9537" indent="0">
              <a:buNone/>
            </a:pPr>
            <a:r>
              <a:rPr lang="en-US" sz="2800"/>
              <a:t>Denise Paladino, SD Director (South)</a:t>
            </a:r>
          </a:p>
          <a:p>
            <a:pPr marL="109537" indent="0">
              <a:buNone/>
            </a:pPr>
            <a:r>
              <a:rPr lang="en-US" sz="2800" b="1" u="sng" err="1">
                <a:solidFill>
                  <a:srgbClr val="002060"/>
                </a:solidFill>
              </a:rPr>
              <a:t>denise.paladino@ct.gov</a:t>
            </a:r>
            <a:endParaRPr lang="en-US" sz="2800" b="1" u="sng">
              <a:solidFill>
                <a:srgbClr val="002060"/>
              </a:solidFill>
            </a:endParaRPr>
          </a:p>
          <a:p>
            <a:pPr marL="109537" indent="0">
              <a:buNone/>
            </a:pPr>
            <a:endParaRPr lang="en-US" sz="2800"/>
          </a:p>
          <a:p>
            <a:pPr marL="109537" indent="0">
              <a:buNone/>
            </a:pPr>
            <a:r>
              <a:rPr lang="en-US" sz="2800"/>
              <a:t>Dory Michael-</a:t>
            </a:r>
            <a:r>
              <a:rPr lang="en-US" sz="2800" err="1"/>
              <a:t>Martusis</a:t>
            </a:r>
            <a:r>
              <a:rPr lang="en-US" sz="2800"/>
              <a:t> SD Director (West) </a:t>
            </a:r>
          </a:p>
          <a:p>
            <a:pPr marL="109537" indent="0">
              <a:buNone/>
            </a:pPr>
            <a:r>
              <a:rPr lang="en-US" sz="2800" b="1" u="sng" err="1">
                <a:solidFill>
                  <a:srgbClr val="002060"/>
                </a:solidFill>
              </a:rPr>
              <a:t>dory.michael-martusis@ct.gov</a:t>
            </a:r>
            <a:endParaRPr lang="en-US" sz="2800"/>
          </a:p>
          <a:p>
            <a:pPr marL="109537" indent="0">
              <a:buNone/>
            </a:pPr>
            <a:endParaRPr lang="en-US" sz="2800"/>
          </a:p>
          <a:p>
            <a:pPr marL="109537" indent="0">
              <a:buNone/>
            </a:pPr>
            <a:r>
              <a:rPr lang="en-US" sz="2800"/>
              <a:t> Amy M. Blazawski, SD Director (North) </a:t>
            </a:r>
          </a:p>
          <a:p>
            <a:pPr marL="109537" indent="0">
              <a:buNone/>
            </a:pPr>
            <a:r>
              <a:rPr lang="en-US" sz="2800" b="1" u="sng" err="1">
                <a:solidFill>
                  <a:srgbClr val="002060"/>
                </a:solidFill>
              </a:rPr>
              <a:t>amy.blazawski@ct.gov</a:t>
            </a:r>
            <a:endParaRPr lang="en-US" sz="2800" b="1" u="sng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550769"/>
      </p:ext>
    </p:extLst>
  </p:cSld>
  <p:clrMapOvr>
    <a:masterClrMapping/>
  </p:clrMapOvr>
  <p:transition spd="slow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>
            <a:extLst>
              <a:ext uri="{FF2B5EF4-FFF2-40B4-BE49-F238E27FC236}">
                <a16:creationId xmlns:a16="http://schemas.microsoft.com/office/drawing/2014/main" id="{1763F1EB-ACF7-4FB9-4C54-996284BB39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1371600"/>
            <a:ext cx="76962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>
                <a:solidFill>
                  <a:srgbClr val="00B050"/>
                </a:solidFill>
                <a:latin typeface="Arial" panose="020B0604020202020204" pitchFamily="34" charset="0"/>
              </a:rPr>
              <a:t>Self-Determination </a:t>
            </a:r>
            <a:r>
              <a:rPr lang="en-US" altLang="en-US" sz="2400">
                <a:latin typeface="Arial" panose="020B0604020202020204" pitchFamily="34" charset="0"/>
              </a:rPr>
              <a:t>is a </a:t>
            </a:r>
            <a:r>
              <a:rPr lang="en-US" altLang="en-US" sz="2400" u="sng">
                <a:latin typeface="Arial" panose="020B0604020202020204" pitchFamily="34" charset="0"/>
              </a:rPr>
              <a:t>value</a:t>
            </a:r>
            <a:r>
              <a:rPr lang="en-US" altLang="en-US" sz="2400">
                <a:latin typeface="Arial" panose="020B0604020202020204" pitchFamily="34" charset="0"/>
              </a:rPr>
              <a:t> that is expressed when individuals learn about basic rights; use this knowledge to broaden their experiences; and use these new experiences to make informed choices about new ways of living and being. </a:t>
            </a:r>
          </a:p>
        </p:txBody>
      </p:sp>
      <p:pic>
        <p:nvPicPr>
          <p:cNvPr id="13315" name="Picture 6" descr="N:\Documents and Settings\woodr\local Settings\Temporary Internet Files\Content.IE5\QJI82I9L\MC900445604[1].wmf">
            <a:extLst>
              <a:ext uri="{FF2B5EF4-FFF2-40B4-BE49-F238E27FC236}">
                <a16:creationId xmlns:a16="http://schemas.microsoft.com/office/drawing/2014/main" id="{B748C95A-B7CF-B917-9847-20220B9A5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276600"/>
            <a:ext cx="3163888" cy="291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Rectangle 15">
            <a:extLst>
              <a:ext uri="{FF2B5EF4-FFF2-40B4-BE49-F238E27FC236}">
                <a16:creationId xmlns:a16="http://schemas.microsoft.com/office/drawing/2014/main" id="{C73292D9-C0D3-A6CA-A5E1-690F08C798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3962400"/>
            <a:ext cx="381000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800" b="1">
                <a:solidFill>
                  <a:srgbClr val="00B050"/>
                </a:solidFill>
                <a:latin typeface="Arial" panose="020B0604020202020204" pitchFamily="34" charset="0"/>
              </a:rPr>
              <a:t>Self-Determination</a:t>
            </a:r>
            <a:r>
              <a:rPr lang="zh-CN" altLang="en-US" sz="2800" b="1">
                <a:solidFill>
                  <a:srgbClr val="00B050"/>
                </a:solidFill>
                <a:latin typeface="Arial" panose="020B0604020202020204" pitchFamily="34" charset="0"/>
              </a:rPr>
              <a:t> </a:t>
            </a:r>
            <a:r>
              <a:rPr lang="en-US" altLang="zh-CN" sz="2400">
                <a:latin typeface="Arial" panose="020B0604020202020204" pitchFamily="34" charset="0"/>
              </a:rPr>
              <a:t>means</a:t>
            </a:r>
            <a:r>
              <a:rPr lang="zh-CN" altLang="en-US" sz="2400">
                <a:latin typeface="Arial" panose="020B0604020202020204" pitchFamily="34" charset="0"/>
              </a:rPr>
              <a:t> </a:t>
            </a:r>
            <a:r>
              <a:rPr lang="en-US" altLang="zh-CN" sz="2400">
                <a:latin typeface="Arial" panose="020B0604020202020204" pitchFamily="34" charset="0"/>
              </a:rPr>
              <a:t>taking greater responsibility and control of  one’s life.</a:t>
            </a:r>
            <a:endParaRPr lang="en-US" altLang="en-US" sz="2400">
              <a:latin typeface="Arial" panose="020B0604020202020204" pitchFamily="34" charset="0"/>
            </a:endParaRP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B62E2015-BB85-A241-17B2-1CDB25B4E536}"/>
              </a:ext>
            </a:extLst>
          </p:cNvPr>
          <p:cNvSpPr txBox="1">
            <a:spLocks/>
          </p:cNvSpPr>
          <p:nvPr/>
        </p:nvSpPr>
        <p:spPr>
          <a:xfrm>
            <a:off x="609600" y="457200"/>
            <a:ext cx="8229600" cy="1036638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>
              <a:defRPr/>
            </a:pPr>
            <a:r>
              <a:rPr lang="en-US" sz="5400" b="1">
                <a:solidFill>
                  <a:schemeClr val="accent4">
                    <a:lumMod val="50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What is Self Determination?</a:t>
            </a:r>
            <a:endParaRPr lang="en-US" sz="4800" b="1">
              <a:solidFill>
                <a:schemeClr val="accent4">
                  <a:lumMod val="50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">
            <a:extLst>
              <a:ext uri="{FF2B5EF4-FFF2-40B4-BE49-F238E27FC236}">
                <a16:creationId xmlns:a16="http://schemas.microsoft.com/office/drawing/2014/main" id="{4DAE967A-99A1-E600-4F9C-CD40B374B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lvl="1" eaLnBrk="1" hangingPunct="1">
              <a:spcBef>
                <a:spcPct val="0"/>
              </a:spcBef>
              <a:buClrTx/>
              <a:buFontTx/>
              <a:buNone/>
            </a:pPr>
            <a:fld id="{393A9912-5AF6-9442-9560-A0C085929A6B}" type="slidenum">
              <a:rPr lang="en-US" altLang="en-US" sz="1800">
                <a:latin typeface="Arial" panose="020B0604020202020204" pitchFamily="34" charset="0"/>
              </a:rPr>
              <a:pPr lvl="1" eaLnBrk="1" hangingPunct="1"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37891" name="Text Box 3">
            <a:extLst>
              <a:ext uri="{FF2B5EF4-FFF2-40B4-BE49-F238E27FC236}">
                <a16:creationId xmlns:a16="http://schemas.microsoft.com/office/drawing/2014/main" id="{88D31488-FC9C-E3EC-82EF-558D3D0531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228600"/>
            <a:ext cx="6061075" cy="9239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5400">
                <a:solidFill>
                  <a:schemeClr val="accent4">
                    <a:lumMod val="75000"/>
                  </a:schemeClr>
                </a:solidFill>
              </a:rPr>
              <a:t>Self-Determination</a:t>
            </a:r>
          </a:p>
        </p:txBody>
      </p:sp>
      <p:sp>
        <p:nvSpPr>
          <p:cNvPr id="15364" name="Text Box 4">
            <a:extLst>
              <a:ext uri="{FF2B5EF4-FFF2-40B4-BE49-F238E27FC236}">
                <a16:creationId xmlns:a16="http://schemas.microsoft.com/office/drawing/2014/main" id="{16859F40-0547-5D86-DA52-857497CC58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214438"/>
            <a:ext cx="6248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solidFill>
                  <a:schemeClr val="tx2"/>
                </a:solidFill>
                <a:latin typeface="Arial" panose="020B0604020202020204" pitchFamily="34" charset="0"/>
              </a:rPr>
              <a:t>People living self determined lives have</a:t>
            </a:r>
            <a:r>
              <a:rPr lang="en-US" altLang="en-US" sz="1800" b="1">
                <a:solidFill>
                  <a:schemeClr val="tx2"/>
                </a:solidFill>
                <a:latin typeface="Arial" panose="020B0604020202020204" pitchFamily="34" charset="0"/>
              </a:rPr>
              <a:t>:</a:t>
            </a:r>
            <a:endParaRPr lang="en-US" altLang="en-US" sz="18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37903" name="Text Box 15">
            <a:extLst>
              <a:ext uri="{FF2B5EF4-FFF2-40B4-BE49-F238E27FC236}">
                <a16:creationId xmlns:a16="http://schemas.microsoft.com/office/drawing/2014/main" id="{EE7F92F6-1B4C-F7A4-487A-518FEF1AB4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4953000"/>
            <a:ext cx="6096000" cy="13239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000" b="1">
                <a:solidFill>
                  <a:schemeClr val="tx1">
                    <a:lumMod val="95000"/>
                    <a:lumOff val="5000"/>
                  </a:schemeClr>
                </a:solidFill>
              </a:rPr>
              <a:t>Self Determination is based upon a foundation that encourages and supports: Respect ,Dignity, &amp; Dreaming…Whatever It Takes!</a:t>
            </a:r>
          </a:p>
          <a:p>
            <a:pPr eaLnBrk="1" hangingPunct="1">
              <a:defRPr/>
            </a:pPr>
            <a:endParaRPr lang="en-US" sz="2000" b="1">
              <a:solidFill>
                <a:schemeClr val="bg2"/>
              </a:solidFill>
            </a:endParaRPr>
          </a:p>
        </p:txBody>
      </p:sp>
      <p:sp>
        <p:nvSpPr>
          <p:cNvPr id="16392" name="Rectangle 19">
            <a:extLst>
              <a:ext uri="{FF2B5EF4-FFF2-40B4-BE49-F238E27FC236}">
                <a16:creationId xmlns:a16="http://schemas.microsoft.com/office/drawing/2014/main" id="{B5E7D783-4CF2-D000-9066-37F8E18B9C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1143000"/>
            <a:ext cx="7772400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endParaRPr lang="en-US" b="1"/>
          </a:p>
          <a:p>
            <a:pPr eaLnBrk="1" hangingPunct="1">
              <a:defRPr/>
            </a:pPr>
            <a:endParaRPr lang="en-US" sz="2000"/>
          </a:p>
          <a:p>
            <a:pPr marL="404813" indent="-404813" eaLnBrk="1" hangingPunct="1">
              <a:buFont typeface="Arial" pitchFamily="34" charset="0"/>
              <a:buChar char="•"/>
              <a:defRPr/>
            </a:pPr>
            <a:r>
              <a:rPr lang="en-US" sz="2400">
                <a:solidFill>
                  <a:srgbClr val="000000"/>
                </a:solidFill>
              </a:rPr>
              <a:t>Freedom to decide how to live their lives.</a:t>
            </a:r>
          </a:p>
          <a:p>
            <a:pPr marL="404813" indent="-404813" eaLnBrk="1" hangingPunct="1">
              <a:buFont typeface="Arial" pitchFamily="34" charset="0"/>
              <a:buChar char="•"/>
              <a:defRPr/>
            </a:pPr>
            <a:endParaRPr lang="en-US" sz="2400">
              <a:solidFill>
                <a:srgbClr val="000000"/>
              </a:solidFill>
            </a:endParaRPr>
          </a:p>
          <a:p>
            <a:pPr marL="404813" indent="-404813" eaLnBrk="1" hangingPunct="1">
              <a:buFont typeface="Arial" pitchFamily="34" charset="0"/>
              <a:buChar char="•"/>
              <a:defRPr/>
            </a:pPr>
            <a:r>
              <a:rPr lang="en-US" sz="2400"/>
              <a:t>Support they need to live full self determined lives.</a:t>
            </a:r>
          </a:p>
          <a:p>
            <a:pPr marL="404813" indent="-404813" eaLnBrk="1" hangingPunct="1">
              <a:buFont typeface="Arial" pitchFamily="34" charset="0"/>
              <a:buChar char="•"/>
              <a:defRPr/>
            </a:pPr>
            <a:endParaRPr lang="en-US" sz="2400"/>
          </a:p>
          <a:p>
            <a:pPr marL="404813" indent="-404813" eaLnBrk="1" hangingPunct="1">
              <a:buFont typeface="Arial" pitchFamily="34" charset="0"/>
              <a:buChar char="•"/>
              <a:defRPr/>
            </a:pPr>
            <a:r>
              <a:rPr lang="en-US" sz="2400"/>
              <a:t>Authority over their resources and supports.</a:t>
            </a:r>
          </a:p>
          <a:p>
            <a:pPr marL="404813" indent="-404813" eaLnBrk="1" hangingPunct="1">
              <a:buFont typeface="Arial" pitchFamily="34" charset="0"/>
              <a:buChar char="•"/>
              <a:defRPr/>
            </a:pPr>
            <a:endParaRPr lang="en-US" sz="2400"/>
          </a:p>
          <a:p>
            <a:pPr marL="404813" indent="-404813" eaLnBrk="1" hangingPunct="1">
              <a:buFont typeface="Arial" pitchFamily="34" charset="0"/>
              <a:buChar char="•"/>
              <a:defRPr/>
            </a:pPr>
            <a:r>
              <a:rPr lang="en-US" sz="2400"/>
              <a:t>Responsibility for their decisions and actions.</a:t>
            </a:r>
          </a:p>
          <a:p>
            <a:pPr eaLnBrk="1" hangingPunct="1">
              <a:defRPr/>
            </a:pPr>
            <a:endParaRPr lang="en-US"/>
          </a:p>
          <a:p>
            <a:pPr eaLnBrk="1" hangingPunct="1">
              <a:defRPr/>
            </a:pPr>
            <a:endParaRPr lang="en-US" b="1"/>
          </a:p>
          <a:p>
            <a:pPr eaLnBrk="1" hangingPunct="1">
              <a:defRPr/>
            </a:pPr>
            <a:endParaRPr lang="en-US" b="1"/>
          </a:p>
          <a:p>
            <a:pPr eaLnBrk="1" hangingPunct="1">
              <a:defRPr/>
            </a:pPr>
            <a:endParaRPr lang="en-US" b="1"/>
          </a:p>
          <a:p>
            <a:pPr eaLnBrk="1" hangingPunct="1">
              <a:defRPr/>
            </a:pPr>
            <a:endParaRPr lang="en-US" b="1"/>
          </a:p>
          <a:p>
            <a:pPr eaLnBrk="1" hangingPunct="1">
              <a:defRPr/>
            </a:pPr>
            <a:endParaRPr lang="en-US" b="1"/>
          </a:p>
        </p:txBody>
      </p:sp>
      <p:pic>
        <p:nvPicPr>
          <p:cNvPr id="15367" name="Picture 9" descr="Image result for difference between self determination and self direction">
            <a:hlinkClick r:id="rId3"/>
            <a:extLst>
              <a:ext uri="{FF2B5EF4-FFF2-40B4-BE49-F238E27FC236}">
                <a16:creationId xmlns:a16="http://schemas.microsoft.com/office/drawing/2014/main" id="{813DD5A3-77CC-6C73-F9CB-A3D711C40B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8150" y="404813"/>
            <a:ext cx="161925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6F151FAB-2A65-101C-1F8E-AB7F466F23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114800" y="1144588"/>
            <a:ext cx="5486400" cy="6064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>
                <a:latin typeface="Arial Narrow" panose="020B0606020202030204" pitchFamily="34" charset="0"/>
              </a:rPr>
              <a:t>Self-Determination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4528B17B-297B-07A9-13D1-9705B849D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819400"/>
            <a:ext cx="8229600" cy="3721100"/>
          </a:xfrm>
        </p:spPr>
        <p:txBody>
          <a:bodyPr/>
          <a:lstStyle/>
          <a:p>
            <a:pPr marL="273050" indent="-273050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altLang="en-US" sz="3600">
                <a:latin typeface="Arial Narrow" panose="020B0604020202020204" pitchFamily="34" charset="0"/>
              </a:rPr>
              <a:t>Everyone has the right to direct their own future</a:t>
            </a:r>
          </a:p>
          <a:p>
            <a:pPr marL="273050" indent="-273050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altLang="en-US" sz="3600">
                <a:latin typeface="Arial Narrow" panose="020B0604020202020204" pitchFamily="34" charset="0"/>
              </a:rPr>
              <a:t>Everyone should have control over how they live their lives, where, and with whom</a:t>
            </a:r>
          </a:p>
          <a:p>
            <a:pPr marL="273050" indent="-273050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en-US" altLang="en-US" sz="3600">
                <a:latin typeface="Arial Narrow" panose="020B0604020202020204" pitchFamily="34" charset="0"/>
              </a:rPr>
              <a:t>Everyone should have authority over the resources that support them.</a:t>
            </a:r>
          </a:p>
          <a:p>
            <a:pPr marL="273050" indent="-273050" eaLnBrk="1" hangingPunct="1">
              <a:lnSpc>
                <a:spcPct val="90000"/>
              </a:lnSpc>
            </a:pPr>
            <a:endParaRPr lang="en-US" altLang="en-US">
              <a:latin typeface="Arial Rounded MT Bold" panose="020F0704030504030204" pitchFamily="34" charset="77"/>
            </a:endParaRPr>
          </a:p>
        </p:txBody>
      </p:sp>
      <p:pic>
        <p:nvPicPr>
          <p:cNvPr id="17412" name="Picture 8" descr="http://images.clipartpanda.com/self-determination-clipart-9cRRMAgce.jpeg">
            <a:hlinkClick r:id="rId3"/>
            <a:extLst>
              <a:ext uri="{FF2B5EF4-FFF2-40B4-BE49-F238E27FC236}">
                <a16:creationId xmlns:a16="http://schemas.microsoft.com/office/drawing/2014/main" id="{B21BADE8-5066-64B9-B762-AFBF620D29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263" y="301625"/>
            <a:ext cx="2522537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655FCC71-ADF0-F7B8-83A7-207DE9BE46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895600" y="375810"/>
            <a:ext cx="82296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altLang="en-US">
                <a:latin typeface="Arial Narrow" panose="020B0606020202030204" pitchFamily="34" charset="0"/>
              </a:rPr>
              <a:t>Principles of</a:t>
            </a:r>
            <a:br>
              <a:rPr lang="en-US" altLang="en-US">
                <a:latin typeface="Arial Narrow" panose="020B0606020202030204" pitchFamily="34" charset="0"/>
              </a:rPr>
            </a:br>
            <a:r>
              <a:rPr lang="en-US" altLang="en-US">
                <a:latin typeface="Arial Narrow" panose="020B0606020202030204" pitchFamily="34" charset="0"/>
              </a:rPr>
              <a:t> Self-Determination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348D0937-417C-1A26-288F-527657A91B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Clr>
                <a:srgbClr val="000099"/>
              </a:buClr>
              <a:buSzPct val="60000"/>
              <a:buFont typeface="Wingdings" pitchFamily="2" charset="2"/>
              <a:buChar char="ü"/>
            </a:pPr>
            <a:r>
              <a:rPr lang="en-US" altLang="en-US">
                <a:latin typeface="Arial Narrow" panose="020B0604020202020204" pitchFamily="34" charset="0"/>
              </a:rPr>
              <a:t>  CHOICE</a:t>
            </a:r>
          </a:p>
          <a:p>
            <a:pPr>
              <a:lnSpc>
                <a:spcPct val="90000"/>
              </a:lnSpc>
              <a:buClr>
                <a:srgbClr val="000099"/>
              </a:buClr>
              <a:buSzPct val="60000"/>
              <a:buFont typeface="Wingdings" pitchFamily="2" charset="2"/>
              <a:buChar char="ü"/>
            </a:pPr>
            <a:r>
              <a:rPr lang="en-US" altLang="en-US">
                <a:latin typeface="Arial Narrow" panose="020B0604020202020204" pitchFamily="34" charset="0"/>
              </a:rPr>
              <a:t>  DIGNITY AND RESPECT</a:t>
            </a:r>
          </a:p>
          <a:p>
            <a:pPr>
              <a:lnSpc>
                <a:spcPct val="90000"/>
              </a:lnSpc>
              <a:buClr>
                <a:srgbClr val="000099"/>
              </a:buClr>
              <a:buSzPct val="60000"/>
              <a:buFont typeface="Wingdings" pitchFamily="2" charset="2"/>
              <a:buChar char="ü"/>
            </a:pPr>
            <a:r>
              <a:rPr lang="en-US" altLang="en-US">
                <a:latin typeface="Arial Narrow" panose="020B0604020202020204" pitchFamily="34" charset="0"/>
              </a:rPr>
              <a:t>  RELATIONSHIPS</a:t>
            </a:r>
          </a:p>
          <a:p>
            <a:pPr>
              <a:lnSpc>
                <a:spcPct val="90000"/>
              </a:lnSpc>
              <a:buClr>
                <a:srgbClr val="000099"/>
              </a:buClr>
              <a:buSzPct val="60000"/>
              <a:buFont typeface="Wingdings" pitchFamily="2" charset="2"/>
              <a:buChar char="ü"/>
            </a:pPr>
            <a:r>
              <a:rPr lang="en-US" altLang="en-US">
                <a:latin typeface="Arial Narrow" panose="020B0604020202020204" pitchFamily="34" charset="0"/>
              </a:rPr>
              <a:t>  CONTROL</a:t>
            </a:r>
          </a:p>
          <a:p>
            <a:pPr>
              <a:lnSpc>
                <a:spcPct val="90000"/>
              </a:lnSpc>
              <a:buClr>
                <a:srgbClr val="000099"/>
              </a:buClr>
              <a:buSzPct val="60000"/>
              <a:buFont typeface="Wingdings" pitchFamily="2" charset="2"/>
              <a:buChar char="ü"/>
            </a:pPr>
            <a:r>
              <a:rPr lang="en-US" altLang="en-US">
                <a:latin typeface="Arial Narrow" panose="020B0604020202020204" pitchFamily="34" charset="0"/>
              </a:rPr>
              <a:t>  DREAMING</a:t>
            </a:r>
          </a:p>
          <a:p>
            <a:pPr>
              <a:lnSpc>
                <a:spcPct val="90000"/>
              </a:lnSpc>
              <a:buClr>
                <a:srgbClr val="000099"/>
              </a:buClr>
              <a:buSzPct val="60000"/>
              <a:buFont typeface="Wingdings" pitchFamily="2" charset="2"/>
              <a:buChar char="ü"/>
            </a:pPr>
            <a:r>
              <a:rPr lang="en-US" altLang="en-US">
                <a:latin typeface="Arial Narrow" panose="020B0604020202020204" pitchFamily="34" charset="0"/>
              </a:rPr>
              <a:t>  CONTRIBUTION AND COMMUNITY</a:t>
            </a:r>
          </a:p>
          <a:p>
            <a:pPr>
              <a:lnSpc>
                <a:spcPct val="90000"/>
              </a:lnSpc>
              <a:buClr>
                <a:srgbClr val="000099"/>
              </a:buClr>
              <a:buSzPct val="60000"/>
              <a:buFont typeface="Wingdings" pitchFamily="2" charset="2"/>
              <a:buChar char="ü"/>
            </a:pPr>
            <a:r>
              <a:rPr lang="en-US" altLang="en-US">
                <a:latin typeface="Arial Narrow" panose="020B0604020202020204" pitchFamily="34" charset="0"/>
              </a:rPr>
              <a:t>  FISCAL CONSERVATISM</a:t>
            </a:r>
          </a:p>
          <a:p>
            <a:pPr>
              <a:lnSpc>
                <a:spcPct val="90000"/>
              </a:lnSpc>
              <a:buClr>
                <a:srgbClr val="000099"/>
              </a:buClr>
              <a:buSzPct val="60000"/>
              <a:buFont typeface="Wingdings" pitchFamily="2" charset="2"/>
              <a:buChar char="ü"/>
            </a:pPr>
            <a:r>
              <a:rPr lang="en-US" altLang="en-US">
                <a:latin typeface="Arial Narrow" panose="020B0604020202020204" pitchFamily="34" charset="0"/>
              </a:rPr>
              <a:t>  ROLES AND RESPONSIBILITIES</a:t>
            </a:r>
          </a:p>
          <a:p>
            <a:pPr>
              <a:lnSpc>
                <a:spcPct val="90000"/>
              </a:lnSpc>
              <a:buClr>
                <a:srgbClr val="000099"/>
              </a:buClr>
              <a:buSzPct val="60000"/>
              <a:buFont typeface="Wingdings" pitchFamily="2" charset="2"/>
              <a:buChar char="ü"/>
            </a:pPr>
            <a:r>
              <a:rPr lang="en-US" altLang="en-US">
                <a:latin typeface="Arial Narrow" panose="020B0604020202020204" pitchFamily="34" charset="0"/>
              </a:rPr>
              <a:t>  WHATEVER IT TAKES</a:t>
            </a:r>
          </a:p>
          <a:p>
            <a:pPr>
              <a:lnSpc>
                <a:spcPct val="90000"/>
              </a:lnSpc>
            </a:pPr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18436" name="Picture 8" descr="http://images.clipartpanda.com/self-determination-clipart-9cRRMAgce.jpeg">
            <a:hlinkClick r:id="rId3"/>
            <a:extLst>
              <a:ext uri="{FF2B5EF4-FFF2-40B4-BE49-F238E27FC236}">
                <a16:creationId xmlns:a16="http://schemas.microsoft.com/office/drawing/2014/main" id="{B0E2D978-86DE-744A-CB57-8C8ADB888C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905000"/>
            <a:ext cx="3236913" cy="322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72BE55B8-DA3F-8A0D-8180-4542DDFBCD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>
                <a:latin typeface="Arial Narrow" panose="020B0606020202030204" pitchFamily="34" charset="0"/>
              </a:rPr>
              <a:t>Self-Determined Life Outcomes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C6108308-5884-54E4-2329-52197B4163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385888"/>
            <a:ext cx="8229600" cy="4525962"/>
          </a:xfrm>
        </p:spPr>
        <p:txBody>
          <a:bodyPr/>
          <a:lstStyle/>
          <a:p>
            <a:pPr marL="273050" indent="-273050" eaLnBrk="1" hangingPunct="1">
              <a:buFont typeface="Wingdings" pitchFamily="2" charset="2"/>
              <a:buChar char="§"/>
            </a:pPr>
            <a:r>
              <a:rPr lang="en-US" altLang="en-US" sz="3600">
                <a:latin typeface="Arial Narrow" panose="020B0604020202020204" pitchFamily="34" charset="0"/>
              </a:rPr>
              <a:t>Self-awareness</a:t>
            </a:r>
          </a:p>
          <a:p>
            <a:pPr marL="273050" indent="-273050" eaLnBrk="1" hangingPunct="1">
              <a:buFont typeface="Wingdings" pitchFamily="2" charset="2"/>
              <a:buChar char="§"/>
            </a:pPr>
            <a:r>
              <a:rPr lang="en-US" altLang="en-US" sz="3600">
                <a:latin typeface="Arial Narrow" panose="020B0604020202020204" pitchFamily="34" charset="0"/>
              </a:rPr>
              <a:t>Self-advocacy</a:t>
            </a:r>
          </a:p>
          <a:p>
            <a:pPr marL="273050" indent="-273050" eaLnBrk="1" hangingPunct="1">
              <a:buFont typeface="Wingdings" pitchFamily="2" charset="2"/>
              <a:buChar char="§"/>
            </a:pPr>
            <a:r>
              <a:rPr lang="en-US" altLang="en-US" sz="3600">
                <a:latin typeface="Arial Narrow" panose="020B0604020202020204" pitchFamily="34" charset="0"/>
              </a:rPr>
              <a:t>Self-confidence</a:t>
            </a:r>
          </a:p>
          <a:p>
            <a:pPr marL="273050" indent="-273050" eaLnBrk="1" hangingPunct="1">
              <a:buFont typeface="Wingdings" pitchFamily="2" charset="2"/>
              <a:buChar char="§"/>
            </a:pPr>
            <a:r>
              <a:rPr lang="en-US" altLang="en-US" sz="3600">
                <a:latin typeface="Arial Narrow" panose="020B0604020202020204" pitchFamily="34" charset="0"/>
              </a:rPr>
              <a:t>Self-evaluation</a:t>
            </a:r>
          </a:p>
          <a:p>
            <a:pPr marL="273050" indent="-273050" eaLnBrk="1" hangingPunct="1">
              <a:buFont typeface="Wingdings" pitchFamily="2" charset="2"/>
              <a:buChar char="§"/>
            </a:pPr>
            <a:r>
              <a:rPr lang="en-US" altLang="en-US" sz="3600">
                <a:latin typeface="Arial Narrow" panose="020B0604020202020204" pitchFamily="34" charset="0"/>
              </a:rPr>
              <a:t>Self goals and actions –  informed decision making</a:t>
            </a:r>
          </a:p>
          <a:p>
            <a:pPr marL="273050" indent="-273050" eaLnBrk="1" hangingPunct="1">
              <a:buFont typeface="Wingdings" pitchFamily="2" charset="2"/>
              <a:buChar char="§"/>
            </a:pPr>
            <a:r>
              <a:rPr lang="en-US" altLang="en-US" sz="3600">
                <a:latin typeface="Arial Narrow" panose="020B0604020202020204" pitchFamily="34" charset="0"/>
              </a:rPr>
              <a:t>Self-management</a:t>
            </a:r>
          </a:p>
          <a:p>
            <a:pPr marL="273050" indent="-273050" eaLnBrk="1" hangingPunct="1">
              <a:buFont typeface="Wingdings" pitchFamily="2" charset="2"/>
              <a:buChar char="§"/>
            </a:pPr>
            <a:r>
              <a:rPr lang="en-US" altLang="en-US" sz="3600">
                <a:latin typeface="Arial Narrow" panose="020B0604020202020204" pitchFamily="34" charset="0"/>
              </a:rPr>
              <a:t>Self-adjustment to improve one’s success</a:t>
            </a:r>
          </a:p>
          <a:p>
            <a:pPr marL="273050" indent="-273050" eaLnBrk="1" hangingPunct="1">
              <a:buFont typeface="Wingdings" pitchFamily="2" charset="2"/>
              <a:buNone/>
            </a:pPr>
            <a:endParaRPr lang="en-US" altLang="en-US" sz="2800">
              <a:latin typeface="Arial Rounded MT Bold" panose="020F0704030504030204" pitchFamily="34" charset="77"/>
            </a:endParaRPr>
          </a:p>
        </p:txBody>
      </p:sp>
      <p:pic>
        <p:nvPicPr>
          <p:cNvPr id="19460" name="Picture 6">
            <a:extLst>
              <a:ext uri="{FF2B5EF4-FFF2-40B4-BE49-F238E27FC236}">
                <a16:creationId xmlns:a16="http://schemas.microsoft.com/office/drawing/2014/main" id="{05B5D6A0-A363-358A-B411-0A35DEDCA8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600200"/>
            <a:ext cx="161925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</p:cSld>
  <p:clrMapOvr>
    <a:masterClrMapping/>
  </p:clrMapOvr>
  <p:transition spd="slow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F08D59A6-8BE8-A271-4CE6-3F8E36F961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1138"/>
            <a:ext cx="8229600" cy="2308225"/>
          </a:xfrm>
        </p:spPr>
        <p:txBody>
          <a:bodyPr>
            <a:spAutoFit/>
          </a:bodyPr>
          <a:lstStyle/>
          <a:p>
            <a:pPr algn="just" eaLnBrk="1" hangingPunct="1"/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Self Direction is a </a:t>
            </a:r>
            <a:r>
              <a:rPr lang="en-US" altLang="en-US" sz="2400" u="sng">
                <a:latin typeface="Arial" panose="020B0604020202020204" pitchFamily="34" charset="0"/>
                <a:cs typeface="Arial" panose="020B0604020202020204" pitchFamily="34" charset="0"/>
              </a:rPr>
              <a:t>service delivery model</a:t>
            </a: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 that individuals can use to become more self-determined and to have greater control and authority in their lives. The self-direction model affords the individual the ability to hire and manage employees to provide specific services, goods or equipment.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B40CC00-463B-98BE-B73F-5141B1316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0366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5400">
                <a:solidFill>
                  <a:schemeClr val="accent4">
                    <a:lumMod val="50000"/>
                  </a:schemeClr>
                </a:solidFill>
              </a:rPr>
              <a:t>What is Self Direction?</a:t>
            </a:r>
            <a:endParaRPr lang="en-US" sz="480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21508" name="Picture 2">
            <a:extLst>
              <a:ext uri="{FF2B5EF4-FFF2-40B4-BE49-F238E27FC236}">
                <a16:creationId xmlns:a16="http://schemas.microsoft.com/office/drawing/2014/main" id="{681F4903-4FC8-7088-34F2-9C18154D5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505200"/>
            <a:ext cx="404495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Rectangle 16">
            <a:extLst>
              <a:ext uri="{FF2B5EF4-FFF2-40B4-BE49-F238E27FC236}">
                <a16:creationId xmlns:a16="http://schemas.microsoft.com/office/drawing/2014/main" id="{372F8B45-2E39-63A0-30DA-9CD231D413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4191000"/>
            <a:ext cx="40386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2" charset="2"/>
              <a:buChar char=""/>
              <a:defRPr sz="2700"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>
              <a:spcBef>
                <a:spcPts val="325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300"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2" charset="2"/>
              <a:buChar char=""/>
              <a:defRPr sz="2100"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 sz="1900"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>
              <a:spcBef>
                <a:spcPts val="350"/>
              </a:spcBef>
              <a:buClr>
                <a:schemeClr val="accent2"/>
              </a:buClr>
              <a:buFont typeface="Wingdings 2" pitchFamily="2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2" charset="2"/>
              <a:buChar char=""/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Self Direction</a:t>
            </a:r>
            <a:r>
              <a:rPr lang="zh-CN" altLang="en-US" sz="28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800">
                <a:latin typeface="Arial" panose="020B0604020202020204" pitchFamily="34" charset="0"/>
                <a:cs typeface="Arial" panose="020B0604020202020204" pitchFamily="34" charset="0"/>
              </a:rPr>
              <a:t>is a path one can choose to</a:t>
            </a:r>
            <a:r>
              <a:rPr lang="zh-CN" altLang="en-US" sz="2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800">
                <a:latin typeface="Arial" panose="020B0604020202020204" pitchFamily="34" charset="0"/>
                <a:cs typeface="Arial" panose="020B0604020202020204" pitchFamily="34" charset="0"/>
              </a:rPr>
              <a:t>become more self-determined.</a:t>
            </a:r>
            <a:endParaRPr lang="zh-CN" alt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Content Placeholder 1">
            <a:extLst>
              <a:ext uri="{FF2B5EF4-FFF2-40B4-BE49-F238E27FC236}">
                <a16:creationId xmlns:a16="http://schemas.microsoft.com/office/drawing/2014/main" id="{1FBD254A-D7A1-D67E-B2A8-BA8B64B0D8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574800"/>
            <a:ext cx="8229600" cy="4178300"/>
          </a:xfrm>
        </p:spPr>
        <p:txBody>
          <a:bodyPr/>
          <a:lstStyle/>
          <a:p>
            <a:r>
              <a:rPr lang="en-US" altLang="en-US" sz="3200">
                <a:latin typeface="Arial Narrow" panose="020B0604020202020204" pitchFamily="34" charset="0"/>
              </a:rPr>
              <a:t>This is service delivery for individuals and/or designated representatives who wish to exercise more choice, control, and authority over their supports. </a:t>
            </a:r>
          </a:p>
          <a:p>
            <a:r>
              <a:rPr lang="en-US" altLang="en-US" sz="3200">
                <a:latin typeface="Arial Narrow" panose="020B0604020202020204" pitchFamily="34" charset="0"/>
              </a:rPr>
              <a:t>Self-direction gives waiver participants and families greater control over the services they receive, how they receive them, and who provides them. </a:t>
            </a:r>
          </a:p>
        </p:txBody>
      </p:sp>
      <p:pic>
        <p:nvPicPr>
          <p:cNvPr id="23555" name="Picture 3">
            <a:extLst>
              <a:ext uri="{FF2B5EF4-FFF2-40B4-BE49-F238E27FC236}">
                <a16:creationId xmlns:a16="http://schemas.microsoft.com/office/drawing/2014/main" id="{CE931F04-C4E2-AC7D-35E3-8183D8F11B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6138" y="4724400"/>
            <a:ext cx="1941512" cy="154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019D296-D221-C3B5-3872-8C483A727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458200" cy="1143000"/>
          </a:xfrm>
        </p:spPr>
        <p:txBody>
          <a:bodyPr/>
          <a:lstStyle/>
          <a:p>
            <a:pPr>
              <a:defRPr/>
            </a:pPr>
            <a:r>
              <a:rPr lang="en-US">
                <a:latin typeface="Arial Narrow" panose="020B0606020202030204" pitchFamily="34" charset="0"/>
              </a:rPr>
              <a:t>Self-Direction: Think About It. . . </a:t>
            </a:r>
          </a:p>
        </p:txBody>
      </p:sp>
    </p:spTree>
  </p:cSld>
  <p:clrMapOvr>
    <a:masterClrMapping/>
  </p:clrMapOvr>
  <p:transition spd="slow">
    <p:pull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3673E79E0C3E640A3EA83010EA564F7" ma:contentTypeVersion="17" ma:contentTypeDescription="Create a new document." ma:contentTypeScope="" ma:versionID="bf68789ab78e3a4a209c3ddd6d9a82ba">
  <xsd:schema xmlns:xsd="http://www.w3.org/2001/XMLSchema" xmlns:xs="http://www.w3.org/2001/XMLSchema" xmlns:p="http://schemas.microsoft.com/office/2006/metadata/properties" xmlns:ns2="5aa524db-7994-4ced-a2c9-48a98e90847e" xmlns:ns3="8a992f34-6748-40d0-a1a6-bff449e3bc95" targetNamespace="http://schemas.microsoft.com/office/2006/metadata/properties" ma:root="true" ma:fieldsID="ce85b1b8ef0d12cc694634b7add81b36" ns2:_="" ns3:_="">
    <xsd:import namespace="5aa524db-7994-4ced-a2c9-48a98e90847e"/>
    <xsd:import namespace="8a992f34-6748-40d0-a1a6-bff449e3bc9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Description0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a524db-7994-4ced-a2c9-48a98e9084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Description0" ma:index="12" nillable="true" ma:displayName="Description" ma:internalName="Description0">
      <xsd:simpleType>
        <xsd:restriction base="dms:Note">
          <xsd:maxLength value="255"/>
        </xsd:restriction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69be3ee5-5d72-4a78-bfe6-04ec158992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992f34-6748-40d0-a1a6-bff449e3bc95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f75d7816-9169-48cb-b9df-4d21a66dca2d}" ma:internalName="TaxCatchAll" ma:showField="CatchAllData" ma:web="8a992f34-6748-40d0-a1a6-bff449e3bc9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5aa524db-7994-4ced-a2c9-48a98e90847e" xsi:nil="true"/>
    <lcf76f155ced4ddcb4097134ff3c332f xmlns="5aa524db-7994-4ced-a2c9-48a98e90847e">
      <Terms xmlns="http://schemas.microsoft.com/office/infopath/2007/PartnerControls"/>
    </lcf76f155ced4ddcb4097134ff3c332f>
    <TaxCatchAll xmlns="8a992f34-6748-40d0-a1a6-bff449e3bc95" xsi:nil="true"/>
  </documentManagement>
</p:properties>
</file>

<file path=customXml/itemProps1.xml><?xml version="1.0" encoding="utf-8"?>
<ds:datastoreItem xmlns:ds="http://schemas.openxmlformats.org/officeDocument/2006/customXml" ds:itemID="{F70C5BC0-A069-4469-B8D5-3A7CEF99C154}"/>
</file>

<file path=customXml/itemProps2.xml><?xml version="1.0" encoding="utf-8"?>
<ds:datastoreItem xmlns:ds="http://schemas.openxmlformats.org/officeDocument/2006/customXml" ds:itemID="{D79D8548-B4E0-40A1-A89D-F3B009F69685}"/>
</file>

<file path=customXml/itemProps3.xml><?xml version="1.0" encoding="utf-8"?>
<ds:datastoreItem xmlns:ds="http://schemas.openxmlformats.org/officeDocument/2006/customXml" ds:itemID="{E77A3DE4-2133-4258-91F6-C1CF351FD805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1686</Words>
  <Application>Microsoft Office PowerPoint</Application>
  <PresentationFormat>On-screen Show (4:3)</PresentationFormat>
  <Paragraphs>227</Paragraphs>
  <Slides>27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40" baseType="lpstr">
      <vt:lpstr>Arial</vt:lpstr>
      <vt:lpstr>Arial Narrow</vt:lpstr>
      <vt:lpstr>Arial Rounded MT Bold</vt:lpstr>
      <vt:lpstr>Calibri</vt:lpstr>
      <vt:lpstr>Lucida Sans Unicode</vt:lpstr>
      <vt:lpstr>Tahoma</vt:lpstr>
      <vt:lpstr>Times New Roman</vt:lpstr>
      <vt:lpstr>Verdana</vt:lpstr>
      <vt:lpstr>Verdana,Arial,Geneva</vt:lpstr>
      <vt:lpstr>Wingdings</vt:lpstr>
      <vt:lpstr>Wingdings 2</vt:lpstr>
      <vt:lpstr>Wingdings 3</vt:lpstr>
      <vt:lpstr>Concourse</vt:lpstr>
      <vt:lpstr>Presented By: Amy M. Blazawski, MSW, LCSW, CESP  Self Determination Director, NR </vt:lpstr>
      <vt:lpstr>PowerPoint Presentation</vt:lpstr>
      <vt:lpstr>PowerPoint Presentation</vt:lpstr>
      <vt:lpstr>PowerPoint Presentation</vt:lpstr>
      <vt:lpstr>Self-Determination</vt:lpstr>
      <vt:lpstr>Principles of  Self-Determination</vt:lpstr>
      <vt:lpstr>Self-Determined Life Outcomes</vt:lpstr>
      <vt:lpstr>What is Self Direction?</vt:lpstr>
      <vt:lpstr>Self-Direction: Think About It. . . </vt:lpstr>
      <vt:lpstr>Self-Direction - Think About . . . </vt:lpstr>
      <vt:lpstr>Materials to Use for Identifying Supports as well as what supports already exist…</vt:lpstr>
      <vt:lpstr>PART 2: </vt:lpstr>
      <vt:lpstr>Supporting a Self Determined Life!</vt:lpstr>
      <vt:lpstr>Where to start…</vt:lpstr>
      <vt:lpstr>Sponsoring Person</vt:lpstr>
      <vt:lpstr>Employer of Record (EOR) </vt:lpstr>
      <vt:lpstr>PowerPoint Presentation</vt:lpstr>
      <vt:lpstr>Public Partnerships </vt:lpstr>
      <vt:lpstr>PowerPoint Presentation</vt:lpstr>
      <vt:lpstr>Agreement For Self Directed Supports</vt:lpstr>
      <vt:lpstr>What does the Agreement For Self- Directed Supports look like?</vt:lpstr>
      <vt:lpstr>Role of the Fiscal Intermediary</vt:lpstr>
      <vt:lpstr>        Fiscal Intermediary (FI)         ROLE OF THE FI (Cont.)</vt:lpstr>
      <vt:lpstr>PowerPoint Presentation</vt:lpstr>
      <vt:lpstr> Finding Employees </vt:lpstr>
      <vt:lpstr>Recruitment Techniques</vt:lpstr>
      <vt:lpstr>  Contacts: </vt:lpstr>
    </vt:vector>
  </TitlesOfParts>
  <Company>State of Connecticut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Section 5  Self Direction</dc:title>
  <dc:creator>DDSimage</dc:creator>
  <cp:lastModifiedBy>Blazawski, Amy M</cp:lastModifiedBy>
  <cp:revision>2</cp:revision>
  <dcterms:created xsi:type="dcterms:W3CDTF">2012-01-23T22:01:10Z</dcterms:created>
  <dcterms:modified xsi:type="dcterms:W3CDTF">2025-03-25T12:47:46Z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0x01010043673E79E0C3E640A3EA83010EA564F7</vt:lpwstr>
  </property>
</Properties>
</file>