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25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iE9sJ2lvcrg0AJk9DSe/4QCN2Y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68401" autoAdjust="0"/>
  </p:normalViewPr>
  <p:slideViewPr>
    <p:cSldViewPr snapToGrid="0">
      <p:cViewPr varScale="1">
        <p:scale>
          <a:sx n="49" d="100"/>
          <a:sy n="49" d="100"/>
        </p:scale>
        <p:origin x="1662" y="36"/>
      </p:cViewPr>
      <p:guideLst>
        <p:guide orient="horz" pos="2025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304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26" Type="http://schemas.openxmlformats.org/officeDocument/2006/relationships/customXml" Target="../customXml/item2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5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  <p:sp>
        <p:nvSpPr>
          <p:cNvPr id="131" name="Google Shape;1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ef8b7c970c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2ef8b7c970c_0_23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0341dd4e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2f0341dd4ee_0_1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1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1" name="Google Shape;16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5" name="Google Shape;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4" name="Google Shape;6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f5015b1ea8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2f5015b1ea8_0_14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ef8b7c970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g2ef8b7c970c_0_15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Master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57" cy="1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244" cy="87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body" idx="1"/>
          </p:nvPr>
        </p:nvSpPr>
        <p:spPr>
          <a:xfrm>
            <a:off x="452902" y="1617550"/>
            <a:ext cx="1117824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2"/>
          <p:cNvSpPr txBox="1">
            <a:spLocks noGrp="1"/>
          </p:cNvSpPr>
          <p:nvPr>
            <p:ph type="sldNum" idx="12"/>
          </p:nvPr>
        </p:nvSpPr>
        <p:spPr>
          <a:xfrm>
            <a:off x="11567972" y="6437087"/>
            <a:ext cx="192227" cy="11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" name="Google Shape;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902" y="6390619"/>
            <a:ext cx="1435135" cy="32110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2"/>
          <p:cNvSpPr txBox="1"/>
          <p:nvPr/>
        </p:nvSpPr>
        <p:spPr>
          <a:xfrm>
            <a:off x="6538223" y="6390619"/>
            <a:ext cx="5130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 HELP PEOPLE CONNECT TO CARE WHEN AND WHERE THEY NEED IT  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2"/>
          <p:cNvSpPr/>
          <p:nvPr/>
        </p:nvSpPr>
        <p:spPr>
          <a:xfrm>
            <a:off x="0" y="0"/>
            <a:ext cx="12192000" cy="84665"/>
          </a:xfrm>
          <a:prstGeom prst="rect">
            <a:avLst/>
          </a:prstGeom>
          <a:gradFill>
            <a:gsLst>
              <a:gs pos="0">
                <a:srgbClr val="6F2B84"/>
              </a:gs>
              <a:gs pos="17000">
                <a:srgbClr val="C4327F"/>
              </a:gs>
              <a:gs pos="37000">
                <a:srgbClr val="D95D51"/>
              </a:gs>
              <a:gs pos="58000">
                <a:srgbClr val="CDC42D"/>
              </a:gs>
              <a:gs pos="99000">
                <a:srgbClr val="83A740"/>
              </a:gs>
              <a:gs pos="100000">
                <a:srgbClr val="83A74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" name="Google Shape;12;p22"/>
          <p:cNvCxnSpPr/>
          <p:nvPr/>
        </p:nvCxnSpPr>
        <p:spPr>
          <a:xfrm>
            <a:off x="452902" y="6305406"/>
            <a:ext cx="11307297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2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244" cy="87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body" idx="1"/>
          </p:nvPr>
        </p:nvSpPr>
        <p:spPr>
          <a:xfrm>
            <a:off x="452902" y="1617550"/>
            <a:ext cx="1117824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wardingwork.org/resource/video/video-3-search-caregivers" TargetMode="External"/><Relationship Id="rId5" Type="http://schemas.openxmlformats.org/officeDocument/2006/relationships/hyperlink" Target="https://www.rewardingwork.org/resource/video/video-2-post-job" TargetMode="External"/><Relationship Id="rId4" Type="http://schemas.openxmlformats.org/officeDocument/2006/relationships/hyperlink" Target="https://www.rewardingwork.org/resource/video/video-1-register-subscribe-access-cod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wardingwork.org/employer/services-fees" TargetMode="Externa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5D2B7C"/>
              </a:gs>
              <a:gs pos="1000">
                <a:srgbClr val="5D2B7C"/>
              </a:gs>
              <a:gs pos="50000">
                <a:srgbClr val="C4327F"/>
              </a:gs>
              <a:gs pos="87000">
                <a:srgbClr val="ED8722"/>
              </a:gs>
              <a:gs pos="100000">
                <a:srgbClr val="ED8722"/>
              </a:gs>
            </a:gsLst>
            <a:lin ang="4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4361124" y="0"/>
            <a:ext cx="7366182" cy="6858000"/>
          </a:xfrm>
          <a:custGeom>
            <a:avLst/>
            <a:gdLst/>
            <a:ahLst/>
            <a:cxnLst/>
            <a:rect l="l" t="t" r="r" b="b"/>
            <a:pathLst>
              <a:path w="7632621" h="6858000" extrusionOk="0">
                <a:moveTo>
                  <a:pt x="4621303" y="0"/>
                </a:moveTo>
                <a:lnTo>
                  <a:pt x="7632621" y="0"/>
                </a:lnTo>
                <a:lnTo>
                  <a:pt x="7632621" y="6858000"/>
                </a:lnTo>
                <a:lnTo>
                  <a:pt x="63201" y="6858000"/>
                </a:lnTo>
                <a:lnTo>
                  <a:pt x="34042" y="6639331"/>
                </a:lnTo>
                <a:cubicBezTo>
                  <a:pt x="11532" y="6428112"/>
                  <a:pt x="0" y="6213800"/>
                  <a:pt x="0" y="5996921"/>
                </a:cubicBezTo>
                <a:cubicBezTo>
                  <a:pt x="0" y="3285938"/>
                  <a:pt x="1801757" y="975969"/>
                  <a:pt x="4326413" y="95083"/>
                </a:cubicBezTo>
                <a:close/>
              </a:path>
            </a:pathLst>
          </a:custGeom>
          <a:solidFill>
            <a:srgbClr val="5D2B7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4825819" y="0"/>
            <a:ext cx="7366182" cy="6858000"/>
          </a:xfrm>
          <a:custGeom>
            <a:avLst/>
            <a:gdLst/>
            <a:ahLst/>
            <a:cxnLst/>
            <a:rect l="l" t="t" r="r" b="b"/>
            <a:pathLst>
              <a:path w="7632621" h="6858000" extrusionOk="0">
                <a:moveTo>
                  <a:pt x="4621303" y="0"/>
                </a:moveTo>
                <a:lnTo>
                  <a:pt x="7632621" y="0"/>
                </a:lnTo>
                <a:lnTo>
                  <a:pt x="7632621" y="6858000"/>
                </a:lnTo>
                <a:lnTo>
                  <a:pt x="63201" y="6858000"/>
                </a:lnTo>
                <a:lnTo>
                  <a:pt x="34042" y="6639331"/>
                </a:lnTo>
                <a:cubicBezTo>
                  <a:pt x="11532" y="6428112"/>
                  <a:pt x="0" y="6213800"/>
                  <a:pt x="0" y="5996921"/>
                </a:cubicBezTo>
                <a:cubicBezTo>
                  <a:pt x="0" y="3285938"/>
                  <a:pt x="1801757" y="975969"/>
                  <a:pt x="4326413" y="950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 rot="-257992" flipH="1">
            <a:off x="536286" y="1262909"/>
            <a:ext cx="3761612" cy="3759588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4938" r="-24925"/>
            </a:stretch>
          </a:blipFill>
          <a:ln>
            <a:noFill/>
          </a:ln>
          <a:effectLst>
            <a:outerShdw blurRad="101600" dist="38100" dir="2700000" sx="103028" sy="103028" algn="tl" rotWithShape="0">
              <a:srgbClr val="000000">
                <a:alpha val="11764"/>
              </a:srgbClr>
            </a:outerShdw>
          </a:effectLst>
        </p:spPr>
        <p:txBody>
          <a:bodyPr spcFirstLastPara="1" wrap="square" lIns="85700" tIns="85700" rIns="85700" bIns="8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 txBox="1"/>
          <p:nvPr/>
        </p:nvSpPr>
        <p:spPr>
          <a:xfrm>
            <a:off x="8582581" y="1766091"/>
            <a:ext cx="3069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/>
          <p:nvPr/>
        </p:nvSpPr>
        <p:spPr>
          <a:xfrm flipH="1">
            <a:off x="3507684" y="3303370"/>
            <a:ext cx="1990772" cy="1990763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5058" r="-25066"/>
            </a:stretch>
          </a:blipFill>
          <a:ln>
            <a:noFill/>
          </a:ln>
          <a:effectLst>
            <a:outerShdw blurRad="101600" dist="38100" dir="2700000" sx="103028" sy="103028" algn="tl" rotWithShape="0">
              <a:srgbClr val="000000">
                <a:alpha val="11764"/>
              </a:srgbClr>
            </a:outerShdw>
          </a:effectLst>
        </p:spPr>
        <p:txBody>
          <a:bodyPr spcFirstLastPara="1" wrap="square" lIns="85700" tIns="85700" rIns="85700" bIns="8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/>
          <p:nvPr/>
        </p:nvSpPr>
        <p:spPr>
          <a:xfrm rot="-372938" flipH="1">
            <a:off x="1276364" y="3770275"/>
            <a:ext cx="2616900" cy="2616889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4989" r="-24989"/>
            </a:stretch>
          </a:blipFill>
          <a:ln>
            <a:noFill/>
          </a:ln>
          <a:effectLst>
            <a:outerShdw blurRad="101600" dist="38100" dir="2700000" sx="103028" sy="103028" algn="tl" rotWithShape="0">
              <a:srgbClr val="000000">
                <a:alpha val="11764"/>
              </a:srgbClr>
            </a:outerShdw>
          </a:effectLst>
        </p:spPr>
        <p:txBody>
          <a:bodyPr spcFirstLastPara="1" wrap="square" lIns="85700" tIns="85700" rIns="85700" bIns="8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"/>
          <p:cNvSpPr txBox="1"/>
          <p:nvPr/>
        </p:nvSpPr>
        <p:spPr>
          <a:xfrm>
            <a:off x="5900700" y="2062032"/>
            <a:ext cx="5856515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A Trusted Tool to </a:t>
            </a:r>
            <a:br>
              <a:rPr lang="en-US" sz="3600" b="1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Connect with Caregivers </a:t>
            </a:r>
            <a:br>
              <a:rPr lang="en-US" sz="36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Including Respite </a:t>
            </a:r>
            <a:br>
              <a:rPr lang="en-US" sz="36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Care Providers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7229" y="368190"/>
            <a:ext cx="3434046" cy="768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" title="DDS Logo_Horizontal_RGB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87650" y="5558676"/>
            <a:ext cx="3764526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1"/>
          <p:cNvPicPr preferRelativeResize="0"/>
          <p:nvPr/>
        </p:nvPicPr>
        <p:blipFill rotWithShape="1">
          <a:blip r:embed="rId3">
            <a:alphaModFix/>
          </a:blip>
          <a:srcRect b="44474"/>
          <a:stretch/>
        </p:blipFill>
        <p:spPr>
          <a:xfrm>
            <a:off x="539277" y="1453078"/>
            <a:ext cx="6630164" cy="3612217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  <a:effectLst>
            <a:outerShdw blurRad="280540" algn="tl" rotWithShape="0">
              <a:srgbClr val="000000">
                <a:alpha val="14509"/>
              </a:srgbClr>
            </a:outerShdw>
          </a:effectLst>
        </p:spPr>
      </p:pic>
      <p:pic>
        <p:nvPicPr>
          <p:cNvPr id="134" name="Google Shape;13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6016" y="3186844"/>
            <a:ext cx="4562423" cy="2891135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  <a:effectLst>
            <a:outerShdw blurRad="279400" dist="38100" dir="2460000" algn="tl" rotWithShape="0">
              <a:srgbClr val="000000">
                <a:alpha val="14509"/>
              </a:srgbClr>
            </a:outerShdw>
          </a:effectLst>
        </p:spPr>
      </p:pic>
      <p:sp>
        <p:nvSpPr>
          <p:cNvPr id="135" name="Google Shape;135;p11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244" cy="87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Search for Caregivers</a:t>
            </a:r>
            <a:endParaRPr/>
          </a:p>
        </p:txBody>
      </p:sp>
      <p:sp>
        <p:nvSpPr>
          <p:cNvPr id="136" name="Google Shape;136;p11"/>
          <p:cNvSpPr/>
          <p:nvPr/>
        </p:nvSpPr>
        <p:spPr>
          <a:xfrm rot="-5400000">
            <a:off x="6208989" y="4123091"/>
            <a:ext cx="960300" cy="1195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1A0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1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57" cy="1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138" name="Google Shape;138;p11"/>
          <p:cNvSpPr txBox="1"/>
          <p:nvPr/>
        </p:nvSpPr>
        <p:spPr>
          <a:xfrm>
            <a:off x="1178450" y="5279125"/>
            <a:ext cx="4912800" cy="7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The Applicant Search feature is secure and only accessible to subscribed employers.</a:t>
            </a:r>
            <a:endParaRPr sz="1700" b="0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1"/>
          <p:cNvSpPr txBox="1"/>
          <p:nvPr/>
        </p:nvSpPr>
        <p:spPr>
          <a:xfrm>
            <a:off x="7287050" y="1239250"/>
            <a:ext cx="44013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Search for applicants in your area by entering your zip code, completing a keyword search or filtering for additional criteria.</a:t>
            </a:r>
            <a:endParaRPr sz="1700" b="0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ef8b7c970c_0_23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00" cy="1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145" name="Google Shape;145;g2ef8b7c970c_0_23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3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Tip! Set up alerts</a:t>
            </a:r>
            <a:endParaRPr/>
          </a:p>
        </p:txBody>
      </p:sp>
      <p:pic>
        <p:nvPicPr>
          <p:cNvPr id="146" name="Google Shape;146;g2ef8b7c970c_0_23"/>
          <p:cNvPicPr preferRelativeResize="0"/>
          <p:nvPr/>
        </p:nvPicPr>
        <p:blipFill rotWithShape="1">
          <a:blip r:embed="rId3">
            <a:alphaModFix/>
          </a:blip>
          <a:srcRect l="4863" t="1801" r="4406" b="3748"/>
          <a:stretch/>
        </p:blipFill>
        <p:spPr>
          <a:xfrm>
            <a:off x="5846800" y="624325"/>
            <a:ext cx="5707676" cy="5225150"/>
          </a:xfrm>
          <a:prstGeom prst="rect">
            <a:avLst/>
          </a:prstGeom>
          <a:noFill/>
          <a:ln>
            <a:noFill/>
          </a:ln>
          <a:effectLst>
            <a:outerShdw blurRad="285750" dist="38100" dir="2700000" algn="bl" rotWithShape="0">
              <a:srgbClr val="000000">
                <a:alpha val="14901"/>
              </a:srgbClr>
            </a:outerShdw>
          </a:effectLst>
        </p:spPr>
      </p:pic>
      <p:sp>
        <p:nvSpPr>
          <p:cNvPr id="147" name="Google Shape;147;g2ef8b7c970c_0_23"/>
          <p:cNvSpPr txBox="1"/>
          <p:nvPr/>
        </p:nvSpPr>
        <p:spPr>
          <a:xfrm>
            <a:off x="371350" y="1641425"/>
            <a:ext cx="42855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Setting up notifications for new applicants in your area can help your search. </a:t>
            </a:r>
            <a:endParaRPr sz="2400" b="0" i="0" u="none" strike="noStrike" cap="none">
              <a:solidFill>
                <a:srgbClr val="5D2B7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D2B7C"/>
              </a:buClr>
              <a:buSzPts val="1600"/>
              <a:buFont typeface="Arial"/>
              <a:buChar char="●"/>
            </a:pPr>
            <a:r>
              <a:rPr lang="en-US" sz="16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From your Dashboard, click Notification Center.</a:t>
            </a:r>
            <a:endParaRPr sz="1600" b="0" i="0" u="none" strike="noStrike" cap="none">
              <a:solidFill>
                <a:srgbClr val="5D2B7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D2B7C"/>
              </a:buClr>
              <a:buSzPts val="1600"/>
              <a:buFont typeface="Arial"/>
              <a:buChar char="●"/>
            </a:pPr>
            <a:r>
              <a:rPr lang="en-US" sz="16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Then select and save Notification Settings. </a:t>
            </a:r>
            <a:endParaRPr sz="1600" b="0" i="0" u="none" strike="noStrike" cap="none">
              <a:solidFill>
                <a:srgbClr val="5D2B7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f0341dd4ee_0_1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00" cy="1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153" name="Google Shape;153;g2f0341dd4ee_0_1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3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Forgot your password? </a:t>
            </a:r>
            <a:endParaRPr/>
          </a:p>
        </p:txBody>
      </p:sp>
      <p:pic>
        <p:nvPicPr>
          <p:cNvPr id="154" name="Google Shape;154;g2f0341dd4ee_0_1"/>
          <p:cNvPicPr preferRelativeResize="0"/>
          <p:nvPr/>
        </p:nvPicPr>
        <p:blipFill rotWithShape="1">
          <a:blip r:embed="rId3">
            <a:alphaModFix/>
          </a:blip>
          <a:srcRect l="9901"/>
          <a:stretch/>
        </p:blipFill>
        <p:spPr>
          <a:xfrm>
            <a:off x="400600" y="1738150"/>
            <a:ext cx="3730650" cy="403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2f0341dd4ee_0_1"/>
          <p:cNvPicPr preferRelativeResize="0"/>
          <p:nvPr/>
        </p:nvPicPr>
        <p:blipFill rotWithShape="1">
          <a:blip r:embed="rId4">
            <a:alphaModFix/>
          </a:blip>
          <a:srcRect l="4076" t="9859" b="15223"/>
          <a:stretch/>
        </p:blipFill>
        <p:spPr>
          <a:xfrm>
            <a:off x="4947700" y="2852162"/>
            <a:ext cx="6862675" cy="279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2f0341dd4ee_0_1"/>
          <p:cNvSpPr/>
          <p:nvPr/>
        </p:nvSpPr>
        <p:spPr>
          <a:xfrm>
            <a:off x="1097550" y="4041400"/>
            <a:ext cx="1866600" cy="524400"/>
          </a:xfrm>
          <a:prstGeom prst="ellipse">
            <a:avLst/>
          </a:prstGeom>
          <a:noFill/>
          <a:ln w="19050" cap="flat" cmpd="sng">
            <a:solidFill>
              <a:srgbClr val="922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2f0341dd4ee_0_1"/>
          <p:cNvSpPr txBox="1"/>
          <p:nvPr/>
        </p:nvSpPr>
        <p:spPr>
          <a:xfrm>
            <a:off x="323900" y="1368475"/>
            <a:ext cx="6749400" cy="9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Click the link on the login screen to reset your password. </a:t>
            </a:r>
            <a:endParaRPr sz="1700" b="0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Then password reset instructions will be sent to your account email. </a:t>
            </a:r>
            <a:endParaRPr sz="1700" b="0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2f0341dd4ee_0_1"/>
          <p:cNvSpPr/>
          <p:nvPr/>
        </p:nvSpPr>
        <p:spPr>
          <a:xfrm rot="-5400000">
            <a:off x="3818839" y="3413541"/>
            <a:ext cx="960300" cy="1195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1A0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57" cy="1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164" name="Google Shape;164;p21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244" cy="87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Always Here To Support You</a:t>
            </a:r>
            <a:endParaRPr/>
          </a:p>
        </p:txBody>
      </p:sp>
      <p:sp>
        <p:nvSpPr>
          <p:cNvPr id="165" name="Google Shape;165;p21"/>
          <p:cNvSpPr txBox="1"/>
          <p:nvPr/>
        </p:nvSpPr>
        <p:spPr>
          <a:xfrm>
            <a:off x="356506" y="1354467"/>
            <a:ext cx="4697188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Customer Support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Mon-Fri 9am-5pm EST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Phone: (866) 212-9675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Email: support@rewardingwork.org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www.RewardingWork.org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Follow us on Social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" name="Google Shape;166;p21"/>
          <p:cNvGrpSpPr/>
          <p:nvPr/>
        </p:nvGrpSpPr>
        <p:grpSpPr>
          <a:xfrm>
            <a:off x="543647" y="3918720"/>
            <a:ext cx="1785193" cy="457337"/>
            <a:chOff x="543647" y="3918720"/>
            <a:chExt cx="2498522" cy="640080"/>
          </a:xfrm>
        </p:grpSpPr>
        <p:pic>
          <p:nvPicPr>
            <p:cNvPr id="167" name="Google Shape;167;p21" descr="Twitter 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34306" y="3962669"/>
              <a:ext cx="555343" cy="5553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1" descr="Facebook 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43647" y="3962670"/>
              <a:ext cx="552180" cy="552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1" descr="Instagram 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51986" y="3918720"/>
              <a:ext cx="640080" cy="6400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1" descr="Linkedin 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489987" y="3962669"/>
              <a:ext cx="552182" cy="5521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" name="Google Shape;171;p21"/>
          <p:cNvSpPr/>
          <p:nvPr/>
        </p:nvSpPr>
        <p:spPr>
          <a:xfrm>
            <a:off x="7606377" y="1239254"/>
            <a:ext cx="3723271" cy="372327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l="-3993" t="-996" r="-17991" b="-995"/>
            </a:stretch>
          </a:blipFill>
          <a:ln>
            <a:noFill/>
          </a:ln>
          <a:effectLst>
            <a:outerShdw blurRad="304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1"/>
          <p:cNvSpPr/>
          <p:nvPr/>
        </p:nvSpPr>
        <p:spPr>
          <a:xfrm>
            <a:off x="6241345" y="2654529"/>
            <a:ext cx="2385856" cy="2385856"/>
          </a:xfrm>
          <a:prstGeom prst="ellipse">
            <a:avLst/>
          </a:prstGeom>
          <a:blipFill rotWithShape="1">
            <a:blip r:embed="rId8">
              <a:alphaModFix/>
            </a:blip>
            <a:stretch>
              <a:fillRect l="-39990" t="-9994" r="-24987" b="-993"/>
            </a:stretch>
          </a:blipFill>
          <a:ln>
            <a:noFill/>
          </a:ln>
          <a:effectLst>
            <a:outerShdw blurRad="304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1"/>
          <p:cNvSpPr/>
          <p:nvPr/>
        </p:nvSpPr>
        <p:spPr>
          <a:xfrm>
            <a:off x="8066794" y="4186219"/>
            <a:ext cx="1735304" cy="1735304"/>
          </a:xfrm>
          <a:prstGeom prst="ellipse">
            <a:avLst/>
          </a:prstGeom>
          <a:blipFill rotWithShape="1">
            <a:blip r:embed="rId9">
              <a:alphaModFix/>
            </a:blip>
            <a:stretch>
              <a:fillRect l="-29990" r="-29986" b="-9994"/>
            </a:stretch>
          </a:blipFill>
          <a:ln>
            <a:noFill/>
          </a:ln>
          <a:effectLst>
            <a:outerShdw blurRad="304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1"/>
          <p:cNvSpPr txBox="1"/>
          <p:nvPr/>
        </p:nvSpPr>
        <p:spPr>
          <a:xfrm>
            <a:off x="452902" y="4920798"/>
            <a:ext cx="3163877" cy="87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"/>
          <p:cNvPicPr preferRelativeResize="0"/>
          <p:nvPr/>
        </p:nvPicPr>
        <p:blipFill rotWithShape="1">
          <a:blip r:embed="rId3">
            <a:alphaModFix/>
          </a:blip>
          <a:srcRect r="4746"/>
          <a:stretch/>
        </p:blipFill>
        <p:spPr>
          <a:xfrm>
            <a:off x="6917268" y="857122"/>
            <a:ext cx="5130799" cy="528670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"/>
          <p:cNvSpPr txBox="1"/>
          <p:nvPr/>
        </p:nvSpPr>
        <p:spPr>
          <a:xfrm>
            <a:off x="452901" y="394539"/>
            <a:ext cx="1122263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99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About Rewarding Work</a:t>
            </a:r>
            <a:endParaRPr sz="4000" b="0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 txBox="1"/>
          <p:nvPr/>
        </p:nvSpPr>
        <p:spPr>
          <a:xfrm>
            <a:off x="452903" y="1477707"/>
            <a:ext cx="6537870" cy="2277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OUR MISSION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To assist people with disabilities and their families, making it possible to live at home or in the community of their choice, by connecting them with care - when and where they need it.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0" y="0"/>
            <a:ext cx="12192000" cy="84665"/>
          </a:xfrm>
          <a:prstGeom prst="rect">
            <a:avLst/>
          </a:prstGeom>
          <a:gradFill>
            <a:gsLst>
              <a:gs pos="0">
                <a:srgbClr val="6F2B84"/>
              </a:gs>
              <a:gs pos="17000">
                <a:srgbClr val="C4327F"/>
              </a:gs>
              <a:gs pos="37000">
                <a:srgbClr val="D95D51"/>
              </a:gs>
              <a:gs pos="58000">
                <a:srgbClr val="CDC42D"/>
              </a:gs>
              <a:gs pos="99000">
                <a:srgbClr val="83A740"/>
              </a:gs>
              <a:gs pos="100000">
                <a:srgbClr val="83A74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 txBox="1"/>
          <p:nvPr/>
        </p:nvSpPr>
        <p:spPr>
          <a:xfrm>
            <a:off x="298449" y="3904322"/>
            <a:ext cx="7609500" cy="16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199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Established in 2004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19971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First web-based matching service directory of its kind</a:t>
            </a:r>
            <a:br>
              <a:rPr lang="en-US" sz="16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	- Supports Self Direction &amp; Respite Care</a:t>
            </a:r>
            <a:br>
              <a:rPr lang="en-US" sz="16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	- Free to individuals and families receiving services through CT DDS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19971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Affiliate of TILL, Inc. since 2018</a:t>
            </a:r>
            <a:endParaRPr sz="16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57" cy="1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"/>
          <p:cNvSpPr txBox="1"/>
          <p:nvPr/>
        </p:nvSpPr>
        <p:spPr>
          <a:xfrm>
            <a:off x="452901" y="394539"/>
            <a:ext cx="1122263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99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Connecting to Care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0" y="0"/>
            <a:ext cx="12192000" cy="84665"/>
          </a:xfrm>
          <a:prstGeom prst="rect">
            <a:avLst/>
          </a:prstGeom>
          <a:gradFill>
            <a:gsLst>
              <a:gs pos="0">
                <a:srgbClr val="6F2B84"/>
              </a:gs>
              <a:gs pos="17000">
                <a:srgbClr val="C4327F"/>
              </a:gs>
              <a:gs pos="37000">
                <a:srgbClr val="D95D51"/>
              </a:gs>
              <a:gs pos="58000">
                <a:srgbClr val="CDC42D"/>
              </a:gs>
              <a:gs pos="99000">
                <a:srgbClr val="83A740"/>
              </a:gs>
              <a:gs pos="100000">
                <a:srgbClr val="83A74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3"/>
          <p:cNvSpPr txBox="1"/>
          <p:nvPr/>
        </p:nvSpPr>
        <p:spPr>
          <a:xfrm>
            <a:off x="1089313" y="1695852"/>
            <a:ext cx="911132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Supports Self Direction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"/>
          <p:cNvSpPr txBox="1"/>
          <p:nvPr/>
        </p:nvSpPr>
        <p:spPr>
          <a:xfrm>
            <a:off x="1089313" y="3583874"/>
            <a:ext cx="2792400" cy="14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Filter and Search </a:t>
            </a:r>
            <a:br>
              <a:rPr lang="en-US" sz="24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Your Area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Targeted recruitment</a:t>
            </a:r>
            <a:b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efforts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"/>
          <p:cNvSpPr txBox="1"/>
          <p:nvPr/>
        </p:nvSpPr>
        <p:spPr>
          <a:xfrm>
            <a:off x="4995529" y="3583874"/>
            <a:ext cx="2940300" cy="14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Job Board and Applicant Directory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Automatic </a:t>
            </a:r>
            <a:b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notifications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3"/>
          <p:cNvSpPr txBox="1"/>
          <p:nvPr/>
        </p:nvSpPr>
        <p:spPr>
          <a:xfrm>
            <a:off x="9012420" y="3583874"/>
            <a:ext cx="2383800" cy="14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A Resource You Can Trust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Customer Support </a:t>
            </a:r>
            <a:b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M-F 9-5 EST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"/>
          <p:cNvSpPr txBox="1"/>
          <p:nvPr/>
        </p:nvSpPr>
        <p:spPr>
          <a:xfrm>
            <a:off x="9486464" y="2245088"/>
            <a:ext cx="1974601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Job Coach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Skills Trainer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3"/>
          <p:cNvSpPr txBox="1"/>
          <p:nvPr/>
        </p:nvSpPr>
        <p:spPr>
          <a:xfrm>
            <a:off x="1089313" y="2245088"/>
            <a:ext cx="2100927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Companion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Respite Worker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"/>
          <p:cNvSpPr txBox="1"/>
          <p:nvPr/>
        </p:nvSpPr>
        <p:spPr>
          <a:xfrm>
            <a:off x="3390181" y="2245088"/>
            <a:ext cx="2792349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PCA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Individual Home Support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"/>
          <p:cNvSpPr txBox="1"/>
          <p:nvPr/>
        </p:nvSpPr>
        <p:spPr>
          <a:xfrm>
            <a:off x="6469674" y="2245088"/>
            <a:ext cx="2792349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Individual Day Support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Behavior Specialist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699" y="3661814"/>
            <a:ext cx="615855" cy="615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550" y="1804739"/>
            <a:ext cx="602890" cy="64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97173" y="3661814"/>
            <a:ext cx="570476" cy="57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12165" y="3661814"/>
            <a:ext cx="538063" cy="53806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57" cy="1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1166649" y="1664036"/>
            <a:ext cx="2842618" cy="1900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113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Website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9063" marR="0" lvl="1" indent="-10795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Mobile friendly and </a:t>
            </a:r>
            <a:b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 compliant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113" marR="0" lvl="1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Translate to any language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113" marR="0" lvl="1" indent="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Helpful resources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6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244" cy="87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A Modern and Intuitive Resource</a:t>
            </a:r>
            <a:endParaRPr/>
          </a:p>
        </p:txBody>
      </p:sp>
      <p:sp>
        <p:nvSpPr>
          <p:cNvPr id="68" name="Google Shape;68;p6"/>
          <p:cNvSpPr txBox="1"/>
          <p:nvPr/>
        </p:nvSpPr>
        <p:spPr>
          <a:xfrm>
            <a:off x="4968794" y="1664036"/>
            <a:ext cx="2842617" cy="264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9063" marR="0" lvl="0" indent="-1079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Tool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9063" marR="0" lvl="1" indent="-10795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Personalized dashboards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9063" marR="0" lvl="1" indent="-10795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Powerful search engine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9063" marR="0" lvl="1" indent="-10795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use job board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9063" marR="0" lvl="1" indent="-10795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Secure database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9063" marR="0" lvl="1" indent="-10795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 to date applicant pool </a:t>
            </a:r>
            <a:b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job postings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6"/>
          <p:cNvSpPr txBox="1"/>
          <p:nvPr/>
        </p:nvSpPr>
        <p:spPr>
          <a:xfrm>
            <a:off x="8899080" y="1664036"/>
            <a:ext cx="2506866" cy="1900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113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Features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113" marR="0" lvl="1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Automated notifications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9063" marR="0" lvl="1" indent="-10795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&amp; updated </a:t>
            </a:r>
            <a:b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applicant indicators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113" marR="0" lvl="1" indent="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 tutorials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3215" y="1627940"/>
            <a:ext cx="420852" cy="565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492" y="1664036"/>
            <a:ext cx="533916" cy="433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45340" y="1664036"/>
            <a:ext cx="571605" cy="48994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6"/>
          <p:cNvSpPr txBox="1"/>
          <p:nvPr/>
        </p:nvSpPr>
        <p:spPr>
          <a:xfrm>
            <a:off x="1744799" y="4807888"/>
            <a:ext cx="8702403" cy="130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113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0" i="0" u="none" strike="noStrike" cap="none" dirty="0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“I want to thank you for your great website. I have to say we’ve tried about half a dozen </a:t>
            </a:r>
            <a:r>
              <a:rPr lang="en-US" sz="1700" b="0" i="0" strike="noStrike" cap="none" dirty="0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agencies</a:t>
            </a:r>
            <a:r>
              <a:rPr lang="en-US" sz="1700" dirty="0">
                <a:solidFill>
                  <a:srgbClr val="922683"/>
                </a:solidFill>
              </a:rPr>
              <a:t> </a:t>
            </a:r>
            <a:r>
              <a:rPr lang="en-US" sz="1700" b="0" i="0" u="none" strike="noStrike" cap="none" dirty="0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and they didn’t provide any better candidates than your website did (and of course we’d have ended up paying a lot more)."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113" marR="0" lvl="0" indent="0" algn="ctr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FAMILY CAREGIVER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6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57" cy="1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073" y="1533375"/>
            <a:ext cx="10932474" cy="417487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5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244" cy="87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How it Works For Employers</a:t>
            </a:r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57" cy="1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82" name="Google Shape;82;p5"/>
          <p:cNvSpPr txBox="1"/>
          <p:nvPr/>
        </p:nvSpPr>
        <p:spPr>
          <a:xfrm>
            <a:off x="1287975" y="3763575"/>
            <a:ext cx="11709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1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Link</a:t>
            </a:r>
            <a:endParaRPr sz="15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"/>
          <p:cNvSpPr txBox="1"/>
          <p:nvPr/>
        </p:nvSpPr>
        <p:spPr>
          <a:xfrm>
            <a:off x="5703850" y="4733700"/>
            <a:ext cx="1170900" cy="3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</a:t>
            </a:r>
            <a:r>
              <a:rPr lang="en-US" sz="1500" b="0" i="1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400" b="0" i="1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4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"/>
          <p:cNvSpPr txBox="1"/>
          <p:nvPr/>
        </p:nvSpPr>
        <p:spPr>
          <a:xfrm>
            <a:off x="5703838" y="2845025"/>
            <a:ext cx="11709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Link</a:t>
            </a:r>
            <a:endParaRPr sz="14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5"/>
          <p:cNvSpPr txBox="1"/>
          <p:nvPr/>
        </p:nvSpPr>
        <p:spPr>
          <a:xfrm>
            <a:off x="7438950" y="5125325"/>
            <a:ext cx="4192200" cy="6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As an employer using Rewarding Work, your information remains confidential at all times and is not visible to applicants.</a:t>
            </a:r>
            <a:endParaRPr sz="1700" b="0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"/>
          <p:cNvSpPr/>
          <p:nvPr/>
        </p:nvSpPr>
        <p:spPr>
          <a:xfrm>
            <a:off x="7613799" y="1335130"/>
            <a:ext cx="4272727" cy="4272727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l="-24938" r="-24925"/>
            </a:stretch>
          </a:blipFill>
          <a:ln>
            <a:noFill/>
          </a:ln>
          <a:effectLst>
            <a:outerShdw blurRad="76200" dist="25400" dir="2700000" sx="101000" sy="101000" algn="tl" rotWithShape="0">
              <a:srgbClr val="000000">
                <a:alpha val="862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"/>
          <p:cNvSpPr txBox="1"/>
          <p:nvPr/>
        </p:nvSpPr>
        <p:spPr>
          <a:xfrm>
            <a:off x="273675" y="1320030"/>
            <a:ext cx="51456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DDS Access Code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Individuals and families receiving CT DDS Services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Access code is valid for a free 12-month renewable subscription: </a:t>
            </a:r>
            <a:r>
              <a:rPr lang="en-US" sz="1600" b="1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ctddsconnect</a:t>
            </a:r>
            <a:endParaRPr sz="1600" b="1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Access to the directory &amp; 5 job postings per month</a:t>
            </a:r>
            <a:b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 b="1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Individual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1-month, 3-month, 6-month, 12-month options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Access to the directory &amp; 5 job postings per month</a:t>
            </a:r>
            <a:b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Agency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3-month, 6-month, 12-month options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Up to 5 employee accounts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Access to the directory &amp; 10 job postings per month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5550866" y="2667782"/>
            <a:ext cx="2272086" cy="2272076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76200" dist="25400" dir="2700000" sx="101000" sy="101000" algn="tl" rotWithShape="0">
              <a:srgbClr val="000000">
                <a:alpha val="8627"/>
              </a:srgbClr>
            </a:outerShdw>
          </a:effectLst>
        </p:spPr>
        <p:txBody>
          <a:bodyPr spcFirstLastPara="1" wrap="square" lIns="85700" tIns="85700" rIns="85700" bIns="8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 flipH="1">
            <a:off x="7079425" y="4246647"/>
            <a:ext cx="1707682" cy="1707674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4838" r="-24837"/>
            </a:stretch>
          </a:blipFill>
          <a:ln>
            <a:noFill/>
          </a:ln>
          <a:effectLst>
            <a:outerShdw blurRad="76200" dist="25400" dir="2700000" sx="101000" sy="101000" algn="tl" rotWithShape="0">
              <a:srgbClr val="000000">
                <a:alpha val="8627"/>
              </a:srgbClr>
            </a:outerShdw>
          </a:effectLst>
        </p:spPr>
        <p:txBody>
          <a:bodyPr spcFirstLastPara="1" wrap="square" lIns="85700" tIns="85700" rIns="85700" bIns="8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 txBox="1"/>
          <p:nvPr/>
        </p:nvSpPr>
        <p:spPr>
          <a:xfrm>
            <a:off x="452901" y="394539"/>
            <a:ext cx="11222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99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Subscription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0" y="0"/>
            <a:ext cx="12192000" cy="84665"/>
          </a:xfrm>
          <a:prstGeom prst="rect">
            <a:avLst/>
          </a:prstGeom>
          <a:gradFill>
            <a:gsLst>
              <a:gs pos="0">
                <a:srgbClr val="6F2B84"/>
              </a:gs>
              <a:gs pos="17000">
                <a:srgbClr val="C4327F"/>
              </a:gs>
              <a:gs pos="37000">
                <a:srgbClr val="D95D51"/>
              </a:gs>
              <a:gs pos="58000">
                <a:srgbClr val="CDC42D"/>
              </a:gs>
              <a:gs pos="99000">
                <a:srgbClr val="83A740"/>
              </a:gs>
              <a:gs pos="100000">
                <a:srgbClr val="83A74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3"/>
              <a:buFont typeface="Arial"/>
              <a:buNone/>
            </a:pPr>
            <a:endParaRPr sz="131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57" cy="1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97" name="Google Shape;97;p4"/>
          <p:cNvSpPr txBox="1"/>
          <p:nvPr/>
        </p:nvSpPr>
        <p:spPr>
          <a:xfrm>
            <a:off x="8748125" y="5636950"/>
            <a:ext cx="3012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Click Here</a:t>
            </a:r>
            <a:r>
              <a:rPr lang="en-US" sz="16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to learn more about our subscription options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5015b1ea8_0_14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00" cy="1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03" name="Google Shape;103;g2f5015b1ea8_0_14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3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Employer Dashboard</a:t>
            </a:r>
            <a:endParaRPr/>
          </a:p>
        </p:txBody>
      </p:sp>
      <p:sp>
        <p:nvSpPr>
          <p:cNvPr id="104" name="Google Shape;104;g2f5015b1ea8_0_14"/>
          <p:cNvSpPr txBox="1"/>
          <p:nvPr/>
        </p:nvSpPr>
        <p:spPr>
          <a:xfrm>
            <a:off x="400050" y="1354475"/>
            <a:ext cx="3373200" cy="43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Notification Center</a:t>
            </a:r>
            <a:br>
              <a:rPr lang="en-US" sz="20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Set up text or email alerts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My Profile</a:t>
            </a:r>
            <a:br>
              <a:rPr lang="en-US" sz="20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User info (internal only)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My Account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Email and password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My Jobs</a:t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Create, edit and republish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Subscription History</a:t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Subscribe and renew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Resources &amp; Training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" name="Google Shape;105;g2f5015b1ea8_0_14"/>
          <p:cNvGrpSpPr/>
          <p:nvPr/>
        </p:nvGrpSpPr>
        <p:grpSpPr>
          <a:xfrm>
            <a:off x="7214731" y="430391"/>
            <a:ext cx="4188725" cy="5495537"/>
            <a:chOff x="7344525" y="430376"/>
            <a:chExt cx="4320501" cy="5668424"/>
          </a:xfrm>
        </p:grpSpPr>
        <p:pic>
          <p:nvPicPr>
            <p:cNvPr id="106" name="Google Shape;106;g2f5015b1ea8_0_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344525" y="430376"/>
              <a:ext cx="4320501" cy="5668424"/>
            </a:xfrm>
            <a:prstGeom prst="rect">
              <a:avLst/>
            </a:prstGeom>
            <a:noFill/>
            <a:ln>
              <a:noFill/>
            </a:ln>
            <a:effectLst>
              <a:reflection stA="20000" endPos="5000" dist="38100" dir="5400000" fadeDir="5400012" sy="-100000" algn="bl" rotWithShape="0"/>
            </a:effectLst>
          </p:spPr>
        </p:pic>
        <p:pic>
          <p:nvPicPr>
            <p:cNvPr id="107" name="Google Shape;107;g2f5015b1ea8_0_14"/>
            <p:cNvPicPr preferRelativeResize="0"/>
            <p:nvPr/>
          </p:nvPicPr>
          <p:blipFill rotWithShape="1">
            <a:blip r:embed="rId4">
              <a:alphaModFix/>
            </a:blip>
            <a:srcRect l="8316" r="10861"/>
            <a:stretch/>
          </p:blipFill>
          <p:spPr>
            <a:xfrm>
              <a:off x="7676128" y="659994"/>
              <a:ext cx="3657297" cy="52635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ef8b7c970c_0_15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00" cy="1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13" name="Google Shape;113;g2ef8b7c970c_0_15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3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Job Posting</a:t>
            </a:r>
            <a:endParaRPr/>
          </a:p>
        </p:txBody>
      </p:sp>
      <p:pic>
        <p:nvPicPr>
          <p:cNvPr id="114" name="Google Shape;114;g2ef8b7c970c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4731" y="430391"/>
            <a:ext cx="4188725" cy="5495537"/>
          </a:xfrm>
          <a:prstGeom prst="rect">
            <a:avLst/>
          </a:prstGeom>
          <a:noFill/>
          <a:ln>
            <a:noFill/>
          </a:ln>
          <a:effectLst>
            <a:reflection stA="20000" endPos="5000" dist="38100" dir="5400000" fadeDir="5400012" sy="-100000" algn="bl" rotWithShape="0"/>
          </a:effectLst>
        </p:spPr>
      </p:pic>
      <p:pic>
        <p:nvPicPr>
          <p:cNvPr id="115" name="Google Shape;115;g2ef8b7c970c_0_15"/>
          <p:cNvPicPr preferRelativeResize="0"/>
          <p:nvPr/>
        </p:nvPicPr>
        <p:blipFill rotWithShape="1">
          <a:blip r:embed="rId4">
            <a:alphaModFix/>
          </a:blip>
          <a:srcRect l="8010" t="12556" r="15400"/>
          <a:stretch/>
        </p:blipFill>
        <p:spPr>
          <a:xfrm>
            <a:off x="7496800" y="1013175"/>
            <a:ext cx="3624575" cy="469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2ef8b7c970c_0_15"/>
          <p:cNvPicPr preferRelativeResize="0"/>
          <p:nvPr/>
        </p:nvPicPr>
        <p:blipFill rotWithShape="1">
          <a:blip r:embed="rId4">
            <a:alphaModFix/>
          </a:blip>
          <a:srcRect l="8010" r="15400" b="94336"/>
          <a:stretch/>
        </p:blipFill>
        <p:spPr>
          <a:xfrm>
            <a:off x="7496800" y="689750"/>
            <a:ext cx="3624575" cy="30407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g2ef8b7c970c_0_15"/>
          <p:cNvSpPr txBox="1"/>
          <p:nvPr/>
        </p:nvSpPr>
        <p:spPr>
          <a:xfrm>
            <a:off x="400050" y="1354475"/>
            <a:ext cx="5315100" cy="3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52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4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Job Postings are Live for 30 Days</a:t>
            </a:r>
            <a:endParaRPr sz="2400" b="0" i="0" u="none" strike="noStrike" cap="none">
              <a:solidFill>
                <a:srgbClr val="5D2B7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You can edit and also repost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4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Job ID Title</a:t>
            </a:r>
            <a:endParaRPr sz="2400" b="0" i="0" u="none" strike="noStrike" cap="none">
              <a:solidFill>
                <a:srgbClr val="5D2B7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For your use only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4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Hourly Pay Rate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Helps attract candidates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400" b="0" i="0" u="none" strike="noStrike" cap="none">
                <a:solidFill>
                  <a:srgbClr val="5D2B7C"/>
                </a:solidFill>
                <a:latin typeface="Arial"/>
                <a:ea typeface="Arial"/>
                <a:cs typeface="Arial"/>
                <a:sym typeface="Arial"/>
              </a:rPr>
              <a:t>Description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143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• The more detail you offer the better chances you’ll make a match!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2ef8b7c970c_0_15"/>
          <p:cNvSpPr txBox="1"/>
          <p:nvPr/>
        </p:nvSpPr>
        <p:spPr>
          <a:xfrm>
            <a:off x="1033025" y="5217925"/>
            <a:ext cx="5882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The best way to attract interested and available candidates is to post your job on the job board.</a:t>
            </a:r>
            <a:endParaRPr sz="1700" b="0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7"/>
          <p:cNvPicPr preferRelativeResize="0"/>
          <p:nvPr/>
        </p:nvPicPr>
        <p:blipFill rotWithShape="1">
          <a:blip r:embed="rId3">
            <a:alphaModFix/>
          </a:blip>
          <a:srcRect t="3404" b="48944"/>
          <a:stretch/>
        </p:blipFill>
        <p:spPr>
          <a:xfrm>
            <a:off x="615477" y="1612940"/>
            <a:ext cx="6641045" cy="2852924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  <a:effectLst>
            <a:outerShdw blurRad="279400" dist="38100" dir="2700000" algn="tl" rotWithShape="0">
              <a:srgbClr val="000000">
                <a:alpha val="14509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A3A3458-7A2B-5369-07BD-2F6F50F4C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597" y="2981689"/>
            <a:ext cx="4194681" cy="2968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452902" y="365126"/>
            <a:ext cx="11178244" cy="87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Job Board</a:t>
            </a:r>
            <a:endParaRPr/>
          </a:p>
        </p:txBody>
      </p:sp>
      <p:sp>
        <p:nvSpPr>
          <p:cNvPr id="126" name="Google Shape;126;p7"/>
          <p:cNvSpPr txBox="1">
            <a:spLocks noGrp="1"/>
          </p:cNvSpPr>
          <p:nvPr>
            <p:ph type="sldNum" idx="12"/>
          </p:nvPr>
        </p:nvSpPr>
        <p:spPr>
          <a:xfrm>
            <a:off x="11403442" y="6437086"/>
            <a:ext cx="356757" cy="1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127" name="Google Shape;127;p7"/>
          <p:cNvSpPr/>
          <p:nvPr/>
        </p:nvSpPr>
        <p:spPr>
          <a:xfrm rot="-5400000">
            <a:off x="5743891" y="3916200"/>
            <a:ext cx="960375" cy="119585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1A0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7"/>
          <p:cNvSpPr txBox="1"/>
          <p:nvPr/>
        </p:nvSpPr>
        <p:spPr>
          <a:xfrm>
            <a:off x="7388850" y="1216650"/>
            <a:ext cx="4242300" cy="14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0" i="0" u="none" strike="noStrike" cap="none">
                <a:solidFill>
                  <a:srgbClr val="922683"/>
                </a:solidFill>
                <a:latin typeface="Arial"/>
                <a:ea typeface="Arial"/>
                <a:cs typeface="Arial"/>
                <a:sym typeface="Arial"/>
              </a:rPr>
              <a:t>Once published, your job will appear on the job board. When applicants apply, you’ll receive an email with a link to their profile. It’s up to you if you want to contact them. </a:t>
            </a:r>
            <a:endParaRPr sz="1700" b="0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0" i="0" u="none" strike="noStrike" cap="none">
              <a:solidFill>
                <a:srgbClr val="92268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7" ma:contentTypeDescription="Create a new document." ma:contentTypeScope="" ma:versionID="bf68789ab78e3a4a209c3ddd6d9a82ba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ce85b1b8ef0d12cc694634b7add81b36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5aa524db-7994-4ced-a2c9-48a98e90847e" xsi:nil="true"/>
    <lcf76f155ced4ddcb4097134ff3c332f xmlns="5aa524db-7994-4ced-a2c9-48a98e90847e">
      <Terms xmlns="http://schemas.microsoft.com/office/infopath/2007/PartnerControls"/>
    </lcf76f155ced4ddcb4097134ff3c332f>
    <TaxCatchAll xmlns="8a992f34-6748-40d0-a1a6-bff449e3bc95" xsi:nil="true"/>
  </documentManagement>
</p:properties>
</file>

<file path=customXml/itemProps1.xml><?xml version="1.0" encoding="utf-8"?>
<ds:datastoreItem xmlns:ds="http://schemas.openxmlformats.org/officeDocument/2006/customXml" ds:itemID="{F73979DE-2886-4B93-8A2B-AC878D128DA3}"/>
</file>

<file path=customXml/itemProps2.xml><?xml version="1.0" encoding="utf-8"?>
<ds:datastoreItem xmlns:ds="http://schemas.openxmlformats.org/officeDocument/2006/customXml" ds:itemID="{B4DB3C4A-DF1B-452D-850F-CADDFFEB3E87}"/>
</file>

<file path=customXml/itemProps3.xml><?xml version="1.0" encoding="utf-8"?>
<ds:datastoreItem xmlns:ds="http://schemas.openxmlformats.org/officeDocument/2006/customXml" ds:itemID="{CF6A6DE1-28F5-4DEB-A3AF-F3DC1DCF8026}"/>
</file>

<file path=docMetadata/LabelInfo.xml><?xml version="1.0" encoding="utf-8"?>
<clbl:labelList xmlns:clbl="http://schemas.microsoft.com/office/2020/mipLabelMetadata">
  <clbl:label id="{5ca1f039-c8aa-4c11-a79c-329bcdec99a7}" enabled="1" method="Standard" siteId="{54b4047f-0ad1-4397-909f-aee8a6f730c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694</Words>
  <Application>Microsoft Office PowerPoint</Application>
  <PresentationFormat>Widescreen</PresentationFormat>
  <Paragraphs>108</Paragraphs>
  <Slides>13</Slides>
  <Notes>13</Notes>
  <HiddenSlides>6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Blank</vt:lpstr>
      <vt:lpstr>Office Theme</vt:lpstr>
      <vt:lpstr>PowerPoint Presentation</vt:lpstr>
      <vt:lpstr>PowerPoint Presentation</vt:lpstr>
      <vt:lpstr>PowerPoint Presentation</vt:lpstr>
      <vt:lpstr>A Modern and Intuitive Resource</vt:lpstr>
      <vt:lpstr>How it Works For Employers</vt:lpstr>
      <vt:lpstr>PowerPoint Presentation</vt:lpstr>
      <vt:lpstr>Employer Dashboard</vt:lpstr>
      <vt:lpstr>Job Posting</vt:lpstr>
      <vt:lpstr>Job Board</vt:lpstr>
      <vt:lpstr>Search for Caregivers</vt:lpstr>
      <vt:lpstr>Tip! Set up alerts</vt:lpstr>
      <vt:lpstr>Forgot your password? </vt:lpstr>
      <vt:lpstr>Always Here To Support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Theresa Driscoll</dc:creator>
  <cp:lastModifiedBy>Lauren Sheehy</cp:lastModifiedBy>
  <cp:revision>4</cp:revision>
  <dcterms:created xsi:type="dcterms:W3CDTF">2006-08-16T00:00:00Z</dcterms:created>
  <dcterms:modified xsi:type="dcterms:W3CDTF">2025-03-18T20:20:02Z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0x01010043673E79E0C3E640A3EA83010EA564F7</vt:lpwstr>
  </property>
</Properties>
</file>