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95" r:id="rId5"/>
    <p:sldMasterId id="2147483707" r:id="rId6"/>
  </p:sldMasterIdLst>
  <p:notesMasterIdLst>
    <p:notesMasterId r:id="rId21"/>
  </p:notesMasterIdLst>
  <p:handoutMasterIdLst>
    <p:handoutMasterId r:id="rId22"/>
  </p:handoutMasterIdLst>
  <p:sldIdLst>
    <p:sldId id="256" r:id="rId7"/>
    <p:sldId id="258" r:id="rId8"/>
    <p:sldId id="288" r:id="rId9"/>
    <p:sldId id="289" r:id="rId10"/>
    <p:sldId id="301" r:id="rId11"/>
    <p:sldId id="302" r:id="rId12"/>
    <p:sldId id="305" r:id="rId13"/>
    <p:sldId id="304" r:id="rId14"/>
    <p:sldId id="307" r:id="rId15"/>
    <p:sldId id="283" r:id="rId16"/>
    <p:sldId id="291" r:id="rId17"/>
    <p:sldId id="285" r:id="rId18"/>
    <p:sldId id="286" r:id="rId19"/>
    <p:sldId id="29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124"/>
    <a:srgbClr val="00214D"/>
    <a:srgbClr val="3371E7"/>
    <a:srgbClr val="FAAA19"/>
    <a:srgbClr val="C6D4FB"/>
    <a:srgbClr val="00069C"/>
    <a:srgbClr val="709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C2BC62-3744-F086-DBC0-5CA4B92CD946}" v="10" dt="2025-06-20T13:00:58.178"/>
    <p1510:client id="{306E930C-C110-2DB6-7B53-E84B3E9790F5}" v="396" dt="2025-06-20T18:21:19.532"/>
    <p1510:client id="{45A6C31C-5A73-19D7-36A9-C3D825D91E72}" v="1225" dt="2025-06-18T19:57:43.507"/>
    <p1510:client id="{566AD632-C74F-2537-4569-07258D3CA737}" v="874" dt="2025-06-20T15:30:17.763"/>
    <p1510:client id="{82306AD4-9539-8612-60EA-C7B1D54F5A45}" v="4" dt="2025-06-20T17:23:44.629"/>
    <p1510:client id="{AF9C3E72-EE92-BBB8-F2EF-C49D45F04933}" v="9" dt="2025-06-18T19:59:40.180"/>
    <p1510:client id="{E1881FB4-DEB5-1BE2-1698-3516A36E0F46}" v="180" dt="2025-06-20T18:19:22.454"/>
    <p1510:client id="{E273EBA6-B8A8-4F9F-8E85-F8BDC1AD2E3A}" v="1" dt="2025-06-23T14:02:53.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00" y="7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 Id="rId4"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 Id="rId4"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AB93A-2DC0-4F2F-A00B-37E116570B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A6B4C4E-F7CE-4136-853C-4D78A8DC3425}">
      <dgm:prSet phldrT="[Text]" custT="1"/>
      <dgm:spPr/>
      <dgm:t>
        <a:bodyPr/>
        <a:lstStyle/>
        <a:p>
          <a:pPr rtl="0"/>
          <a:r>
            <a:rPr lang="en-US" sz="1400" b="1" dirty="0">
              <a:solidFill>
                <a:schemeClr val="bg1"/>
              </a:solidFill>
            </a:rPr>
            <a:t>   South Region: </a:t>
          </a:r>
          <a:r>
            <a:rPr lang="en-US" sz="1400" dirty="0">
              <a:solidFill>
                <a:schemeClr val="bg1"/>
              </a:solidFill>
            </a:rPr>
            <a:t>New Haven Family Respite Center</a:t>
          </a:r>
          <a:br>
            <a:rPr lang="en-US" sz="1400" dirty="0">
              <a:solidFill>
                <a:schemeClr val="bg1"/>
              </a:solidFill>
              <a:latin typeface="Poppins"/>
              <a:cs typeface="Poppins"/>
            </a:rPr>
          </a:br>
          <a:r>
            <a:rPr lang="en-US" sz="1400" b="0" dirty="0">
              <a:solidFill>
                <a:schemeClr val="bg1"/>
              </a:solidFill>
              <a:latin typeface="Poppins"/>
              <a:cs typeface="Poppins"/>
            </a:rPr>
            <a:t>     1 Wintergreen Avenue, Hamden, CT 06517</a:t>
          </a:r>
          <a:br>
            <a:rPr lang="en-US" sz="1400" b="0" dirty="0">
              <a:solidFill>
                <a:schemeClr val="bg1"/>
              </a:solidFill>
              <a:latin typeface="Aptos Display" panose="020F0302020204030204"/>
              <a:cs typeface="Poppins"/>
            </a:rPr>
          </a:br>
          <a:r>
            <a:rPr lang="en-US" sz="1400" b="1" dirty="0">
              <a:solidFill>
                <a:schemeClr val="bg1"/>
              </a:solidFill>
              <a:latin typeface="Aptos Display" panose="020F0302020204030204"/>
            </a:rPr>
            <a:t>     </a:t>
          </a:r>
          <a:r>
            <a:rPr lang="en-US" sz="1400" b="1" dirty="0">
              <a:solidFill>
                <a:schemeClr val="bg1"/>
              </a:solidFill>
            </a:rPr>
            <a:t>July 16, 2025</a:t>
          </a:r>
          <a:endParaRPr lang="en-US" sz="1400" dirty="0">
            <a:solidFill>
              <a:schemeClr val="bg1"/>
            </a:solidFill>
            <a:latin typeface="Poppins"/>
            <a:cs typeface="Poppins"/>
          </a:endParaRPr>
        </a:p>
      </dgm:t>
    </dgm:pt>
    <dgm:pt modelId="{E47FF3E2-251B-47A9-A19E-2FD95ED66745}" type="sibTrans" cxnId="{28A342CF-28F9-43C8-AC63-7176FA035969}">
      <dgm:prSet/>
      <dgm:spPr/>
      <dgm:t>
        <a:bodyPr/>
        <a:lstStyle/>
        <a:p>
          <a:endParaRPr lang="en-US"/>
        </a:p>
      </dgm:t>
    </dgm:pt>
    <dgm:pt modelId="{A6DF76D7-53BF-499C-8AEE-84F23B4E1AC2}" type="parTrans" cxnId="{28A342CF-28F9-43C8-AC63-7176FA035969}">
      <dgm:prSet/>
      <dgm:spPr/>
      <dgm:t>
        <a:bodyPr/>
        <a:lstStyle/>
        <a:p>
          <a:endParaRPr lang="en-US"/>
        </a:p>
      </dgm:t>
    </dgm:pt>
    <dgm:pt modelId="{FA085DC0-E187-4164-8366-868761514E43}">
      <dgm:prSet custT="1"/>
      <dgm:spPr/>
      <dgm:t>
        <a:bodyPr/>
        <a:lstStyle/>
        <a:p>
          <a:pPr rtl="0"/>
          <a:r>
            <a:rPr lang="en-US" sz="1400" b="1" i="0" dirty="0">
              <a:latin typeface="+mn-lt"/>
            </a:rPr>
            <a:t>North Region: </a:t>
          </a:r>
          <a:r>
            <a:rPr lang="en-US" sz="1400" b="0" i="0" dirty="0">
              <a:latin typeface="+mn-lt"/>
            </a:rPr>
            <a:t>Putnam Family Respite Center</a:t>
          </a:r>
          <a:br>
            <a:rPr lang="en-US" sz="1400" b="0" i="0" dirty="0">
              <a:latin typeface="+mn-lt"/>
            </a:rPr>
          </a:br>
          <a:r>
            <a:rPr lang="en-US" sz="1400" b="0" i="0" dirty="0">
              <a:latin typeface="+mn-lt"/>
            </a:rPr>
            <a:t>541 Liberty Highway, Putnam, CT 06260</a:t>
          </a:r>
          <a:br>
            <a:rPr lang="en-US" sz="1400" b="0" i="0" dirty="0">
              <a:latin typeface="+mn-lt"/>
            </a:rPr>
          </a:br>
          <a:r>
            <a:rPr lang="en-US" sz="1400" b="0" i="0" dirty="0">
              <a:latin typeface="+mn-lt"/>
            </a:rPr>
            <a:t>September 17, 2025</a:t>
          </a:r>
        </a:p>
      </dgm:t>
    </dgm:pt>
    <dgm:pt modelId="{BC460FA2-1F46-4D8C-934F-EA74905D3CA9}" type="sibTrans" cxnId="{723CDCAB-4D9F-44CC-83D8-EF70E6FE25EB}">
      <dgm:prSet/>
      <dgm:spPr/>
      <dgm:t>
        <a:bodyPr/>
        <a:lstStyle/>
        <a:p>
          <a:endParaRPr lang="en-US"/>
        </a:p>
      </dgm:t>
    </dgm:pt>
    <dgm:pt modelId="{46855E3B-51DC-42B9-9CF0-EBD459F40AB7}" type="parTrans" cxnId="{723CDCAB-4D9F-44CC-83D8-EF70E6FE25EB}">
      <dgm:prSet/>
      <dgm:spPr/>
      <dgm:t>
        <a:bodyPr/>
        <a:lstStyle/>
        <a:p>
          <a:endParaRPr lang="en-US"/>
        </a:p>
      </dgm:t>
    </dgm:pt>
    <dgm:pt modelId="{2CB2FD4C-B25D-40C5-B7C9-ED8F498A480D}">
      <dgm:prSet phldrT="[Text]" custT="1"/>
      <dgm:spPr/>
      <dgm:t>
        <a:bodyPr/>
        <a:lstStyle/>
        <a:p>
          <a:pPr rtl="0"/>
          <a:r>
            <a:rPr lang="en-US" sz="1400" b="1" dirty="0">
              <a:solidFill>
                <a:schemeClr val="bg1"/>
              </a:solidFill>
            </a:rPr>
            <a:t>West Region: </a:t>
          </a:r>
          <a:r>
            <a:rPr lang="en-US" sz="1400" b="0" dirty="0">
              <a:solidFill>
                <a:schemeClr val="bg1"/>
              </a:solidFill>
            </a:rPr>
            <a:t>Torrington Family Respite Center</a:t>
          </a:r>
          <a:br>
            <a:rPr lang="en-US" sz="1400" b="1" dirty="0">
              <a:solidFill>
                <a:schemeClr val="bg1"/>
              </a:solidFill>
            </a:rPr>
          </a:br>
          <a:r>
            <a:rPr lang="en-US" sz="1400" b="0" dirty="0">
              <a:solidFill>
                <a:schemeClr val="bg1"/>
              </a:solidFill>
            </a:rPr>
            <a:t>195 Alvord Park Road, Torrington, CT 06790</a:t>
          </a:r>
          <a:br>
            <a:rPr lang="en-US" sz="1400" b="1" dirty="0">
              <a:solidFill>
                <a:schemeClr val="bg1"/>
              </a:solidFill>
            </a:rPr>
          </a:br>
          <a:r>
            <a:rPr lang="en-US" sz="1400" b="1" dirty="0">
              <a:solidFill>
                <a:schemeClr val="bg1"/>
              </a:solidFill>
            </a:rPr>
            <a:t>August 20, 2025</a:t>
          </a:r>
          <a:endParaRPr lang="en-US" sz="1400" dirty="0">
            <a:solidFill>
              <a:schemeClr val="bg1"/>
            </a:solidFill>
            <a:latin typeface="Poppins"/>
            <a:cs typeface="Poppins"/>
          </a:endParaRPr>
        </a:p>
      </dgm:t>
    </dgm:pt>
    <dgm:pt modelId="{77BDAE4B-3D60-46F7-9273-A979AE346F6B}" type="parTrans" cxnId="{45AA866F-9A0B-455D-9C31-1C72CD567651}">
      <dgm:prSet/>
      <dgm:spPr/>
      <dgm:t>
        <a:bodyPr/>
        <a:lstStyle/>
        <a:p>
          <a:endParaRPr lang="en-US"/>
        </a:p>
      </dgm:t>
    </dgm:pt>
    <dgm:pt modelId="{99FF0D29-5039-4E67-BD99-EEE751962A2B}" type="sibTrans" cxnId="{45AA866F-9A0B-455D-9C31-1C72CD567651}">
      <dgm:prSet/>
      <dgm:spPr/>
      <dgm:t>
        <a:bodyPr/>
        <a:lstStyle/>
        <a:p>
          <a:endParaRPr lang="en-US"/>
        </a:p>
      </dgm:t>
    </dgm:pt>
    <dgm:pt modelId="{209D381D-31CA-4861-AE3F-A893E88C8505}">
      <dgm:prSet custT="1"/>
      <dgm:spPr/>
      <dgm:t>
        <a:bodyPr/>
        <a:lstStyle/>
        <a:p>
          <a:pPr rtl="0">
            <a:spcAft>
              <a:spcPts val="0"/>
            </a:spcAft>
          </a:pPr>
          <a:br>
            <a:rPr lang="en-US" sz="1400" b="1" i="0" dirty="0"/>
          </a:br>
          <a:r>
            <a:rPr lang="en-US" sz="1400" b="1" i="0" dirty="0"/>
            <a:t>West Region: </a:t>
          </a:r>
          <a:r>
            <a:rPr lang="en-US" sz="1400" b="0" i="0" dirty="0"/>
            <a:t>Lower Fairfield Family Respite Center</a:t>
          </a:r>
          <a:br>
            <a:rPr lang="en-US" sz="1400" b="1" i="0" dirty="0"/>
          </a:br>
          <a:r>
            <a:rPr lang="en-US" sz="1400" b="0" i="0" dirty="0"/>
            <a:t>146 Silvermine Avenue, Norwalk, CT 06859</a:t>
          </a:r>
        </a:p>
        <a:p>
          <a:pPr rtl="0">
            <a:spcAft>
              <a:spcPct val="35000"/>
            </a:spcAft>
          </a:pPr>
          <a:r>
            <a:rPr lang="en-US" sz="1400" b="1" i="0" dirty="0"/>
            <a:t>October 15, 2025</a:t>
          </a:r>
        </a:p>
        <a:p>
          <a:pPr rtl="0">
            <a:spcAft>
              <a:spcPct val="35000"/>
            </a:spcAft>
          </a:pPr>
          <a:r>
            <a:rPr lang="en-US" sz="1100" b="0" i="0" dirty="0"/>
            <a:t>                                                     </a:t>
          </a:r>
        </a:p>
      </dgm:t>
    </dgm:pt>
    <dgm:pt modelId="{52CADCFA-977F-41BF-A79D-D80C9180006E}" type="parTrans" cxnId="{263952B0-6202-4338-A2E1-16A6BE3146DD}">
      <dgm:prSet/>
      <dgm:spPr/>
      <dgm:t>
        <a:bodyPr/>
        <a:lstStyle/>
        <a:p>
          <a:endParaRPr lang="en-US"/>
        </a:p>
      </dgm:t>
    </dgm:pt>
    <dgm:pt modelId="{5B3FD4E7-2E57-4E67-9B00-596B79A80333}" type="sibTrans" cxnId="{263952B0-6202-4338-A2E1-16A6BE3146DD}">
      <dgm:prSet/>
      <dgm:spPr/>
      <dgm:t>
        <a:bodyPr/>
        <a:lstStyle/>
        <a:p>
          <a:endParaRPr lang="en-US"/>
        </a:p>
      </dgm:t>
    </dgm:pt>
    <dgm:pt modelId="{B1D35EC7-77C1-4C89-9AE6-DC5E67A4E597}" type="pres">
      <dgm:prSet presAssocID="{CE4AB93A-2DC0-4F2F-A00B-37E116570B0C}" presName="Name0" presStyleCnt="0">
        <dgm:presLayoutVars>
          <dgm:chMax val="7"/>
          <dgm:chPref val="7"/>
          <dgm:dir/>
        </dgm:presLayoutVars>
      </dgm:prSet>
      <dgm:spPr/>
    </dgm:pt>
    <dgm:pt modelId="{2C31E1AD-9F33-48ED-AED0-F1FA6D01B0E7}" type="pres">
      <dgm:prSet presAssocID="{CE4AB93A-2DC0-4F2F-A00B-37E116570B0C}" presName="Name1" presStyleCnt="0"/>
      <dgm:spPr/>
    </dgm:pt>
    <dgm:pt modelId="{A1A2C7F6-19FB-4EDC-80BA-244F583D3292}" type="pres">
      <dgm:prSet presAssocID="{CE4AB93A-2DC0-4F2F-A00B-37E116570B0C}" presName="cycle" presStyleCnt="0"/>
      <dgm:spPr/>
    </dgm:pt>
    <dgm:pt modelId="{842B219E-D717-44BF-B2A6-775017ED72CA}" type="pres">
      <dgm:prSet presAssocID="{CE4AB93A-2DC0-4F2F-A00B-37E116570B0C}" presName="srcNode" presStyleLbl="node1" presStyleIdx="0" presStyleCnt="4"/>
      <dgm:spPr/>
    </dgm:pt>
    <dgm:pt modelId="{025E6630-B433-4F4E-9CB2-620E8F08F1C4}" type="pres">
      <dgm:prSet presAssocID="{CE4AB93A-2DC0-4F2F-A00B-37E116570B0C}" presName="conn" presStyleLbl="parChTrans1D2" presStyleIdx="0" presStyleCnt="1"/>
      <dgm:spPr/>
    </dgm:pt>
    <dgm:pt modelId="{48FE6442-4241-4073-ACDE-4FA49AD8B6F6}" type="pres">
      <dgm:prSet presAssocID="{CE4AB93A-2DC0-4F2F-A00B-37E116570B0C}" presName="extraNode" presStyleLbl="node1" presStyleIdx="0" presStyleCnt="4"/>
      <dgm:spPr/>
    </dgm:pt>
    <dgm:pt modelId="{DE6872FC-B668-479E-9612-D7BA9034A60E}" type="pres">
      <dgm:prSet presAssocID="{CE4AB93A-2DC0-4F2F-A00B-37E116570B0C}" presName="dstNode" presStyleLbl="node1" presStyleIdx="0" presStyleCnt="4"/>
      <dgm:spPr/>
    </dgm:pt>
    <dgm:pt modelId="{D6DBFA52-D65D-4897-B14A-760B6D5DB513}" type="pres">
      <dgm:prSet presAssocID="{BA6B4C4E-F7CE-4136-853C-4D78A8DC3425}" presName="text_1" presStyleLbl="node1" presStyleIdx="0" presStyleCnt="4">
        <dgm:presLayoutVars>
          <dgm:bulletEnabled val="1"/>
        </dgm:presLayoutVars>
      </dgm:prSet>
      <dgm:spPr/>
    </dgm:pt>
    <dgm:pt modelId="{027F09B4-9782-4230-BAD8-826A27AF4D6C}" type="pres">
      <dgm:prSet presAssocID="{BA6B4C4E-F7CE-4136-853C-4D78A8DC3425}" presName="accent_1" presStyleCnt="0"/>
      <dgm:spPr/>
    </dgm:pt>
    <dgm:pt modelId="{16901759-0505-45DC-8A8F-C9D25D680A24}" type="pres">
      <dgm:prSet presAssocID="{BA6B4C4E-F7CE-4136-853C-4D78A8DC3425}" presName="accentRepeatNode" presStyleLbl="solidFgAcc1" presStyleIdx="0" presStyleCnt="4" custScaleX="121544" custScaleY="117070" custLinFactNeighborX="2362" custLinFactNeighborY="-2175"/>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pt>
    <dgm:pt modelId="{494C486C-02D5-4BBF-8BDE-CA39AA17B1C8}" type="pres">
      <dgm:prSet presAssocID="{2CB2FD4C-B25D-40C5-B7C9-ED8F498A480D}" presName="text_2" presStyleLbl="node1" presStyleIdx="1" presStyleCnt="4">
        <dgm:presLayoutVars>
          <dgm:bulletEnabled val="1"/>
        </dgm:presLayoutVars>
      </dgm:prSet>
      <dgm:spPr/>
    </dgm:pt>
    <dgm:pt modelId="{132A85DF-313C-45DE-BA9E-4CE26449169D}" type="pres">
      <dgm:prSet presAssocID="{2CB2FD4C-B25D-40C5-B7C9-ED8F498A480D}" presName="accent_2" presStyleCnt="0"/>
      <dgm:spPr/>
    </dgm:pt>
    <dgm:pt modelId="{03283956-9271-4A69-8220-E53926886B1F}" type="pres">
      <dgm:prSet presAssocID="{2CB2FD4C-B25D-40C5-B7C9-ED8F498A480D}" presName="accentRepeatNode" presStyleLbl="solidFgAcc1" presStyleIdx="1" presStyleCnt="4"/>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A30510A9-C3D6-44BD-B9B7-B76983FCCE75}" type="pres">
      <dgm:prSet presAssocID="{FA085DC0-E187-4164-8366-868761514E43}" presName="text_3" presStyleLbl="node1" presStyleIdx="2" presStyleCnt="4">
        <dgm:presLayoutVars>
          <dgm:bulletEnabled val="1"/>
        </dgm:presLayoutVars>
      </dgm:prSet>
      <dgm:spPr/>
    </dgm:pt>
    <dgm:pt modelId="{EE09EA49-73C3-4FD3-9D6A-41566162FBAA}" type="pres">
      <dgm:prSet presAssocID="{FA085DC0-E187-4164-8366-868761514E43}" presName="accent_3" presStyleCnt="0"/>
      <dgm:spPr/>
    </dgm:pt>
    <dgm:pt modelId="{1EDF0432-F315-4C99-A5B7-1C8C7282C319}" type="pres">
      <dgm:prSet presAssocID="{FA085DC0-E187-4164-8366-868761514E43}" presName="accentRepeatNode" presStyleLbl="solidFgAcc1" presStyleIdx="2" presStyleCnt="4"/>
      <dgm:spPr>
        <a:blipFill rotWithShape="0">
          <a:blip xmlns:r="http://schemas.openxmlformats.org/officeDocument/2006/relationships" r:embed="rId3"/>
          <a:srcRect/>
          <a:stretch>
            <a:fillRect l="-17000" r="-17000"/>
          </a:stretch>
        </a:blipFill>
      </dgm:spPr>
    </dgm:pt>
    <dgm:pt modelId="{80A082A0-A572-43EB-AA60-CA1444E2D7BD}" type="pres">
      <dgm:prSet presAssocID="{209D381D-31CA-4861-AE3F-A893E88C8505}" presName="text_4" presStyleLbl="node1" presStyleIdx="3" presStyleCnt="4">
        <dgm:presLayoutVars>
          <dgm:bulletEnabled val="1"/>
        </dgm:presLayoutVars>
      </dgm:prSet>
      <dgm:spPr/>
    </dgm:pt>
    <dgm:pt modelId="{536EB54E-FB51-4393-B9EB-896CBDFFB6FE}" type="pres">
      <dgm:prSet presAssocID="{209D381D-31CA-4861-AE3F-A893E88C8505}" presName="accent_4" presStyleCnt="0"/>
      <dgm:spPr/>
    </dgm:pt>
    <dgm:pt modelId="{AE27C21A-B75F-407B-9304-B62BA051AD10}" type="pres">
      <dgm:prSet presAssocID="{209D381D-31CA-4861-AE3F-A893E88C8505}" presName="accentRepeatNode" presStyleLbl="solidFgAcc1" presStyleIdx="3" presStyleCnt="4"/>
      <dgm:spPr>
        <a:blipFill rotWithShape="0">
          <a:blip xmlns:r="http://schemas.openxmlformats.org/officeDocument/2006/relationships" r:embed="rId4"/>
          <a:srcRect/>
          <a:stretch>
            <a:fillRect l="-17000" r="-17000"/>
          </a:stretch>
        </a:blipFill>
      </dgm:spPr>
    </dgm:pt>
  </dgm:ptLst>
  <dgm:cxnLst>
    <dgm:cxn modelId="{C81E6210-E1F9-4E8A-9A65-591CF4CE33F7}" type="presOf" srcId="{FA085DC0-E187-4164-8366-868761514E43}" destId="{A30510A9-C3D6-44BD-B9B7-B76983FCCE75}" srcOrd="0" destOrd="0" presId="urn:microsoft.com/office/officeart/2008/layout/VerticalCurvedList"/>
    <dgm:cxn modelId="{2BDC6D27-D8BE-4C32-914B-45BD375C2B65}" type="presOf" srcId="{CE4AB93A-2DC0-4F2F-A00B-37E116570B0C}" destId="{B1D35EC7-77C1-4C89-9AE6-DC5E67A4E597}" srcOrd="0" destOrd="0" presId="urn:microsoft.com/office/officeart/2008/layout/VerticalCurvedList"/>
    <dgm:cxn modelId="{0E72655B-1726-4497-AFEA-08B68C7A117F}" type="presOf" srcId="{209D381D-31CA-4861-AE3F-A893E88C8505}" destId="{80A082A0-A572-43EB-AA60-CA1444E2D7BD}" srcOrd="0" destOrd="0" presId="urn:microsoft.com/office/officeart/2008/layout/VerticalCurvedList"/>
    <dgm:cxn modelId="{E16DC243-0354-4020-9826-822864F30DB8}" type="presOf" srcId="{BA6B4C4E-F7CE-4136-853C-4D78A8DC3425}" destId="{D6DBFA52-D65D-4897-B14A-760B6D5DB513}" srcOrd="0" destOrd="0" presId="urn:microsoft.com/office/officeart/2008/layout/VerticalCurvedList"/>
    <dgm:cxn modelId="{45AA866F-9A0B-455D-9C31-1C72CD567651}" srcId="{CE4AB93A-2DC0-4F2F-A00B-37E116570B0C}" destId="{2CB2FD4C-B25D-40C5-B7C9-ED8F498A480D}" srcOrd="1" destOrd="0" parTransId="{77BDAE4B-3D60-46F7-9273-A979AE346F6B}" sibTransId="{99FF0D29-5039-4E67-BD99-EEE751962A2B}"/>
    <dgm:cxn modelId="{9508D282-2639-42DE-9FDC-E587A07B3189}" type="presOf" srcId="{E47FF3E2-251B-47A9-A19E-2FD95ED66745}" destId="{025E6630-B433-4F4E-9CB2-620E8F08F1C4}" srcOrd="0" destOrd="0" presId="urn:microsoft.com/office/officeart/2008/layout/VerticalCurvedList"/>
    <dgm:cxn modelId="{723CDCAB-4D9F-44CC-83D8-EF70E6FE25EB}" srcId="{CE4AB93A-2DC0-4F2F-A00B-37E116570B0C}" destId="{FA085DC0-E187-4164-8366-868761514E43}" srcOrd="2" destOrd="0" parTransId="{46855E3B-51DC-42B9-9CF0-EBD459F40AB7}" sibTransId="{BC460FA2-1F46-4D8C-934F-EA74905D3CA9}"/>
    <dgm:cxn modelId="{263952B0-6202-4338-A2E1-16A6BE3146DD}" srcId="{CE4AB93A-2DC0-4F2F-A00B-37E116570B0C}" destId="{209D381D-31CA-4861-AE3F-A893E88C8505}" srcOrd="3" destOrd="0" parTransId="{52CADCFA-977F-41BF-A79D-D80C9180006E}" sibTransId="{5B3FD4E7-2E57-4E67-9B00-596B79A80333}"/>
    <dgm:cxn modelId="{28A342CF-28F9-43C8-AC63-7176FA035969}" srcId="{CE4AB93A-2DC0-4F2F-A00B-37E116570B0C}" destId="{BA6B4C4E-F7CE-4136-853C-4D78A8DC3425}" srcOrd="0" destOrd="0" parTransId="{A6DF76D7-53BF-499C-8AEE-84F23B4E1AC2}" sibTransId="{E47FF3E2-251B-47A9-A19E-2FD95ED66745}"/>
    <dgm:cxn modelId="{641CBCE4-C6B4-401A-BFFE-42FBD3F186ED}" type="presOf" srcId="{2CB2FD4C-B25D-40C5-B7C9-ED8F498A480D}" destId="{494C486C-02D5-4BBF-8BDE-CA39AA17B1C8}" srcOrd="0" destOrd="0" presId="urn:microsoft.com/office/officeart/2008/layout/VerticalCurvedList"/>
    <dgm:cxn modelId="{93A5187E-B846-4CB9-99A1-7854DE725324}" type="presParOf" srcId="{B1D35EC7-77C1-4C89-9AE6-DC5E67A4E597}" destId="{2C31E1AD-9F33-48ED-AED0-F1FA6D01B0E7}" srcOrd="0" destOrd="0" presId="urn:microsoft.com/office/officeart/2008/layout/VerticalCurvedList"/>
    <dgm:cxn modelId="{5C300956-45E8-45BF-8DB5-CABF15087F8D}" type="presParOf" srcId="{2C31E1AD-9F33-48ED-AED0-F1FA6D01B0E7}" destId="{A1A2C7F6-19FB-4EDC-80BA-244F583D3292}" srcOrd="0" destOrd="0" presId="urn:microsoft.com/office/officeart/2008/layout/VerticalCurvedList"/>
    <dgm:cxn modelId="{7A068D8D-F907-43BC-A517-C28E6A8860A6}" type="presParOf" srcId="{A1A2C7F6-19FB-4EDC-80BA-244F583D3292}" destId="{842B219E-D717-44BF-B2A6-775017ED72CA}" srcOrd="0" destOrd="0" presId="urn:microsoft.com/office/officeart/2008/layout/VerticalCurvedList"/>
    <dgm:cxn modelId="{64176DF1-0DFF-481B-804C-AF522B696A9A}" type="presParOf" srcId="{A1A2C7F6-19FB-4EDC-80BA-244F583D3292}" destId="{025E6630-B433-4F4E-9CB2-620E8F08F1C4}" srcOrd="1" destOrd="0" presId="urn:microsoft.com/office/officeart/2008/layout/VerticalCurvedList"/>
    <dgm:cxn modelId="{4B3056D4-3E02-4153-93B0-8B746727D932}" type="presParOf" srcId="{A1A2C7F6-19FB-4EDC-80BA-244F583D3292}" destId="{48FE6442-4241-4073-ACDE-4FA49AD8B6F6}" srcOrd="2" destOrd="0" presId="urn:microsoft.com/office/officeart/2008/layout/VerticalCurvedList"/>
    <dgm:cxn modelId="{45925366-F86E-4C82-B807-D067986BD36A}" type="presParOf" srcId="{A1A2C7F6-19FB-4EDC-80BA-244F583D3292}" destId="{DE6872FC-B668-479E-9612-D7BA9034A60E}" srcOrd="3" destOrd="0" presId="urn:microsoft.com/office/officeart/2008/layout/VerticalCurvedList"/>
    <dgm:cxn modelId="{9E546C94-CF27-4D67-A397-57565CFA169A}" type="presParOf" srcId="{2C31E1AD-9F33-48ED-AED0-F1FA6D01B0E7}" destId="{D6DBFA52-D65D-4897-B14A-760B6D5DB513}" srcOrd="1" destOrd="0" presId="urn:microsoft.com/office/officeart/2008/layout/VerticalCurvedList"/>
    <dgm:cxn modelId="{C3E1DDE2-5C5C-4F4A-A58F-A084F928ECAE}" type="presParOf" srcId="{2C31E1AD-9F33-48ED-AED0-F1FA6D01B0E7}" destId="{027F09B4-9782-4230-BAD8-826A27AF4D6C}" srcOrd="2" destOrd="0" presId="urn:microsoft.com/office/officeart/2008/layout/VerticalCurvedList"/>
    <dgm:cxn modelId="{74373F00-8542-430F-9A05-68CBDDC96599}" type="presParOf" srcId="{027F09B4-9782-4230-BAD8-826A27AF4D6C}" destId="{16901759-0505-45DC-8A8F-C9D25D680A24}" srcOrd="0" destOrd="0" presId="urn:microsoft.com/office/officeart/2008/layout/VerticalCurvedList"/>
    <dgm:cxn modelId="{C006F901-2B6B-4268-A6B2-75D40F2FE4F5}" type="presParOf" srcId="{2C31E1AD-9F33-48ED-AED0-F1FA6D01B0E7}" destId="{494C486C-02D5-4BBF-8BDE-CA39AA17B1C8}" srcOrd="3" destOrd="0" presId="urn:microsoft.com/office/officeart/2008/layout/VerticalCurvedList"/>
    <dgm:cxn modelId="{AAE73062-60F5-44E7-BDBA-FDDD2394E713}" type="presParOf" srcId="{2C31E1AD-9F33-48ED-AED0-F1FA6D01B0E7}" destId="{132A85DF-313C-45DE-BA9E-4CE26449169D}" srcOrd="4" destOrd="0" presId="urn:microsoft.com/office/officeart/2008/layout/VerticalCurvedList"/>
    <dgm:cxn modelId="{3AFD4A0D-F367-4370-B65C-86E00D1B9BC7}" type="presParOf" srcId="{132A85DF-313C-45DE-BA9E-4CE26449169D}" destId="{03283956-9271-4A69-8220-E53926886B1F}" srcOrd="0" destOrd="0" presId="urn:microsoft.com/office/officeart/2008/layout/VerticalCurvedList"/>
    <dgm:cxn modelId="{82A19E30-F2EB-494C-BDAC-3E386DE8A563}" type="presParOf" srcId="{2C31E1AD-9F33-48ED-AED0-F1FA6D01B0E7}" destId="{A30510A9-C3D6-44BD-B9B7-B76983FCCE75}" srcOrd="5" destOrd="0" presId="urn:microsoft.com/office/officeart/2008/layout/VerticalCurvedList"/>
    <dgm:cxn modelId="{A26C5B10-1880-41DB-B0A9-92E538672B56}" type="presParOf" srcId="{2C31E1AD-9F33-48ED-AED0-F1FA6D01B0E7}" destId="{EE09EA49-73C3-4FD3-9D6A-41566162FBAA}" srcOrd="6" destOrd="0" presId="urn:microsoft.com/office/officeart/2008/layout/VerticalCurvedList"/>
    <dgm:cxn modelId="{2B54D580-C5D8-477D-87B8-FBBFA5A4D23C}" type="presParOf" srcId="{EE09EA49-73C3-4FD3-9D6A-41566162FBAA}" destId="{1EDF0432-F315-4C99-A5B7-1C8C7282C319}" srcOrd="0" destOrd="0" presId="urn:microsoft.com/office/officeart/2008/layout/VerticalCurvedList"/>
    <dgm:cxn modelId="{3EAF59E9-B7E7-4E61-9ED8-F462B3CDFB34}" type="presParOf" srcId="{2C31E1AD-9F33-48ED-AED0-F1FA6D01B0E7}" destId="{80A082A0-A572-43EB-AA60-CA1444E2D7BD}" srcOrd="7" destOrd="0" presId="urn:microsoft.com/office/officeart/2008/layout/VerticalCurvedList"/>
    <dgm:cxn modelId="{45A903F2-87A5-40E1-8A05-E02B15C8BA98}" type="presParOf" srcId="{2C31E1AD-9F33-48ED-AED0-F1FA6D01B0E7}" destId="{536EB54E-FB51-4393-B9EB-896CBDFFB6FE}" srcOrd="8" destOrd="0" presId="urn:microsoft.com/office/officeart/2008/layout/VerticalCurvedList"/>
    <dgm:cxn modelId="{17ED010F-D3FC-4B2B-A80B-0F3E48624AC2}" type="presParOf" srcId="{536EB54E-FB51-4393-B9EB-896CBDFFB6FE}" destId="{AE27C21A-B75F-407B-9304-B62BA051AD1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E6630-B433-4F4E-9CB2-620E8F08F1C4}">
      <dsp:nvSpPr>
        <dsp:cNvPr id="0" name=""/>
        <dsp:cNvSpPr/>
      </dsp:nvSpPr>
      <dsp:spPr>
        <a:xfrm>
          <a:off x="-6186869" y="-954226"/>
          <a:ext cx="7424885" cy="7424885"/>
        </a:xfrm>
        <a:prstGeom prst="blockArc">
          <a:avLst>
            <a:gd name="adj1" fmla="val 18900000"/>
            <a:gd name="adj2" fmla="val 2700000"/>
            <a:gd name="adj3" fmla="val 29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DBFA52-D65D-4897-B14A-760B6D5DB513}">
      <dsp:nvSpPr>
        <dsp:cNvPr id="0" name=""/>
        <dsp:cNvSpPr/>
      </dsp:nvSpPr>
      <dsp:spPr>
        <a:xfrm>
          <a:off x="672079" y="424103"/>
          <a:ext cx="7001237" cy="8486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614" tIns="35560" rIns="35560" bIns="35560" numCol="1" spcCol="1270" anchor="ctr" anchorCtr="0">
          <a:noAutofit/>
        </a:bodyPr>
        <a:lstStyle/>
        <a:p>
          <a:pPr marL="0" lvl="0" indent="0" algn="l" defTabSz="622300" rtl="0">
            <a:lnSpc>
              <a:spcPct val="90000"/>
            </a:lnSpc>
            <a:spcBef>
              <a:spcPct val="0"/>
            </a:spcBef>
            <a:spcAft>
              <a:spcPct val="35000"/>
            </a:spcAft>
            <a:buNone/>
          </a:pPr>
          <a:r>
            <a:rPr lang="en-US" sz="1400" b="1" kern="1200" dirty="0">
              <a:solidFill>
                <a:schemeClr val="bg1"/>
              </a:solidFill>
            </a:rPr>
            <a:t>   South Region: </a:t>
          </a:r>
          <a:r>
            <a:rPr lang="en-US" sz="1400" kern="1200" dirty="0">
              <a:solidFill>
                <a:schemeClr val="bg1"/>
              </a:solidFill>
            </a:rPr>
            <a:t>New Haven Family Respite Center</a:t>
          </a:r>
          <a:br>
            <a:rPr lang="en-US" sz="1400" kern="1200" dirty="0">
              <a:solidFill>
                <a:schemeClr val="bg1"/>
              </a:solidFill>
              <a:latin typeface="Poppins"/>
              <a:cs typeface="Poppins"/>
            </a:rPr>
          </a:br>
          <a:r>
            <a:rPr lang="en-US" sz="1400" b="0" kern="1200" dirty="0">
              <a:solidFill>
                <a:schemeClr val="bg1"/>
              </a:solidFill>
              <a:latin typeface="Poppins"/>
              <a:cs typeface="Poppins"/>
            </a:rPr>
            <a:t>     1 Wintergreen Avenue, Hamden, CT 06517</a:t>
          </a:r>
          <a:br>
            <a:rPr lang="en-US" sz="1400" b="0" kern="1200" dirty="0">
              <a:solidFill>
                <a:schemeClr val="bg1"/>
              </a:solidFill>
              <a:latin typeface="Aptos Display" panose="020F0302020204030204"/>
              <a:cs typeface="Poppins"/>
            </a:rPr>
          </a:br>
          <a:r>
            <a:rPr lang="en-US" sz="1400" b="1" kern="1200" dirty="0">
              <a:solidFill>
                <a:schemeClr val="bg1"/>
              </a:solidFill>
              <a:latin typeface="Aptos Display" panose="020F0302020204030204"/>
            </a:rPr>
            <a:t>     </a:t>
          </a:r>
          <a:r>
            <a:rPr lang="en-US" sz="1400" b="1" kern="1200" dirty="0">
              <a:solidFill>
                <a:schemeClr val="bg1"/>
              </a:solidFill>
            </a:rPr>
            <a:t>July 16, 2025</a:t>
          </a:r>
          <a:endParaRPr lang="en-US" sz="1400" kern="1200" dirty="0">
            <a:solidFill>
              <a:schemeClr val="bg1"/>
            </a:solidFill>
            <a:latin typeface="Poppins"/>
            <a:cs typeface="Poppins"/>
          </a:endParaRPr>
        </a:p>
      </dsp:txBody>
      <dsp:txXfrm>
        <a:off x="672079" y="424103"/>
        <a:ext cx="7001237" cy="848648"/>
      </dsp:txXfrm>
    </dsp:sp>
    <dsp:sp modelId="{16901759-0505-45DC-8A8F-C9D25D680A24}">
      <dsp:nvSpPr>
        <dsp:cNvPr id="0" name=""/>
        <dsp:cNvSpPr/>
      </dsp:nvSpPr>
      <dsp:spPr>
        <a:xfrm>
          <a:off x="52460" y="204409"/>
          <a:ext cx="1289350" cy="1241890"/>
        </a:xfrm>
        <a:prstGeom prst="ellipse">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4C486C-02D5-4BBF-8BDE-CA39AA17B1C8}">
      <dsp:nvSpPr>
        <dsp:cNvPr id="0" name=""/>
        <dsp:cNvSpPr/>
      </dsp:nvSpPr>
      <dsp:spPr>
        <a:xfrm>
          <a:off x="1158628" y="1697296"/>
          <a:ext cx="6514687" cy="8486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614" tIns="35560" rIns="35560" bIns="35560" numCol="1" spcCol="1270" anchor="ctr" anchorCtr="0">
          <a:noAutofit/>
        </a:bodyPr>
        <a:lstStyle/>
        <a:p>
          <a:pPr marL="0" lvl="0" indent="0" algn="l" defTabSz="622300" rtl="0">
            <a:lnSpc>
              <a:spcPct val="90000"/>
            </a:lnSpc>
            <a:spcBef>
              <a:spcPct val="0"/>
            </a:spcBef>
            <a:spcAft>
              <a:spcPct val="35000"/>
            </a:spcAft>
            <a:buNone/>
          </a:pPr>
          <a:r>
            <a:rPr lang="en-US" sz="1400" b="1" kern="1200" dirty="0">
              <a:solidFill>
                <a:schemeClr val="bg1"/>
              </a:solidFill>
            </a:rPr>
            <a:t>West Region: </a:t>
          </a:r>
          <a:r>
            <a:rPr lang="en-US" sz="1400" b="0" kern="1200" dirty="0">
              <a:solidFill>
                <a:schemeClr val="bg1"/>
              </a:solidFill>
            </a:rPr>
            <a:t>Torrington Family Respite Center</a:t>
          </a:r>
          <a:br>
            <a:rPr lang="en-US" sz="1400" b="1" kern="1200" dirty="0">
              <a:solidFill>
                <a:schemeClr val="bg1"/>
              </a:solidFill>
            </a:rPr>
          </a:br>
          <a:r>
            <a:rPr lang="en-US" sz="1400" b="0" kern="1200" dirty="0">
              <a:solidFill>
                <a:schemeClr val="bg1"/>
              </a:solidFill>
            </a:rPr>
            <a:t>195 Alvord Park Road, Torrington, CT 06790</a:t>
          </a:r>
          <a:br>
            <a:rPr lang="en-US" sz="1400" b="1" kern="1200" dirty="0">
              <a:solidFill>
                <a:schemeClr val="bg1"/>
              </a:solidFill>
            </a:rPr>
          </a:br>
          <a:r>
            <a:rPr lang="en-US" sz="1400" b="1" kern="1200" dirty="0">
              <a:solidFill>
                <a:schemeClr val="bg1"/>
              </a:solidFill>
            </a:rPr>
            <a:t>August 20, 2025</a:t>
          </a:r>
          <a:endParaRPr lang="en-US" sz="1400" kern="1200" dirty="0">
            <a:solidFill>
              <a:schemeClr val="bg1"/>
            </a:solidFill>
            <a:latin typeface="Poppins"/>
            <a:cs typeface="Poppins"/>
          </a:endParaRPr>
        </a:p>
      </dsp:txBody>
      <dsp:txXfrm>
        <a:off x="1158628" y="1697296"/>
        <a:ext cx="6514687" cy="848648"/>
      </dsp:txXfrm>
    </dsp:sp>
    <dsp:sp modelId="{03283956-9271-4A69-8220-E53926886B1F}">
      <dsp:nvSpPr>
        <dsp:cNvPr id="0" name=""/>
        <dsp:cNvSpPr/>
      </dsp:nvSpPr>
      <dsp:spPr>
        <a:xfrm>
          <a:off x="628223" y="1591215"/>
          <a:ext cx="1060810" cy="1060810"/>
        </a:xfrm>
        <a:prstGeom prst="ellipse">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0510A9-C3D6-44BD-B9B7-B76983FCCE75}">
      <dsp:nvSpPr>
        <dsp:cNvPr id="0" name=""/>
        <dsp:cNvSpPr/>
      </dsp:nvSpPr>
      <dsp:spPr>
        <a:xfrm>
          <a:off x="1158628" y="2970488"/>
          <a:ext cx="6514687" cy="8486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614" tIns="35560" rIns="35560" bIns="35560" numCol="1" spcCol="1270" anchor="ctr" anchorCtr="0">
          <a:noAutofit/>
        </a:bodyPr>
        <a:lstStyle/>
        <a:p>
          <a:pPr marL="0" lvl="0" indent="0" algn="l" defTabSz="622300" rtl="0">
            <a:lnSpc>
              <a:spcPct val="90000"/>
            </a:lnSpc>
            <a:spcBef>
              <a:spcPct val="0"/>
            </a:spcBef>
            <a:spcAft>
              <a:spcPct val="35000"/>
            </a:spcAft>
            <a:buNone/>
          </a:pPr>
          <a:r>
            <a:rPr lang="en-US" sz="1400" b="1" i="0" kern="1200" dirty="0">
              <a:latin typeface="+mn-lt"/>
            </a:rPr>
            <a:t>North Region: </a:t>
          </a:r>
          <a:r>
            <a:rPr lang="en-US" sz="1400" b="0" i="0" kern="1200" dirty="0">
              <a:latin typeface="+mn-lt"/>
            </a:rPr>
            <a:t>Putnam Family Respite Center</a:t>
          </a:r>
          <a:br>
            <a:rPr lang="en-US" sz="1400" b="0" i="0" kern="1200" dirty="0">
              <a:latin typeface="+mn-lt"/>
            </a:rPr>
          </a:br>
          <a:r>
            <a:rPr lang="en-US" sz="1400" b="0" i="0" kern="1200" dirty="0">
              <a:latin typeface="+mn-lt"/>
            </a:rPr>
            <a:t>541 Liberty Highway, Putnam, CT 06260</a:t>
          </a:r>
          <a:br>
            <a:rPr lang="en-US" sz="1400" b="0" i="0" kern="1200" dirty="0">
              <a:latin typeface="+mn-lt"/>
            </a:rPr>
          </a:br>
          <a:r>
            <a:rPr lang="en-US" sz="1400" b="0" i="0" kern="1200" dirty="0">
              <a:latin typeface="+mn-lt"/>
            </a:rPr>
            <a:t>September 17, 2025</a:t>
          </a:r>
        </a:p>
      </dsp:txBody>
      <dsp:txXfrm>
        <a:off x="1158628" y="2970488"/>
        <a:ext cx="6514687" cy="848648"/>
      </dsp:txXfrm>
    </dsp:sp>
    <dsp:sp modelId="{1EDF0432-F315-4C99-A5B7-1C8C7282C319}">
      <dsp:nvSpPr>
        <dsp:cNvPr id="0" name=""/>
        <dsp:cNvSpPr/>
      </dsp:nvSpPr>
      <dsp:spPr>
        <a:xfrm>
          <a:off x="628223" y="2864407"/>
          <a:ext cx="1060810" cy="1060810"/>
        </a:xfrm>
        <a:prstGeom prst="ellipse">
          <a:avLst/>
        </a:prstGeom>
        <a:blipFill rotWithShape="0">
          <a:blip xmlns:r="http://schemas.openxmlformats.org/officeDocument/2006/relationships" r:embed="rId3"/>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A082A0-A572-43EB-AA60-CA1444E2D7BD}">
      <dsp:nvSpPr>
        <dsp:cNvPr id="0" name=""/>
        <dsp:cNvSpPr/>
      </dsp:nvSpPr>
      <dsp:spPr>
        <a:xfrm>
          <a:off x="672079" y="4243681"/>
          <a:ext cx="7001237" cy="8486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614" tIns="35560" rIns="35560" bIns="35560" numCol="1" spcCol="1270" anchor="ctr" anchorCtr="0">
          <a:noAutofit/>
        </a:bodyPr>
        <a:lstStyle/>
        <a:p>
          <a:pPr marL="0" lvl="0" indent="0" algn="l" defTabSz="622300" rtl="0">
            <a:lnSpc>
              <a:spcPct val="90000"/>
            </a:lnSpc>
            <a:spcBef>
              <a:spcPct val="0"/>
            </a:spcBef>
            <a:spcAft>
              <a:spcPts val="0"/>
            </a:spcAft>
            <a:buNone/>
          </a:pPr>
          <a:br>
            <a:rPr lang="en-US" sz="1400" b="1" i="0" kern="1200" dirty="0"/>
          </a:br>
          <a:r>
            <a:rPr lang="en-US" sz="1400" b="1" i="0" kern="1200" dirty="0"/>
            <a:t>West Region: </a:t>
          </a:r>
          <a:r>
            <a:rPr lang="en-US" sz="1400" b="0" i="0" kern="1200" dirty="0"/>
            <a:t>Lower Fairfield Family Respite Center</a:t>
          </a:r>
          <a:br>
            <a:rPr lang="en-US" sz="1400" b="1" i="0" kern="1200" dirty="0"/>
          </a:br>
          <a:r>
            <a:rPr lang="en-US" sz="1400" b="0" i="0" kern="1200" dirty="0"/>
            <a:t>146 Silvermine Avenue, Norwalk, CT 06859</a:t>
          </a:r>
        </a:p>
        <a:p>
          <a:pPr marL="0" lvl="0" indent="0" algn="l" defTabSz="622300" rtl="0">
            <a:lnSpc>
              <a:spcPct val="90000"/>
            </a:lnSpc>
            <a:spcBef>
              <a:spcPct val="0"/>
            </a:spcBef>
            <a:spcAft>
              <a:spcPct val="35000"/>
            </a:spcAft>
            <a:buNone/>
          </a:pPr>
          <a:r>
            <a:rPr lang="en-US" sz="1400" b="1" i="0" kern="1200" dirty="0"/>
            <a:t>October 15, 2025</a:t>
          </a:r>
        </a:p>
        <a:p>
          <a:pPr marL="0" lvl="0" indent="0" algn="l" defTabSz="622300" rtl="0">
            <a:lnSpc>
              <a:spcPct val="90000"/>
            </a:lnSpc>
            <a:spcBef>
              <a:spcPct val="0"/>
            </a:spcBef>
            <a:spcAft>
              <a:spcPct val="35000"/>
            </a:spcAft>
            <a:buNone/>
          </a:pPr>
          <a:r>
            <a:rPr lang="en-US" sz="1100" b="0" i="0" kern="1200" dirty="0"/>
            <a:t>                                                     </a:t>
          </a:r>
        </a:p>
      </dsp:txBody>
      <dsp:txXfrm>
        <a:off x="672079" y="4243681"/>
        <a:ext cx="7001237" cy="848648"/>
      </dsp:txXfrm>
    </dsp:sp>
    <dsp:sp modelId="{AE27C21A-B75F-407B-9304-B62BA051AD10}">
      <dsp:nvSpPr>
        <dsp:cNvPr id="0" name=""/>
        <dsp:cNvSpPr/>
      </dsp:nvSpPr>
      <dsp:spPr>
        <a:xfrm>
          <a:off x="141674" y="4137600"/>
          <a:ext cx="1060810" cy="1060810"/>
        </a:xfrm>
        <a:prstGeom prst="ellipse">
          <a:avLst/>
        </a:prstGeom>
        <a:blipFill rotWithShape="0">
          <a:blip xmlns:r="http://schemas.openxmlformats.org/officeDocument/2006/relationships" r:embed="rId4"/>
          <a:srcRect/>
          <a:stretch>
            <a:fillRect l="-17000" r="-1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1CFBCB-B410-0BA4-157E-D71642515D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68D2A34-F17B-4B65-9175-61DDE6904D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EF87AD-061F-40B6-8CA3-EDBA0028851C}" type="datetimeFigureOut">
              <a:rPr lang="en-US" smtClean="0"/>
              <a:t>6/24/2025</a:t>
            </a:fld>
            <a:endParaRPr lang="en-US"/>
          </a:p>
        </p:txBody>
      </p:sp>
      <p:sp>
        <p:nvSpPr>
          <p:cNvPr id="4" name="Footer Placeholder 3">
            <a:extLst>
              <a:ext uri="{FF2B5EF4-FFF2-40B4-BE49-F238E27FC236}">
                <a16:creationId xmlns:a16="http://schemas.microsoft.com/office/drawing/2014/main" id="{879EDC4D-25EB-4FCF-888E-9516BC17CC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6836CBA-E46A-75FC-BE4C-F650BDB64B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9C5196-2F41-42F2-8811-8FBAF8BBC8E5}" type="slidenum">
              <a:rPr lang="en-US" smtClean="0"/>
              <a:t>‹#›</a:t>
            </a:fld>
            <a:endParaRPr lang="en-US"/>
          </a:p>
        </p:txBody>
      </p:sp>
    </p:spTree>
    <p:extLst>
      <p:ext uri="{BB962C8B-B14F-4D97-AF65-F5344CB8AC3E}">
        <p14:creationId xmlns:p14="http://schemas.microsoft.com/office/powerpoint/2010/main" val="2865415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94197F-0A4E-4886-BF46-3172F489679F}" type="datetimeFigureOut">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B781D8-0713-43D4-889E-6EF3818C2643}" type="slidenum">
              <a:t>‹#›</a:t>
            </a:fld>
            <a:endParaRPr lang="en-US"/>
          </a:p>
        </p:txBody>
      </p:sp>
    </p:spTree>
    <p:extLst>
      <p:ext uri="{BB962C8B-B14F-4D97-AF65-F5344CB8AC3E}">
        <p14:creationId xmlns:p14="http://schemas.microsoft.com/office/powerpoint/2010/main" val="231172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2706FF1-46B2-48C6-B0AE-510A18EEFB8C}" type="slidenum">
              <a:rPr lang="en-US" smtClean="0"/>
              <a:t>8</a:t>
            </a:fld>
            <a:endParaRPr lang="en-US"/>
          </a:p>
        </p:txBody>
      </p:sp>
    </p:spTree>
    <p:extLst>
      <p:ext uri="{BB962C8B-B14F-4D97-AF65-F5344CB8AC3E}">
        <p14:creationId xmlns:p14="http://schemas.microsoft.com/office/powerpoint/2010/main" val="3593017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258753-8574-22E4-DC12-82132309DD6D}"/>
              </a:ext>
            </a:extLst>
          </p:cNvPr>
          <p:cNvSpPr/>
          <p:nvPr userDrawn="1"/>
        </p:nvSpPr>
        <p:spPr>
          <a:xfrm>
            <a:off x="0" y="0"/>
            <a:ext cx="12192000" cy="6858000"/>
          </a:xfrm>
          <a:prstGeom prst="rect">
            <a:avLst/>
          </a:prstGeom>
          <a:solidFill>
            <a:srgbClr val="337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A black and white logo&#10;&#10;Description automatically generated">
            <a:extLst>
              <a:ext uri="{FF2B5EF4-FFF2-40B4-BE49-F238E27FC236}">
                <a16:creationId xmlns:a16="http://schemas.microsoft.com/office/drawing/2014/main" id="{5BFA4E48-6ADF-7DC4-FDDE-0CDEBE678F4C}"/>
              </a:ext>
            </a:extLst>
          </p:cNvPr>
          <p:cNvPicPr>
            <a:picLocks noChangeAspect="1"/>
          </p:cNvPicPr>
          <p:nvPr userDrawn="1"/>
        </p:nvPicPr>
        <p:blipFill>
          <a:blip r:embed="rId2"/>
          <a:stretch>
            <a:fillRect/>
          </a:stretch>
        </p:blipFill>
        <p:spPr>
          <a:xfrm>
            <a:off x="1130969" y="3092620"/>
            <a:ext cx="4704347" cy="672759"/>
          </a:xfrm>
          <a:prstGeom prst="rect">
            <a:avLst/>
          </a:prstGeom>
        </p:spPr>
      </p:pic>
      <p:cxnSp>
        <p:nvCxnSpPr>
          <p:cNvPr id="9" name="Straight Connector 8">
            <a:extLst>
              <a:ext uri="{FF2B5EF4-FFF2-40B4-BE49-F238E27FC236}">
                <a16:creationId xmlns:a16="http://schemas.microsoft.com/office/drawing/2014/main" id="{6B56CE08-D66D-BCBF-680E-B7CC8F152F2D}"/>
              </a:ext>
            </a:extLst>
          </p:cNvPr>
          <p:cNvCxnSpPr/>
          <p:nvPr userDrawn="1"/>
        </p:nvCxnSpPr>
        <p:spPr>
          <a:xfrm>
            <a:off x="6112042" y="2996871"/>
            <a:ext cx="0" cy="104573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4142B181-CED0-B6F0-7F1C-98D310EACB2E}"/>
              </a:ext>
            </a:extLst>
          </p:cNvPr>
          <p:cNvSpPr>
            <a:spLocks noGrp="1"/>
          </p:cNvSpPr>
          <p:nvPr>
            <p:ph type="body" sz="quarter" idx="10" hasCustomPrompt="1"/>
          </p:nvPr>
        </p:nvSpPr>
        <p:spPr>
          <a:xfrm>
            <a:off x="6269037" y="2996870"/>
            <a:ext cx="5281277" cy="1045737"/>
          </a:xfrm>
          <a:prstGeom prst="rect">
            <a:avLst/>
          </a:prstGeom>
        </p:spPr>
        <p:txBody>
          <a:bodyPr anchor="ctr"/>
          <a:lstStyle>
            <a:lvl1pPr marL="0" indent="0">
              <a:lnSpc>
                <a:spcPct val="100000"/>
              </a:lnSpc>
              <a:spcBef>
                <a:spcPts val="0"/>
              </a:spcBef>
              <a:buNone/>
              <a:defRPr b="0" i="0">
                <a:solidFill>
                  <a:schemeClr val="bg1"/>
                </a:solidFill>
                <a:latin typeface="Poppins" panose="00000500000000000000" pitchFamily="2" charset="0"/>
                <a:cs typeface="Poppins" panose="00000500000000000000" pitchFamily="2" charset="0"/>
              </a:defRPr>
            </a:lvl1pPr>
            <a:lvl2pPr>
              <a:defRPr b="0" i="0">
                <a:solidFill>
                  <a:schemeClr val="bg1"/>
                </a:solidFill>
                <a:latin typeface="Now" pitchFamily="2" charset="77"/>
              </a:defRPr>
            </a:lvl2pPr>
            <a:lvl3pPr>
              <a:defRPr b="0" i="0">
                <a:solidFill>
                  <a:schemeClr val="bg1"/>
                </a:solidFill>
                <a:latin typeface="Now" pitchFamily="2" charset="77"/>
              </a:defRPr>
            </a:lvl3pPr>
            <a:lvl4pPr>
              <a:defRPr b="0" i="0">
                <a:solidFill>
                  <a:schemeClr val="bg1"/>
                </a:solidFill>
                <a:latin typeface="Now" pitchFamily="2" charset="77"/>
              </a:defRPr>
            </a:lvl4pPr>
            <a:lvl5pPr>
              <a:defRPr b="0" i="0">
                <a:solidFill>
                  <a:schemeClr val="bg1"/>
                </a:solidFill>
                <a:latin typeface="Now" pitchFamily="2" charset="77"/>
              </a:defRPr>
            </a:lvl5pPr>
          </a:lstStyle>
          <a:p>
            <a:pPr lvl="0"/>
            <a:r>
              <a:rPr lang="en-US"/>
              <a:t>Presentation title here</a:t>
            </a:r>
          </a:p>
          <a:p>
            <a:pPr lvl="0"/>
            <a:r>
              <a:rPr lang="en-US"/>
              <a:t>Date</a:t>
            </a:r>
          </a:p>
        </p:txBody>
      </p:sp>
      <p:sp>
        <p:nvSpPr>
          <p:cNvPr id="3" name="Text Placeholder 2">
            <a:extLst>
              <a:ext uri="{FF2B5EF4-FFF2-40B4-BE49-F238E27FC236}">
                <a16:creationId xmlns:a16="http://schemas.microsoft.com/office/drawing/2014/main" id="{578FEFC8-05D7-F0FD-BD40-CD3308EF02E1}"/>
              </a:ext>
            </a:extLst>
          </p:cNvPr>
          <p:cNvSpPr>
            <a:spLocks noGrp="1"/>
          </p:cNvSpPr>
          <p:nvPr>
            <p:ph type="body" sz="quarter" idx="11"/>
          </p:nvPr>
        </p:nvSpPr>
        <p:spPr>
          <a:xfrm>
            <a:off x="1956887" y="3721935"/>
            <a:ext cx="4035423" cy="673100"/>
          </a:xfrm>
          <a:prstGeom prst="rect">
            <a:avLst/>
          </a:prstGeom>
        </p:spPr>
        <p:txBody>
          <a:bodyPr/>
          <a:lstStyle>
            <a:lvl1pPr marL="0" indent="0">
              <a:buNone/>
              <a:defRPr sz="1400" b="0">
                <a:solidFill>
                  <a:schemeClr val="bg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128645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48D056-3865-E712-F5DE-A537FBE68C82}"/>
              </a:ext>
            </a:extLst>
          </p:cNvPr>
          <p:cNvSpPr/>
          <p:nvPr userDrawn="1"/>
        </p:nvSpPr>
        <p:spPr>
          <a:xfrm>
            <a:off x="0" y="0"/>
            <a:ext cx="12192000" cy="6858000"/>
          </a:xfrm>
          <a:prstGeom prst="rect">
            <a:avLst/>
          </a:prstGeom>
          <a:solidFill>
            <a:srgbClr val="0006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5FC1790-7E16-E85B-CBB2-494F1DB3DB81}"/>
              </a:ext>
            </a:extLst>
          </p:cNvPr>
          <p:cNvSpPr txBox="1"/>
          <p:nvPr userDrawn="1"/>
        </p:nvSpPr>
        <p:spPr>
          <a:xfrm>
            <a:off x="551448" y="1756324"/>
            <a:ext cx="4680284" cy="369332"/>
          </a:xfrm>
          <a:prstGeom prst="rect">
            <a:avLst/>
          </a:prstGeom>
          <a:noFill/>
        </p:spPr>
        <p:txBody>
          <a:bodyPr wrap="square" rtlCol="0">
            <a:spAutoFit/>
          </a:bodyPr>
          <a:lstStyle/>
          <a:p>
            <a:r>
              <a:rPr lang="en-US">
                <a:solidFill>
                  <a:schemeClr val="bg1"/>
                </a:solidFill>
                <a:latin typeface="Poppins" pitchFamily="2" charset="77"/>
                <a:cs typeface="Poppins" pitchFamily="2" charset="77"/>
              </a:rPr>
              <a:t>Agenda</a:t>
            </a:r>
          </a:p>
        </p:txBody>
      </p:sp>
      <p:sp>
        <p:nvSpPr>
          <p:cNvPr id="12" name="Text Placeholder 11">
            <a:extLst>
              <a:ext uri="{FF2B5EF4-FFF2-40B4-BE49-F238E27FC236}">
                <a16:creationId xmlns:a16="http://schemas.microsoft.com/office/drawing/2014/main" id="{9D716DB1-27F1-B81A-43E9-804E81DDFEDA}"/>
              </a:ext>
            </a:extLst>
          </p:cNvPr>
          <p:cNvSpPr>
            <a:spLocks noGrp="1"/>
          </p:cNvSpPr>
          <p:nvPr>
            <p:ph type="body" sz="quarter" idx="10" hasCustomPrompt="1"/>
          </p:nvPr>
        </p:nvSpPr>
        <p:spPr>
          <a:xfrm>
            <a:off x="551447" y="2369470"/>
            <a:ext cx="253866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01 Insert Name</a:t>
            </a:r>
            <a:endParaRPr lang="en-US"/>
          </a:p>
        </p:txBody>
      </p:sp>
      <p:sp>
        <p:nvSpPr>
          <p:cNvPr id="13" name="Text Placeholder 11">
            <a:extLst>
              <a:ext uri="{FF2B5EF4-FFF2-40B4-BE49-F238E27FC236}">
                <a16:creationId xmlns:a16="http://schemas.microsoft.com/office/drawing/2014/main" id="{0484542F-5A08-D71D-4480-650712EF2831}"/>
              </a:ext>
            </a:extLst>
          </p:cNvPr>
          <p:cNvSpPr>
            <a:spLocks noGrp="1"/>
          </p:cNvSpPr>
          <p:nvPr>
            <p:ph type="body" sz="quarter" idx="11" hasCustomPrompt="1"/>
          </p:nvPr>
        </p:nvSpPr>
        <p:spPr>
          <a:xfrm>
            <a:off x="4827582" y="2369470"/>
            <a:ext cx="253866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02 Insert Name</a:t>
            </a:r>
            <a:endParaRPr lang="en-US"/>
          </a:p>
        </p:txBody>
      </p:sp>
      <p:sp>
        <p:nvSpPr>
          <p:cNvPr id="14" name="Text Placeholder 11">
            <a:extLst>
              <a:ext uri="{FF2B5EF4-FFF2-40B4-BE49-F238E27FC236}">
                <a16:creationId xmlns:a16="http://schemas.microsoft.com/office/drawing/2014/main" id="{2CCE78E2-852D-F0C3-7CEF-B4046829742E}"/>
              </a:ext>
            </a:extLst>
          </p:cNvPr>
          <p:cNvSpPr>
            <a:spLocks noGrp="1"/>
          </p:cNvSpPr>
          <p:nvPr>
            <p:ph type="body" sz="quarter" idx="12" hasCustomPrompt="1"/>
          </p:nvPr>
        </p:nvSpPr>
        <p:spPr>
          <a:xfrm>
            <a:off x="8937458" y="2369469"/>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03 Insert Name</a:t>
            </a:r>
            <a:endParaRPr lang="en-US"/>
          </a:p>
        </p:txBody>
      </p:sp>
      <p:sp>
        <p:nvSpPr>
          <p:cNvPr id="17" name="Text Placeholder 11">
            <a:extLst>
              <a:ext uri="{FF2B5EF4-FFF2-40B4-BE49-F238E27FC236}">
                <a16:creationId xmlns:a16="http://schemas.microsoft.com/office/drawing/2014/main" id="{0463CFFB-0669-D326-DA73-F19A46723F1D}"/>
              </a:ext>
            </a:extLst>
          </p:cNvPr>
          <p:cNvSpPr>
            <a:spLocks noGrp="1"/>
          </p:cNvSpPr>
          <p:nvPr>
            <p:ph type="body" sz="quarter" idx="14" hasCustomPrompt="1"/>
          </p:nvPr>
        </p:nvSpPr>
        <p:spPr>
          <a:xfrm>
            <a:off x="537410" y="4086796"/>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04 Insert Name</a:t>
            </a:r>
            <a:endParaRPr lang="en-US"/>
          </a:p>
        </p:txBody>
      </p:sp>
      <p:sp>
        <p:nvSpPr>
          <p:cNvPr id="18" name="Text Placeholder 11">
            <a:extLst>
              <a:ext uri="{FF2B5EF4-FFF2-40B4-BE49-F238E27FC236}">
                <a16:creationId xmlns:a16="http://schemas.microsoft.com/office/drawing/2014/main" id="{791D8E5B-1401-248C-5C24-B5748CB695E2}"/>
              </a:ext>
            </a:extLst>
          </p:cNvPr>
          <p:cNvSpPr>
            <a:spLocks noGrp="1"/>
          </p:cNvSpPr>
          <p:nvPr>
            <p:ph type="body" sz="quarter" idx="15" hasCustomPrompt="1"/>
          </p:nvPr>
        </p:nvSpPr>
        <p:spPr>
          <a:xfrm>
            <a:off x="4837063" y="4086796"/>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05 Insert Name</a:t>
            </a:r>
            <a:endParaRPr lang="en-US"/>
          </a:p>
        </p:txBody>
      </p:sp>
      <p:cxnSp>
        <p:nvCxnSpPr>
          <p:cNvPr id="19" name="Straight Connector 18">
            <a:extLst>
              <a:ext uri="{FF2B5EF4-FFF2-40B4-BE49-F238E27FC236}">
                <a16:creationId xmlns:a16="http://schemas.microsoft.com/office/drawing/2014/main" id="{1C4E4AE2-51A7-89ED-BE49-5EC9BEB81A1E}"/>
              </a:ext>
            </a:extLst>
          </p:cNvPr>
          <p:cNvCxnSpPr>
            <a:cxnSpLocks/>
          </p:cNvCxnSpPr>
          <p:nvPr userDrawn="1"/>
        </p:nvCxnSpPr>
        <p:spPr>
          <a:xfrm>
            <a:off x="625642" y="6172201"/>
            <a:ext cx="10960769"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6AE3F3B-0648-44AB-7D7D-7B45DC7EB870}"/>
              </a:ext>
            </a:extLst>
          </p:cNvPr>
          <p:cNvSpPr txBox="1"/>
          <p:nvPr userDrawn="1"/>
        </p:nvSpPr>
        <p:spPr>
          <a:xfrm>
            <a:off x="551448" y="6391990"/>
            <a:ext cx="1167904" cy="246221"/>
          </a:xfrm>
          <a:prstGeom prst="rect">
            <a:avLst/>
          </a:prstGeom>
          <a:noFill/>
        </p:spPr>
        <p:txBody>
          <a:bodyPr wrap="square" rtlCol="0">
            <a:spAutoFit/>
          </a:bodyPr>
          <a:lstStyle/>
          <a:p>
            <a:r>
              <a:rPr lang="en-US" sz="1000">
                <a:solidFill>
                  <a:schemeClr val="bg1"/>
                </a:solidFill>
                <a:latin typeface="Poppins" pitchFamily="2" charset="77"/>
                <a:cs typeface="Poppins" pitchFamily="2" charset="77"/>
              </a:rPr>
              <a:t>Agenda</a:t>
            </a:r>
          </a:p>
        </p:txBody>
      </p:sp>
      <p:sp>
        <p:nvSpPr>
          <p:cNvPr id="26" name="Text Placeholder 11">
            <a:extLst>
              <a:ext uri="{FF2B5EF4-FFF2-40B4-BE49-F238E27FC236}">
                <a16:creationId xmlns:a16="http://schemas.microsoft.com/office/drawing/2014/main" id="{C6451227-3AA7-6B52-AB54-BDDAE542348F}"/>
              </a:ext>
            </a:extLst>
          </p:cNvPr>
          <p:cNvSpPr>
            <a:spLocks noGrp="1"/>
          </p:cNvSpPr>
          <p:nvPr>
            <p:ph type="body" sz="quarter" idx="16" hasCustomPrompt="1"/>
          </p:nvPr>
        </p:nvSpPr>
        <p:spPr>
          <a:xfrm>
            <a:off x="8937457" y="4086796"/>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06 Insert Name</a:t>
            </a:r>
            <a:endParaRPr lang="en-US"/>
          </a:p>
        </p:txBody>
      </p:sp>
      <p:sp>
        <p:nvSpPr>
          <p:cNvPr id="28" name="Text Placeholder 27">
            <a:extLst>
              <a:ext uri="{FF2B5EF4-FFF2-40B4-BE49-F238E27FC236}">
                <a16:creationId xmlns:a16="http://schemas.microsoft.com/office/drawing/2014/main" id="{6DEB9DCC-B45E-9C12-BD52-A72F2E95299E}"/>
              </a:ext>
            </a:extLst>
          </p:cNvPr>
          <p:cNvSpPr>
            <a:spLocks noGrp="1"/>
          </p:cNvSpPr>
          <p:nvPr>
            <p:ph type="body" sz="quarter" idx="17" hasCustomPrompt="1"/>
          </p:nvPr>
        </p:nvSpPr>
        <p:spPr>
          <a:xfrm>
            <a:off x="538163" y="2798236"/>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a:p>
        </p:txBody>
      </p:sp>
      <p:sp>
        <p:nvSpPr>
          <p:cNvPr id="29" name="Text Placeholder 27">
            <a:extLst>
              <a:ext uri="{FF2B5EF4-FFF2-40B4-BE49-F238E27FC236}">
                <a16:creationId xmlns:a16="http://schemas.microsoft.com/office/drawing/2014/main" id="{FCB22BAC-02BB-FBF3-79F1-7D0290B29AB9}"/>
              </a:ext>
            </a:extLst>
          </p:cNvPr>
          <p:cNvSpPr>
            <a:spLocks noGrp="1"/>
          </p:cNvSpPr>
          <p:nvPr>
            <p:ph type="body" sz="quarter" idx="18" hasCustomPrompt="1"/>
          </p:nvPr>
        </p:nvSpPr>
        <p:spPr>
          <a:xfrm>
            <a:off x="4837063" y="2818873"/>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0" name="Text Placeholder 27">
            <a:extLst>
              <a:ext uri="{FF2B5EF4-FFF2-40B4-BE49-F238E27FC236}">
                <a16:creationId xmlns:a16="http://schemas.microsoft.com/office/drawing/2014/main" id="{3CB72F5C-E4FB-504A-6D04-4B87AD87A792}"/>
              </a:ext>
            </a:extLst>
          </p:cNvPr>
          <p:cNvSpPr>
            <a:spLocks noGrp="1"/>
          </p:cNvSpPr>
          <p:nvPr>
            <p:ph type="body" sz="quarter" idx="19" hasCustomPrompt="1"/>
          </p:nvPr>
        </p:nvSpPr>
        <p:spPr>
          <a:xfrm>
            <a:off x="8937457" y="2834699"/>
            <a:ext cx="303163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2" name="Text Placeholder 27">
            <a:extLst>
              <a:ext uri="{FF2B5EF4-FFF2-40B4-BE49-F238E27FC236}">
                <a16:creationId xmlns:a16="http://schemas.microsoft.com/office/drawing/2014/main" id="{3EFAE001-2FC3-D1EB-9256-5F802BFCF2A2}"/>
              </a:ext>
            </a:extLst>
          </p:cNvPr>
          <p:cNvSpPr>
            <a:spLocks noGrp="1"/>
          </p:cNvSpPr>
          <p:nvPr>
            <p:ph type="body" sz="quarter" idx="21" hasCustomPrompt="1"/>
          </p:nvPr>
        </p:nvSpPr>
        <p:spPr>
          <a:xfrm>
            <a:off x="537410" y="4556646"/>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3" name="Text Placeholder 27">
            <a:extLst>
              <a:ext uri="{FF2B5EF4-FFF2-40B4-BE49-F238E27FC236}">
                <a16:creationId xmlns:a16="http://schemas.microsoft.com/office/drawing/2014/main" id="{4C29B902-F51D-6CD0-A0BD-C657ADF943CE}"/>
              </a:ext>
            </a:extLst>
          </p:cNvPr>
          <p:cNvSpPr>
            <a:spLocks noGrp="1"/>
          </p:cNvSpPr>
          <p:nvPr>
            <p:ph type="body" sz="quarter" idx="22" hasCustomPrompt="1"/>
          </p:nvPr>
        </p:nvSpPr>
        <p:spPr>
          <a:xfrm>
            <a:off x="4836310" y="4577283"/>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4" name="Text Placeholder 27">
            <a:extLst>
              <a:ext uri="{FF2B5EF4-FFF2-40B4-BE49-F238E27FC236}">
                <a16:creationId xmlns:a16="http://schemas.microsoft.com/office/drawing/2014/main" id="{6323696F-C719-5340-EC8A-57FA77453782}"/>
              </a:ext>
            </a:extLst>
          </p:cNvPr>
          <p:cNvSpPr>
            <a:spLocks noGrp="1"/>
          </p:cNvSpPr>
          <p:nvPr>
            <p:ph type="body" sz="quarter" idx="23" hasCustomPrompt="1"/>
          </p:nvPr>
        </p:nvSpPr>
        <p:spPr>
          <a:xfrm>
            <a:off x="8936704" y="4593109"/>
            <a:ext cx="303163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pic>
        <p:nvPicPr>
          <p:cNvPr id="42" name="Picture 41" descr="A black and white logo&#10;&#10;Description automatically generated">
            <a:extLst>
              <a:ext uri="{FF2B5EF4-FFF2-40B4-BE49-F238E27FC236}">
                <a16:creationId xmlns:a16="http://schemas.microsoft.com/office/drawing/2014/main" id="{1D0451A0-0F91-9C83-97F3-E2C99083790C}"/>
              </a:ext>
            </a:extLst>
          </p:cNvPr>
          <p:cNvPicPr>
            <a:picLocks noChangeAspect="1"/>
          </p:cNvPicPr>
          <p:nvPr userDrawn="1"/>
        </p:nvPicPr>
        <p:blipFill>
          <a:blip r:embed="rId2"/>
          <a:stretch>
            <a:fillRect/>
          </a:stretch>
        </p:blipFill>
        <p:spPr>
          <a:xfrm>
            <a:off x="10224270" y="6401410"/>
            <a:ext cx="1362140" cy="194797"/>
          </a:xfrm>
          <a:prstGeom prst="rect">
            <a:avLst/>
          </a:prstGeom>
        </p:spPr>
      </p:pic>
      <p:sp>
        <p:nvSpPr>
          <p:cNvPr id="2" name="Text Placeholder 2">
            <a:extLst>
              <a:ext uri="{FF2B5EF4-FFF2-40B4-BE49-F238E27FC236}">
                <a16:creationId xmlns:a16="http://schemas.microsoft.com/office/drawing/2014/main" id="{F2319D37-F71B-6316-6CE8-9ACD7DF55283}"/>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bg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2039756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88F6EB-554B-FA48-09FF-6E6F4A23E64C}"/>
              </a:ext>
            </a:extLst>
          </p:cNvPr>
          <p:cNvSpPr/>
          <p:nvPr userDrawn="1"/>
        </p:nvSpPr>
        <p:spPr>
          <a:xfrm>
            <a:off x="0" y="0"/>
            <a:ext cx="12192000" cy="6858000"/>
          </a:xfrm>
          <a:prstGeom prst="rect">
            <a:avLst/>
          </a:prstGeom>
          <a:solidFill>
            <a:srgbClr val="709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1">
            <a:extLst>
              <a:ext uri="{FF2B5EF4-FFF2-40B4-BE49-F238E27FC236}">
                <a16:creationId xmlns:a16="http://schemas.microsoft.com/office/drawing/2014/main" id="{95C3BC48-B86A-6293-68C0-EDFCFBFC3842}"/>
              </a:ext>
            </a:extLst>
          </p:cNvPr>
          <p:cNvSpPr>
            <a:spLocks noGrp="1"/>
          </p:cNvSpPr>
          <p:nvPr>
            <p:ph type="body" sz="quarter" idx="10" hasCustomPrompt="1"/>
          </p:nvPr>
        </p:nvSpPr>
        <p:spPr>
          <a:xfrm>
            <a:off x="642925" y="3051065"/>
            <a:ext cx="5712876" cy="755869"/>
          </a:xfrm>
          <a:prstGeom prst="rect">
            <a:avLst/>
          </a:prstGeom>
        </p:spPr>
        <p:txBody>
          <a:bodyPr/>
          <a:lstStyle>
            <a:lvl1pPr marL="0" indent="0">
              <a:buNone/>
              <a:defRPr sz="4400" b="1" i="0">
                <a:solidFill>
                  <a:schemeClr val="bg1"/>
                </a:solidFill>
                <a:latin typeface="Now" pitchFamily="2" charset="77"/>
                <a:cs typeface="Poppins" pitchFamily="2" charset="77"/>
              </a:defRPr>
            </a:lvl1pPr>
          </a:lstStyle>
          <a:p>
            <a:pPr lvl="0"/>
            <a:r>
              <a:rPr lang="en-US">
                <a:latin typeface="Poppins" pitchFamily="2" charset="77"/>
                <a:cs typeface="Poppins" pitchFamily="2" charset="77"/>
              </a:rPr>
              <a:t>01 Insert Name</a:t>
            </a:r>
            <a:endParaRPr lang="en-US"/>
          </a:p>
        </p:txBody>
      </p:sp>
      <p:sp>
        <p:nvSpPr>
          <p:cNvPr id="23" name="Text Placeholder 22">
            <a:extLst>
              <a:ext uri="{FF2B5EF4-FFF2-40B4-BE49-F238E27FC236}">
                <a16:creationId xmlns:a16="http://schemas.microsoft.com/office/drawing/2014/main" id="{D7D5FF38-45F2-23C5-3DCE-DD8C14A4D92C}"/>
              </a:ext>
            </a:extLst>
          </p:cNvPr>
          <p:cNvSpPr>
            <a:spLocks noGrp="1"/>
          </p:cNvSpPr>
          <p:nvPr>
            <p:ph type="body" sz="quarter" idx="11" hasCustomPrompt="1"/>
          </p:nvPr>
        </p:nvSpPr>
        <p:spPr>
          <a:xfrm>
            <a:off x="642938" y="3652445"/>
            <a:ext cx="6372225" cy="1801813"/>
          </a:xfrm>
          <a:prstGeom prst="rect">
            <a:avLst/>
          </a:prstGeom>
        </p:spPr>
        <p:txBody>
          <a:bodyPr/>
          <a:lstStyle>
            <a:lvl1pPr marL="0" indent="0">
              <a:buNone/>
              <a:defRPr sz="1800">
                <a:solidFill>
                  <a:schemeClr val="bg1"/>
                </a:solidFill>
                <a:latin typeface="Poppins" pitchFamily="2" charset="77"/>
                <a:cs typeface="Poppins" pitchFamily="2" charset="77"/>
              </a:defRPr>
            </a:lvl1pPr>
          </a:lstStyle>
          <a:p>
            <a:pPr lvl="0"/>
            <a:r>
              <a:rPr lang="en-US">
                <a:latin typeface="Poppins" pitchFamily="2" charset="77"/>
                <a:cs typeface="Poppins" pitchFamily="2" charset="77"/>
              </a:rPr>
              <a:t>Section description goes here. Should be Poppins Regular, size  18.</a:t>
            </a:r>
            <a:endParaRPr lang="en-US"/>
          </a:p>
        </p:txBody>
      </p:sp>
      <p:pic>
        <p:nvPicPr>
          <p:cNvPr id="25" name="Picture 24" descr="A black and white logo&#10;&#10;Description automatically generated">
            <a:extLst>
              <a:ext uri="{FF2B5EF4-FFF2-40B4-BE49-F238E27FC236}">
                <a16:creationId xmlns:a16="http://schemas.microsoft.com/office/drawing/2014/main" id="{025DC0D1-0A37-0137-0A3D-5B953A0D6EC8}"/>
              </a:ext>
            </a:extLst>
          </p:cNvPr>
          <p:cNvPicPr>
            <a:picLocks noChangeAspect="1"/>
          </p:cNvPicPr>
          <p:nvPr userDrawn="1"/>
        </p:nvPicPr>
        <p:blipFill>
          <a:blip r:embed="rId2"/>
          <a:stretch>
            <a:fillRect/>
          </a:stretch>
        </p:blipFill>
        <p:spPr>
          <a:xfrm>
            <a:off x="10224270" y="6401410"/>
            <a:ext cx="1362140" cy="194797"/>
          </a:xfrm>
          <a:prstGeom prst="rect">
            <a:avLst/>
          </a:prstGeom>
        </p:spPr>
      </p:pic>
      <p:sp>
        <p:nvSpPr>
          <p:cNvPr id="2" name="Text Placeholder 2">
            <a:extLst>
              <a:ext uri="{FF2B5EF4-FFF2-40B4-BE49-F238E27FC236}">
                <a16:creationId xmlns:a16="http://schemas.microsoft.com/office/drawing/2014/main" id="{656FCCA3-0268-8ACA-5EE6-3F8F89351C83}"/>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bg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3752886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 Text Content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25642" y="6172201"/>
            <a:ext cx="10960769"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524691" y="457778"/>
            <a:ext cx="10060823"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SLIDE TITLE. POPPINS BOLD, SIZE 32, ALL CAPS</a:t>
            </a:r>
          </a:p>
        </p:txBody>
      </p:sp>
      <p:sp>
        <p:nvSpPr>
          <p:cNvPr id="17" name="Text Placeholder 15">
            <a:extLst>
              <a:ext uri="{FF2B5EF4-FFF2-40B4-BE49-F238E27FC236}">
                <a16:creationId xmlns:a16="http://schemas.microsoft.com/office/drawing/2014/main" id="{0D764C68-4AB8-9FC1-B654-49273049306A}"/>
              </a:ext>
            </a:extLst>
          </p:cNvPr>
          <p:cNvSpPr>
            <a:spLocks noGrp="1"/>
          </p:cNvSpPr>
          <p:nvPr>
            <p:ph type="body" sz="quarter" idx="11" hasCustomPrompt="1"/>
          </p:nvPr>
        </p:nvSpPr>
        <p:spPr>
          <a:xfrm>
            <a:off x="524691" y="870541"/>
            <a:ext cx="10060823" cy="539743"/>
          </a:xfrm>
          <a:prstGeom prst="rect">
            <a:avLst/>
          </a:prstGeom>
        </p:spPr>
        <p:txBody>
          <a:bodyPr/>
          <a:lstStyle>
            <a:lvl1pPr marL="0" indent="0">
              <a:buNone/>
              <a:defRPr sz="2200" b="0">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Subtitle goes here. Poppins Regular, size 22, sentence case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525463" y="1593850"/>
            <a:ext cx="11061700" cy="4435475"/>
          </a:xfrm>
          <a:prstGeom prst="rect">
            <a:avLst/>
          </a:prstGeom>
        </p:spPr>
        <p:txBody>
          <a:bodyPr/>
          <a:lstStyle>
            <a:lvl1pPr>
              <a:defRPr>
                <a:solidFill>
                  <a:srgbClr val="3371E7"/>
                </a:solidFill>
                <a:latin typeface="Poppins" pitchFamily="2" charset="77"/>
                <a:cs typeface="Poppins" pitchFamily="2" charset="77"/>
              </a:defRPr>
            </a:lvl1pPr>
            <a:lvl2pPr marL="685800" indent="-228600">
              <a:buFont typeface="Overpass Light" panose="00000400000000000000" pitchFamily="2" charset="0"/>
              <a:buChar cha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marL="1600200" indent="-228600">
              <a:buFont typeface="Overpass Light" panose="00000400000000000000" pitchFamily="2" charset="0"/>
              <a:buChar cha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Poppins Regular, Size 10, Sentence Case</a:t>
            </a:r>
            <a:endParaRPr lang="en-US"/>
          </a:p>
        </p:txBody>
      </p:sp>
      <p:sp>
        <p:nvSpPr>
          <p:cNvPr id="2" name="Text Placeholder 2">
            <a:extLst>
              <a:ext uri="{FF2B5EF4-FFF2-40B4-BE49-F238E27FC236}">
                <a16:creationId xmlns:a16="http://schemas.microsoft.com/office/drawing/2014/main" id="{82952EAD-8EE6-8E60-59F8-01FAC9E5543B}"/>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accent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1744878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25642" y="3429000"/>
            <a:ext cx="10960769"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524691" y="457778"/>
            <a:ext cx="10060823"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SLIDE TITLE. POPPINS BOLD, SIZE 32, ALL CAPS</a:t>
            </a:r>
          </a:p>
        </p:txBody>
      </p:sp>
      <p:sp>
        <p:nvSpPr>
          <p:cNvPr id="17" name="Text Placeholder 15">
            <a:extLst>
              <a:ext uri="{FF2B5EF4-FFF2-40B4-BE49-F238E27FC236}">
                <a16:creationId xmlns:a16="http://schemas.microsoft.com/office/drawing/2014/main" id="{0D764C68-4AB8-9FC1-B654-49273049306A}"/>
              </a:ext>
            </a:extLst>
          </p:cNvPr>
          <p:cNvSpPr>
            <a:spLocks noGrp="1"/>
          </p:cNvSpPr>
          <p:nvPr>
            <p:ph type="body" sz="quarter" idx="11" hasCustomPrompt="1"/>
          </p:nvPr>
        </p:nvSpPr>
        <p:spPr>
          <a:xfrm>
            <a:off x="524691" y="870541"/>
            <a:ext cx="10060823" cy="539743"/>
          </a:xfrm>
          <a:prstGeom prst="rect">
            <a:avLst/>
          </a:prstGeom>
        </p:spPr>
        <p:txBody>
          <a:bodyPr/>
          <a:lstStyle>
            <a:lvl1pPr marL="0" indent="0">
              <a:buNone/>
              <a:defRPr sz="2200" b="0">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Subtitle goes here. Poppins Regular, size 22, sentence case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Poppins Regular, Size 10, Sentence Case</a:t>
            </a:r>
            <a:endParaRPr lang="en-US"/>
          </a:p>
        </p:txBody>
      </p:sp>
      <p:sp>
        <p:nvSpPr>
          <p:cNvPr id="2" name="Text Placeholder 2">
            <a:extLst>
              <a:ext uri="{FF2B5EF4-FFF2-40B4-BE49-F238E27FC236}">
                <a16:creationId xmlns:a16="http://schemas.microsoft.com/office/drawing/2014/main" id="{6C486AEB-B38B-3DF9-FE5F-3741010ABCB6}"/>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accent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371245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1">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IMAGE SLIDE TITLE </a:t>
            </a:r>
            <a:br>
              <a:rPr lang="en-US"/>
            </a:br>
            <a:r>
              <a:rPr lang="en-US"/>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a:t>
            </a:r>
            <a:endParaRPr lang="en-US"/>
          </a:p>
        </p:txBody>
      </p:sp>
      <p:sp>
        <p:nvSpPr>
          <p:cNvPr id="5" name="Picture Placeholder 4">
            <a:extLst>
              <a:ext uri="{FF2B5EF4-FFF2-40B4-BE49-F238E27FC236}">
                <a16:creationId xmlns:a16="http://schemas.microsoft.com/office/drawing/2014/main" id="{B7516385-0800-78AC-C0A6-934BD2ED7008}"/>
              </a:ext>
            </a:extLst>
          </p:cNvPr>
          <p:cNvSpPr>
            <a:spLocks noGrp="1"/>
          </p:cNvSpPr>
          <p:nvPr>
            <p:ph type="pic" sz="quarter" idx="14"/>
          </p:nvPr>
        </p:nvSpPr>
        <p:spPr>
          <a:xfrm>
            <a:off x="0" y="0"/>
            <a:ext cx="6096000" cy="6858000"/>
          </a:xfrm>
          <a:prstGeom prst="rect">
            <a:avLst/>
          </a:prstGeom>
        </p:spPr>
        <p:txBody>
          <a:bodyPr/>
          <a:lstStyle>
            <a:lvl1pPr marL="0" indent="0">
              <a:buNone/>
              <a:defRPr/>
            </a:lvl1pPr>
          </a:lstStyle>
          <a:p>
            <a:r>
              <a:rPr lang="en-US"/>
              <a:t>Click icon to add picture</a:t>
            </a:r>
          </a:p>
        </p:txBody>
      </p:sp>
      <p:sp>
        <p:nvSpPr>
          <p:cNvPr id="2" name="Text Placeholder 2">
            <a:extLst>
              <a:ext uri="{FF2B5EF4-FFF2-40B4-BE49-F238E27FC236}">
                <a16:creationId xmlns:a16="http://schemas.microsoft.com/office/drawing/2014/main" id="{1AD50D01-CB4E-9FB5-3852-ED4BEED183F4}"/>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accent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3313146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61E24-B2C8-B39A-502F-51AE7DDB5D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0B624C-3EC4-BD07-1B79-F5A28D127D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76DC66-E052-E0F8-9AC8-F25C906E2B20}"/>
              </a:ext>
            </a:extLst>
          </p:cNvPr>
          <p:cNvSpPr>
            <a:spLocks noGrp="1"/>
          </p:cNvSpPr>
          <p:nvPr>
            <p:ph type="dt" sz="half" idx="10"/>
          </p:nvPr>
        </p:nvSpPr>
        <p:spPr/>
        <p:txBody>
          <a:bodyPr/>
          <a:lstStyle/>
          <a:p>
            <a:fld id="{81A3CFAD-BEB0-4154-AFF0-FC623F31C7B7}" type="datetimeFigureOut">
              <a:rPr lang="en-US" smtClean="0"/>
              <a:t>6/24/2025</a:t>
            </a:fld>
            <a:endParaRPr lang="en-US"/>
          </a:p>
        </p:txBody>
      </p:sp>
      <p:sp>
        <p:nvSpPr>
          <p:cNvPr id="5" name="Footer Placeholder 4">
            <a:extLst>
              <a:ext uri="{FF2B5EF4-FFF2-40B4-BE49-F238E27FC236}">
                <a16:creationId xmlns:a16="http://schemas.microsoft.com/office/drawing/2014/main" id="{7B0F1E36-01F7-CFC8-0B4B-1D67AF13A4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2DA3DB-FE4A-B9AE-C8A8-2EBE2FA4E1C0}"/>
              </a:ext>
            </a:extLst>
          </p:cNvPr>
          <p:cNvSpPr>
            <a:spLocks noGrp="1"/>
          </p:cNvSpPr>
          <p:nvPr>
            <p:ph type="sldNum" sz="quarter" idx="12"/>
          </p:nvPr>
        </p:nvSpPr>
        <p:spPr/>
        <p:txBody>
          <a:bodyPr/>
          <a:lstStyle/>
          <a:p>
            <a:fld id="{6ED6F57A-E394-45FE-80BF-04DFDAE5CD7C}" type="slidenum">
              <a:rPr lang="en-US" smtClean="0"/>
              <a:t>‹#›</a:t>
            </a:fld>
            <a:endParaRPr lang="en-US"/>
          </a:p>
        </p:txBody>
      </p:sp>
    </p:spTree>
    <p:extLst>
      <p:ext uri="{BB962C8B-B14F-4D97-AF65-F5344CB8AC3E}">
        <p14:creationId xmlns:p14="http://schemas.microsoft.com/office/powerpoint/2010/main" val="4191166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Slide 1">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IMAGE SLIDE TITLE </a:t>
            </a:r>
            <a:br>
              <a:rPr lang="en-US"/>
            </a:br>
            <a:r>
              <a:rPr lang="en-US"/>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a:t>
            </a:r>
            <a:endParaRPr lang="en-US"/>
          </a:p>
        </p:txBody>
      </p:sp>
      <p:sp>
        <p:nvSpPr>
          <p:cNvPr id="3" name="Chart Placeholder 2">
            <a:extLst>
              <a:ext uri="{FF2B5EF4-FFF2-40B4-BE49-F238E27FC236}">
                <a16:creationId xmlns:a16="http://schemas.microsoft.com/office/drawing/2014/main" id="{B087BABE-382D-0326-70C6-00A47D40F140}"/>
              </a:ext>
            </a:extLst>
          </p:cNvPr>
          <p:cNvSpPr>
            <a:spLocks noGrp="1"/>
          </p:cNvSpPr>
          <p:nvPr>
            <p:ph type="chart" sz="quarter" idx="14"/>
          </p:nvPr>
        </p:nvSpPr>
        <p:spPr>
          <a:xfrm>
            <a:off x="604838" y="825041"/>
            <a:ext cx="5237338" cy="5207917"/>
          </a:xfrm>
          <a:prstGeom prst="rect">
            <a:avLst/>
          </a:prstGeom>
        </p:spPr>
        <p:txBody>
          <a:bodyPr/>
          <a:lstStyle>
            <a:lvl1pPr>
              <a:defRPr>
                <a:latin typeface="Poppins" panose="00000500000000000000" pitchFamily="2" charset="0"/>
                <a:cs typeface="Poppins" panose="00000500000000000000" pitchFamily="2" charset="0"/>
              </a:defRPr>
            </a:lvl1pPr>
          </a:lstStyle>
          <a:p>
            <a:endParaRPr lang="en-US"/>
          </a:p>
        </p:txBody>
      </p:sp>
      <p:sp>
        <p:nvSpPr>
          <p:cNvPr id="4" name="Text Placeholder 2">
            <a:extLst>
              <a:ext uri="{FF2B5EF4-FFF2-40B4-BE49-F238E27FC236}">
                <a16:creationId xmlns:a16="http://schemas.microsoft.com/office/drawing/2014/main" id="{06986F14-A62A-DA27-2239-8D317244D778}"/>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rgbClr val="3371E7"/>
                </a:solidFill>
                <a:latin typeface="Poppins Medium" panose="00000600000000000000" pitchFamily="2" charset="0"/>
                <a:cs typeface="Poppins Medium" panose="00000600000000000000" pitchFamily="2" charset="0"/>
              </a:defRPr>
            </a:lvl1pPr>
          </a:lstStyle>
          <a:p>
            <a:pPr lvl="0"/>
            <a:r>
              <a:rPr lang="en-US"/>
              <a:t>Click to edit Master</a:t>
            </a:r>
          </a:p>
        </p:txBody>
      </p:sp>
    </p:spTree>
    <p:extLst>
      <p:ext uri="{BB962C8B-B14F-4D97-AF65-F5344CB8AC3E}">
        <p14:creationId xmlns:p14="http://schemas.microsoft.com/office/powerpoint/2010/main" val="22682133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01779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94" r:id="rId5"/>
    <p:sldLayoutId id="214748368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BDA4E6-890F-ECA5-489F-FF1C041634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5C47B7-6D14-BED1-1ED3-621C662538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83E060-C8E2-D859-3894-F2E5345D05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A3CFAD-BEB0-4154-AFF0-FC623F31C7B7}" type="datetimeFigureOut">
              <a:rPr lang="en-US" smtClean="0"/>
              <a:t>6/24/2025</a:t>
            </a:fld>
            <a:endParaRPr lang="en-US"/>
          </a:p>
        </p:txBody>
      </p:sp>
      <p:sp>
        <p:nvSpPr>
          <p:cNvPr id="5" name="Footer Placeholder 4">
            <a:extLst>
              <a:ext uri="{FF2B5EF4-FFF2-40B4-BE49-F238E27FC236}">
                <a16:creationId xmlns:a16="http://schemas.microsoft.com/office/drawing/2014/main" id="{7777E0F4-2457-DD38-005C-98F8618A4D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0BE45EE-F2D3-94CE-392D-359FD02C78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ED6F57A-E394-45FE-80BF-04DFDAE5CD7C}" type="slidenum">
              <a:rPr lang="en-US" smtClean="0"/>
              <a:t>‹#›</a:t>
            </a:fld>
            <a:endParaRPr lang="en-US"/>
          </a:p>
        </p:txBody>
      </p:sp>
    </p:spTree>
    <p:extLst>
      <p:ext uri="{BB962C8B-B14F-4D97-AF65-F5344CB8AC3E}">
        <p14:creationId xmlns:p14="http://schemas.microsoft.com/office/powerpoint/2010/main" val="2108644027"/>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30220"/>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svg"/><Relationship Id="rId7" Type="http://schemas.openxmlformats.org/officeDocument/2006/relationships/diagramColors" Target="../diagrams/colors1.xml"/><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s://forms.office.com/g/nECnxQtpiV?origin=lprLink" TargetMode="External"/><Relationship Id="rId4" Type="http://schemas.openxmlformats.org/officeDocument/2006/relationships/diagramData" Target="../diagrams/data1.xml"/><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2DB18B-B6F6-57E2-E53F-212AA93783D6}"/>
              </a:ext>
            </a:extLst>
          </p:cNvPr>
          <p:cNvSpPr>
            <a:spLocks noGrp="1"/>
          </p:cNvSpPr>
          <p:nvPr>
            <p:ph type="body" sz="quarter" idx="10"/>
          </p:nvPr>
        </p:nvSpPr>
        <p:spPr>
          <a:xfrm>
            <a:off x="6096509" y="2383578"/>
            <a:ext cx="5281277" cy="2092475"/>
          </a:xfrm>
        </p:spPr>
        <p:txBody>
          <a:bodyPr lIns="91440" tIns="45720" rIns="91440" bIns="45720" anchor="ctr"/>
          <a:lstStyle/>
          <a:p>
            <a:pPr algn="ctr"/>
            <a:r>
              <a:rPr lang="en-US"/>
              <a:t>Remote Supports in My Home and Community</a:t>
            </a:r>
          </a:p>
          <a:p>
            <a:pPr algn="ctr"/>
            <a:endParaRPr lang="en-US"/>
          </a:p>
          <a:p>
            <a:pPr algn="ctr"/>
            <a:r>
              <a:rPr lang="en-US">
                <a:latin typeface="Poppins"/>
                <a:cs typeface="Poppins"/>
              </a:rPr>
              <a:t>Fourth Tuesday Forum </a:t>
            </a:r>
          </a:p>
          <a:p>
            <a:pPr algn="ctr"/>
            <a:r>
              <a:rPr lang="en-US"/>
              <a:t>June 24, 2025</a:t>
            </a:r>
          </a:p>
        </p:txBody>
      </p:sp>
      <p:sp>
        <p:nvSpPr>
          <p:cNvPr id="4" name="Text Placeholder 3">
            <a:extLst>
              <a:ext uri="{FF2B5EF4-FFF2-40B4-BE49-F238E27FC236}">
                <a16:creationId xmlns:a16="http://schemas.microsoft.com/office/drawing/2014/main" id="{E40507EF-E5B2-24B8-4DAC-BD2FE3BFAFC0}"/>
              </a:ext>
            </a:extLst>
          </p:cNvPr>
          <p:cNvSpPr>
            <a:spLocks noGrp="1"/>
          </p:cNvSpPr>
          <p:nvPr>
            <p:ph type="body" sz="quarter" idx="11"/>
          </p:nvPr>
        </p:nvSpPr>
        <p:spPr/>
        <p:txBody>
          <a:bodyPr/>
          <a:lstStyle/>
          <a:p>
            <a:r>
              <a:rPr lang="en-US" sz="1800"/>
              <a:t>Developmental Services</a:t>
            </a:r>
          </a:p>
        </p:txBody>
      </p:sp>
    </p:spTree>
    <p:extLst>
      <p:ext uri="{BB962C8B-B14F-4D97-AF65-F5344CB8AC3E}">
        <p14:creationId xmlns:p14="http://schemas.microsoft.com/office/powerpoint/2010/main" val="1288054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EB97DA-97FA-A548-AD14-534A3B35CEE0}"/>
              </a:ext>
            </a:extLst>
          </p:cNvPr>
          <p:cNvSpPr>
            <a:spLocks noGrp="1"/>
          </p:cNvSpPr>
          <p:nvPr>
            <p:ph type="body" sz="quarter" idx="10"/>
          </p:nvPr>
        </p:nvSpPr>
        <p:spPr>
          <a:xfrm>
            <a:off x="524691" y="457778"/>
            <a:ext cx="10060823" cy="952493"/>
          </a:xfrm>
        </p:spPr>
        <p:txBody>
          <a:bodyPr lIns="91440" tIns="45720" rIns="91440" bIns="45720" anchor="t"/>
          <a:lstStyle/>
          <a:p>
            <a:r>
              <a:rPr lang="en-US">
                <a:solidFill>
                  <a:schemeClr val="accent4"/>
                </a:solidFill>
                <a:latin typeface="Poppins"/>
                <a:cs typeface="Poppins"/>
              </a:rPr>
              <a:t>REMOTE SUPPORTS NOTICE OF OPPORTUNITY FOR PROVIDERS</a:t>
            </a:r>
            <a:endParaRPr lang="en-US">
              <a:solidFill>
                <a:schemeClr val="accent4"/>
              </a:solidFill>
            </a:endParaRPr>
          </a:p>
        </p:txBody>
      </p:sp>
      <p:sp>
        <p:nvSpPr>
          <p:cNvPr id="4" name="Text Placeholder 3">
            <a:extLst>
              <a:ext uri="{FF2B5EF4-FFF2-40B4-BE49-F238E27FC236}">
                <a16:creationId xmlns:a16="http://schemas.microsoft.com/office/drawing/2014/main" id="{5307CE38-CD15-B21D-860A-02C1E30BFF11}"/>
              </a:ext>
            </a:extLst>
          </p:cNvPr>
          <p:cNvSpPr>
            <a:spLocks noGrp="1"/>
          </p:cNvSpPr>
          <p:nvPr>
            <p:ph type="body" sz="quarter" idx="12"/>
          </p:nvPr>
        </p:nvSpPr>
        <p:spPr>
          <a:xfrm>
            <a:off x="525463" y="2210699"/>
            <a:ext cx="11061700" cy="953759"/>
          </a:xfrm>
        </p:spPr>
        <p:txBody>
          <a:bodyPr lIns="91440" tIns="45720" rIns="91440" bIns="45720" anchor="t"/>
          <a:lstStyle/>
          <a:p>
            <a:pPr marL="0" indent="0" algn="ctr">
              <a:lnSpc>
                <a:spcPct val="100000"/>
              </a:lnSpc>
              <a:spcBef>
                <a:spcPts val="0"/>
              </a:spcBef>
              <a:buNone/>
            </a:pPr>
            <a:r>
              <a:rPr lang="en-US" sz="2400">
                <a:latin typeface="Poppins"/>
                <a:cs typeface="Poppins"/>
              </a:rPr>
              <a:t>DDS is dedicated to improving the quality of life for individuals with intellectual disability by providing innovative support services. </a:t>
            </a:r>
            <a:endParaRPr lang="en-US"/>
          </a:p>
          <a:p>
            <a:pPr marL="457200" indent="-457200">
              <a:lnSpc>
                <a:spcPct val="100000"/>
              </a:lnSpc>
              <a:spcBef>
                <a:spcPts val="0"/>
              </a:spcBef>
            </a:pPr>
            <a:endParaRPr lang="en-US">
              <a:latin typeface="Poppins"/>
              <a:cs typeface="Poppins"/>
            </a:endParaRPr>
          </a:p>
          <a:p>
            <a:pPr marL="457200" indent="-457200">
              <a:lnSpc>
                <a:spcPct val="100000"/>
              </a:lnSpc>
              <a:spcBef>
                <a:spcPts val="0"/>
              </a:spcBef>
            </a:pPr>
            <a:endParaRPr lang="en-US">
              <a:latin typeface="Poppins"/>
              <a:cs typeface="Poppins"/>
            </a:endParaRPr>
          </a:p>
        </p:txBody>
      </p:sp>
      <p:sp>
        <p:nvSpPr>
          <p:cNvPr id="6" name="Text Placeholder 5">
            <a:extLst>
              <a:ext uri="{FF2B5EF4-FFF2-40B4-BE49-F238E27FC236}">
                <a16:creationId xmlns:a16="http://schemas.microsoft.com/office/drawing/2014/main" id="{FED3D027-02F7-227F-5FC1-A246D50EE20B}"/>
              </a:ext>
            </a:extLst>
          </p:cNvPr>
          <p:cNvSpPr>
            <a:spLocks noGrp="1"/>
          </p:cNvSpPr>
          <p:nvPr>
            <p:ph type="body" sz="quarter" idx="24"/>
          </p:nvPr>
        </p:nvSpPr>
        <p:spPr/>
        <p:txBody>
          <a:bodyPr lIns="91440" tIns="45720" rIns="91440" bIns="45720" anchor="t"/>
          <a:lstStyle/>
          <a:p>
            <a:r>
              <a:rPr lang="en-US">
                <a:latin typeface="Poppins Medium"/>
                <a:cs typeface="Poppins Medium"/>
              </a:rPr>
              <a:t>Developmental Services</a:t>
            </a:r>
            <a:endParaRPr lang="en-US"/>
          </a:p>
        </p:txBody>
      </p:sp>
      <p:sp>
        <p:nvSpPr>
          <p:cNvPr id="3" name="TextBox 2">
            <a:extLst>
              <a:ext uri="{FF2B5EF4-FFF2-40B4-BE49-F238E27FC236}">
                <a16:creationId xmlns:a16="http://schemas.microsoft.com/office/drawing/2014/main" id="{F890C0C4-0833-17A1-37AD-56552C0C8036}"/>
              </a:ext>
            </a:extLst>
          </p:cNvPr>
          <p:cNvSpPr txBox="1"/>
          <p:nvPr/>
        </p:nvSpPr>
        <p:spPr>
          <a:xfrm>
            <a:off x="520636" y="3318299"/>
            <a:ext cx="11057479"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a:solidFill>
                <a:srgbClr val="3371E7"/>
              </a:solidFill>
              <a:ea typeface="+mn-lt"/>
              <a:cs typeface="+mn-lt"/>
            </a:endParaRPr>
          </a:p>
          <a:p>
            <a:pPr algn="ctr"/>
            <a:r>
              <a:rPr lang="en-US" sz="2400">
                <a:solidFill>
                  <a:srgbClr val="3371E7"/>
                </a:solidFill>
                <a:ea typeface="+mn-lt"/>
                <a:cs typeface="+mn-lt"/>
              </a:rPr>
              <a:t>This funding opportunity allowed providers to enhance or expand capacity for Remote Support offerings, ensuring that individuals receive the necessary assistance tailored to their needs.</a:t>
            </a:r>
            <a:endParaRPr lang="en-US" sz="2400">
              <a:solidFill>
                <a:srgbClr val="000000"/>
              </a:solidFill>
              <a:ea typeface="+mn-lt"/>
              <a:cs typeface="+mn-lt"/>
            </a:endParaRPr>
          </a:p>
          <a:p>
            <a:endParaRPr lang="en-US" sz="2000">
              <a:solidFill>
                <a:srgbClr val="3371E7"/>
              </a:solidFill>
              <a:cs typeface="Poppins"/>
            </a:endParaRPr>
          </a:p>
        </p:txBody>
      </p:sp>
    </p:spTree>
    <p:extLst>
      <p:ext uri="{BB962C8B-B14F-4D97-AF65-F5344CB8AC3E}">
        <p14:creationId xmlns:p14="http://schemas.microsoft.com/office/powerpoint/2010/main" val="1051682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12D2E-3D84-1A00-A7C4-6840EB1CE574}"/>
            </a:ext>
          </a:extLst>
        </p:cNvPr>
        <p:cNvGrpSpPr/>
        <p:nvPr/>
      </p:nvGrpSpPr>
      <p:grpSpPr>
        <a:xfrm>
          <a:off x="0" y="0"/>
          <a:ext cx="0" cy="0"/>
          <a:chOff x="0" y="0"/>
          <a:chExt cx="0" cy="0"/>
        </a:xfrm>
      </p:grpSpPr>
      <p:sp>
        <p:nvSpPr>
          <p:cNvPr id="7" name="Text Placeholder 1">
            <a:extLst>
              <a:ext uri="{FF2B5EF4-FFF2-40B4-BE49-F238E27FC236}">
                <a16:creationId xmlns:a16="http://schemas.microsoft.com/office/drawing/2014/main" id="{55CB4B7D-7CC4-32E3-F84C-B74DAEE7EA89}"/>
              </a:ext>
            </a:extLst>
          </p:cNvPr>
          <p:cNvSpPr>
            <a:spLocks noGrp="1"/>
          </p:cNvSpPr>
          <p:nvPr>
            <p:ph type="body" sz="quarter" idx="10"/>
          </p:nvPr>
        </p:nvSpPr>
        <p:spPr>
          <a:xfrm>
            <a:off x="503525" y="457778"/>
            <a:ext cx="10081989" cy="1079493"/>
          </a:xfrm>
        </p:spPr>
        <p:txBody>
          <a:bodyPr lIns="91440" tIns="45720" rIns="91440" bIns="45720" anchor="t"/>
          <a:lstStyle/>
          <a:p>
            <a:r>
              <a:rPr lang="en-US" sz="3200">
                <a:solidFill>
                  <a:schemeClr val="accent4"/>
                </a:solidFill>
                <a:latin typeface="Poppins"/>
                <a:cs typeface="Poppins"/>
              </a:rPr>
              <a:t>REMOTE SUPPORTS NOTICE OF OPPORTUNITY AWARDEES</a:t>
            </a:r>
            <a:endParaRPr lang="en-US" sz="3200">
              <a:solidFill>
                <a:schemeClr val="accent4"/>
              </a:solidFill>
              <a:latin typeface="Poppins"/>
            </a:endParaRPr>
          </a:p>
        </p:txBody>
      </p:sp>
      <p:sp>
        <p:nvSpPr>
          <p:cNvPr id="4" name="Text Placeholder 3">
            <a:extLst>
              <a:ext uri="{FF2B5EF4-FFF2-40B4-BE49-F238E27FC236}">
                <a16:creationId xmlns:a16="http://schemas.microsoft.com/office/drawing/2014/main" id="{C9D2861A-8836-5996-860D-435FA88B9B6F}"/>
              </a:ext>
            </a:extLst>
          </p:cNvPr>
          <p:cNvSpPr>
            <a:spLocks noGrp="1"/>
          </p:cNvSpPr>
          <p:nvPr>
            <p:ph type="body" sz="quarter" idx="24"/>
          </p:nvPr>
        </p:nvSpPr>
        <p:spPr/>
        <p:txBody>
          <a:bodyPr lIns="91440" tIns="45720" rIns="91440" bIns="45720" anchor="t"/>
          <a:lstStyle/>
          <a:p>
            <a:r>
              <a:rPr lang="en-US">
                <a:latin typeface="Poppins Medium"/>
                <a:cs typeface="Poppins Medium"/>
              </a:rPr>
              <a:t>Developmental Services</a:t>
            </a:r>
            <a:endParaRPr lang="en-US"/>
          </a:p>
        </p:txBody>
      </p:sp>
      <p:sp>
        <p:nvSpPr>
          <p:cNvPr id="10" name="Text Placeholder 3">
            <a:extLst>
              <a:ext uri="{FF2B5EF4-FFF2-40B4-BE49-F238E27FC236}">
                <a16:creationId xmlns:a16="http://schemas.microsoft.com/office/drawing/2014/main" id="{C85FE0CF-B8C8-314C-4108-AF8B0FEFE195}"/>
              </a:ext>
            </a:extLst>
          </p:cNvPr>
          <p:cNvSpPr txBox="1">
            <a:spLocks/>
          </p:cNvSpPr>
          <p:nvPr/>
        </p:nvSpPr>
        <p:spPr>
          <a:xfrm>
            <a:off x="496708" y="1628994"/>
            <a:ext cx="5756455" cy="257280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1"/>
                </a:solidFill>
                <a:latin typeface="Poppins"/>
                <a:cs typeface="Poppins"/>
              </a:rPr>
              <a:t>Dungarvin Connecticut LLC</a:t>
            </a:r>
          </a:p>
          <a:p>
            <a:r>
              <a:rPr lang="en-US">
                <a:solidFill>
                  <a:schemeClr val="accent1"/>
                </a:solidFill>
                <a:latin typeface="Poppins"/>
                <a:cs typeface="Poppins"/>
              </a:rPr>
              <a:t>Midstate Arc, Inc.</a:t>
            </a:r>
          </a:p>
          <a:p>
            <a:r>
              <a:rPr lang="en-US">
                <a:solidFill>
                  <a:schemeClr val="accent1"/>
                </a:solidFill>
                <a:latin typeface="Poppins"/>
                <a:cs typeface="Poppins"/>
              </a:rPr>
              <a:t>HARC</a:t>
            </a:r>
          </a:p>
          <a:p>
            <a:r>
              <a:rPr lang="en-US">
                <a:solidFill>
                  <a:schemeClr val="accent1"/>
                </a:solidFill>
                <a:latin typeface="Poppins"/>
                <a:cs typeface="Poppins"/>
              </a:rPr>
              <a:t>MARC, Inc. of Manchester</a:t>
            </a:r>
          </a:p>
          <a:p>
            <a:r>
              <a:rPr lang="en-US">
                <a:solidFill>
                  <a:schemeClr val="accent1"/>
                </a:solidFill>
                <a:latin typeface="Poppins"/>
                <a:cs typeface="Poppins"/>
              </a:rPr>
              <a:t>CCARC, Inc.</a:t>
            </a:r>
            <a:endParaRPr lang="en-US">
              <a:solidFill>
                <a:schemeClr val="accent1"/>
              </a:solidFill>
              <a:cs typeface="Poppins"/>
            </a:endParaRPr>
          </a:p>
          <a:p>
            <a:endParaRPr lang="en-US">
              <a:solidFill>
                <a:schemeClr val="accent1"/>
              </a:solidFill>
              <a:cs typeface="Poppins"/>
            </a:endParaRPr>
          </a:p>
        </p:txBody>
      </p:sp>
    </p:spTree>
    <p:extLst>
      <p:ext uri="{BB962C8B-B14F-4D97-AF65-F5344CB8AC3E}">
        <p14:creationId xmlns:p14="http://schemas.microsoft.com/office/powerpoint/2010/main" val="3867405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C6A96-6120-340D-4749-4B69585076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36E1388-CEF2-9ED4-8B44-0FD763B0407F}"/>
              </a:ext>
            </a:extLst>
          </p:cNvPr>
          <p:cNvSpPr>
            <a:spLocks noGrp="1"/>
          </p:cNvSpPr>
          <p:nvPr>
            <p:ph type="body" sz="quarter" idx="10"/>
          </p:nvPr>
        </p:nvSpPr>
        <p:spPr>
          <a:xfrm>
            <a:off x="524691" y="299028"/>
            <a:ext cx="10060823" cy="1195909"/>
          </a:xfrm>
        </p:spPr>
        <p:txBody>
          <a:bodyPr lIns="91440" tIns="45720" rIns="91440" bIns="45720" anchor="t"/>
          <a:lstStyle/>
          <a:p>
            <a:r>
              <a:rPr lang="en-US">
                <a:solidFill>
                  <a:schemeClr val="accent4"/>
                </a:solidFill>
                <a:latin typeface="Poppins"/>
                <a:cs typeface="Poppins"/>
              </a:rPr>
              <a:t>RS NOTICE OF OPPORTUNITY AWARDEES</a:t>
            </a:r>
          </a:p>
          <a:p>
            <a:r>
              <a:rPr lang="en-US">
                <a:solidFill>
                  <a:schemeClr val="accent4"/>
                </a:solidFill>
                <a:latin typeface="Poppins"/>
                <a:cs typeface="Poppins"/>
              </a:rPr>
              <a:t>CONTACT INFORMATION</a:t>
            </a:r>
            <a:endParaRPr lang="en-US">
              <a:solidFill>
                <a:schemeClr val="accent4"/>
              </a:solidFill>
            </a:endParaRPr>
          </a:p>
        </p:txBody>
      </p:sp>
      <p:sp>
        <p:nvSpPr>
          <p:cNvPr id="4" name="Text Placeholder 3">
            <a:extLst>
              <a:ext uri="{FF2B5EF4-FFF2-40B4-BE49-F238E27FC236}">
                <a16:creationId xmlns:a16="http://schemas.microsoft.com/office/drawing/2014/main" id="{8006A270-3958-C515-2837-324176CBC80B}"/>
              </a:ext>
            </a:extLst>
          </p:cNvPr>
          <p:cNvSpPr>
            <a:spLocks noGrp="1"/>
          </p:cNvSpPr>
          <p:nvPr>
            <p:ph type="body" sz="quarter" idx="12"/>
          </p:nvPr>
        </p:nvSpPr>
        <p:spPr>
          <a:xfrm>
            <a:off x="525463" y="1720849"/>
            <a:ext cx="11104033" cy="4340225"/>
          </a:xfrm>
        </p:spPr>
        <p:txBody>
          <a:bodyPr lIns="91440" tIns="45720" rIns="91440" bIns="45720" anchor="t"/>
          <a:lstStyle/>
          <a:p>
            <a:r>
              <a:rPr lang="en-US" sz="2200">
                <a:solidFill>
                  <a:schemeClr val="accent1"/>
                </a:solidFill>
                <a:latin typeface="Poppins"/>
                <a:cs typeface="Poppins"/>
              </a:rPr>
              <a:t>Dungarvin Connecticut LLC</a:t>
            </a:r>
          </a:p>
          <a:p>
            <a:pPr lvl="1"/>
            <a:r>
              <a:rPr lang="en-US" sz="2200">
                <a:solidFill>
                  <a:schemeClr val="accent3"/>
                </a:solidFill>
                <a:latin typeface="Poppins"/>
                <a:cs typeface="Poppins"/>
              </a:rPr>
              <a:t>Melissa Mascari: mmascari@dungarvin.com </a:t>
            </a:r>
          </a:p>
          <a:p>
            <a:r>
              <a:rPr lang="en-US" sz="2200">
                <a:solidFill>
                  <a:schemeClr val="accent1"/>
                </a:solidFill>
                <a:latin typeface="Poppins"/>
                <a:cs typeface="Poppins"/>
              </a:rPr>
              <a:t>Midstate Arc, Inc.</a:t>
            </a:r>
          </a:p>
          <a:p>
            <a:pPr lvl="1">
              <a:buFont typeface="Overpass Light" panose="020B0604020202020204" pitchFamily="34" charset="0"/>
            </a:pPr>
            <a:r>
              <a:rPr lang="en-US" sz="2200">
                <a:solidFill>
                  <a:schemeClr val="accent3"/>
                </a:solidFill>
                <a:latin typeface="Poppins"/>
                <a:cs typeface="Poppins"/>
              </a:rPr>
              <a:t>Kat Wood: kwood@midstatearc.org, (203) 238-8384</a:t>
            </a:r>
          </a:p>
          <a:p>
            <a:r>
              <a:rPr lang="en-US" sz="2200">
                <a:solidFill>
                  <a:schemeClr val="accent1"/>
                </a:solidFill>
                <a:latin typeface="Poppins"/>
                <a:cs typeface="Poppins"/>
              </a:rPr>
              <a:t>HARC</a:t>
            </a:r>
          </a:p>
          <a:p>
            <a:pPr lvl="1">
              <a:buFont typeface="Overpass Light" panose="020B0604020202020204" pitchFamily="34" charset="0"/>
            </a:pPr>
            <a:r>
              <a:rPr lang="en-US" sz="2200">
                <a:solidFill>
                  <a:schemeClr val="accent3"/>
                </a:solidFill>
                <a:latin typeface="Poppins"/>
                <a:cs typeface="Poppins"/>
              </a:rPr>
              <a:t>Mike Gibney: mgibney@harc-ct.org </a:t>
            </a:r>
          </a:p>
          <a:p>
            <a:r>
              <a:rPr lang="en-US" sz="2200">
                <a:solidFill>
                  <a:schemeClr val="accent1"/>
                </a:solidFill>
                <a:latin typeface="Poppins"/>
                <a:cs typeface="Poppins"/>
              </a:rPr>
              <a:t>MARC, Inc. of Manchester</a:t>
            </a:r>
          </a:p>
          <a:p>
            <a:pPr lvl="1"/>
            <a:r>
              <a:rPr lang="en-US" sz="2200">
                <a:solidFill>
                  <a:schemeClr val="accent3"/>
                </a:solidFill>
                <a:latin typeface="Poppins"/>
                <a:cs typeface="Poppins"/>
              </a:rPr>
              <a:t>Alex Lehofer: alehofer@marcct.org, (860) 938-6673</a:t>
            </a:r>
          </a:p>
          <a:p>
            <a:r>
              <a:rPr lang="en-US" sz="2200">
                <a:solidFill>
                  <a:schemeClr val="accent1"/>
                </a:solidFill>
                <a:latin typeface="Poppins"/>
                <a:cs typeface="Poppins"/>
              </a:rPr>
              <a:t>CCARC, Inc.</a:t>
            </a:r>
            <a:endParaRPr lang="en-US" sz="2200">
              <a:solidFill>
                <a:schemeClr val="accent1"/>
              </a:solidFill>
            </a:endParaRPr>
          </a:p>
          <a:p>
            <a:pPr lvl="1"/>
            <a:r>
              <a:rPr lang="en-US" sz="2200">
                <a:solidFill>
                  <a:schemeClr val="accent3"/>
                </a:solidFill>
                <a:latin typeface="Poppins"/>
                <a:cs typeface="Poppins"/>
              </a:rPr>
              <a:t>Johnny Gray: jgray@ccarc.com, (860) 597-3119</a:t>
            </a:r>
            <a:endParaRPr lang="en-US" sz="2200" err="1">
              <a:solidFill>
                <a:schemeClr val="accent3"/>
              </a:solidFill>
            </a:endParaRPr>
          </a:p>
          <a:p>
            <a:pPr marL="0" indent="0">
              <a:buNone/>
            </a:pPr>
            <a:endParaRPr lang="en-US"/>
          </a:p>
        </p:txBody>
      </p:sp>
      <p:sp>
        <p:nvSpPr>
          <p:cNvPr id="6" name="Text Placeholder 5">
            <a:extLst>
              <a:ext uri="{FF2B5EF4-FFF2-40B4-BE49-F238E27FC236}">
                <a16:creationId xmlns:a16="http://schemas.microsoft.com/office/drawing/2014/main" id="{7DADFD99-D45A-3183-C751-34E83AB8A82E}"/>
              </a:ext>
            </a:extLst>
          </p:cNvPr>
          <p:cNvSpPr>
            <a:spLocks noGrp="1"/>
          </p:cNvSpPr>
          <p:nvPr>
            <p:ph type="body" sz="quarter" idx="24"/>
          </p:nvPr>
        </p:nvSpPr>
        <p:spPr/>
        <p:txBody>
          <a:bodyPr lIns="91440" tIns="45720" rIns="91440" bIns="45720" anchor="t"/>
          <a:lstStyle/>
          <a:p>
            <a:r>
              <a:rPr lang="en-US">
                <a:latin typeface="Poppins Medium"/>
                <a:cs typeface="Poppins Medium"/>
              </a:rPr>
              <a:t>Developmental Services</a:t>
            </a:r>
            <a:endParaRPr lang="en-US"/>
          </a:p>
        </p:txBody>
      </p:sp>
    </p:spTree>
    <p:extLst>
      <p:ext uri="{BB962C8B-B14F-4D97-AF65-F5344CB8AC3E}">
        <p14:creationId xmlns:p14="http://schemas.microsoft.com/office/powerpoint/2010/main" val="3126439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Woman holding sign">
            <a:extLst>
              <a:ext uri="{FF2B5EF4-FFF2-40B4-BE49-F238E27FC236}">
                <a16:creationId xmlns:a16="http://schemas.microsoft.com/office/drawing/2014/main" id="{43F343DD-6F69-4B12-615B-73C248EA8D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9501" y="727649"/>
            <a:ext cx="2943096" cy="4237512"/>
          </a:xfrm>
          <a:prstGeom prst="rect">
            <a:avLst/>
          </a:prstGeom>
        </p:spPr>
      </p:pic>
      <p:sp>
        <p:nvSpPr>
          <p:cNvPr id="12" name="Text Placeholder 11">
            <a:extLst>
              <a:ext uri="{FF2B5EF4-FFF2-40B4-BE49-F238E27FC236}">
                <a16:creationId xmlns:a16="http://schemas.microsoft.com/office/drawing/2014/main" id="{E7C5543E-4669-B9FA-58FF-6506294628DB}"/>
              </a:ext>
            </a:extLst>
          </p:cNvPr>
          <p:cNvSpPr>
            <a:spLocks noGrp="1"/>
          </p:cNvSpPr>
          <p:nvPr>
            <p:ph type="body" sz="quarter" idx="10"/>
          </p:nvPr>
        </p:nvSpPr>
        <p:spPr>
          <a:xfrm>
            <a:off x="7442421" y="457778"/>
            <a:ext cx="3143093" cy="539743"/>
          </a:xfrm>
        </p:spPr>
        <p:txBody>
          <a:bodyPr/>
          <a:lstStyle/>
          <a:p>
            <a:r>
              <a:rPr lang="en-US"/>
              <a:t> </a:t>
            </a:r>
          </a:p>
        </p:txBody>
      </p:sp>
      <p:sp>
        <p:nvSpPr>
          <p:cNvPr id="14" name="Text Placeholder 13">
            <a:extLst>
              <a:ext uri="{FF2B5EF4-FFF2-40B4-BE49-F238E27FC236}">
                <a16:creationId xmlns:a16="http://schemas.microsoft.com/office/drawing/2014/main" id="{44E5B0E9-E924-6DBB-CB6F-AA4E71910B3B}"/>
              </a:ext>
            </a:extLst>
          </p:cNvPr>
          <p:cNvSpPr>
            <a:spLocks noGrp="1"/>
          </p:cNvSpPr>
          <p:nvPr>
            <p:ph type="body" sz="quarter" idx="12"/>
          </p:nvPr>
        </p:nvSpPr>
        <p:spPr>
          <a:xfrm>
            <a:off x="126127" y="5060352"/>
            <a:ext cx="4187002" cy="1209595"/>
          </a:xfrm>
        </p:spPr>
        <p:txBody>
          <a:bodyPr lIns="91440" tIns="45720" rIns="91440" bIns="45720" anchor="t"/>
          <a:lstStyle/>
          <a:p>
            <a:pPr marL="0" indent="0" algn="ctr">
              <a:lnSpc>
                <a:spcPct val="150000"/>
              </a:lnSpc>
              <a:buNone/>
            </a:pPr>
            <a:r>
              <a:rPr lang="en-US" sz="1400" kern="100" dirty="0">
                <a:solidFill>
                  <a:srgbClr val="000000"/>
                </a:solidFill>
                <a:effectLst/>
                <a:latin typeface="Poppins"/>
                <a:ea typeface="Calibri"/>
                <a:cs typeface="Poppins"/>
              </a:rPr>
              <a:t> Please follow the link or scan the code to complete the RSVP form to select </a:t>
            </a:r>
            <a:r>
              <a:rPr lang="en-US" sz="1400" b="1" kern="100" dirty="0">
                <a:solidFill>
                  <a:srgbClr val="000000"/>
                </a:solidFill>
                <a:effectLst/>
                <a:latin typeface="Poppins"/>
                <a:ea typeface="Calibri"/>
                <a:cs typeface="Poppins"/>
              </a:rPr>
              <a:t>ONE</a:t>
            </a:r>
            <a:r>
              <a:rPr lang="en-US" sz="1400" kern="100" dirty="0">
                <a:solidFill>
                  <a:srgbClr val="000000"/>
                </a:solidFill>
                <a:effectLst/>
                <a:latin typeface="Poppins"/>
                <a:ea typeface="Calibri"/>
                <a:cs typeface="Poppins"/>
              </a:rPr>
              <a:t> date and </a:t>
            </a:r>
            <a:r>
              <a:rPr lang="en-US" sz="1400" b="1" kern="100" dirty="0">
                <a:solidFill>
                  <a:srgbClr val="000000"/>
                </a:solidFill>
                <a:effectLst/>
                <a:latin typeface="Poppins"/>
                <a:ea typeface="Calibri"/>
                <a:cs typeface="Poppins"/>
              </a:rPr>
              <a:t>ONE</a:t>
            </a:r>
            <a:r>
              <a:rPr lang="en-US" sz="1400" kern="100" dirty="0">
                <a:solidFill>
                  <a:srgbClr val="000000"/>
                </a:solidFill>
                <a:effectLst/>
                <a:latin typeface="Poppins"/>
                <a:ea typeface="Calibri"/>
                <a:cs typeface="Poppins"/>
              </a:rPr>
              <a:t> time that works for you best.</a:t>
            </a:r>
            <a:endParaRPr lang="en-US" sz="1400" dirty="0"/>
          </a:p>
          <a:p>
            <a:pPr marL="0" indent="0">
              <a:buNone/>
            </a:pPr>
            <a:endParaRPr lang="en-US" sz="1400" dirty="0"/>
          </a:p>
        </p:txBody>
      </p:sp>
      <p:sp>
        <p:nvSpPr>
          <p:cNvPr id="10" name="Text Placeholder 9">
            <a:extLst>
              <a:ext uri="{FF2B5EF4-FFF2-40B4-BE49-F238E27FC236}">
                <a16:creationId xmlns:a16="http://schemas.microsoft.com/office/drawing/2014/main" id="{2C399445-2A4E-9E54-F7C3-0371ABCA487B}"/>
              </a:ext>
            </a:extLst>
          </p:cNvPr>
          <p:cNvSpPr>
            <a:spLocks noGrp="1"/>
          </p:cNvSpPr>
          <p:nvPr>
            <p:ph type="body" sz="quarter" idx="24"/>
          </p:nvPr>
        </p:nvSpPr>
        <p:spPr>
          <a:xfrm>
            <a:off x="10384279" y="6565684"/>
            <a:ext cx="2037351" cy="194797"/>
          </a:xfrm>
        </p:spPr>
        <p:txBody>
          <a:bodyPr/>
          <a:lstStyle/>
          <a:p>
            <a:r>
              <a:rPr lang="en-US"/>
              <a:t>Developmental Services</a:t>
            </a:r>
          </a:p>
        </p:txBody>
      </p:sp>
      <p:graphicFrame>
        <p:nvGraphicFramePr>
          <p:cNvPr id="7" name="Diagram 6">
            <a:extLst>
              <a:ext uri="{FF2B5EF4-FFF2-40B4-BE49-F238E27FC236}">
                <a16:creationId xmlns:a16="http://schemas.microsoft.com/office/drawing/2014/main" id="{18704FDF-0FE1-92DF-3BCD-FBA98E4B1A05}"/>
              </a:ext>
            </a:extLst>
          </p:cNvPr>
          <p:cNvGraphicFramePr/>
          <p:nvPr>
            <p:extLst>
              <p:ext uri="{D42A27DB-BD31-4B8C-83A1-F6EECF244321}">
                <p14:modId xmlns:p14="http://schemas.microsoft.com/office/powerpoint/2010/main" val="1890583714"/>
              </p:ext>
            </p:extLst>
          </p:nvPr>
        </p:nvGraphicFramePr>
        <p:xfrm>
          <a:off x="4068491" y="605262"/>
          <a:ext cx="7700721" cy="55164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Picture 1" descr="Qr code&#10;&#10;Description automatically generated">
            <a:extLst>
              <a:ext uri="{FF2B5EF4-FFF2-40B4-BE49-F238E27FC236}">
                <a16:creationId xmlns:a16="http://schemas.microsoft.com/office/drawing/2014/main" id="{A0CACB7A-991F-B394-EAF6-414A6FCF956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3453" y="1846611"/>
            <a:ext cx="991204" cy="864936"/>
          </a:xfrm>
          <a:prstGeom prst="rect">
            <a:avLst/>
          </a:prstGeom>
        </p:spPr>
      </p:pic>
      <p:sp>
        <p:nvSpPr>
          <p:cNvPr id="4" name="TextBox 3">
            <a:extLst>
              <a:ext uri="{FF2B5EF4-FFF2-40B4-BE49-F238E27FC236}">
                <a16:creationId xmlns:a16="http://schemas.microsoft.com/office/drawing/2014/main" id="{4270497B-FF62-DF09-8C8D-C46B677BF6D3}"/>
              </a:ext>
            </a:extLst>
          </p:cNvPr>
          <p:cNvSpPr txBox="1"/>
          <p:nvPr/>
        </p:nvSpPr>
        <p:spPr>
          <a:xfrm>
            <a:off x="1824657" y="1667661"/>
            <a:ext cx="1817940" cy="1222835"/>
          </a:xfrm>
          <a:prstGeom prst="rect">
            <a:avLst/>
          </a:prstGeom>
          <a:noFill/>
        </p:spPr>
        <p:txBody>
          <a:bodyPr wrap="square" lIns="91440" tIns="45720" rIns="91440" bIns="45720" anchor="t">
            <a:spAutoFit/>
          </a:bodyPr>
          <a:lstStyle/>
          <a:p>
            <a:pPr marL="0" marR="0">
              <a:lnSpc>
                <a:spcPct val="107000"/>
              </a:lnSpc>
              <a:spcBef>
                <a:spcPts val="0"/>
              </a:spcBef>
              <a:spcAft>
                <a:spcPts val="0"/>
              </a:spcAft>
              <a:tabLst>
                <a:tab pos="2122170" algn="l"/>
              </a:tabLst>
            </a:pPr>
            <a:r>
              <a:rPr lang="en-US" sz="1200" b="1" kern="1200" dirty="0">
                <a:solidFill>
                  <a:srgbClr val="000000"/>
                </a:solidFill>
                <a:effectLst/>
                <a:latin typeface="Poppins"/>
                <a:ea typeface="Times New Roman" panose="02020603050405020304" pitchFamily="18" charset="0"/>
                <a:cs typeface="Poppins"/>
              </a:rPr>
              <a:t>Follow the link or scan QR code to RSVP:</a:t>
            </a:r>
            <a:r>
              <a:rPr lang="en-US" sz="1200" kern="1200" dirty="0">
                <a:solidFill>
                  <a:srgbClr val="000000"/>
                </a:solidFill>
                <a:effectLst/>
                <a:latin typeface="Poppins"/>
                <a:ea typeface="Times New Roman" panose="02020603050405020304" pitchFamily="18" charset="0"/>
                <a:cs typeface="Poppins"/>
              </a:rPr>
              <a:t> </a:t>
            </a:r>
            <a:r>
              <a:rPr lang="en-US" sz="1100" u="sng" kern="1200" dirty="0">
                <a:solidFill>
                  <a:srgbClr val="000000"/>
                </a:solidFill>
                <a:effectLst/>
                <a:latin typeface="Poppins"/>
                <a:ea typeface="Times New Roman" panose="02020603050405020304" pitchFamily="18" charset="0"/>
                <a:cs typeface="Poppins"/>
                <a:hlinkClick r:id="rId10"/>
              </a:rPr>
              <a:t>https://forms.office.com/g/nECnxQtpiV?origin=lprLink</a:t>
            </a:r>
            <a:endParaRPr lang="en-US" sz="1100" kern="100" dirty="0">
              <a:solidFill>
                <a:srgbClr val="000000"/>
              </a:solidFill>
              <a:effectLst/>
              <a:latin typeface="Poppins"/>
              <a:ea typeface="Calibri" panose="020F0502020204030204" pitchFamily="34" charset="0"/>
              <a:cs typeface="Poppins"/>
            </a:endParaRPr>
          </a:p>
        </p:txBody>
      </p:sp>
      <p:sp>
        <p:nvSpPr>
          <p:cNvPr id="88" name="Text Placeholder 9">
            <a:extLst>
              <a:ext uri="{FF2B5EF4-FFF2-40B4-BE49-F238E27FC236}">
                <a16:creationId xmlns:a16="http://schemas.microsoft.com/office/drawing/2014/main" id="{6F6A9F44-0F42-7231-CA69-828437CF6B5D}"/>
              </a:ext>
            </a:extLst>
          </p:cNvPr>
          <p:cNvSpPr txBox="1">
            <a:spLocks/>
          </p:cNvSpPr>
          <p:nvPr/>
        </p:nvSpPr>
        <p:spPr>
          <a:xfrm>
            <a:off x="1352507" y="145223"/>
            <a:ext cx="8806746" cy="44528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2700" dirty="0">
                <a:solidFill>
                  <a:schemeClr val="accent4"/>
                </a:solidFill>
                <a:latin typeface="Poppins"/>
                <a:cs typeface="Poppins"/>
              </a:rPr>
              <a:t>RESPITE CENTER ASSISTIVE TECHNOLOGY TOURS</a:t>
            </a:r>
            <a:endParaRPr lang="en-US" sz="2700" dirty="0">
              <a:solidFill>
                <a:schemeClr val="accent4"/>
              </a:solidFill>
            </a:endParaRPr>
          </a:p>
        </p:txBody>
      </p:sp>
    </p:spTree>
    <p:extLst>
      <p:ext uri="{BB962C8B-B14F-4D97-AF65-F5344CB8AC3E}">
        <p14:creationId xmlns:p14="http://schemas.microsoft.com/office/powerpoint/2010/main" val="657497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0B57D-BCC1-0FE5-4268-5603F8067F64}"/>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F30143EC-2162-EF06-77C6-E298877553B1}"/>
              </a:ext>
            </a:extLst>
          </p:cNvPr>
          <p:cNvSpPr>
            <a:spLocks noGrp="1"/>
          </p:cNvSpPr>
          <p:nvPr>
            <p:ph type="body" sz="quarter" idx="10"/>
          </p:nvPr>
        </p:nvSpPr>
        <p:spPr>
          <a:xfrm>
            <a:off x="4305937" y="740533"/>
            <a:ext cx="3461616" cy="755403"/>
          </a:xfrm>
        </p:spPr>
        <p:txBody>
          <a:bodyPr lIns="91440" tIns="45720" rIns="91440" bIns="45720" anchor="t"/>
          <a:lstStyle/>
          <a:p>
            <a:r>
              <a:rPr lang="en-US" sz="4400">
                <a:latin typeface="Poppins"/>
                <a:cs typeface="Poppins"/>
              </a:rPr>
              <a:t>Thank you!</a:t>
            </a:r>
          </a:p>
        </p:txBody>
      </p:sp>
      <p:sp>
        <p:nvSpPr>
          <p:cNvPr id="14" name="Text Placeholder 13">
            <a:extLst>
              <a:ext uri="{FF2B5EF4-FFF2-40B4-BE49-F238E27FC236}">
                <a16:creationId xmlns:a16="http://schemas.microsoft.com/office/drawing/2014/main" id="{7D2CD1F3-E708-B097-B7D1-1A8A1B718909}"/>
              </a:ext>
            </a:extLst>
          </p:cNvPr>
          <p:cNvSpPr>
            <a:spLocks noGrp="1"/>
          </p:cNvSpPr>
          <p:nvPr>
            <p:ph type="body" sz="quarter" idx="12"/>
          </p:nvPr>
        </p:nvSpPr>
        <p:spPr>
          <a:xfrm>
            <a:off x="504296" y="2082085"/>
            <a:ext cx="11061700" cy="3311466"/>
          </a:xfrm>
        </p:spPr>
        <p:txBody>
          <a:bodyPr lIns="91440" tIns="45720" rIns="91440" bIns="45720" anchor="t"/>
          <a:lstStyle/>
          <a:p>
            <a:pPr marL="0" indent="0" algn="ctr">
              <a:buNone/>
            </a:pPr>
            <a:r>
              <a:rPr lang="en-US">
                <a:solidFill>
                  <a:schemeClr val="accent4"/>
                </a:solidFill>
                <a:latin typeface="Poppins"/>
                <a:cs typeface="Poppins"/>
              </a:rPr>
              <a:t>If you are interested in learning more about Remote Supports or have a question for the Assistive Technology Division, please email:</a:t>
            </a:r>
            <a:endParaRPr lang="en-US">
              <a:solidFill>
                <a:schemeClr val="accent4"/>
              </a:solidFill>
            </a:endParaRPr>
          </a:p>
          <a:p>
            <a:pPr marL="0" indent="0" algn="ctr">
              <a:buNone/>
            </a:pPr>
            <a:endParaRPr lang="en-US">
              <a:solidFill>
                <a:schemeClr val="accent4"/>
              </a:solidFill>
            </a:endParaRPr>
          </a:p>
          <a:p>
            <a:pPr marL="0" indent="0" algn="ctr">
              <a:buNone/>
            </a:pPr>
            <a:r>
              <a:rPr lang="en-US">
                <a:solidFill>
                  <a:schemeClr val="accent4"/>
                </a:solidFill>
                <a:latin typeface="Poppins"/>
                <a:cs typeface="Poppins"/>
              </a:rPr>
              <a:t>DDS.AssistiveTechnology@ct.gov</a:t>
            </a:r>
          </a:p>
          <a:p>
            <a:pPr marL="0" indent="0" algn="ctr">
              <a:buNone/>
            </a:pPr>
            <a:r>
              <a:rPr lang="en-US">
                <a:solidFill>
                  <a:schemeClr val="accent4"/>
                </a:solidFill>
                <a:latin typeface="Poppins"/>
                <a:cs typeface="Poppins"/>
              </a:rPr>
              <a:t>or</a:t>
            </a:r>
            <a:endParaRPr lang="en-US">
              <a:solidFill>
                <a:schemeClr val="accent4"/>
              </a:solidFill>
            </a:endParaRPr>
          </a:p>
          <a:p>
            <a:pPr marL="0" indent="0" algn="ctr">
              <a:buNone/>
            </a:pPr>
            <a:r>
              <a:rPr lang="en-US">
                <a:solidFill>
                  <a:schemeClr val="accent4"/>
                </a:solidFill>
                <a:latin typeface="Poppins"/>
                <a:cs typeface="Poppins"/>
              </a:rPr>
              <a:t>DDS.RemoteSupports@ct.gov </a:t>
            </a:r>
            <a:endParaRPr lang="en-US">
              <a:solidFill>
                <a:schemeClr val="accent4"/>
              </a:solidFill>
            </a:endParaRPr>
          </a:p>
          <a:p>
            <a:pPr marL="0" indent="0" algn="ctr">
              <a:buNone/>
            </a:pPr>
            <a:endParaRPr lang="en-US" b="1">
              <a:solidFill>
                <a:schemeClr val="accent4"/>
              </a:solidFill>
            </a:endParaRPr>
          </a:p>
        </p:txBody>
      </p:sp>
      <p:sp>
        <p:nvSpPr>
          <p:cNvPr id="10" name="Text Placeholder 9">
            <a:extLst>
              <a:ext uri="{FF2B5EF4-FFF2-40B4-BE49-F238E27FC236}">
                <a16:creationId xmlns:a16="http://schemas.microsoft.com/office/drawing/2014/main" id="{C82316A0-E01D-D04C-6253-184C5E467ADF}"/>
              </a:ext>
            </a:extLst>
          </p:cNvPr>
          <p:cNvSpPr>
            <a:spLocks noGrp="1"/>
          </p:cNvSpPr>
          <p:nvPr>
            <p:ph type="body" sz="quarter" idx="24"/>
          </p:nvPr>
        </p:nvSpPr>
        <p:spPr>
          <a:xfrm>
            <a:off x="10384279" y="6565684"/>
            <a:ext cx="2037351" cy="194797"/>
          </a:xfrm>
        </p:spPr>
        <p:txBody>
          <a:bodyPr/>
          <a:lstStyle/>
          <a:p>
            <a:r>
              <a:rPr lang="en-US"/>
              <a:t>Developmental Services</a:t>
            </a:r>
          </a:p>
        </p:txBody>
      </p:sp>
    </p:spTree>
    <p:extLst>
      <p:ext uri="{BB962C8B-B14F-4D97-AF65-F5344CB8AC3E}">
        <p14:creationId xmlns:p14="http://schemas.microsoft.com/office/powerpoint/2010/main" val="3304846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2B2E82AF-406E-BD4D-3212-C51C81DA5C6F}"/>
              </a:ext>
            </a:extLst>
          </p:cNvPr>
          <p:cNvSpPr>
            <a:spLocks noGrp="1"/>
          </p:cNvSpPr>
          <p:nvPr>
            <p:ph type="body" sz="quarter" idx="24"/>
          </p:nvPr>
        </p:nvSpPr>
        <p:spPr>
          <a:xfrm>
            <a:off x="10384279" y="6565684"/>
            <a:ext cx="2037351" cy="194797"/>
          </a:xfrm>
        </p:spPr>
        <p:txBody>
          <a:bodyPr/>
          <a:lstStyle/>
          <a:p>
            <a:r>
              <a:rPr lang="en-US"/>
              <a:t>Developmental Services</a:t>
            </a:r>
          </a:p>
        </p:txBody>
      </p:sp>
      <p:sp>
        <p:nvSpPr>
          <p:cNvPr id="2" name="TextBox 1">
            <a:extLst>
              <a:ext uri="{FF2B5EF4-FFF2-40B4-BE49-F238E27FC236}">
                <a16:creationId xmlns:a16="http://schemas.microsoft.com/office/drawing/2014/main" id="{DC07D2E9-6C75-34FA-2368-C279382634B3}"/>
              </a:ext>
            </a:extLst>
          </p:cNvPr>
          <p:cNvSpPr txBox="1"/>
          <p:nvPr/>
        </p:nvSpPr>
        <p:spPr>
          <a:xfrm>
            <a:off x="2750127" y="1103001"/>
            <a:ext cx="6691745" cy="363663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a:buChar char="•"/>
            </a:pPr>
            <a:r>
              <a:rPr lang="en-US" sz="2600" dirty="0">
                <a:solidFill>
                  <a:schemeClr val="bg1"/>
                </a:solidFill>
                <a:latin typeface="Poppins"/>
                <a:cs typeface="Poppins"/>
              </a:rPr>
              <a:t>Overview of Remote Supports</a:t>
            </a:r>
          </a:p>
          <a:p>
            <a:pPr marL="285750" indent="-285750">
              <a:lnSpc>
                <a:spcPct val="150000"/>
              </a:lnSpc>
              <a:buFont typeface="Arial"/>
              <a:buChar char="•"/>
            </a:pPr>
            <a:r>
              <a:rPr lang="en-US" sz="2600" dirty="0">
                <a:solidFill>
                  <a:schemeClr val="bg1"/>
                </a:solidFill>
                <a:latin typeface="Poppins"/>
                <a:cs typeface="Poppins"/>
              </a:rPr>
              <a:t>Remote Supports STEP Video</a:t>
            </a:r>
          </a:p>
          <a:p>
            <a:pPr marL="285750" indent="-285750">
              <a:lnSpc>
                <a:spcPct val="150000"/>
              </a:lnSpc>
              <a:buFont typeface="Arial"/>
              <a:buChar char="•"/>
            </a:pPr>
            <a:r>
              <a:rPr lang="en-US" sz="2600" dirty="0">
                <a:solidFill>
                  <a:schemeClr val="bg1"/>
                </a:solidFill>
                <a:cs typeface="Poppins"/>
              </a:rPr>
              <a:t>Remote Supports Notice of Opportunity</a:t>
            </a:r>
          </a:p>
          <a:p>
            <a:pPr marL="742950" lvl="1" indent="-285750">
              <a:lnSpc>
                <a:spcPct val="150000"/>
              </a:lnSpc>
              <a:buFont typeface="Arial"/>
              <a:buChar char="•"/>
            </a:pPr>
            <a:r>
              <a:rPr lang="en-US" sz="2600" dirty="0">
                <a:solidFill>
                  <a:schemeClr val="bg1"/>
                </a:solidFill>
                <a:cs typeface="Poppins"/>
              </a:rPr>
              <a:t>Provider Awardees </a:t>
            </a:r>
          </a:p>
          <a:p>
            <a:pPr marL="285750" indent="-285750">
              <a:lnSpc>
                <a:spcPct val="150000"/>
              </a:lnSpc>
              <a:buFont typeface="Arial,Sans-Serif"/>
              <a:buChar char="•"/>
            </a:pPr>
            <a:r>
              <a:rPr lang="en-US" sz="2600" dirty="0">
                <a:solidFill>
                  <a:schemeClr val="bg1"/>
                </a:solidFill>
                <a:cs typeface="Poppins"/>
              </a:rPr>
              <a:t>Respite Center Tours</a:t>
            </a:r>
          </a:p>
        </p:txBody>
      </p:sp>
    </p:spTree>
    <p:extLst>
      <p:ext uri="{BB962C8B-B14F-4D97-AF65-F5344CB8AC3E}">
        <p14:creationId xmlns:p14="http://schemas.microsoft.com/office/powerpoint/2010/main" val="3237032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B8302-C766-5149-74F8-47E4EC5C2B81}"/>
            </a:ext>
          </a:extLst>
        </p:cNvPr>
        <p:cNvGrpSpPr/>
        <p:nvPr/>
      </p:nvGrpSpPr>
      <p:grpSpPr>
        <a:xfrm>
          <a:off x="0" y="0"/>
          <a:ext cx="0" cy="0"/>
          <a:chOff x="0" y="0"/>
          <a:chExt cx="0" cy="0"/>
        </a:xfrm>
      </p:grpSpPr>
      <p:sp>
        <p:nvSpPr>
          <p:cNvPr id="3" name="Text Placeholder 11">
            <a:extLst>
              <a:ext uri="{FF2B5EF4-FFF2-40B4-BE49-F238E27FC236}">
                <a16:creationId xmlns:a16="http://schemas.microsoft.com/office/drawing/2014/main" id="{30D13E18-2BE8-B36D-5795-99C14F24EC2A}"/>
              </a:ext>
            </a:extLst>
          </p:cNvPr>
          <p:cNvSpPr>
            <a:spLocks noGrp="1"/>
          </p:cNvSpPr>
          <p:nvPr>
            <p:ph type="body" sz="quarter" idx="10"/>
          </p:nvPr>
        </p:nvSpPr>
        <p:spPr/>
        <p:txBody>
          <a:bodyPr lIns="91440" tIns="45720" rIns="91440" bIns="45720" anchor="t"/>
          <a:lstStyle/>
          <a:p>
            <a:r>
              <a:rPr lang="en-US" sz="3200">
                <a:solidFill>
                  <a:schemeClr val="accent4"/>
                </a:solidFill>
                <a:latin typeface="Poppins"/>
                <a:cs typeface="Poppins"/>
              </a:rPr>
              <a:t>REMOTE SUPPORTS</a:t>
            </a:r>
          </a:p>
        </p:txBody>
      </p:sp>
      <p:sp>
        <p:nvSpPr>
          <p:cNvPr id="6" name="Text Placeholder 5">
            <a:extLst>
              <a:ext uri="{FF2B5EF4-FFF2-40B4-BE49-F238E27FC236}">
                <a16:creationId xmlns:a16="http://schemas.microsoft.com/office/drawing/2014/main" id="{4CD041AD-3845-A226-5C18-856D24B32032}"/>
              </a:ext>
            </a:extLst>
          </p:cNvPr>
          <p:cNvSpPr>
            <a:spLocks noGrp="1"/>
          </p:cNvSpPr>
          <p:nvPr>
            <p:ph type="body" sz="quarter" idx="24"/>
          </p:nvPr>
        </p:nvSpPr>
        <p:spPr/>
        <p:txBody>
          <a:bodyPr lIns="91440" tIns="45720" rIns="91440" bIns="45720" anchor="t"/>
          <a:lstStyle/>
          <a:p>
            <a:r>
              <a:rPr lang="en-US">
                <a:latin typeface="Poppins Medium"/>
                <a:cs typeface="Poppins Medium"/>
              </a:rPr>
              <a:t>Developmental Services</a:t>
            </a:r>
            <a:endParaRPr lang="en-US"/>
          </a:p>
        </p:txBody>
      </p:sp>
      <p:sp>
        <p:nvSpPr>
          <p:cNvPr id="5" name="Text Placeholder 13">
            <a:extLst>
              <a:ext uri="{FF2B5EF4-FFF2-40B4-BE49-F238E27FC236}">
                <a16:creationId xmlns:a16="http://schemas.microsoft.com/office/drawing/2014/main" id="{2BD8B685-46B8-52A5-C233-FE324B44D980}"/>
              </a:ext>
            </a:extLst>
          </p:cNvPr>
          <p:cNvSpPr txBox="1">
            <a:spLocks/>
          </p:cNvSpPr>
          <p:nvPr/>
        </p:nvSpPr>
        <p:spPr>
          <a:xfrm>
            <a:off x="567796" y="1285932"/>
            <a:ext cx="11061700" cy="47539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solidFill>
                  <a:schemeClr val="accent3"/>
                </a:solidFill>
                <a:latin typeface="Poppins"/>
                <a:cs typeface="Poppins"/>
              </a:rPr>
              <a:t>In recent years, there has been a significant shift toward embracing remote supports for individuals with intellectual disability; a change accelerated by the global pandemic and sustained by its proven success and versatility. This mode of support has shown immense potential for individuals in need, their families, and service providers. </a:t>
            </a:r>
          </a:p>
          <a:p>
            <a:pPr marL="0" indent="0">
              <a:lnSpc>
                <a:spcPct val="100000"/>
              </a:lnSpc>
              <a:spcBef>
                <a:spcPts val="0"/>
              </a:spcBef>
              <a:buFont typeface="Arial" panose="020B0604020202020204" pitchFamily="34" charset="0"/>
              <a:buNone/>
            </a:pPr>
            <a:endParaRPr lang="en-US" sz="2200" dirty="0">
              <a:solidFill>
                <a:schemeClr val="accent1"/>
              </a:solidFill>
              <a:latin typeface="Poppins"/>
              <a:cs typeface="Poppins"/>
            </a:endParaRPr>
          </a:p>
          <a:p>
            <a:pPr marL="0" indent="0">
              <a:lnSpc>
                <a:spcPct val="100000"/>
              </a:lnSpc>
              <a:spcBef>
                <a:spcPts val="0"/>
              </a:spcBef>
              <a:buFont typeface="Arial" panose="020B0604020202020204" pitchFamily="34" charset="0"/>
              <a:buNone/>
            </a:pPr>
            <a:r>
              <a:rPr lang="en-US" sz="2200" dirty="0">
                <a:solidFill>
                  <a:schemeClr val="accent1"/>
                </a:solidFill>
                <a:latin typeface="Poppins"/>
                <a:cs typeface="Poppins"/>
              </a:rPr>
              <a:t>Remote supports offer a range of benefits that:</a:t>
            </a:r>
          </a:p>
          <a:p>
            <a:pPr marL="305435" indent="-305435">
              <a:lnSpc>
                <a:spcPct val="100000"/>
              </a:lnSpc>
              <a:spcBef>
                <a:spcPts val="0"/>
              </a:spcBef>
            </a:pPr>
            <a:r>
              <a:rPr lang="en-US" sz="2200" dirty="0">
                <a:solidFill>
                  <a:schemeClr val="accent1"/>
                </a:solidFill>
                <a:latin typeface="Poppins"/>
                <a:cs typeface="Poppins"/>
              </a:rPr>
              <a:t>Improve accessibility</a:t>
            </a:r>
          </a:p>
          <a:p>
            <a:pPr marL="305435" indent="-305435">
              <a:lnSpc>
                <a:spcPct val="100000"/>
              </a:lnSpc>
              <a:spcBef>
                <a:spcPts val="0"/>
              </a:spcBef>
            </a:pPr>
            <a:r>
              <a:rPr lang="en-US" sz="2200" dirty="0">
                <a:solidFill>
                  <a:schemeClr val="accent1"/>
                </a:solidFill>
                <a:latin typeface="Poppins"/>
                <a:cs typeface="Poppins"/>
              </a:rPr>
              <a:t>Promote independence</a:t>
            </a:r>
          </a:p>
          <a:p>
            <a:pPr marL="305435" indent="-305435">
              <a:lnSpc>
                <a:spcPct val="100000"/>
              </a:lnSpc>
              <a:spcBef>
                <a:spcPts val="0"/>
              </a:spcBef>
            </a:pPr>
            <a:r>
              <a:rPr lang="en-US" sz="2200" dirty="0">
                <a:solidFill>
                  <a:schemeClr val="accent1"/>
                </a:solidFill>
                <a:latin typeface="Poppins"/>
                <a:cs typeface="Poppins"/>
              </a:rPr>
              <a:t>Ensure continuous care</a:t>
            </a:r>
          </a:p>
          <a:p>
            <a:pPr marL="0" indent="0">
              <a:lnSpc>
                <a:spcPct val="100000"/>
              </a:lnSpc>
              <a:spcBef>
                <a:spcPts val="0"/>
              </a:spcBef>
              <a:buFont typeface="Arial" panose="020B0604020202020204" pitchFamily="34" charset="0"/>
              <a:buNone/>
            </a:pPr>
            <a:endParaRPr lang="en-US" sz="2200" dirty="0">
              <a:latin typeface="Poppins"/>
              <a:cs typeface="Poppins"/>
            </a:endParaRPr>
          </a:p>
          <a:p>
            <a:pPr marL="0" indent="0">
              <a:lnSpc>
                <a:spcPct val="100000"/>
              </a:lnSpc>
              <a:spcBef>
                <a:spcPts val="0"/>
              </a:spcBef>
              <a:buNone/>
            </a:pPr>
            <a:endParaRPr lang="en-US" sz="900" dirty="0">
              <a:solidFill>
                <a:schemeClr val="accent3"/>
              </a:solidFill>
              <a:latin typeface="Poppins"/>
              <a:cs typeface="Poppins"/>
            </a:endParaRPr>
          </a:p>
          <a:p>
            <a:pPr marL="0" indent="0">
              <a:lnSpc>
                <a:spcPct val="100000"/>
              </a:lnSpc>
              <a:spcBef>
                <a:spcPts val="0"/>
              </a:spcBef>
              <a:buFont typeface="Arial" panose="020B0604020202020204" pitchFamily="34" charset="0"/>
              <a:buNone/>
            </a:pPr>
            <a:r>
              <a:rPr lang="en-US" sz="2200" dirty="0">
                <a:solidFill>
                  <a:schemeClr val="accent3"/>
                </a:solidFill>
                <a:latin typeface="Poppins"/>
                <a:cs typeface="Poppins"/>
              </a:rPr>
              <a:t>These are crucial factors in the well-being of people with intellectual disability.</a:t>
            </a:r>
          </a:p>
          <a:p>
            <a:pPr marL="0" indent="0">
              <a:buFont typeface="Arial" panose="020B0604020202020204" pitchFamily="34" charset="0"/>
              <a:buNone/>
            </a:pPr>
            <a:endParaRPr lang="en-US" sz="1400" dirty="0"/>
          </a:p>
        </p:txBody>
      </p:sp>
    </p:spTree>
    <p:extLst>
      <p:ext uri="{BB962C8B-B14F-4D97-AF65-F5344CB8AC3E}">
        <p14:creationId xmlns:p14="http://schemas.microsoft.com/office/powerpoint/2010/main" val="2906178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9DDC9-1B8C-DF24-CCA8-8EC07443E1E7}"/>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007119D-A8D2-AC9F-F76D-0086A0311E5E}"/>
              </a:ext>
            </a:extLst>
          </p:cNvPr>
          <p:cNvSpPr>
            <a:spLocks noGrp="1"/>
          </p:cNvSpPr>
          <p:nvPr>
            <p:ph type="body" sz="quarter" idx="10"/>
          </p:nvPr>
        </p:nvSpPr>
        <p:spPr/>
        <p:txBody>
          <a:bodyPr lIns="91440" tIns="45720" rIns="91440" bIns="45720" anchor="t"/>
          <a:lstStyle/>
          <a:p>
            <a:r>
              <a:rPr lang="en-US">
                <a:solidFill>
                  <a:schemeClr val="accent4"/>
                </a:solidFill>
                <a:latin typeface="Poppins"/>
                <a:cs typeface="Poppins"/>
              </a:rPr>
              <a:t>WHAT IS REMOTE SUPPORTS?</a:t>
            </a:r>
            <a:endParaRPr lang="en-US">
              <a:solidFill>
                <a:schemeClr val="accent4"/>
              </a:solidFill>
            </a:endParaRPr>
          </a:p>
        </p:txBody>
      </p:sp>
      <p:sp>
        <p:nvSpPr>
          <p:cNvPr id="10" name="Text Placeholder 9">
            <a:extLst>
              <a:ext uri="{FF2B5EF4-FFF2-40B4-BE49-F238E27FC236}">
                <a16:creationId xmlns:a16="http://schemas.microsoft.com/office/drawing/2014/main" id="{5849B41C-E169-FA23-61BF-CA5B33822D76}"/>
              </a:ext>
            </a:extLst>
          </p:cNvPr>
          <p:cNvSpPr>
            <a:spLocks noGrp="1"/>
          </p:cNvSpPr>
          <p:nvPr>
            <p:ph type="body" sz="quarter" idx="24"/>
          </p:nvPr>
        </p:nvSpPr>
        <p:spPr>
          <a:xfrm>
            <a:off x="10384279" y="6565684"/>
            <a:ext cx="2037351" cy="194797"/>
          </a:xfrm>
        </p:spPr>
        <p:txBody>
          <a:bodyPr/>
          <a:lstStyle/>
          <a:p>
            <a:r>
              <a:rPr lang="en-US"/>
              <a:t>Developmental Services</a:t>
            </a:r>
          </a:p>
        </p:txBody>
      </p:sp>
      <p:sp>
        <p:nvSpPr>
          <p:cNvPr id="5" name="Text Placeholder 13">
            <a:extLst>
              <a:ext uri="{FF2B5EF4-FFF2-40B4-BE49-F238E27FC236}">
                <a16:creationId xmlns:a16="http://schemas.microsoft.com/office/drawing/2014/main" id="{C8E746A3-86D0-D6F3-FEB7-DEE1160E4319}"/>
              </a:ext>
            </a:extLst>
          </p:cNvPr>
          <p:cNvSpPr txBox="1">
            <a:spLocks/>
          </p:cNvSpPr>
          <p:nvPr/>
        </p:nvSpPr>
        <p:spPr>
          <a:xfrm>
            <a:off x="525463" y="1109948"/>
            <a:ext cx="11061700" cy="127177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solidFill>
                  <a:schemeClr val="accent1"/>
                </a:solidFill>
              </a:rPr>
              <a:t>The delivery of supports at a remote location through virtual means by paid staff or natural supports who are engaged with the individual through technology/devices with the capability for live two-way communication. Remote supports include a service component </a:t>
            </a:r>
            <a:r>
              <a:rPr lang="en-US" sz="2000" b="1">
                <a:solidFill>
                  <a:schemeClr val="accent1"/>
                </a:solidFill>
              </a:rPr>
              <a:t>and</a:t>
            </a:r>
            <a:r>
              <a:rPr lang="en-US" sz="2000">
                <a:solidFill>
                  <a:schemeClr val="accent1"/>
                </a:solidFill>
              </a:rPr>
              <a:t> a technology component.</a:t>
            </a:r>
            <a:endParaRPr lang="en-US" sz="2000">
              <a:solidFill>
                <a:schemeClr val="accent1"/>
              </a:solidFill>
              <a:cs typeface="Poppins"/>
            </a:endParaRPr>
          </a:p>
          <a:p>
            <a:pPr marL="0" indent="0">
              <a:buFont typeface="Arial" panose="020B0604020202020204" pitchFamily="34" charset="0"/>
              <a:buNone/>
            </a:pPr>
            <a:endParaRPr lang="en-US" sz="2000">
              <a:solidFill>
                <a:schemeClr val="accent3"/>
              </a:solidFill>
              <a:cs typeface="Poppins"/>
            </a:endParaRPr>
          </a:p>
          <a:p>
            <a:pPr marL="0" indent="0">
              <a:buFont typeface="Arial" panose="020B0604020202020204" pitchFamily="34" charset="0"/>
              <a:buNone/>
            </a:pPr>
            <a:endParaRPr lang="en-US" sz="2000">
              <a:solidFill>
                <a:schemeClr val="accent3"/>
              </a:solidFill>
              <a:cs typeface="Poppins"/>
            </a:endParaRPr>
          </a:p>
        </p:txBody>
      </p:sp>
      <p:sp>
        <p:nvSpPr>
          <p:cNvPr id="7" name="TextBox 6">
            <a:extLst>
              <a:ext uri="{FF2B5EF4-FFF2-40B4-BE49-F238E27FC236}">
                <a16:creationId xmlns:a16="http://schemas.microsoft.com/office/drawing/2014/main" id="{4FE190FD-A11A-5577-788F-F344EC65CCE2}"/>
              </a:ext>
            </a:extLst>
          </p:cNvPr>
          <p:cNvSpPr txBox="1"/>
          <p:nvPr/>
        </p:nvSpPr>
        <p:spPr>
          <a:xfrm>
            <a:off x="561471" y="2440897"/>
            <a:ext cx="10951564" cy="34855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000">
                <a:solidFill>
                  <a:schemeClr val="accent1"/>
                </a:solidFill>
                <a:cs typeface="Poppins"/>
              </a:rPr>
              <a:t>Equipment used to meet this requirement must include one or more of the following systems:</a:t>
            </a:r>
          </a:p>
          <a:p>
            <a:pPr marL="285750" indent="-285750">
              <a:lnSpc>
                <a:spcPct val="90000"/>
              </a:lnSpc>
              <a:spcBef>
                <a:spcPts val="1000"/>
              </a:spcBef>
              <a:buFont typeface="Arial"/>
              <a:buChar char="•"/>
            </a:pPr>
            <a:r>
              <a:rPr lang="en-US" sz="2000">
                <a:solidFill>
                  <a:schemeClr val="accent1"/>
                </a:solidFill>
                <a:cs typeface="Poppins"/>
              </a:rPr>
              <a:t>Motion sensing system</a:t>
            </a:r>
          </a:p>
          <a:p>
            <a:pPr marL="285750" indent="-285750">
              <a:lnSpc>
                <a:spcPct val="90000"/>
              </a:lnSpc>
              <a:spcBef>
                <a:spcPts val="1000"/>
              </a:spcBef>
              <a:buFont typeface="Arial"/>
              <a:buChar char="•"/>
            </a:pPr>
            <a:r>
              <a:rPr lang="en-US" sz="2000">
                <a:solidFill>
                  <a:schemeClr val="accent1"/>
                </a:solidFill>
                <a:cs typeface="Poppins"/>
              </a:rPr>
              <a:t>Radio frequency identification</a:t>
            </a:r>
          </a:p>
          <a:p>
            <a:pPr marL="285750" indent="-285750">
              <a:lnSpc>
                <a:spcPct val="90000"/>
              </a:lnSpc>
              <a:spcBef>
                <a:spcPts val="1000"/>
              </a:spcBef>
              <a:buFont typeface="Arial"/>
              <a:buChar char="•"/>
            </a:pPr>
            <a:r>
              <a:rPr lang="en-US" sz="2000">
                <a:solidFill>
                  <a:schemeClr val="accent1"/>
                </a:solidFill>
                <a:cs typeface="Poppins"/>
              </a:rPr>
              <a:t>Live video feed</a:t>
            </a:r>
          </a:p>
          <a:p>
            <a:pPr marL="285750" indent="-285750">
              <a:lnSpc>
                <a:spcPct val="90000"/>
              </a:lnSpc>
              <a:spcBef>
                <a:spcPts val="1000"/>
              </a:spcBef>
              <a:buFont typeface="Arial"/>
              <a:buChar char="•"/>
            </a:pPr>
            <a:r>
              <a:rPr lang="en-US" sz="2000">
                <a:solidFill>
                  <a:schemeClr val="accent1"/>
                </a:solidFill>
                <a:cs typeface="Poppins"/>
              </a:rPr>
              <a:t>Live audio feed</a:t>
            </a:r>
          </a:p>
          <a:p>
            <a:pPr marL="285750" indent="-285750">
              <a:lnSpc>
                <a:spcPct val="90000"/>
              </a:lnSpc>
              <a:spcBef>
                <a:spcPts val="1000"/>
              </a:spcBef>
              <a:buFont typeface="Arial"/>
              <a:buChar char="•"/>
            </a:pPr>
            <a:r>
              <a:rPr lang="en-US" sz="2000">
                <a:solidFill>
                  <a:schemeClr val="accent1"/>
                </a:solidFill>
                <a:cs typeface="Poppins"/>
              </a:rPr>
              <a:t>GPS tracking</a:t>
            </a:r>
          </a:p>
          <a:p>
            <a:pPr marL="285750" indent="-285750">
              <a:lnSpc>
                <a:spcPct val="90000"/>
              </a:lnSpc>
              <a:spcBef>
                <a:spcPts val="1000"/>
              </a:spcBef>
              <a:buFont typeface="Arial"/>
              <a:buChar char="•"/>
            </a:pPr>
            <a:r>
              <a:rPr lang="en-US" sz="2000">
                <a:solidFill>
                  <a:schemeClr val="accent1"/>
                </a:solidFill>
                <a:cs typeface="Poppins"/>
              </a:rPr>
              <a:t>Web-based oversight system</a:t>
            </a:r>
          </a:p>
          <a:p>
            <a:pPr marL="285750" indent="-285750">
              <a:lnSpc>
                <a:spcPct val="90000"/>
              </a:lnSpc>
              <a:spcBef>
                <a:spcPts val="1000"/>
              </a:spcBef>
              <a:buFont typeface="Arial"/>
              <a:buChar char="•"/>
            </a:pPr>
            <a:r>
              <a:rPr lang="en-US" sz="2000">
                <a:solidFill>
                  <a:schemeClr val="accent1"/>
                </a:solidFill>
                <a:cs typeface="Poppins"/>
              </a:rPr>
              <a:t>Device that otherwise meets the requirements for two-way communication</a:t>
            </a:r>
            <a:endParaRPr lang="en-US" sz="2000">
              <a:solidFill>
                <a:schemeClr val="accent1"/>
              </a:solidFill>
            </a:endParaRPr>
          </a:p>
        </p:txBody>
      </p:sp>
    </p:spTree>
    <p:extLst>
      <p:ext uri="{BB962C8B-B14F-4D97-AF65-F5344CB8AC3E}">
        <p14:creationId xmlns:p14="http://schemas.microsoft.com/office/powerpoint/2010/main" val="381534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B3F1090-39FD-2B31-81CC-158AC24D0B61}"/>
              </a:ext>
              <a:ext uri="{C183D7F6-B498-43B3-948B-1728B52AA6E4}">
                <adec:decorative xmlns:adec="http://schemas.microsoft.com/office/drawing/2017/decorative" val="1"/>
              </a:ext>
            </a:extLst>
          </p:cNvPr>
          <p:cNvSpPr>
            <a:spLocks noGrp="1"/>
          </p:cNvSpPr>
          <p:nvPr>
            <p:ph type="body" sz="quarter" idx="24"/>
          </p:nvPr>
        </p:nvSpPr>
        <p:spPr/>
        <p:txBody>
          <a:bodyPr/>
          <a:lstStyle/>
          <a:p>
            <a:r>
              <a:rPr lang="en-US"/>
              <a:t>Developmental Services</a:t>
            </a:r>
          </a:p>
        </p:txBody>
      </p:sp>
      <p:sp>
        <p:nvSpPr>
          <p:cNvPr id="5" name="Text Placeholder 4">
            <a:extLst>
              <a:ext uri="{FF2B5EF4-FFF2-40B4-BE49-F238E27FC236}">
                <a16:creationId xmlns:a16="http://schemas.microsoft.com/office/drawing/2014/main" id="{206353C9-EDAB-F859-E6D7-7732F19A9DD5}"/>
              </a:ext>
            </a:extLst>
          </p:cNvPr>
          <p:cNvSpPr>
            <a:spLocks noGrp="1"/>
          </p:cNvSpPr>
          <p:nvPr>
            <p:ph type="body" sz="quarter" idx="12"/>
          </p:nvPr>
        </p:nvSpPr>
        <p:spPr>
          <a:xfrm>
            <a:off x="334963" y="1016561"/>
            <a:ext cx="11524771" cy="2090368"/>
          </a:xfrm>
          <a:ln>
            <a:noFill/>
          </a:ln>
        </p:spPr>
        <p:txBody>
          <a:bodyPr lIns="91440" tIns="45720" rIns="91440" bIns="45720" anchor="t"/>
          <a:lstStyle/>
          <a:p>
            <a:r>
              <a:rPr lang="en-US" sz="2200">
                <a:solidFill>
                  <a:srgbClr val="00214D"/>
                </a:solidFill>
                <a:latin typeface="Poppins"/>
                <a:cs typeface="Poppins"/>
              </a:rPr>
              <a:t>Agencies (either local or national) that collaborate with individuals and their teams to determine how remote supports can assist an individual in meeting their personal goals &amp; what specific technology should be utilized</a:t>
            </a:r>
            <a:endParaRPr lang="en-US" b="1">
              <a:latin typeface="Poppins"/>
              <a:cs typeface="Poppins"/>
            </a:endParaRPr>
          </a:p>
          <a:p>
            <a:pPr>
              <a:lnSpc>
                <a:spcPct val="100000"/>
              </a:lnSpc>
              <a:spcAft>
                <a:spcPts val="600"/>
              </a:spcAft>
              <a:buFont typeface="Arial"/>
              <a:buChar char="•"/>
            </a:pPr>
            <a:r>
              <a:rPr lang="en-US" sz="2200">
                <a:solidFill>
                  <a:srgbClr val="00214D"/>
                </a:solidFill>
                <a:latin typeface="Poppins"/>
                <a:cs typeface="Poppins"/>
              </a:rPr>
              <a:t>Provide support to the individual via the identified remote support technology    </a:t>
            </a:r>
            <a:endParaRPr lang="en-US" sz="2200">
              <a:solidFill>
                <a:srgbClr val="00214D"/>
              </a:solidFill>
            </a:endParaRPr>
          </a:p>
          <a:p>
            <a:pPr>
              <a:lnSpc>
                <a:spcPct val="100000"/>
              </a:lnSpc>
              <a:spcAft>
                <a:spcPts val="600"/>
              </a:spcAft>
              <a:buFont typeface="Arial"/>
              <a:buChar char="•"/>
            </a:pPr>
            <a:r>
              <a:rPr lang="en-US" sz="2200">
                <a:solidFill>
                  <a:srgbClr val="00214D"/>
                </a:solidFill>
                <a:latin typeface="Poppins"/>
                <a:cs typeface="Poppins"/>
              </a:rPr>
              <a:t>Contact on-call backup support when needed (based on individual's plan)</a:t>
            </a:r>
            <a:endParaRPr lang="en-US" sz="2200">
              <a:solidFill>
                <a:srgbClr val="00214D"/>
              </a:solidFill>
            </a:endParaRPr>
          </a:p>
          <a:p>
            <a:pPr marL="0" indent="0" algn="ctr">
              <a:buNone/>
            </a:pPr>
            <a:endParaRPr lang="en-US" b="1">
              <a:solidFill>
                <a:srgbClr val="00214D"/>
              </a:solidFill>
            </a:endParaRPr>
          </a:p>
          <a:p>
            <a:pPr marL="0" indent="0">
              <a:buNone/>
            </a:pPr>
            <a:endParaRPr lang="en-US"/>
          </a:p>
        </p:txBody>
      </p:sp>
      <p:sp>
        <p:nvSpPr>
          <p:cNvPr id="3" name="Text Placeholder 11">
            <a:extLst>
              <a:ext uri="{FF2B5EF4-FFF2-40B4-BE49-F238E27FC236}">
                <a16:creationId xmlns:a16="http://schemas.microsoft.com/office/drawing/2014/main" id="{4C4EF775-9F3B-0BD4-B783-9071EA86990E}"/>
              </a:ext>
            </a:extLst>
          </p:cNvPr>
          <p:cNvSpPr>
            <a:spLocks noGrp="1"/>
          </p:cNvSpPr>
          <p:nvPr>
            <p:ph type="body" sz="quarter" idx="10"/>
          </p:nvPr>
        </p:nvSpPr>
        <p:spPr>
          <a:xfrm>
            <a:off x="334191" y="299028"/>
            <a:ext cx="10060823" cy="539743"/>
          </a:xfrm>
        </p:spPr>
        <p:txBody>
          <a:bodyPr lIns="91440" tIns="45720" rIns="91440" bIns="45720" anchor="t"/>
          <a:lstStyle/>
          <a:p>
            <a:r>
              <a:rPr lang="en-US">
                <a:solidFill>
                  <a:schemeClr val="accent4"/>
                </a:solidFill>
                <a:latin typeface="Poppins"/>
                <a:cs typeface="Poppins"/>
              </a:rPr>
              <a:t>VIRTUAL SUPPORT PARTNER (VSP)</a:t>
            </a:r>
            <a:endParaRPr lang="en-US">
              <a:solidFill>
                <a:schemeClr val="accent4"/>
              </a:solidFill>
            </a:endParaRPr>
          </a:p>
        </p:txBody>
      </p:sp>
      <p:pic>
        <p:nvPicPr>
          <p:cNvPr id="4" name="Picture 3">
            <a:extLst>
              <a:ext uri="{FF2B5EF4-FFF2-40B4-BE49-F238E27FC236}">
                <a16:creationId xmlns:a16="http://schemas.microsoft.com/office/drawing/2014/main" id="{F0F0E849-3641-7A21-F64C-FBD98B1F1F5F}"/>
              </a:ext>
            </a:extLst>
          </p:cNvPr>
          <p:cNvPicPr>
            <a:picLocks noChangeAspect="1"/>
          </p:cNvPicPr>
          <p:nvPr/>
        </p:nvPicPr>
        <p:blipFill>
          <a:blip r:embed="rId2"/>
          <a:stretch>
            <a:fillRect/>
          </a:stretch>
        </p:blipFill>
        <p:spPr>
          <a:xfrm>
            <a:off x="3680883" y="3115204"/>
            <a:ext cx="4184650" cy="2786592"/>
          </a:xfrm>
          <a:prstGeom prst="rect">
            <a:avLst/>
          </a:prstGeom>
        </p:spPr>
      </p:pic>
    </p:spTree>
    <p:extLst>
      <p:ext uri="{BB962C8B-B14F-4D97-AF65-F5344CB8AC3E}">
        <p14:creationId xmlns:p14="http://schemas.microsoft.com/office/powerpoint/2010/main" val="320996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98201-C558-C480-444C-0160EE64AB0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A7C138E-92E9-CCE6-79E5-9F3D6280B789}"/>
              </a:ext>
              <a:ext uri="{C183D7F6-B498-43B3-948B-1728B52AA6E4}">
                <adec:decorative xmlns:adec="http://schemas.microsoft.com/office/drawing/2017/decorative" val="1"/>
              </a:ext>
            </a:extLst>
          </p:cNvPr>
          <p:cNvSpPr>
            <a:spLocks noGrp="1"/>
          </p:cNvSpPr>
          <p:nvPr>
            <p:ph type="body" sz="quarter" idx="24"/>
          </p:nvPr>
        </p:nvSpPr>
        <p:spPr/>
        <p:txBody>
          <a:bodyPr/>
          <a:lstStyle/>
          <a:p>
            <a:r>
              <a:rPr lang="en-US"/>
              <a:t>Developmental Services</a:t>
            </a:r>
          </a:p>
        </p:txBody>
      </p:sp>
      <p:sp>
        <p:nvSpPr>
          <p:cNvPr id="3" name="Text Placeholder 11">
            <a:extLst>
              <a:ext uri="{FF2B5EF4-FFF2-40B4-BE49-F238E27FC236}">
                <a16:creationId xmlns:a16="http://schemas.microsoft.com/office/drawing/2014/main" id="{26C9ADCF-50EB-2CE9-4911-2CD4BB9BEE16}"/>
              </a:ext>
            </a:extLst>
          </p:cNvPr>
          <p:cNvSpPr>
            <a:spLocks noGrp="1"/>
          </p:cNvSpPr>
          <p:nvPr>
            <p:ph type="body" sz="quarter" idx="10"/>
          </p:nvPr>
        </p:nvSpPr>
        <p:spPr>
          <a:xfrm>
            <a:off x="524691" y="362528"/>
            <a:ext cx="10060823" cy="539743"/>
          </a:xfrm>
        </p:spPr>
        <p:txBody>
          <a:bodyPr lIns="91440" tIns="45720" rIns="91440" bIns="45720" anchor="t"/>
          <a:lstStyle/>
          <a:p>
            <a:r>
              <a:rPr lang="en-US">
                <a:solidFill>
                  <a:schemeClr val="accent4"/>
                </a:solidFill>
                <a:latin typeface="Poppins"/>
                <a:cs typeface="Poppins"/>
              </a:rPr>
              <a:t>ON-CALL BACKUP SUPPORT</a:t>
            </a:r>
            <a:endParaRPr lang="en-US">
              <a:solidFill>
                <a:schemeClr val="accent4"/>
              </a:solidFill>
            </a:endParaRPr>
          </a:p>
        </p:txBody>
      </p:sp>
      <p:sp>
        <p:nvSpPr>
          <p:cNvPr id="4" name="Text Placeholder 3">
            <a:extLst>
              <a:ext uri="{FF2B5EF4-FFF2-40B4-BE49-F238E27FC236}">
                <a16:creationId xmlns:a16="http://schemas.microsoft.com/office/drawing/2014/main" id="{99F8F1D8-2FE8-1562-9E32-8C5100CDF6C1}"/>
              </a:ext>
            </a:extLst>
          </p:cNvPr>
          <p:cNvSpPr>
            <a:spLocks noGrp="1"/>
          </p:cNvSpPr>
          <p:nvPr>
            <p:ph type="body" sz="quarter" idx="12"/>
          </p:nvPr>
        </p:nvSpPr>
        <p:spPr>
          <a:xfrm>
            <a:off x="525463" y="1117600"/>
            <a:ext cx="11061700" cy="1048809"/>
          </a:xfrm>
        </p:spPr>
        <p:txBody>
          <a:bodyPr lIns="91440" tIns="45720" rIns="91440" bIns="45720" anchor="t"/>
          <a:lstStyle/>
          <a:p>
            <a:pPr marL="0" indent="0">
              <a:buNone/>
            </a:pPr>
            <a:r>
              <a:rPr lang="en-US" sz="2400">
                <a:latin typeface="Poppins"/>
                <a:cs typeface="Poppins"/>
              </a:rPr>
              <a:t>Designated entity that receives notifications directly from the remote support technology or from the Virtual Support Partner (VSP) and responds when in-person intervention is needed.</a:t>
            </a:r>
          </a:p>
          <a:p>
            <a:pPr marL="0" indent="0">
              <a:buNone/>
            </a:pPr>
            <a:endParaRPr lang="en-US" sz="2000">
              <a:latin typeface="Poppins"/>
              <a:cs typeface="Poppins"/>
            </a:endParaRPr>
          </a:p>
          <a:p>
            <a:pPr marL="0" indent="0">
              <a:buNone/>
            </a:pPr>
            <a:endParaRPr lang="en-US" sz="2000">
              <a:latin typeface="Poppins"/>
              <a:cs typeface="Poppins"/>
            </a:endParaRPr>
          </a:p>
          <a:p>
            <a:pPr marL="0" indent="0">
              <a:buNone/>
            </a:pPr>
            <a:endParaRPr lang="en-US" sz="2000">
              <a:latin typeface="Poppins"/>
              <a:cs typeface="Poppins"/>
            </a:endParaRPr>
          </a:p>
          <a:p>
            <a:pPr marL="0" indent="0">
              <a:buNone/>
            </a:pPr>
            <a:endParaRPr lang="en-US" sz="2000">
              <a:latin typeface="Poppins"/>
              <a:cs typeface="Poppins"/>
            </a:endParaRPr>
          </a:p>
        </p:txBody>
      </p:sp>
      <p:pic>
        <p:nvPicPr>
          <p:cNvPr id="7" name="Picture 6">
            <a:extLst>
              <a:ext uri="{FF2B5EF4-FFF2-40B4-BE49-F238E27FC236}">
                <a16:creationId xmlns:a16="http://schemas.microsoft.com/office/drawing/2014/main" id="{469ABF8A-123C-2C59-EB73-F1A0780D3BF8}"/>
              </a:ext>
            </a:extLst>
          </p:cNvPr>
          <p:cNvPicPr>
            <a:picLocks noChangeAspect="1"/>
          </p:cNvPicPr>
          <p:nvPr/>
        </p:nvPicPr>
        <p:blipFill>
          <a:blip r:embed="rId2"/>
          <a:stretch>
            <a:fillRect/>
          </a:stretch>
        </p:blipFill>
        <p:spPr>
          <a:xfrm>
            <a:off x="6698721" y="2628370"/>
            <a:ext cx="4128559" cy="2606676"/>
          </a:xfrm>
          <a:prstGeom prst="rect">
            <a:avLst/>
          </a:prstGeom>
        </p:spPr>
      </p:pic>
      <p:sp>
        <p:nvSpPr>
          <p:cNvPr id="8" name="TextBox 7">
            <a:extLst>
              <a:ext uri="{FF2B5EF4-FFF2-40B4-BE49-F238E27FC236}">
                <a16:creationId xmlns:a16="http://schemas.microsoft.com/office/drawing/2014/main" id="{7FCF72D1-74D6-7303-7594-9081B37D0395}"/>
              </a:ext>
            </a:extLst>
          </p:cNvPr>
          <p:cNvSpPr txBox="1"/>
          <p:nvPr/>
        </p:nvSpPr>
        <p:spPr>
          <a:xfrm>
            <a:off x="608543" y="2624667"/>
            <a:ext cx="5820833" cy="2678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a:solidFill>
                  <a:srgbClr val="3371E7"/>
                </a:solidFill>
                <a:cs typeface="Poppins"/>
              </a:rPr>
              <a:t>Provided by:</a:t>
            </a:r>
            <a:endParaRPr lang="en-US" sz="2400">
              <a:cs typeface="Poppins"/>
            </a:endParaRPr>
          </a:p>
          <a:p>
            <a:pPr>
              <a:lnSpc>
                <a:spcPct val="90000"/>
              </a:lnSpc>
              <a:spcBef>
                <a:spcPts val="1000"/>
              </a:spcBef>
            </a:pPr>
            <a:r>
              <a:rPr lang="en-US" sz="2400">
                <a:solidFill>
                  <a:srgbClr val="3371E7"/>
                </a:solidFill>
                <a:cs typeface="Poppins"/>
              </a:rPr>
              <a:t>-Designated agency that offers Individualized Home Supports (I.H.S) </a:t>
            </a:r>
            <a:endParaRPr lang="en-US" sz="2400">
              <a:cs typeface="Poppins"/>
            </a:endParaRPr>
          </a:p>
          <a:p>
            <a:pPr>
              <a:lnSpc>
                <a:spcPct val="90000"/>
              </a:lnSpc>
              <a:spcBef>
                <a:spcPts val="1000"/>
              </a:spcBef>
            </a:pPr>
            <a:r>
              <a:rPr lang="en-US" sz="2400">
                <a:solidFill>
                  <a:srgbClr val="3371E7"/>
                </a:solidFill>
                <a:cs typeface="Poppins"/>
              </a:rPr>
              <a:t>-Natural Supports: People who are familiar with the individual (ex. friend, family, neighbor, etc.) and can respond promptly if needed</a:t>
            </a:r>
            <a:endParaRPr lang="en-US" sz="2400"/>
          </a:p>
        </p:txBody>
      </p:sp>
    </p:spTree>
    <p:extLst>
      <p:ext uri="{BB962C8B-B14F-4D97-AF65-F5344CB8AC3E}">
        <p14:creationId xmlns:p14="http://schemas.microsoft.com/office/powerpoint/2010/main" val="3820238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32F07-94DA-915D-CE81-F4360342AA3E}"/>
            </a:ext>
          </a:extLst>
        </p:cNvPr>
        <p:cNvGrpSpPr/>
        <p:nvPr/>
      </p:nvGrpSpPr>
      <p:grpSpPr>
        <a:xfrm>
          <a:off x="0" y="0"/>
          <a:ext cx="0" cy="0"/>
          <a:chOff x="0" y="0"/>
          <a:chExt cx="0" cy="0"/>
        </a:xfrm>
      </p:grpSpPr>
      <p:sp>
        <p:nvSpPr>
          <p:cNvPr id="3" name="Text Placeholder 11">
            <a:extLst>
              <a:ext uri="{FF2B5EF4-FFF2-40B4-BE49-F238E27FC236}">
                <a16:creationId xmlns:a16="http://schemas.microsoft.com/office/drawing/2014/main" id="{A635D5A0-4D23-3AD1-911B-C096C256FEC7}"/>
              </a:ext>
            </a:extLst>
          </p:cNvPr>
          <p:cNvSpPr>
            <a:spLocks noGrp="1"/>
          </p:cNvSpPr>
          <p:nvPr>
            <p:ph type="body" sz="quarter" idx="10"/>
          </p:nvPr>
        </p:nvSpPr>
        <p:spPr/>
        <p:txBody>
          <a:bodyPr lIns="91440" tIns="45720" rIns="91440" bIns="45720" anchor="t"/>
          <a:lstStyle/>
          <a:p>
            <a:r>
              <a:rPr lang="en-US" sz="3200">
                <a:solidFill>
                  <a:schemeClr val="accent4"/>
                </a:solidFill>
                <a:latin typeface="Poppins"/>
                <a:cs typeface="Poppins"/>
              </a:rPr>
              <a:t>BENEFITS OF REMOTE SUPPORTS</a:t>
            </a:r>
          </a:p>
        </p:txBody>
      </p:sp>
      <p:sp>
        <p:nvSpPr>
          <p:cNvPr id="6" name="Text Placeholder 5">
            <a:extLst>
              <a:ext uri="{FF2B5EF4-FFF2-40B4-BE49-F238E27FC236}">
                <a16:creationId xmlns:a16="http://schemas.microsoft.com/office/drawing/2014/main" id="{F81AA9C6-7065-7604-9906-13698FE1CC02}"/>
              </a:ext>
            </a:extLst>
          </p:cNvPr>
          <p:cNvSpPr>
            <a:spLocks noGrp="1"/>
          </p:cNvSpPr>
          <p:nvPr>
            <p:ph type="body" sz="quarter" idx="24"/>
          </p:nvPr>
        </p:nvSpPr>
        <p:spPr/>
        <p:txBody>
          <a:bodyPr lIns="91440" tIns="45720" rIns="91440" bIns="45720" anchor="t"/>
          <a:lstStyle/>
          <a:p>
            <a:r>
              <a:rPr lang="en-US">
                <a:latin typeface="Poppins Medium"/>
                <a:cs typeface="Poppins Medium"/>
              </a:rPr>
              <a:t>Developmental Services</a:t>
            </a:r>
            <a:endParaRPr lang="en-US"/>
          </a:p>
        </p:txBody>
      </p:sp>
      <p:sp>
        <p:nvSpPr>
          <p:cNvPr id="2" name="TextBox 1">
            <a:extLst>
              <a:ext uri="{FF2B5EF4-FFF2-40B4-BE49-F238E27FC236}">
                <a16:creationId xmlns:a16="http://schemas.microsoft.com/office/drawing/2014/main" id="{3E2D7CBA-5C6B-EF00-42DD-DA3A23BF058A}"/>
              </a:ext>
            </a:extLst>
          </p:cNvPr>
          <p:cNvSpPr txBox="1"/>
          <p:nvPr/>
        </p:nvSpPr>
        <p:spPr>
          <a:xfrm>
            <a:off x="528355" y="1162949"/>
            <a:ext cx="11179422"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chemeClr val="accent1"/>
                </a:solidFill>
                <a:latin typeface="Poppins"/>
                <a:cs typeface="Poppins"/>
              </a:rPr>
              <a:t>Increased independence</a:t>
            </a:r>
            <a:endParaRPr lang="en-US" sz="2200">
              <a:solidFill>
                <a:schemeClr val="accent1"/>
              </a:solidFill>
              <a:latin typeface="Poppins"/>
              <a:cs typeface="Poppins"/>
            </a:endParaRPr>
          </a:p>
          <a:p>
            <a:r>
              <a:rPr lang="en-US" sz="2200">
                <a:solidFill>
                  <a:schemeClr val="accent3"/>
                </a:solidFill>
                <a:latin typeface="Poppins"/>
                <a:cs typeface="Poppins"/>
              </a:rPr>
              <a:t>When individuals use prompts that the assistive technology devices provide, they take their learning into their own hands which, in turn, will support them as they develop their own life skills, rather than rely on the support of someone else.</a:t>
            </a:r>
            <a:endParaRPr lang="en-US" sz="2200">
              <a:solidFill>
                <a:schemeClr val="accent3"/>
              </a:solidFill>
            </a:endParaRPr>
          </a:p>
          <a:p>
            <a:endParaRPr lang="en-US" sz="2200">
              <a:solidFill>
                <a:schemeClr val="accent3"/>
              </a:solidFill>
              <a:latin typeface="Poppins"/>
              <a:cs typeface="Poppins"/>
            </a:endParaRPr>
          </a:p>
          <a:p>
            <a:r>
              <a:rPr lang="en-US" sz="2200" b="1">
                <a:solidFill>
                  <a:schemeClr val="accent1"/>
                </a:solidFill>
                <a:latin typeface="Poppins"/>
                <a:cs typeface="Poppins"/>
              </a:rPr>
              <a:t>Relief for caregivers</a:t>
            </a:r>
            <a:endParaRPr lang="en-US">
              <a:solidFill>
                <a:schemeClr val="accent1"/>
              </a:solidFill>
            </a:endParaRPr>
          </a:p>
          <a:p>
            <a:r>
              <a:rPr lang="en-US" sz="2200">
                <a:solidFill>
                  <a:schemeClr val="accent3"/>
                </a:solidFill>
                <a:latin typeface="Poppins"/>
                <a:cs typeface="Poppins"/>
              </a:rPr>
              <a:t>Caregivers can reduce the amount of direct support time and still feel assured that their loved one is safe with the technology and sensors in their home.</a:t>
            </a:r>
          </a:p>
          <a:p>
            <a:endParaRPr lang="en-US" sz="2200" b="1">
              <a:solidFill>
                <a:schemeClr val="accent1"/>
              </a:solidFill>
              <a:latin typeface="Poppins"/>
              <a:cs typeface="Poppins"/>
            </a:endParaRPr>
          </a:p>
          <a:p>
            <a:r>
              <a:rPr lang="en-US" sz="2200" b="1">
                <a:solidFill>
                  <a:schemeClr val="accent1"/>
                </a:solidFill>
                <a:latin typeface="Poppins"/>
                <a:cs typeface="Poppins"/>
              </a:rPr>
              <a:t>Improved quality of life/Enhances privacy &amp; dignity</a:t>
            </a:r>
          </a:p>
          <a:p>
            <a:r>
              <a:rPr lang="en-US" sz="2200">
                <a:solidFill>
                  <a:schemeClr val="accent3"/>
                </a:solidFill>
                <a:latin typeface="Poppins"/>
                <a:cs typeface="Poppins"/>
              </a:rPr>
              <a:t>The use of remote supports allows an individual to feel safe and comfortable without the constant need for another person physically present. </a:t>
            </a:r>
          </a:p>
        </p:txBody>
      </p:sp>
    </p:spTree>
    <p:extLst>
      <p:ext uri="{BB962C8B-B14F-4D97-AF65-F5344CB8AC3E}">
        <p14:creationId xmlns:p14="http://schemas.microsoft.com/office/powerpoint/2010/main" val="3742869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0F8EB8-D68F-715E-752E-0319A86BDB14}"/>
              </a:ext>
              <a:ext uri="{C183D7F6-B498-43B3-948B-1728B52AA6E4}">
                <adec:decorative xmlns:adec="http://schemas.microsoft.com/office/drawing/2017/decorative" val="1"/>
              </a:ext>
            </a:extLst>
          </p:cNvPr>
          <p:cNvSpPr>
            <a:spLocks noGrp="1"/>
          </p:cNvSpPr>
          <p:nvPr>
            <p:ph type="body" sz="quarter" idx="24"/>
          </p:nvPr>
        </p:nvSpPr>
        <p:spPr/>
        <p:txBody>
          <a:bodyPr/>
          <a:lstStyle/>
          <a:p>
            <a:r>
              <a:rPr lang="en-US"/>
              <a:t>Developmental Services</a:t>
            </a:r>
          </a:p>
        </p:txBody>
      </p:sp>
      <p:sp>
        <p:nvSpPr>
          <p:cNvPr id="74" name="Text Placeholder 1">
            <a:extLst>
              <a:ext uri="{FF2B5EF4-FFF2-40B4-BE49-F238E27FC236}">
                <a16:creationId xmlns:a16="http://schemas.microsoft.com/office/drawing/2014/main" id="{5DBE2728-4205-E9E1-6BDD-7FF9B32877AC}"/>
              </a:ext>
            </a:extLst>
          </p:cNvPr>
          <p:cNvSpPr>
            <a:spLocks noGrp="1"/>
          </p:cNvSpPr>
          <p:nvPr>
            <p:ph type="body" sz="quarter" idx="10"/>
          </p:nvPr>
        </p:nvSpPr>
        <p:spPr>
          <a:xfrm>
            <a:off x="524691" y="457778"/>
            <a:ext cx="10060823" cy="539743"/>
          </a:xfrm>
        </p:spPr>
        <p:txBody>
          <a:bodyPr lIns="91440" tIns="45720" rIns="91440" bIns="45720" anchor="t"/>
          <a:lstStyle/>
          <a:p>
            <a:r>
              <a:rPr lang="en-US">
                <a:solidFill>
                  <a:schemeClr val="accent4"/>
                </a:solidFill>
                <a:latin typeface="Poppins"/>
                <a:cs typeface="Poppins"/>
              </a:rPr>
              <a:t>Example Scenario #1</a:t>
            </a:r>
          </a:p>
        </p:txBody>
      </p:sp>
      <p:sp>
        <p:nvSpPr>
          <p:cNvPr id="20" name="Rectangle: Rounded Corners 19">
            <a:extLst>
              <a:ext uri="{FF2B5EF4-FFF2-40B4-BE49-F238E27FC236}">
                <a16:creationId xmlns:a16="http://schemas.microsoft.com/office/drawing/2014/main" id="{76008D2C-BDE5-E402-EE59-96C6E4AA5E62}"/>
              </a:ext>
            </a:extLst>
          </p:cNvPr>
          <p:cNvSpPr/>
          <p:nvPr/>
        </p:nvSpPr>
        <p:spPr>
          <a:xfrm>
            <a:off x="388500" y="1963475"/>
            <a:ext cx="1655091" cy="26600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t>Individual returns home from work</a:t>
            </a:r>
          </a:p>
          <a:p>
            <a:pPr algn="ctr"/>
            <a:r>
              <a:rPr lang="en-US" sz="1600"/>
              <a:t>(Parents are at work)</a:t>
            </a:r>
          </a:p>
        </p:txBody>
      </p:sp>
      <p:sp>
        <p:nvSpPr>
          <p:cNvPr id="10" name="Arrow: Right 9" descr="arrow right directing reader to progression of steps in a scenario">
            <a:extLst>
              <a:ext uri="{FF2B5EF4-FFF2-40B4-BE49-F238E27FC236}">
                <a16:creationId xmlns:a16="http://schemas.microsoft.com/office/drawing/2014/main" id="{86E881F9-7750-4463-F830-8AA6BAB4551B}"/>
              </a:ext>
            </a:extLst>
          </p:cNvPr>
          <p:cNvSpPr/>
          <p:nvPr/>
        </p:nvSpPr>
        <p:spPr>
          <a:xfrm>
            <a:off x="2155490" y="2920026"/>
            <a:ext cx="486644" cy="373490"/>
          </a:xfrm>
          <a:prstGeom prst="right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1817C167-7FF4-950E-7C24-9EDE6CA0AA10}"/>
              </a:ext>
            </a:extLst>
          </p:cNvPr>
          <p:cNvSpPr/>
          <p:nvPr/>
        </p:nvSpPr>
        <p:spPr>
          <a:xfrm>
            <a:off x="2709375" y="1963478"/>
            <a:ext cx="1655091" cy="26600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bg1"/>
                </a:solidFill>
              </a:rPr>
              <a:t>Individual </a:t>
            </a:r>
            <a:r>
              <a:rPr lang="en-US" sz="1400">
                <a:solidFill>
                  <a:schemeClr val="bg1"/>
                </a:solidFill>
                <a:latin typeface="Poppins"/>
              </a:rPr>
              <a:t>has goal to increase their independent cooking. Individual starts making macaroni &amp; cheese.</a:t>
            </a:r>
            <a:endParaRPr lang="en-US" sz="1400">
              <a:solidFill>
                <a:schemeClr val="bg1"/>
              </a:solidFill>
            </a:endParaRPr>
          </a:p>
        </p:txBody>
      </p:sp>
      <p:sp>
        <p:nvSpPr>
          <p:cNvPr id="7" name="Speech Bubble: Rectangle with Corners Rounded 6">
            <a:extLst>
              <a:ext uri="{FF2B5EF4-FFF2-40B4-BE49-F238E27FC236}">
                <a16:creationId xmlns:a16="http://schemas.microsoft.com/office/drawing/2014/main" id="{85E7270E-12CF-1858-1A6E-A744C4733017}"/>
              </a:ext>
            </a:extLst>
          </p:cNvPr>
          <p:cNvSpPr/>
          <p:nvPr/>
        </p:nvSpPr>
        <p:spPr>
          <a:xfrm>
            <a:off x="3140362" y="4978400"/>
            <a:ext cx="2576947" cy="1108363"/>
          </a:xfrm>
          <a:prstGeom prst="wedgeRoundRectCallout">
            <a:avLst>
              <a:gd name="adj1" fmla="val -36221"/>
              <a:gd name="adj2" fmla="val -76176"/>
              <a:gd name="adj3" fmla="val 16667"/>
            </a:avLst>
          </a:prstGeom>
          <a:solidFill>
            <a:srgbClr val="C6D4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00">
                <a:solidFill>
                  <a:srgbClr val="00214D"/>
                </a:solidFill>
              </a:rPr>
              <a:t>Remote Supports Provider offers automatic stove shut off that can be attached to stove with motion sensor.</a:t>
            </a:r>
          </a:p>
        </p:txBody>
      </p:sp>
      <p:sp>
        <p:nvSpPr>
          <p:cNvPr id="17" name="Arrow: Right 16" descr="arrow right directing reader to progression of steps in a scenario">
            <a:extLst>
              <a:ext uri="{FF2B5EF4-FFF2-40B4-BE49-F238E27FC236}">
                <a16:creationId xmlns:a16="http://schemas.microsoft.com/office/drawing/2014/main" id="{4A238B30-D7A0-C709-410A-42EE6E678781}"/>
              </a:ext>
            </a:extLst>
          </p:cNvPr>
          <p:cNvSpPr/>
          <p:nvPr/>
        </p:nvSpPr>
        <p:spPr>
          <a:xfrm>
            <a:off x="4475046" y="2920026"/>
            <a:ext cx="486644" cy="373490"/>
          </a:xfrm>
          <a:prstGeom prst="right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4461AF6-DFAD-75AE-EE4B-9D855D0FDDE5}"/>
              </a:ext>
            </a:extLst>
          </p:cNvPr>
          <p:cNvSpPr/>
          <p:nvPr/>
        </p:nvSpPr>
        <p:spPr>
          <a:xfrm>
            <a:off x="5079341" y="1963477"/>
            <a:ext cx="1655091" cy="26600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1"/>
                </a:solidFill>
              </a:rPr>
              <a:t>Individual gets distracted by show on nearby TV</a:t>
            </a:r>
          </a:p>
        </p:txBody>
      </p:sp>
      <p:sp>
        <p:nvSpPr>
          <p:cNvPr id="18" name="Arrow: Right 17" descr="arrow right directing reader to progression of steps in a scenario">
            <a:extLst>
              <a:ext uri="{FF2B5EF4-FFF2-40B4-BE49-F238E27FC236}">
                <a16:creationId xmlns:a16="http://schemas.microsoft.com/office/drawing/2014/main" id="{0D03B094-7FA4-D19E-8EBE-54A31247C083}"/>
              </a:ext>
            </a:extLst>
          </p:cNvPr>
          <p:cNvSpPr/>
          <p:nvPr/>
        </p:nvSpPr>
        <p:spPr>
          <a:xfrm>
            <a:off x="6857943" y="2920026"/>
            <a:ext cx="486644" cy="373490"/>
          </a:xfrm>
          <a:prstGeom prst="right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FD23F4C7-4D5A-4274-9821-625814A45026}"/>
              </a:ext>
            </a:extLst>
          </p:cNvPr>
          <p:cNvSpPr/>
          <p:nvPr/>
        </p:nvSpPr>
        <p:spPr>
          <a:xfrm>
            <a:off x="7453528" y="1963474"/>
            <a:ext cx="1736653" cy="266007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bg1"/>
                </a:solidFill>
              </a:rPr>
              <a:t>Water is starting to boil, but since there has been no movement in front of the stove for 5 minutes so the stove automatically shuts off &amp; Remote Supports Provider (VSP) is alerted </a:t>
            </a:r>
          </a:p>
        </p:txBody>
      </p:sp>
      <p:sp>
        <p:nvSpPr>
          <p:cNvPr id="19" name="Arrow: Right 18" descr="arrow right directing reader to progression of steps in a scenario">
            <a:extLst>
              <a:ext uri="{FF2B5EF4-FFF2-40B4-BE49-F238E27FC236}">
                <a16:creationId xmlns:a16="http://schemas.microsoft.com/office/drawing/2014/main" id="{0CD06C11-1DC3-63AE-BB4A-8A93B46AB059}"/>
              </a:ext>
            </a:extLst>
          </p:cNvPr>
          <p:cNvSpPr/>
          <p:nvPr/>
        </p:nvSpPr>
        <p:spPr>
          <a:xfrm>
            <a:off x="9303996" y="2920026"/>
            <a:ext cx="486644" cy="373490"/>
          </a:xfrm>
          <a:prstGeom prst="right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D8CA13C3-4B20-4399-8353-0BC56BDF0413}"/>
              </a:ext>
            </a:extLst>
          </p:cNvPr>
          <p:cNvSpPr/>
          <p:nvPr/>
        </p:nvSpPr>
        <p:spPr>
          <a:xfrm>
            <a:off x="9926727" y="1963475"/>
            <a:ext cx="1877340" cy="26600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bg1"/>
                </a:solidFill>
              </a:rPr>
              <a:t>VSP contacts individual via identified communication method/</a:t>
            </a:r>
            <a:endParaRPr lang="en-US">
              <a:solidFill>
                <a:schemeClr val="bg1"/>
              </a:solidFill>
            </a:endParaRPr>
          </a:p>
          <a:p>
            <a:pPr algn="ctr"/>
            <a:r>
              <a:rPr lang="en-US" sz="1400">
                <a:solidFill>
                  <a:schemeClr val="bg1"/>
                </a:solidFill>
              </a:rPr>
              <a:t>technology to ensure their safety and redirect them to cooking task </a:t>
            </a:r>
            <a:endParaRPr lang="en-US">
              <a:solidFill>
                <a:schemeClr val="bg1"/>
              </a:solidFill>
            </a:endParaRPr>
          </a:p>
        </p:txBody>
      </p:sp>
    </p:spTree>
    <p:extLst>
      <p:ext uri="{BB962C8B-B14F-4D97-AF65-F5344CB8AC3E}">
        <p14:creationId xmlns:p14="http://schemas.microsoft.com/office/powerpoint/2010/main" val="2329732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59623-1734-56D0-7FDB-3CBF7E1340D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559B1DD-D797-2F0E-2393-881D87C33EF1}"/>
              </a:ext>
              <a:ext uri="{C183D7F6-B498-43B3-948B-1728B52AA6E4}">
                <adec:decorative xmlns:adec="http://schemas.microsoft.com/office/drawing/2017/decorative" val="1"/>
              </a:ext>
            </a:extLst>
          </p:cNvPr>
          <p:cNvSpPr>
            <a:spLocks noGrp="1"/>
          </p:cNvSpPr>
          <p:nvPr>
            <p:ph type="body" sz="quarter" idx="24"/>
          </p:nvPr>
        </p:nvSpPr>
        <p:spPr/>
        <p:txBody>
          <a:bodyPr/>
          <a:lstStyle/>
          <a:p>
            <a:r>
              <a:rPr lang="en-US"/>
              <a:t>Developmental Services</a:t>
            </a:r>
          </a:p>
        </p:txBody>
      </p:sp>
      <p:sp>
        <p:nvSpPr>
          <p:cNvPr id="74" name="Text Placeholder 1">
            <a:extLst>
              <a:ext uri="{FF2B5EF4-FFF2-40B4-BE49-F238E27FC236}">
                <a16:creationId xmlns:a16="http://schemas.microsoft.com/office/drawing/2014/main" id="{579264FB-A69C-95E7-ADE9-9D5525E81BA9}"/>
              </a:ext>
            </a:extLst>
          </p:cNvPr>
          <p:cNvSpPr>
            <a:spLocks noGrp="1"/>
          </p:cNvSpPr>
          <p:nvPr>
            <p:ph type="title" idx="4294967295"/>
          </p:nvPr>
        </p:nvSpPr>
        <p:spPr>
          <a:xfrm>
            <a:off x="524691" y="457778"/>
            <a:ext cx="10060823" cy="5397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buFont typeface="Arial" panose="020B0604020202020204" pitchFamily="34" charset="0"/>
              <a:defRPr/>
            </a:pPr>
            <a:r>
              <a:rPr kumimoji="0" lang="en-US" sz="3200" b="1" i="0" u="none" strike="noStrike" kern="1200" cap="none" spc="0" normalizeH="0" baseline="0" noProof="0">
                <a:ln>
                  <a:noFill/>
                </a:ln>
                <a:solidFill>
                  <a:schemeClr val="accent4"/>
                </a:solidFill>
                <a:effectLst/>
                <a:uLnTx/>
                <a:uFillTx/>
                <a:latin typeface="Poppins"/>
                <a:ea typeface="+mn-ea"/>
                <a:cs typeface="Poppins"/>
              </a:rPr>
              <a:t>Example Scenario #</a:t>
            </a:r>
            <a:r>
              <a:rPr lang="en-US" sz="3200" b="1">
                <a:solidFill>
                  <a:schemeClr val="accent4"/>
                </a:solidFill>
                <a:latin typeface="Poppins"/>
                <a:ea typeface="+mn-ea"/>
                <a:cs typeface="Poppins"/>
              </a:rPr>
              <a:t>2</a:t>
            </a:r>
            <a:endParaRPr lang="en-US">
              <a:solidFill>
                <a:schemeClr val="accent4"/>
              </a:solidFill>
              <a:ea typeface="+mn-ea"/>
            </a:endParaRPr>
          </a:p>
        </p:txBody>
      </p:sp>
      <p:sp>
        <p:nvSpPr>
          <p:cNvPr id="2" name="Rectangle: Rounded Corners 1">
            <a:extLst>
              <a:ext uri="{FF2B5EF4-FFF2-40B4-BE49-F238E27FC236}">
                <a16:creationId xmlns:a16="http://schemas.microsoft.com/office/drawing/2014/main" id="{B9FBC74B-FB43-9BB2-661D-ED2A93A92E08}"/>
              </a:ext>
            </a:extLst>
          </p:cNvPr>
          <p:cNvSpPr/>
          <p:nvPr/>
        </p:nvSpPr>
        <p:spPr>
          <a:xfrm>
            <a:off x="1496887" y="2511046"/>
            <a:ext cx="1736437" cy="224212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t>Individual works with support staff  on vocational training in morning</a:t>
            </a:r>
            <a:endParaRPr lang="en-US" sz="1600">
              <a:cs typeface="Poppins"/>
            </a:endParaRPr>
          </a:p>
        </p:txBody>
      </p:sp>
      <p:sp>
        <p:nvSpPr>
          <p:cNvPr id="10" name="Arrow: Right 9" descr="arrow right directing reader to progression of steps in a scenario">
            <a:extLst>
              <a:ext uri="{FF2B5EF4-FFF2-40B4-BE49-F238E27FC236}">
                <a16:creationId xmlns:a16="http://schemas.microsoft.com/office/drawing/2014/main" id="{F820ED9C-5E93-B40F-C55F-1E6E49F2DD08}"/>
              </a:ext>
            </a:extLst>
          </p:cNvPr>
          <p:cNvSpPr/>
          <p:nvPr/>
        </p:nvSpPr>
        <p:spPr>
          <a:xfrm>
            <a:off x="3776846" y="3363691"/>
            <a:ext cx="738909" cy="539743"/>
          </a:xfrm>
          <a:prstGeom prst="right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79839A02-B46A-32D5-F371-75A71606DA0C}"/>
              </a:ext>
            </a:extLst>
          </p:cNvPr>
          <p:cNvSpPr/>
          <p:nvPr/>
        </p:nvSpPr>
        <p:spPr>
          <a:xfrm>
            <a:off x="5011138" y="2511047"/>
            <a:ext cx="1736437" cy="224212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Poppins"/>
              </a:rPr>
              <a:t>Individual has scheduled check in with staff at 12:00pm to review morning</a:t>
            </a:r>
            <a:endParaRPr lang="en-US"/>
          </a:p>
        </p:txBody>
      </p:sp>
      <p:sp>
        <p:nvSpPr>
          <p:cNvPr id="11" name="Arrow: Right 10" descr="arrow right directing reader to progression of steps in a scenario">
            <a:extLst>
              <a:ext uri="{FF2B5EF4-FFF2-40B4-BE49-F238E27FC236}">
                <a16:creationId xmlns:a16="http://schemas.microsoft.com/office/drawing/2014/main" id="{4B71C2DC-11CA-F519-86BB-C45CCDCB1DEC}"/>
              </a:ext>
            </a:extLst>
          </p:cNvPr>
          <p:cNvSpPr/>
          <p:nvPr/>
        </p:nvSpPr>
        <p:spPr>
          <a:xfrm>
            <a:off x="7303860" y="3363690"/>
            <a:ext cx="738909" cy="539743"/>
          </a:xfrm>
          <a:prstGeom prst="rightArrow">
            <a:avLst/>
          </a:prstGeom>
          <a:solidFill>
            <a:schemeClr val="bg1">
              <a:lumMod val="50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Folded Corner 3">
            <a:extLst>
              <a:ext uri="{FF2B5EF4-FFF2-40B4-BE49-F238E27FC236}">
                <a16:creationId xmlns:a16="http://schemas.microsoft.com/office/drawing/2014/main" id="{BABCDE1D-1020-08ED-A516-1D0D9C77F3C6}"/>
              </a:ext>
            </a:extLst>
          </p:cNvPr>
          <p:cNvSpPr/>
          <p:nvPr/>
        </p:nvSpPr>
        <p:spPr>
          <a:xfrm>
            <a:off x="528283" y="1110550"/>
            <a:ext cx="10687334" cy="1199865"/>
          </a:xfrm>
          <a:prstGeom prst="round2DiagRect">
            <a:avLst/>
          </a:prstGeom>
          <a:solidFill>
            <a:schemeClr val="bg1"/>
          </a:solidFill>
          <a:ln w="28575">
            <a:solidFill>
              <a:schemeClr val="accent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US" dirty="0">
                <a:solidFill>
                  <a:schemeClr val="accent3"/>
                </a:solidFill>
                <a:cs typeface="Poppins"/>
              </a:rPr>
              <a:t>Individual has recently exited high school and is nervous about being home alone more frequently. </a:t>
            </a:r>
          </a:p>
          <a:p>
            <a:pPr algn="ctr"/>
            <a:r>
              <a:rPr lang="en-US" dirty="0">
                <a:solidFill>
                  <a:schemeClr val="accent3"/>
                </a:solidFill>
                <a:cs typeface="Poppins"/>
              </a:rPr>
              <a:t>Virtual Support Partners (VSP) offer both on-call and scheduled check ins.</a:t>
            </a:r>
          </a:p>
        </p:txBody>
      </p:sp>
      <p:sp>
        <p:nvSpPr>
          <p:cNvPr id="5" name="Rectangle: Rounded Corners 4">
            <a:extLst>
              <a:ext uri="{FF2B5EF4-FFF2-40B4-BE49-F238E27FC236}">
                <a16:creationId xmlns:a16="http://schemas.microsoft.com/office/drawing/2014/main" id="{87996D8D-FEC3-1B1E-7A03-4621BA1576BC}"/>
              </a:ext>
            </a:extLst>
          </p:cNvPr>
          <p:cNvSpPr/>
          <p:nvPr/>
        </p:nvSpPr>
        <p:spPr>
          <a:xfrm>
            <a:off x="8593675" y="2511046"/>
            <a:ext cx="1736437" cy="224212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cs typeface="Poppins"/>
              </a:rPr>
              <a:t>Individual has scheduled check in with staff at 3:00pm </a:t>
            </a:r>
          </a:p>
        </p:txBody>
      </p:sp>
      <p:sp>
        <p:nvSpPr>
          <p:cNvPr id="14" name="Rectangle: Folded Corner 13">
            <a:extLst>
              <a:ext uri="{FF2B5EF4-FFF2-40B4-BE49-F238E27FC236}">
                <a16:creationId xmlns:a16="http://schemas.microsoft.com/office/drawing/2014/main" id="{E8D463AF-442B-05FF-D84C-F7DD87291565}"/>
              </a:ext>
            </a:extLst>
          </p:cNvPr>
          <p:cNvSpPr/>
          <p:nvPr/>
        </p:nvSpPr>
        <p:spPr>
          <a:xfrm>
            <a:off x="721625" y="5110517"/>
            <a:ext cx="10675961" cy="938283"/>
          </a:xfrm>
          <a:prstGeom prst="round2Diag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US" dirty="0">
                <a:solidFill>
                  <a:schemeClr val="accent3"/>
                </a:solidFill>
                <a:cs typeface="Poppins"/>
              </a:rPr>
              <a:t>Individual's parents arrive home from work in the late afternoon. </a:t>
            </a:r>
          </a:p>
          <a:p>
            <a:pPr algn="ctr">
              <a:spcAft>
                <a:spcPts val="600"/>
              </a:spcAft>
            </a:pPr>
            <a:r>
              <a:rPr lang="en-US" dirty="0">
                <a:solidFill>
                  <a:schemeClr val="accent3"/>
                </a:solidFill>
                <a:cs typeface="Poppins"/>
              </a:rPr>
              <a:t>These scheduled calls will foster the individual's growing independence.</a:t>
            </a:r>
          </a:p>
        </p:txBody>
      </p:sp>
    </p:spTree>
    <p:extLst>
      <p:ext uri="{BB962C8B-B14F-4D97-AF65-F5344CB8AC3E}">
        <p14:creationId xmlns:p14="http://schemas.microsoft.com/office/powerpoint/2010/main" val="799398011"/>
      </p:ext>
    </p:extLst>
  </p:cSld>
  <p:clrMapOvr>
    <a:masterClrMapping/>
  </p:clrMapOvr>
</p:sld>
</file>

<file path=ppt/theme/theme1.xml><?xml version="1.0" encoding="utf-8"?>
<a:theme xmlns:a="http://schemas.openxmlformats.org/drawingml/2006/main" name="1_Custom Design">
  <a:themeElements>
    <a:clrScheme name="CT Primary">
      <a:dk1>
        <a:srgbClr val="000000"/>
      </a:dk1>
      <a:lt1>
        <a:srgbClr val="FFFFFF"/>
      </a:lt1>
      <a:dk2>
        <a:srgbClr val="595959"/>
      </a:dk2>
      <a:lt2>
        <a:srgbClr val="EEEEEE"/>
      </a:lt2>
      <a:accent1>
        <a:srgbClr val="3371E7"/>
      </a:accent1>
      <a:accent2>
        <a:srgbClr val="C6D4FB"/>
      </a:accent2>
      <a:accent3>
        <a:srgbClr val="00214D"/>
      </a:accent3>
      <a:accent4>
        <a:srgbClr val="003D9C"/>
      </a:accent4>
      <a:accent5>
        <a:srgbClr val="7094F5"/>
      </a:accent5>
      <a:accent6>
        <a:srgbClr val="FFFFFF"/>
      </a:accent6>
      <a:hlink>
        <a:srgbClr val="3371E7"/>
      </a:hlink>
      <a:folHlink>
        <a:srgbClr val="3371E7"/>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09B39179-93CB-47E8-8464-BE7EEC3B578B}" vid="{E502C026-296C-463F-AC3D-D7769AB7DF7B}"/>
    </a:ext>
  </a:extLst>
</a:theme>
</file>

<file path=ppt/theme/theme2.xml><?xml version="1.0" encoding="utf-8"?>
<a:theme xmlns:a="http://schemas.openxmlformats.org/drawingml/2006/main" name="Custom Design">
  <a:themeElements>
    <a:clrScheme name="DPH Secondary">
      <a:dk1>
        <a:srgbClr val="000000"/>
      </a:dk1>
      <a:lt1>
        <a:srgbClr val="FFFFFF"/>
      </a:lt1>
      <a:dk2>
        <a:srgbClr val="595959"/>
      </a:dk2>
      <a:lt2>
        <a:srgbClr val="EEEEEE"/>
      </a:lt2>
      <a:accent1>
        <a:srgbClr val="04722F"/>
      </a:accent1>
      <a:accent2>
        <a:srgbClr val="02B346"/>
      </a:accent2>
      <a:accent3>
        <a:srgbClr val="F27124"/>
      </a:accent3>
      <a:accent4>
        <a:srgbClr val="FAAA19"/>
      </a:accent4>
      <a:accent5>
        <a:srgbClr val="D8343E"/>
      </a:accent5>
      <a:accent6>
        <a:srgbClr val="94343E"/>
      </a:accent6>
      <a:hlink>
        <a:srgbClr val="3371E7"/>
      </a:hlink>
      <a:folHlink>
        <a:srgbClr val="3371E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9B39179-93CB-47E8-8464-BE7EEC3B578B}" vid="{117CC1A5-2F55-4115-BC16-C328A784CD53}"/>
    </a:ext>
  </a:extLst>
</a:theme>
</file>

<file path=ppt/theme/theme3.xml><?xml version="1.0" encoding="utf-8"?>
<a:theme xmlns:a="http://schemas.openxmlformats.org/drawingml/2006/main" name="SECONDARY PALETTE">
  <a:themeElements>
    <a:clrScheme name="Custom 1">
      <a:dk1>
        <a:srgbClr val="000000"/>
      </a:dk1>
      <a:lt1>
        <a:srgbClr val="FFFFFF"/>
      </a:lt1>
      <a:dk2>
        <a:srgbClr val="595959"/>
      </a:dk2>
      <a:lt2>
        <a:srgbClr val="EEEEEE"/>
      </a:lt2>
      <a:accent1>
        <a:srgbClr val="F27124"/>
      </a:accent1>
      <a:accent2>
        <a:srgbClr val="D8343E"/>
      </a:accent2>
      <a:accent3>
        <a:srgbClr val="5037BF"/>
      </a:accent3>
      <a:accent4>
        <a:srgbClr val="B638BA"/>
      </a:accent4>
      <a:accent5>
        <a:srgbClr val="02B346"/>
      </a:accent5>
      <a:accent6>
        <a:srgbClr val="FAAA19"/>
      </a:accent6>
      <a:hlink>
        <a:srgbClr val="3371E7"/>
      </a:hlink>
      <a:folHlink>
        <a:srgbClr val="3371E7"/>
      </a:folHlink>
    </a:clrScheme>
    <a:fontScheme name="Custom 2">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09B39179-93CB-47E8-8464-BE7EEC3B578B}" vid="{4C8CFFEB-16F8-4A7E-93B0-BE1FC40E811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613bc3c-2993-4fab-b02b-4b350fa8ef5c">
      <Terms xmlns="http://schemas.microsoft.com/office/infopath/2007/PartnerControls"/>
    </lcf76f155ced4ddcb4097134ff3c332f>
    <TaxCatchAll xmlns="3d37a33f-01b9-45e7-8720-5577ab238f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D463433A4C854580550204BBB36D22" ma:contentTypeVersion="15" ma:contentTypeDescription="Create a new document." ma:contentTypeScope="" ma:versionID="788e40521a0d7400b5a192bb746c5dfc">
  <xsd:schema xmlns:xsd="http://www.w3.org/2001/XMLSchema" xmlns:xs="http://www.w3.org/2001/XMLSchema" xmlns:p="http://schemas.microsoft.com/office/2006/metadata/properties" xmlns:ns2="8613bc3c-2993-4fab-b02b-4b350fa8ef5c" xmlns:ns3="3d37a33f-01b9-45e7-8720-5577ab238fe0" targetNamespace="http://schemas.microsoft.com/office/2006/metadata/properties" ma:root="true" ma:fieldsID="1e7909199db6cbc3ff4f744a4c07685f" ns2:_="" ns3:_="">
    <xsd:import namespace="8613bc3c-2993-4fab-b02b-4b350fa8ef5c"/>
    <xsd:import namespace="3d37a33f-01b9-45e7-8720-5577ab238f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13bc3c-2993-4fab-b02b-4b350fa8ef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d37a33f-01b9-45e7-8720-5577ab238fe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f9c518f-118b-473d-938c-fffb82e0e151}" ma:internalName="TaxCatchAll" ma:showField="CatchAllData" ma:web="3d37a33f-01b9-45e7-8720-5577ab238fe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8F255F-1081-401A-BD63-EA8B97AE928D}">
  <ds:schemaRefs>
    <ds:schemaRef ds:uri="http://schemas.microsoft.com/office/2006/documentManagement/types"/>
    <ds:schemaRef ds:uri="http://www.w3.org/XML/1998/namespace"/>
    <ds:schemaRef ds:uri="8613bc3c-2993-4fab-b02b-4b350fa8ef5c"/>
    <ds:schemaRef ds:uri="http://schemas.microsoft.com/office/infopath/2007/PartnerControls"/>
    <ds:schemaRef ds:uri="http://purl.org/dc/terms/"/>
    <ds:schemaRef ds:uri="http://purl.org/dc/elements/1.1/"/>
    <ds:schemaRef ds:uri="http://purl.org/dc/dcmitype/"/>
    <ds:schemaRef ds:uri="3d37a33f-01b9-45e7-8720-5577ab238fe0"/>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013912C9-4704-4F8D-A200-79418265E447}">
  <ds:schemaRefs>
    <ds:schemaRef ds:uri="http://schemas.microsoft.com/sharepoint/v3/contenttype/forms"/>
  </ds:schemaRefs>
</ds:datastoreItem>
</file>

<file path=customXml/itemProps3.xml><?xml version="1.0" encoding="utf-8"?>
<ds:datastoreItem xmlns:ds="http://schemas.openxmlformats.org/officeDocument/2006/customXml" ds:itemID="{B7845216-2F97-4376-AF11-33DFC930E1B5}">
  <ds:schemaRefs>
    <ds:schemaRef ds:uri="3d37a33f-01b9-45e7-8720-5577ab238fe0"/>
    <ds:schemaRef ds:uri="8613bc3c-2993-4fab-b02b-4b350fa8ef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DDS Powerpoint Template 2024</Template>
  <TotalTime>237</TotalTime>
  <Words>1044</Words>
  <Application>Microsoft Office PowerPoint</Application>
  <PresentationFormat>Widescreen</PresentationFormat>
  <Paragraphs>119</Paragraphs>
  <Slides>14</Slides>
  <Notes>1</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14</vt:i4>
      </vt:variant>
    </vt:vector>
  </HeadingPairs>
  <TitlesOfParts>
    <vt:vector size="27" baseType="lpstr">
      <vt:lpstr>Aptos</vt:lpstr>
      <vt:lpstr>Aptos Display</vt:lpstr>
      <vt:lpstr>Arial</vt:lpstr>
      <vt:lpstr>Arial,Sans-Serif</vt:lpstr>
      <vt:lpstr>Calibri</vt:lpstr>
      <vt:lpstr>Now</vt:lpstr>
      <vt:lpstr>Overpass Light</vt:lpstr>
      <vt:lpstr>Poppins</vt:lpstr>
      <vt:lpstr>Poppins Medium</vt:lpstr>
      <vt:lpstr>Poppins SemiBold</vt:lpstr>
      <vt:lpstr>1_Custom Design</vt:lpstr>
      <vt:lpstr>Custom Design</vt:lpstr>
      <vt:lpstr>SECONDARY PALETTE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Scenario #2</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Miner, Jennifer R</dc:creator>
  <cp:lastModifiedBy>Miner, Jennifer R</cp:lastModifiedBy>
  <cp:revision>4</cp:revision>
  <dcterms:created xsi:type="dcterms:W3CDTF">2024-10-09T16:12:03Z</dcterms:created>
  <dcterms:modified xsi:type="dcterms:W3CDTF">2025-06-24T16:31:31Z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0x010100E8D463433A4C854580550204BBB36D22</vt:lpwstr>
  </property>
</Properties>
</file>