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diagrams/data1.xml" ContentType="application/vnd.openxmlformats-officedocument.drawingml.diagramData+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8" r:id="rId2"/>
    <p:sldId id="350" r:id="rId3"/>
    <p:sldId id="349" r:id="rId4"/>
    <p:sldId id="346" r:id="rId5"/>
    <p:sldId id="313" r:id="rId6"/>
    <p:sldId id="330" r:id="rId7"/>
    <p:sldId id="354" r:id="rId8"/>
    <p:sldId id="353" r:id="rId9"/>
    <p:sldId id="318" r:id="rId10"/>
    <p:sldId id="343" r:id="rId11"/>
    <p:sldId id="35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0FA9A3-1193-4291-B035-E80CFA97FD7D}"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507E94FF-6FEE-4C51-8ADA-0695DDEFF6E9}">
      <dgm:prSet/>
      <dgm:spPr/>
      <dgm:t>
        <a:bodyPr/>
        <a:lstStyle/>
        <a:p>
          <a:r>
            <a:rPr lang="en-US" dirty="0"/>
            <a:t>Eligibility is based on the following criteria:</a:t>
          </a:r>
        </a:p>
      </dgm:t>
    </dgm:pt>
    <dgm:pt modelId="{E8A7E7A8-64E6-46D8-A9CC-B2AEE2D569AF}" type="parTrans" cxnId="{2DC77ECE-FC10-4C81-A063-F892A6947509}">
      <dgm:prSet/>
      <dgm:spPr/>
      <dgm:t>
        <a:bodyPr/>
        <a:lstStyle/>
        <a:p>
          <a:endParaRPr lang="en-US"/>
        </a:p>
      </dgm:t>
    </dgm:pt>
    <dgm:pt modelId="{4DB9C543-D55E-4325-8439-01CB3D2C6E88}" type="sibTrans" cxnId="{2DC77ECE-FC10-4C81-A063-F892A6947509}">
      <dgm:prSet/>
      <dgm:spPr/>
      <dgm:t>
        <a:bodyPr/>
        <a:lstStyle/>
        <a:p>
          <a:endParaRPr lang="en-US"/>
        </a:p>
      </dgm:t>
    </dgm:pt>
    <dgm:pt modelId="{2EA32106-A136-48E7-AACA-75FCD6588AE1}">
      <dgm:prSet/>
      <dgm:spPr/>
      <dgm:t>
        <a:bodyPr/>
        <a:lstStyle/>
        <a:p>
          <a:r>
            <a:rPr lang="en-US" dirty="0"/>
            <a:t>Must be Medicaid eligible  </a:t>
          </a:r>
        </a:p>
      </dgm:t>
    </dgm:pt>
    <dgm:pt modelId="{82C7763F-0945-472F-AECA-CEF0FD90D5BD}" type="parTrans" cxnId="{C153F21A-4A44-49E7-B0EA-046EFA9F8ABA}">
      <dgm:prSet/>
      <dgm:spPr/>
      <dgm:t>
        <a:bodyPr/>
        <a:lstStyle/>
        <a:p>
          <a:endParaRPr lang="en-US"/>
        </a:p>
      </dgm:t>
    </dgm:pt>
    <dgm:pt modelId="{1410375B-E52D-424F-A453-4C64AC2CB4CF}" type="sibTrans" cxnId="{C153F21A-4A44-49E7-B0EA-046EFA9F8ABA}">
      <dgm:prSet/>
      <dgm:spPr/>
      <dgm:t>
        <a:bodyPr/>
        <a:lstStyle/>
        <a:p>
          <a:endParaRPr lang="en-US"/>
        </a:p>
      </dgm:t>
    </dgm:pt>
    <dgm:pt modelId="{74C3502A-4FD1-4123-9A99-A37E6B1D9E85}">
      <dgm:prSet/>
      <dgm:spPr/>
      <dgm:t>
        <a:bodyPr/>
        <a:lstStyle/>
        <a:p>
          <a:r>
            <a:rPr lang="en-US" dirty="0"/>
            <a:t>Must be eligible for one of CT Medicaid waivers (Includes DDS waivers)</a:t>
          </a:r>
        </a:p>
      </dgm:t>
    </dgm:pt>
    <dgm:pt modelId="{A565CFB9-DF60-42D4-92E0-2E9D40D93431}" type="parTrans" cxnId="{8105B8B7-FBA4-4F72-95EC-541775352625}">
      <dgm:prSet/>
      <dgm:spPr/>
      <dgm:t>
        <a:bodyPr/>
        <a:lstStyle/>
        <a:p>
          <a:endParaRPr lang="en-US"/>
        </a:p>
      </dgm:t>
    </dgm:pt>
    <dgm:pt modelId="{42F5FA5C-C1A9-4B3C-B28E-0160173DBB48}" type="sibTrans" cxnId="{8105B8B7-FBA4-4F72-95EC-541775352625}">
      <dgm:prSet/>
      <dgm:spPr/>
      <dgm:t>
        <a:bodyPr/>
        <a:lstStyle/>
        <a:p>
          <a:endParaRPr lang="en-US"/>
        </a:p>
      </dgm:t>
    </dgm:pt>
    <dgm:pt modelId="{D639790D-C5D2-4A61-80D2-6DA632758446}">
      <dgm:prSet/>
      <dgm:spPr/>
      <dgm:t>
        <a:bodyPr/>
        <a:lstStyle/>
        <a:p>
          <a:r>
            <a:rPr lang="en-US" dirty="0"/>
            <a:t>**Under DDS-MFP, an institution is defined as an ICF/IID (public or private), STS, Regional Center, Hospital or LTC/Nursing Home. </a:t>
          </a:r>
        </a:p>
      </dgm:t>
    </dgm:pt>
    <dgm:pt modelId="{6AA58353-9F3D-4F56-B0DF-D10065AFB3F3}" type="parTrans" cxnId="{D7150081-D2AA-4F3D-91C2-6B21FCB8267B}">
      <dgm:prSet/>
      <dgm:spPr/>
      <dgm:t>
        <a:bodyPr/>
        <a:lstStyle/>
        <a:p>
          <a:endParaRPr lang="en-US"/>
        </a:p>
      </dgm:t>
    </dgm:pt>
    <dgm:pt modelId="{96AE82ED-CF6E-4B54-BE81-2362E0CB26F3}" type="sibTrans" cxnId="{D7150081-D2AA-4F3D-91C2-6B21FCB8267B}">
      <dgm:prSet/>
      <dgm:spPr/>
      <dgm:t>
        <a:bodyPr/>
        <a:lstStyle/>
        <a:p>
          <a:endParaRPr lang="en-US"/>
        </a:p>
      </dgm:t>
    </dgm:pt>
    <dgm:pt modelId="{BF2AA67B-6427-4CD5-99F9-79B2B3B1BB7C}">
      <dgm:prSet/>
      <dgm:spPr/>
      <dgm:t>
        <a:bodyPr/>
        <a:lstStyle/>
        <a:p>
          <a:r>
            <a:rPr lang="en-US"/>
            <a:t>Individual is currently residing in an institutional setting for a period of 60 days. Medicaid must pay for at least one day. </a:t>
          </a:r>
          <a:endParaRPr lang="en-US" dirty="0"/>
        </a:p>
      </dgm:t>
    </dgm:pt>
    <dgm:pt modelId="{B171266B-1B4C-4D50-8654-A37BCC1A4F7B}" type="parTrans" cxnId="{BB237424-838E-41B8-AF0D-D73D39E6C386}">
      <dgm:prSet/>
      <dgm:spPr/>
      <dgm:t>
        <a:bodyPr/>
        <a:lstStyle/>
        <a:p>
          <a:endParaRPr lang="en-US"/>
        </a:p>
      </dgm:t>
    </dgm:pt>
    <dgm:pt modelId="{F9330184-7C54-4A7B-8A9D-5530F57E4C99}" type="sibTrans" cxnId="{BB237424-838E-41B8-AF0D-D73D39E6C386}">
      <dgm:prSet/>
      <dgm:spPr/>
      <dgm:t>
        <a:bodyPr/>
        <a:lstStyle/>
        <a:p>
          <a:endParaRPr lang="en-US"/>
        </a:p>
      </dgm:t>
    </dgm:pt>
    <dgm:pt modelId="{29219300-40B0-4466-8EA9-8DA99CCE6C5C}" type="pres">
      <dgm:prSet presAssocID="{9E0FA9A3-1193-4291-B035-E80CFA97FD7D}" presName="diagram" presStyleCnt="0">
        <dgm:presLayoutVars>
          <dgm:dir/>
          <dgm:resizeHandles val="exact"/>
        </dgm:presLayoutVars>
      </dgm:prSet>
      <dgm:spPr/>
    </dgm:pt>
    <dgm:pt modelId="{7DF95301-C1F8-480F-89A0-854D8FAA2C26}" type="pres">
      <dgm:prSet presAssocID="{507E94FF-6FEE-4C51-8ADA-0695DDEFF6E9}" presName="node" presStyleLbl="node1" presStyleIdx="0" presStyleCnt="5">
        <dgm:presLayoutVars>
          <dgm:bulletEnabled val="1"/>
        </dgm:presLayoutVars>
      </dgm:prSet>
      <dgm:spPr/>
    </dgm:pt>
    <dgm:pt modelId="{4FBFF9F2-A06E-41D8-AE32-EAFDCFF3A9CD}" type="pres">
      <dgm:prSet presAssocID="{4DB9C543-D55E-4325-8439-01CB3D2C6E88}" presName="sibTrans" presStyleCnt="0"/>
      <dgm:spPr/>
    </dgm:pt>
    <dgm:pt modelId="{E184BE5B-9FFD-45FC-8585-1A9DC66D9959}" type="pres">
      <dgm:prSet presAssocID="{2EA32106-A136-48E7-AACA-75FCD6588AE1}" presName="node" presStyleLbl="node1" presStyleIdx="1" presStyleCnt="5">
        <dgm:presLayoutVars>
          <dgm:bulletEnabled val="1"/>
        </dgm:presLayoutVars>
      </dgm:prSet>
      <dgm:spPr/>
    </dgm:pt>
    <dgm:pt modelId="{C774F3D4-E6B1-4BEA-88F7-E33895F73E94}" type="pres">
      <dgm:prSet presAssocID="{1410375B-E52D-424F-A453-4C64AC2CB4CF}" presName="sibTrans" presStyleCnt="0"/>
      <dgm:spPr/>
    </dgm:pt>
    <dgm:pt modelId="{977F2DF7-ED06-4BC2-8177-EE42334961BF}" type="pres">
      <dgm:prSet presAssocID="{BF2AA67B-6427-4CD5-99F9-79B2B3B1BB7C}" presName="node" presStyleLbl="node1" presStyleIdx="2" presStyleCnt="5">
        <dgm:presLayoutVars>
          <dgm:bulletEnabled val="1"/>
        </dgm:presLayoutVars>
      </dgm:prSet>
      <dgm:spPr/>
    </dgm:pt>
    <dgm:pt modelId="{2001CBD9-7BE6-4BBF-B7A5-62FA8A95D906}" type="pres">
      <dgm:prSet presAssocID="{F9330184-7C54-4A7B-8A9D-5530F57E4C99}" presName="sibTrans" presStyleCnt="0"/>
      <dgm:spPr/>
    </dgm:pt>
    <dgm:pt modelId="{307525CA-C722-4DB1-8A96-FCD96E9E49E6}" type="pres">
      <dgm:prSet presAssocID="{74C3502A-4FD1-4123-9A99-A37E6B1D9E85}" presName="node" presStyleLbl="node1" presStyleIdx="3" presStyleCnt="5">
        <dgm:presLayoutVars>
          <dgm:bulletEnabled val="1"/>
        </dgm:presLayoutVars>
      </dgm:prSet>
      <dgm:spPr/>
    </dgm:pt>
    <dgm:pt modelId="{26CFA825-605B-4016-9C23-32A7DA2B9BC0}" type="pres">
      <dgm:prSet presAssocID="{42F5FA5C-C1A9-4B3C-B28E-0160173DBB48}" presName="sibTrans" presStyleCnt="0"/>
      <dgm:spPr/>
    </dgm:pt>
    <dgm:pt modelId="{A1456033-F709-4EBD-BA62-C81B2830C9B4}" type="pres">
      <dgm:prSet presAssocID="{D639790D-C5D2-4A61-80D2-6DA632758446}" presName="node" presStyleLbl="node1" presStyleIdx="4" presStyleCnt="5">
        <dgm:presLayoutVars>
          <dgm:bulletEnabled val="1"/>
        </dgm:presLayoutVars>
      </dgm:prSet>
      <dgm:spPr/>
    </dgm:pt>
  </dgm:ptLst>
  <dgm:cxnLst>
    <dgm:cxn modelId="{C153F21A-4A44-49E7-B0EA-046EFA9F8ABA}" srcId="{9E0FA9A3-1193-4291-B035-E80CFA97FD7D}" destId="{2EA32106-A136-48E7-AACA-75FCD6588AE1}" srcOrd="1" destOrd="0" parTransId="{82C7763F-0945-472F-AECA-CEF0FD90D5BD}" sibTransId="{1410375B-E52D-424F-A453-4C64AC2CB4CF}"/>
    <dgm:cxn modelId="{3D053C1C-1EB1-4241-A292-59F32F0B2282}" type="presOf" srcId="{2EA32106-A136-48E7-AACA-75FCD6588AE1}" destId="{E184BE5B-9FFD-45FC-8585-1A9DC66D9959}" srcOrd="0" destOrd="0" presId="urn:microsoft.com/office/officeart/2005/8/layout/default"/>
    <dgm:cxn modelId="{BB237424-838E-41B8-AF0D-D73D39E6C386}" srcId="{9E0FA9A3-1193-4291-B035-E80CFA97FD7D}" destId="{BF2AA67B-6427-4CD5-99F9-79B2B3B1BB7C}" srcOrd="2" destOrd="0" parTransId="{B171266B-1B4C-4D50-8654-A37BCC1A4F7B}" sibTransId="{F9330184-7C54-4A7B-8A9D-5530F57E4C99}"/>
    <dgm:cxn modelId="{8367FF2D-82DB-4BF3-81D5-3B95C680A558}" type="presOf" srcId="{D639790D-C5D2-4A61-80D2-6DA632758446}" destId="{A1456033-F709-4EBD-BA62-C81B2830C9B4}" srcOrd="0" destOrd="0" presId="urn:microsoft.com/office/officeart/2005/8/layout/default"/>
    <dgm:cxn modelId="{D576AA3E-995A-44D2-B4D0-96F90C56CC69}" type="presOf" srcId="{9E0FA9A3-1193-4291-B035-E80CFA97FD7D}" destId="{29219300-40B0-4466-8EA9-8DA99CCE6C5C}" srcOrd="0" destOrd="0" presId="urn:microsoft.com/office/officeart/2005/8/layout/default"/>
    <dgm:cxn modelId="{C55F525A-3FE1-490D-AAB0-8FE6B1D05A2F}" type="presOf" srcId="{BF2AA67B-6427-4CD5-99F9-79B2B3B1BB7C}" destId="{977F2DF7-ED06-4BC2-8177-EE42334961BF}" srcOrd="0" destOrd="0" presId="urn:microsoft.com/office/officeart/2005/8/layout/default"/>
    <dgm:cxn modelId="{D7150081-D2AA-4F3D-91C2-6B21FCB8267B}" srcId="{9E0FA9A3-1193-4291-B035-E80CFA97FD7D}" destId="{D639790D-C5D2-4A61-80D2-6DA632758446}" srcOrd="4" destOrd="0" parTransId="{6AA58353-9F3D-4F56-B0DF-D10065AFB3F3}" sibTransId="{96AE82ED-CF6E-4B54-BE81-2362E0CB26F3}"/>
    <dgm:cxn modelId="{700AF198-EA40-45C8-AACD-03FCB9BD099D}" type="presOf" srcId="{507E94FF-6FEE-4C51-8ADA-0695DDEFF6E9}" destId="{7DF95301-C1F8-480F-89A0-854D8FAA2C26}" srcOrd="0" destOrd="0" presId="urn:microsoft.com/office/officeart/2005/8/layout/default"/>
    <dgm:cxn modelId="{8105B8B7-FBA4-4F72-95EC-541775352625}" srcId="{9E0FA9A3-1193-4291-B035-E80CFA97FD7D}" destId="{74C3502A-4FD1-4123-9A99-A37E6B1D9E85}" srcOrd="3" destOrd="0" parTransId="{A565CFB9-DF60-42D4-92E0-2E9D40D93431}" sibTransId="{42F5FA5C-C1A9-4B3C-B28E-0160173DBB48}"/>
    <dgm:cxn modelId="{2DC77ECE-FC10-4C81-A063-F892A6947509}" srcId="{9E0FA9A3-1193-4291-B035-E80CFA97FD7D}" destId="{507E94FF-6FEE-4C51-8ADA-0695DDEFF6E9}" srcOrd="0" destOrd="0" parTransId="{E8A7E7A8-64E6-46D8-A9CC-B2AEE2D569AF}" sibTransId="{4DB9C543-D55E-4325-8439-01CB3D2C6E88}"/>
    <dgm:cxn modelId="{C60B7AE5-9F49-468E-B49E-9009DC76BF32}" type="presOf" srcId="{74C3502A-4FD1-4123-9A99-A37E6B1D9E85}" destId="{307525CA-C722-4DB1-8A96-FCD96E9E49E6}" srcOrd="0" destOrd="0" presId="urn:microsoft.com/office/officeart/2005/8/layout/default"/>
    <dgm:cxn modelId="{32587B84-961F-4B25-817A-8F8E156764DE}" type="presParOf" srcId="{29219300-40B0-4466-8EA9-8DA99CCE6C5C}" destId="{7DF95301-C1F8-480F-89A0-854D8FAA2C26}" srcOrd="0" destOrd="0" presId="urn:microsoft.com/office/officeart/2005/8/layout/default"/>
    <dgm:cxn modelId="{896AA6EE-D3CD-455F-903A-27B4D2C936C0}" type="presParOf" srcId="{29219300-40B0-4466-8EA9-8DA99CCE6C5C}" destId="{4FBFF9F2-A06E-41D8-AE32-EAFDCFF3A9CD}" srcOrd="1" destOrd="0" presId="urn:microsoft.com/office/officeart/2005/8/layout/default"/>
    <dgm:cxn modelId="{A116CA93-FB84-4B96-9A20-11AAABDC2865}" type="presParOf" srcId="{29219300-40B0-4466-8EA9-8DA99CCE6C5C}" destId="{E184BE5B-9FFD-45FC-8585-1A9DC66D9959}" srcOrd="2" destOrd="0" presId="urn:microsoft.com/office/officeart/2005/8/layout/default"/>
    <dgm:cxn modelId="{4FD563FB-E56C-42A5-8040-E834A709625C}" type="presParOf" srcId="{29219300-40B0-4466-8EA9-8DA99CCE6C5C}" destId="{C774F3D4-E6B1-4BEA-88F7-E33895F73E94}" srcOrd="3" destOrd="0" presId="urn:microsoft.com/office/officeart/2005/8/layout/default"/>
    <dgm:cxn modelId="{7DA902C6-950F-4547-AC44-2C57A6CBABD2}" type="presParOf" srcId="{29219300-40B0-4466-8EA9-8DA99CCE6C5C}" destId="{977F2DF7-ED06-4BC2-8177-EE42334961BF}" srcOrd="4" destOrd="0" presId="urn:microsoft.com/office/officeart/2005/8/layout/default"/>
    <dgm:cxn modelId="{EE2D251E-D416-491E-8292-D3DF7972DE87}" type="presParOf" srcId="{29219300-40B0-4466-8EA9-8DA99CCE6C5C}" destId="{2001CBD9-7BE6-4BBF-B7A5-62FA8A95D906}" srcOrd="5" destOrd="0" presId="urn:microsoft.com/office/officeart/2005/8/layout/default"/>
    <dgm:cxn modelId="{F9F97D7A-6F52-4CF7-B343-8E79E807ACD5}" type="presParOf" srcId="{29219300-40B0-4466-8EA9-8DA99CCE6C5C}" destId="{307525CA-C722-4DB1-8A96-FCD96E9E49E6}" srcOrd="6" destOrd="0" presId="urn:microsoft.com/office/officeart/2005/8/layout/default"/>
    <dgm:cxn modelId="{737E87E9-BF4B-4095-95E5-8A0716F070ED}" type="presParOf" srcId="{29219300-40B0-4466-8EA9-8DA99CCE6C5C}" destId="{26CFA825-605B-4016-9C23-32A7DA2B9BC0}" srcOrd="7" destOrd="0" presId="urn:microsoft.com/office/officeart/2005/8/layout/default"/>
    <dgm:cxn modelId="{DE24C781-2D9D-482A-AF1E-EC536D9549DF}" type="presParOf" srcId="{29219300-40B0-4466-8EA9-8DA99CCE6C5C}" destId="{A1456033-F709-4EBD-BA62-C81B2830C9B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95301-C1F8-480F-89A0-854D8FAA2C26}">
      <dsp:nvSpPr>
        <dsp:cNvPr id="0" name=""/>
        <dsp:cNvSpPr/>
      </dsp:nvSpPr>
      <dsp:spPr>
        <a:xfrm>
          <a:off x="298608" y="3009"/>
          <a:ext cx="2956619" cy="1773971"/>
        </a:xfrm>
        <a:prstGeom prst="rect">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Eligibility is based on the following criteria:</a:t>
          </a:r>
        </a:p>
      </dsp:txBody>
      <dsp:txXfrm>
        <a:off x="298608" y="3009"/>
        <a:ext cx="2956619" cy="1773971"/>
      </dsp:txXfrm>
    </dsp:sp>
    <dsp:sp modelId="{E184BE5B-9FFD-45FC-8585-1A9DC66D9959}">
      <dsp:nvSpPr>
        <dsp:cNvPr id="0" name=""/>
        <dsp:cNvSpPr/>
      </dsp:nvSpPr>
      <dsp:spPr>
        <a:xfrm>
          <a:off x="3550890" y="3009"/>
          <a:ext cx="2956619" cy="1773971"/>
        </a:xfrm>
        <a:prstGeom prst="rect">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Must be Medicaid eligible  </a:t>
          </a:r>
        </a:p>
      </dsp:txBody>
      <dsp:txXfrm>
        <a:off x="3550890" y="3009"/>
        <a:ext cx="2956619" cy="1773971"/>
      </dsp:txXfrm>
    </dsp:sp>
    <dsp:sp modelId="{977F2DF7-ED06-4BC2-8177-EE42334961BF}">
      <dsp:nvSpPr>
        <dsp:cNvPr id="0" name=""/>
        <dsp:cNvSpPr/>
      </dsp:nvSpPr>
      <dsp:spPr>
        <a:xfrm>
          <a:off x="6803171" y="3009"/>
          <a:ext cx="2956619" cy="1773971"/>
        </a:xfrm>
        <a:prstGeom prst="rect">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Individual is currently residing in an institutional setting for a period of 60 days. Medicaid must pay for at least one day. </a:t>
          </a:r>
          <a:endParaRPr lang="en-US" sz="1900" kern="1200" dirty="0"/>
        </a:p>
      </dsp:txBody>
      <dsp:txXfrm>
        <a:off x="6803171" y="3009"/>
        <a:ext cx="2956619" cy="1773971"/>
      </dsp:txXfrm>
    </dsp:sp>
    <dsp:sp modelId="{307525CA-C722-4DB1-8A96-FCD96E9E49E6}">
      <dsp:nvSpPr>
        <dsp:cNvPr id="0" name=""/>
        <dsp:cNvSpPr/>
      </dsp:nvSpPr>
      <dsp:spPr>
        <a:xfrm>
          <a:off x="1924749" y="2072642"/>
          <a:ext cx="2956619" cy="1773971"/>
        </a:xfrm>
        <a:prstGeom prst="rect">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Must be eligible for one of CT Medicaid waivers (Includes DDS waivers)</a:t>
          </a:r>
        </a:p>
      </dsp:txBody>
      <dsp:txXfrm>
        <a:off x="1924749" y="2072642"/>
        <a:ext cx="2956619" cy="1773971"/>
      </dsp:txXfrm>
    </dsp:sp>
    <dsp:sp modelId="{A1456033-F709-4EBD-BA62-C81B2830C9B4}">
      <dsp:nvSpPr>
        <dsp:cNvPr id="0" name=""/>
        <dsp:cNvSpPr/>
      </dsp:nvSpPr>
      <dsp:spPr>
        <a:xfrm>
          <a:off x="5177030" y="2072642"/>
          <a:ext cx="2956619" cy="1773971"/>
        </a:xfrm>
        <a:prstGeom prst="rect">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**Under DDS-MFP, an institution is defined as an ICF/IID (public or private), STS, Regional Center, Hospital or LTC/Nursing Home. </a:t>
          </a:r>
        </a:p>
      </dsp:txBody>
      <dsp:txXfrm>
        <a:off x="5177030" y="2072642"/>
        <a:ext cx="2956619" cy="177397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A9D818-29F1-4D59-AD57-E6A96B097E03}" type="datetimeFigureOut">
              <a:rPr lang="en-US" smtClean="0"/>
              <a:t>2/20/2025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616AE-2021-448F-957D-81283048AE83}" type="slidenum">
              <a:rPr lang="en-US" smtClean="0"/>
              <a:t>‹#›</a:t>
            </a:fld>
            <a:endParaRPr lang="en-US" dirty="0"/>
          </a:p>
        </p:txBody>
      </p:sp>
    </p:spTree>
    <p:extLst>
      <p:ext uri="{BB962C8B-B14F-4D97-AF65-F5344CB8AC3E}">
        <p14:creationId xmlns:p14="http://schemas.microsoft.com/office/powerpoint/2010/main" val="81497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EF7CCD96-F5A1-4B42-82EF-82F1E764E140}" type="slidenum">
              <a:rPr lang="en-US" smtClean="0"/>
              <a:t>1</a:t>
            </a:fld>
            <a:endParaRPr lang="en-US" dirty="0"/>
          </a:p>
        </p:txBody>
      </p:sp>
    </p:spTree>
    <p:extLst>
      <p:ext uri="{BB962C8B-B14F-4D97-AF65-F5344CB8AC3E}">
        <p14:creationId xmlns:p14="http://schemas.microsoft.com/office/powerpoint/2010/main" val="315634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Teams can be inclined to take on a protective role.  </a:t>
            </a:r>
          </a:p>
          <a:p>
            <a:endParaRPr lang="en-US" dirty="0"/>
          </a:p>
          <a:p>
            <a:r>
              <a:rPr lang="en-US" dirty="0"/>
              <a:t>Crossing street example.</a:t>
            </a:r>
          </a:p>
          <a:p>
            <a:endParaRPr lang="en-US" dirty="0"/>
          </a:p>
          <a:p>
            <a:r>
              <a:rPr lang="en-US" dirty="0"/>
              <a:t>Current case right now, where providers/nursing don’t want the responsibility.  Individuals are allowed to make poor choices.</a:t>
            </a:r>
          </a:p>
        </p:txBody>
      </p:sp>
      <p:sp>
        <p:nvSpPr>
          <p:cNvPr id="4" name="Slide Number Placeholder 3"/>
          <p:cNvSpPr>
            <a:spLocks noGrp="1"/>
          </p:cNvSpPr>
          <p:nvPr>
            <p:ph type="sldNum" sz="quarter" idx="5"/>
          </p:nvPr>
        </p:nvSpPr>
        <p:spPr/>
        <p:txBody>
          <a:bodyPr/>
          <a:lstStyle/>
          <a:p>
            <a:fld id="{EF7CCD96-F5A1-4B42-82EF-82F1E764E140}" type="slidenum">
              <a:rPr lang="en-US" smtClean="0"/>
              <a:t>4</a:t>
            </a:fld>
            <a:endParaRPr lang="en-US" dirty="0"/>
          </a:p>
        </p:txBody>
      </p:sp>
    </p:spTree>
    <p:extLst>
      <p:ext uri="{BB962C8B-B14F-4D97-AF65-F5344CB8AC3E}">
        <p14:creationId xmlns:p14="http://schemas.microsoft.com/office/powerpoint/2010/main" val="2323595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Teams can be inclined to take on a protective role.  </a:t>
            </a:r>
          </a:p>
          <a:p>
            <a:endParaRPr lang="en-US" dirty="0"/>
          </a:p>
          <a:p>
            <a:r>
              <a:rPr lang="en-US" dirty="0"/>
              <a:t>Crossing street example.</a:t>
            </a:r>
          </a:p>
          <a:p>
            <a:endParaRPr lang="en-US" dirty="0"/>
          </a:p>
          <a:p>
            <a:r>
              <a:rPr lang="en-US" dirty="0"/>
              <a:t>Current case right now, where providers/nursing don’t want the responsibility.  Individuals are allowed to make poor choices.</a:t>
            </a:r>
          </a:p>
        </p:txBody>
      </p:sp>
      <p:sp>
        <p:nvSpPr>
          <p:cNvPr id="4" name="Slide Number Placeholder 3"/>
          <p:cNvSpPr>
            <a:spLocks noGrp="1"/>
          </p:cNvSpPr>
          <p:nvPr>
            <p:ph type="sldNum" sz="quarter" idx="5"/>
          </p:nvPr>
        </p:nvSpPr>
        <p:spPr/>
        <p:txBody>
          <a:bodyPr/>
          <a:lstStyle/>
          <a:p>
            <a:fld id="{EF7CCD96-F5A1-4B42-82EF-82F1E764E140}" type="slidenum">
              <a:rPr lang="en-US" smtClean="0"/>
              <a:t>8</a:t>
            </a:fld>
            <a:endParaRPr lang="en-US" dirty="0"/>
          </a:p>
        </p:txBody>
      </p:sp>
    </p:spTree>
    <p:extLst>
      <p:ext uri="{BB962C8B-B14F-4D97-AF65-F5344CB8AC3E}">
        <p14:creationId xmlns:p14="http://schemas.microsoft.com/office/powerpoint/2010/main" val="863726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7CCD96-F5A1-4B42-82EF-82F1E764E140}" type="slidenum">
              <a:rPr lang="en-US" smtClean="0"/>
              <a:t>10</a:t>
            </a:fld>
            <a:endParaRPr lang="en-US" dirty="0"/>
          </a:p>
        </p:txBody>
      </p:sp>
    </p:spTree>
    <p:extLst>
      <p:ext uri="{BB962C8B-B14F-4D97-AF65-F5344CB8AC3E}">
        <p14:creationId xmlns:p14="http://schemas.microsoft.com/office/powerpoint/2010/main" val="2651861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2079969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408541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509794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3036191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1257372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632260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2605623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3592305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134131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269691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62262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3355451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367709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108978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2359700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1196470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625B0-394B-413A-8E88-B7407D0A736D}" type="datetimeFigureOut">
              <a:rPr lang="en-US" smtClean="0"/>
              <a:t>2/20/2025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D185AD2-D866-404C-AE8B-8E830F1A9278}" type="slidenum">
              <a:rPr lang="en-US" smtClean="0"/>
              <a:t>‹#›</a:t>
            </a:fld>
            <a:endParaRPr lang="en-US" dirty="0"/>
          </a:p>
        </p:txBody>
      </p:sp>
    </p:spTree>
    <p:extLst>
      <p:ext uri="{BB962C8B-B14F-4D97-AF65-F5344CB8AC3E}">
        <p14:creationId xmlns:p14="http://schemas.microsoft.com/office/powerpoint/2010/main" val="4254560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B6E625B0-394B-413A-8E88-B7407D0A736D}" type="datetimeFigureOut">
              <a:rPr lang="en-US" smtClean="0"/>
              <a:t>2/20/2025</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D185AD2-D866-404C-AE8B-8E830F1A9278}" type="slidenum">
              <a:rPr lang="en-US" smtClean="0"/>
              <a:t>‹#›</a:t>
            </a:fld>
            <a:endParaRPr lang="en-US" dirty="0"/>
          </a:p>
        </p:txBody>
      </p:sp>
    </p:spTree>
    <p:extLst>
      <p:ext uri="{BB962C8B-B14F-4D97-AF65-F5344CB8AC3E}">
        <p14:creationId xmlns:p14="http://schemas.microsoft.com/office/powerpoint/2010/main" val="298421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hyperlink" Target="https://ctmfp.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 name="Rectangle 11">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3"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dirty="0"/>
            </a:p>
          </p:txBody>
        </p:sp>
      </p:grpSp>
      <p:sp>
        <p:nvSpPr>
          <p:cNvPr id="15" name="Rectangle 1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6" name="Content Placeholder 4" descr="Logo, company name&#10;&#10;Description automatically generated">
            <a:extLst>
              <a:ext uri="{FF2B5EF4-FFF2-40B4-BE49-F238E27FC236}">
                <a16:creationId xmlns:a16="http://schemas.microsoft.com/office/drawing/2014/main" id="{226AB228-0722-7A75-DB2B-49B6F54076F3}"/>
              </a:ext>
            </a:extLst>
          </p:cNvPr>
          <p:cNvPicPr>
            <a:picLocks noGrp="1" noChangeAspect="1"/>
          </p:cNvPicPr>
          <p:nvPr>
            <p:ph idx="1"/>
          </p:nvPr>
        </p:nvPicPr>
        <p:blipFill rotWithShape="1">
          <a:blip r:embed="rId4"/>
          <a:srcRect t="5597" r="-1" b="18147"/>
          <a:stretch/>
        </p:blipFill>
        <p:spPr>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17" name="Freeform: Shape 16">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19" name="Freeform 5">
            <a:extLst>
              <a:ext uri="{FF2B5EF4-FFF2-40B4-BE49-F238E27FC236}">
                <a16:creationId xmlns:a16="http://schemas.microsoft.com/office/drawing/2014/main" id="{C91E93A7-6C7F-4F77-9CB0-280D958EF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dirty="0"/>
          </a:p>
        </p:txBody>
      </p:sp>
      <p:sp>
        <p:nvSpPr>
          <p:cNvPr id="3" name="Title 2">
            <a:extLst>
              <a:ext uri="{FF2B5EF4-FFF2-40B4-BE49-F238E27FC236}">
                <a16:creationId xmlns:a16="http://schemas.microsoft.com/office/drawing/2014/main" id="{0D0982E6-964D-D683-46C9-4D8EB7E7F0D5}"/>
              </a:ext>
            </a:extLst>
          </p:cNvPr>
          <p:cNvSpPr>
            <a:spLocks noGrp="1"/>
          </p:cNvSpPr>
          <p:nvPr>
            <p:ph type="title"/>
          </p:nvPr>
        </p:nvSpPr>
        <p:spPr>
          <a:xfrm>
            <a:off x="892199" y="4854346"/>
            <a:ext cx="10407602" cy="868026"/>
          </a:xfrm>
        </p:spPr>
        <p:txBody>
          <a:bodyPr vert="horz" lIns="91440" tIns="45720" rIns="91440" bIns="45720" rtlCol="0" anchor="b">
            <a:normAutofit/>
          </a:bodyPr>
          <a:lstStyle/>
          <a:p>
            <a:pPr algn="ctr"/>
            <a:r>
              <a:rPr lang="en-US" sz="2400" b="1" dirty="0">
                <a:solidFill>
                  <a:srgbClr val="EBEBEB"/>
                </a:solidFill>
              </a:rPr>
              <a:t>Comprehensive Medical Support in Community Settings</a:t>
            </a:r>
            <a:br>
              <a:rPr lang="en-US" sz="2400" b="1" dirty="0">
                <a:solidFill>
                  <a:srgbClr val="EBEBEB"/>
                </a:solidFill>
              </a:rPr>
            </a:br>
            <a:r>
              <a:rPr lang="en-US" sz="2400" b="1" dirty="0">
                <a:solidFill>
                  <a:srgbClr val="EBEBEB"/>
                </a:solidFill>
              </a:rPr>
              <a:t>Money Follows the Person</a:t>
            </a:r>
          </a:p>
        </p:txBody>
      </p:sp>
      <p:sp>
        <p:nvSpPr>
          <p:cNvPr id="21"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2856" y="3785499"/>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938918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21A55-282F-5C86-AA1B-B61CD0036896}"/>
              </a:ext>
            </a:extLst>
          </p:cNvPr>
          <p:cNvSpPr>
            <a:spLocks noGrp="1"/>
          </p:cNvSpPr>
          <p:nvPr>
            <p:ph type="title"/>
          </p:nvPr>
        </p:nvSpPr>
        <p:spPr/>
        <p:txBody>
          <a:bodyPr>
            <a:normAutofit fontScale="90000"/>
          </a:bodyPr>
          <a:lstStyle/>
          <a:p>
            <a:pPr algn="ctr">
              <a:lnSpc>
                <a:spcPct val="90000"/>
              </a:lnSpc>
            </a:pPr>
            <a:r>
              <a:rPr lang="en-US" sz="2800" dirty="0"/>
              <a:t>When to consider an MFP Referral</a:t>
            </a:r>
            <a:br>
              <a:rPr lang="en-US" sz="2800" dirty="0"/>
            </a:br>
            <a:endParaRPr lang="en-US" sz="2800" dirty="0"/>
          </a:p>
        </p:txBody>
      </p:sp>
      <p:sp>
        <p:nvSpPr>
          <p:cNvPr id="3" name="Content Placeholder 2">
            <a:extLst>
              <a:ext uri="{FF2B5EF4-FFF2-40B4-BE49-F238E27FC236}">
                <a16:creationId xmlns:a16="http://schemas.microsoft.com/office/drawing/2014/main" id="{9B728AE5-4907-AF8F-26D7-00A0B2CEABC4}"/>
              </a:ext>
            </a:extLst>
          </p:cNvPr>
          <p:cNvSpPr>
            <a:spLocks noGrp="1"/>
          </p:cNvSpPr>
          <p:nvPr>
            <p:ph idx="1"/>
          </p:nvPr>
        </p:nvSpPr>
        <p:spPr/>
        <p:txBody>
          <a:bodyPr>
            <a:normAutofit/>
          </a:bodyPr>
          <a:lstStyle/>
          <a:p>
            <a:r>
              <a:rPr lang="en-US" dirty="0"/>
              <a:t>Individual resides in a SNF, Hospital or ICF and has expressed a desire to return to the community.</a:t>
            </a:r>
          </a:p>
          <a:p>
            <a:pPr marL="0" indent="0">
              <a:buNone/>
            </a:pPr>
            <a:r>
              <a:rPr lang="en-US" dirty="0"/>
              <a:t>Examples:</a:t>
            </a:r>
          </a:p>
          <a:p>
            <a:r>
              <a:rPr lang="en-US" dirty="0"/>
              <a:t>Individual lived on their own with 10 hours of IHS and wants to return to their apartment but needs more support hours.</a:t>
            </a:r>
          </a:p>
          <a:p>
            <a:r>
              <a:rPr lang="en-US" dirty="0"/>
              <a:t>Individual lived in a family home but would need a ramp and a walk-in shower in order to return home.</a:t>
            </a:r>
          </a:p>
          <a:p>
            <a:r>
              <a:rPr lang="en-US" dirty="0"/>
              <a:t>Individual wants to live independently with a roommate who also has DDS supports.</a:t>
            </a:r>
          </a:p>
          <a:p>
            <a:endParaRPr lang="en-US" dirty="0"/>
          </a:p>
          <a:p>
            <a:endParaRPr lang="en-US" dirty="0"/>
          </a:p>
        </p:txBody>
      </p:sp>
    </p:spTree>
    <p:extLst>
      <p:ext uri="{BB962C8B-B14F-4D97-AF65-F5344CB8AC3E}">
        <p14:creationId xmlns:p14="http://schemas.microsoft.com/office/powerpoint/2010/main" val="1893998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B3017-6A93-9FB7-DD3F-96D4BE4889D4}"/>
              </a:ext>
            </a:extLst>
          </p:cNvPr>
          <p:cNvSpPr>
            <a:spLocks noGrp="1"/>
          </p:cNvSpPr>
          <p:nvPr>
            <p:ph type="title"/>
          </p:nvPr>
        </p:nvSpPr>
        <p:spPr/>
        <p:txBody>
          <a:bodyPr/>
          <a:lstStyle/>
          <a:p>
            <a:r>
              <a:rPr lang="en-US" dirty="0"/>
              <a:t>Money Follows the Person: Success</a:t>
            </a:r>
          </a:p>
        </p:txBody>
      </p:sp>
      <p:sp>
        <p:nvSpPr>
          <p:cNvPr id="3" name="Content Placeholder 2">
            <a:extLst>
              <a:ext uri="{FF2B5EF4-FFF2-40B4-BE49-F238E27FC236}">
                <a16:creationId xmlns:a16="http://schemas.microsoft.com/office/drawing/2014/main" id="{15D8488D-B6E0-82D7-E7D2-C2DC8C409B91}"/>
              </a:ext>
            </a:extLst>
          </p:cNvPr>
          <p:cNvSpPr>
            <a:spLocks noGrp="1"/>
          </p:cNvSpPr>
          <p:nvPr>
            <p:ph idx="1"/>
          </p:nvPr>
        </p:nvSpPr>
        <p:spPr/>
        <p:txBody>
          <a:bodyPr>
            <a:normAutofit lnSpcReduction="10000"/>
          </a:bodyPr>
          <a:lstStyle/>
          <a:p>
            <a:r>
              <a:rPr lang="en-US" sz="2000" dirty="0">
                <a:ea typeface="Calibri"/>
                <a:cs typeface="Calibri"/>
              </a:rPr>
              <a:t>DDS currently has 4 case managers statewide that work solely with individuals enrolled in MFP.  </a:t>
            </a:r>
          </a:p>
          <a:p>
            <a:r>
              <a:rPr lang="en-US" sz="2000" dirty="0">
                <a:ea typeface="Calibri"/>
                <a:cs typeface="Calibri"/>
              </a:rPr>
              <a:t>On average, there are approximately 25-30 discharges per year under DDS MFP, and 60% of these discharges are individuals over the age of 50.</a:t>
            </a:r>
          </a:p>
          <a:p>
            <a:r>
              <a:rPr lang="en-US" sz="2000" dirty="0">
                <a:ea typeface="Calibri"/>
                <a:cs typeface="Calibri"/>
              </a:rPr>
              <a:t>94% of individuals complete their MFP year</a:t>
            </a:r>
          </a:p>
          <a:p>
            <a:r>
              <a:rPr lang="en-US" sz="2000" dirty="0">
                <a:ea typeface="Calibri"/>
                <a:cs typeface="Calibri"/>
              </a:rPr>
              <a:t>DDS annualizes MFP funds after the MFP year allowing individuals to stay in the community successfully.  Since the start of the program in 2012, 88% of individuals still receiving DDS supports to date remain enrolled on the waiver and in community-based settings </a:t>
            </a:r>
            <a:endParaRPr lang="en-US" sz="2000" dirty="0"/>
          </a:p>
          <a:p>
            <a:endParaRPr lang="en-US" dirty="0"/>
          </a:p>
        </p:txBody>
      </p:sp>
    </p:spTree>
    <p:extLst>
      <p:ext uri="{BB962C8B-B14F-4D97-AF65-F5344CB8AC3E}">
        <p14:creationId xmlns:p14="http://schemas.microsoft.com/office/powerpoint/2010/main" val="282079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E9F89-C8B9-2FD0-42EA-D9DBCDDAF228}"/>
              </a:ext>
            </a:extLst>
          </p:cNvPr>
          <p:cNvSpPr>
            <a:spLocks noGrp="1"/>
          </p:cNvSpPr>
          <p:nvPr>
            <p:ph type="title"/>
          </p:nvPr>
        </p:nvSpPr>
        <p:spPr>
          <a:xfrm>
            <a:off x="1468853" y="1041907"/>
            <a:ext cx="8761413" cy="706964"/>
          </a:xfrm>
        </p:spPr>
        <p:txBody>
          <a:bodyPr/>
          <a:lstStyle/>
          <a:p>
            <a:r>
              <a:rPr lang="en-US" sz="3200" dirty="0"/>
              <a:t>What is Money Follows the Person (MFP)?</a:t>
            </a:r>
          </a:p>
        </p:txBody>
      </p:sp>
      <p:sp>
        <p:nvSpPr>
          <p:cNvPr id="3" name="Content Placeholder 2">
            <a:extLst>
              <a:ext uri="{FF2B5EF4-FFF2-40B4-BE49-F238E27FC236}">
                <a16:creationId xmlns:a16="http://schemas.microsoft.com/office/drawing/2014/main" id="{3ED3FC79-24D6-1F3D-9DD9-7F8E2241F0F0}"/>
              </a:ext>
            </a:extLst>
          </p:cNvPr>
          <p:cNvSpPr>
            <a:spLocks noGrp="1"/>
          </p:cNvSpPr>
          <p:nvPr>
            <p:ph idx="1"/>
          </p:nvPr>
        </p:nvSpPr>
        <p:spPr/>
        <p:txBody>
          <a:bodyPr/>
          <a:lstStyle/>
          <a:p>
            <a:r>
              <a:rPr lang="en-US" dirty="0"/>
              <a:t>MFP is a federal demonstration program that helps Medicaid eligible individuals currently living in long-term care facilities successfully transition back to the community.</a:t>
            </a:r>
          </a:p>
          <a:p>
            <a:r>
              <a:rPr lang="en-US" dirty="0"/>
              <a:t>Overseen by CT Department of Social Services (DDS has an MFP division)</a:t>
            </a:r>
          </a:p>
          <a:p>
            <a:r>
              <a:rPr lang="en-US" dirty="0"/>
              <a:t>Allows for the individual to access the Medicaid “facility cost” and use the funds toward community-based supports.</a:t>
            </a:r>
          </a:p>
          <a:p>
            <a:r>
              <a:rPr lang="en-US" dirty="0"/>
              <a:t>MFP provides funding for the individual in the community for one year; individuals are then enrolled on a Medicaid waiver or receive other types Medicaid funded supports.</a:t>
            </a:r>
          </a:p>
          <a:p>
            <a:r>
              <a:rPr lang="en-US" dirty="0"/>
              <a:t>DDS matches the MFP funds for year two; Long-term success.</a:t>
            </a:r>
          </a:p>
        </p:txBody>
      </p:sp>
    </p:spTree>
    <p:extLst>
      <p:ext uri="{BB962C8B-B14F-4D97-AF65-F5344CB8AC3E}">
        <p14:creationId xmlns:p14="http://schemas.microsoft.com/office/powerpoint/2010/main" val="3241128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B59B1-2663-2A5C-B8A0-4AB2A18B355F}"/>
              </a:ext>
            </a:extLst>
          </p:cNvPr>
          <p:cNvSpPr>
            <a:spLocks noGrp="1"/>
          </p:cNvSpPr>
          <p:nvPr>
            <p:ph type="title"/>
          </p:nvPr>
        </p:nvSpPr>
        <p:spPr/>
        <p:txBody>
          <a:bodyPr/>
          <a:lstStyle/>
          <a:p>
            <a:pPr algn="ctr"/>
            <a:r>
              <a:rPr lang="en-US" dirty="0"/>
              <a:t>Skilled Nursing Facilities</a:t>
            </a:r>
          </a:p>
        </p:txBody>
      </p:sp>
      <p:sp>
        <p:nvSpPr>
          <p:cNvPr id="3" name="Text Placeholder 2">
            <a:extLst>
              <a:ext uri="{FF2B5EF4-FFF2-40B4-BE49-F238E27FC236}">
                <a16:creationId xmlns:a16="http://schemas.microsoft.com/office/drawing/2014/main" id="{5F706547-6E06-C7AE-2872-94CA260D63C4}"/>
              </a:ext>
            </a:extLst>
          </p:cNvPr>
          <p:cNvSpPr>
            <a:spLocks noGrp="1"/>
          </p:cNvSpPr>
          <p:nvPr>
            <p:ph type="body" idx="1"/>
          </p:nvPr>
        </p:nvSpPr>
        <p:spPr/>
        <p:txBody>
          <a:bodyPr/>
          <a:lstStyle/>
          <a:p>
            <a:r>
              <a:rPr lang="en-US" dirty="0"/>
              <a:t>DO Provide</a:t>
            </a:r>
          </a:p>
        </p:txBody>
      </p:sp>
      <p:sp>
        <p:nvSpPr>
          <p:cNvPr id="4" name="Content Placeholder 3">
            <a:extLst>
              <a:ext uri="{FF2B5EF4-FFF2-40B4-BE49-F238E27FC236}">
                <a16:creationId xmlns:a16="http://schemas.microsoft.com/office/drawing/2014/main" id="{2C5AAC5B-CD5A-F4DA-D353-F0C825C16FA8}"/>
              </a:ext>
            </a:extLst>
          </p:cNvPr>
          <p:cNvSpPr>
            <a:spLocks noGrp="1"/>
          </p:cNvSpPr>
          <p:nvPr>
            <p:ph sz="half" idx="2"/>
          </p:nvPr>
        </p:nvSpPr>
        <p:spPr/>
        <p:txBody>
          <a:bodyPr>
            <a:normAutofit fontScale="92500"/>
          </a:bodyPr>
          <a:lstStyle/>
          <a:p>
            <a:r>
              <a:rPr lang="en-US" dirty="0"/>
              <a:t>Impatient Rehab and Medical Treatment</a:t>
            </a:r>
          </a:p>
          <a:p>
            <a:r>
              <a:rPr lang="en-US" dirty="0"/>
              <a:t>Medication Management</a:t>
            </a:r>
          </a:p>
          <a:p>
            <a:r>
              <a:rPr lang="en-US" dirty="0"/>
              <a:t>Assistance with ADLs: Bathing, Dressing, Toileting/Continence, Eating, Mobility</a:t>
            </a:r>
          </a:p>
          <a:p>
            <a:r>
              <a:rPr lang="en-US" dirty="0"/>
              <a:t>Skilled Nursing Tasks</a:t>
            </a:r>
          </a:p>
          <a:p>
            <a:r>
              <a:rPr lang="en-US" dirty="0"/>
              <a:t>Medical Evaluation/Diagnosis</a:t>
            </a:r>
          </a:p>
        </p:txBody>
      </p:sp>
      <p:sp>
        <p:nvSpPr>
          <p:cNvPr id="5" name="Text Placeholder 4">
            <a:extLst>
              <a:ext uri="{FF2B5EF4-FFF2-40B4-BE49-F238E27FC236}">
                <a16:creationId xmlns:a16="http://schemas.microsoft.com/office/drawing/2014/main" id="{B2EFF211-27AC-05FD-C679-705DDA4CA9CB}"/>
              </a:ext>
            </a:extLst>
          </p:cNvPr>
          <p:cNvSpPr>
            <a:spLocks noGrp="1"/>
          </p:cNvSpPr>
          <p:nvPr>
            <p:ph type="body" sz="quarter" idx="3"/>
          </p:nvPr>
        </p:nvSpPr>
        <p:spPr/>
        <p:txBody>
          <a:bodyPr/>
          <a:lstStyle/>
          <a:p>
            <a:r>
              <a:rPr lang="en-US" dirty="0"/>
              <a:t>DO NOT Provide</a:t>
            </a:r>
          </a:p>
        </p:txBody>
      </p:sp>
      <p:sp>
        <p:nvSpPr>
          <p:cNvPr id="6" name="Content Placeholder 5">
            <a:extLst>
              <a:ext uri="{FF2B5EF4-FFF2-40B4-BE49-F238E27FC236}">
                <a16:creationId xmlns:a16="http://schemas.microsoft.com/office/drawing/2014/main" id="{9C65903A-7B6A-468F-985E-359D254476F0}"/>
              </a:ext>
            </a:extLst>
          </p:cNvPr>
          <p:cNvSpPr>
            <a:spLocks noGrp="1"/>
          </p:cNvSpPr>
          <p:nvPr>
            <p:ph sz="quarter" idx="4"/>
          </p:nvPr>
        </p:nvSpPr>
        <p:spPr>
          <a:xfrm>
            <a:off x="6208712" y="3179762"/>
            <a:ext cx="4825159" cy="3316572"/>
          </a:xfrm>
        </p:spPr>
        <p:txBody>
          <a:bodyPr>
            <a:normAutofit fontScale="92500"/>
          </a:bodyPr>
          <a:lstStyle/>
          <a:p>
            <a:r>
              <a:rPr lang="en-US" dirty="0"/>
              <a:t>Opportunities to exercise independence</a:t>
            </a:r>
          </a:p>
          <a:p>
            <a:r>
              <a:rPr lang="en-US" dirty="0"/>
              <a:t>Opportunities for decision making</a:t>
            </a:r>
          </a:p>
          <a:p>
            <a:r>
              <a:rPr lang="en-US" dirty="0"/>
              <a:t>Privacy </a:t>
            </a:r>
          </a:p>
          <a:p>
            <a:r>
              <a:rPr lang="en-US" dirty="0"/>
              <a:t>Opportunities to engage freely in everyday interests and social activities</a:t>
            </a:r>
          </a:p>
          <a:p>
            <a:r>
              <a:rPr lang="en-US" dirty="0"/>
              <a:t>Access to the community</a:t>
            </a:r>
          </a:p>
          <a:p>
            <a:r>
              <a:rPr lang="en-US" dirty="0"/>
              <a:t>High staffing ratios/Individualized Support</a:t>
            </a:r>
          </a:p>
          <a:p>
            <a:r>
              <a:rPr lang="en-US" dirty="0"/>
              <a:t>Behavioral support and intervention</a:t>
            </a:r>
          </a:p>
        </p:txBody>
      </p:sp>
    </p:spTree>
    <p:extLst>
      <p:ext uri="{BB962C8B-B14F-4D97-AF65-F5344CB8AC3E}">
        <p14:creationId xmlns:p14="http://schemas.microsoft.com/office/powerpoint/2010/main" val="11531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891F-E085-BC42-6E76-BF9707AACA6D}"/>
              </a:ext>
            </a:extLst>
          </p:cNvPr>
          <p:cNvSpPr>
            <a:spLocks noGrp="1"/>
          </p:cNvSpPr>
          <p:nvPr>
            <p:ph type="title"/>
          </p:nvPr>
        </p:nvSpPr>
        <p:spPr/>
        <p:txBody>
          <a:bodyPr>
            <a:normAutofit/>
          </a:bodyPr>
          <a:lstStyle/>
          <a:p>
            <a:r>
              <a:rPr lang="en-US" dirty="0"/>
              <a:t>DDS STEP Initiative: Dignity of Risk</a:t>
            </a:r>
          </a:p>
        </p:txBody>
      </p:sp>
      <p:sp>
        <p:nvSpPr>
          <p:cNvPr id="3" name="Content Placeholder 2">
            <a:extLst>
              <a:ext uri="{FF2B5EF4-FFF2-40B4-BE49-F238E27FC236}">
                <a16:creationId xmlns:a16="http://schemas.microsoft.com/office/drawing/2014/main" id="{C30AC59C-78C0-C37F-B5EF-79E5F140396A}"/>
              </a:ext>
            </a:extLst>
          </p:cNvPr>
          <p:cNvSpPr>
            <a:spLocks noGrp="1"/>
          </p:cNvSpPr>
          <p:nvPr>
            <p:ph idx="1"/>
          </p:nvPr>
        </p:nvSpPr>
        <p:spPr/>
        <p:txBody>
          <a:bodyPr>
            <a:normAutofit fontScale="92500"/>
          </a:bodyPr>
          <a:lstStyle/>
          <a:p>
            <a:r>
              <a:rPr lang="en-US" sz="2200" dirty="0"/>
              <a:t>STEP: Empower people to become more independent and integrated into their communities.</a:t>
            </a:r>
          </a:p>
          <a:p>
            <a:r>
              <a:rPr lang="en-US" sz="2200" dirty="0"/>
              <a:t>Dignity of risk is the idea that self-determination and the right to take reasonable risks are essential for dignity and self esteem.</a:t>
            </a:r>
          </a:p>
          <a:p>
            <a:r>
              <a:rPr lang="en-US" sz="2200" dirty="0"/>
              <a:t>Dignity of risk supports the individual’s right to learn, grow, and have a better quality of life. </a:t>
            </a:r>
          </a:p>
          <a:p>
            <a:r>
              <a:rPr lang="en-US" sz="2200" dirty="0"/>
              <a:t>Person centered planning supports the idea that the dignity of risk is different for each individual.</a:t>
            </a:r>
          </a:p>
          <a:p>
            <a:r>
              <a:rPr lang="en-US" sz="2200" dirty="0"/>
              <a:t>Build safe opportunities for risk</a:t>
            </a:r>
          </a:p>
          <a:p>
            <a:endParaRPr lang="en-US" dirty="0"/>
          </a:p>
        </p:txBody>
      </p:sp>
    </p:spTree>
    <p:extLst>
      <p:ext uri="{BB962C8B-B14F-4D97-AF65-F5344CB8AC3E}">
        <p14:creationId xmlns:p14="http://schemas.microsoft.com/office/powerpoint/2010/main" val="3644863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7EC6FCC-191F-BA31-37E9-C466B698BA4E}"/>
              </a:ext>
            </a:extLst>
          </p:cNvPr>
          <p:cNvSpPr>
            <a:spLocks noGrp="1"/>
          </p:cNvSpPr>
          <p:nvPr>
            <p:ph type="title"/>
          </p:nvPr>
        </p:nvSpPr>
        <p:spPr>
          <a:xfrm>
            <a:off x="1066800" y="642594"/>
            <a:ext cx="10058400" cy="1371600"/>
          </a:xfrm>
        </p:spPr>
        <p:txBody>
          <a:bodyPr anchor="ctr">
            <a:normAutofit/>
          </a:bodyPr>
          <a:lstStyle/>
          <a:p>
            <a:pPr algn="ctr"/>
            <a:r>
              <a:rPr lang="en-US" dirty="0"/>
              <a:t>Who is eligible for MFP?</a:t>
            </a:r>
          </a:p>
        </p:txBody>
      </p:sp>
      <p:graphicFrame>
        <p:nvGraphicFramePr>
          <p:cNvPr id="20" name="Content Placeholder 2">
            <a:extLst>
              <a:ext uri="{FF2B5EF4-FFF2-40B4-BE49-F238E27FC236}">
                <a16:creationId xmlns:a16="http://schemas.microsoft.com/office/drawing/2014/main" id="{4D4D641D-BB2B-F8FD-EF9D-9A401CECA187}"/>
              </a:ext>
            </a:extLst>
          </p:cNvPr>
          <p:cNvGraphicFramePr>
            <a:graphicFrameLocks noGrp="1"/>
          </p:cNvGraphicFramePr>
          <p:nvPr>
            <p:ph idx="1"/>
            <p:extLst>
              <p:ext uri="{D42A27DB-BD31-4B8C-83A1-F6EECF244321}">
                <p14:modId xmlns:p14="http://schemas.microsoft.com/office/powerpoint/2010/main" val="355889308"/>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785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891F-E085-BC42-6E76-BF9707AACA6D}"/>
              </a:ext>
            </a:extLst>
          </p:cNvPr>
          <p:cNvSpPr>
            <a:spLocks noGrp="1"/>
          </p:cNvSpPr>
          <p:nvPr>
            <p:ph type="title"/>
          </p:nvPr>
        </p:nvSpPr>
        <p:spPr/>
        <p:txBody>
          <a:bodyPr>
            <a:normAutofit/>
          </a:bodyPr>
          <a:lstStyle/>
          <a:p>
            <a:pPr algn="ctr"/>
            <a:r>
              <a:rPr lang="en-US" sz="3600" i="0" u="none" strike="noStrike" baseline="0" dirty="0">
                <a:latin typeface="Calibri" panose="020F0502020204030204" pitchFamily="34" charset="0"/>
              </a:rPr>
              <a:t>How to Apply for MFP? </a:t>
            </a:r>
          </a:p>
        </p:txBody>
      </p:sp>
      <p:sp>
        <p:nvSpPr>
          <p:cNvPr id="3" name="Content Placeholder 2">
            <a:extLst>
              <a:ext uri="{FF2B5EF4-FFF2-40B4-BE49-F238E27FC236}">
                <a16:creationId xmlns:a16="http://schemas.microsoft.com/office/drawing/2014/main" id="{C30AC59C-78C0-C37F-B5EF-79E5F140396A}"/>
              </a:ext>
            </a:extLst>
          </p:cNvPr>
          <p:cNvSpPr>
            <a:spLocks noGrp="1"/>
          </p:cNvSpPr>
          <p:nvPr>
            <p:ph idx="1"/>
          </p:nvPr>
        </p:nvSpPr>
        <p:spPr/>
        <p:txBody>
          <a:bodyPr>
            <a:normAutofit/>
          </a:bodyPr>
          <a:lstStyle/>
          <a:p>
            <a:r>
              <a:rPr lang="en-US" sz="2000" b="0" i="0" u="none" strike="noStrike" baseline="0" dirty="0">
                <a:latin typeface="Calibri" panose="020F0502020204030204" pitchFamily="34" charset="0"/>
              </a:rPr>
              <a:t>MFP Applications can be submitted at </a:t>
            </a:r>
            <a:r>
              <a:rPr lang="en-US" sz="2000" dirty="0">
                <a:hlinkClick r:id="rId2"/>
              </a:rPr>
              <a:t>Apply CT MFP – Home</a:t>
            </a:r>
            <a:endParaRPr lang="en-US" sz="2000" dirty="0"/>
          </a:p>
          <a:p>
            <a:r>
              <a:rPr lang="en-US" sz="2000" b="0" i="0" u="none" strike="noStrike" baseline="0" dirty="0">
                <a:latin typeface="Calibri" panose="020F0502020204030204" pitchFamily="34" charset="0"/>
              </a:rPr>
              <a:t>Individuals can receive assistance from an individual of their choice in completing the application on their behalf. This includes guardian/conservator; facility social worker; DDS case manager; nurse, etc. </a:t>
            </a:r>
          </a:p>
          <a:p>
            <a:r>
              <a:rPr lang="en-US" sz="2000" dirty="0">
                <a:latin typeface="Calibri" panose="020F0502020204030204" pitchFamily="34" charset="0"/>
              </a:rPr>
              <a:t>If the individual decides they do not want to proceed with MFP they can withdraw at any time.  </a:t>
            </a:r>
          </a:p>
          <a:p>
            <a:r>
              <a:rPr lang="en-US" sz="2000" b="0" i="0" u="none" strike="noStrike" baseline="0" dirty="0">
                <a:latin typeface="Calibri" panose="020F0502020204030204" pitchFamily="34" charset="0"/>
              </a:rPr>
              <a:t>Does not im</a:t>
            </a:r>
            <a:r>
              <a:rPr lang="en-US" sz="2000" dirty="0">
                <a:latin typeface="Calibri" panose="020F0502020204030204" pitchFamily="34" charset="0"/>
              </a:rPr>
              <a:t>pact benefits or services in any way.</a:t>
            </a:r>
            <a:endParaRPr lang="en-US" sz="2000" b="0" i="0" u="none" strike="noStrike" baseline="0" dirty="0">
              <a:latin typeface="Calibri" panose="020F0502020204030204" pitchFamily="34" charset="0"/>
            </a:endParaRPr>
          </a:p>
          <a:p>
            <a:pPr marL="0" indent="0">
              <a:buNone/>
            </a:pPr>
            <a:endParaRPr lang="en-US" dirty="0">
              <a:latin typeface="Calibri" panose="020F0502020204030204" pitchFamily="34" charset="0"/>
            </a:endParaRPr>
          </a:p>
        </p:txBody>
      </p:sp>
    </p:spTree>
    <p:extLst>
      <p:ext uri="{BB962C8B-B14F-4D97-AF65-F5344CB8AC3E}">
        <p14:creationId xmlns:p14="http://schemas.microsoft.com/office/powerpoint/2010/main" val="1930457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9FA8C-D25E-2B94-CD08-677853445FB5}"/>
              </a:ext>
            </a:extLst>
          </p:cNvPr>
          <p:cNvSpPr>
            <a:spLocks noGrp="1"/>
          </p:cNvSpPr>
          <p:nvPr>
            <p:ph type="title"/>
          </p:nvPr>
        </p:nvSpPr>
        <p:spPr/>
        <p:txBody>
          <a:bodyPr/>
          <a:lstStyle/>
          <a:p>
            <a:r>
              <a:rPr lang="en-US" dirty="0"/>
              <a:t>Initial Process/Case </a:t>
            </a:r>
            <a:r>
              <a:rPr lang="en-US" dirty="0" err="1"/>
              <a:t>Managment</a:t>
            </a:r>
            <a:endParaRPr lang="en-US" dirty="0"/>
          </a:p>
        </p:txBody>
      </p:sp>
      <p:sp>
        <p:nvSpPr>
          <p:cNvPr id="3" name="Content Placeholder 2">
            <a:extLst>
              <a:ext uri="{FF2B5EF4-FFF2-40B4-BE49-F238E27FC236}">
                <a16:creationId xmlns:a16="http://schemas.microsoft.com/office/drawing/2014/main" id="{49C06831-524D-FE84-1C89-2126E1C4348F}"/>
              </a:ext>
            </a:extLst>
          </p:cNvPr>
          <p:cNvSpPr>
            <a:spLocks noGrp="1"/>
          </p:cNvSpPr>
          <p:nvPr>
            <p:ph idx="1"/>
          </p:nvPr>
        </p:nvSpPr>
        <p:spPr/>
        <p:txBody>
          <a:bodyPr/>
          <a:lstStyle/>
          <a:p>
            <a:r>
              <a:rPr lang="en-US" dirty="0"/>
              <a:t>Once a referral is accepted, a DDS MFP Case Manager will be assigned.</a:t>
            </a:r>
          </a:p>
          <a:p>
            <a:r>
              <a:rPr lang="en-US" dirty="0"/>
              <a:t>MFP CM is the primary case manager; Intensive Case Management </a:t>
            </a:r>
          </a:p>
          <a:p>
            <a:r>
              <a:rPr lang="en-US" dirty="0"/>
              <a:t>Planning and developing a safe care plan </a:t>
            </a:r>
            <a:r>
              <a:rPr lang="en-US" sz="1800" dirty="0"/>
              <a:t>that will allow a for a successful transition back into the community.</a:t>
            </a:r>
            <a:endParaRPr lang="en-US" dirty="0"/>
          </a:p>
          <a:p>
            <a:r>
              <a:rPr lang="en-US" dirty="0"/>
              <a:t>Assessing individual’s needs and coordinating with medical staff, community providers, family/friends to ensure all areas are addressed prior to and for the duration of the MFP year.</a:t>
            </a:r>
            <a:endParaRPr lang="en-US" sz="1800" dirty="0"/>
          </a:p>
          <a:p>
            <a:endParaRPr lang="en-US" dirty="0"/>
          </a:p>
          <a:p>
            <a:endParaRPr lang="en-US" dirty="0"/>
          </a:p>
        </p:txBody>
      </p:sp>
    </p:spTree>
    <p:extLst>
      <p:ext uri="{BB962C8B-B14F-4D97-AF65-F5344CB8AC3E}">
        <p14:creationId xmlns:p14="http://schemas.microsoft.com/office/powerpoint/2010/main" val="228800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891F-E085-BC42-6E76-BF9707AACA6D}"/>
              </a:ext>
            </a:extLst>
          </p:cNvPr>
          <p:cNvSpPr>
            <a:spLocks noGrp="1"/>
          </p:cNvSpPr>
          <p:nvPr>
            <p:ph type="title"/>
          </p:nvPr>
        </p:nvSpPr>
        <p:spPr/>
        <p:txBody>
          <a:bodyPr>
            <a:normAutofit/>
          </a:bodyPr>
          <a:lstStyle/>
          <a:p>
            <a:r>
              <a:rPr lang="en-US" dirty="0"/>
              <a:t>Comprehensive Services and Supports</a:t>
            </a:r>
          </a:p>
        </p:txBody>
      </p:sp>
      <p:sp>
        <p:nvSpPr>
          <p:cNvPr id="3" name="Content Placeholder 2">
            <a:extLst>
              <a:ext uri="{FF2B5EF4-FFF2-40B4-BE49-F238E27FC236}">
                <a16:creationId xmlns:a16="http://schemas.microsoft.com/office/drawing/2014/main" id="{C30AC59C-78C0-C37F-B5EF-79E5F140396A}"/>
              </a:ext>
            </a:extLst>
          </p:cNvPr>
          <p:cNvSpPr>
            <a:spLocks noGrp="1"/>
          </p:cNvSpPr>
          <p:nvPr>
            <p:ph idx="1"/>
          </p:nvPr>
        </p:nvSpPr>
        <p:spPr/>
        <p:txBody>
          <a:bodyPr>
            <a:normAutofit fontScale="32500" lnSpcReduction="20000"/>
          </a:bodyPr>
          <a:lstStyle/>
          <a:p>
            <a:r>
              <a:rPr lang="en-US" sz="5500" b="0" i="0" u="none" strike="noStrike" baseline="0" dirty="0"/>
              <a:t>Individuals are eligible to receive all services and supports listed under the DDS HCBS waivers based on the needs identified in their Individual Plan and funding based on the Medicaid daily rate of the facility.   </a:t>
            </a:r>
            <a:endParaRPr lang="en-US" sz="5500" dirty="0"/>
          </a:p>
          <a:p>
            <a:r>
              <a:rPr lang="en-US" sz="5500" dirty="0"/>
              <a:t>A</a:t>
            </a:r>
            <a:r>
              <a:rPr lang="en-US" sz="5500" b="0" i="0" u="none" strike="noStrike" baseline="0" dirty="0"/>
              <a:t>dditional services under Medicaid including but not limited to: Home Heath and VNA Supports; RN/LPN; Community First Choice; Rental Assistance (RAP); DSS Room &amp; Board; Apartment/Home Set-up; Clothing; Moving costs; One-time OT/PT Assessments </a:t>
            </a:r>
            <a:endParaRPr lang="en-US" sz="5500" dirty="0"/>
          </a:p>
          <a:p>
            <a:r>
              <a:rPr lang="en-US" sz="5500" dirty="0"/>
              <a:t>One-time waiver supports such as Home Modifications, Vehicle Modifications, Assistive Technology, etc.</a:t>
            </a:r>
          </a:p>
          <a:p>
            <a:r>
              <a:rPr lang="en-US" sz="5500" dirty="0"/>
              <a:t>Self-direction, agency-based supports, family caregivers</a:t>
            </a:r>
          </a:p>
          <a:p>
            <a:endParaRPr lang="en-US" dirty="0"/>
          </a:p>
          <a:p>
            <a:pPr marL="114300" indent="0" algn="ctr">
              <a:lnSpc>
                <a:spcPct val="90000"/>
              </a:lnSpc>
              <a:spcAft>
                <a:spcPts val="600"/>
              </a:spcAft>
              <a:buNone/>
            </a:pPr>
            <a:r>
              <a:rPr lang="en-US" sz="4900" b="1" dirty="0"/>
              <a:t>GOAL: Remain successfully supported in the community</a:t>
            </a:r>
          </a:p>
          <a:p>
            <a:endParaRPr lang="en-US" dirty="0"/>
          </a:p>
          <a:p>
            <a:pPr marL="0" indent="0">
              <a:buNone/>
            </a:pPr>
            <a:endParaRPr lang="en-US" dirty="0"/>
          </a:p>
        </p:txBody>
      </p:sp>
    </p:spTree>
    <p:extLst>
      <p:ext uri="{BB962C8B-B14F-4D97-AF65-F5344CB8AC3E}">
        <p14:creationId xmlns:p14="http://schemas.microsoft.com/office/powerpoint/2010/main" val="342783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F72EF-A13C-2AE8-EDAE-703C0DA06960}"/>
              </a:ext>
            </a:extLst>
          </p:cNvPr>
          <p:cNvSpPr>
            <a:spLocks noGrp="1"/>
          </p:cNvSpPr>
          <p:nvPr>
            <p:ph type="title"/>
          </p:nvPr>
        </p:nvSpPr>
        <p:spPr>
          <a:xfrm>
            <a:off x="1066800" y="642594"/>
            <a:ext cx="10058400" cy="1371600"/>
          </a:xfrm>
        </p:spPr>
        <p:txBody>
          <a:bodyPr anchor="ctr">
            <a:normAutofit/>
          </a:bodyPr>
          <a:lstStyle/>
          <a:p>
            <a:r>
              <a:rPr lang="en-US" dirty="0"/>
              <a:t>MFP: Discharge into the community</a:t>
            </a:r>
          </a:p>
        </p:txBody>
      </p:sp>
      <p:sp>
        <p:nvSpPr>
          <p:cNvPr id="3" name="Content Placeholder 2">
            <a:extLst>
              <a:ext uri="{FF2B5EF4-FFF2-40B4-BE49-F238E27FC236}">
                <a16:creationId xmlns:a16="http://schemas.microsoft.com/office/drawing/2014/main" id="{5BFEC412-9532-CE8B-EBBB-43D7D42E1016}"/>
              </a:ext>
            </a:extLst>
          </p:cNvPr>
          <p:cNvSpPr>
            <a:spLocks noGrp="1"/>
          </p:cNvSpPr>
          <p:nvPr>
            <p:ph sz="half" idx="1"/>
          </p:nvPr>
        </p:nvSpPr>
        <p:spPr>
          <a:xfrm>
            <a:off x="1066799" y="2688608"/>
            <a:ext cx="10058399" cy="3163551"/>
          </a:xfrm>
        </p:spPr>
        <p:txBody>
          <a:bodyPr>
            <a:normAutofit/>
          </a:bodyPr>
          <a:lstStyle/>
          <a:p>
            <a:r>
              <a:rPr lang="en-US" sz="1700" dirty="0"/>
              <a:t>The timeframe for discharge is dependent on many factors including but not limited to – housing; the need for an accessible home environment; availability of staff and/or nursing supports; the stability of the individual’s physical and mental health; agreement/participation from guardian/conservator. </a:t>
            </a:r>
          </a:p>
          <a:p>
            <a:r>
              <a:rPr lang="en-US" sz="1700" dirty="0"/>
              <a:t>Discharge within a certain timeframe can never be guaranteed based on the above factors. </a:t>
            </a:r>
          </a:p>
          <a:p>
            <a:endParaRPr lang="en-US" sz="1700" dirty="0"/>
          </a:p>
          <a:p>
            <a:endParaRPr lang="en-US" sz="1700" dirty="0"/>
          </a:p>
        </p:txBody>
      </p:sp>
    </p:spTree>
    <p:extLst>
      <p:ext uri="{BB962C8B-B14F-4D97-AF65-F5344CB8AC3E}">
        <p14:creationId xmlns:p14="http://schemas.microsoft.com/office/powerpoint/2010/main" val="3927993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5aa524db-7994-4ced-a2c9-48a98e90847e" xsi:nil="true"/>
    <lcf76f155ced4ddcb4097134ff3c332f xmlns="5aa524db-7994-4ced-a2c9-48a98e90847e">
      <Terms xmlns="http://schemas.microsoft.com/office/infopath/2007/PartnerControls"/>
    </lcf76f155ced4ddcb4097134ff3c332f>
    <TaxCatchAll xmlns="8a992f34-6748-40d0-a1a6-bff449e3bc95" xsi:nil="true"/>
  </documentManagement>
</p:properties>
</file>

<file path=customXml/itemProps1.xml><?xml version="1.0" encoding="utf-8"?>
<ds:datastoreItem xmlns:ds="http://schemas.openxmlformats.org/officeDocument/2006/customXml" ds:itemID="{7B27EBCE-766E-439A-8B63-2FCFD76B212D}"/>
</file>

<file path=customXml/itemProps2.xml><?xml version="1.0" encoding="utf-8"?>
<ds:datastoreItem xmlns:ds="http://schemas.openxmlformats.org/officeDocument/2006/customXml" ds:itemID="{7C7DCAB8-6215-4528-996F-119D8069D504}"/>
</file>

<file path=customXml/itemProps3.xml><?xml version="1.0" encoding="utf-8"?>
<ds:datastoreItem xmlns:ds="http://schemas.openxmlformats.org/officeDocument/2006/customXml" ds:itemID="{C43EBB11-BCAA-4DE7-B221-E1E1E0F0300A}"/>
</file>

<file path=docProps/app.xml><?xml version="1.0" encoding="utf-8"?>
<Properties xmlns="http://schemas.openxmlformats.org/officeDocument/2006/extended-properties" xmlns:vt="http://schemas.openxmlformats.org/officeDocument/2006/docPropsVTypes">
  <Template>Ion Boardroom</Template>
  <TotalTime>169</TotalTime>
  <Words>987</Words>
  <Application>Microsoft Office PowerPoint</Application>
  <PresentationFormat>Widescreen</PresentationFormat>
  <Paragraphs>81</Paragraphs>
  <Slides>11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Century Gothic</vt:lpstr>
      <vt:lpstr>Wingdings 3</vt:lpstr>
      <vt:lpstr>Ion Boardroom</vt:lpstr>
      <vt:lpstr>Comprehensive Medical Support in Community Settings Money Follows the Person</vt:lpstr>
      <vt:lpstr>What is Money Follows the Person (MFP)?</vt:lpstr>
      <vt:lpstr>Skilled Nursing Facilities</vt:lpstr>
      <vt:lpstr>DDS STEP Initiative: Dignity of Risk</vt:lpstr>
      <vt:lpstr>Who is eligible for MFP?</vt:lpstr>
      <vt:lpstr>How to Apply for MFP? </vt:lpstr>
      <vt:lpstr>Initial Process/Case Managment</vt:lpstr>
      <vt:lpstr>Comprehensive Services and Supports</vt:lpstr>
      <vt:lpstr>MFP: Discharge into the community</vt:lpstr>
      <vt:lpstr>When to consider an MFP Referral </vt:lpstr>
      <vt:lpstr>Money Follows the Person: Success</vt:lpstr>
    </vt:vector>
  </TitlesOfParts>
  <Company>State Of CT DDS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Kendall, Kelley</dc:creator>
  <cp:lastModifiedBy>Kendall, Kelley</cp:lastModifiedBy>
  <cp:revision>3</cp:revision>
  <dcterms:created xsi:type="dcterms:W3CDTF">2025-02-19T19:48:39Z</dcterms:created>
  <dcterms:modified xsi:type="dcterms:W3CDTF">2025-02-20T20:24:35Z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0x01010043673E79E0C3E640A3EA83010EA564F7</vt:lpwstr>
  </property>
</Properties>
</file>