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1825" r:id="rId2"/>
    <p:sldId id="311" r:id="rId3"/>
    <p:sldId id="1841" r:id="rId4"/>
    <p:sldId id="1827" r:id="rId5"/>
    <p:sldId id="1844" r:id="rId6"/>
    <p:sldId id="1843" r:id="rId7"/>
    <p:sldId id="1828" r:id="rId8"/>
    <p:sldId id="1829" r:id="rId9"/>
    <p:sldId id="1831" r:id="rId10"/>
    <p:sldId id="1832" r:id="rId11"/>
    <p:sldId id="184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D68E7-451D-4530-8675-94BFE0DA7117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F7C53-BB10-44B9-A2BE-19E9E728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84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EB520-C799-4BD4-9883-9EC24DE5A8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40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EB520-C799-4BD4-9883-9EC24DE5A8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73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EB520-C799-4BD4-9883-9EC24DE5A8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79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EB520-C799-4BD4-9883-9EC24DE5A8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84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EB520-C799-4BD4-9883-9EC24DE5A8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41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EB520-C799-4BD4-9883-9EC24DE5A8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83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EB520-C799-4BD4-9883-9EC24DE5A89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85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AC76C-5905-0D49-AF89-65B381340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293E2F-8320-8322-4634-B2BB153CA1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63BB5-3915-6DB4-0484-636C85CC8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00CE0-2634-D158-8706-4CB90D772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9BA65-D480-7436-7179-0D04C583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7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E31DF-184B-3753-B3F4-C93821092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7EBB72-B2C5-2D19-8C5A-98399B7AB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02A62-7F78-EDA7-1A30-4D41D614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2249B-16EB-39E3-1461-0FD84092C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563D2-D5B0-B69B-6A37-5E265F08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9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850B3B-1634-79D3-FB03-1D1612749C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281864-B237-A1E1-A288-20FCABF61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3F692-E496-828D-67C4-1BA50767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03856-18C4-44B7-A7B3-CAC90A276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DEB8E-253A-406D-4DD0-3BA46B504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86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1F2ED-CA34-B620-18A0-537FED284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AB631-B938-426A-E7E2-C9B85B702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448B2-7E98-8237-CAAC-284553E67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882CD-DC42-DACE-1A23-F7B7F6E58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1FC8F-1122-3068-C4E1-1412EFA7E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808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0D349-2726-CCE2-BCA8-9563AD411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6B6B0-03EF-9AF0-1734-63AB04CF2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71770-6C90-0654-A34A-4E7CE693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F2815-2752-8A1C-7ABB-9D55224EB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2B1D0-695D-E792-56E4-7DD984A02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6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EE649-C9C8-E358-CF71-40DC3FAA6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AB969-D235-B638-6612-5582AF8506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0D455F-F870-CA79-47F9-5E12F48E1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C94D9-8575-5A2A-8BE8-E8EEDB71D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AC5F7-43FF-5B41-A5EB-992283ACA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ECA81-DC0C-E957-7D2F-AECD6E498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23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A8DEF-2E6E-36DA-2D9D-C73551D3B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38FC7-D5F2-D1F4-3D09-D28111EA8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A51A42-6755-CD58-9B1E-63839042B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3EDF3-D220-2ADA-B6FF-01DA954C2B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028B7-2695-2118-FA41-B6A36E140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3167F8-8209-8273-A548-58284D087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C05876-B7EA-F4CD-BE30-E9DC4F183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424C04-879F-98BA-C590-CE428094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41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6BD17-81ED-6D7A-B389-93449C087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A77918-772C-975C-91F7-3ECDF61F8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5DB04-9C20-9F35-0F75-2F38C9051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6F9DEF-A8D1-6373-A996-816384EE4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34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D7F339-B198-AD4B-99D5-19F7F755C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05AE21-861F-14DA-795F-1316E762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9DA98-C22B-4732-13F2-6B4E8A22B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83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175CC-B06B-A1AC-8902-C7BABC44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E8CF6-2D45-9FBF-E215-B232E328C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CDE37-0072-1153-6CBE-B948983855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1DDC7-6D61-9F89-6234-218D36049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2A34B-F99C-EBF2-A542-DD827B115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12064-120D-DBED-13F6-F9282A20C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78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EA5BA-61A4-DB8D-A9A6-BE9CB0560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BB499B-BD81-0B89-B0FC-D97A75F509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7243E-89B3-2F60-01F7-1A89E0D86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96B62-74C1-B3C2-2B91-51F3948F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5ACF6-F82E-0EB9-1E89-0F1E76E84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45E09D-E6D4-4188-CD81-FE4B3BF5D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128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110F6B-84B8-3CD7-C1A1-E42E6C118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56283-8274-D54B-0B08-80D81097F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98C29-F485-A198-5422-1592E73239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E28E09-DEF8-4A97-8B53-3E43EFD5EB4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C1C2F-1E11-EFBC-AF61-E3A460633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3129E-CEE3-9C90-360A-7C7DA3EC3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4E9855-697D-454D-98EE-B17F19E9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21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B69C1F3-F041-058E-729D-19937D866CDC}"/>
              </a:ext>
            </a:extLst>
          </p:cNvPr>
          <p:cNvSpPr txBox="1"/>
          <p:nvPr/>
        </p:nvSpPr>
        <p:spPr>
          <a:xfrm>
            <a:off x="4603468" y="4741948"/>
            <a:ext cx="6829520" cy="8620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What is a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 Companion Home? (CCH)</a:t>
            </a:r>
          </a:p>
        </p:txBody>
      </p:sp>
      <p:pic>
        <p:nvPicPr>
          <p:cNvPr id="17" name="Picture 16" descr="A group of people embracing&#10;&#10;Description automatically generated with medium confidence">
            <a:extLst>
              <a:ext uri="{FF2B5EF4-FFF2-40B4-BE49-F238E27FC236}">
                <a16:creationId xmlns:a16="http://schemas.microsoft.com/office/drawing/2014/main" id="{FD104C57-8E19-3030-FA2F-51869CEF23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9" r="2" b="11082"/>
          <a:stretch/>
        </p:blipFill>
        <p:spPr>
          <a:xfrm>
            <a:off x="317636" y="321734"/>
            <a:ext cx="3797570" cy="2010551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9C8DF144-7417-E267-9289-22D0F83FA2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6" r="11830" b="2"/>
          <a:stretch/>
        </p:blipFill>
        <p:spPr>
          <a:xfrm>
            <a:off x="4202549" y="321732"/>
            <a:ext cx="3793472" cy="4111323"/>
          </a:xfrm>
          <a:prstGeom prst="rect">
            <a:avLst/>
          </a:prstGeom>
        </p:spPr>
      </p:pic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18187C0C-86F7-B974-0B99-4FAB5E44EB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9"/>
          <a:stretch/>
        </p:blipFill>
        <p:spPr>
          <a:xfrm>
            <a:off x="8086176" y="321733"/>
            <a:ext cx="3797984" cy="2010552"/>
          </a:xfrm>
          <a:prstGeom prst="rect">
            <a:avLst/>
          </a:prstGeom>
        </p:spPr>
      </p:pic>
      <p:pic>
        <p:nvPicPr>
          <p:cNvPr id="6" name="Picture 5" descr="A person kissing another person&#10;&#10;Description automatically generated with low confidence">
            <a:extLst>
              <a:ext uri="{FF2B5EF4-FFF2-40B4-BE49-F238E27FC236}">
                <a16:creationId xmlns:a16="http://schemas.microsoft.com/office/drawing/2014/main" id="{8CFB26C3-B94D-7E13-E53C-A02DCB2AD2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7" r="-1" b="10125"/>
          <a:stretch/>
        </p:blipFill>
        <p:spPr>
          <a:xfrm>
            <a:off x="317634" y="2422097"/>
            <a:ext cx="3794760" cy="2013804"/>
          </a:xfrm>
          <a:prstGeom prst="rect">
            <a:avLst/>
          </a:prstGeom>
        </p:spPr>
      </p:pic>
      <p:pic>
        <p:nvPicPr>
          <p:cNvPr id="13" name="Picture 12" descr="A group of people holding a baby&#10;&#10;Description automatically generated with medium confidence">
            <a:extLst>
              <a:ext uri="{FF2B5EF4-FFF2-40B4-BE49-F238E27FC236}">
                <a16:creationId xmlns:a16="http://schemas.microsoft.com/office/drawing/2014/main" id="{620A6F12-6898-96EF-A995-58996E07E3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2" r="2" b="21377"/>
          <a:stretch/>
        </p:blipFill>
        <p:spPr>
          <a:xfrm>
            <a:off x="8082952" y="2431705"/>
            <a:ext cx="3797983" cy="2000947"/>
          </a:xfrm>
          <a:prstGeom prst="rect">
            <a:avLst/>
          </a:prstGeom>
        </p:spPr>
      </p:pic>
      <p:pic>
        <p:nvPicPr>
          <p:cNvPr id="3" name="Picture 2" descr="A person and a child sitting at a table with food&#10;&#10;Description automatically generated with low confidence">
            <a:extLst>
              <a:ext uri="{FF2B5EF4-FFF2-40B4-BE49-F238E27FC236}">
                <a16:creationId xmlns:a16="http://schemas.microsoft.com/office/drawing/2014/main" id="{57E2579B-A0C1-C029-9942-CEF9F68139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0381"/>
          <a:stretch/>
        </p:blipFill>
        <p:spPr>
          <a:xfrm>
            <a:off x="317634" y="4525716"/>
            <a:ext cx="3794760" cy="201055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9BA2B0-180D-82C2-5CC6-9EDE9953B89D}"/>
              </a:ext>
            </a:extLst>
          </p:cNvPr>
          <p:cNvSpPr/>
          <p:nvPr/>
        </p:nvSpPr>
        <p:spPr>
          <a:xfrm>
            <a:off x="4161940" y="4504194"/>
            <a:ext cx="7904135" cy="2298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BD052D-3B49-F65D-146C-C47DAE47682A}"/>
              </a:ext>
            </a:extLst>
          </p:cNvPr>
          <p:cNvSpPr txBox="1">
            <a:spLocks/>
          </p:cNvSpPr>
          <p:nvPr/>
        </p:nvSpPr>
        <p:spPr>
          <a:xfrm>
            <a:off x="4816098" y="4743396"/>
            <a:ext cx="10541430" cy="193257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solidFill>
                  <a:srgbClr val="009DEA"/>
                </a:solidFill>
                <a:latin typeface="Aharoni"/>
                <a:cs typeface="Aharoni"/>
              </a:rPr>
              <a:t>What is a </a:t>
            </a:r>
            <a:br>
              <a:rPr lang="en-US" sz="4000">
                <a:solidFill>
                  <a:srgbClr val="009DEA"/>
                </a:solidFill>
                <a:latin typeface="Aharoni"/>
                <a:cs typeface="Aharoni"/>
              </a:rPr>
            </a:br>
            <a:r>
              <a:rPr lang="en-US" sz="4000">
                <a:solidFill>
                  <a:srgbClr val="009DEA"/>
                </a:solidFill>
                <a:latin typeface="Aharoni"/>
                <a:cs typeface="Aharoni"/>
              </a:rPr>
              <a:t>Community Companion</a:t>
            </a:r>
            <a:endParaRPr lang="en-US"/>
          </a:p>
          <a:p>
            <a:r>
              <a:rPr lang="en-US" sz="4000">
                <a:solidFill>
                  <a:srgbClr val="009DEA"/>
                </a:solidFill>
                <a:latin typeface="Aharoni"/>
                <a:cs typeface="Aharoni"/>
              </a:rPr>
              <a:t>Home (CCH)?</a:t>
            </a:r>
          </a:p>
        </p:txBody>
      </p:sp>
    </p:spTree>
    <p:extLst>
      <p:ext uri="{BB962C8B-B14F-4D97-AF65-F5344CB8AC3E}">
        <p14:creationId xmlns:p14="http://schemas.microsoft.com/office/powerpoint/2010/main" val="246463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F45E2-2737-52F5-48A7-893ED121A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9DEA"/>
                </a:solidFill>
                <a:latin typeface="Aharoni"/>
                <a:cs typeface="Aharoni"/>
              </a:rPr>
              <a:t>What is the role of the individual's family?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5106D-DE52-8AD9-7103-0ABE0EC5F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78262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latin typeface="Aharoni"/>
                <a:ea typeface="+mn-lt"/>
                <a:cs typeface="+mn-lt"/>
              </a:rPr>
              <a:t>The individual's family is encouraged to play an active and ongoing role in the person’s life. </a:t>
            </a:r>
            <a:endParaRPr lang="en-US" sz="2400">
              <a:latin typeface="Aharoni"/>
              <a:cs typeface="Aharoni"/>
            </a:endParaRPr>
          </a:p>
          <a:p>
            <a:r>
              <a:rPr lang="en-US" sz="2400">
                <a:latin typeface="Aharoni"/>
                <a:ea typeface="+mn-lt"/>
                <a:cs typeface="+mn-lt"/>
              </a:rPr>
              <a:t>Family members attend meetings and assist in the development and review of the Individualized Plan </a:t>
            </a:r>
            <a:endParaRPr lang="en-US" sz="2400">
              <a:latin typeface="Aharoni"/>
              <a:ea typeface="+mn-lt"/>
              <a:cs typeface="Aharoni"/>
            </a:endParaRPr>
          </a:p>
          <a:p>
            <a:r>
              <a:rPr lang="en-US" sz="2400">
                <a:latin typeface="Aharoni"/>
                <a:ea typeface="+mn-lt"/>
                <a:cs typeface="+mn-lt"/>
              </a:rPr>
              <a:t>Family members can offer respite support to the CCH. </a:t>
            </a:r>
            <a:endParaRPr lang="en-US" sz="2400">
              <a:latin typeface="Aharoni"/>
              <a:cs typeface="Aharoni"/>
            </a:endParaRPr>
          </a:p>
          <a:p>
            <a:pPr>
              <a:spcBef>
                <a:spcPts val="0"/>
              </a:spcBef>
            </a:pPr>
            <a:endParaRPr lang="en-US" sz="2400">
              <a:latin typeface="Aharoni"/>
              <a:cs typeface="Aharon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BED8084-D075-FB2C-2C5F-CAB8AD3D0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7437" y="2006600"/>
            <a:ext cx="35052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2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F45E2-2737-52F5-48A7-893ED121A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9DEA"/>
                </a:solidFill>
                <a:latin typeface="Aharoni"/>
                <a:cs typeface="Aharoni"/>
              </a:rPr>
              <a:t>What are the roles of the Case Manager and Clinical Supports?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5106D-DE52-8AD9-7103-0ABE0EC5F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883742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latin typeface="Aharoni"/>
                <a:ea typeface="+mn-lt"/>
                <a:cs typeface="+mn-lt"/>
              </a:rPr>
              <a:t>The DDS Case Manager will visit an individual a minimum of once every 3 months to see how the individual and the family are doing and to create and review the Individual Plan (IP). </a:t>
            </a:r>
            <a:endParaRPr lang="en-US" sz="2400">
              <a:latin typeface="Aharoni"/>
              <a:ea typeface="+mn-lt"/>
              <a:cs typeface="Aharoni"/>
            </a:endParaRPr>
          </a:p>
          <a:p>
            <a:r>
              <a:rPr lang="en-US" sz="2400">
                <a:latin typeface="Aharoni"/>
                <a:ea typeface="+mn-lt"/>
                <a:cs typeface="+mn-lt"/>
              </a:rPr>
              <a:t>DDS or Private agency staff member visits the CCH home monthly to assist and provide feedback to the Licensee. </a:t>
            </a:r>
            <a:endParaRPr lang="en-US" sz="2400">
              <a:latin typeface="Aharoni"/>
              <a:cs typeface="Aharoni"/>
            </a:endParaRPr>
          </a:p>
          <a:p>
            <a:r>
              <a:rPr lang="en-US" sz="2400">
                <a:latin typeface="Aharoni"/>
                <a:ea typeface="+mn-lt"/>
                <a:cs typeface="+mn-lt"/>
              </a:rPr>
              <a:t>Each home has nursing coordination and behavioral health services as needed to provide supports to the CCH. </a:t>
            </a:r>
            <a:endParaRPr lang="en-US" sz="2400">
              <a:latin typeface="Aharoni"/>
              <a:cs typeface="Aharoni"/>
            </a:endParaRPr>
          </a:p>
          <a:p>
            <a:endParaRPr lang="en-US" sz="240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340533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F45E2-2737-52F5-48A7-893ED121A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9DEA"/>
                </a:solidFill>
                <a:latin typeface="Aharoni"/>
                <a:cs typeface="Aharoni"/>
              </a:rPr>
              <a:t>Community Companion Home (CCH)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5106D-DE52-8AD9-7103-0ABE0EC5F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51492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latin typeface="Aharoni"/>
                <a:ea typeface="+mn-lt"/>
                <a:cs typeface="+mn-lt"/>
              </a:rPr>
              <a:t>DDS licenses people to provide care and services in their home to adults or children with intellectual disabilities.</a:t>
            </a:r>
            <a:endParaRPr lang="en-US" sz="2400">
              <a:latin typeface="Aharoni"/>
              <a:cs typeface="Aharoni"/>
            </a:endParaRPr>
          </a:p>
          <a:p>
            <a:r>
              <a:rPr lang="en-US" sz="2400">
                <a:latin typeface="Aharoni"/>
                <a:ea typeface="+mn-lt"/>
                <a:cs typeface="+mn-lt"/>
              </a:rPr>
              <a:t>A CCH is licensed by DDS to make sure that the health, safety, and social needs of the individual are met.</a:t>
            </a:r>
            <a:endParaRPr lang="en-US" sz="2400">
              <a:latin typeface="Aharoni"/>
              <a:cs typeface="Aharoni"/>
            </a:endParaRPr>
          </a:p>
          <a:p>
            <a:r>
              <a:rPr lang="en-US" sz="2400">
                <a:latin typeface="Aharoni"/>
                <a:ea typeface="+mn-lt"/>
                <a:cs typeface="+mn-lt"/>
              </a:rPr>
              <a:t>A matching process is used to ensure a successful placement.</a:t>
            </a:r>
            <a:endParaRPr lang="en-US" sz="2400">
              <a:latin typeface="Aharoni"/>
              <a:cs typeface="Aharoni"/>
            </a:endParaRPr>
          </a:p>
          <a:p>
            <a:r>
              <a:rPr lang="en-US" sz="2400">
                <a:latin typeface="Aharoni"/>
                <a:ea typeface="+mn-lt"/>
                <a:cs typeface="+mn-lt"/>
              </a:rPr>
              <a:t>CCH home can be supported by a team comprised of a Case Manager, Compliance Coordinator, Nurse, and a Behaviorist to ensure a successful placement. </a:t>
            </a:r>
            <a:endParaRPr lang="en-US" sz="2400">
              <a:latin typeface="Aharoni"/>
              <a:cs typeface="Aharoni"/>
            </a:endParaRPr>
          </a:p>
          <a:p>
            <a:pPr>
              <a:spcBef>
                <a:spcPts val="0"/>
              </a:spcBef>
            </a:pPr>
            <a:endParaRPr lang="en-US" sz="240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4093983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F45E2-2737-52F5-48A7-893ED121A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9DEA"/>
                </a:solidFill>
                <a:latin typeface="Aharoni"/>
                <a:cs typeface="Aharoni"/>
              </a:rPr>
              <a:t>Why the CCH Model?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5106D-DE52-8AD9-7103-0ABE0EC5F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409797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haroni"/>
                <a:ea typeface="+mn-lt"/>
                <a:cs typeface="+mn-lt"/>
              </a:rPr>
              <a:t>The CCH model is very successful in other states. In Vermont &amp; New Hampshire is it the primary Residential Care Model. </a:t>
            </a:r>
            <a:endParaRPr lang="en-US">
              <a:latin typeface="Aharoni"/>
              <a:cs typeface="Aharoni"/>
            </a:endParaRPr>
          </a:p>
          <a:p>
            <a:r>
              <a:rPr lang="en-US">
                <a:latin typeface="Aharoni"/>
                <a:ea typeface="+mn-lt"/>
                <a:cs typeface="+mn-lt"/>
              </a:rPr>
              <a:t>Our average length of placement is close to 10 years with the longest successful placement currently at 36 years. </a:t>
            </a:r>
          </a:p>
          <a:p>
            <a:endParaRPr lang="en-US" sz="240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407037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0FAFDEC-E8AD-E0E1-6E33-B382AC753100}"/>
              </a:ext>
            </a:extLst>
          </p:cNvPr>
          <p:cNvSpPr txBox="1">
            <a:spLocks/>
          </p:cNvSpPr>
          <p:nvPr/>
        </p:nvSpPr>
        <p:spPr>
          <a:xfrm>
            <a:off x="825285" y="985057"/>
            <a:ext cx="10541430" cy="193257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solidFill>
                  <a:srgbClr val="ED8C01"/>
                </a:solidFill>
                <a:latin typeface="Aharoni"/>
                <a:ea typeface="+mj-lt"/>
                <a:cs typeface="Aharoni"/>
              </a:rPr>
              <a:t>How do I become a </a:t>
            </a:r>
            <a:endParaRPr lang="en-US" sz="5400">
              <a:solidFill>
                <a:srgbClr val="000000"/>
              </a:solidFill>
              <a:latin typeface="Garamond" panose="02020404030301010803"/>
              <a:ea typeface="+mj-lt"/>
              <a:cs typeface="Aharoni"/>
            </a:endParaRPr>
          </a:p>
          <a:p>
            <a:r>
              <a:rPr lang="en-US" sz="4800">
                <a:solidFill>
                  <a:srgbClr val="ED8C01"/>
                </a:solidFill>
                <a:latin typeface="Aharoni"/>
                <a:ea typeface="+mj-lt"/>
                <a:cs typeface="Aharoni"/>
              </a:rPr>
              <a:t>CCH Home?</a:t>
            </a:r>
            <a:endParaRPr lang="en-US" sz="4800"/>
          </a:p>
        </p:txBody>
      </p:sp>
      <p:pic>
        <p:nvPicPr>
          <p:cNvPr id="5" name="Picture 5" descr="A picture containing person, indoor, preparing, table&#10;&#10;Description automatically generated">
            <a:extLst>
              <a:ext uri="{FF2B5EF4-FFF2-40B4-BE49-F238E27FC236}">
                <a16:creationId xmlns:a16="http://schemas.microsoft.com/office/drawing/2014/main" id="{6F058FFE-B73B-BCF9-913F-54516D550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169" y="2397369"/>
            <a:ext cx="4521200" cy="302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46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F45E2-2737-52F5-48A7-893ED121A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9DEA"/>
                </a:solidFill>
                <a:latin typeface="Aharoni"/>
                <a:cs typeface="Aharoni"/>
              </a:rPr>
              <a:t>What are the core elements of a CCH?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5106D-DE52-8AD9-7103-0ABE0EC5F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8167"/>
            <a:ext cx="10520508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Aharoni"/>
                <a:ea typeface="+mn-lt"/>
                <a:cs typeface="+mn-lt"/>
              </a:rPr>
              <a:t>Initial CCH application process. </a:t>
            </a:r>
            <a:endParaRPr lang="en-US" sz="2000">
              <a:latin typeface="Aharoni"/>
              <a:ea typeface="+mn-lt"/>
              <a:cs typeface="Aharoni"/>
            </a:endParaRPr>
          </a:p>
          <a:p>
            <a:r>
              <a:rPr lang="en-US" sz="2000">
                <a:latin typeface="Aharoni"/>
                <a:ea typeface="+mn-lt"/>
                <a:cs typeface="+mn-lt"/>
              </a:rPr>
              <a:t>Applicant needs to provide proof that they are in good health.</a:t>
            </a:r>
            <a:endParaRPr lang="en-US" sz="2000">
              <a:latin typeface="Aharoni"/>
              <a:cs typeface="Aharoni"/>
            </a:endParaRPr>
          </a:p>
          <a:p>
            <a:r>
              <a:rPr lang="en-US" sz="2000">
                <a:latin typeface="Aharoni"/>
                <a:ea typeface="+mn-lt"/>
                <a:cs typeface="+mn-lt"/>
              </a:rPr>
              <a:t>Applicant provides three written references from people who are not related.</a:t>
            </a:r>
            <a:endParaRPr lang="en-US" sz="2000">
              <a:latin typeface="Aharoni"/>
              <a:cs typeface="Aharoni"/>
            </a:endParaRPr>
          </a:p>
          <a:p>
            <a:r>
              <a:rPr lang="en-US" sz="2000">
                <a:latin typeface="Aharoni"/>
                <a:ea typeface="+mn-lt"/>
                <a:cs typeface="+mn-lt"/>
              </a:rPr>
              <a:t>Background checks are completed on all occupants of the home over the age of 18. </a:t>
            </a:r>
            <a:endParaRPr lang="en-US" sz="2000">
              <a:latin typeface="Aharoni"/>
              <a:cs typeface="Aharoni"/>
            </a:endParaRPr>
          </a:p>
          <a:p>
            <a:r>
              <a:rPr lang="en-US" sz="2000">
                <a:latin typeface="Aharoni"/>
                <a:ea typeface="+mn-lt"/>
                <a:cs typeface="+mn-lt"/>
              </a:rPr>
              <a:t>Home Study interviews with the applicant and family. </a:t>
            </a:r>
            <a:endParaRPr lang="en-US" sz="2000">
              <a:latin typeface="Aharoni"/>
              <a:cs typeface="Aharoni"/>
            </a:endParaRPr>
          </a:p>
          <a:p>
            <a:r>
              <a:rPr lang="en-US" sz="2000">
                <a:latin typeface="Aharoni"/>
                <a:ea typeface="+mn-lt"/>
                <a:cs typeface="+mn-lt"/>
              </a:rPr>
              <a:t>The applicant’s home is put though a comprehensive Health and Fire Safety checklist. </a:t>
            </a:r>
            <a:endParaRPr lang="en-US" sz="2000">
              <a:latin typeface="Aharoni"/>
              <a:cs typeface="Aharoni"/>
            </a:endParaRPr>
          </a:p>
          <a:p>
            <a:r>
              <a:rPr lang="en-US" sz="2000">
                <a:latin typeface="Aharoni"/>
                <a:ea typeface="+mn-lt"/>
                <a:cs typeface="+mn-lt"/>
              </a:rPr>
              <a:t>Quality Reviewers from DDS Central Office will visit the home for an inspection to ensure that the environment is safe and that the CCH applicant has been properly trained.</a:t>
            </a:r>
          </a:p>
          <a:p>
            <a:endParaRPr lang="en-US" sz="200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3109727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994E9-0131-C79A-5F45-CA4747564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0ED1DAC9-73F9-35F1-2229-BD735F069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110" y="-3372"/>
            <a:ext cx="3828081" cy="2248098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1C6B211B-C61B-C365-6E58-593F96EDA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21" y="3039277"/>
            <a:ext cx="1981200" cy="1990608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71783BA8-F2BC-266D-2ED9-E92DA575C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1383" y="353"/>
            <a:ext cx="2743200" cy="30343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0FAFDEC-E8AD-E0E1-6E33-B382AC753100}"/>
              </a:ext>
            </a:extLst>
          </p:cNvPr>
          <p:cNvSpPr txBox="1">
            <a:spLocks/>
          </p:cNvSpPr>
          <p:nvPr/>
        </p:nvSpPr>
        <p:spPr>
          <a:xfrm>
            <a:off x="3439268" y="2708207"/>
            <a:ext cx="10541430" cy="193257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solidFill>
                  <a:srgbClr val="ED8C01"/>
                </a:solidFill>
                <a:latin typeface="Aharoni"/>
                <a:ea typeface="+mj-lt"/>
                <a:cs typeface="Aharoni"/>
              </a:rPr>
              <a:t>Training to become a</a:t>
            </a:r>
            <a:endParaRPr lang="en-US">
              <a:solidFill>
                <a:srgbClr val="ED8C01"/>
              </a:solidFill>
              <a:latin typeface="Garamond"/>
              <a:ea typeface="+mj-lt"/>
              <a:cs typeface="Aharoni"/>
            </a:endParaRPr>
          </a:p>
          <a:p>
            <a:r>
              <a:rPr lang="en-US" sz="4000">
                <a:solidFill>
                  <a:srgbClr val="ED8C01"/>
                </a:solidFill>
                <a:latin typeface="Aharoni"/>
                <a:ea typeface="+mj-lt"/>
                <a:cs typeface="Aharoni"/>
              </a:rPr>
              <a:t>CCH Licensee</a:t>
            </a:r>
            <a:endParaRPr lang="en-US">
              <a:latin typeface="Garamond"/>
              <a:ea typeface="+mj-lt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178250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F45E2-2737-52F5-48A7-893ED121A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9DEA"/>
                </a:solidFill>
                <a:latin typeface="Aharoni"/>
                <a:cs typeface="Aharoni"/>
              </a:rPr>
              <a:t>Training Information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5106D-DE52-8AD9-7103-0ABE0EC5F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457595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latin typeface="Aharoni"/>
                <a:ea typeface="+mn-lt"/>
                <a:cs typeface="+mn-lt"/>
              </a:rPr>
              <a:t>Overview of disabilities, abuse &amp; neglect prevention and reporting,  program development, interacting with families, language and communication needs.</a:t>
            </a:r>
            <a:endParaRPr lang="en-US" sz="2200">
              <a:latin typeface="Aharoni"/>
              <a:cs typeface="Aharoni"/>
            </a:endParaRPr>
          </a:p>
          <a:p>
            <a:r>
              <a:rPr lang="en-US" sz="2200">
                <a:latin typeface="Aharoni"/>
                <a:ea typeface="+mn-lt"/>
                <a:cs typeface="+mn-lt"/>
              </a:rPr>
              <a:t>Essential safety training is required in: CPR, First Aid, infection control, medical &amp; emergency procedures, positive behavioral supports and DDS policies and procedures.</a:t>
            </a:r>
            <a:endParaRPr lang="en-US" sz="2200">
              <a:latin typeface="Aharoni"/>
              <a:cs typeface="Aharoni"/>
            </a:endParaRPr>
          </a:p>
          <a:p>
            <a:r>
              <a:rPr lang="en-US" sz="2200">
                <a:latin typeface="Aharoni"/>
                <a:ea typeface="+mn-lt"/>
                <a:cs typeface="+mn-lt"/>
              </a:rPr>
              <a:t>There is also specialized, individual training sessions for topics that relate specifically to the person’s needs.</a:t>
            </a:r>
            <a:endParaRPr lang="en-US" sz="2200">
              <a:latin typeface="Aharoni"/>
              <a:cs typeface="Aharoni"/>
            </a:endParaRPr>
          </a:p>
          <a:p>
            <a:pPr>
              <a:spcBef>
                <a:spcPts val="0"/>
              </a:spcBef>
            </a:pPr>
            <a:endParaRPr lang="en-US" sz="2200">
              <a:latin typeface="Aharoni"/>
              <a:cs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577152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EB453-936C-7D00-B5CD-56141355C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FE07E02-D816-AE5D-072D-079AA97C0E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2555" y="366201"/>
            <a:ext cx="6339089" cy="2633611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7C97F9FF-EB31-0EDD-1794-0F943924D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02" y="371375"/>
            <a:ext cx="3531030" cy="2615215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F9DBA46B-3B9B-1A47-E1C5-07D24A8C6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502" y="2988289"/>
            <a:ext cx="3543945" cy="261206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88B962B-12C3-7AA8-5D6E-DC443036EBCC}"/>
              </a:ext>
            </a:extLst>
          </p:cNvPr>
          <p:cNvSpPr txBox="1">
            <a:spLocks/>
          </p:cNvSpPr>
          <p:nvPr/>
        </p:nvSpPr>
        <p:spPr>
          <a:xfrm>
            <a:off x="4570708" y="3593939"/>
            <a:ext cx="10541430" cy="193257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solidFill>
                  <a:srgbClr val="009DEA"/>
                </a:solidFill>
                <a:latin typeface="Aharoni"/>
                <a:cs typeface="Aharoni"/>
              </a:rPr>
              <a:t>Responsibilities of a</a:t>
            </a:r>
            <a:endParaRPr lang="en-US">
              <a:solidFill>
                <a:srgbClr val="000000"/>
              </a:solidFill>
              <a:latin typeface="Garamond" panose="02020404030301010803"/>
              <a:cs typeface="Aharoni"/>
            </a:endParaRPr>
          </a:p>
          <a:p>
            <a:r>
              <a:rPr lang="en-US" sz="4000">
                <a:solidFill>
                  <a:srgbClr val="009DEA"/>
                </a:solidFill>
                <a:latin typeface="Aharoni"/>
                <a:cs typeface="Aharoni"/>
              </a:rPr>
              <a:t>CCH Licensee</a:t>
            </a:r>
          </a:p>
        </p:txBody>
      </p:sp>
    </p:spTree>
    <p:extLst>
      <p:ext uri="{BB962C8B-B14F-4D97-AF65-F5344CB8AC3E}">
        <p14:creationId xmlns:p14="http://schemas.microsoft.com/office/powerpoint/2010/main" val="868412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F45E2-2737-52F5-48A7-893ED121A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9DEA"/>
                </a:solidFill>
                <a:latin typeface="Aharoni"/>
                <a:cs typeface="Aharoni"/>
              </a:rPr>
              <a:t>Matching Process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5106D-DE52-8AD9-7103-0ABE0EC5F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64262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latin typeface="Aharoni"/>
                <a:ea typeface="+mn-lt"/>
                <a:cs typeface="+mn-lt"/>
              </a:rPr>
              <a:t>An individual is matched based on similar interests and backgrounds. </a:t>
            </a:r>
            <a:endParaRPr lang="en-US" sz="2400">
              <a:latin typeface="Aharoni"/>
              <a:cs typeface="Aharoni"/>
            </a:endParaRPr>
          </a:p>
          <a:p>
            <a:r>
              <a:rPr lang="en-US" sz="2400">
                <a:latin typeface="Aharoni"/>
                <a:ea typeface="+mn-lt"/>
                <a:cs typeface="+mn-lt"/>
              </a:rPr>
              <a:t>Visits are conducted between the individual and the CCH.</a:t>
            </a:r>
            <a:endParaRPr lang="en-US" sz="2400">
              <a:latin typeface="Aharoni"/>
              <a:cs typeface="Aharoni"/>
            </a:endParaRPr>
          </a:p>
          <a:p>
            <a:r>
              <a:rPr lang="en-US" sz="2400">
                <a:latin typeface="Aharoni"/>
                <a:ea typeface="+mn-lt"/>
                <a:cs typeface="+mn-lt"/>
              </a:rPr>
              <a:t>The final placement decision is made between the individual, the CCH Licensee, and the individuals natural family.</a:t>
            </a:r>
            <a:endParaRPr lang="en-US" sz="2400">
              <a:latin typeface="Aharoni"/>
              <a:cs typeface="Aharoni"/>
            </a:endParaRPr>
          </a:p>
          <a:p>
            <a:pPr>
              <a:spcBef>
                <a:spcPts val="0"/>
              </a:spcBef>
            </a:pPr>
            <a:endParaRPr lang="en-US" sz="2400">
              <a:latin typeface="Aharoni"/>
              <a:cs typeface="Aharon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B129C1D-AA59-4B86-46EC-48B734B00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129" y="316097"/>
            <a:ext cx="2743200" cy="136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94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6" ma:contentTypeDescription="Create a new document." ma:contentTypeScope="" ma:versionID="7b5400e9bdfd878d18f66cc9f0eb591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4d574550018294bafbe057c95de5d20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5aa524db-7994-4ced-a2c9-48a98e90847e" xsi:nil="true"/>
    <lcf76f155ced4ddcb4097134ff3c332f xmlns="5aa524db-7994-4ced-a2c9-48a98e90847e">
      <Terms xmlns="http://schemas.microsoft.com/office/infopath/2007/PartnerControls"/>
    </lcf76f155ced4ddcb4097134ff3c332f>
    <TaxCatchAll xmlns="8a992f34-6748-40d0-a1a6-bff449e3bc95" xsi:nil="true"/>
  </documentManagement>
</p:properties>
</file>

<file path=customXml/itemProps1.xml><?xml version="1.0" encoding="utf-8"?>
<ds:datastoreItem xmlns:ds="http://schemas.openxmlformats.org/officeDocument/2006/customXml" ds:itemID="{7D43473A-707A-4168-A45F-810A0E2B6679}"/>
</file>

<file path=customXml/itemProps2.xml><?xml version="1.0" encoding="utf-8"?>
<ds:datastoreItem xmlns:ds="http://schemas.openxmlformats.org/officeDocument/2006/customXml" ds:itemID="{9FE5467A-BCA0-49A2-818C-12BCAA2A755F}"/>
</file>

<file path=customXml/itemProps3.xml><?xml version="1.0" encoding="utf-8"?>
<ds:datastoreItem xmlns:ds="http://schemas.openxmlformats.org/officeDocument/2006/customXml" ds:itemID="{D18E86DE-3EBC-41C2-93F8-9E418A79F0B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Microsoft Office PowerPoint</Application>
  <PresentationFormat>Widescreen</PresentationFormat>
  <Paragraphs>49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Aharoni</vt:lpstr>
      <vt:lpstr>Aptos</vt:lpstr>
      <vt:lpstr>Aptos Display</vt:lpstr>
      <vt:lpstr>Arial</vt:lpstr>
      <vt:lpstr>Garamond</vt:lpstr>
      <vt:lpstr>Office Theme</vt:lpstr>
      <vt:lpstr>PowerPoint Presentation</vt:lpstr>
      <vt:lpstr>Community Companion Home (CCH)</vt:lpstr>
      <vt:lpstr>Why the CCH Model? </vt:lpstr>
      <vt:lpstr>PowerPoint Presentation</vt:lpstr>
      <vt:lpstr>What are the core elements of a CCH?</vt:lpstr>
      <vt:lpstr>PowerPoint Presentation</vt:lpstr>
      <vt:lpstr>Training Information</vt:lpstr>
      <vt:lpstr>PowerPoint Presentation</vt:lpstr>
      <vt:lpstr>Matching Process</vt:lpstr>
      <vt:lpstr>What is the role of the individual's family?</vt:lpstr>
      <vt:lpstr>What are the roles of the Case Manager and Clinical Supports?</vt:lpstr>
    </vt:vector>
  </TitlesOfParts>
  <Company>State Of CT DDS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Marinak, Thomas</dc:creator>
  <cp:lastModifiedBy>Marinak, Thomas</cp:lastModifiedBy>
  <cp:revision>1</cp:revision>
  <dcterms:created xsi:type="dcterms:W3CDTF">2025-01-27T17:14:58Z</dcterms:created>
  <dcterms:modified xsi:type="dcterms:W3CDTF">2025-01-27T17:15:32Z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0x01010043673E79E0C3E640A3EA83010EA564F7</vt:lpwstr>
  </property>
</Properties>
</file>