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4" r:id="rId5"/>
    <p:sldMasterId id="2147483686" r:id="rId6"/>
    <p:sldMasterId id="2147483702" r:id="rId7"/>
  </p:sldMasterIdLst>
  <p:notesMasterIdLst>
    <p:notesMasterId r:id="rId31"/>
  </p:notesMasterIdLst>
  <p:sldIdLst>
    <p:sldId id="2141411372" r:id="rId8"/>
    <p:sldId id="2147308748" r:id="rId9"/>
    <p:sldId id="2141411496" r:id="rId10"/>
    <p:sldId id="2147308745" r:id="rId11"/>
    <p:sldId id="2147308746" r:id="rId12"/>
    <p:sldId id="2147308752" r:id="rId13"/>
    <p:sldId id="363" r:id="rId14"/>
    <p:sldId id="351" r:id="rId15"/>
    <p:sldId id="357" r:id="rId16"/>
    <p:sldId id="350" r:id="rId17"/>
    <p:sldId id="2141411498" r:id="rId18"/>
    <p:sldId id="358" r:id="rId19"/>
    <p:sldId id="356" r:id="rId20"/>
    <p:sldId id="359" r:id="rId21"/>
    <p:sldId id="362" r:id="rId22"/>
    <p:sldId id="2147308751" r:id="rId23"/>
    <p:sldId id="354" r:id="rId24"/>
    <p:sldId id="2147308747" r:id="rId25"/>
    <p:sldId id="353" r:id="rId26"/>
    <p:sldId id="2141411497" r:id="rId27"/>
    <p:sldId id="355" r:id="rId28"/>
    <p:sldId id="361" r:id="rId29"/>
    <p:sldId id="214730875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B6389A6-B5AB-4DD2-B7AB-914523B11B2C}">
          <p14:sldIdLst>
            <p14:sldId id="2141411372"/>
            <p14:sldId id="2147308748"/>
            <p14:sldId id="2141411496"/>
          </p14:sldIdLst>
        </p14:section>
        <p14:section name="STEP Overview" id="{C2948618-5562-4CAD-BF05-E67661254419}">
          <p14:sldIdLst>
            <p14:sldId id="2147308745"/>
            <p14:sldId id="2147308746"/>
          </p14:sldIdLst>
        </p14:section>
        <p14:section name="Provider Summaries" id="{C4C281C4-A9D2-4A28-96AE-CA8493E14340}">
          <p14:sldIdLst>
            <p14:sldId id="2147308752"/>
            <p14:sldId id="363"/>
            <p14:sldId id="351"/>
            <p14:sldId id="357"/>
            <p14:sldId id="350"/>
            <p14:sldId id="2141411498"/>
            <p14:sldId id="358"/>
            <p14:sldId id="356"/>
            <p14:sldId id="359"/>
            <p14:sldId id="362"/>
            <p14:sldId id="2147308751"/>
            <p14:sldId id="354"/>
            <p14:sldId id="2147308747"/>
            <p14:sldId id="353"/>
            <p14:sldId id="2141411497"/>
            <p14:sldId id="355"/>
            <p14:sldId id="361"/>
            <p14:sldId id="214730875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2EF303-6FC2-414F-E736-A4F59CC13E77}" name="Shome, Owen" initials="SO" userId="S::oshome@deloitte.com::93981b84-ca19-45ce-b3c4-5c108a9770f0" providerId="AD"/>
  <p188:author id="{1B093605-613E-290D-7BCE-D000ABE3B391}" name="Ali, Zehra" initials="AZ" userId="S::zehraali@deloitte.com::73ca3ab1-e6c6-4a33-842c-d0e45fb6b1d3" providerId="AD"/>
  <p188:author id="{0858EEA7-587C-077D-9C18-B00C793D242D}" name="Julie Schwab" initials="JS" userId="S::Julie.Schwab@healthtechsolutions.com::82bd419a-6abf-4983-ace9-a0c05714a2d5" providerId="AD"/>
  <p188:author id="{EDBA86E4-C02E-34D8-63EB-223D95710B5C}" name="Betsy Bella" initials="EKDB" userId="Betsy Bella"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BB93DE-99D6-4C0F-B979-B932DC8CF7D5}" v="26" dt="2024-04-23T20:25:49.0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63" d="100"/>
          <a:sy n="63" d="100"/>
        </p:scale>
        <p:origin x="70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la, Betsy" userId="238f6b1e-9703-4644-9493-707d40b7656d" providerId="ADAL" clId="{14F6ECF4-046E-4C96-83C9-6B590223856E}"/>
    <pc:docChg chg="modSld">
      <pc:chgData name="Bella, Betsy" userId="238f6b1e-9703-4644-9493-707d40b7656d" providerId="ADAL" clId="{14F6ECF4-046E-4C96-83C9-6B590223856E}" dt="2024-04-10T15:07:12.172" v="41"/>
      <pc:docMkLst>
        <pc:docMk/>
      </pc:docMkLst>
      <pc:sldChg chg="modSp mod delCm modCm">
        <pc:chgData name="Bella, Betsy" userId="238f6b1e-9703-4644-9493-707d40b7656d" providerId="ADAL" clId="{14F6ECF4-046E-4C96-83C9-6B590223856E}" dt="2024-04-10T15:07:12.172" v="41"/>
        <pc:sldMkLst>
          <pc:docMk/>
          <pc:sldMk cId="3828446299" sldId="2147308751"/>
        </pc:sldMkLst>
        <pc:spChg chg="mod">
          <ac:chgData name="Bella, Betsy" userId="238f6b1e-9703-4644-9493-707d40b7656d" providerId="ADAL" clId="{14F6ECF4-046E-4C96-83C9-6B590223856E}" dt="2024-04-09T20:13:40.008" v="0" actId="20577"/>
          <ac:spMkLst>
            <pc:docMk/>
            <pc:sldMk cId="3828446299" sldId="2147308751"/>
            <ac:spMk id="2" creationId="{B7BF1883-95FE-1B40-8C2F-8226B5B47C95}"/>
          </ac:spMkLst>
        </pc:spChg>
        <pc:spChg chg="mod">
          <ac:chgData name="Bella, Betsy" userId="238f6b1e-9703-4644-9493-707d40b7656d" providerId="ADAL" clId="{14F6ECF4-046E-4C96-83C9-6B590223856E}" dt="2024-04-09T20:15:24.909" v="38" actId="20577"/>
          <ac:spMkLst>
            <pc:docMk/>
            <pc:sldMk cId="3828446299" sldId="2147308751"/>
            <ac:spMk id="27" creationId="{CDEB55E1-950D-4A3B-AEE6-9F38E9CEE864}"/>
          </ac:spMkLst>
        </pc:spChg>
      </pc:sldChg>
    </pc:docChg>
  </pc:docChgLst>
  <pc:docChgLst>
    <pc:chgData name="Shome, Owen" userId="93981b84-ca19-45ce-b3c4-5c108a9770f0" providerId="ADAL" clId="{67BB93DE-99D6-4C0F-B979-B932DC8CF7D5}"/>
    <pc:docChg chg="undo custSel addSld delSld modSld sldOrd addSection delSection modSection">
      <pc:chgData name="Shome, Owen" userId="93981b84-ca19-45ce-b3c4-5c108a9770f0" providerId="ADAL" clId="{67BB93DE-99D6-4C0F-B979-B932DC8CF7D5}" dt="2024-04-23T20:25:28.104" v="1736" actId="20577"/>
      <pc:docMkLst>
        <pc:docMk/>
      </pc:docMkLst>
      <pc:sldChg chg="addSp modSp mod ord">
        <pc:chgData name="Shome, Owen" userId="93981b84-ca19-45ce-b3c4-5c108a9770f0" providerId="ADAL" clId="{67BB93DE-99D6-4C0F-B979-B932DC8CF7D5}" dt="2024-02-28T14:35:02.022" v="110"/>
        <pc:sldMkLst>
          <pc:docMk/>
          <pc:sldMk cId="1118090627" sldId="359"/>
        </pc:sldMkLst>
        <pc:spChg chg="add mod">
          <ac:chgData name="Shome, Owen" userId="93981b84-ca19-45ce-b3c4-5c108a9770f0" providerId="ADAL" clId="{67BB93DE-99D6-4C0F-B979-B932DC8CF7D5}" dt="2024-02-28T14:34:38.885" v="100" actId="20577"/>
          <ac:spMkLst>
            <pc:docMk/>
            <pc:sldMk cId="1118090627" sldId="359"/>
            <ac:spMk id="4" creationId="{C66D18A2-54D0-05D3-D9F3-8DDA6FCB3284}"/>
          </ac:spMkLst>
        </pc:spChg>
        <pc:spChg chg="mod">
          <ac:chgData name="Shome, Owen" userId="93981b84-ca19-45ce-b3c4-5c108a9770f0" providerId="ADAL" clId="{67BB93DE-99D6-4C0F-B979-B932DC8CF7D5}" dt="2024-02-22T20:41:16.153" v="8" actId="20577"/>
          <ac:spMkLst>
            <pc:docMk/>
            <pc:sldMk cId="1118090627" sldId="359"/>
            <ac:spMk id="8" creationId="{B873112D-C958-475C-4010-1113455B4245}"/>
          </ac:spMkLst>
        </pc:spChg>
        <pc:spChg chg="mod">
          <ac:chgData name="Shome, Owen" userId="93981b84-ca19-45ce-b3c4-5c108a9770f0" providerId="ADAL" clId="{67BB93DE-99D6-4C0F-B979-B932DC8CF7D5}" dt="2024-02-22T20:41:09.640" v="6" actId="20577"/>
          <ac:spMkLst>
            <pc:docMk/>
            <pc:sldMk cId="1118090627" sldId="359"/>
            <ac:spMk id="27" creationId="{CDEB55E1-950D-4A3B-AEE6-9F38E9CEE864}"/>
          </ac:spMkLst>
        </pc:spChg>
      </pc:sldChg>
      <pc:sldChg chg="modSp mod">
        <pc:chgData name="Shome, Owen" userId="93981b84-ca19-45ce-b3c4-5c108a9770f0" providerId="ADAL" clId="{67BB93DE-99D6-4C0F-B979-B932DC8CF7D5}" dt="2024-02-27T21:29:11.580" v="79" actId="114"/>
        <pc:sldMkLst>
          <pc:docMk/>
          <pc:sldMk cId="52261625" sldId="362"/>
        </pc:sldMkLst>
        <pc:spChg chg="mod">
          <ac:chgData name="Shome, Owen" userId="93981b84-ca19-45ce-b3c4-5c108a9770f0" providerId="ADAL" clId="{67BB93DE-99D6-4C0F-B979-B932DC8CF7D5}" dt="2024-02-27T21:29:11.580" v="79" actId="114"/>
          <ac:spMkLst>
            <pc:docMk/>
            <pc:sldMk cId="52261625" sldId="362"/>
            <ac:spMk id="8" creationId="{B873112D-C958-475C-4010-1113455B4245}"/>
          </ac:spMkLst>
        </pc:spChg>
      </pc:sldChg>
      <pc:sldChg chg="modSp mod">
        <pc:chgData name="Shome, Owen" userId="93981b84-ca19-45ce-b3c4-5c108a9770f0" providerId="ADAL" clId="{67BB93DE-99D6-4C0F-B979-B932DC8CF7D5}" dt="2024-02-27T21:36:07.690" v="92" actId="1035"/>
        <pc:sldMkLst>
          <pc:docMk/>
          <pc:sldMk cId="596600548" sldId="2147308747"/>
        </pc:sldMkLst>
        <pc:spChg chg="mod">
          <ac:chgData name="Shome, Owen" userId="93981b84-ca19-45ce-b3c4-5c108a9770f0" providerId="ADAL" clId="{67BB93DE-99D6-4C0F-B979-B932DC8CF7D5}" dt="2024-02-27T21:36:07.690" v="92" actId="1035"/>
          <ac:spMkLst>
            <pc:docMk/>
            <pc:sldMk cId="596600548" sldId="2147308747"/>
            <ac:spMk id="29" creationId="{9C1D51F2-665A-44F9-BC71-0BE1960E54A8}"/>
          </ac:spMkLst>
        </pc:spChg>
        <pc:grpChg chg="mod">
          <ac:chgData name="Shome, Owen" userId="93981b84-ca19-45ce-b3c4-5c108a9770f0" providerId="ADAL" clId="{67BB93DE-99D6-4C0F-B979-B932DC8CF7D5}" dt="2024-02-27T21:36:07.690" v="92" actId="1035"/>
          <ac:grpSpMkLst>
            <pc:docMk/>
            <pc:sldMk cId="596600548" sldId="2147308747"/>
            <ac:grpSpMk id="9" creationId="{CC643600-67AA-FDC3-01F8-A5D07F91768D}"/>
          </ac:grpSpMkLst>
        </pc:grpChg>
      </pc:sldChg>
      <pc:sldChg chg="modSp mod">
        <pc:chgData name="Shome, Owen" userId="93981b84-ca19-45ce-b3c4-5c108a9770f0" providerId="ADAL" clId="{67BB93DE-99D6-4C0F-B979-B932DC8CF7D5}" dt="2024-04-23T20:25:28.104" v="1736" actId="20577"/>
        <pc:sldMkLst>
          <pc:docMk/>
          <pc:sldMk cId="4029363872" sldId="2147308748"/>
        </pc:sldMkLst>
        <pc:graphicFrameChg chg="modGraphic">
          <ac:chgData name="Shome, Owen" userId="93981b84-ca19-45ce-b3c4-5c108a9770f0" providerId="ADAL" clId="{67BB93DE-99D6-4C0F-B979-B932DC8CF7D5}" dt="2024-04-23T20:25:03.876" v="1720" actId="20577"/>
          <ac:graphicFrameMkLst>
            <pc:docMk/>
            <pc:sldMk cId="4029363872" sldId="2147308748"/>
            <ac:graphicFrameMk id="2" creationId="{CDB5E30A-E5D3-4864-A884-CE18C2D3E82E}"/>
          </ac:graphicFrameMkLst>
        </pc:graphicFrameChg>
        <pc:graphicFrameChg chg="mod modGraphic">
          <ac:chgData name="Shome, Owen" userId="93981b84-ca19-45ce-b3c4-5c108a9770f0" providerId="ADAL" clId="{67BB93DE-99D6-4C0F-B979-B932DC8CF7D5}" dt="2024-04-23T20:25:28.104" v="1736" actId="20577"/>
          <ac:graphicFrameMkLst>
            <pc:docMk/>
            <pc:sldMk cId="4029363872" sldId="2147308748"/>
            <ac:graphicFrameMk id="4" creationId="{186B4E8A-7C70-01D2-D87F-502EF0C131C3}"/>
          </ac:graphicFrameMkLst>
        </pc:graphicFrameChg>
      </pc:sldChg>
      <pc:sldChg chg="add del">
        <pc:chgData name="Shome, Owen" userId="93981b84-ca19-45ce-b3c4-5c108a9770f0" providerId="ADAL" clId="{67BB93DE-99D6-4C0F-B979-B932DC8CF7D5}" dt="2024-02-28T16:19:19.277" v="168" actId="47"/>
        <pc:sldMkLst>
          <pc:docMk/>
          <pc:sldMk cId="3985907437" sldId="2147308749"/>
        </pc:sldMkLst>
      </pc:sldChg>
      <pc:sldChg chg="addSp modSp mod ord">
        <pc:chgData name="Shome, Owen" userId="93981b84-ca19-45ce-b3c4-5c108a9770f0" providerId="ADAL" clId="{67BB93DE-99D6-4C0F-B979-B932DC8CF7D5}" dt="2024-02-28T14:35:16.408" v="114"/>
        <pc:sldMkLst>
          <pc:docMk/>
          <pc:sldMk cId="796753849" sldId="2147308750"/>
        </pc:sldMkLst>
        <pc:spChg chg="add mod">
          <ac:chgData name="Shome, Owen" userId="93981b84-ca19-45ce-b3c4-5c108a9770f0" providerId="ADAL" clId="{67BB93DE-99D6-4C0F-B979-B932DC8CF7D5}" dt="2024-02-28T14:33:56.888" v="97" actId="20577"/>
          <ac:spMkLst>
            <pc:docMk/>
            <pc:sldMk cId="796753849" sldId="2147308750"/>
            <ac:spMk id="4" creationId="{167AAC5E-22C8-3FA5-E184-5D2B282BFC4D}"/>
          </ac:spMkLst>
        </pc:spChg>
        <pc:spChg chg="mod">
          <ac:chgData name="Shome, Owen" userId="93981b84-ca19-45ce-b3c4-5c108a9770f0" providerId="ADAL" clId="{67BB93DE-99D6-4C0F-B979-B932DC8CF7D5}" dt="2024-02-22T20:42:52.879" v="78" actId="20577"/>
          <ac:spMkLst>
            <pc:docMk/>
            <pc:sldMk cId="796753849" sldId="2147308750"/>
            <ac:spMk id="26" creationId="{2DC8DAA7-56CD-48F4-A253-22A863B3D45C}"/>
          </ac:spMkLst>
        </pc:spChg>
      </pc:sldChg>
      <pc:sldChg chg="addSp modSp add mod">
        <pc:chgData name="Shome, Owen" userId="93981b84-ca19-45ce-b3c4-5c108a9770f0" providerId="ADAL" clId="{67BB93DE-99D6-4C0F-B979-B932DC8CF7D5}" dt="2024-04-23T20:24:06.980" v="1699" actId="20577"/>
        <pc:sldMkLst>
          <pc:docMk/>
          <pc:sldMk cId="1547449771" sldId="2147308751"/>
        </pc:sldMkLst>
        <pc:spChg chg="add mod">
          <ac:chgData name="Shome, Owen" userId="93981b84-ca19-45ce-b3c4-5c108a9770f0" providerId="ADAL" clId="{67BB93DE-99D6-4C0F-B979-B932DC8CF7D5}" dt="2024-04-23T20:24:06.980" v="1699" actId="20577"/>
          <ac:spMkLst>
            <pc:docMk/>
            <pc:sldMk cId="1547449771" sldId="2147308751"/>
            <ac:spMk id="4" creationId="{A7F4816B-AC34-AB58-6805-F7942C136A80}"/>
          </ac:spMkLst>
        </pc:spChg>
      </pc:sldChg>
      <pc:sldChg chg="delSp modSp del mod ord addCm delCm modCm">
        <pc:chgData name="Shome, Owen" userId="93981b84-ca19-45ce-b3c4-5c108a9770f0" providerId="ADAL" clId="{67BB93DE-99D6-4C0F-B979-B932DC8CF7D5}" dt="2024-04-23T20:23:42.849" v="1684" actId="2696"/>
        <pc:sldMkLst>
          <pc:docMk/>
          <pc:sldMk cId="3828446299" sldId="2147308751"/>
        </pc:sldMkLst>
        <pc:spChg chg="mod">
          <ac:chgData name="Shome, Owen" userId="93981b84-ca19-45ce-b3c4-5c108a9770f0" providerId="ADAL" clId="{67BB93DE-99D6-4C0F-B979-B932DC8CF7D5}" dt="2024-04-09T19:02:24.152" v="1111" actId="113"/>
          <ac:spMkLst>
            <pc:docMk/>
            <pc:sldMk cId="3828446299" sldId="2147308751"/>
            <ac:spMk id="2" creationId="{B7BF1883-95FE-1B40-8C2F-8226B5B47C95}"/>
          </ac:spMkLst>
        </pc:spChg>
        <pc:spChg chg="del mod">
          <ac:chgData name="Shome, Owen" userId="93981b84-ca19-45ce-b3c4-5c108a9770f0" providerId="ADAL" clId="{67BB93DE-99D6-4C0F-B979-B932DC8CF7D5}" dt="2024-04-10T15:07:30.813" v="1666" actId="478"/>
          <ac:spMkLst>
            <pc:docMk/>
            <pc:sldMk cId="3828446299" sldId="2147308751"/>
            <ac:spMk id="4" creationId="{ECCFFC57-5B09-7634-75FF-9499774809B1}"/>
          </ac:spMkLst>
        </pc:spChg>
        <pc:spChg chg="mod">
          <ac:chgData name="Shome, Owen" userId="93981b84-ca19-45ce-b3c4-5c108a9770f0" providerId="ADAL" clId="{67BB93DE-99D6-4C0F-B979-B932DC8CF7D5}" dt="2024-04-09T19:12:10.138" v="1283" actId="20577"/>
          <ac:spMkLst>
            <pc:docMk/>
            <pc:sldMk cId="3828446299" sldId="2147308751"/>
            <ac:spMk id="6" creationId="{24401FDD-C8DC-2DDC-8107-F99E3F6EA14D}"/>
          </ac:spMkLst>
        </pc:spChg>
        <pc:spChg chg="mod">
          <ac:chgData name="Shome, Owen" userId="93981b84-ca19-45ce-b3c4-5c108a9770f0" providerId="ADAL" clId="{67BB93DE-99D6-4C0F-B979-B932DC8CF7D5}" dt="2024-04-23T20:22:25.034" v="1682" actId="20577"/>
          <ac:spMkLst>
            <pc:docMk/>
            <pc:sldMk cId="3828446299" sldId="2147308751"/>
            <ac:spMk id="8" creationId="{B873112D-C958-475C-4010-1113455B4245}"/>
          </ac:spMkLst>
        </pc:spChg>
        <pc:spChg chg="mod">
          <ac:chgData name="Shome, Owen" userId="93981b84-ca19-45ce-b3c4-5c108a9770f0" providerId="ADAL" clId="{67BB93DE-99D6-4C0F-B979-B932DC8CF7D5}" dt="2024-04-10T15:06:59.577" v="1664" actId="1076"/>
          <ac:spMkLst>
            <pc:docMk/>
            <pc:sldMk cId="3828446299" sldId="2147308751"/>
            <ac:spMk id="24" creationId="{0ED98EDD-4275-45BA-A049-703622482601}"/>
          </ac:spMkLst>
        </pc:spChg>
        <pc:spChg chg="mod">
          <ac:chgData name="Shome, Owen" userId="93981b84-ca19-45ce-b3c4-5c108a9770f0" providerId="ADAL" clId="{67BB93DE-99D6-4C0F-B979-B932DC8CF7D5}" dt="2024-04-09T19:16:15.946" v="1652" actId="20577"/>
          <ac:spMkLst>
            <pc:docMk/>
            <pc:sldMk cId="3828446299" sldId="2147308751"/>
            <ac:spMk id="25" creationId="{77B0330E-ACE6-412F-BF5B-AEF1F726B74B}"/>
          </ac:spMkLst>
        </pc:spChg>
        <pc:spChg chg="mod">
          <ac:chgData name="Shome, Owen" userId="93981b84-ca19-45ce-b3c4-5c108a9770f0" providerId="ADAL" clId="{67BB93DE-99D6-4C0F-B979-B932DC8CF7D5}" dt="2024-04-10T15:06:24.739" v="1662" actId="1076"/>
          <ac:spMkLst>
            <pc:docMk/>
            <pc:sldMk cId="3828446299" sldId="2147308751"/>
            <ac:spMk id="26" creationId="{2DC8DAA7-56CD-48F4-A253-22A863B3D45C}"/>
          </ac:spMkLst>
        </pc:spChg>
        <pc:spChg chg="mod">
          <ac:chgData name="Shome, Owen" userId="93981b84-ca19-45ce-b3c4-5c108a9770f0" providerId="ADAL" clId="{67BB93DE-99D6-4C0F-B979-B932DC8CF7D5}" dt="2024-04-10T15:06:05.843" v="1657"/>
          <ac:spMkLst>
            <pc:docMk/>
            <pc:sldMk cId="3828446299" sldId="2147308751"/>
            <ac:spMk id="27" creationId="{CDEB55E1-950D-4A3B-AEE6-9F38E9CEE864}"/>
          </ac:spMkLst>
        </pc:spChg>
        <pc:spChg chg="mod">
          <ac:chgData name="Shome, Owen" userId="93981b84-ca19-45ce-b3c4-5c108a9770f0" providerId="ADAL" clId="{67BB93DE-99D6-4C0F-B979-B932DC8CF7D5}" dt="2024-04-10T15:07:02.684" v="1665" actId="1076"/>
          <ac:spMkLst>
            <pc:docMk/>
            <pc:sldMk cId="3828446299" sldId="2147308751"/>
            <ac:spMk id="29" creationId="{9C1D51F2-665A-44F9-BC71-0BE1960E54A8}"/>
          </ac:spMkLst>
        </pc:spChg>
        <pc:spChg chg="mod">
          <ac:chgData name="Shome, Owen" userId="93981b84-ca19-45ce-b3c4-5c108a9770f0" providerId="ADAL" clId="{67BB93DE-99D6-4C0F-B979-B932DC8CF7D5}" dt="2024-04-09T19:06:57.553" v="1258" actId="1076"/>
          <ac:spMkLst>
            <pc:docMk/>
            <pc:sldMk cId="3828446299" sldId="2147308751"/>
            <ac:spMk id="30" creationId="{AA18EBBE-2C95-4ECB-82C5-56196C499DAF}"/>
          </ac:spMkLst>
        </pc:spChg>
        <pc:grpChg chg="mod">
          <ac:chgData name="Shome, Owen" userId="93981b84-ca19-45ce-b3c4-5c108a9770f0" providerId="ADAL" clId="{67BB93DE-99D6-4C0F-B979-B932DC8CF7D5}" dt="2024-04-09T19:06:57.553" v="1258" actId="1076"/>
          <ac:grpSpMkLst>
            <pc:docMk/>
            <pc:sldMk cId="3828446299" sldId="2147308751"/>
            <ac:grpSpMk id="5" creationId="{5E27406A-CCC5-0EDD-0744-856BEFDFA8D9}"/>
          </ac:grpSpMkLst>
        </pc:grpChg>
        <pc:grpChg chg="mod">
          <ac:chgData name="Shome, Owen" userId="93981b84-ca19-45ce-b3c4-5c108a9770f0" providerId="ADAL" clId="{67BB93DE-99D6-4C0F-B979-B932DC8CF7D5}" dt="2024-04-10T15:06:59.577" v="1664" actId="1076"/>
          <ac:grpSpMkLst>
            <pc:docMk/>
            <pc:sldMk cId="3828446299" sldId="2147308751"/>
            <ac:grpSpMk id="9" creationId="{AA413E70-3249-5BE5-96E6-4841FB67C7D7}"/>
          </ac:grpSpMkLst>
        </pc:grpChg>
        <pc:grpChg chg="mod">
          <ac:chgData name="Shome, Owen" userId="93981b84-ca19-45ce-b3c4-5c108a9770f0" providerId="ADAL" clId="{67BB93DE-99D6-4C0F-B979-B932DC8CF7D5}" dt="2024-04-10T15:07:02.684" v="1665" actId="1076"/>
          <ac:grpSpMkLst>
            <pc:docMk/>
            <pc:sldMk cId="3828446299" sldId="2147308751"/>
            <ac:grpSpMk id="10" creationId="{E379F595-A0FA-5052-1F92-E78DA631444A}"/>
          </ac:grpSpMkLst>
        </pc:grpChg>
        <pc:cxnChg chg="mod">
          <ac:chgData name="Shome, Owen" userId="93981b84-ca19-45ce-b3c4-5c108a9770f0" providerId="ADAL" clId="{67BB93DE-99D6-4C0F-B979-B932DC8CF7D5}" dt="2024-04-10T15:06:05.843" v="1657"/>
          <ac:cxnSpMkLst>
            <pc:docMk/>
            <pc:sldMk cId="3828446299" sldId="2147308751"/>
            <ac:cxnSpMk id="28" creationId="{0E5A95C2-41A0-4AA4-974B-37D6B5CEC6DC}"/>
          </ac:cxnSpMkLst>
        </pc:cxnChg>
        <pc:cxnChg chg="mod">
          <ac:chgData name="Shome, Owen" userId="93981b84-ca19-45ce-b3c4-5c108a9770f0" providerId="ADAL" clId="{67BB93DE-99D6-4C0F-B979-B932DC8CF7D5}" dt="2024-04-10T15:06:05.844" v="1661"/>
          <ac:cxnSpMkLst>
            <pc:docMk/>
            <pc:sldMk cId="3828446299" sldId="2147308751"/>
            <ac:cxnSpMk id="31" creationId="{01305B88-CEE7-44D4-A7F2-D288816FCAF1}"/>
          </ac:cxnSpMkLst>
        </pc:cxnChg>
      </pc:sldChg>
      <pc:sldChg chg="add del">
        <pc:chgData name="Shome, Owen" userId="93981b84-ca19-45ce-b3c4-5c108a9770f0" providerId="ADAL" clId="{67BB93DE-99D6-4C0F-B979-B932DC8CF7D5}" dt="2024-03-20T17:52:59.276" v="170"/>
        <pc:sldMkLst>
          <pc:docMk/>
          <pc:sldMk cId="840865099" sldId="2147308752"/>
        </pc:sldMkLst>
      </pc:sldChg>
      <pc:sldChg chg="del">
        <pc:chgData name="Shome, Owen" userId="93981b84-ca19-45ce-b3c4-5c108a9770f0" providerId="ADAL" clId="{67BB93DE-99D6-4C0F-B979-B932DC8CF7D5}" dt="2024-03-20T17:53:12.918" v="172"/>
        <pc:sldMkLst>
          <pc:docMk/>
          <pc:sldMk cId="1371923916" sldId="2147308752"/>
        </pc:sldMkLst>
      </pc:sldChg>
      <pc:sldChg chg="del">
        <pc:chgData name="Shome, Owen" userId="93981b84-ca19-45ce-b3c4-5c108a9770f0" providerId="ADAL" clId="{67BB93DE-99D6-4C0F-B979-B932DC8CF7D5}" dt="2024-03-20T17:53:17.150" v="173"/>
        <pc:sldMkLst>
          <pc:docMk/>
          <pc:sldMk cId="3598712736" sldId="2147308752"/>
        </pc:sldMkLst>
      </pc:sldChg>
      <pc:sldChg chg="add">
        <pc:chgData name="Shome, Owen" userId="93981b84-ca19-45ce-b3c4-5c108a9770f0" providerId="ADAL" clId="{67BB93DE-99D6-4C0F-B979-B932DC8CF7D5}" dt="2024-03-20T17:53:20.120" v="174"/>
        <pc:sldMkLst>
          <pc:docMk/>
          <pc:sldMk cId="3966959442" sldId="2147308752"/>
        </pc:sldMkLst>
      </pc:sldChg>
      <pc:sldChg chg="del">
        <pc:chgData name="Shome, Owen" userId="93981b84-ca19-45ce-b3c4-5c108a9770f0" providerId="ADAL" clId="{67BB93DE-99D6-4C0F-B979-B932DC8CF7D5}" dt="2024-03-20T17:53:02.981" v="171"/>
        <pc:sldMkLst>
          <pc:docMk/>
          <pc:sldMk cId="4137380840" sldId="2147308752"/>
        </pc:sldMkLst>
      </pc:sldChg>
      <pc:sldChg chg="add del">
        <pc:chgData name="Shome, Owen" userId="93981b84-ca19-45ce-b3c4-5c108a9770f0" providerId="ADAL" clId="{67BB93DE-99D6-4C0F-B979-B932DC8CF7D5}" dt="2024-04-15T15:06:21.899" v="1669"/>
        <pc:sldMkLst>
          <pc:docMk/>
          <pc:sldMk cId="1242606534" sldId="2147308753"/>
        </pc:sldMkLst>
      </pc:sldChg>
      <pc:sldChg chg="add del">
        <pc:chgData name="Shome, Owen" userId="93981b84-ca19-45ce-b3c4-5c108a9770f0" providerId="ADAL" clId="{67BB93DE-99D6-4C0F-B979-B932DC8CF7D5}" dt="2024-04-15T15:06:29.528" v="1671" actId="47"/>
        <pc:sldMkLst>
          <pc:docMk/>
          <pc:sldMk cId="2465981600" sldId="214730875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29559E-2B34-478C-9CD0-FDBE1B0172F5}" type="datetimeFigureOut">
              <a:rPr lang="en-US" smtClean="0"/>
              <a:t>4/23/2024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2FE265-36F5-4BAA-A745-9D6F21802AAC}" type="slidenum">
              <a:rPr lang="en-US" smtClean="0"/>
              <a:t>‹#›</a:t>
            </a:fld>
            <a:endParaRPr lang="en-US"/>
          </a:p>
        </p:txBody>
      </p:sp>
    </p:spTree>
    <p:extLst>
      <p:ext uri="{BB962C8B-B14F-4D97-AF65-F5344CB8AC3E}">
        <p14:creationId xmlns:p14="http://schemas.microsoft.com/office/powerpoint/2010/main" val="324260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9795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1819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133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5775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5416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757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595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618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108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5758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1819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717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405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753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33967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782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4138645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0120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8898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8369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3201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1819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22135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4.emf"/><Relationship Id="rId4" Type="http://schemas.openxmlformats.org/officeDocument/2006/relationships/oleObject" Target="../embeddings/oleObject2.bin"/></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hyperlink" Target="http://www.deloitte.com/about" TargetMode="Externa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consulting marketin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64817" y="5845180"/>
            <a:ext cx="5594348" cy="505645"/>
          </a:xfrm>
          <a:prstGeom prst="rect">
            <a:avLst/>
          </a:prstGeom>
        </p:spPr>
        <p:txBody>
          <a:bodyPr lIns="0" tIns="0" rIns="0" bIns="0" anchor="b" anchorCtr="0">
            <a:noAutofit/>
          </a:bodyPr>
          <a:lstStyle>
            <a:lvl1pPr marL="0" indent="0" algn="l">
              <a:lnSpc>
                <a:spcPct val="100000"/>
              </a:lnSpc>
              <a:spcAft>
                <a:spcPts val="0"/>
              </a:spcAft>
              <a:buNone/>
              <a:defRPr sz="24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title style</a:t>
            </a:r>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pic>
        <p:nvPicPr>
          <p:cNvPr id="18" name="Picture 17" descr="Logo&#10;&#10;Description automatically generated">
            <a:extLst>
              <a:ext uri="{FF2B5EF4-FFF2-40B4-BE49-F238E27FC236}">
                <a16:creationId xmlns:a16="http://schemas.microsoft.com/office/drawing/2014/main" id="{D9DED990-BD8A-0241-8009-44EC94BBE18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714923" y="13855"/>
            <a:ext cx="6844723" cy="6490168"/>
          </a:xfrm>
          <a:prstGeom prst="rect">
            <a:avLst/>
          </a:prstGeom>
        </p:spPr>
      </p:pic>
    </p:spTree>
    <p:extLst>
      <p:ext uri="{BB962C8B-B14F-4D97-AF65-F5344CB8AC3E}">
        <p14:creationId xmlns:p14="http://schemas.microsoft.com/office/powerpoint/2010/main" val="1743224948"/>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4441750-05D6-7B4F-B591-8A1D9D7C986B}"/>
              </a:ext>
            </a:extLst>
          </p:cNvPr>
          <p:cNvSpPr/>
          <p:nvPr userDrawn="1"/>
        </p:nvSpPr>
        <p:spPr bwMode="gray">
          <a:xfrm>
            <a:off x="0" y="0"/>
            <a:ext cx="12192000" cy="6858000"/>
          </a:xfrm>
          <a:prstGeom prst="rect">
            <a:avLst/>
          </a:prstGeom>
          <a:solidFill>
            <a:srgbClr val="005587"/>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6" name="Picture 5">
            <a:extLst>
              <a:ext uri="{FF2B5EF4-FFF2-40B4-BE49-F238E27FC236}">
                <a16:creationId xmlns:a16="http://schemas.microsoft.com/office/drawing/2014/main" id="{FC30B909-0F58-4040-81A7-03A8A99750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40" t="18471" r="31647"/>
          <a:stretch/>
        </p:blipFill>
        <p:spPr>
          <a:xfrm>
            <a:off x="6253263" y="0"/>
            <a:ext cx="5938738" cy="6858000"/>
          </a:xfrm>
          <a:prstGeom prst="rect">
            <a:avLst/>
          </a:prstGeom>
        </p:spPr>
      </p:pic>
      <p:sp>
        <p:nvSpPr>
          <p:cNvPr id="3" name="Title Placeholder 1">
            <a:extLst>
              <a:ext uri="{FF2B5EF4-FFF2-40B4-BE49-F238E27FC236}">
                <a16:creationId xmlns:a16="http://schemas.microsoft.com/office/drawing/2014/main" id="{80520FDF-009E-D941-8AD7-91809FE6151C}"/>
              </a:ext>
            </a:extLst>
          </p:cNvPr>
          <p:cNvSpPr>
            <a:spLocks noGrp="1"/>
          </p:cNvSpPr>
          <p:nvPr>
            <p:ph type="title" hasCustomPrompt="1"/>
          </p:nvPr>
        </p:nvSpPr>
        <p:spPr>
          <a:xfrm>
            <a:off x="551688" y="1581632"/>
            <a:ext cx="3620262" cy="3276118"/>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4800" b="0" i="0" kern="120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noProof="0"/>
              <a:t>Click to add title</a:t>
            </a:r>
          </a:p>
        </p:txBody>
      </p:sp>
    </p:spTree>
    <p:extLst>
      <p:ext uri="{BB962C8B-B14F-4D97-AF65-F5344CB8AC3E}">
        <p14:creationId xmlns:p14="http://schemas.microsoft.com/office/powerpoint/2010/main" val="80963345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4441750-05D6-7B4F-B591-8A1D9D7C986B}"/>
              </a:ext>
            </a:extLst>
          </p:cNvPr>
          <p:cNvSpPr/>
          <p:nvPr userDrawn="1"/>
        </p:nvSpPr>
        <p:spPr bwMode="gray">
          <a:xfrm>
            <a:off x="0" y="0"/>
            <a:ext cx="12192000" cy="6858000"/>
          </a:xfrm>
          <a:prstGeom prst="rect">
            <a:avLst/>
          </a:prstGeom>
          <a:solidFill>
            <a:srgbClr val="012169"/>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6" name="Picture 5">
            <a:extLst>
              <a:ext uri="{FF2B5EF4-FFF2-40B4-BE49-F238E27FC236}">
                <a16:creationId xmlns:a16="http://schemas.microsoft.com/office/drawing/2014/main" id="{FC30B909-0F58-4040-81A7-03A8A99750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151" t="14594" r="-282" b="3878"/>
          <a:stretch/>
        </p:blipFill>
        <p:spPr>
          <a:xfrm rot="10800000">
            <a:off x="6804950" y="0"/>
            <a:ext cx="5387050" cy="6858000"/>
          </a:xfrm>
          <a:prstGeom prst="rect">
            <a:avLst/>
          </a:prstGeom>
        </p:spPr>
      </p:pic>
      <p:sp>
        <p:nvSpPr>
          <p:cNvPr id="3" name="Title Placeholder 1">
            <a:extLst>
              <a:ext uri="{FF2B5EF4-FFF2-40B4-BE49-F238E27FC236}">
                <a16:creationId xmlns:a16="http://schemas.microsoft.com/office/drawing/2014/main" id="{80520FDF-009E-D941-8AD7-91809FE6151C}"/>
              </a:ext>
            </a:extLst>
          </p:cNvPr>
          <p:cNvSpPr>
            <a:spLocks noGrp="1"/>
          </p:cNvSpPr>
          <p:nvPr>
            <p:ph type="title" hasCustomPrompt="1"/>
          </p:nvPr>
        </p:nvSpPr>
        <p:spPr>
          <a:xfrm>
            <a:off x="551688" y="1581632"/>
            <a:ext cx="3620262" cy="3276118"/>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4800" b="0" i="0" kern="120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noProof="0"/>
              <a:t>Click to add title</a:t>
            </a:r>
          </a:p>
        </p:txBody>
      </p:sp>
    </p:spTree>
    <p:extLst>
      <p:ext uri="{BB962C8B-B14F-4D97-AF65-F5344CB8AC3E}">
        <p14:creationId xmlns:p14="http://schemas.microsoft.com/office/powerpoint/2010/main" val="345567635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ndard headlin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BDC220-FDA0-41D7-98BA-BB440BC4A90B}"/>
              </a:ext>
            </a:extLst>
          </p:cNvPr>
          <p:cNvSpPr/>
          <p:nvPr userDrawn="1"/>
        </p:nvSpPr>
        <p:spPr bwMode="gray">
          <a:xfrm>
            <a:off x="11568701" y="6482993"/>
            <a:ext cx="503434" cy="375007"/>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3DAD1E82-7DE3-46EF-9065-6719F60566AC}"/>
              </a:ext>
            </a:extLst>
          </p:cNvPr>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latin typeface="Open Sans" panose="020B0606030504020204" pitchFamily="34" charset="0"/>
                <a:ea typeface="Open Sans" panose="020B0606030504020204" pitchFamily="34" charset="0"/>
                <a:cs typeface="Open Sans" panose="020B0606030504020204" pitchFamily="34" charset="0"/>
              </a:rPr>
              <a:pPr marL="0" indent="0" algn="r">
                <a:spcBef>
                  <a:spcPts val="800"/>
                </a:spcBef>
                <a:buSzPct val="100000"/>
                <a:buFont typeface="Arial"/>
                <a:buNone/>
              </a:pPr>
              <a:t>‹#›</a:t>
            </a:fld>
            <a:endParaRPr lang="en-US" sz="650"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Placeholder 8">
            <a:extLst>
              <a:ext uri="{FF2B5EF4-FFF2-40B4-BE49-F238E27FC236}">
                <a16:creationId xmlns:a16="http://schemas.microsoft.com/office/drawing/2014/main" id="{64DC2670-5D11-4421-8167-B380A667E4E1}"/>
              </a:ext>
            </a:extLst>
          </p:cNvPr>
          <p:cNvSpPr>
            <a:spLocks noGrp="1"/>
          </p:cNvSpPr>
          <p:nvPr>
            <p:ph type="body" sz="quarter" idx="13" hasCustomPrompt="1"/>
          </p:nvPr>
        </p:nvSpPr>
        <p:spPr>
          <a:xfrm>
            <a:off x="551688" y="684903"/>
            <a:ext cx="11390734" cy="454080"/>
          </a:xfrm>
          <a:prstGeom prst="rect">
            <a:avLst/>
          </a:prstGeom>
        </p:spPr>
        <p:txBody>
          <a:bodyPr lIns="0" tIns="0" rIns="0" bIns="0">
            <a:noAutofit/>
          </a:bodyPr>
          <a:lstStyle>
            <a:lvl1pPr marL="0" indent="0" algn="l" defTabSz="914400" rtl="0" eaLnBrk="1" latinLnBrk="0" hangingPunct="1">
              <a:spcBef>
                <a:spcPts val="200"/>
              </a:spcBef>
              <a:buSzPct val="100000"/>
              <a:buNone/>
              <a:defRPr lang="en-US" sz="1200" kern="1200" noProof="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noProof="0"/>
              <a:t>Click to add subtitle</a:t>
            </a:r>
          </a:p>
        </p:txBody>
      </p:sp>
      <p:sp>
        <p:nvSpPr>
          <p:cNvPr id="18" name="Title Placeholder 1">
            <a:extLst>
              <a:ext uri="{FF2B5EF4-FFF2-40B4-BE49-F238E27FC236}">
                <a16:creationId xmlns:a16="http://schemas.microsoft.com/office/drawing/2014/main" id="{A791C14F-ED57-4012-8301-39F6E6B9EEC6}"/>
              </a:ext>
            </a:extLst>
          </p:cNvPr>
          <p:cNvSpPr>
            <a:spLocks noGrp="1"/>
          </p:cNvSpPr>
          <p:nvPr>
            <p:ph type="title" hasCustomPrompt="1"/>
          </p:nvPr>
        </p:nvSpPr>
        <p:spPr>
          <a:xfrm>
            <a:off x="551688" y="238607"/>
            <a:ext cx="11390734" cy="365760"/>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2400" b="1" i="0" kern="1200" noProof="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noProof="0"/>
              <a:t>Click to add title</a:t>
            </a:r>
          </a:p>
        </p:txBody>
      </p:sp>
    </p:spTree>
    <p:extLst>
      <p:ext uri="{BB962C8B-B14F-4D97-AF65-F5344CB8AC3E}">
        <p14:creationId xmlns:p14="http://schemas.microsoft.com/office/powerpoint/2010/main" val="370149443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tandard headlin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BDC220-FDA0-41D7-98BA-BB440BC4A90B}"/>
              </a:ext>
            </a:extLst>
          </p:cNvPr>
          <p:cNvSpPr/>
          <p:nvPr userDrawn="1"/>
        </p:nvSpPr>
        <p:spPr bwMode="gray">
          <a:xfrm>
            <a:off x="11568701" y="6482993"/>
            <a:ext cx="503434" cy="375007"/>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3DAD1E82-7DE3-46EF-9065-6719F60566AC}"/>
              </a:ext>
            </a:extLst>
          </p:cNvPr>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latin typeface="Open Sans" panose="020B0606030504020204" pitchFamily="34" charset="0"/>
                <a:ea typeface="Open Sans" panose="020B0606030504020204" pitchFamily="34" charset="0"/>
                <a:cs typeface="Open Sans" panose="020B0606030504020204" pitchFamily="34" charset="0"/>
              </a:rPr>
              <a:pPr marL="0" indent="0" algn="r">
                <a:spcBef>
                  <a:spcPts val="800"/>
                </a:spcBef>
                <a:buSzPct val="100000"/>
                <a:buFont typeface="Arial"/>
                <a:buNone/>
              </a:pPr>
              <a:t>‹#›</a:t>
            </a:fld>
            <a:endParaRPr lang="en-US" sz="650"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Title Placeholder 1">
            <a:extLst>
              <a:ext uri="{FF2B5EF4-FFF2-40B4-BE49-F238E27FC236}">
                <a16:creationId xmlns:a16="http://schemas.microsoft.com/office/drawing/2014/main" id="{A791C14F-ED57-4012-8301-39F6E6B9EEC6}"/>
              </a:ext>
            </a:extLst>
          </p:cNvPr>
          <p:cNvSpPr>
            <a:spLocks noGrp="1"/>
          </p:cNvSpPr>
          <p:nvPr>
            <p:ph type="title" hasCustomPrompt="1"/>
          </p:nvPr>
        </p:nvSpPr>
        <p:spPr>
          <a:xfrm>
            <a:off x="551688" y="238607"/>
            <a:ext cx="11390734" cy="365760"/>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2400" b="1" i="0" kern="1200" noProof="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noProof="0"/>
              <a:t>Click to add title</a:t>
            </a:r>
          </a:p>
        </p:txBody>
      </p:sp>
    </p:spTree>
    <p:extLst>
      <p:ext uri="{BB962C8B-B14F-4D97-AF65-F5344CB8AC3E}">
        <p14:creationId xmlns:p14="http://schemas.microsoft.com/office/powerpoint/2010/main" val="380139892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reative headlin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FD0DC-3853-5040-A3D4-605F29FFE521}"/>
              </a:ext>
            </a:extLst>
          </p:cNvPr>
          <p:cNvSpPr>
            <a:spLocks noGrp="1"/>
          </p:cNvSpPr>
          <p:nvPr>
            <p:ph type="title"/>
          </p:nvPr>
        </p:nvSpPr>
        <p:spPr>
          <a:xfrm>
            <a:off x="536136" y="558800"/>
            <a:ext cx="11252200" cy="505290"/>
          </a:xfrm>
        </p:spPr>
        <p:txBody>
          <a:bodyPr anchor="b"/>
          <a:lstStyle>
            <a:lvl1pPr>
              <a:lnSpc>
                <a:spcPct val="80000"/>
              </a:lnSpc>
              <a:defRPr sz="3600" b="1" i="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Text Placeholder 8">
            <a:extLst>
              <a:ext uri="{FF2B5EF4-FFF2-40B4-BE49-F238E27FC236}">
                <a16:creationId xmlns:a16="http://schemas.microsoft.com/office/drawing/2014/main" id="{F7C0DFF2-D65B-2C49-93EB-7FBEAF72196E}"/>
              </a:ext>
            </a:extLst>
          </p:cNvPr>
          <p:cNvSpPr>
            <a:spLocks noGrp="1"/>
          </p:cNvSpPr>
          <p:nvPr>
            <p:ph type="body" sz="quarter" idx="14"/>
          </p:nvPr>
        </p:nvSpPr>
        <p:spPr>
          <a:xfrm>
            <a:off x="546296" y="1112803"/>
            <a:ext cx="11290104"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Tree>
    <p:extLst>
      <p:ext uri="{BB962C8B-B14F-4D97-AF65-F5344CB8AC3E}">
        <p14:creationId xmlns:p14="http://schemas.microsoft.com/office/powerpoint/2010/main" val="401644813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reative headlin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FD0DC-3853-5040-A3D4-605F29FFE521}"/>
              </a:ext>
            </a:extLst>
          </p:cNvPr>
          <p:cNvSpPr>
            <a:spLocks noGrp="1"/>
          </p:cNvSpPr>
          <p:nvPr>
            <p:ph type="title"/>
          </p:nvPr>
        </p:nvSpPr>
        <p:spPr>
          <a:xfrm>
            <a:off x="536136" y="558800"/>
            <a:ext cx="11252200" cy="505290"/>
          </a:xfrm>
        </p:spPr>
        <p:txBody>
          <a:bodyPr anchor="b"/>
          <a:lstStyle>
            <a:lvl1pPr>
              <a:lnSpc>
                <a:spcPct val="80000"/>
              </a:lnSpc>
              <a:defRPr sz="3600" b="1" i="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Text Placeholder 8">
            <a:extLst>
              <a:ext uri="{FF2B5EF4-FFF2-40B4-BE49-F238E27FC236}">
                <a16:creationId xmlns:a16="http://schemas.microsoft.com/office/drawing/2014/main" id="{F7C0DFF2-D65B-2C49-93EB-7FBEAF72196E}"/>
              </a:ext>
            </a:extLst>
          </p:cNvPr>
          <p:cNvSpPr>
            <a:spLocks noGrp="1"/>
          </p:cNvSpPr>
          <p:nvPr>
            <p:ph type="body" sz="quarter" idx="14"/>
          </p:nvPr>
        </p:nvSpPr>
        <p:spPr>
          <a:xfrm>
            <a:off x="546296" y="1112803"/>
            <a:ext cx="11290104"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4" name="Text Placeholder 5">
            <a:extLst>
              <a:ext uri="{FF2B5EF4-FFF2-40B4-BE49-F238E27FC236}">
                <a16:creationId xmlns:a16="http://schemas.microsoft.com/office/drawing/2014/main" id="{BC53FB50-D1D6-AF42-954E-A60FFED3BCF9}"/>
              </a:ext>
            </a:extLst>
          </p:cNvPr>
          <p:cNvSpPr>
            <a:spLocks noGrp="1"/>
          </p:cNvSpPr>
          <p:nvPr>
            <p:ph type="body" sz="quarter" idx="15" hasCustomPrompt="1"/>
          </p:nvPr>
        </p:nvSpPr>
        <p:spPr>
          <a:xfrm>
            <a:off x="536135" y="344424"/>
            <a:ext cx="4703575" cy="176869"/>
          </a:xfrm>
        </p:spPr>
        <p:txBody>
          <a:bodyPr vert="horz" lIns="0" tIns="0" rIns="0" bIns="0" rtlCol="0">
            <a:noAutofit/>
          </a:bodyPr>
          <a:lstStyle>
            <a:lvl1pPr marL="0" indent="0">
              <a:buNone/>
              <a:defRPr lang="en-US" sz="900" b="1" kern="0" cap="all" spc="250" baseline="0" dirty="0">
                <a:solidFill>
                  <a:schemeClr val="tx1">
                    <a:lumMod val="50000"/>
                    <a:lumOff val="50000"/>
                  </a:schemeClr>
                </a:solidFill>
                <a:ea typeface="Nexa Black" charset="0"/>
                <a:cs typeface="Nexa Black" charset="0"/>
              </a:defRPr>
            </a:lvl1pPr>
          </a:lstStyle>
          <a:p>
            <a:pPr marL="228600" lvl="0" indent="-228600"/>
            <a:r>
              <a:rPr lang="en-US"/>
              <a:t>BREADCRUMBS</a:t>
            </a:r>
          </a:p>
        </p:txBody>
      </p:sp>
    </p:spTree>
    <p:extLst>
      <p:ext uri="{BB962C8B-B14F-4D97-AF65-F5344CB8AC3E}">
        <p14:creationId xmlns:p14="http://schemas.microsoft.com/office/powerpoint/2010/main" val="234992720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35FD2B-C9AD-40CB-9B97-9705C91FFE43}"/>
              </a:ext>
            </a:extLst>
          </p:cNvPr>
          <p:cNvSpPr/>
          <p:nvPr userDrawn="1"/>
        </p:nvSpPr>
        <p:spPr bwMode="gray">
          <a:xfrm>
            <a:off x="11568701" y="6482993"/>
            <a:ext cx="503434" cy="375007"/>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175661276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reative headline-3">
    <p:spTree>
      <p:nvGrpSpPr>
        <p:cNvPr id="1" name=""/>
        <p:cNvGrpSpPr/>
        <p:nvPr/>
      </p:nvGrpSpPr>
      <p:grpSpPr>
        <a:xfrm>
          <a:off x="0" y="0"/>
          <a:ext cx="0" cy="0"/>
          <a:chOff x="0" y="0"/>
          <a:chExt cx="0" cy="0"/>
        </a:xfrm>
      </p:grpSpPr>
      <p:sp>
        <p:nvSpPr>
          <p:cNvPr id="2" name="Title 1"/>
          <p:cNvSpPr>
            <a:spLocks noGrp="1"/>
          </p:cNvSpPr>
          <p:nvPr>
            <p:ph type="title"/>
          </p:nvPr>
        </p:nvSpPr>
        <p:spPr>
          <a:xfrm>
            <a:off x="530978" y="548298"/>
            <a:ext cx="3347390" cy="1995802"/>
          </a:xfrm>
        </p:spPr>
        <p:txBody>
          <a:bodyPr vert="horz" lIns="0" tIns="45720" rIns="0" bIns="0" rtlCol="0" anchor="t"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4"/>
          <p:cNvSpPr>
            <a:spLocks noGrp="1"/>
          </p:cNvSpPr>
          <p:nvPr>
            <p:ph type="body" sz="quarter" idx="16" hasCustomPrompt="1"/>
          </p:nvPr>
        </p:nvSpPr>
        <p:spPr>
          <a:xfrm>
            <a:off x="530978" y="2392822"/>
            <a:ext cx="3355975" cy="1169988"/>
          </a:xfrm>
        </p:spPr>
        <p:txBody>
          <a:bodyPr/>
          <a:lstStyle>
            <a:lvl1pPr marL="0" indent="0">
              <a:lnSpc>
                <a:spcPct val="130000"/>
              </a:lnSpc>
              <a:buNone/>
              <a:defRPr sz="1200" baseline="0"/>
            </a:lvl1pPr>
          </a:lstStyle>
          <a:p>
            <a:pPr lvl="0"/>
            <a:r>
              <a:rPr lang="en-US"/>
              <a:t>Click to edit Master text styles</a:t>
            </a:r>
          </a:p>
        </p:txBody>
      </p:sp>
    </p:spTree>
    <p:extLst>
      <p:ext uri="{BB962C8B-B14F-4D97-AF65-F5344CB8AC3E}">
        <p14:creationId xmlns:p14="http://schemas.microsoft.com/office/powerpoint/2010/main" val="698418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ase Stud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B912B5A-4EFE-4F10-9322-C971DDF230EF}"/>
              </a:ext>
            </a:extLst>
          </p:cNvPr>
          <p:cNvGraphicFramePr>
            <a:graphicFrameLocks noChangeAspect="1"/>
          </p:cNvGraphicFramePr>
          <p:nvPr userDrawn="1">
            <p:custDataLst>
              <p:tags r:id="rId1"/>
            </p:custDataLst>
            <p:extLst>
              <p:ext uri="{D42A27DB-BD31-4B8C-83A1-F6EECF244321}">
                <p14:modId xmlns:p14="http://schemas.microsoft.com/office/powerpoint/2010/main" val="3163428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5" name="Object 4" hidden="1">
                        <a:extLst>
                          <a:ext uri="{FF2B5EF4-FFF2-40B4-BE49-F238E27FC236}">
                            <a16:creationId xmlns:a16="http://schemas.microsoft.com/office/drawing/2014/main" id="{CB912B5A-4EFE-4F10-9322-C971DDF230E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43516-C935-4785-8727-EA48BADEDCCC}"/>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US" sz="2400" b="0" i="0" baseline="0">
              <a:latin typeface="Chronicle Display Black" pitchFamily="50" charset="0"/>
              <a:sym typeface="Chronicle Display Black" pitchFamily="50" charset="0"/>
            </a:endParaRPr>
          </a:p>
        </p:txBody>
      </p:sp>
      <p:sp>
        <p:nvSpPr>
          <p:cNvPr id="2" name="Title 1">
            <a:extLst>
              <a:ext uri="{FF2B5EF4-FFF2-40B4-BE49-F238E27FC236}">
                <a16:creationId xmlns:a16="http://schemas.microsoft.com/office/drawing/2014/main" id="{BDFAB292-D9D0-4411-8456-90C02DB4019C}"/>
              </a:ext>
            </a:extLst>
          </p:cNvPr>
          <p:cNvSpPr>
            <a:spLocks noGrp="1"/>
          </p:cNvSpPr>
          <p:nvPr>
            <p:ph type="title"/>
          </p:nvPr>
        </p:nvSpPr>
        <p:spPr>
          <a:xfrm>
            <a:off x="5397500" y="669544"/>
            <a:ext cx="6137512" cy="381392"/>
          </a:xfrm>
        </p:spPr>
        <p:txBody>
          <a:bodyPr/>
          <a:lstStyle>
            <a:lvl1pPr>
              <a:defRPr sz="2400" b="1" i="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8" name="Picture Placeholder 7">
            <a:extLst>
              <a:ext uri="{FF2B5EF4-FFF2-40B4-BE49-F238E27FC236}">
                <a16:creationId xmlns:a16="http://schemas.microsoft.com/office/drawing/2014/main" id="{838CA61B-8DBB-4395-9E9F-405E5CBF79FA}"/>
              </a:ext>
            </a:extLst>
          </p:cNvPr>
          <p:cNvSpPr>
            <a:spLocks noGrp="1"/>
          </p:cNvSpPr>
          <p:nvPr>
            <p:ph type="pic" sz="quarter" idx="10" hasCustomPrompt="1"/>
          </p:nvPr>
        </p:nvSpPr>
        <p:spPr>
          <a:xfrm>
            <a:off x="0" y="0"/>
            <a:ext cx="4806950" cy="6858000"/>
          </a:xfrm>
        </p:spPr>
        <p:txBody>
          <a:bodyPr anchor="ctr"/>
          <a:lstStyle>
            <a:lvl1pPr marL="0" indent="0" algn="ctr">
              <a:buNone/>
              <a:defRPr>
                <a:solidFill>
                  <a:schemeClr val="accent6"/>
                </a:solidFill>
              </a:defRPr>
            </a:lvl1pPr>
          </a:lstStyle>
          <a:p>
            <a:r>
              <a:rPr lang="en-US"/>
              <a:t>Click to insert picture</a:t>
            </a:r>
          </a:p>
        </p:txBody>
      </p:sp>
      <p:sp>
        <p:nvSpPr>
          <p:cNvPr id="11" name="Text Placeholder 10">
            <a:extLst>
              <a:ext uri="{FF2B5EF4-FFF2-40B4-BE49-F238E27FC236}">
                <a16:creationId xmlns:a16="http://schemas.microsoft.com/office/drawing/2014/main" id="{6650516E-641C-4EFA-8CA7-4E0C60B42CEB}"/>
              </a:ext>
            </a:extLst>
          </p:cNvPr>
          <p:cNvSpPr>
            <a:spLocks noGrp="1"/>
          </p:cNvSpPr>
          <p:nvPr>
            <p:ph type="body" sz="quarter" idx="11" hasCustomPrompt="1"/>
          </p:nvPr>
        </p:nvSpPr>
        <p:spPr>
          <a:xfrm>
            <a:off x="5397500" y="1050936"/>
            <a:ext cx="6137512" cy="381392"/>
          </a:xfrm>
        </p:spPr>
        <p:txBody>
          <a:bodyPr/>
          <a:lstStyle>
            <a:lvl1pPr marL="0" indent="0">
              <a:buNone/>
              <a:defRPr sz="1200"/>
            </a:lvl1pPr>
          </a:lstStyle>
          <a:p>
            <a:pPr lvl="0"/>
            <a:r>
              <a:rPr lang="en-US" sz="1400"/>
              <a:t>Click to edit Master text styles</a:t>
            </a:r>
            <a:endParaRPr lang="en-US"/>
          </a:p>
        </p:txBody>
      </p:sp>
      <p:sp>
        <p:nvSpPr>
          <p:cNvPr id="12" name="Text Placeholder 5">
            <a:extLst>
              <a:ext uri="{FF2B5EF4-FFF2-40B4-BE49-F238E27FC236}">
                <a16:creationId xmlns:a16="http://schemas.microsoft.com/office/drawing/2014/main" id="{E0280C66-47F5-4458-AA31-95CF3025E372}"/>
              </a:ext>
            </a:extLst>
          </p:cNvPr>
          <p:cNvSpPr>
            <a:spLocks noGrp="1"/>
          </p:cNvSpPr>
          <p:nvPr>
            <p:ph type="body" sz="quarter" idx="15" hasCustomPrompt="1"/>
          </p:nvPr>
        </p:nvSpPr>
        <p:spPr>
          <a:xfrm>
            <a:off x="5397500" y="466344"/>
            <a:ext cx="3355848" cy="203200"/>
          </a:xfrm>
        </p:spPr>
        <p:txBody>
          <a:bodyPr vert="horz" lIns="0" tIns="0" rIns="0" bIns="0" rtlCol="0">
            <a:noAutofit/>
          </a:bodyPr>
          <a:lstStyle>
            <a:lvl1pPr marL="0" indent="0">
              <a:buNone/>
              <a:defRPr lang="en-US" sz="900" b="1" kern="0" cap="all" spc="250" baseline="0" dirty="0">
                <a:solidFill>
                  <a:schemeClr val="bg1">
                    <a:lumMod val="50000"/>
                  </a:schemeClr>
                </a:solidFill>
                <a:ea typeface="Nexa Black" charset="0"/>
                <a:cs typeface="Nexa Black" charset="0"/>
              </a:defRPr>
            </a:lvl1pPr>
          </a:lstStyle>
          <a:p>
            <a:pPr marL="228600" lvl="0" indent="-228600"/>
            <a:r>
              <a:rPr lang="en-US"/>
              <a:t>BREADCRUMBS</a:t>
            </a:r>
          </a:p>
        </p:txBody>
      </p:sp>
    </p:spTree>
    <p:extLst>
      <p:ext uri="{BB962C8B-B14F-4D97-AF65-F5344CB8AC3E}">
        <p14:creationId xmlns:p14="http://schemas.microsoft.com/office/powerpoint/2010/main" val="3190827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7AACEF-E366-48FC-A098-18E7C487023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341832" y="334964"/>
            <a:ext cx="1402720" cy="348699"/>
          </a:xfrm>
          <a:prstGeom prst="rect">
            <a:avLst/>
          </a:prstGeom>
        </p:spPr>
      </p:pic>
      <p:sp>
        <p:nvSpPr>
          <p:cNvPr id="5" name="Rectangle 4">
            <a:extLst>
              <a:ext uri="{FF2B5EF4-FFF2-40B4-BE49-F238E27FC236}">
                <a16:creationId xmlns:a16="http://schemas.microsoft.com/office/drawing/2014/main" id="{0DEF096B-E893-43B2-A07F-FB1329A5B6E6}"/>
              </a:ext>
            </a:extLst>
          </p:cNvPr>
          <p:cNvSpPr/>
          <p:nvPr userDrawn="1"/>
        </p:nvSpPr>
        <p:spPr bwMode="gray">
          <a:xfrm>
            <a:off x="11517330" y="6482993"/>
            <a:ext cx="534257" cy="308225"/>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4" name="Rectangle 3">
            <a:extLst>
              <a:ext uri="{FF2B5EF4-FFF2-40B4-BE49-F238E27FC236}">
                <a16:creationId xmlns:a16="http://schemas.microsoft.com/office/drawing/2014/main" id="{A53AC127-1A6B-E347-9184-555DB7A63C59}"/>
              </a:ext>
            </a:extLst>
          </p:cNvPr>
          <p:cNvSpPr/>
          <p:nvPr userDrawn="1"/>
        </p:nvSpPr>
        <p:spPr>
          <a:xfrm>
            <a:off x="4267200" y="4918427"/>
            <a:ext cx="7010400" cy="1421928"/>
          </a:xfrm>
          <a:prstGeom prst="rect">
            <a:avLst/>
          </a:prstGeom>
        </p:spPr>
        <p:txBody>
          <a:bodyPr wrap="square" lIns="0" rIns="0" numCol="2" spcCol="182880">
            <a:spAutoFit/>
          </a:bodyPr>
          <a:lstStyle/>
          <a:p>
            <a:pPr>
              <a:lnSpc>
                <a:spcPct val="120000"/>
              </a:lnSpc>
            </a:pPr>
            <a:r>
              <a:rPr lang="en-US" sz="700">
                <a:latin typeface="Open Sans" charset="0"/>
                <a:ea typeface="Open Sans" charset="0"/>
                <a:cs typeface="Open Sans" charset="0"/>
              </a:rPr>
              <a:t>This publication contains general information only, and none of the member firms of Deloitte </a:t>
            </a:r>
            <a:r>
              <a:rPr lang="en-US" sz="700" err="1">
                <a:latin typeface="Open Sans" charset="0"/>
                <a:ea typeface="Open Sans" charset="0"/>
                <a:cs typeface="Open Sans" charset="0"/>
              </a:rPr>
              <a:t>Touche</a:t>
            </a:r>
            <a:r>
              <a:rPr lang="en-US" sz="700">
                <a:latin typeface="Open Sans" charset="0"/>
                <a:ea typeface="Open Sans" charset="0"/>
                <a:cs typeface="Open Sans" charset="0"/>
              </a:rPr>
              <a:t>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700">
                <a:latin typeface="Open Sans" charset="0"/>
                <a:ea typeface="Open Sans" charset="0"/>
                <a:cs typeface="Open Sans" charset="0"/>
              </a:rPr>
            </a:br>
            <a:br>
              <a:rPr lang="en-US" sz="700">
                <a:latin typeface="Open Sans" charset="0"/>
                <a:ea typeface="Open Sans" charset="0"/>
                <a:cs typeface="Open Sans" charset="0"/>
              </a:rPr>
            </a:br>
            <a:endParaRPr lang="en-US" sz="700">
              <a:latin typeface="Open Sans" charset="0"/>
              <a:ea typeface="Open Sans" charset="0"/>
              <a:cs typeface="Open Sans" charset="0"/>
            </a:endParaRPr>
          </a:p>
          <a:p>
            <a:pPr>
              <a:lnSpc>
                <a:spcPct val="120000"/>
              </a:lnSpc>
            </a:pPr>
            <a:r>
              <a:rPr lang="en-US" sz="700">
                <a:latin typeface="Open Sans" charset="0"/>
                <a:ea typeface="Open Sans" charset="0"/>
                <a:cs typeface="Open Sans" charset="0"/>
              </a:rPr>
              <a:t>As used in this document, “Deloitte” means Deloitte Consulting LLP, a subsidiary of Deloitte LLP. Please see </a:t>
            </a:r>
            <a:r>
              <a:rPr lang="en-US" sz="700" err="1">
                <a:latin typeface="Open Sans" charset="0"/>
                <a:ea typeface="Open Sans" charset="0"/>
                <a:cs typeface="Open Sans" charset="0"/>
              </a:rPr>
              <a:t>www.deloitte.com</a:t>
            </a:r>
            <a:r>
              <a:rPr lang="en-US" sz="700">
                <a:latin typeface="Open Sans" charset="0"/>
                <a:ea typeface="Open Sans" charset="0"/>
                <a:cs typeface="Open Sans" charset="0"/>
              </a:rPr>
              <a:t>/us/about for a detailed description of the legal structure of Deloitte USA LLP, Deloitte LLP and their respective subsidiaries. Certain services may not be available to attest clients under </a:t>
            </a:r>
            <a:br>
              <a:rPr lang="en-US" sz="700">
                <a:latin typeface="Open Sans" charset="0"/>
                <a:ea typeface="Open Sans" charset="0"/>
                <a:cs typeface="Open Sans" charset="0"/>
              </a:rPr>
            </a:br>
            <a:r>
              <a:rPr lang="en-US" sz="700">
                <a:latin typeface="Open Sans" charset="0"/>
                <a:ea typeface="Open Sans" charset="0"/>
                <a:cs typeface="Open Sans" charset="0"/>
              </a:rPr>
              <a:t>the rules and regulations of public accounting.</a:t>
            </a:r>
          </a:p>
          <a:p>
            <a:endParaRPr lang="en-US" sz="700">
              <a:latin typeface="Open Sans" charset="0"/>
              <a:ea typeface="Open Sans" charset="0"/>
              <a:cs typeface="Open Sans" charset="0"/>
              <a:sym typeface="Frutiger Next Pro Light" charset="0"/>
            </a:endParaRPr>
          </a:p>
          <a:p>
            <a:r>
              <a:rPr lang="en-US" sz="700" b="1">
                <a:latin typeface="Open Sans" charset="0"/>
                <a:ea typeface="Open Sans" charset="0"/>
                <a:cs typeface="Open Sans" charset="0"/>
                <a:sym typeface="Frutiger Next Pro Light" charset="0"/>
              </a:rPr>
              <a:t>Copyright ©2022 Deloitte Development LLC. </a:t>
            </a:r>
            <a:br>
              <a:rPr lang="en-US" sz="700">
                <a:latin typeface="Open Sans" charset="0"/>
                <a:ea typeface="Open Sans" charset="0"/>
                <a:cs typeface="Open Sans" charset="0"/>
                <a:sym typeface="Frutiger Next Pro Light" charset="0"/>
              </a:rPr>
            </a:br>
            <a:r>
              <a:rPr lang="en-US" sz="700" b="1">
                <a:latin typeface="Open Sans" charset="0"/>
                <a:ea typeface="Open Sans" charset="0"/>
                <a:cs typeface="Open Sans" charset="0"/>
                <a:sym typeface="Frutiger Next Pro Light" charset="0"/>
              </a:rPr>
              <a:t>All rights reserved. </a:t>
            </a:r>
            <a:r>
              <a:rPr lang="en-US" sz="700" b="1">
                <a:latin typeface="Open Sans" charset="0"/>
                <a:ea typeface="Open Sans" charset="0"/>
                <a:cs typeface="Open Sans" charset="0"/>
              </a:rPr>
              <a:t>Member of Deloitte </a:t>
            </a:r>
            <a:r>
              <a:rPr lang="en-US" sz="700" b="1" err="1">
                <a:latin typeface="Open Sans" charset="0"/>
                <a:ea typeface="Open Sans" charset="0"/>
                <a:cs typeface="Open Sans" charset="0"/>
              </a:rPr>
              <a:t>Touche</a:t>
            </a:r>
            <a:r>
              <a:rPr lang="en-US" sz="700" b="1">
                <a:latin typeface="Open Sans" charset="0"/>
                <a:ea typeface="Open Sans" charset="0"/>
                <a:cs typeface="Open Sans" charset="0"/>
              </a:rPr>
              <a:t> Tohmatsu Limited</a:t>
            </a:r>
          </a:p>
        </p:txBody>
      </p:sp>
      <p:sp>
        <p:nvSpPr>
          <p:cNvPr id="6" name="Text Placeholder 19">
            <a:extLst>
              <a:ext uri="{FF2B5EF4-FFF2-40B4-BE49-F238E27FC236}">
                <a16:creationId xmlns:a16="http://schemas.microsoft.com/office/drawing/2014/main" id="{969A91C6-01C4-DF45-A99D-FA99EA783003}"/>
              </a:ext>
            </a:extLst>
          </p:cNvPr>
          <p:cNvSpPr>
            <a:spLocks noGrp="1"/>
          </p:cNvSpPr>
          <p:nvPr>
            <p:ph type="body" sz="quarter" idx="10" hasCustomPrompt="1"/>
          </p:nvPr>
        </p:nvSpPr>
        <p:spPr>
          <a:xfrm>
            <a:off x="4267200" y="2489200"/>
            <a:ext cx="4040187" cy="947738"/>
          </a:xfrm>
          <a:prstGeom prst="rect">
            <a:avLst/>
          </a:prstGeom>
        </p:spPr>
        <p:txBody>
          <a:bodyPr/>
          <a:lstStyle>
            <a:lvl1pPr marL="0" indent="0">
              <a:buNone/>
              <a:defRPr sz="2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a:t>
            </a:r>
          </a:p>
        </p:txBody>
      </p:sp>
      <p:sp>
        <p:nvSpPr>
          <p:cNvPr id="7" name="Text Placeholder 21">
            <a:extLst>
              <a:ext uri="{FF2B5EF4-FFF2-40B4-BE49-F238E27FC236}">
                <a16:creationId xmlns:a16="http://schemas.microsoft.com/office/drawing/2014/main" id="{B0D81BEA-D10E-D240-BD9D-6E7B8AB2F6F0}"/>
              </a:ext>
            </a:extLst>
          </p:cNvPr>
          <p:cNvSpPr>
            <a:spLocks noGrp="1"/>
          </p:cNvSpPr>
          <p:nvPr>
            <p:ph type="body" sz="quarter" idx="11" hasCustomPrompt="1"/>
          </p:nvPr>
        </p:nvSpPr>
        <p:spPr>
          <a:xfrm>
            <a:off x="4267200" y="3436938"/>
            <a:ext cx="4040187" cy="1003300"/>
          </a:xfrm>
          <a:prstGeom prst="rect">
            <a:avLst/>
          </a:prstGeom>
        </p:spPr>
        <p:txBody>
          <a:bodyPr/>
          <a:lstStyle>
            <a:lvl1pPr marL="0" indent="0">
              <a:buNone/>
              <a:defRPr sz="1800" b="0" i="0">
                <a:latin typeface="Open Sans Light" panose="020B0306030504020204" pitchFamily="34" charset="0"/>
                <a:ea typeface="Open Sans Light" panose="020B0306030504020204" pitchFamily="34" charset="0"/>
                <a:cs typeface="Open Sans Light" panose="020B0306030504020204" pitchFamily="34" charset="0"/>
              </a:defRPr>
            </a:lvl1pPr>
            <a:lvl2pPr marL="0" indent="0">
              <a:buNone/>
              <a:defRPr b="0" i="0">
                <a:latin typeface="Open Sans Light" panose="020B0306030504020204" pitchFamily="34" charset="0"/>
                <a:ea typeface="Open Sans Light" panose="020B0306030504020204" pitchFamily="34" charset="0"/>
                <a:cs typeface="Open Sans Light" panose="020B0306030504020204" pitchFamily="34" charset="0"/>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57141137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blank">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64817" y="5845180"/>
            <a:ext cx="5594348" cy="505645"/>
          </a:xfrm>
          <a:prstGeom prst="rect">
            <a:avLst/>
          </a:prstGeom>
        </p:spPr>
        <p:txBody>
          <a:bodyPr lIns="0" tIns="0" rIns="0" bIns="0" anchor="b" anchorCtr="0">
            <a:noAutofit/>
          </a:bodyPr>
          <a:lstStyle>
            <a:lvl1pPr marL="0" indent="0" algn="l">
              <a:lnSpc>
                <a:spcPct val="100000"/>
              </a:lnSpc>
              <a:spcAft>
                <a:spcPts val="0"/>
              </a:spcAft>
              <a:buNone/>
              <a:defRPr sz="24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title style</a:t>
            </a:r>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475325" y="457200"/>
            <a:ext cx="1390953" cy="260647"/>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2695808317"/>
      </p:ext>
    </p:extLst>
  </p:cSld>
  <p:clrMapOvr>
    <a:masterClrMapping/>
  </p:clrMapOvr>
  <p:transition>
    <p:fade/>
  </p:transition>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29"/>
            <a:ext cx="10363200" cy="4616648"/>
          </a:xfrm>
          <a:prstGeom prst="rect">
            <a:avLst/>
          </a:prstGeom>
          <a:noFill/>
        </p:spPr>
        <p:txBody>
          <a:bodyPr wrap="square" rtlCol="0">
            <a:spAutoFit/>
          </a:bodyPr>
          <a:lstStyle/>
          <a:p>
            <a:pPr algn="ctr"/>
            <a:r>
              <a:rPr lang="en-US" sz="11500" b="1">
                <a:solidFill>
                  <a:schemeClr val="bg1"/>
                </a:solidFill>
              </a:rPr>
              <a:t>Do not use this</a:t>
            </a:r>
            <a:r>
              <a:rPr lang="en-US" sz="11500" b="1" baseline="0">
                <a:solidFill>
                  <a:schemeClr val="bg1"/>
                </a:solidFill>
              </a:rPr>
              <a:t> layout</a:t>
            </a:r>
          </a:p>
          <a:p>
            <a:pPr algn="ctr"/>
            <a:endParaRPr lang="en-US" sz="3200" b="1" baseline="0"/>
          </a:p>
          <a:p>
            <a:pPr algn="ctr"/>
            <a:r>
              <a:rPr lang="en-US" sz="3200" b="0" baseline="0"/>
              <a:t>Delete any master slides that occur after this layout</a:t>
            </a:r>
            <a:endParaRPr lang="en-US" sz="3200" b="0"/>
          </a:p>
        </p:txBody>
      </p:sp>
    </p:spTree>
    <p:extLst>
      <p:ext uri="{BB962C8B-B14F-4D97-AF65-F5344CB8AC3E}">
        <p14:creationId xmlns:p14="http://schemas.microsoft.com/office/powerpoint/2010/main" val="353134813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0" baseline="0" dirty="0">
                <a:solidFill>
                  <a:schemeClr val="tx1">
                    <a:lumMod val="50000"/>
                    <a:lumOff val="50000"/>
                  </a:schemeClr>
                </a:solidFill>
                <a:ea typeface="Nexa Black" charset="0"/>
                <a:cs typeface="Nexa Black" charset="0"/>
              </a:defRPr>
            </a:lvl1pPr>
          </a:lstStyle>
          <a:p>
            <a:pPr marL="228600" lvl="0" indent="-228600"/>
            <a:r>
              <a:rPr lang="en-US"/>
              <a:t>BREADCRUMBS</a:t>
            </a:r>
          </a:p>
        </p:txBody>
      </p:sp>
    </p:spTree>
    <p:extLst>
      <p:ext uri="{BB962C8B-B14F-4D97-AF65-F5344CB8AC3E}">
        <p14:creationId xmlns:p14="http://schemas.microsoft.com/office/powerpoint/2010/main" val="2066959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b="1" i="0" spc="-75" dirty="0">
                <a:latin typeface="Open Sans" panose="020B0606030504020204" pitchFamily="34" charset="0"/>
                <a:ea typeface="Open Sans" panose="020B0606030504020204" pitchFamily="34" charset="0"/>
                <a:cs typeface="Open Sans" panose="020B0606030504020204" pitchFamily="34" charset="0"/>
              </a:defRPr>
            </a:lvl1pPr>
          </a:lstStyle>
          <a:p>
            <a:pPr lvl="0" defTabSz="685800">
              <a:lnSpc>
                <a:spcPct val="85000"/>
              </a:lnSpc>
            </a:pPr>
            <a:r>
              <a:rPr lang="en-US"/>
              <a:t>Click to edit Master title style</a:t>
            </a:r>
          </a:p>
        </p:txBody>
      </p:sp>
    </p:spTree>
    <p:extLst>
      <p:ext uri="{BB962C8B-B14F-4D97-AF65-F5344CB8AC3E}">
        <p14:creationId xmlns:p14="http://schemas.microsoft.com/office/powerpoint/2010/main" val="16745170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BDC220-FDA0-41D7-98BA-BB440BC4A90B}"/>
              </a:ext>
            </a:extLst>
          </p:cNvPr>
          <p:cNvSpPr/>
          <p:nvPr userDrawn="1"/>
        </p:nvSpPr>
        <p:spPr bwMode="gray">
          <a:xfrm>
            <a:off x="11568701" y="6482993"/>
            <a:ext cx="503434" cy="375007"/>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3DAD1E82-7DE3-46EF-9065-6719F60566AC}"/>
              </a:ext>
            </a:extLst>
          </p:cNvPr>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latin typeface="Open Sans" panose="020B0606030504020204" pitchFamily="34" charset="0"/>
                <a:ea typeface="Open Sans" panose="020B0606030504020204" pitchFamily="34" charset="0"/>
                <a:cs typeface="Open Sans" panose="020B0606030504020204" pitchFamily="34" charset="0"/>
              </a:rPr>
              <a:pPr marL="0" indent="0" algn="r">
                <a:spcBef>
                  <a:spcPts val="800"/>
                </a:spcBef>
                <a:buSzPct val="100000"/>
                <a:buFont typeface="Arial"/>
                <a:buNone/>
              </a:pPr>
              <a:t>‹#›</a:t>
            </a:fld>
            <a:endParaRPr lang="en-US" sz="650"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Placeholder 8">
            <a:extLst>
              <a:ext uri="{FF2B5EF4-FFF2-40B4-BE49-F238E27FC236}">
                <a16:creationId xmlns:a16="http://schemas.microsoft.com/office/drawing/2014/main" id="{64DC2670-5D11-4421-8167-B380A667E4E1}"/>
              </a:ext>
            </a:extLst>
          </p:cNvPr>
          <p:cNvSpPr>
            <a:spLocks noGrp="1"/>
          </p:cNvSpPr>
          <p:nvPr>
            <p:ph type="body" sz="quarter" idx="13" hasCustomPrompt="1"/>
          </p:nvPr>
        </p:nvSpPr>
        <p:spPr>
          <a:xfrm>
            <a:off x="551688" y="684903"/>
            <a:ext cx="11390734" cy="454080"/>
          </a:xfrm>
          <a:prstGeom prst="rect">
            <a:avLst/>
          </a:prstGeom>
        </p:spPr>
        <p:txBody>
          <a:bodyPr lIns="0" tIns="0" rIns="0" bIns="0">
            <a:noAutofit/>
          </a:bodyPr>
          <a:lstStyle>
            <a:lvl1pPr marL="0" indent="0" algn="l" defTabSz="914400" rtl="0" eaLnBrk="1" latinLnBrk="0" hangingPunct="1">
              <a:spcBef>
                <a:spcPts val="200"/>
              </a:spcBef>
              <a:buSzPct val="100000"/>
              <a:buNone/>
              <a:defRPr lang="en-US" sz="1200" kern="1200" noProof="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noProof="0"/>
              <a:t>Click to add subtitle</a:t>
            </a:r>
          </a:p>
        </p:txBody>
      </p:sp>
      <p:sp>
        <p:nvSpPr>
          <p:cNvPr id="18" name="Title Placeholder 1">
            <a:extLst>
              <a:ext uri="{FF2B5EF4-FFF2-40B4-BE49-F238E27FC236}">
                <a16:creationId xmlns:a16="http://schemas.microsoft.com/office/drawing/2014/main" id="{A791C14F-ED57-4012-8301-39F6E6B9EEC6}"/>
              </a:ext>
            </a:extLst>
          </p:cNvPr>
          <p:cNvSpPr>
            <a:spLocks noGrp="1"/>
          </p:cNvSpPr>
          <p:nvPr>
            <p:ph type="title" hasCustomPrompt="1"/>
          </p:nvPr>
        </p:nvSpPr>
        <p:spPr>
          <a:xfrm>
            <a:off x="551688" y="238607"/>
            <a:ext cx="11390734" cy="365760"/>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2400" b="1" i="0" kern="1200" noProof="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noProof="0"/>
              <a:t>Click to add title</a:t>
            </a:r>
          </a:p>
        </p:txBody>
      </p:sp>
    </p:spTree>
    <p:extLst>
      <p:ext uri="{BB962C8B-B14F-4D97-AF65-F5344CB8AC3E}">
        <p14:creationId xmlns:p14="http://schemas.microsoft.com/office/powerpoint/2010/main" val="205461532"/>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79D3799-9A6C-45EE-B3ED-0F77AAB658E9}"/>
              </a:ext>
            </a:extLst>
          </p:cNvPr>
          <p:cNvSpPr>
            <a:spLocks noGrp="1"/>
          </p:cNvSpPr>
          <p:nvPr>
            <p:ph type="title" hasCustomPrompt="1"/>
          </p:nvPr>
        </p:nvSpPr>
        <p:spPr>
          <a:xfrm>
            <a:off x="501652" y="317503"/>
            <a:ext cx="11188700" cy="334099"/>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Tree>
    <p:extLst>
      <p:ext uri="{BB962C8B-B14F-4D97-AF65-F5344CB8AC3E}">
        <p14:creationId xmlns:p14="http://schemas.microsoft.com/office/powerpoint/2010/main" val="3365433608"/>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reative headline-3">
    <p:spTree>
      <p:nvGrpSpPr>
        <p:cNvPr id="1" name=""/>
        <p:cNvGrpSpPr/>
        <p:nvPr/>
      </p:nvGrpSpPr>
      <p:grpSpPr>
        <a:xfrm>
          <a:off x="0" y="0"/>
          <a:ext cx="0" cy="0"/>
          <a:chOff x="0" y="0"/>
          <a:chExt cx="0" cy="0"/>
        </a:xfrm>
      </p:grpSpPr>
      <p:sp>
        <p:nvSpPr>
          <p:cNvPr id="2" name="Title 1"/>
          <p:cNvSpPr>
            <a:spLocks noGrp="1"/>
          </p:cNvSpPr>
          <p:nvPr>
            <p:ph type="title"/>
          </p:nvPr>
        </p:nvSpPr>
        <p:spPr>
          <a:xfrm>
            <a:off x="530978" y="548298"/>
            <a:ext cx="3347390" cy="1995802"/>
          </a:xfrm>
        </p:spPr>
        <p:txBody>
          <a:bodyPr vert="horz" lIns="0" tIns="45720" rIns="0" bIns="0" rtlCol="0" anchor="t"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4"/>
          <p:cNvSpPr>
            <a:spLocks noGrp="1"/>
          </p:cNvSpPr>
          <p:nvPr>
            <p:ph type="body" sz="quarter" idx="16" hasCustomPrompt="1"/>
          </p:nvPr>
        </p:nvSpPr>
        <p:spPr>
          <a:xfrm>
            <a:off x="530978" y="2392822"/>
            <a:ext cx="3355975" cy="1169988"/>
          </a:xfrm>
        </p:spPr>
        <p:txBody>
          <a:bodyPr/>
          <a:lstStyle>
            <a:lvl1pPr marL="0" indent="0">
              <a:lnSpc>
                <a:spcPct val="130000"/>
              </a:lnSpc>
              <a:buNone/>
              <a:defRPr sz="1200" baseline="0"/>
            </a:lvl1pPr>
          </a:lstStyle>
          <a:p>
            <a:pPr lvl="0"/>
            <a:r>
              <a:rPr lang="en-US"/>
              <a:t>Click to edit Master text styles</a:t>
            </a:r>
          </a:p>
        </p:txBody>
      </p:sp>
    </p:spTree>
    <p:extLst>
      <p:ext uri="{BB962C8B-B14F-4D97-AF65-F5344CB8AC3E}">
        <p14:creationId xmlns:p14="http://schemas.microsoft.com/office/powerpoint/2010/main" val="17136683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2" y="5450073"/>
            <a:ext cx="4407673" cy="484463"/>
          </a:xfrm>
        </p:spPr>
        <p:txBody>
          <a:bodyPr anchor="b" anchorCtr="0"/>
          <a:lstStyle>
            <a:lvl1pPr>
              <a:lnSpc>
                <a:spcPct val="85000"/>
              </a:lnSpc>
              <a:defRPr sz="2800" b="0"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914402" y="5940663"/>
            <a:ext cx="4407673" cy="478209"/>
          </a:xfrm>
        </p:spPr>
        <p:txBody>
          <a:bodyPr vert="horz" lIns="0" tIns="0" rIns="0" bIns="0" rtlCol="0">
            <a:noAutofit/>
          </a:bodyPr>
          <a:lstStyle>
            <a:lvl1pPr marL="0" indent="0">
              <a:buNone/>
              <a:defRPr lang="en-US" sz="1200" dirty="0"/>
            </a:lvl1pPr>
          </a:lstStyle>
          <a:p>
            <a:pPr marL="228600" lvl="0" indent="-228600">
              <a:lnSpc>
                <a:spcPct val="130000"/>
              </a:lnSpc>
            </a:pPr>
            <a:r>
              <a:rPr lang="en-US"/>
              <a:t>Click to edit Subtitle</a:t>
            </a:r>
          </a:p>
        </p:txBody>
      </p:sp>
      <p:sp>
        <p:nvSpPr>
          <p:cNvPr id="7" name="Text Placeholder 9"/>
          <p:cNvSpPr>
            <a:spLocks noGrp="1"/>
          </p:cNvSpPr>
          <p:nvPr>
            <p:ph type="body" sz="quarter" idx="17" hasCustomPrompt="1"/>
          </p:nvPr>
        </p:nvSpPr>
        <p:spPr>
          <a:xfrm>
            <a:off x="914402" y="4864287"/>
            <a:ext cx="4407673" cy="348286"/>
          </a:xfrm>
        </p:spPr>
        <p:txBody>
          <a:bodyPr vert="horz" lIns="0" tIns="0" rIns="0" bIns="0" rtlCol="0">
            <a:noAutofit/>
          </a:bodyPr>
          <a:lstStyle>
            <a:lvl1pPr marL="0" indent="0">
              <a:buNone/>
              <a:defRPr lang="en-US" sz="900" b="1" kern="0" cap="all" spc="200" baseline="0" dirty="0">
                <a:solidFill>
                  <a:schemeClr val="tx1">
                    <a:lumMod val="75000"/>
                  </a:schemeClr>
                </a:solidFill>
                <a:ea typeface="Nexa Black" charset="0"/>
                <a:cs typeface="Nexa Black" charset="0"/>
              </a:defRPr>
            </a:lvl1pPr>
          </a:lstStyle>
          <a:p>
            <a:pPr marL="228600" lvl="0" indent="-228600"/>
            <a:r>
              <a:rPr lang="en-US"/>
              <a:t>Date</a:t>
            </a:r>
          </a:p>
        </p:txBody>
      </p:sp>
      <p:sp>
        <p:nvSpPr>
          <p:cNvPr id="8" name="Picture Placeholder 7"/>
          <p:cNvSpPr>
            <a:spLocks noGrp="1"/>
          </p:cNvSpPr>
          <p:nvPr>
            <p:ph type="pic" sz="quarter" idx="19" hasCustomPrompt="1"/>
          </p:nvPr>
        </p:nvSpPr>
        <p:spPr>
          <a:xfrm>
            <a:off x="5322074" y="17037"/>
            <a:ext cx="6869925" cy="6858000"/>
          </a:xfrm>
        </p:spPr>
        <p:txBody>
          <a:bodyPr anchor="ctr"/>
          <a:lstStyle>
            <a:lvl1pPr marL="0" indent="0" algn="ctr">
              <a:buNone/>
              <a:defRPr/>
            </a:lvl1pPr>
          </a:lstStyle>
          <a:p>
            <a:r>
              <a:rPr lang="en-US"/>
              <a:t>Click to insert picture</a:t>
            </a:r>
          </a:p>
        </p:txBody>
      </p:sp>
      <p:pic>
        <p:nvPicPr>
          <p:cNvPr id="50" name="Picture 49">
            <a:extLst>
              <a:ext uri="{FF2B5EF4-FFF2-40B4-BE49-F238E27FC236}">
                <a16:creationId xmlns:a16="http://schemas.microsoft.com/office/drawing/2014/main" id="{2096FE67-C003-B24D-9062-6E473814359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1000" y="1081823"/>
            <a:ext cx="2616023" cy="588378"/>
          </a:xfrm>
          <a:prstGeom prst="rect">
            <a:avLst/>
          </a:prstGeom>
        </p:spPr>
      </p:pic>
      <p:grpSp>
        <p:nvGrpSpPr>
          <p:cNvPr id="86" name="Group 85">
            <a:extLst>
              <a:ext uri="{FF2B5EF4-FFF2-40B4-BE49-F238E27FC236}">
                <a16:creationId xmlns:a16="http://schemas.microsoft.com/office/drawing/2014/main" id="{8970C0D7-2804-CD4E-B6C2-5300C797D8CB}"/>
              </a:ext>
            </a:extLst>
          </p:cNvPr>
          <p:cNvGrpSpPr>
            <a:grpSpLocks noChangeAspect="1"/>
          </p:cNvGrpSpPr>
          <p:nvPr userDrawn="1"/>
        </p:nvGrpSpPr>
        <p:grpSpPr>
          <a:xfrm>
            <a:off x="913114" y="775363"/>
            <a:ext cx="1789745" cy="335376"/>
            <a:chOff x="398463" y="404813"/>
            <a:chExt cx="1627187" cy="307976"/>
          </a:xfrm>
          <a:solidFill>
            <a:schemeClr val="tx1"/>
          </a:solidFill>
        </p:grpSpPr>
        <p:sp>
          <p:nvSpPr>
            <p:cNvPr id="87" name="Oval 5">
              <a:extLst>
                <a:ext uri="{FF2B5EF4-FFF2-40B4-BE49-F238E27FC236}">
                  <a16:creationId xmlns:a16="http://schemas.microsoft.com/office/drawing/2014/main" id="{F9E13476-1C72-BB45-9B8F-D8A13801BAC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88" name="Freeform 6">
              <a:extLst>
                <a:ext uri="{FF2B5EF4-FFF2-40B4-BE49-F238E27FC236}">
                  <a16:creationId xmlns:a16="http://schemas.microsoft.com/office/drawing/2014/main" id="{DC0511DD-06DA-3D42-9CFF-78ED4697E838}"/>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89" name="Rectangle 7">
              <a:extLst>
                <a:ext uri="{FF2B5EF4-FFF2-40B4-BE49-F238E27FC236}">
                  <a16:creationId xmlns:a16="http://schemas.microsoft.com/office/drawing/2014/main" id="{E7765C28-F8F2-0949-8C79-11FBF0554744}"/>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0" name="Freeform 8">
              <a:extLst>
                <a:ext uri="{FF2B5EF4-FFF2-40B4-BE49-F238E27FC236}">
                  <a16:creationId xmlns:a16="http://schemas.microsoft.com/office/drawing/2014/main" id="{33EA952C-C0D1-7941-8FE4-E8E969AA8D9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1" name="Rectangle 9">
              <a:extLst>
                <a:ext uri="{FF2B5EF4-FFF2-40B4-BE49-F238E27FC236}">
                  <a16:creationId xmlns:a16="http://schemas.microsoft.com/office/drawing/2014/main" id="{C5FAF508-E95F-6840-9ADD-757881F0B551}"/>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2" name="Rectangle 10">
              <a:extLst>
                <a:ext uri="{FF2B5EF4-FFF2-40B4-BE49-F238E27FC236}">
                  <a16:creationId xmlns:a16="http://schemas.microsoft.com/office/drawing/2014/main" id="{C7CCE779-A102-FA47-8AF7-71BFF6E5A57B}"/>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3" name="Freeform 11">
              <a:extLst>
                <a:ext uri="{FF2B5EF4-FFF2-40B4-BE49-F238E27FC236}">
                  <a16:creationId xmlns:a16="http://schemas.microsoft.com/office/drawing/2014/main" id="{56B036DB-F558-B342-BCE5-7308B3E89E85}"/>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4" name="Freeform 12">
              <a:extLst>
                <a:ext uri="{FF2B5EF4-FFF2-40B4-BE49-F238E27FC236}">
                  <a16:creationId xmlns:a16="http://schemas.microsoft.com/office/drawing/2014/main" id="{94C6C559-76A4-BA4B-9703-D9462D0C95BF}"/>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5" name="Freeform 13">
              <a:extLst>
                <a:ext uri="{FF2B5EF4-FFF2-40B4-BE49-F238E27FC236}">
                  <a16:creationId xmlns:a16="http://schemas.microsoft.com/office/drawing/2014/main" id="{886BB48B-85CB-3C47-B6D0-FC7B8E1ACB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6" name="Freeform 14">
              <a:extLst>
                <a:ext uri="{FF2B5EF4-FFF2-40B4-BE49-F238E27FC236}">
                  <a16:creationId xmlns:a16="http://schemas.microsoft.com/office/drawing/2014/main" id="{7112165E-747A-FB4F-9FC2-FEF1DFA01D88}"/>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2273757367"/>
      </p:ext>
    </p:extLst>
  </p:cSld>
  <p:clrMapOvr>
    <a:overrideClrMapping bg1="dk1" tx1="lt1" bg2="dk2" tx2="lt2" accent1="accent1" accent2="accent2" accent3="accent3" accent4="accent4" accent5="accent5" accent6="accent6" hlink="hlink" folHlink="folHlink"/>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Title 1"/>
          <p:cNvSpPr>
            <a:spLocks noGrp="1"/>
          </p:cNvSpPr>
          <p:nvPr>
            <p:ph type="title"/>
          </p:nvPr>
        </p:nvSpPr>
        <p:spPr>
          <a:xfrm>
            <a:off x="4267200" y="2513190"/>
            <a:ext cx="6246130" cy="2134302"/>
          </a:xfrm>
          <a:noFill/>
        </p:spPr>
        <p:txBody>
          <a:bodyPr vert="horz" wrap="square" lIns="365760" tIns="365760" rIns="365760" bIns="1280160" rtlCol="0" anchor="b" anchorCtr="0">
            <a:spAutoFit/>
          </a:bodyPr>
          <a:lstStyle>
            <a:lvl1pPr>
              <a:lnSpc>
                <a:spcPct val="90000"/>
              </a:lnSpc>
              <a:defRPr lang="en-US" sz="3600" b="1" baseline="0" dirty="0">
                <a:solidFill>
                  <a:schemeClr val="tx1"/>
                </a:solidFill>
                <a:latin typeface="+mn-lt"/>
              </a:defRPr>
            </a:lvl1pPr>
          </a:lstStyle>
          <a:p>
            <a:pPr lvl="0">
              <a:lnSpc>
                <a:spcPct val="85000"/>
              </a:lnSpc>
            </a:pPr>
            <a:endParaRPr lang="en-US"/>
          </a:p>
        </p:txBody>
      </p:sp>
      <p:sp>
        <p:nvSpPr>
          <p:cNvPr id="4" name="Text Placeholder 4"/>
          <p:cNvSpPr>
            <a:spLocks noGrp="1"/>
          </p:cNvSpPr>
          <p:nvPr>
            <p:ph type="body" sz="quarter" idx="10"/>
          </p:nvPr>
        </p:nvSpPr>
        <p:spPr>
          <a:xfrm>
            <a:off x="4267200" y="3484321"/>
            <a:ext cx="6246130" cy="1163171"/>
          </a:xfrm>
        </p:spPr>
        <p:txBody>
          <a:bodyPr vert="horz" lIns="365760" tIns="0" rIns="365760" bIns="0" rtlCol="0">
            <a:noAutofit/>
          </a:bodyPr>
          <a:lstStyle>
            <a:lvl1pPr marL="0" indent="0">
              <a:buNone/>
              <a:defRPr lang="en-US" sz="1400" baseline="0" dirty="0"/>
            </a:lvl1pPr>
          </a:lstStyle>
          <a:p>
            <a:pPr marL="228600" lvl="0" indent="-228600">
              <a:lnSpc>
                <a:spcPct val="130000"/>
              </a:lnSpc>
            </a:pPr>
            <a:endParaRPr lang="en-US"/>
          </a:p>
        </p:txBody>
      </p:sp>
      <p:pic>
        <p:nvPicPr>
          <p:cNvPr id="15" name="Picture 14">
            <a:extLst>
              <a:ext uri="{FF2B5EF4-FFF2-40B4-BE49-F238E27FC236}">
                <a16:creationId xmlns:a16="http://schemas.microsoft.com/office/drawing/2014/main" id="{DC12E117-9BF4-0941-817D-28881973A5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927" t="-396" r="15004" b="74956"/>
          <a:stretch/>
        </p:blipFill>
        <p:spPr>
          <a:xfrm rot="5400000">
            <a:off x="-2131360" y="2131360"/>
            <a:ext cx="6857999" cy="2595284"/>
          </a:xfrm>
          <a:prstGeom prst="rect">
            <a:avLst/>
          </a:prstGeom>
        </p:spPr>
      </p:pic>
    </p:spTree>
    <p:extLst>
      <p:ext uri="{BB962C8B-B14F-4D97-AF65-F5344CB8AC3E}">
        <p14:creationId xmlns:p14="http://schemas.microsoft.com/office/powerpoint/2010/main" val="40583547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40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Title 1"/>
          <p:cNvSpPr>
            <a:spLocks noGrp="1"/>
          </p:cNvSpPr>
          <p:nvPr>
            <p:ph type="title"/>
          </p:nvPr>
        </p:nvSpPr>
        <p:spPr>
          <a:xfrm>
            <a:off x="4267200" y="2513190"/>
            <a:ext cx="6246130" cy="2134302"/>
          </a:xfrm>
          <a:noFill/>
        </p:spPr>
        <p:txBody>
          <a:bodyPr vert="horz" wrap="square" lIns="365760" tIns="365760" rIns="365760" bIns="1280160" rtlCol="0" anchor="b" anchorCtr="0">
            <a:spAutoFit/>
          </a:bodyPr>
          <a:lstStyle>
            <a:lvl1pPr>
              <a:lnSpc>
                <a:spcPct val="90000"/>
              </a:lnSpc>
              <a:defRPr lang="en-US" sz="3600" b="1" baseline="0" dirty="0">
                <a:solidFill>
                  <a:schemeClr val="tx1"/>
                </a:solidFill>
                <a:latin typeface="+mn-lt"/>
              </a:defRPr>
            </a:lvl1pPr>
          </a:lstStyle>
          <a:p>
            <a:pPr lvl="0">
              <a:lnSpc>
                <a:spcPct val="85000"/>
              </a:lnSpc>
            </a:pPr>
            <a:endParaRPr lang="en-US"/>
          </a:p>
        </p:txBody>
      </p:sp>
      <p:sp>
        <p:nvSpPr>
          <p:cNvPr id="4" name="Text Placeholder 4"/>
          <p:cNvSpPr>
            <a:spLocks noGrp="1"/>
          </p:cNvSpPr>
          <p:nvPr>
            <p:ph type="body" sz="quarter" idx="10"/>
          </p:nvPr>
        </p:nvSpPr>
        <p:spPr>
          <a:xfrm>
            <a:off x="4267200" y="3484321"/>
            <a:ext cx="6246130" cy="1163171"/>
          </a:xfrm>
        </p:spPr>
        <p:txBody>
          <a:bodyPr vert="horz" lIns="365760" tIns="0" rIns="365760" bIns="0" rtlCol="0">
            <a:noAutofit/>
          </a:bodyPr>
          <a:lstStyle>
            <a:lvl1pPr marL="0" indent="0">
              <a:buNone/>
              <a:defRPr lang="en-US" sz="1400" baseline="0" dirty="0"/>
            </a:lvl1pPr>
          </a:lstStyle>
          <a:p>
            <a:pPr marL="228600" lvl="0" indent="-228600">
              <a:lnSpc>
                <a:spcPct val="130000"/>
              </a:lnSpc>
            </a:pPr>
            <a:endParaRPr lang="en-US"/>
          </a:p>
        </p:txBody>
      </p:sp>
      <p:pic>
        <p:nvPicPr>
          <p:cNvPr id="5" name="Picture 4">
            <a:extLst>
              <a:ext uri="{FF2B5EF4-FFF2-40B4-BE49-F238E27FC236}">
                <a16:creationId xmlns:a16="http://schemas.microsoft.com/office/drawing/2014/main" id="{07188879-718A-CC45-B6E8-7C4A320AA9D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927" t="-396" r="15004" b="74956"/>
          <a:stretch/>
        </p:blipFill>
        <p:spPr>
          <a:xfrm rot="5400000">
            <a:off x="-2131360" y="2131360"/>
            <a:ext cx="6857999" cy="2595284"/>
          </a:xfrm>
          <a:prstGeom prst="rect">
            <a:avLst/>
          </a:prstGeom>
        </p:spPr>
      </p:pic>
    </p:spTree>
    <p:extLst>
      <p:ext uri="{BB962C8B-B14F-4D97-AF65-F5344CB8AC3E}">
        <p14:creationId xmlns:p14="http://schemas.microsoft.com/office/powerpoint/2010/main" val="4590588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40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644840"/>
            <a:ext cx="10363200" cy="594360"/>
          </a:xfrm>
        </p:spPr>
        <p:txBody>
          <a:bodyPr vert="horz" lIns="0" tIns="45720" rIns="0" bIns="0" rtlCol="0" anchor="b" anchorCtr="0">
            <a:noAutofit/>
          </a:bodyPr>
          <a:lstStyle>
            <a:lvl1pPr>
              <a:defRPr lang="en-US" sz="3600" b="0" spc="-75" dirty="0">
                <a:latin typeface="+mn-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Tree>
    <p:extLst>
      <p:ext uri="{BB962C8B-B14F-4D97-AF65-F5344CB8AC3E}">
        <p14:creationId xmlns:p14="http://schemas.microsoft.com/office/powerpoint/2010/main" val="3961930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le slide - Black">
    <p:bg bwMode="gray">
      <p:bgPr>
        <a:solidFill>
          <a:schemeClr val="tx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E9ED29CA-6A60-490D-9D54-EA7CC7AF832C}"/>
              </a:ext>
            </a:extLst>
          </p:cNvPr>
          <p:cNvGrpSpPr>
            <a:grpSpLocks noChangeAspect="1"/>
          </p:cNvGrpSpPr>
          <p:nvPr/>
        </p:nvGrpSpPr>
        <p:grpSpPr>
          <a:xfrm>
            <a:off x="475325" y="457200"/>
            <a:ext cx="1998000" cy="374400"/>
            <a:chOff x="398463" y="404813"/>
            <a:chExt cx="1627187" cy="307976"/>
          </a:xfrm>
          <a:solidFill>
            <a:schemeClr val="bg1"/>
          </a:solidFill>
        </p:grpSpPr>
        <p:sp>
          <p:nvSpPr>
            <p:cNvPr id="31" name="Oval 5">
              <a:extLst>
                <a:ext uri="{FF2B5EF4-FFF2-40B4-BE49-F238E27FC236}">
                  <a16:creationId xmlns:a16="http://schemas.microsoft.com/office/drawing/2014/main" id="{119E2360-A688-44DF-A6BB-76D18177CCF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accent1"/>
                </a:solidFill>
              </a:endParaRPr>
            </a:p>
          </p:txBody>
        </p:sp>
        <p:sp>
          <p:nvSpPr>
            <p:cNvPr id="32" name="Freeform 6">
              <a:extLst>
                <a:ext uri="{FF2B5EF4-FFF2-40B4-BE49-F238E27FC236}">
                  <a16:creationId xmlns:a16="http://schemas.microsoft.com/office/drawing/2014/main" id="{4265C3C7-34A9-47F1-AB5F-2771E187891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3" name="Rectangle 7">
              <a:extLst>
                <a:ext uri="{FF2B5EF4-FFF2-40B4-BE49-F238E27FC236}">
                  <a16:creationId xmlns:a16="http://schemas.microsoft.com/office/drawing/2014/main" id="{A9400861-EDC5-4A80-9569-C20320CE006A}"/>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4" name="Freeform 8">
              <a:extLst>
                <a:ext uri="{FF2B5EF4-FFF2-40B4-BE49-F238E27FC236}">
                  <a16:creationId xmlns:a16="http://schemas.microsoft.com/office/drawing/2014/main" id="{64DC9296-DBBC-4C4E-ACB4-7DA2607D524B}"/>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5" name="Rectangle 9">
              <a:extLst>
                <a:ext uri="{FF2B5EF4-FFF2-40B4-BE49-F238E27FC236}">
                  <a16:creationId xmlns:a16="http://schemas.microsoft.com/office/drawing/2014/main" id="{3E26591B-8E9F-4856-8284-BF3F8DB6ABC1}"/>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6" name="Rectangle 10">
              <a:extLst>
                <a:ext uri="{FF2B5EF4-FFF2-40B4-BE49-F238E27FC236}">
                  <a16:creationId xmlns:a16="http://schemas.microsoft.com/office/drawing/2014/main" id="{43F42271-5510-4D15-B07B-133237928BB4}"/>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7" name="Freeform 11">
              <a:extLst>
                <a:ext uri="{FF2B5EF4-FFF2-40B4-BE49-F238E27FC236}">
                  <a16:creationId xmlns:a16="http://schemas.microsoft.com/office/drawing/2014/main" id="{00E9FD99-54D9-422B-9717-D0DD3442A0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8" name="Freeform 12">
              <a:extLst>
                <a:ext uri="{FF2B5EF4-FFF2-40B4-BE49-F238E27FC236}">
                  <a16:creationId xmlns:a16="http://schemas.microsoft.com/office/drawing/2014/main" id="{BAF30821-90D3-436A-8DDF-D130E66447E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9" name="Freeform 13">
              <a:extLst>
                <a:ext uri="{FF2B5EF4-FFF2-40B4-BE49-F238E27FC236}">
                  <a16:creationId xmlns:a16="http://schemas.microsoft.com/office/drawing/2014/main" id="{5C1A565D-B22B-4EE2-ACC9-C993D581F00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40" name="Freeform 14">
              <a:extLst>
                <a:ext uri="{FF2B5EF4-FFF2-40B4-BE49-F238E27FC236}">
                  <a16:creationId xmlns:a16="http://schemas.microsoft.com/office/drawing/2014/main" id="{666738FD-9737-43F5-8E36-896FD725FE0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501651" y="5186207"/>
            <a:ext cx="4446269" cy="895983"/>
          </a:xfrm>
          <a:prstGeom prst="rect">
            <a:avLst/>
          </a:prstGeom>
        </p:spPr>
        <p:txBody>
          <a:bodyPr anchor="b" anchorCtr="0">
            <a:noAutofit/>
          </a:bodyPr>
          <a:lstStyle>
            <a:lvl1pPr algn="l">
              <a:lnSpc>
                <a:spcPts val="3200"/>
              </a:lnSpc>
              <a:defRPr sz="3200" b="0">
                <a:solidFill>
                  <a:schemeClr val="bg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501651" y="6381750"/>
            <a:ext cx="4446269" cy="273050"/>
          </a:xfrm>
          <a:prstGeom prst="rect">
            <a:avLst/>
          </a:prstGeom>
        </p:spPr>
        <p:txBody>
          <a:bodyPr anchor="b">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69852018"/>
      </p:ext>
    </p:extLst>
  </p:cSld>
  <p:clrMapOvr>
    <a:masterClrMapping/>
  </p:clrMapOvr>
  <p:transition>
    <p:fade/>
  </p:transition>
  <p:hf hdr="0" dt="0"/>
  <p:extLst>
    <p:ext uri="{DCECCB84-F9BA-43D5-87BE-67443E8EF086}">
      <p15:sldGuideLst xmlns:p15="http://schemas.microsoft.com/office/powerpoint/2012/main">
        <p15:guide id="1" orient="horz" pos="408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41156"/>
            <a:ext cx="10363200" cy="594360"/>
          </a:xfrm>
        </p:spPr>
        <p:txBody>
          <a:bodyPr vert="horz" lIns="0" tIns="45720" rIns="0" bIns="0" rtlCol="0" anchor="b"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grpSp>
        <p:nvGrpSpPr>
          <p:cNvPr id="5" name="Group 4">
            <a:extLst>
              <a:ext uri="{FF2B5EF4-FFF2-40B4-BE49-F238E27FC236}">
                <a16:creationId xmlns:a16="http://schemas.microsoft.com/office/drawing/2014/main" id="{AAAD16CF-7230-46F3-A380-8BD28E77ECDD}"/>
              </a:ext>
            </a:extLst>
          </p:cNvPr>
          <p:cNvGrpSpPr/>
          <p:nvPr userDrawn="1"/>
        </p:nvGrpSpPr>
        <p:grpSpPr>
          <a:xfrm>
            <a:off x="-11703" y="-3628"/>
            <a:ext cx="75101" cy="6861628"/>
            <a:chOff x="-11703" y="-3628"/>
            <a:chExt cx="75101" cy="6861628"/>
          </a:xfrm>
        </p:grpSpPr>
        <p:sp>
          <p:nvSpPr>
            <p:cNvPr id="6" name="Rectangle 5">
              <a:extLst>
                <a:ext uri="{FF2B5EF4-FFF2-40B4-BE49-F238E27FC236}">
                  <a16:creationId xmlns:a16="http://schemas.microsoft.com/office/drawing/2014/main" id="{64E06EF6-8FDC-4312-BA2C-04184985C420}"/>
                </a:ext>
              </a:extLst>
            </p:cNvPr>
            <p:cNvSpPr/>
            <p:nvPr/>
          </p:nvSpPr>
          <p:spPr>
            <a:xfrm rot="5400000">
              <a:off x="-659267" y="645307"/>
              <a:ext cx="1371600" cy="7373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F563975-8BC5-4F71-B901-884B6E7BFEDB}"/>
                </a:ext>
              </a:extLst>
            </p:cNvPr>
            <p:cNvSpPr/>
            <p:nvPr/>
          </p:nvSpPr>
          <p:spPr>
            <a:xfrm rot="5400000">
              <a:off x="-659267" y="2016907"/>
              <a:ext cx="1371600" cy="73730"/>
            </a:xfrm>
            <a:prstGeom prst="rect">
              <a:avLst/>
            </a:prstGeom>
            <a:solidFill>
              <a:srgbClr val="979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17B6188-BAC4-4F77-90FB-927733CD355D}"/>
                </a:ext>
              </a:extLst>
            </p:cNvPr>
            <p:cNvSpPr/>
            <p:nvPr/>
          </p:nvSpPr>
          <p:spPr>
            <a:xfrm rot="5400000">
              <a:off x="-659267" y="3388507"/>
              <a:ext cx="1371600" cy="73730"/>
            </a:xfrm>
            <a:prstGeom prst="rect">
              <a:avLst/>
            </a:prstGeom>
            <a:solidFill>
              <a:srgbClr val="00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F3F3E1-9508-4511-BC9E-9DFE26F83FCD}"/>
                </a:ext>
              </a:extLst>
            </p:cNvPr>
            <p:cNvSpPr/>
            <p:nvPr/>
          </p:nvSpPr>
          <p:spPr>
            <a:xfrm rot="5400000">
              <a:off x="-660638" y="4760107"/>
              <a:ext cx="1371600" cy="73730"/>
            </a:xfrm>
            <a:prstGeom prst="rect">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9C7E4AC-A533-4AB5-A83C-3A09189367B7}"/>
                </a:ext>
              </a:extLst>
            </p:cNvPr>
            <p:cNvSpPr/>
            <p:nvPr/>
          </p:nvSpPr>
          <p:spPr>
            <a:xfrm rot="5400000">
              <a:off x="-660638" y="6135335"/>
              <a:ext cx="1371600" cy="73730"/>
            </a:xfrm>
            <a:prstGeom prst="rect">
              <a:avLst/>
            </a:prstGeom>
            <a:solidFill>
              <a:srgbClr val="86B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33025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41156"/>
            <a:ext cx="10363200" cy="594360"/>
          </a:xfrm>
        </p:spPr>
        <p:txBody>
          <a:bodyPr vert="horz" lIns="0" tIns="45720" rIns="0" bIns="0" rtlCol="0" anchor="b"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cxnSp>
        <p:nvCxnSpPr>
          <p:cNvPr id="6" name="Straight Connector 5">
            <a:extLst>
              <a:ext uri="{FF2B5EF4-FFF2-40B4-BE49-F238E27FC236}">
                <a16:creationId xmlns:a16="http://schemas.microsoft.com/office/drawing/2014/main" id="{0BCDC660-E802-7A4B-86A9-C2A73790A2D3}"/>
              </a:ext>
            </a:extLst>
          </p:cNvPr>
          <p:cNvCxnSpPr>
            <a:cxnSpLocks/>
          </p:cNvCxnSpPr>
          <p:nvPr userDrawn="1"/>
        </p:nvCxnSpPr>
        <p:spPr>
          <a:xfrm flipV="1">
            <a:off x="8078826" y="3702246"/>
            <a:ext cx="3198774" cy="1"/>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C7CDB601-5FFB-B243-A5A6-B8C0200B8F0F}"/>
              </a:ext>
            </a:extLst>
          </p:cNvPr>
          <p:cNvCxnSpPr>
            <a:cxnSpLocks/>
          </p:cNvCxnSpPr>
          <p:nvPr userDrawn="1"/>
        </p:nvCxnSpPr>
        <p:spPr>
          <a:xfrm flipV="1">
            <a:off x="4489494" y="3702246"/>
            <a:ext cx="3198774" cy="1"/>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20B7D9F-A701-8D47-AD68-C017E47AD6EE}"/>
              </a:ext>
            </a:extLst>
          </p:cNvPr>
          <p:cNvCxnSpPr>
            <a:cxnSpLocks/>
          </p:cNvCxnSpPr>
          <p:nvPr userDrawn="1"/>
        </p:nvCxnSpPr>
        <p:spPr>
          <a:xfrm flipV="1">
            <a:off x="900162" y="3702246"/>
            <a:ext cx="3198774" cy="1"/>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Picture Placeholder 11">
            <a:extLst>
              <a:ext uri="{FF2B5EF4-FFF2-40B4-BE49-F238E27FC236}">
                <a16:creationId xmlns:a16="http://schemas.microsoft.com/office/drawing/2014/main" id="{D8A4ADAB-4BE3-BE45-B188-0821B614D0CE}"/>
              </a:ext>
            </a:extLst>
          </p:cNvPr>
          <p:cNvSpPr>
            <a:spLocks noGrp="1"/>
          </p:cNvSpPr>
          <p:nvPr>
            <p:ph type="pic" sz="quarter" idx="16"/>
          </p:nvPr>
        </p:nvSpPr>
        <p:spPr>
          <a:xfrm>
            <a:off x="914400" y="1946596"/>
            <a:ext cx="3184525" cy="1623039"/>
          </a:xfrm>
        </p:spPr>
        <p:txBody>
          <a:bodyPr/>
          <a:lstStyle>
            <a:lvl1pPr marL="0" indent="0">
              <a:buNone/>
              <a:defRPr sz="1400"/>
            </a:lvl1pPr>
          </a:lstStyle>
          <a:p>
            <a:endParaRPr lang="en-US"/>
          </a:p>
        </p:txBody>
      </p:sp>
      <p:sp>
        <p:nvSpPr>
          <p:cNvPr id="13" name="Picture Placeholder 11">
            <a:extLst>
              <a:ext uri="{FF2B5EF4-FFF2-40B4-BE49-F238E27FC236}">
                <a16:creationId xmlns:a16="http://schemas.microsoft.com/office/drawing/2014/main" id="{13CDE273-9F67-CB42-8A9E-9A1B05B261CB}"/>
              </a:ext>
            </a:extLst>
          </p:cNvPr>
          <p:cNvSpPr>
            <a:spLocks noGrp="1"/>
          </p:cNvSpPr>
          <p:nvPr>
            <p:ph type="pic" sz="quarter" idx="17"/>
          </p:nvPr>
        </p:nvSpPr>
        <p:spPr>
          <a:xfrm>
            <a:off x="4484318" y="1946596"/>
            <a:ext cx="3184525" cy="1623039"/>
          </a:xfrm>
        </p:spPr>
        <p:txBody>
          <a:bodyPr/>
          <a:lstStyle>
            <a:lvl1pPr marL="0" indent="0">
              <a:buNone/>
              <a:defRPr sz="1400"/>
            </a:lvl1pPr>
          </a:lstStyle>
          <a:p>
            <a:endParaRPr lang="en-US"/>
          </a:p>
        </p:txBody>
      </p:sp>
      <p:sp>
        <p:nvSpPr>
          <p:cNvPr id="14" name="Picture Placeholder 11">
            <a:extLst>
              <a:ext uri="{FF2B5EF4-FFF2-40B4-BE49-F238E27FC236}">
                <a16:creationId xmlns:a16="http://schemas.microsoft.com/office/drawing/2014/main" id="{0C98E0F5-772F-9A49-BE29-B55F5874333D}"/>
              </a:ext>
            </a:extLst>
          </p:cNvPr>
          <p:cNvSpPr>
            <a:spLocks noGrp="1"/>
          </p:cNvSpPr>
          <p:nvPr>
            <p:ph type="pic" sz="quarter" idx="18"/>
          </p:nvPr>
        </p:nvSpPr>
        <p:spPr>
          <a:xfrm>
            <a:off x="8091814" y="1946596"/>
            <a:ext cx="3184525" cy="1623039"/>
          </a:xfrm>
        </p:spPr>
        <p:txBody>
          <a:bodyPr/>
          <a:lstStyle>
            <a:lvl1pPr marL="0" indent="0">
              <a:buNone/>
              <a:defRPr sz="1400"/>
            </a:lvl1pPr>
          </a:lstStyle>
          <a:p>
            <a:endParaRPr lang="en-US"/>
          </a:p>
        </p:txBody>
      </p:sp>
    </p:spTree>
    <p:extLst>
      <p:ext uri="{BB962C8B-B14F-4D97-AF65-F5344CB8AC3E}">
        <p14:creationId xmlns:p14="http://schemas.microsoft.com/office/powerpoint/2010/main" val="41235106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41156"/>
            <a:ext cx="10363200" cy="594360"/>
          </a:xfrm>
        </p:spPr>
        <p:txBody>
          <a:bodyPr vert="horz" lIns="0" tIns="45720" rIns="0" bIns="0" rtlCol="0" anchor="b"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cxnSp>
        <p:nvCxnSpPr>
          <p:cNvPr id="9" name="Straight Connector 8">
            <a:extLst>
              <a:ext uri="{FF2B5EF4-FFF2-40B4-BE49-F238E27FC236}">
                <a16:creationId xmlns:a16="http://schemas.microsoft.com/office/drawing/2014/main" id="{C7CDB601-5FFB-B243-A5A6-B8C0200B8F0F}"/>
              </a:ext>
            </a:extLst>
          </p:cNvPr>
          <p:cNvCxnSpPr>
            <a:cxnSpLocks/>
          </p:cNvCxnSpPr>
          <p:nvPr userDrawn="1"/>
        </p:nvCxnSpPr>
        <p:spPr>
          <a:xfrm flipV="1">
            <a:off x="6343346" y="5105160"/>
            <a:ext cx="4961531" cy="3"/>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20B7D9F-A701-8D47-AD68-C017E47AD6EE}"/>
              </a:ext>
            </a:extLst>
          </p:cNvPr>
          <p:cNvCxnSpPr>
            <a:cxnSpLocks/>
          </p:cNvCxnSpPr>
          <p:nvPr userDrawn="1"/>
        </p:nvCxnSpPr>
        <p:spPr>
          <a:xfrm flipV="1">
            <a:off x="900162" y="5105160"/>
            <a:ext cx="4961531" cy="3"/>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Picture Placeholder 11">
            <a:extLst>
              <a:ext uri="{FF2B5EF4-FFF2-40B4-BE49-F238E27FC236}">
                <a16:creationId xmlns:a16="http://schemas.microsoft.com/office/drawing/2014/main" id="{D8A4ADAB-4BE3-BE45-B188-0821B614D0CE}"/>
              </a:ext>
            </a:extLst>
          </p:cNvPr>
          <p:cNvSpPr>
            <a:spLocks noGrp="1"/>
          </p:cNvSpPr>
          <p:nvPr>
            <p:ph type="pic" sz="quarter" idx="16"/>
          </p:nvPr>
        </p:nvSpPr>
        <p:spPr>
          <a:xfrm>
            <a:off x="914400" y="1946596"/>
            <a:ext cx="4939430" cy="3025955"/>
          </a:xfrm>
        </p:spPr>
        <p:txBody>
          <a:bodyPr/>
          <a:lstStyle>
            <a:lvl1pPr marL="0" indent="0">
              <a:buNone/>
              <a:defRPr sz="1400"/>
            </a:lvl1pPr>
          </a:lstStyle>
          <a:p>
            <a:endParaRPr lang="en-US"/>
          </a:p>
        </p:txBody>
      </p:sp>
      <p:sp>
        <p:nvSpPr>
          <p:cNvPr id="13" name="Picture Placeholder 11">
            <a:extLst>
              <a:ext uri="{FF2B5EF4-FFF2-40B4-BE49-F238E27FC236}">
                <a16:creationId xmlns:a16="http://schemas.microsoft.com/office/drawing/2014/main" id="{13CDE273-9F67-CB42-8A9E-9A1B05B261CB}"/>
              </a:ext>
            </a:extLst>
          </p:cNvPr>
          <p:cNvSpPr>
            <a:spLocks noGrp="1"/>
          </p:cNvSpPr>
          <p:nvPr>
            <p:ph type="pic" sz="quarter" idx="17"/>
          </p:nvPr>
        </p:nvSpPr>
        <p:spPr>
          <a:xfrm>
            <a:off x="6338170" y="1946596"/>
            <a:ext cx="4939430" cy="3025955"/>
          </a:xfrm>
        </p:spPr>
        <p:txBody>
          <a:bodyPr/>
          <a:lstStyle>
            <a:lvl1pPr marL="0" indent="0">
              <a:buNone/>
              <a:defRPr sz="1400"/>
            </a:lvl1pPr>
          </a:lstStyle>
          <a:p>
            <a:endParaRPr lang="en-US"/>
          </a:p>
        </p:txBody>
      </p:sp>
    </p:spTree>
    <p:extLst>
      <p:ext uri="{BB962C8B-B14F-4D97-AF65-F5344CB8AC3E}">
        <p14:creationId xmlns:p14="http://schemas.microsoft.com/office/powerpoint/2010/main" val="2980922685"/>
      </p:ext>
    </p:extLst>
  </p:cSld>
  <p:clrMapOvr>
    <a:masterClrMapping/>
  </p:clrMapOvr>
  <p:extLst>
    <p:ext uri="{DCECCB84-F9BA-43D5-87BE-67443E8EF086}">
      <p15:sldGuideLst xmlns:p15="http://schemas.microsoft.com/office/powerpoint/2012/main">
        <p15:guide id="1" pos="3840">
          <p15:clr>
            <a:srgbClr val="FBAE40"/>
          </p15:clr>
        </p15:guide>
        <p15:guide id="2" orient="horz" pos="151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914399" y="737437"/>
            <a:ext cx="3355975" cy="1995802"/>
          </a:xfrm>
        </p:spPr>
        <p:txBody>
          <a:bodyPr vert="horz" lIns="0" tIns="45720" rIns="0" bIns="0" rtlCol="0" anchor="t"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4" name="Text Placeholder 4"/>
          <p:cNvSpPr>
            <a:spLocks noGrp="1"/>
          </p:cNvSpPr>
          <p:nvPr>
            <p:ph type="body" sz="quarter" idx="16" hasCustomPrompt="1"/>
          </p:nvPr>
        </p:nvSpPr>
        <p:spPr>
          <a:xfrm>
            <a:off x="914400" y="2675965"/>
            <a:ext cx="3355975" cy="1169988"/>
          </a:xfrm>
        </p:spPr>
        <p:txBody>
          <a:bodyPr/>
          <a:lstStyle>
            <a:lvl1pPr marL="0" indent="0">
              <a:lnSpc>
                <a:spcPct val="130000"/>
              </a:lnSpc>
              <a:buNone/>
              <a:defRPr sz="1200" baseline="0"/>
            </a:lvl1pPr>
          </a:lstStyle>
          <a:p>
            <a:pPr lvl="0"/>
            <a:r>
              <a:rPr lang="en-US"/>
              <a:t>Click to edit Master text styles</a:t>
            </a:r>
          </a:p>
        </p:txBody>
      </p:sp>
    </p:spTree>
    <p:extLst>
      <p:ext uri="{BB962C8B-B14F-4D97-AF65-F5344CB8AC3E}">
        <p14:creationId xmlns:p14="http://schemas.microsoft.com/office/powerpoint/2010/main" val="37586205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737437"/>
            <a:ext cx="3352800" cy="1993390"/>
          </a:xfrm>
        </p:spPr>
        <p:txBody>
          <a:bodyPr vert="horz" lIns="0" tIns="45720" rIns="0" bIns="0" rtlCol="0" anchor="t"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sp>
        <p:nvSpPr>
          <p:cNvPr id="5" name="Text Placeholder 4"/>
          <p:cNvSpPr>
            <a:spLocks noGrp="1"/>
          </p:cNvSpPr>
          <p:nvPr>
            <p:ph type="body" sz="quarter" idx="16" hasCustomPrompt="1"/>
          </p:nvPr>
        </p:nvSpPr>
        <p:spPr>
          <a:xfrm>
            <a:off x="914400" y="2675965"/>
            <a:ext cx="3355975" cy="1169988"/>
          </a:xfrm>
        </p:spPr>
        <p:txBody>
          <a:bodyPr/>
          <a:lstStyle>
            <a:lvl1pPr marL="0" indent="0">
              <a:lnSpc>
                <a:spcPct val="130000"/>
              </a:lnSpc>
              <a:buNone/>
              <a:defRPr sz="1200" baseline="0"/>
            </a:lvl1pPr>
          </a:lstStyle>
          <a:p>
            <a:pPr lvl="0"/>
            <a:r>
              <a:rPr lang="en-US"/>
              <a:t>Click to edit Master text styles</a:t>
            </a:r>
          </a:p>
        </p:txBody>
      </p:sp>
    </p:spTree>
    <p:extLst>
      <p:ext uri="{BB962C8B-B14F-4D97-AF65-F5344CB8AC3E}">
        <p14:creationId xmlns:p14="http://schemas.microsoft.com/office/powerpoint/2010/main" val="10256138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737437"/>
            <a:ext cx="3352800" cy="1993390"/>
          </a:xfrm>
        </p:spPr>
        <p:txBody>
          <a:bodyPr vert="horz" lIns="0" tIns="45720" rIns="0" bIns="0" rtlCol="0" anchor="t"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sp>
        <p:nvSpPr>
          <p:cNvPr id="5" name="Text Placeholder 4"/>
          <p:cNvSpPr>
            <a:spLocks noGrp="1"/>
          </p:cNvSpPr>
          <p:nvPr>
            <p:ph type="body" sz="quarter" idx="16" hasCustomPrompt="1"/>
          </p:nvPr>
        </p:nvSpPr>
        <p:spPr>
          <a:xfrm>
            <a:off x="914400" y="2662518"/>
            <a:ext cx="3355975" cy="1169988"/>
          </a:xfrm>
        </p:spPr>
        <p:txBody>
          <a:bodyPr/>
          <a:lstStyle>
            <a:lvl1pPr marL="0" indent="0">
              <a:lnSpc>
                <a:spcPct val="130000"/>
              </a:lnSpc>
              <a:buNone/>
              <a:defRPr sz="1200" baseline="0"/>
            </a:lvl1pPr>
          </a:lstStyle>
          <a:p>
            <a:pPr lvl="0"/>
            <a:r>
              <a:rPr lang="en-US"/>
              <a:t>Click to edit Master text styles</a:t>
            </a:r>
          </a:p>
        </p:txBody>
      </p:sp>
      <p:sp>
        <p:nvSpPr>
          <p:cNvPr id="9" name="Picture Placeholder 1">
            <a:extLst>
              <a:ext uri="{FF2B5EF4-FFF2-40B4-BE49-F238E27FC236}">
                <a16:creationId xmlns:a16="http://schemas.microsoft.com/office/drawing/2014/main" id="{9A78AB07-84F1-4840-9342-D92F7AFBBC46}"/>
              </a:ext>
            </a:extLst>
          </p:cNvPr>
          <p:cNvSpPr>
            <a:spLocks noGrp="1"/>
          </p:cNvSpPr>
          <p:nvPr>
            <p:ph type="pic" sz="quarter" idx="18"/>
          </p:nvPr>
        </p:nvSpPr>
        <p:spPr>
          <a:xfrm>
            <a:off x="5410200" y="1104900"/>
            <a:ext cx="1679369" cy="1341417"/>
          </a:xfrm>
        </p:spPr>
      </p:sp>
      <p:sp>
        <p:nvSpPr>
          <p:cNvPr id="10" name="Picture Placeholder 1">
            <a:extLst>
              <a:ext uri="{FF2B5EF4-FFF2-40B4-BE49-F238E27FC236}">
                <a16:creationId xmlns:a16="http://schemas.microsoft.com/office/drawing/2014/main" id="{A6418CF8-ABDB-254E-ADDF-7733E2BF2402}"/>
              </a:ext>
            </a:extLst>
          </p:cNvPr>
          <p:cNvSpPr>
            <a:spLocks noGrp="1"/>
          </p:cNvSpPr>
          <p:nvPr>
            <p:ph type="pic" sz="quarter" idx="19"/>
          </p:nvPr>
        </p:nvSpPr>
        <p:spPr>
          <a:xfrm>
            <a:off x="5410200" y="2785260"/>
            <a:ext cx="1679369" cy="1341417"/>
          </a:xfrm>
        </p:spPr>
      </p:sp>
      <p:sp>
        <p:nvSpPr>
          <p:cNvPr id="11" name="Picture Placeholder 1">
            <a:extLst>
              <a:ext uri="{FF2B5EF4-FFF2-40B4-BE49-F238E27FC236}">
                <a16:creationId xmlns:a16="http://schemas.microsoft.com/office/drawing/2014/main" id="{2342E74E-2590-0143-99DC-6A21BEF920E0}"/>
              </a:ext>
            </a:extLst>
          </p:cNvPr>
          <p:cNvSpPr>
            <a:spLocks noGrp="1"/>
          </p:cNvSpPr>
          <p:nvPr>
            <p:ph type="pic" sz="quarter" idx="20"/>
          </p:nvPr>
        </p:nvSpPr>
        <p:spPr>
          <a:xfrm>
            <a:off x="5410200" y="4465619"/>
            <a:ext cx="1679369" cy="1341417"/>
          </a:xfrm>
        </p:spPr>
      </p:sp>
    </p:spTree>
    <p:extLst>
      <p:ext uri="{BB962C8B-B14F-4D97-AF65-F5344CB8AC3E}">
        <p14:creationId xmlns:p14="http://schemas.microsoft.com/office/powerpoint/2010/main" val="8855832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737437"/>
            <a:ext cx="3352800" cy="1993390"/>
          </a:xfrm>
        </p:spPr>
        <p:txBody>
          <a:bodyPr vert="horz" lIns="0" tIns="45720" rIns="0" bIns="0" rtlCol="0" anchor="t"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sp>
        <p:nvSpPr>
          <p:cNvPr id="5" name="Text Placeholder 4"/>
          <p:cNvSpPr>
            <a:spLocks noGrp="1"/>
          </p:cNvSpPr>
          <p:nvPr>
            <p:ph type="body" sz="quarter" idx="16" hasCustomPrompt="1"/>
          </p:nvPr>
        </p:nvSpPr>
        <p:spPr>
          <a:xfrm>
            <a:off x="914400" y="2662518"/>
            <a:ext cx="3355975" cy="1169988"/>
          </a:xfrm>
        </p:spPr>
        <p:txBody>
          <a:bodyPr/>
          <a:lstStyle>
            <a:lvl1pPr marL="0" indent="0">
              <a:lnSpc>
                <a:spcPct val="130000"/>
              </a:lnSpc>
              <a:buNone/>
              <a:defRPr sz="1200" baseline="0"/>
            </a:lvl1pPr>
          </a:lstStyle>
          <a:p>
            <a:pPr lvl="0"/>
            <a:r>
              <a:rPr lang="en-US"/>
              <a:t>Click to edit Master text styles</a:t>
            </a:r>
          </a:p>
        </p:txBody>
      </p:sp>
      <p:sp>
        <p:nvSpPr>
          <p:cNvPr id="14" name="Picture Placeholder 13">
            <a:extLst>
              <a:ext uri="{FF2B5EF4-FFF2-40B4-BE49-F238E27FC236}">
                <a16:creationId xmlns:a16="http://schemas.microsoft.com/office/drawing/2014/main" id="{17183856-EC12-AA46-8F08-FD8C2ADD4159}"/>
              </a:ext>
            </a:extLst>
          </p:cNvPr>
          <p:cNvSpPr>
            <a:spLocks noGrp="1"/>
          </p:cNvSpPr>
          <p:nvPr>
            <p:ph type="pic" sz="quarter" idx="17"/>
          </p:nvPr>
        </p:nvSpPr>
        <p:spPr>
          <a:xfrm>
            <a:off x="5399088" y="1104900"/>
            <a:ext cx="5878512" cy="4995863"/>
          </a:xfrm>
        </p:spPr>
        <p:txBody>
          <a:bodyPr/>
          <a:lstStyle>
            <a:lvl1pPr marL="0" indent="0">
              <a:buNone/>
              <a:defRPr/>
            </a:lvl1pPr>
          </a:lstStyle>
          <a:p>
            <a:endParaRPr lang="en-US"/>
          </a:p>
        </p:txBody>
      </p:sp>
    </p:spTree>
    <p:extLst>
      <p:ext uri="{BB962C8B-B14F-4D97-AF65-F5344CB8AC3E}">
        <p14:creationId xmlns:p14="http://schemas.microsoft.com/office/powerpoint/2010/main" val="10919732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AC60C2A-D45F-42F2-B947-FD0BE392C4FA}"/>
              </a:ext>
            </a:extLst>
          </p:cNvPr>
          <p:cNvGrpSpPr/>
          <p:nvPr userDrawn="1"/>
        </p:nvGrpSpPr>
        <p:grpSpPr>
          <a:xfrm>
            <a:off x="-11703" y="-3628"/>
            <a:ext cx="75101" cy="6861628"/>
            <a:chOff x="-11703" y="-3628"/>
            <a:chExt cx="75101" cy="6861628"/>
          </a:xfrm>
        </p:grpSpPr>
        <p:sp>
          <p:nvSpPr>
            <p:cNvPr id="3" name="Rectangle 2">
              <a:extLst>
                <a:ext uri="{FF2B5EF4-FFF2-40B4-BE49-F238E27FC236}">
                  <a16:creationId xmlns:a16="http://schemas.microsoft.com/office/drawing/2014/main" id="{EA86C045-896D-4896-98E8-D39608A368D6}"/>
                </a:ext>
              </a:extLst>
            </p:cNvPr>
            <p:cNvSpPr/>
            <p:nvPr/>
          </p:nvSpPr>
          <p:spPr>
            <a:xfrm rot="5400000">
              <a:off x="-659267" y="645307"/>
              <a:ext cx="1371600" cy="7373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2F07917-9856-4095-97E6-00B4A659292D}"/>
                </a:ext>
              </a:extLst>
            </p:cNvPr>
            <p:cNvSpPr/>
            <p:nvPr/>
          </p:nvSpPr>
          <p:spPr>
            <a:xfrm rot="5400000">
              <a:off x="-659267" y="2016907"/>
              <a:ext cx="1371600" cy="73730"/>
            </a:xfrm>
            <a:prstGeom prst="rect">
              <a:avLst/>
            </a:prstGeom>
            <a:solidFill>
              <a:srgbClr val="979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F418B17-5945-4621-998F-6CBAB835CBE6}"/>
                </a:ext>
              </a:extLst>
            </p:cNvPr>
            <p:cNvSpPr/>
            <p:nvPr/>
          </p:nvSpPr>
          <p:spPr>
            <a:xfrm rot="5400000">
              <a:off x="-659267" y="3388507"/>
              <a:ext cx="1371600" cy="73730"/>
            </a:xfrm>
            <a:prstGeom prst="rect">
              <a:avLst/>
            </a:prstGeom>
            <a:solidFill>
              <a:srgbClr val="00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9C1F41B-FB58-48C4-990D-D127F64E05E1}"/>
                </a:ext>
              </a:extLst>
            </p:cNvPr>
            <p:cNvSpPr/>
            <p:nvPr/>
          </p:nvSpPr>
          <p:spPr>
            <a:xfrm rot="5400000">
              <a:off x="-660638" y="4760107"/>
              <a:ext cx="1371600" cy="73730"/>
            </a:xfrm>
            <a:prstGeom prst="rect">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0CD9581-A85D-4C22-9269-9710511CC724}"/>
                </a:ext>
              </a:extLst>
            </p:cNvPr>
            <p:cNvSpPr/>
            <p:nvPr/>
          </p:nvSpPr>
          <p:spPr>
            <a:xfrm rot="5400000">
              <a:off x="-660638" y="6135335"/>
              <a:ext cx="1371600" cy="73730"/>
            </a:xfrm>
            <a:prstGeom prst="rect">
              <a:avLst/>
            </a:prstGeom>
            <a:solidFill>
              <a:srgbClr val="86B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07419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9" name="Rectangle 8"/>
          <p:cNvSpPr/>
          <p:nvPr/>
        </p:nvSpPr>
        <p:spPr>
          <a:xfrm>
            <a:off x="4134012" y="5436072"/>
            <a:ext cx="7143588" cy="1421928"/>
          </a:xfrm>
          <a:prstGeom prst="rect">
            <a:avLst/>
          </a:prstGeom>
        </p:spPr>
        <p:txBody>
          <a:bodyPr wrap="square" numCol="2" spcCol="182880">
            <a:spAutoFit/>
          </a:bodyPr>
          <a:lstStyle/>
          <a:p>
            <a:pPr>
              <a:lnSpc>
                <a:spcPct val="120000"/>
              </a:lnSpc>
            </a:pPr>
            <a:r>
              <a:rPr lang="en-US" sz="700">
                <a:latin typeface="Open Sans" charset="0"/>
                <a:ea typeface="Open Sans" charset="0"/>
                <a:cs typeface="Open Sans" charset="0"/>
              </a:rPr>
              <a:t>Deloitte refers to one or more of Deloitte Touche Tohmatsu Limited, a UK private company limited by guarantee (“DTTL”), its network of member firms, and their related entities. DTTL and each of its member firms are legally separate and independent entities. DTTL (also referred to as “Deloitte Global”) does not provide services to clients. Please see </a:t>
            </a:r>
            <a:r>
              <a:rPr lang="en-US" sz="700">
                <a:latin typeface="Open Sans" charset="0"/>
                <a:ea typeface="Open Sans" charset="0"/>
                <a:cs typeface="Open Sans" charset="0"/>
                <a:hlinkClick r:id="rId2"/>
              </a:rPr>
              <a:t>www.deloitte.com/about</a:t>
            </a:r>
            <a:r>
              <a:rPr lang="en-US" sz="700">
                <a:latin typeface="Open Sans" charset="0"/>
                <a:ea typeface="Open Sans" charset="0"/>
                <a:cs typeface="Open Sans" charset="0"/>
              </a:rPr>
              <a:t> for a more detailed description of DTTL and its member firms.</a:t>
            </a:r>
          </a:p>
          <a:p>
            <a:pPr>
              <a:lnSpc>
                <a:spcPct val="120000"/>
              </a:lnSpc>
            </a:pPr>
            <a:endParaRPr lang="en-US" sz="700">
              <a:latin typeface="Open Sans" charset="0"/>
              <a:ea typeface="Open Sans" charset="0"/>
              <a:cs typeface="Open Sans" charset="0"/>
            </a:endParaRPr>
          </a:p>
          <a:p>
            <a:pPr>
              <a:lnSpc>
                <a:spcPct val="120000"/>
              </a:lnSpc>
            </a:pPr>
            <a:endParaRPr lang="en-US" sz="700">
              <a:latin typeface="Open Sans" charset="0"/>
              <a:ea typeface="Open Sans" charset="0"/>
              <a:cs typeface="Open Sans" charset="0"/>
            </a:endParaRPr>
          </a:p>
          <a:p>
            <a:pPr>
              <a:lnSpc>
                <a:spcPct val="120000"/>
              </a:lnSpc>
            </a:pPr>
            <a:endParaRPr lang="en-US" sz="700">
              <a:latin typeface="Open Sans" charset="0"/>
              <a:ea typeface="Open Sans" charset="0"/>
              <a:cs typeface="Open Sans" charset="0"/>
            </a:endParaRPr>
          </a:p>
          <a:p>
            <a:pPr>
              <a:lnSpc>
                <a:spcPct val="120000"/>
              </a:lnSpc>
            </a:pPr>
            <a:endParaRPr lang="en-US" sz="700">
              <a:latin typeface="Open Sans" charset="0"/>
              <a:ea typeface="Open Sans" charset="0"/>
              <a:cs typeface="Open Sans" charset="0"/>
            </a:endParaRPr>
          </a:p>
          <a:p>
            <a:pPr>
              <a:lnSpc>
                <a:spcPct val="120000"/>
              </a:lnSpc>
            </a:pPr>
            <a:r>
              <a:rPr lang="en-US" sz="700">
                <a:latin typeface="Open Sans" charset="0"/>
                <a:ea typeface="Open Sans" charset="0"/>
                <a:cs typeface="Open Sans" charset="0"/>
              </a:rPr>
              <a:t>This communication is for internal distribution and use only among personnel of Deloitte Touche Tohmatsu Limited, its member firms, and their related entities (collectively, the “Deloitte network”). None of the Deloitte network shall be responsible for any loss whatsoever sustained by any person who relies on this communication.</a:t>
            </a:r>
          </a:p>
          <a:p>
            <a:endParaRPr lang="en-US" sz="700">
              <a:latin typeface="Open Sans" charset="0"/>
              <a:ea typeface="Open Sans" charset="0"/>
              <a:cs typeface="Open Sans" charset="0"/>
              <a:sym typeface="Frutiger Next Pro Light" charset="0"/>
            </a:endParaRPr>
          </a:p>
          <a:p>
            <a:r>
              <a:rPr lang="en-US" sz="700" b="1">
                <a:latin typeface="Open Sans" charset="0"/>
                <a:ea typeface="Open Sans" charset="0"/>
                <a:cs typeface="Open Sans" charset="0"/>
                <a:sym typeface="Frutiger Next Pro Light" charset="0"/>
              </a:rPr>
              <a:t>Copyright © 2018 Deloitte Development LLC. </a:t>
            </a:r>
            <a:br>
              <a:rPr lang="en-US" sz="700">
                <a:latin typeface="Open Sans" charset="0"/>
                <a:ea typeface="Open Sans" charset="0"/>
                <a:cs typeface="Open Sans" charset="0"/>
                <a:sym typeface="Frutiger Next Pro Light" charset="0"/>
              </a:rPr>
            </a:br>
            <a:r>
              <a:rPr lang="en-US" sz="700" b="1">
                <a:latin typeface="Open Sans" charset="0"/>
                <a:ea typeface="Open Sans" charset="0"/>
                <a:cs typeface="Open Sans" charset="0"/>
                <a:sym typeface="Frutiger Next Pro Light" charset="0"/>
              </a:rPr>
              <a:t>All rights reserved. </a:t>
            </a:r>
            <a:r>
              <a:rPr lang="en-US" sz="700" b="1">
                <a:latin typeface="Open Sans" charset="0"/>
                <a:ea typeface="Open Sans" charset="0"/>
                <a:cs typeface="Open Sans" charset="0"/>
              </a:rPr>
              <a:t>Member of Deloitte Touche Tohmatsu Limited</a:t>
            </a:r>
          </a:p>
        </p:txBody>
      </p:sp>
      <p:grpSp>
        <p:nvGrpSpPr>
          <p:cNvPr id="4" name="Group 3">
            <a:extLst>
              <a:ext uri="{FF2B5EF4-FFF2-40B4-BE49-F238E27FC236}">
                <a16:creationId xmlns:a16="http://schemas.microsoft.com/office/drawing/2014/main" id="{B3CDC9F6-6D3A-B044-8986-42585410C1E6}"/>
              </a:ext>
            </a:extLst>
          </p:cNvPr>
          <p:cNvGrpSpPr>
            <a:grpSpLocks noChangeAspect="1"/>
          </p:cNvGrpSpPr>
          <p:nvPr userDrawn="1"/>
        </p:nvGrpSpPr>
        <p:grpSpPr>
          <a:xfrm>
            <a:off x="913114" y="775363"/>
            <a:ext cx="1789745" cy="335376"/>
            <a:chOff x="398463" y="404813"/>
            <a:chExt cx="1627187" cy="307976"/>
          </a:xfrm>
          <a:solidFill>
            <a:schemeClr val="tx1"/>
          </a:solidFill>
        </p:grpSpPr>
        <p:sp>
          <p:nvSpPr>
            <p:cNvPr id="6" name="Oval 5">
              <a:extLst>
                <a:ext uri="{FF2B5EF4-FFF2-40B4-BE49-F238E27FC236}">
                  <a16:creationId xmlns:a16="http://schemas.microsoft.com/office/drawing/2014/main" id="{2A301B43-E9A4-514B-8E19-3CB9276706B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7" name="Freeform 6">
              <a:extLst>
                <a:ext uri="{FF2B5EF4-FFF2-40B4-BE49-F238E27FC236}">
                  <a16:creationId xmlns:a16="http://schemas.microsoft.com/office/drawing/2014/main" id="{F66EE081-DFE3-9E42-9BBA-222CA8D48AD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8" name="Rectangle 7">
              <a:extLst>
                <a:ext uri="{FF2B5EF4-FFF2-40B4-BE49-F238E27FC236}">
                  <a16:creationId xmlns:a16="http://schemas.microsoft.com/office/drawing/2014/main" id="{7FA68F91-720E-2E41-B68C-7C04AE3704DE}"/>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0" name="Freeform 8">
              <a:extLst>
                <a:ext uri="{FF2B5EF4-FFF2-40B4-BE49-F238E27FC236}">
                  <a16:creationId xmlns:a16="http://schemas.microsoft.com/office/drawing/2014/main" id="{985E8269-CECF-B042-8E6C-E4617D62B59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1" name="Rectangle 9">
              <a:extLst>
                <a:ext uri="{FF2B5EF4-FFF2-40B4-BE49-F238E27FC236}">
                  <a16:creationId xmlns:a16="http://schemas.microsoft.com/office/drawing/2014/main" id="{D0587386-38EA-E347-8161-93ADBC842EBA}"/>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2" name="Rectangle 10">
              <a:extLst>
                <a:ext uri="{FF2B5EF4-FFF2-40B4-BE49-F238E27FC236}">
                  <a16:creationId xmlns:a16="http://schemas.microsoft.com/office/drawing/2014/main" id="{8725D35E-033B-934C-863C-232E4739671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3" name="Freeform 11">
              <a:extLst>
                <a:ext uri="{FF2B5EF4-FFF2-40B4-BE49-F238E27FC236}">
                  <a16:creationId xmlns:a16="http://schemas.microsoft.com/office/drawing/2014/main" id="{3560A7AE-BA99-2E46-AD1F-AE2C0CCE43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4" name="Freeform 12">
              <a:extLst>
                <a:ext uri="{FF2B5EF4-FFF2-40B4-BE49-F238E27FC236}">
                  <a16:creationId xmlns:a16="http://schemas.microsoft.com/office/drawing/2014/main" id="{78C16B87-806E-1744-A924-8D8257A5C3A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5" name="Freeform 13">
              <a:extLst>
                <a:ext uri="{FF2B5EF4-FFF2-40B4-BE49-F238E27FC236}">
                  <a16:creationId xmlns:a16="http://schemas.microsoft.com/office/drawing/2014/main" id="{CE56BB14-B223-924D-AEA5-1BECE0B9939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6" name="Freeform 14">
              <a:extLst>
                <a:ext uri="{FF2B5EF4-FFF2-40B4-BE49-F238E27FC236}">
                  <a16:creationId xmlns:a16="http://schemas.microsoft.com/office/drawing/2014/main" id="{6A13BAEC-4E6E-F944-94FC-79F25976789F}"/>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3791061893"/>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313455894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Divider - green 1">
    <p:bg bwMode="gray">
      <p:bgPr>
        <a:solidFill>
          <a:srgbClr val="43B02A"/>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73E56B-D0C2-FB48-BC2E-100F6C6F40AE}"/>
              </a:ext>
            </a:extLst>
          </p:cNvPr>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6" name="Text Placeholder 2">
            <a:extLst>
              <a:ext uri="{FF2B5EF4-FFF2-40B4-BE49-F238E27FC236}">
                <a16:creationId xmlns:a16="http://schemas.microsoft.com/office/drawing/2014/main" id="{B667CF09-9B0E-CC47-BB92-7C878843F029}"/>
              </a:ext>
            </a:extLst>
          </p:cNvPr>
          <p:cNvSpPr>
            <a:spLocks noGrp="1"/>
          </p:cNvSpPr>
          <p:nvPr>
            <p:ph type="body" idx="1" hasCustomPrompt="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7" name="Rectangle 2">
            <a:extLst>
              <a:ext uri="{FF2B5EF4-FFF2-40B4-BE49-F238E27FC236}">
                <a16:creationId xmlns:a16="http://schemas.microsoft.com/office/drawing/2014/main" id="{A1FC9381-36B0-1E4C-B871-2F5B1339F648}"/>
              </a:ext>
            </a:extLst>
          </p:cNvPr>
          <p:cNvSpPr>
            <a:spLocks/>
          </p:cNvSpPr>
          <p:nvPr userDrawn="1"/>
        </p:nvSpPr>
        <p:spPr bwMode="auto">
          <a:xfrm>
            <a:off x="501648" y="6444147"/>
            <a:ext cx="3225242"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1149267249"/>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0632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323160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27398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14772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715699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24683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21913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52800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72219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1576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vider - green">
    <p:bg bwMode="gray">
      <p:bgPr>
        <a:solidFill>
          <a:srgbClr val="009A4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
        <p:nvSpPr>
          <p:cNvPr id="6" name="Rectangle 2">
            <a:extLst>
              <a:ext uri="{FF2B5EF4-FFF2-40B4-BE49-F238E27FC236}">
                <a16:creationId xmlns:a16="http://schemas.microsoft.com/office/drawing/2014/main" id="{C3C171E1-F702-574C-8BCD-67BD9573AF0F}"/>
              </a:ext>
            </a:extLst>
          </p:cNvPr>
          <p:cNvSpPr>
            <a:spLocks/>
          </p:cNvSpPr>
          <p:nvPr userDrawn="1"/>
        </p:nvSpPr>
        <p:spPr bwMode="auto">
          <a:xfrm>
            <a:off x="501648" y="6444147"/>
            <a:ext cx="3225242"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577621385"/>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5110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teal">
    <p:bg bwMode="gray">
      <p:bgPr>
        <a:solidFill>
          <a:srgbClr val="00ABAB"/>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4F96BDF-9362-D94E-B1D2-CFAF3AD867EE}"/>
              </a:ext>
            </a:extLst>
          </p:cNvPr>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6" name="Text Placeholder 2">
            <a:extLst>
              <a:ext uri="{FF2B5EF4-FFF2-40B4-BE49-F238E27FC236}">
                <a16:creationId xmlns:a16="http://schemas.microsoft.com/office/drawing/2014/main" id="{84800968-F261-E84D-92F7-07E113E702E0}"/>
              </a:ext>
            </a:extLst>
          </p:cNvPr>
          <p:cNvSpPr>
            <a:spLocks noGrp="1"/>
          </p:cNvSpPr>
          <p:nvPr>
            <p:ph type="body" idx="1" hasCustomPrompt="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4" name="TextBox 3">
            <a:extLst>
              <a:ext uri="{FF2B5EF4-FFF2-40B4-BE49-F238E27FC236}">
                <a16:creationId xmlns:a16="http://schemas.microsoft.com/office/drawing/2014/main" id="{1C79FFD3-C392-464C-B50B-45DFA0B91D35}"/>
              </a:ext>
            </a:extLst>
          </p:cNvPr>
          <p:cNvSpPr txBox="1"/>
          <p:nvPr userDrawn="1"/>
        </p:nvSpPr>
        <p:spPr>
          <a:xfrm>
            <a:off x="9641840" y="162560"/>
            <a:ext cx="65" cy="184666"/>
          </a:xfrm>
          <a:prstGeom prst="rect">
            <a:avLst/>
          </a:prstGeom>
          <a:solidFill>
            <a:schemeClr val="accent5"/>
          </a:solidFill>
        </p:spPr>
        <p:txBody>
          <a:bodyPr vert="horz" wrap="none" lIns="0" tIns="0" rIns="0" bIns="0" rtlCol="0">
            <a:spAutoFit/>
          </a:bodyPr>
          <a:lstStyle/>
          <a:p>
            <a:pPr>
              <a:spcBef>
                <a:spcPts val="200"/>
              </a:spcBef>
              <a:buSzPct val="100000"/>
            </a:pPr>
            <a:endParaRPr lang="en-US" sz="1200"/>
          </a:p>
        </p:txBody>
      </p:sp>
      <p:sp>
        <p:nvSpPr>
          <p:cNvPr id="8" name="Rectangle 2">
            <a:extLst>
              <a:ext uri="{FF2B5EF4-FFF2-40B4-BE49-F238E27FC236}">
                <a16:creationId xmlns:a16="http://schemas.microsoft.com/office/drawing/2014/main" id="{BCED6D00-51E8-1740-BAC0-FB4EF8D42B48}"/>
              </a:ext>
            </a:extLst>
          </p:cNvPr>
          <p:cNvSpPr>
            <a:spLocks/>
          </p:cNvSpPr>
          <p:nvPr userDrawn="1"/>
        </p:nvSpPr>
        <p:spPr bwMode="auto">
          <a:xfrm>
            <a:off x="501648" y="6444147"/>
            <a:ext cx="3225242"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444551148"/>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Divider - blue">
    <p:bg bwMode="gray">
      <p:bgPr>
        <a:solidFill>
          <a:srgbClr val="00A3E0"/>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4F96BDF-9362-D94E-B1D2-CFAF3AD867EE}"/>
              </a:ext>
            </a:extLst>
          </p:cNvPr>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6" name="Text Placeholder 2">
            <a:extLst>
              <a:ext uri="{FF2B5EF4-FFF2-40B4-BE49-F238E27FC236}">
                <a16:creationId xmlns:a16="http://schemas.microsoft.com/office/drawing/2014/main" id="{84800968-F261-E84D-92F7-07E113E702E0}"/>
              </a:ext>
            </a:extLst>
          </p:cNvPr>
          <p:cNvSpPr>
            <a:spLocks noGrp="1"/>
          </p:cNvSpPr>
          <p:nvPr>
            <p:ph type="body" idx="1" hasCustomPrompt="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8" name="Rectangle 2">
            <a:extLst>
              <a:ext uri="{FF2B5EF4-FFF2-40B4-BE49-F238E27FC236}">
                <a16:creationId xmlns:a16="http://schemas.microsoft.com/office/drawing/2014/main" id="{89C772F1-0EC8-E84F-817E-BBCFCFA65DBA}"/>
              </a:ext>
            </a:extLst>
          </p:cNvPr>
          <p:cNvSpPr>
            <a:spLocks/>
          </p:cNvSpPr>
          <p:nvPr userDrawn="1"/>
        </p:nvSpPr>
        <p:spPr bwMode="auto">
          <a:xfrm>
            <a:off x="501648" y="6444147"/>
            <a:ext cx="3225242"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757166834"/>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ivider - black">
    <p:bg bwMode="gray">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F0A95D9-BBCA-6A4A-9B53-148371045DC0}"/>
              </a:ext>
            </a:extLst>
          </p:cNvPr>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5" name="Text Placeholder 2">
            <a:extLst>
              <a:ext uri="{FF2B5EF4-FFF2-40B4-BE49-F238E27FC236}">
                <a16:creationId xmlns:a16="http://schemas.microsoft.com/office/drawing/2014/main" id="{BD3718A7-D83C-7C43-935A-0F1BACB2133E}"/>
              </a:ext>
            </a:extLst>
          </p:cNvPr>
          <p:cNvSpPr>
            <a:spLocks noGrp="1"/>
          </p:cNvSpPr>
          <p:nvPr>
            <p:ph type="body" idx="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
        <p:nvSpPr>
          <p:cNvPr id="2" name="Rectangle 1">
            <a:extLst>
              <a:ext uri="{FF2B5EF4-FFF2-40B4-BE49-F238E27FC236}">
                <a16:creationId xmlns:a16="http://schemas.microsoft.com/office/drawing/2014/main" id="{0E22EC6F-5761-CA47-97ED-C213F779AABB}"/>
              </a:ext>
            </a:extLst>
          </p:cNvPr>
          <p:cNvSpPr/>
          <p:nvPr userDrawn="1"/>
        </p:nvSpPr>
        <p:spPr bwMode="gray">
          <a:xfrm>
            <a:off x="0" y="6160168"/>
            <a:ext cx="4251158" cy="69783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6" name="Rectangle 2">
            <a:extLst>
              <a:ext uri="{FF2B5EF4-FFF2-40B4-BE49-F238E27FC236}">
                <a16:creationId xmlns:a16="http://schemas.microsoft.com/office/drawing/2014/main" id="{7D54D02F-7235-2545-86B1-352B8AD44279}"/>
              </a:ext>
            </a:extLst>
          </p:cNvPr>
          <p:cNvSpPr>
            <a:spLocks/>
          </p:cNvSpPr>
          <p:nvPr userDrawn="1"/>
        </p:nvSpPr>
        <p:spPr bwMode="auto">
          <a:xfrm>
            <a:off x="501648" y="6444147"/>
            <a:ext cx="3225242"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2811594522"/>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 consulting market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4441750-05D6-7B4F-B591-8A1D9D7C986B}"/>
              </a:ext>
            </a:extLst>
          </p:cNvPr>
          <p:cNvSpPr/>
          <p:nvPr userDrawn="1"/>
        </p:nvSpPr>
        <p:spPr bwMode="gray">
          <a:xfrm>
            <a:off x="0" y="0"/>
            <a:ext cx="12192000" cy="6858000"/>
          </a:xfrm>
          <a:prstGeom prst="rect">
            <a:avLst/>
          </a:prstGeom>
          <a:solidFill>
            <a:srgbClr val="004F59"/>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6" name="Picture 5">
            <a:extLst>
              <a:ext uri="{FF2B5EF4-FFF2-40B4-BE49-F238E27FC236}">
                <a16:creationId xmlns:a16="http://schemas.microsoft.com/office/drawing/2014/main" id="{FC30B909-0F58-4040-81A7-03A8A99750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1507" b="28662"/>
          <a:stretch/>
        </p:blipFill>
        <p:spPr>
          <a:xfrm>
            <a:off x="6253263" y="857249"/>
            <a:ext cx="5938738" cy="6000751"/>
          </a:xfrm>
          <a:prstGeom prst="rect">
            <a:avLst/>
          </a:prstGeom>
        </p:spPr>
      </p:pic>
      <p:sp>
        <p:nvSpPr>
          <p:cNvPr id="3" name="Title Placeholder 1">
            <a:extLst>
              <a:ext uri="{FF2B5EF4-FFF2-40B4-BE49-F238E27FC236}">
                <a16:creationId xmlns:a16="http://schemas.microsoft.com/office/drawing/2014/main" id="{80520FDF-009E-D941-8AD7-91809FE6151C}"/>
              </a:ext>
            </a:extLst>
          </p:cNvPr>
          <p:cNvSpPr>
            <a:spLocks noGrp="1"/>
          </p:cNvSpPr>
          <p:nvPr>
            <p:ph type="title" hasCustomPrompt="1"/>
          </p:nvPr>
        </p:nvSpPr>
        <p:spPr>
          <a:xfrm>
            <a:off x="551688" y="1581632"/>
            <a:ext cx="3620262" cy="3276118"/>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4800" b="0" i="0" kern="120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noProof="0"/>
              <a:t>Click to add title</a:t>
            </a:r>
          </a:p>
        </p:txBody>
      </p:sp>
    </p:spTree>
    <p:extLst>
      <p:ext uri="{BB962C8B-B14F-4D97-AF65-F5344CB8AC3E}">
        <p14:creationId xmlns:p14="http://schemas.microsoft.com/office/powerpoint/2010/main" val="292444143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tags" Target="../tags/tag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5"/>
            </p:custData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26" imgW="270" imgH="270" progId="TCLayout.ActiveDocument.1">
                  <p:embed/>
                </p:oleObj>
              </mc:Choice>
              <mc:Fallback>
                <p:oleObj name="think-cell Slide" r:id="rId26" imgW="270" imgH="270" progId="TCLayout.ActiveDocument.1">
                  <p:embed/>
                  <p:pic>
                    <p:nvPicPr>
                      <p:cNvPr id="4" name="Object 3" hidden="1"/>
                      <p:cNvPicPr/>
                      <p:nvPr/>
                    </p:nvPicPr>
                    <p:blipFill>
                      <a:blip r:embed="rId27"/>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n-US" noProof="0"/>
              <a:t>Click to edit Master title style</a:t>
            </a:r>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Box 14">
            <a:extLst>
              <a:ext uri="{FF2B5EF4-FFF2-40B4-BE49-F238E27FC236}">
                <a16:creationId xmlns:a16="http://schemas.microsoft.com/office/drawing/2014/main" id="{7555A4A8-E969-4DAA-B77A-0C2B155A47E1}"/>
              </a:ext>
            </a:extLst>
          </p:cNvPr>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rPr>
              <a:pPr marL="0" indent="0" algn="r">
                <a:spcBef>
                  <a:spcPts val="800"/>
                </a:spcBef>
                <a:buSzPct val="100000"/>
                <a:buFont typeface="Arial"/>
                <a:buNone/>
              </a:pPr>
              <a:t>‹#›</a:t>
            </a:fld>
            <a:endParaRPr lang="en-US" sz="650" noProof="0">
              <a:solidFill>
                <a:schemeClr val="tx1"/>
              </a:solidFill>
            </a:endParaRPr>
          </a:p>
        </p:txBody>
      </p:sp>
    </p:spTree>
    <p:extLst>
      <p:ext uri="{BB962C8B-B14F-4D97-AF65-F5344CB8AC3E}">
        <p14:creationId xmlns:p14="http://schemas.microsoft.com/office/powerpoint/2010/main" val="12368927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ransition>
    <p:fade/>
  </p:transition>
  <p:hf hdr="0" dt="0"/>
  <p:txStyles>
    <p:titleStyle>
      <a:lvl1pPr algn="l" defTabSz="1219170" rtl="0" eaLnBrk="1" latinLnBrk="0" hangingPunct="1">
        <a:spcBef>
          <a:spcPct val="0"/>
        </a:spcBef>
        <a:buNone/>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p:titleStyle>
    <p:body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10" pos="4986">
          <p15:clr>
            <a:srgbClr val="F26B43"/>
          </p15:clr>
        </p15:guide>
        <p15:guide id="12" pos="1382">
          <p15:clr>
            <a:srgbClr val="F26B43"/>
          </p15:clr>
        </p15:guide>
        <p15:guide id="13" pos="1496">
          <p15:clr>
            <a:srgbClr val="F26B43"/>
          </p15:clr>
        </p15:guide>
        <p15:guide id="14" pos="2581">
          <p15:clr>
            <a:srgbClr val="F26B43"/>
          </p15:clr>
        </p15:guide>
        <p15:guide id="15" pos="2695">
          <p15:clr>
            <a:srgbClr val="F26B43"/>
          </p15:clr>
        </p15:guide>
        <p15:guide id="16" pos="6185">
          <p15:clr>
            <a:srgbClr val="F26B43"/>
          </p15:clr>
        </p15:guide>
        <p15:guide id="17" pos="3783">
          <p15:clr>
            <a:srgbClr val="F26B43"/>
          </p15:clr>
        </p15:guide>
        <p15:guide id="18" pos="3896">
          <p15:clr>
            <a:srgbClr val="F26B43"/>
          </p15:clr>
        </p15:guide>
        <p15:guide id="19" pos="3840">
          <p15:clr>
            <a:srgbClr val="F26B43"/>
          </p15:clr>
        </p15:guide>
        <p15:guide id="20" pos="6299">
          <p15:clr>
            <a:srgbClr val="F26B43"/>
          </p15:clr>
        </p15:guide>
        <p15:guide id="21" orient="horz" pos="1049">
          <p15:clr>
            <a:srgbClr val="F26B43"/>
          </p15:clr>
        </p15:guide>
        <p15:guide id="22" orient="horz" pos="641">
          <p15:clr>
            <a:srgbClr val="F26B43"/>
          </p15:clr>
        </p15:guide>
        <p15:guide id="23" orient="horz" pos="2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
            </p:custData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n-US" noProof="0"/>
              <a:t>Click to edit Master title style</a:t>
            </a:r>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Box 8">
            <a:extLst>
              <a:ext uri="{FF2B5EF4-FFF2-40B4-BE49-F238E27FC236}">
                <a16:creationId xmlns:a16="http://schemas.microsoft.com/office/drawing/2014/main" id="{A3CD6EEF-5E53-44AA-A99E-7C267C5DC299}"/>
              </a:ext>
            </a:extLst>
          </p:cNvPr>
          <p:cNvSpPr txBox="1"/>
          <p:nvPr userDrawn="1"/>
        </p:nvSpPr>
        <p:spPr>
          <a:xfrm>
            <a:off x="11705107" y="6593545"/>
            <a:ext cx="307975" cy="123111"/>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800" noProof="0" smtClean="0">
                <a:solidFill>
                  <a:schemeClr val="tx1"/>
                </a:solidFill>
                <a:latin typeface="Verdana" panose="020B0604030504040204" pitchFamily="34" charset="0"/>
                <a:ea typeface="Verdana" panose="020B0604030504040204" pitchFamily="34" charset="0"/>
                <a:cs typeface="Calibri" panose="020F0502020204030204" pitchFamily="34" charset="0"/>
              </a:rPr>
              <a:pPr marL="0" indent="0" algn="r">
                <a:spcBef>
                  <a:spcPts val="600"/>
                </a:spcBef>
                <a:buSzPct val="100000"/>
                <a:buFont typeface="Arial"/>
                <a:buNone/>
              </a:pPr>
              <a:t>‹#›</a:t>
            </a:fld>
            <a:endParaRPr lang="en-US" sz="800" noProof="0">
              <a:solidFill>
                <a:schemeClr val="tx1"/>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4056179265"/>
      </p:ext>
    </p:extLst>
  </p:cSld>
  <p:clrMap bg1="lt1" tx1="dk1" bg2="lt2" tx2="dk2" accent1="accent1" accent2="accent2" accent3="accent3" accent4="accent4" accent5="accent5" accent6="accent6" hlink="hlink" folHlink="folHlink"/>
  <p:sldLayoutIdLst>
    <p:sldLayoutId id="2147483685" r:id="rId1"/>
    <p:sldLayoutId id="2147483701" r:id="rId2"/>
  </p:sldLayoutIdLst>
  <p:transition>
    <p:fade/>
  </p:transition>
  <p:hf sldNum="0" hdr="0" dt="0"/>
  <p:txStyles>
    <p:titleStyle>
      <a:lvl1pPr algn="l" defTabSz="1219170" rtl="0" eaLnBrk="1" latinLnBrk="0" hangingPunct="1">
        <a:spcBef>
          <a:spcPct val="0"/>
        </a:spcBef>
        <a:buNone/>
        <a:defRPr sz="2000" b="1" kern="1200">
          <a:solidFill>
            <a:schemeClr val="tx1"/>
          </a:solidFill>
          <a:latin typeface="Verdana" panose="020B0604030504040204" pitchFamily="34" charset="0"/>
          <a:ea typeface="Verdana" panose="020B0604030504040204" pitchFamily="34" charset="0"/>
          <a:cs typeface="Open Sans" panose="020B0606030504020204" pitchFamily="34" charset="0"/>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400" b="0" kern="1200">
          <a:solidFill>
            <a:schemeClr val="tx1"/>
          </a:solidFill>
          <a:latin typeface="Calibri" panose="020F0502020204030204" pitchFamily="34" charset="0"/>
          <a:ea typeface="Verdana" panose="020B0604030504040204" pitchFamily="34" charset="0"/>
          <a:cs typeface="Calibri" panose="020F0502020204030204" pitchFamily="34" charset="0"/>
        </a:defRPr>
      </a:lvl1pPr>
      <a:lvl2pPr marL="0" indent="0" algn="l" defTabSz="1219170" rtl="0" eaLnBrk="1" latinLnBrk="0" hangingPunct="1">
        <a:spcBef>
          <a:spcPts val="0"/>
        </a:spcBef>
        <a:spcAft>
          <a:spcPts val="1333"/>
        </a:spcAft>
        <a:buClrTx/>
        <a:buSzPct val="100000"/>
        <a:buFont typeface="Arial"/>
        <a:buNone/>
        <a:defRPr lang="en-US" sz="1400" b="1" kern="1200" dirty="0" smtClean="0">
          <a:solidFill>
            <a:schemeClr val="tx1"/>
          </a:solidFill>
          <a:latin typeface="Calibri" panose="020F0502020204030204" pitchFamily="34" charset="0"/>
          <a:ea typeface="Verdana" panose="020B0604030504040204" pitchFamily="34" charset="0"/>
          <a:cs typeface="Calibri" panose="020F0502020204030204" pitchFamily="34" charset="0"/>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400" kern="1200" dirty="0" smtClean="0">
          <a:solidFill>
            <a:schemeClr val="tx1"/>
          </a:solidFill>
          <a:latin typeface="Calibri" panose="020F0502020204030204" pitchFamily="34" charset="0"/>
          <a:ea typeface="Verdana" panose="020B0604030504040204" pitchFamily="34" charset="0"/>
          <a:cs typeface="Calibri" panose="020F0502020204030204" pitchFamily="34" charset="0"/>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400" kern="1200" baseline="0" dirty="0" smtClean="0">
          <a:solidFill>
            <a:schemeClr val="tx1"/>
          </a:solidFill>
          <a:latin typeface="Calibri" panose="020F0502020204030204" pitchFamily="34" charset="0"/>
          <a:ea typeface="Verdana" panose="020B0604030504040204" pitchFamily="34" charset="0"/>
          <a:cs typeface="Calibri" panose="020F0502020204030204" pitchFamily="34" charset="0"/>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400" kern="1200" baseline="0" dirty="0" smtClean="0">
          <a:solidFill>
            <a:schemeClr val="tx1"/>
          </a:solidFill>
          <a:latin typeface="Calibri" panose="020F0502020204030204" pitchFamily="34" charset="0"/>
          <a:ea typeface="Verdana" panose="020B0604030504040204" pitchFamily="34" charset="0"/>
          <a:cs typeface="Calibri" panose="020F0502020204030204" pitchFamily="34" charset="0"/>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4002">
          <p15:clr>
            <a:srgbClr val="F26B43"/>
          </p15:clr>
        </p15:guide>
        <p15:guide id="3" pos="296">
          <p15:clr>
            <a:srgbClr val="F26B43"/>
          </p15:clr>
        </p15:guide>
        <p15:guide id="4" pos="7384">
          <p15:clr>
            <a:srgbClr val="F26B43"/>
          </p15:clr>
        </p15:guide>
        <p15:guide id="5" orient="horz" pos="245">
          <p15:clr>
            <a:srgbClr val="F26B43"/>
          </p15:clr>
        </p15:guide>
        <p15:guide id="6" orient="horz" pos="4081">
          <p15:clr>
            <a:srgbClr val="F26B43"/>
          </p15:clr>
        </p15:guide>
        <p15:guide id="7" pos="4986">
          <p15:clr>
            <a:srgbClr val="F26B43"/>
          </p15:clr>
        </p15:guide>
        <p15:guide id="8" pos="1382">
          <p15:clr>
            <a:srgbClr val="F26B43"/>
          </p15:clr>
        </p15:guide>
        <p15:guide id="9" pos="1496">
          <p15:clr>
            <a:srgbClr val="F26B43"/>
          </p15:clr>
        </p15:guide>
        <p15:guide id="10" pos="2581">
          <p15:clr>
            <a:srgbClr val="F26B43"/>
          </p15:clr>
        </p15:guide>
        <p15:guide id="11" pos="2695">
          <p15:clr>
            <a:srgbClr val="F26B43"/>
          </p15:clr>
        </p15:guide>
        <p15:guide id="12" pos="6185">
          <p15:clr>
            <a:srgbClr val="F26B43"/>
          </p15:clr>
        </p15:guide>
        <p15:guide id="13" pos="3783">
          <p15:clr>
            <a:srgbClr val="F26B43"/>
          </p15:clr>
        </p15:guide>
        <p15:guide id="14" pos="3896">
          <p15:clr>
            <a:srgbClr val="F26B43"/>
          </p15:clr>
        </p15:guide>
        <p15:guide id="15" pos="3840">
          <p15:clr>
            <a:srgbClr val="F26B43"/>
          </p15:clr>
        </p15:guide>
        <p15:guide id="16" pos="6299">
          <p15:clr>
            <a:srgbClr val="F26B43"/>
          </p15:clr>
        </p15:guide>
        <p15:guide id="17" orient="horz" pos="867">
          <p15:clr>
            <a:srgbClr val="F26B43"/>
          </p15:clr>
        </p15:guide>
        <p15:guide id="18" orient="horz" pos="2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en-US"/>
              <a:t>Click To Edit Master Title</a:t>
            </a:r>
          </a:p>
        </p:txBody>
      </p:sp>
      <p:sp>
        <p:nvSpPr>
          <p:cNvPr id="6" name="Rectangle 2">
            <a:extLst>
              <a:ext uri="{FF2B5EF4-FFF2-40B4-BE49-F238E27FC236}">
                <a16:creationId xmlns:a16="http://schemas.microsoft.com/office/drawing/2014/main" id="{6D16453F-ED48-AB4A-BCB9-8D834CDA967D}"/>
              </a:ext>
            </a:extLst>
          </p:cNvPr>
          <p:cNvSpPr>
            <a:spLocks/>
          </p:cNvSpPr>
          <p:nvPr userDrawn="1"/>
        </p:nvSpPr>
        <p:spPr bwMode="auto">
          <a:xfrm>
            <a:off x="11705107" y="6593545"/>
            <a:ext cx="153888"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pPr algn="r"/>
            <a:fld id="{C84F2FB2-4A16-1542-BD5E-F56870239E74}" type="slidenum">
              <a:rPr lang="en-US" sz="800" smtClean="0">
                <a:solidFill>
                  <a:schemeClr val="bg2">
                    <a:lumMod val="75000"/>
                  </a:schemeClr>
                </a:solidFill>
                <a:latin typeface="Open Sans" charset="0"/>
                <a:ea typeface="Open Sans" charset="0"/>
                <a:cs typeface="Open Sans" charset="0"/>
                <a:sym typeface="Frutiger Next Pro Light" charset="0"/>
              </a:rPr>
              <a:pPr algn="r"/>
              <a:t>‹#›</a:t>
            </a:fld>
            <a:r>
              <a:rPr lang="en-US" sz="800">
                <a:solidFill>
                  <a:schemeClr val="bg2">
                    <a:lumMod val="75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48053102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hf hdr="0" ftr="0" dt="0"/>
  <p:txStyles>
    <p:titleStyle>
      <a:lvl1pPr algn="l" defTabSz="914400" rtl="0" eaLnBrk="1" latinLnBrk="0" hangingPunct="1">
        <a:lnSpc>
          <a:spcPct val="80000"/>
        </a:lnSpc>
        <a:spcBef>
          <a:spcPct val="0"/>
        </a:spcBef>
        <a:buNone/>
        <a:defRPr sz="4800" b="0" i="0" kern="1200" cap="none" spc="-100" baseline="0">
          <a:solidFill>
            <a:schemeClr val="tx1"/>
          </a:solidFill>
          <a:latin typeface="+mn-lt"/>
          <a:ea typeface="Bebas Neue" charset="0"/>
          <a:cs typeface="Chronicle Display Black"/>
        </a:defRPr>
      </a:lvl1pPr>
    </p:titleStyle>
    <p:bodyStyle>
      <a:lvl1pPr marL="228600" indent="-228600" algn="l" defTabSz="914400" rtl="0" eaLnBrk="1" latinLnBrk="0" hangingPunct="1">
        <a:lnSpc>
          <a:spcPct val="100000"/>
        </a:lnSpc>
        <a:spcBef>
          <a:spcPts val="1000"/>
        </a:spcBef>
        <a:buClr>
          <a:schemeClr val="tx1"/>
        </a:buClr>
        <a:buSzPct val="75000"/>
        <a:buFont typeface="Arial" panose="020B0604020202020204" pitchFamily="34" charset="0"/>
        <a:buChar char="•"/>
        <a:defRPr sz="2000" kern="1200" spc="-30">
          <a:solidFill>
            <a:schemeClr val="tx1"/>
          </a:solidFill>
          <a:latin typeface="+mn-lt"/>
          <a:ea typeface="Open Sans" charset="0"/>
          <a:cs typeface="Open Sans" charset="0"/>
        </a:defRPr>
      </a:lvl1pPr>
      <a:lvl2pPr marL="685800" indent="-228600" algn="l" defTabSz="914400" rtl="0" eaLnBrk="1" latinLnBrk="0" hangingPunct="1">
        <a:lnSpc>
          <a:spcPct val="100000"/>
        </a:lnSpc>
        <a:spcBef>
          <a:spcPts val="500"/>
        </a:spcBef>
        <a:buClr>
          <a:schemeClr val="tx1"/>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tx1"/>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tx1"/>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tx1"/>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p15:clr>
            <a:srgbClr val="86BC25"/>
          </p15:clr>
        </p15:guide>
        <p15:guide id="2" orient="horz" pos="4032">
          <p15:clr>
            <a:srgbClr val="86BC25"/>
          </p15:clr>
        </p15:guide>
        <p15:guide id="3" orient="horz" pos="518">
          <p15:clr>
            <a:srgbClr val="86BC25"/>
          </p15:clr>
        </p15:guide>
        <p15:guide id="4" orient="horz" pos="748">
          <p15:clr>
            <a:srgbClr val="86BC25"/>
          </p15:clr>
        </p15:guide>
        <p15:guide id="5" orient="horz" pos="1152">
          <p15:clr>
            <a:srgbClr val="046A38"/>
          </p15:clr>
        </p15:guide>
        <p15:guide id="6" orient="horz" pos="2592">
          <p15:clr>
            <a:srgbClr val="62B5E5"/>
          </p15:clr>
        </p15:guide>
        <p15:guide id="7" orient="horz" pos="2112">
          <p15:clr>
            <a:srgbClr val="012169"/>
          </p15:clr>
        </p15:guide>
        <p15:guide id="8" orient="horz" pos="3072">
          <p15:clr>
            <a:srgbClr val="012169"/>
          </p15:clr>
        </p15:guide>
        <p15:guide id="9" pos="288">
          <p15:clr>
            <a:srgbClr val="86BC25"/>
          </p15:clr>
        </p15:guide>
        <p15:guide id="10" pos="6048">
          <p15:clr>
            <a:srgbClr val="86BC25"/>
          </p15:clr>
        </p15:guide>
        <p15:guide id="11" pos="3024">
          <p15:clr>
            <a:srgbClr val="62B5E5"/>
          </p15:clr>
        </p15:guide>
        <p15:guide id="12" pos="3312">
          <p15:clr>
            <a:srgbClr val="62B5E5"/>
          </p15:clr>
        </p15:guide>
        <p15:guide id="13" pos="2016">
          <p15:clr>
            <a:srgbClr val="012169"/>
          </p15:clr>
        </p15:guide>
        <p15:guide id="14" pos="2448">
          <p15:clr>
            <a:srgbClr val="012169"/>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4/23/2024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7706680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10.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tags" Target="../tags/tag9.xml"/><Relationship Id="rId5" Type="http://schemas.openxmlformats.org/officeDocument/2006/relationships/image" Target="../media/image13.emf"/><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5.xml"/><Relationship Id="rId1" Type="http://schemas.openxmlformats.org/officeDocument/2006/relationships/tags" Target="../tags/tag10.xml"/><Relationship Id="rId5" Type="http://schemas.openxmlformats.org/officeDocument/2006/relationships/image" Target="../media/image13.emf"/><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ags" Target="../tags/tag11.x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ags" Target="../tags/tag12.x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ags" Target="../tags/tag13.x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7.xml"/><Relationship Id="rId1" Type="http://schemas.openxmlformats.org/officeDocument/2006/relationships/tags" Target="../tags/tag14.xml"/><Relationship Id="rId5" Type="http://schemas.openxmlformats.org/officeDocument/2006/relationships/image" Target="../media/image13.emf"/><Relationship Id="rId4" Type="http://schemas.openxmlformats.org/officeDocument/2006/relationships/oleObject" Target="../embeddings/oleObject8.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7.xml"/><Relationship Id="rId1" Type="http://schemas.openxmlformats.org/officeDocument/2006/relationships/tags" Target="../tags/tag15.x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7.xml"/><Relationship Id="rId1" Type="http://schemas.openxmlformats.org/officeDocument/2006/relationships/tags" Target="../tags/tag16.xml"/><Relationship Id="rId5" Type="http://schemas.openxmlformats.org/officeDocument/2006/relationships/image" Target="../media/image13.emf"/><Relationship Id="rId4" Type="http://schemas.openxmlformats.org/officeDocument/2006/relationships/oleObject" Target="../embeddings/oleObject9.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7.xml"/><Relationship Id="rId1" Type="http://schemas.openxmlformats.org/officeDocument/2006/relationships/tags" Target="../tags/tag17.xml"/><Relationship Id="rId5" Type="http://schemas.openxmlformats.org/officeDocument/2006/relationships/image" Target="../media/image13.emf"/><Relationship Id="rId4" Type="http://schemas.openxmlformats.org/officeDocument/2006/relationships/oleObject" Target="../embeddings/oleObject9.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7.xml"/><Relationship Id="rId1" Type="http://schemas.openxmlformats.org/officeDocument/2006/relationships/tags" Target="../tags/tag18.xml"/><Relationship Id="rId5" Type="http://schemas.openxmlformats.org/officeDocument/2006/relationships/image" Target="../media/image13.emf"/><Relationship Id="rId4" Type="http://schemas.openxmlformats.org/officeDocument/2006/relationships/oleObject" Target="../embeddings/oleObject9.bin"/></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5.xml"/><Relationship Id="rId18" Type="http://schemas.openxmlformats.org/officeDocument/2006/relationships/slide" Target="slide21.xml"/><Relationship Id="rId3" Type="http://schemas.openxmlformats.org/officeDocument/2006/relationships/slide" Target="slide22.xml"/><Relationship Id="rId7" Type="http://schemas.openxmlformats.org/officeDocument/2006/relationships/slide" Target="slide8.xml"/><Relationship Id="rId12" Type="http://schemas.openxmlformats.org/officeDocument/2006/relationships/slide" Target="slide13.xml"/><Relationship Id="rId17" Type="http://schemas.openxmlformats.org/officeDocument/2006/relationships/slide" Target="slide20.xml"/><Relationship Id="rId2" Type="http://schemas.openxmlformats.org/officeDocument/2006/relationships/notesSlide" Target="../notesSlides/notesSlide2.xml"/><Relationship Id="rId16" Type="http://schemas.openxmlformats.org/officeDocument/2006/relationships/slide" Target="slide19.xml"/><Relationship Id="rId1" Type="http://schemas.openxmlformats.org/officeDocument/2006/relationships/slideLayout" Target="../slideLayouts/slideLayout39.xml"/><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slide" Target="slide14.xml"/><Relationship Id="rId15" Type="http://schemas.openxmlformats.org/officeDocument/2006/relationships/slide" Target="slide17.xml"/><Relationship Id="rId10" Type="http://schemas.openxmlformats.org/officeDocument/2006/relationships/slide" Target="slide11.xml"/><Relationship Id="rId19" Type="http://schemas.openxmlformats.org/officeDocument/2006/relationships/slide" Target="slide23.xml"/><Relationship Id="rId4" Type="http://schemas.openxmlformats.org/officeDocument/2006/relationships/slide" Target="slide4.xml"/><Relationship Id="rId9" Type="http://schemas.openxmlformats.org/officeDocument/2006/relationships/slide" Target="slide10.xml"/><Relationship Id="rId14" Type="http://schemas.openxmlformats.org/officeDocument/2006/relationships/slide" Target="slide1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5.xml"/><Relationship Id="rId1" Type="http://schemas.openxmlformats.org/officeDocument/2006/relationships/tags" Target="../tags/tag19.xml"/><Relationship Id="rId5" Type="http://schemas.openxmlformats.org/officeDocument/2006/relationships/image" Target="../media/image13.emf"/><Relationship Id="rId4" Type="http://schemas.openxmlformats.org/officeDocument/2006/relationships/oleObject" Target="../embeddings/oleObject7.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7.xml"/><Relationship Id="rId1" Type="http://schemas.openxmlformats.org/officeDocument/2006/relationships/tags" Target="../tags/tag20.x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7.xml"/><Relationship Id="rId1" Type="http://schemas.openxmlformats.org/officeDocument/2006/relationships/tags" Target="../tags/tag21.xml"/><Relationship Id="rId5" Type="http://schemas.openxmlformats.org/officeDocument/2006/relationships/image" Target="../media/image13.emf"/><Relationship Id="rId4" Type="http://schemas.openxmlformats.org/officeDocument/2006/relationships/oleObject" Target="../embeddings/oleObject7.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7.xml"/><Relationship Id="rId1" Type="http://schemas.openxmlformats.org/officeDocument/2006/relationships/tags" Target="../tags/tag22.x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6.xml"/><Relationship Id="rId4" Type="http://schemas.openxmlformats.org/officeDocument/2006/relationships/hyperlink" Target="mailto:Gunnar.Abrahamsson@ct.gov"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tags" Target="../tags/tag5.x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6.xml"/><Relationship Id="rId5" Type="http://schemas.openxmlformats.org/officeDocument/2006/relationships/image" Target="../media/image13.emf"/><Relationship Id="rId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7.xml"/><Relationship Id="rId1" Type="http://schemas.openxmlformats.org/officeDocument/2006/relationships/tags" Target="../tags/tag7.x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7.xml"/><Relationship Id="rId1" Type="http://schemas.openxmlformats.org/officeDocument/2006/relationships/tags" Target="../tags/tag8.xml"/><Relationship Id="rId5" Type="http://schemas.openxmlformats.org/officeDocument/2006/relationships/image" Target="../media/image13.e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T Department of Developmental Disabilities | LinkedIn">
            <a:extLst>
              <a:ext uri="{FF2B5EF4-FFF2-40B4-BE49-F238E27FC236}">
                <a16:creationId xmlns:a16="http://schemas.microsoft.com/office/drawing/2014/main" id="{CE461F25-2141-49BF-A6E7-C7F07DE10F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262" y="200175"/>
            <a:ext cx="1637984" cy="52399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EE1696B2-047F-4C78-AA9A-C683A92F0DAB}"/>
              </a:ext>
            </a:extLst>
          </p:cNvPr>
          <p:cNvGrpSpPr/>
          <p:nvPr/>
        </p:nvGrpSpPr>
        <p:grpSpPr>
          <a:xfrm>
            <a:off x="443869" y="5290899"/>
            <a:ext cx="11533869" cy="907464"/>
            <a:chOff x="443869" y="5290899"/>
            <a:chExt cx="11533869" cy="907464"/>
          </a:xfrm>
        </p:grpSpPr>
        <p:sp>
          <p:nvSpPr>
            <p:cNvPr id="61" name="Title 7">
              <a:extLst>
                <a:ext uri="{FF2B5EF4-FFF2-40B4-BE49-F238E27FC236}">
                  <a16:creationId xmlns:a16="http://schemas.microsoft.com/office/drawing/2014/main" id="{9D1309EA-4F4E-48CB-9D70-7B2C42223688}"/>
                </a:ext>
              </a:extLst>
            </p:cNvPr>
            <p:cNvSpPr txBox="1">
              <a:spLocks/>
            </p:cNvSpPr>
            <p:nvPr/>
          </p:nvSpPr>
          <p:spPr>
            <a:xfrm>
              <a:off x="499696" y="5290899"/>
              <a:ext cx="11478042" cy="377204"/>
            </a:xfrm>
            <a:prstGeom prst="rect">
              <a:avLst/>
            </a:prstGeom>
          </p:spPr>
          <p:txBody>
            <a:bodyPr vert="horz" lIns="0" tIns="45720" rIns="91440" bIns="0" rtlCol="0" anchor="t" anchorCtr="0">
              <a:noAutofit/>
            </a:bodyPr>
            <a:lstStyle>
              <a:lvl1pPr algn="l" defTabSz="914400" rtl="0" eaLnBrk="1" latinLnBrk="0" hangingPunct="1">
                <a:lnSpc>
                  <a:spcPct val="85000"/>
                </a:lnSpc>
                <a:spcBef>
                  <a:spcPct val="0"/>
                </a:spcBef>
                <a:buNone/>
                <a:defRPr sz="2800" b="1" i="0" kern="1200" cap="none" spc="-100" baseline="0">
                  <a:solidFill>
                    <a:schemeClr val="tx1"/>
                  </a:solidFill>
                  <a:latin typeface="+mn-lt"/>
                  <a:ea typeface="Bebas Neue" charset="0"/>
                  <a:cs typeface="Chronicle Display Black"/>
                </a:defRPr>
              </a:lvl1pPr>
            </a:lstStyle>
            <a:p>
              <a:pPr marL="0" marR="0" lvl="0" indent="0" algn="l" defTabSz="914400" rtl="0" eaLnBrk="1" fontAlgn="auto" latinLnBrk="0" hangingPunct="1">
                <a:lnSpc>
                  <a:spcPct val="70000"/>
                </a:lnSpc>
                <a:spcBef>
                  <a:spcPct val="0"/>
                </a:spcBef>
                <a:spcAft>
                  <a:spcPts val="0"/>
                </a:spcAft>
                <a:buClrTx/>
                <a:buSzTx/>
                <a:buFontTx/>
                <a:buNone/>
                <a:tabLst/>
                <a:defRPr/>
              </a:pPr>
              <a:r>
                <a:rPr kumimoji="0" lang="en-US" sz="3200" b="1" i="0" u="none" strike="noStrike" kern="1200" cap="none" spc="-100" normalizeH="0" baseline="0" noProof="0">
                  <a:ln>
                    <a:noFill/>
                  </a:ln>
                  <a:solidFill>
                    <a:srgbClr val="000000"/>
                  </a:solidFill>
                  <a:effectLst/>
                  <a:uLnTx/>
                  <a:uFillTx/>
                  <a:latin typeface="Calibri" panose="020F0502020204030204"/>
                  <a:ea typeface="Open Sans" panose="020B0606030504020204" pitchFamily="34" charset="0"/>
                  <a:cs typeface="Open Sans" panose="020B0606030504020204" pitchFamily="34" charset="0"/>
                </a:rPr>
                <a:t>STEP Approved Provider Approaches</a:t>
              </a:r>
            </a:p>
            <a:p>
              <a:pPr marL="0" marR="0" lvl="0" indent="0" algn="l" defTabSz="914400" rtl="0" eaLnBrk="1" fontAlgn="auto" latinLnBrk="0" hangingPunct="1">
                <a:lnSpc>
                  <a:spcPct val="70000"/>
                </a:lnSpc>
                <a:spcBef>
                  <a:spcPct val="0"/>
                </a:spcBef>
                <a:spcAft>
                  <a:spcPts val="0"/>
                </a:spcAft>
                <a:buClrTx/>
                <a:buSzTx/>
                <a:buFontTx/>
                <a:buNone/>
                <a:tabLst/>
                <a:defRPr/>
              </a:pPr>
              <a:endParaRPr kumimoji="0" lang="en-US" sz="2400" b="1" i="0" u="none" strike="noStrike" kern="1200" cap="none" spc="-100" normalizeH="0" baseline="0" noProof="0">
                <a:ln>
                  <a:noFill/>
                </a:ln>
                <a:solidFill>
                  <a:srgbClr val="000000"/>
                </a:solidFill>
                <a:effectLst/>
                <a:uLnTx/>
                <a:uFillTx/>
                <a:latin typeface="Calibri" panose="020F0502020204030204"/>
                <a:ea typeface="Verdana" panose="020B0604030504040204" pitchFamily="34" charset="0"/>
                <a:cs typeface="Open Sans Light" panose="020B0306030504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100" normalizeH="0" baseline="0" noProof="0">
                <a:ln>
                  <a:noFill/>
                </a:ln>
                <a:solidFill>
                  <a:srgbClr val="14377D"/>
                </a:solidFill>
                <a:effectLst/>
                <a:uLnTx/>
                <a:uFillTx/>
                <a:latin typeface="Calibri" panose="020F0502020204030204"/>
                <a:ea typeface="Verdana" panose="020B0604030504040204" pitchFamily="34" charset="0"/>
                <a:cs typeface="Open Sans Light" panose="020B0306030504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100" normalizeH="0" baseline="0" noProof="0">
                <a:ln>
                  <a:noFill/>
                </a:ln>
                <a:solidFill>
                  <a:srgbClr val="14377D"/>
                </a:solidFill>
                <a:effectLst/>
                <a:uLnTx/>
                <a:uFillTx/>
                <a:latin typeface="Calibri" panose="020F0502020204030204"/>
                <a:ea typeface="Verdana" panose="020B0604030504040204" pitchFamily="34" charset="0"/>
                <a:cs typeface="Open Sans Light" panose="020B0306030504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100" normalizeH="0" baseline="0" noProof="0">
                <a:ln>
                  <a:noFill/>
                </a:ln>
                <a:solidFill>
                  <a:srgbClr val="14377D"/>
                </a:solidFill>
                <a:effectLst/>
                <a:uLnTx/>
                <a:uFillTx/>
                <a:latin typeface="Calibri" panose="020F0502020204030204"/>
                <a:ea typeface="Verdana" panose="020B0604030504040204" pitchFamily="34" charset="0"/>
                <a:cs typeface="Open Sans Light" panose="020B0306030504020204" pitchFamily="34" charset="0"/>
              </a:endParaRPr>
            </a:p>
            <a:p>
              <a:pPr marL="0" marR="0" lvl="0" indent="0" algn="l" defTabSz="914400" rtl="0" eaLnBrk="1" fontAlgn="auto" latinLnBrk="0" hangingPunct="1">
                <a:lnSpc>
                  <a:spcPct val="70000"/>
                </a:lnSpc>
                <a:spcBef>
                  <a:spcPct val="0"/>
                </a:spcBef>
                <a:spcAft>
                  <a:spcPts val="0"/>
                </a:spcAft>
                <a:buClrTx/>
                <a:buSzTx/>
                <a:buFontTx/>
                <a:buNone/>
                <a:tabLst/>
                <a:defRPr/>
              </a:pPr>
              <a:endParaRPr kumimoji="0" lang="en-US" sz="1600" b="1" i="0" u="none" strike="noStrike" kern="1200" cap="none" spc="-100" normalizeH="0" baseline="0" noProof="0">
                <a:ln>
                  <a:noFill/>
                </a:ln>
                <a:solidFill>
                  <a:srgbClr val="14377D"/>
                </a:solidFill>
                <a:effectLst/>
                <a:uLnTx/>
                <a:uFillTx/>
                <a:latin typeface="Calibri" panose="020F0502020204030204"/>
                <a:ea typeface="Verdana" panose="020B0604030504040204" pitchFamily="34" charset="0"/>
              </a:endParaRPr>
            </a:p>
          </p:txBody>
        </p:sp>
        <p:sp>
          <p:nvSpPr>
            <p:cNvPr id="64" name="Rectangle 63">
              <a:extLst>
                <a:ext uri="{FF2B5EF4-FFF2-40B4-BE49-F238E27FC236}">
                  <a16:creationId xmlns:a16="http://schemas.microsoft.com/office/drawing/2014/main" id="{B67C2DF1-85FB-4AD8-8AF7-C04F335B88CE}"/>
                </a:ext>
              </a:extLst>
            </p:cNvPr>
            <p:cNvSpPr/>
            <p:nvPr/>
          </p:nvSpPr>
          <p:spPr>
            <a:xfrm>
              <a:off x="443869" y="5798253"/>
              <a:ext cx="9541559"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Connecticut Department of Developmental Services </a:t>
              </a:r>
            </a:p>
          </p:txBody>
        </p:sp>
        <p:grpSp>
          <p:nvGrpSpPr>
            <p:cNvPr id="2" name="Group 1">
              <a:extLst>
                <a:ext uri="{FF2B5EF4-FFF2-40B4-BE49-F238E27FC236}">
                  <a16:creationId xmlns:a16="http://schemas.microsoft.com/office/drawing/2014/main" id="{D2FFE0F0-6221-4DDA-943E-C017910952F5}"/>
                </a:ext>
              </a:extLst>
            </p:cNvPr>
            <p:cNvGrpSpPr/>
            <p:nvPr/>
          </p:nvGrpSpPr>
          <p:grpSpPr>
            <a:xfrm>
              <a:off x="499077" y="5732971"/>
              <a:ext cx="11078504" cy="0"/>
              <a:chOff x="499077" y="5732971"/>
              <a:chExt cx="11078504" cy="0"/>
            </a:xfrm>
          </p:grpSpPr>
          <p:cxnSp>
            <p:nvCxnSpPr>
              <p:cNvPr id="65" name="Straight Connector 64">
                <a:extLst>
                  <a:ext uri="{FF2B5EF4-FFF2-40B4-BE49-F238E27FC236}">
                    <a16:creationId xmlns:a16="http://schemas.microsoft.com/office/drawing/2014/main" id="{FF5A87C3-8F15-401E-B485-AE2AD94522A0}"/>
                  </a:ext>
                </a:extLst>
              </p:cNvPr>
              <p:cNvCxnSpPr>
                <a:cxnSpLocks/>
              </p:cNvCxnSpPr>
              <p:nvPr/>
            </p:nvCxnSpPr>
            <p:spPr>
              <a:xfrm>
                <a:off x="499077" y="5732971"/>
                <a:ext cx="2011680" cy="0"/>
              </a:xfrm>
              <a:prstGeom prst="line">
                <a:avLst/>
              </a:prstGeom>
              <a:ln w="63500">
                <a:solidFill>
                  <a:srgbClr val="22326E"/>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39EEEAB-F859-4D9D-93CE-A27B3F5F32C9}"/>
                  </a:ext>
                </a:extLst>
              </p:cNvPr>
              <p:cNvCxnSpPr>
                <a:cxnSpLocks/>
              </p:cNvCxnSpPr>
              <p:nvPr/>
            </p:nvCxnSpPr>
            <p:spPr>
              <a:xfrm>
                <a:off x="2765783" y="5732971"/>
                <a:ext cx="2011680" cy="0"/>
              </a:xfrm>
              <a:prstGeom prst="line">
                <a:avLst/>
              </a:prstGeom>
              <a:ln w="63500">
                <a:solidFill>
                  <a:srgbClr val="009DEA"/>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3812E90-E888-4F51-9180-7EB7B2B73E1E}"/>
                  </a:ext>
                </a:extLst>
              </p:cNvPr>
              <p:cNvCxnSpPr>
                <a:cxnSpLocks/>
              </p:cNvCxnSpPr>
              <p:nvPr/>
            </p:nvCxnSpPr>
            <p:spPr>
              <a:xfrm>
                <a:off x="5032489" y="5732971"/>
                <a:ext cx="2011680" cy="0"/>
              </a:xfrm>
              <a:prstGeom prst="line">
                <a:avLst/>
              </a:prstGeom>
              <a:ln w="63500">
                <a:solidFill>
                  <a:srgbClr val="E03C3A"/>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B97B52B-A971-4231-8334-D916105D4B9F}"/>
                  </a:ext>
                </a:extLst>
              </p:cNvPr>
              <p:cNvCxnSpPr>
                <a:cxnSpLocks/>
              </p:cNvCxnSpPr>
              <p:nvPr/>
            </p:nvCxnSpPr>
            <p:spPr>
              <a:xfrm>
                <a:off x="7299195" y="5732971"/>
                <a:ext cx="2011680" cy="0"/>
              </a:xfrm>
              <a:prstGeom prst="line">
                <a:avLst/>
              </a:prstGeom>
              <a:ln w="63500">
                <a:solidFill>
                  <a:srgbClr val="ED8C0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ADA3BF-90EE-4300-A5CD-6F017E3D5A44}"/>
                  </a:ext>
                </a:extLst>
              </p:cNvPr>
              <p:cNvCxnSpPr>
                <a:cxnSpLocks/>
              </p:cNvCxnSpPr>
              <p:nvPr/>
            </p:nvCxnSpPr>
            <p:spPr>
              <a:xfrm>
                <a:off x="9565901" y="5732971"/>
                <a:ext cx="2011680" cy="0"/>
              </a:xfrm>
              <a:prstGeom prst="line">
                <a:avLst/>
              </a:prstGeom>
              <a:ln w="63500">
                <a:solidFill>
                  <a:srgbClr val="22326E"/>
                </a:solidFill>
              </a:ln>
            </p:spPr>
            <p:style>
              <a:lnRef idx="1">
                <a:schemeClr val="accent1"/>
              </a:lnRef>
              <a:fillRef idx="0">
                <a:schemeClr val="accent1"/>
              </a:fillRef>
              <a:effectRef idx="0">
                <a:schemeClr val="accent1"/>
              </a:effectRef>
              <a:fontRef idx="minor">
                <a:schemeClr val="tx1"/>
              </a:fontRef>
            </p:style>
          </p:cxnSp>
        </p:grpSp>
      </p:grpSp>
      <p:pic>
        <p:nvPicPr>
          <p:cNvPr id="14" name="Picture 13">
            <a:extLst>
              <a:ext uri="{FF2B5EF4-FFF2-40B4-BE49-F238E27FC236}">
                <a16:creationId xmlns:a16="http://schemas.microsoft.com/office/drawing/2014/main" id="{B7B3E449-33D9-404C-988A-69325708DB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571" y="200175"/>
            <a:ext cx="1164167" cy="1540673"/>
          </a:xfrm>
          <a:prstGeom prst="rect">
            <a:avLst/>
          </a:prstGeom>
        </p:spPr>
      </p:pic>
      <p:pic>
        <p:nvPicPr>
          <p:cNvPr id="6" name="Picture 5">
            <a:extLst>
              <a:ext uri="{FF2B5EF4-FFF2-40B4-BE49-F238E27FC236}">
                <a16:creationId xmlns:a16="http://schemas.microsoft.com/office/drawing/2014/main" id="{F1334FB2-53A7-F066-C409-4DAA66FC9BB0}"/>
              </a:ext>
            </a:extLst>
          </p:cNvPr>
          <p:cNvPicPr>
            <a:picLocks noChangeAspect="1"/>
          </p:cNvPicPr>
          <p:nvPr/>
        </p:nvPicPr>
        <p:blipFill rotWithShape="1">
          <a:blip r:embed="rId5"/>
          <a:srcRect l="14102" r="1" b="18917"/>
          <a:stretch/>
        </p:blipFill>
        <p:spPr>
          <a:xfrm>
            <a:off x="2908453" y="970511"/>
            <a:ext cx="5959889" cy="3743813"/>
          </a:xfrm>
          <a:prstGeom prst="rect">
            <a:avLst/>
          </a:prstGeom>
        </p:spPr>
      </p:pic>
    </p:spTree>
    <p:extLst>
      <p:ext uri="{BB962C8B-B14F-4D97-AF65-F5344CB8AC3E}">
        <p14:creationId xmlns:p14="http://schemas.microsoft.com/office/powerpoint/2010/main" val="173137540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59721"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DEF7A026-2C4A-D3F3-3C1C-54D0FB323D2A}"/>
              </a:ext>
            </a:extLst>
          </p:cNvPr>
          <p:cNvGrpSpPr/>
          <p:nvPr/>
        </p:nvGrpSpPr>
        <p:grpSpPr>
          <a:xfrm>
            <a:off x="5893316" y="3462439"/>
            <a:ext cx="5137200" cy="1384995"/>
            <a:chOff x="5893316" y="3462439"/>
            <a:chExt cx="5137200" cy="1384995"/>
          </a:xfrm>
        </p:grpSpPr>
        <p:sp>
          <p:nvSpPr>
            <p:cNvPr id="26" name="TextBox 25">
              <a:extLst>
                <a:ext uri="{FF2B5EF4-FFF2-40B4-BE49-F238E27FC236}">
                  <a16:creationId xmlns:a16="http://schemas.microsoft.com/office/drawing/2014/main" id="{2DC8DAA7-56CD-48F4-A253-22A863B3D45C}"/>
                </a:ext>
              </a:extLst>
            </p:cNvPr>
            <p:cNvSpPr txBox="1"/>
            <p:nvPr/>
          </p:nvSpPr>
          <p:spPr>
            <a:xfrm>
              <a:off x="5893316" y="3462439"/>
              <a:ext cx="5137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effectLst/>
                  <a:uLnTx/>
                  <a:uFillTx/>
                  <a:latin typeface="Open Sans"/>
                  <a:ea typeface="+mn-ea"/>
                  <a:cs typeface="+mn-cs"/>
                </a:rPr>
                <a:t>Transition home</a:t>
              </a:r>
              <a:br>
                <a:rPr kumimoji="0" lang="en-US" sz="1200" b="1" i="0" u="none" strike="noStrike" kern="1200" cap="all" spc="0" normalizeH="0" noProof="0">
                  <a:ln>
                    <a:noFill/>
                  </a:ln>
                  <a:effectLst/>
                  <a:uLnTx/>
                  <a:uFillTx/>
                  <a:latin typeface="Open Sans"/>
                  <a:ea typeface="+mn-ea"/>
                  <a:cs typeface="+mn-cs"/>
                </a:rPr>
              </a:b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Open Sans"/>
                  <a:ea typeface="Montserrat Light" charset="0"/>
                  <a:cs typeface="Montserrat Light" charset="0"/>
                </a:rPr>
                <a:t>While living in the transition home, </a:t>
              </a:r>
              <a:r>
                <a:rPr lang="en-US" sz="1200">
                  <a:latin typeface="Open Sans"/>
                  <a:ea typeface="Montserrat Light" charset="0"/>
                  <a:cs typeface="Montserrat Light" charset="0"/>
                </a:rPr>
                <a:t>individuals</a:t>
              </a:r>
              <a:r>
                <a:rPr kumimoji="0" lang="en-US" sz="1200" b="0" i="0" u="none" strike="noStrike" kern="1200" cap="none" spc="0" normalizeH="0" baseline="0" noProof="0">
                  <a:ln>
                    <a:noFill/>
                  </a:ln>
                  <a:effectLst/>
                  <a:uLnTx/>
                  <a:uFillTx/>
                  <a:latin typeface="Open Sans"/>
                  <a:ea typeface="Montserrat Light" charset="0"/>
                  <a:cs typeface="Montserrat Light" charset="0"/>
                </a:rPr>
                <a:t> will learn the necessary skills required to live more independently including learning how to use public transportation, managing their own finances, and completing household tasks such as cooking </a:t>
              </a:r>
              <a:r>
                <a:rPr lang="en-US" sz="1200">
                  <a:latin typeface="Open Sans"/>
                  <a:ea typeface="Montserrat Light" charset="0"/>
                  <a:cs typeface="Montserrat Light" charset="0"/>
                </a:rPr>
                <a:t>and </a:t>
              </a:r>
              <a:r>
                <a:rPr kumimoji="0" lang="en-US" sz="1200" b="0" i="0" u="none" strike="noStrike" kern="1200" cap="none" spc="0" normalizeH="0" baseline="0" noProof="0">
                  <a:ln>
                    <a:noFill/>
                  </a:ln>
                  <a:effectLst/>
                  <a:uLnTx/>
                  <a:uFillTx/>
                  <a:latin typeface="Open Sans"/>
                  <a:ea typeface="Montserrat Light" charset="0"/>
                  <a:cs typeface="Montserrat Light" charset="0"/>
                </a:rPr>
                <a:t>cleaning.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10959" y="3739723"/>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59721" y="3442191"/>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59721" y="505381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2A9076BA-A69F-0930-C7A6-8DE08B759985}"/>
              </a:ext>
            </a:extLst>
          </p:cNvPr>
          <p:cNvGrpSpPr/>
          <p:nvPr/>
        </p:nvGrpSpPr>
        <p:grpSpPr>
          <a:xfrm>
            <a:off x="5935444" y="932250"/>
            <a:ext cx="5435333" cy="2123658"/>
            <a:chOff x="5894562" y="1109221"/>
            <a:chExt cx="5435333" cy="2123658"/>
          </a:xfrm>
        </p:grpSpPr>
        <p:sp>
          <p:nvSpPr>
            <p:cNvPr id="27" name="TextBox 26">
              <a:extLst>
                <a:ext uri="{FF2B5EF4-FFF2-40B4-BE49-F238E27FC236}">
                  <a16:creationId xmlns:a16="http://schemas.microsoft.com/office/drawing/2014/main" id="{CDEB55E1-950D-4A3B-AEE6-9F38E9CEE864}"/>
                </a:ext>
              </a:extLst>
            </p:cNvPr>
            <p:cNvSpPr txBox="1"/>
            <p:nvPr/>
          </p:nvSpPr>
          <p:spPr>
            <a:xfrm>
              <a:off x="5894562" y="1109221"/>
              <a:ext cx="5435333"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assistive technology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The Arc of Southington will offer assistive technology training to teach staff how to foster and promote independence. </a:t>
              </a:r>
              <a:r>
                <a:rPr lang="en-US" sz="1200">
                  <a:solidFill>
                    <a:prstClr val="black"/>
                  </a:solidFill>
                  <a:latin typeface="Open Sans"/>
                  <a:ea typeface="Montserrat Light" charset="0"/>
                  <a:cs typeface="Montserrat Light" charset="0"/>
                </a:rPr>
                <a:t>Trained staff will complete an assessment for each individual transitioning to identify appropriate assistive technology solutions based on their goals and needs. This will include identifying technology solutions to promote safety in an independent environment. </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This training will be ongoing and will adapt as the needs of the individuals change. The Arc of Southington is looking to supplement STEP funds by applying for the open Notice of Opportunity regarding assistive technology for the transition home. </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10959" y="1391656"/>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6196A006-BF15-6C33-9281-2F05E3596A95}"/>
              </a:ext>
            </a:extLst>
          </p:cNvPr>
          <p:cNvGrpSpPr/>
          <p:nvPr/>
        </p:nvGrpSpPr>
        <p:grpSpPr>
          <a:xfrm>
            <a:off x="5930174" y="5056281"/>
            <a:ext cx="5314842" cy="1569660"/>
            <a:chOff x="5930174" y="5056281"/>
            <a:chExt cx="5314842" cy="1569660"/>
          </a:xfrm>
        </p:grpSpPr>
        <p:sp>
          <p:nvSpPr>
            <p:cNvPr id="25" name="TextBox 24">
              <a:extLst>
                <a:ext uri="{FF2B5EF4-FFF2-40B4-BE49-F238E27FC236}">
                  <a16:creationId xmlns:a16="http://schemas.microsoft.com/office/drawing/2014/main" id="{77B0330E-ACE6-412F-BF5B-AEF1F726B74B}"/>
                </a:ext>
              </a:extLst>
            </p:cNvPr>
            <p:cNvSpPr txBox="1"/>
            <p:nvPr/>
          </p:nvSpPr>
          <p:spPr>
            <a:xfrm>
              <a:off x="5930174" y="5056281"/>
              <a:ext cx="531484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latin typeface="Open Sans"/>
                </a:rPr>
                <a:t>Holistic Supports</a:t>
              </a:r>
              <a:endParaRPr kumimoji="0" lang="en-US" sz="1200" b="1" i="0" u="none" strike="noStrike" kern="1200" cap="all" spc="0" normalizeH="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Open Sans"/>
                  <a:ea typeface="Montserrat Light" charset="0"/>
                  <a:cs typeface="Montserrat Light" charset="0"/>
                </a:rPr>
                <a:t>The Arc of Southington will provide holistic supports for individuals in the transition house. This will include behavioral supports, medical and dietary supports, Meals on Wheels, healthy cooking classes, cyber and community safety, travel training, and facilitating community connections. Additionally, all individuals will have access to counseling services. </a:t>
              </a:r>
              <a:endParaRPr kumimoji="0" lang="en-US" sz="1200" b="0" i="0" u="none" strike="noStrike" kern="1200" cap="none" spc="0" normalizeH="0" baseline="0" noProof="0">
                <a:ln>
                  <a:noFill/>
                </a:ln>
                <a:effectLst/>
                <a:uLnTx/>
                <a:uFillTx/>
                <a:latin typeface="Open Sans"/>
                <a:ea typeface="Montserrat Light" charset="0"/>
                <a:cs typeface="Montserrat Light" charset="0"/>
              </a:endParaRP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6010959" y="5372778"/>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876038"/>
            <a:ext cx="4191123" cy="1537610"/>
          </a:xfrm>
        </p:spPr>
        <p:txBody>
          <a:bodyPr/>
          <a:lstStyle/>
          <a:p>
            <a:r>
              <a:rPr lang="en-US" sz="1400" b="0" i="1" spc="0">
                <a:solidFill>
                  <a:prstClr val="black"/>
                </a:solidFill>
                <a:ea typeface="Montserrat SemiBold" charset="0"/>
                <a:cs typeface="Montserrat SemiBold" charset="0"/>
              </a:rPr>
              <a:t>The Arc of Southington has a mission of educating, empowering, supporting, and advocating for people with disabilities. They are working with three individuals in their </a:t>
            </a:r>
            <a:r>
              <a:rPr lang="en-US" sz="1400" i="1" spc="0">
                <a:solidFill>
                  <a:prstClr val="black"/>
                </a:solidFill>
                <a:ea typeface="Montserrat SemiBold" charset="0"/>
                <a:cs typeface="Montserrat SemiBold" charset="0"/>
              </a:rPr>
              <a:t>CLA residential supports to move to a transition home model </a:t>
            </a:r>
            <a:r>
              <a:rPr lang="en-US" sz="1400" b="0" i="1" spc="0">
                <a:solidFill>
                  <a:prstClr val="black"/>
                </a:solidFill>
                <a:ea typeface="Montserrat SemiBold" charset="0"/>
                <a:cs typeface="Montserrat SemiBold" charset="0"/>
              </a:rPr>
              <a:t>where individuals will gain the necessary skills to prepare to move into independent living (IHS and Clustered IHS) or supportive housing. </a:t>
            </a:r>
            <a:br>
              <a:rPr lang="en-US" sz="1400" b="0" i="1" spc="0">
                <a:solidFill>
                  <a:prstClr val="black"/>
                </a:solidFill>
                <a:ea typeface="Montserrat SemiBold" charset="0"/>
                <a:cs typeface="Montserrat SemiBold" charset="0"/>
              </a:rPr>
            </a:b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830997"/>
          </a:xfrm>
          <a:prstGeom prst="rect">
            <a:avLst/>
          </a:prstGeom>
          <a:noFill/>
        </p:spPr>
        <p:txBody>
          <a:bodyPr wrap="square">
            <a:spAutoFit/>
          </a:bodyPr>
          <a:lstStyle/>
          <a:p>
            <a:r>
              <a:rPr lang="en-US" sz="2400" b="1">
                <a:solidFill>
                  <a:prstClr val="black"/>
                </a:solidFill>
              </a:rPr>
              <a:t>The Arc of Southington, Inc.</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N/A</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3</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CLA, IHS </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lang="en-US" sz="1400">
                <a:latin typeface="Open Sans"/>
                <a:ea typeface="Montserrat SemiBold" charset="0"/>
                <a:cs typeface="Montserrat SemiBold" charset="0"/>
              </a:rPr>
              <a:t>No</a:t>
            </a:r>
            <a:endParaRPr lang="en-US" sz="1200"/>
          </a:p>
        </p:txBody>
      </p:sp>
      <p:sp>
        <p:nvSpPr>
          <p:cNvPr id="4" name="TextBox 3">
            <a:extLst>
              <a:ext uri="{FF2B5EF4-FFF2-40B4-BE49-F238E27FC236}">
                <a16:creationId xmlns:a16="http://schemas.microsoft.com/office/drawing/2014/main" id="{54015BB4-59CC-B63E-00CC-60662BF99BEF}"/>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11/27/23</a:t>
            </a:r>
          </a:p>
        </p:txBody>
      </p:sp>
    </p:spTree>
    <p:extLst>
      <p:ext uri="{BB962C8B-B14F-4D97-AF65-F5344CB8AC3E}">
        <p14:creationId xmlns:p14="http://schemas.microsoft.com/office/powerpoint/2010/main" val="407265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59721"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05E93F55-AD7F-DFE0-2614-A6A82532BDEE}"/>
              </a:ext>
            </a:extLst>
          </p:cNvPr>
          <p:cNvGrpSpPr/>
          <p:nvPr/>
        </p:nvGrpSpPr>
        <p:grpSpPr>
          <a:xfrm>
            <a:off x="5891948" y="2942373"/>
            <a:ext cx="5435333" cy="1754326"/>
            <a:chOff x="5891948" y="2746426"/>
            <a:chExt cx="5435333" cy="1754326"/>
          </a:xfrm>
        </p:grpSpPr>
        <p:sp>
          <p:nvSpPr>
            <p:cNvPr id="27" name="TextBox 26">
              <a:extLst>
                <a:ext uri="{FF2B5EF4-FFF2-40B4-BE49-F238E27FC236}">
                  <a16:creationId xmlns:a16="http://schemas.microsoft.com/office/drawing/2014/main" id="{CDEB55E1-950D-4A3B-AEE6-9F38E9CEE864}"/>
                </a:ext>
              </a:extLst>
            </p:cNvPr>
            <p:cNvSpPr txBox="1"/>
            <p:nvPr/>
          </p:nvSpPr>
          <p:spPr>
            <a:xfrm>
              <a:off x="5891948" y="2746426"/>
              <a:ext cx="543533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effectLst/>
                  <a:uLnTx/>
                  <a:uFillTx/>
                  <a:latin typeface="Open Sans"/>
                  <a:ea typeface="+mn-ea"/>
                  <a:cs typeface="+mn-cs"/>
                </a:rPr>
                <a:t>Family forums and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Open Sans"/>
                  <a:ea typeface="Montserrat Light" charset="0"/>
                  <a:cs typeface="Montserrat Light" charset="0"/>
                </a:rPr>
                <a:t>CCARC hosted Family Forums focused on educating families and individuals about STEP, the featured Supportive Housing project, and other individualized services the agency is now providing like Project SEARCH and Customized Employment. In addition, after these presentations, CCARC met with each team to answer questions and determine interest, fears, and barriers, and worked to find solutions to address them.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5980769" y="3069591"/>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59721" y="2942373"/>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59721" y="4812035"/>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1FEC373C-69E6-A0A8-B031-F120F55C4B6B}"/>
              </a:ext>
            </a:extLst>
          </p:cNvPr>
          <p:cNvGrpSpPr/>
          <p:nvPr/>
        </p:nvGrpSpPr>
        <p:grpSpPr>
          <a:xfrm>
            <a:off x="5958749" y="932250"/>
            <a:ext cx="5137200" cy="1938992"/>
            <a:chOff x="5958749" y="707417"/>
            <a:chExt cx="5137200" cy="1938992"/>
          </a:xfrm>
        </p:grpSpPr>
        <p:sp>
          <p:nvSpPr>
            <p:cNvPr id="26" name="TextBox 25">
              <a:extLst>
                <a:ext uri="{FF2B5EF4-FFF2-40B4-BE49-F238E27FC236}">
                  <a16:creationId xmlns:a16="http://schemas.microsoft.com/office/drawing/2014/main" id="{2DC8DAA7-56CD-48F4-A253-22A863B3D45C}"/>
                </a:ext>
              </a:extLst>
            </p:cNvPr>
            <p:cNvSpPr txBox="1"/>
            <p:nvPr/>
          </p:nvSpPr>
          <p:spPr>
            <a:xfrm>
              <a:off x="5958749" y="707417"/>
              <a:ext cx="5137200"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solidFill>
                    <a:prstClr val="black"/>
                  </a:solidFill>
                  <a:latin typeface="Open Sans"/>
                </a:rPr>
                <a:t>New assistant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CCARC hired an Assistant Director to work with both the Supportive Housing property manager and DDS to implement policies and procedures, marketing and applicant review/transition, and staff recruitment and training. This person will become certified in AT Assessments. One of their primary responsibilities is to work with individuals and families and support them </a:t>
              </a:r>
              <a:r>
                <a:rPr lang="en-US" sz="1200">
                  <a:solidFill>
                    <a:prstClr val="black"/>
                  </a:solidFill>
                  <a:latin typeface="Open Sans"/>
                  <a:ea typeface="Montserrat Light" charset="0"/>
                  <a:cs typeface="Montserrat Light" charset="0"/>
                </a:rPr>
                <a:t>through</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transitions. As part of this process, they will identify the need for additional DSP support as CCARC navigates the implementation. </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003823"/>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24FDC83B-E8D8-6110-3F38-CAD93AB6C113}"/>
              </a:ext>
            </a:extLst>
          </p:cNvPr>
          <p:cNvGrpSpPr/>
          <p:nvPr/>
        </p:nvGrpSpPr>
        <p:grpSpPr>
          <a:xfrm>
            <a:off x="5891948" y="4812035"/>
            <a:ext cx="5314842" cy="1938992"/>
            <a:chOff x="5891948" y="4616088"/>
            <a:chExt cx="5314842" cy="1938992"/>
          </a:xfrm>
        </p:grpSpPr>
        <p:sp>
          <p:nvSpPr>
            <p:cNvPr id="25" name="TextBox 24">
              <a:extLst>
                <a:ext uri="{FF2B5EF4-FFF2-40B4-BE49-F238E27FC236}">
                  <a16:creationId xmlns:a16="http://schemas.microsoft.com/office/drawing/2014/main" id="{77B0330E-ACE6-412F-BF5B-AEF1F726B74B}"/>
                </a:ext>
              </a:extLst>
            </p:cNvPr>
            <p:cNvSpPr txBox="1"/>
            <p:nvPr/>
          </p:nvSpPr>
          <p:spPr>
            <a:xfrm>
              <a:off x="5891948" y="4616088"/>
              <a:ext cx="5314842"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effectLst/>
                  <a:uLnTx/>
                  <a:uFillTx/>
                  <a:latin typeface="Open Sans"/>
                  <a:ea typeface="+mn-ea"/>
                  <a:cs typeface="+mn-cs"/>
                </a:rPr>
                <a:t>Remote monitoring system implementation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Open Sans"/>
                  <a:ea typeface="Montserrat Light" charset="0"/>
                  <a:cs typeface="Montserrat Light" charset="0"/>
                </a:rPr>
                <a:t>CCARC was approved for ARPA funding as part of the NOO for AT to purchase a system to be used for remote monitoring and safety net services in the Supportive Housing setting. The plan allows for advanced training for the individuals and staff while still residing in the CLA to promote success and comfort upon transitioning to the new support. </a:t>
              </a:r>
              <a:r>
                <a:rPr lang="en-US" sz="1200">
                  <a:latin typeface="Open Sans"/>
                  <a:ea typeface="Montserrat Light" charset="0"/>
                  <a:cs typeface="Montserrat Light" charset="0"/>
                </a:rPr>
                <a:t>U</a:t>
              </a:r>
              <a:r>
                <a:rPr kumimoji="0" lang="en-US" sz="1200" b="0" i="0" u="none" strike="noStrike" kern="1200" cap="none" spc="0" normalizeH="0" baseline="0" noProof="0" err="1">
                  <a:ln>
                    <a:noFill/>
                  </a:ln>
                  <a:effectLst/>
                  <a:uLnTx/>
                  <a:uFillTx/>
                  <a:latin typeface="Open Sans"/>
                  <a:ea typeface="Montserrat Light" charset="0"/>
                  <a:cs typeface="Montserrat Light" charset="0"/>
                </a:rPr>
                <a:t>tilizing</a:t>
              </a:r>
              <a:r>
                <a:rPr kumimoji="0" lang="en-US" sz="1200" b="0" i="0" u="none" strike="noStrike" kern="1200" cap="none" spc="0" normalizeH="0" baseline="0" noProof="0">
                  <a:ln>
                    <a:noFill/>
                  </a:ln>
                  <a:effectLst/>
                  <a:uLnTx/>
                  <a:uFillTx/>
                  <a:latin typeface="Open Sans"/>
                  <a:ea typeface="Montserrat Light" charset="0"/>
                  <a:cs typeface="Montserrat Light" charset="0"/>
                </a:rPr>
                <a:t> remote supports in the CLA will allow CCARC to reduce overnight staffing hours as well once staff are comfortable with the technology.</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6016344" y="4941408"/>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461665"/>
            <a:ext cx="4191123" cy="2788806"/>
          </a:xfrm>
        </p:spPr>
        <p:txBody>
          <a:bodyPr/>
          <a:lstStyle/>
          <a:p>
            <a:r>
              <a:rPr lang="en-US" sz="1400" b="0" i="1" spc="0">
                <a:latin typeface="Open Sans" panose="020B0606030504020204" pitchFamily="34" charset="0"/>
                <a:ea typeface="Open Sans" panose="020B0606030504020204" pitchFamily="34" charset="0"/>
              </a:rPr>
              <a:t>CCARC is opening a new </a:t>
            </a:r>
            <a:r>
              <a:rPr lang="en-US" sz="1400" i="1" spc="0">
                <a:latin typeface="Open Sans" panose="020B0606030504020204" pitchFamily="34" charset="0"/>
                <a:ea typeface="Open Sans" panose="020B0606030504020204" pitchFamily="34" charset="0"/>
              </a:rPr>
              <a:t>Supportive Housing program to expand their IHS supports </a:t>
            </a:r>
            <a:r>
              <a:rPr lang="en-US" sz="1400" b="0" i="1" spc="0">
                <a:latin typeface="Open Sans" panose="020B0606030504020204" pitchFamily="34" charset="0"/>
                <a:ea typeface="Open Sans" panose="020B0606030504020204" pitchFamily="34" charset="0"/>
              </a:rPr>
              <a:t>and will support five individuals to transition into that setting as part of STEP. CCARC has taken great care to inform individuals, their families, and their support networks about the details of these supports and the changes they can expect in transitioning. The use of </a:t>
            </a:r>
            <a:r>
              <a:rPr lang="en-US" sz="1400" i="1" spc="0">
                <a:latin typeface="Open Sans" panose="020B0606030504020204" pitchFamily="34" charset="0"/>
                <a:ea typeface="Open Sans" panose="020B0606030504020204" pitchFamily="34" charset="0"/>
              </a:rPr>
              <a:t>both assistive technology and remote supports will </a:t>
            </a:r>
            <a:r>
              <a:rPr lang="en-US" sz="1400" b="0" i="1" spc="0">
                <a:latin typeface="Open Sans" panose="020B0606030504020204" pitchFamily="34" charset="0"/>
                <a:ea typeface="Open Sans" panose="020B0606030504020204" pitchFamily="34" charset="0"/>
              </a:rPr>
              <a:t>improve the transition experience and enhance individuals’ abilities to live independently.</a:t>
            </a:r>
            <a:endParaRPr lang="en-US">
              <a:latin typeface="Open Sans" panose="020B0606030504020204" pitchFamily="34" charset="0"/>
              <a:ea typeface="Open Sans" panose="020B0606030504020204" pitchFamily="34" charset="0"/>
            </a:endParaRPr>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latin typeface="Open Sans" panose="020B0606030504020204" pitchFamily="34" charset="0"/>
                <a:ea typeface="Open Sans" panose="020B0606030504020204" pitchFamily="34" charset="0"/>
                <a:cs typeface="Open Sans" panose="020B0606030504020204" pitchFamily="34" charset="0"/>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461665"/>
          </a:xfrm>
          <a:prstGeom prst="rect">
            <a:avLst/>
          </a:prstGeom>
          <a:noFill/>
        </p:spPr>
        <p:txBody>
          <a:bodyPr wrap="square">
            <a:spAutoFit/>
          </a:bodyPr>
          <a:lstStyle/>
          <a:p>
            <a:r>
              <a:rPr lang="en-US" sz="2400" b="1" spc="0">
                <a:solidFill>
                  <a:prstClr val="black"/>
                </a:solidFill>
                <a:latin typeface="Open Sans" panose="020B0606030504020204" pitchFamily="34" charset="0"/>
                <a:ea typeface="Open Sans" panose="020B0606030504020204" pitchFamily="34" charset="0"/>
                <a:cs typeface="Open Sans" panose="020B0606030504020204" pitchFamily="34" charset="0"/>
              </a:rPr>
              <a:t>CCARC</a:t>
            </a:r>
            <a:endParaRPr lang="en-US" sz="2400" b="1">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N/A</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a:t>
            </a:r>
            <a:r>
              <a:rPr lang="en-US" sz="1400" i="1">
                <a:latin typeface="Open Sans"/>
                <a:ea typeface="Montserrat SemiBold" charset="0"/>
                <a:cs typeface="Montserrat SemiBold" charset="0"/>
              </a:rPr>
              <a:t>5 (7 additional from other programs)</a:t>
            </a: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CLA, IHS</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kumimoji="0" lang="en-US" sz="1400" b="0" u="none" strike="noStrike" kern="1200" cap="none" spc="0" normalizeH="0" baseline="0" noProof="0">
                <a:ln>
                  <a:noFill/>
                </a:ln>
                <a:effectLst/>
                <a:uLnTx/>
                <a:uFillTx/>
                <a:latin typeface="Open Sans"/>
                <a:ea typeface="Montserrat SemiBold" charset="0"/>
                <a:cs typeface="Montserrat SemiBold" charset="0"/>
              </a:rPr>
              <a:t>Yes</a:t>
            </a:r>
            <a:endParaRPr lang="en-US" sz="1200"/>
          </a:p>
        </p:txBody>
      </p:sp>
      <p:sp>
        <p:nvSpPr>
          <p:cNvPr id="4" name="TextBox 3">
            <a:extLst>
              <a:ext uri="{FF2B5EF4-FFF2-40B4-BE49-F238E27FC236}">
                <a16:creationId xmlns:a16="http://schemas.microsoft.com/office/drawing/2014/main" id="{94A27C92-CB34-F1F9-A7AE-1171F76ADEA0}"/>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latin typeface="Open Sans" panose="020B0606030504020204" pitchFamily="34" charset="0"/>
                <a:ea typeface="Open Sans" panose="020B0606030504020204" pitchFamily="34" charset="0"/>
                <a:cs typeface="Open Sans" panose="020B0606030504020204" pitchFamily="34" charset="0"/>
              </a:rPr>
              <a:t>Approved by agency on 12/8/23</a:t>
            </a:r>
          </a:p>
        </p:txBody>
      </p:sp>
    </p:spTree>
    <p:extLst>
      <p:ext uri="{BB962C8B-B14F-4D97-AF65-F5344CB8AC3E}">
        <p14:creationId xmlns:p14="http://schemas.microsoft.com/office/powerpoint/2010/main" val="280357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95B470C3-EAD9-7A72-6166-E8C99E72B44B}"/>
              </a:ext>
            </a:extLst>
          </p:cNvPr>
          <p:cNvGrpSpPr/>
          <p:nvPr/>
        </p:nvGrpSpPr>
        <p:grpSpPr>
          <a:xfrm>
            <a:off x="5869928" y="2745844"/>
            <a:ext cx="5435333" cy="1569660"/>
            <a:chOff x="5869928" y="2731213"/>
            <a:chExt cx="5435333" cy="1569660"/>
          </a:xfrm>
        </p:grpSpPr>
        <p:sp>
          <p:nvSpPr>
            <p:cNvPr id="27" name="TextBox 26">
              <a:extLst>
                <a:ext uri="{FF2B5EF4-FFF2-40B4-BE49-F238E27FC236}">
                  <a16:creationId xmlns:a16="http://schemas.microsoft.com/office/drawing/2014/main" id="{CDEB55E1-950D-4A3B-AEE6-9F38E9CEE864}"/>
                </a:ext>
              </a:extLst>
            </p:cNvPr>
            <p:cNvSpPr txBox="1"/>
            <p:nvPr/>
          </p:nvSpPr>
          <p:spPr>
            <a:xfrm>
              <a:off x="5869928" y="2731213"/>
              <a:ext cx="543533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Clustered supports with drop-in center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As CRI sets up Clustered </a:t>
              </a:r>
              <a:r>
                <a:rPr lang="en-US" sz="1200">
                  <a:solidFill>
                    <a:prstClr val="black"/>
                  </a:solidFill>
                  <a:latin typeface="Open Sans"/>
                  <a:ea typeface="Montserrat Light" charset="0"/>
                  <a:cs typeface="Montserrat Light" charset="0"/>
                </a:rPr>
                <a:t>IHS supports, there is a l</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ong</a:t>
              </a:r>
              <a:r>
                <a:rPr lang="en-US" sz="1200">
                  <a:solidFill>
                    <a:prstClr val="black"/>
                  </a:solidFill>
                  <a:latin typeface="Open Sans"/>
                  <a:ea typeface="Montserrat Light" charset="0"/>
                  <a:cs typeface="Montserrat Light" charset="0"/>
                </a:rPr>
                <a:t>-term </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plan to have a drop-in center in the building to provide regular social and instructional activities to residents. The drop-in center in the building, once available, will help support socialization and minimize isolation. Group activities and social opportunities will be readily available using existing common areas and a small office as well.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5977689" y="3053503"/>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277120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461766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C1D2B5BD-35CE-796F-82EC-7822A5401537}"/>
              </a:ext>
            </a:extLst>
          </p:cNvPr>
          <p:cNvGrpSpPr/>
          <p:nvPr/>
        </p:nvGrpSpPr>
        <p:grpSpPr>
          <a:xfrm>
            <a:off x="5935444" y="932250"/>
            <a:ext cx="5137200" cy="1569660"/>
            <a:chOff x="5935444" y="923353"/>
            <a:chExt cx="5137200" cy="1569660"/>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923353"/>
              <a:ext cx="51372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solidFill>
                    <a:prstClr val="black"/>
                  </a:solidFill>
                  <a:latin typeface="Open Sans"/>
                </a:rPr>
                <a:t>scheduling tours and “meet and greets”</a:t>
              </a:r>
              <a:endParaRPr kumimoji="0" lang="en-US" sz="1200" b="1" i="0" u="none" strike="noStrike" kern="1200" cap="all" spc="0" normalizeH="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CRI works with the individual and their team to prepare for the transition through visits, tours, and transition planning sessions.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Individuals will choose their own roommates and can choose to meet them in advance to see if they are a good fit. "Meet and greets" have been conducted so that people can meet others in the program and develop natural support networks in the community.</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229097"/>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E1DB9505-67BE-9619-17F7-8701A7E97F79}"/>
              </a:ext>
            </a:extLst>
          </p:cNvPr>
          <p:cNvGrpSpPr/>
          <p:nvPr/>
        </p:nvGrpSpPr>
        <p:grpSpPr>
          <a:xfrm>
            <a:off x="5869928" y="4608769"/>
            <a:ext cx="5314842" cy="1938992"/>
            <a:chOff x="5869928" y="4654409"/>
            <a:chExt cx="5314842" cy="1938992"/>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4654409"/>
              <a:ext cx="5314842"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Transition safeguards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CRI is leveraging flexible staffing and assistive technology (assessments and installation) to help individuals transition smoothly. 24-hour on call support will be available to individuals and their families for emergency situations. Additionally, in the clustered support model, more staff time can be allocated to direct service and daily check-ins during the transition. Plans will be developed that include daily check-ins at first and more, if necessary, that will be evaluated and phased out as the individual becomes more comfortable in the new environment.  </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4979729"/>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53863" y="869828"/>
            <a:ext cx="4191123" cy="3268514"/>
          </a:xfrm>
        </p:spPr>
        <p:txBody>
          <a:bodyPr/>
          <a:lstStyle/>
          <a:p>
            <a:r>
              <a:rPr lang="en-US" sz="1400" b="0" i="1" spc="0">
                <a:solidFill>
                  <a:prstClr val="black"/>
                </a:solidFill>
                <a:ea typeface="Montserrat SemiBold" charset="0"/>
                <a:cs typeface="Montserrat SemiBold" charset="0"/>
              </a:rPr>
              <a:t>CRI’s focus with STEP is to help individuals transition from CLA settings to Clustered IHS supports that the agency is in the process of developing. </a:t>
            </a:r>
            <a:r>
              <a:rPr lang="en-US" sz="1400" i="1" spc="0">
                <a:solidFill>
                  <a:prstClr val="black"/>
                </a:solidFill>
                <a:ea typeface="Montserrat SemiBold" charset="0"/>
                <a:cs typeface="Montserrat SemiBold" charset="0"/>
              </a:rPr>
              <a:t>Clustered</a:t>
            </a:r>
            <a:r>
              <a:rPr lang="en-US" sz="1400" b="0" i="1" spc="0">
                <a:solidFill>
                  <a:prstClr val="black"/>
                </a:solidFill>
                <a:ea typeface="Montserrat SemiBold" charset="0"/>
                <a:cs typeface="Montserrat SemiBold" charset="0"/>
              </a:rPr>
              <a:t> </a:t>
            </a:r>
            <a:r>
              <a:rPr lang="en-US" sz="1400" i="1" spc="0">
                <a:solidFill>
                  <a:prstClr val="black"/>
                </a:solidFill>
                <a:ea typeface="Montserrat SemiBold" charset="0"/>
                <a:cs typeface="Montserrat SemiBold" charset="0"/>
              </a:rPr>
              <a:t>IHS will be a new support for CRI </a:t>
            </a:r>
            <a:r>
              <a:rPr lang="en-US" sz="1400" b="0" i="1" spc="0">
                <a:solidFill>
                  <a:prstClr val="black"/>
                </a:solidFill>
                <a:ea typeface="Montserrat SemiBold" charset="0"/>
                <a:cs typeface="Montserrat SemiBold" charset="0"/>
              </a:rPr>
              <a:t>and the agency is looking forward to implementing this model that includes assistive technology and remote supports options, as well as a planned drop-in center to assist individuals in building natural supports.</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a:solidFill>
                  <a:prstClr val="black"/>
                </a:solidFill>
                <a:ea typeface="Montserrat SemiBold" charset="0"/>
                <a:cs typeface="Montserrat SemiBold" charset="0"/>
              </a:rPr>
              <a:t>The individuals planning to move have already expressed interest in a change and are excited to participate. Due to some of the complex behavioral needs of these individuals, CRI has </a:t>
            </a:r>
            <a:r>
              <a:rPr lang="en-US" sz="1400" i="1" spc="0">
                <a:solidFill>
                  <a:prstClr val="black"/>
                </a:solidFill>
                <a:ea typeface="Montserrat SemiBold" charset="0"/>
                <a:cs typeface="Montserrat SemiBold" charset="0"/>
              </a:rPr>
              <a:t>identified person-centered risk mitigation strategies.</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830997"/>
          </a:xfrm>
          <a:prstGeom prst="rect">
            <a:avLst/>
          </a:prstGeom>
          <a:noFill/>
        </p:spPr>
        <p:txBody>
          <a:bodyPr wrap="square">
            <a:spAutoFit/>
          </a:bodyPr>
          <a:lstStyle/>
          <a:p>
            <a:r>
              <a:rPr lang="en-US" sz="2400" b="1" spc="0">
                <a:solidFill>
                  <a:prstClr val="black"/>
                </a:solidFill>
                <a:ea typeface="Montserrat SemiBold" charset="0"/>
                <a:cs typeface="Montserrat SemiBold" charset="0"/>
              </a:rPr>
              <a:t>Community Residences, Inc. (CRI)</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N/A</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3</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CLA, IHS</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kumimoji="0" lang="en-US" sz="1400" b="0" u="none" strike="noStrike" kern="1200" cap="none" spc="0" normalizeH="0" baseline="0" noProof="0">
                <a:ln>
                  <a:noFill/>
                </a:ln>
                <a:effectLst/>
                <a:uLnTx/>
                <a:uFillTx/>
                <a:latin typeface="Open Sans"/>
                <a:ea typeface="Montserrat SemiBold" charset="0"/>
                <a:cs typeface="Montserrat SemiBold" charset="0"/>
              </a:rPr>
              <a:t>No</a:t>
            </a:r>
            <a:endParaRPr lang="en-US" sz="1200"/>
          </a:p>
        </p:txBody>
      </p:sp>
      <p:sp>
        <p:nvSpPr>
          <p:cNvPr id="4" name="TextBox 3">
            <a:extLst>
              <a:ext uri="{FF2B5EF4-FFF2-40B4-BE49-F238E27FC236}">
                <a16:creationId xmlns:a16="http://schemas.microsoft.com/office/drawing/2014/main" id="{00982408-29E1-DE8D-96BD-9A6BDEE28DB1}"/>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10/25/23</a:t>
            </a:r>
          </a:p>
        </p:txBody>
      </p:sp>
    </p:spTree>
    <p:extLst>
      <p:ext uri="{BB962C8B-B14F-4D97-AF65-F5344CB8AC3E}">
        <p14:creationId xmlns:p14="http://schemas.microsoft.com/office/powerpoint/2010/main" val="1343545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709228"/>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F9E5D90B-D8EC-099F-4F3F-020B63D2075C}"/>
              </a:ext>
            </a:extLst>
          </p:cNvPr>
          <p:cNvGrpSpPr/>
          <p:nvPr/>
        </p:nvGrpSpPr>
        <p:grpSpPr>
          <a:xfrm>
            <a:off x="5869928" y="2598486"/>
            <a:ext cx="5435333" cy="1938992"/>
            <a:chOff x="5869928" y="2598486"/>
            <a:chExt cx="5435333" cy="1938992"/>
          </a:xfrm>
        </p:grpSpPr>
        <p:sp>
          <p:nvSpPr>
            <p:cNvPr id="27" name="TextBox 26">
              <a:extLst>
                <a:ext uri="{FF2B5EF4-FFF2-40B4-BE49-F238E27FC236}">
                  <a16:creationId xmlns:a16="http://schemas.microsoft.com/office/drawing/2014/main" id="{CDEB55E1-950D-4A3B-AEE6-9F38E9CEE864}"/>
                </a:ext>
              </a:extLst>
            </p:cNvPr>
            <p:cNvSpPr txBox="1"/>
            <p:nvPr/>
          </p:nvSpPr>
          <p:spPr>
            <a:xfrm>
              <a:off x="5869928" y="2598486"/>
              <a:ext cx="5435333"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Person-centered housing selection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Dungarvin emphasizes person-centered planning in selecting the specific housing supports for individuals that are transitioning. Most individuals have noted that they prefer to be in their own apartment alone or with a roommate</a:t>
              </a:r>
              <a:r>
                <a:rPr lang="en-US" sz="1200">
                  <a:solidFill>
                    <a:prstClr val="black"/>
                  </a:solidFill>
                  <a:latin typeface="Open Sans"/>
                  <a:ea typeface="Montserrat Light" charset="0"/>
                  <a:cs typeface="Montserrat Light" charset="0"/>
                </a:rPr>
                <a:t>, and Dungarvin will leverage their new IHS managers as well as a Development Coordinator to work directly with them to identify and secure housing options that align with their preferences and goals. To facilitate timely transitions, Dungarvin will cover security deposits in new settings.</a:t>
              </a:r>
              <a:endPar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endParaRP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5977689" y="2920776"/>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255988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4702758"/>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6882D9F5-85E7-F8C5-BF25-0A821AEB915C}"/>
              </a:ext>
            </a:extLst>
          </p:cNvPr>
          <p:cNvGrpSpPr/>
          <p:nvPr/>
        </p:nvGrpSpPr>
        <p:grpSpPr>
          <a:xfrm>
            <a:off x="5935444" y="709228"/>
            <a:ext cx="5137200" cy="1754326"/>
            <a:chOff x="5935444" y="709228"/>
            <a:chExt cx="5137200" cy="1754326"/>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709228"/>
              <a:ext cx="513720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solidFill>
                    <a:prstClr val="black"/>
                  </a:solidFill>
                  <a:latin typeface="Open Sans"/>
                </a:rPr>
                <a:t>IHS Managers</a:t>
              </a:r>
              <a:endParaRPr kumimoji="0" lang="en-US" sz="1200" b="1" i="0" u="none" strike="noStrike" kern="1200" cap="all" spc="0" normalizeH="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Dungarvin is planning to hire three additional IHS managers to support service delivery in the new settings. The agency has found that in the past, for significant additions of IHS hours provided, a manager level position is necessary for supervision, quality and scheduling. These managers will be brought on board as transitions are starting to help manage this process and will have hours of direct care built into their schedules.</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0149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6DB2747A-3C75-4BE2-3CE8-CAC4CCA5BD6B}"/>
              </a:ext>
            </a:extLst>
          </p:cNvPr>
          <p:cNvGrpSpPr/>
          <p:nvPr/>
        </p:nvGrpSpPr>
        <p:grpSpPr>
          <a:xfrm>
            <a:off x="5869928" y="4725391"/>
            <a:ext cx="5314842" cy="2123658"/>
            <a:chOff x="5869928" y="4652813"/>
            <a:chExt cx="5314842" cy="2123658"/>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4652813"/>
              <a:ext cx="5314842"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Assistive technology and trials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Dungarvin has designed assessment tools to gauge each individual and their support team's areas of concern, particularly to capture areas where technology may be beneficial. To promote health and safety in new settings, the agency is using both passive and active remote technology like door and </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windo</a:t>
              </a:r>
              <a:r>
                <a:rPr lang="en-US" sz="1200">
                  <a:solidFill>
                    <a:prstClr val="black"/>
                  </a:solidFill>
                  <a:latin typeface="Open Sans"/>
                  <a:ea typeface="Montserrat Light" charset="0"/>
                  <a:cs typeface="Montserrat Light" charset="0"/>
                </a:rPr>
                <a:t>w sensors, kitchen safety tools, AI-based reminders, and other solutions. To get individuals familiar with some of these tools, Dungarvin plans to create a test kitchen and living area where individuals can learn and use devices prior to deciding which options they wish to utilize in their new setting.</a:t>
              </a:r>
              <a:endPar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endParaRP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4978133"/>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500496"/>
            <a:ext cx="4191123" cy="1537610"/>
          </a:xfrm>
        </p:spPr>
        <p:txBody>
          <a:bodyPr/>
          <a:lstStyle/>
          <a:p>
            <a:r>
              <a:rPr lang="en-US" sz="1400" b="0" i="1" spc="0">
                <a:solidFill>
                  <a:prstClr val="black"/>
                </a:solidFill>
                <a:ea typeface="Montserrat SemiBold" charset="0"/>
                <a:cs typeface="Montserrat SemiBold" charset="0"/>
              </a:rPr>
              <a:t>Dungarvin is taking advantage of STEP funding to push forward </a:t>
            </a:r>
            <a:r>
              <a:rPr lang="en-US" sz="1400" i="1" spc="0">
                <a:solidFill>
                  <a:prstClr val="black"/>
                </a:solidFill>
                <a:ea typeface="Montserrat SemiBold" charset="0"/>
                <a:cs typeface="Montserrat SemiBold" charset="0"/>
              </a:rPr>
              <a:t>agency priorities that have been planned for years</a:t>
            </a:r>
            <a:r>
              <a:rPr lang="en-US" sz="1400" b="0" i="1" spc="0">
                <a:solidFill>
                  <a:prstClr val="black"/>
                </a:solidFill>
                <a:ea typeface="Montserrat SemiBold" charset="0"/>
                <a:cs typeface="Montserrat SemiBold" charset="0"/>
              </a:rPr>
              <a:t>. This STEP Transition Plan focuses on supporting individuals who are interested in more independent living situations to transition from CRS supports to IHS supports.</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a:solidFill>
                  <a:prstClr val="black"/>
                </a:solidFill>
                <a:ea typeface="Montserrat SemiBold" charset="0"/>
                <a:cs typeface="Montserrat SemiBold" charset="0"/>
              </a:rPr>
              <a:t>While Dungarvin is not yet certified to provide Remote Supports and IHS, the agency has the necessary credentials and is </a:t>
            </a:r>
            <a:r>
              <a:rPr lang="en-US" sz="1400" i="1" spc="0">
                <a:solidFill>
                  <a:prstClr val="black"/>
                </a:solidFill>
                <a:ea typeface="Montserrat SemiBold" charset="0"/>
                <a:cs typeface="Montserrat SemiBold" charset="0"/>
              </a:rPr>
              <a:t>working with DDS to facilitate this process</a:t>
            </a:r>
            <a:r>
              <a:rPr lang="en-US" sz="1400" b="0" i="1" spc="0">
                <a:solidFill>
                  <a:prstClr val="black"/>
                </a:solidFill>
                <a:ea typeface="Montserrat SemiBold" charset="0"/>
                <a:cs typeface="Montserrat SemiBold" charset="0"/>
              </a:rPr>
              <a:t>. Overall, Dungarvin is planning for an 18-month timeline to complete transitions into new independent living supports.</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461665"/>
          </a:xfrm>
          <a:prstGeom prst="rect">
            <a:avLst/>
          </a:prstGeom>
          <a:noFill/>
        </p:spPr>
        <p:txBody>
          <a:bodyPr wrap="square">
            <a:spAutoFit/>
          </a:bodyPr>
          <a:lstStyle/>
          <a:p>
            <a:r>
              <a:rPr lang="en-US" sz="2400" b="1" spc="0">
                <a:solidFill>
                  <a:prstClr val="black"/>
                </a:solidFill>
                <a:ea typeface="Montserrat SemiBold" charset="0"/>
                <a:cs typeface="Montserrat SemiBold" charset="0"/>
              </a:rPr>
              <a:t>Dungarvin</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N/A</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16</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CRS, IHS</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lang="en-US" sz="1400">
                <a:latin typeface="Open Sans"/>
                <a:ea typeface="Montserrat SemiBold" charset="0"/>
                <a:cs typeface="Montserrat SemiBold" charset="0"/>
              </a:rPr>
              <a:t>No</a:t>
            </a:r>
            <a:endParaRPr lang="en-US" sz="1200"/>
          </a:p>
        </p:txBody>
      </p:sp>
      <p:sp>
        <p:nvSpPr>
          <p:cNvPr id="4" name="TextBox 3">
            <a:extLst>
              <a:ext uri="{FF2B5EF4-FFF2-40B4-BE49-F238E27FC236}">
                <a16:creationId xmlns:a16="http://schemas.microsoft.com/office/drawing/2014/main" id="{E0705552-CAE0-3759-147A-7586B8E681D1}"/>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10/25/23</a:t>
            </a:r>
          </a:p>
        </p:txBody>
      </p:sp>
    </p:spTree>
    <p:extLst>
      <p:ext uri="{BB962C8B-B14F-4D97-AF65-F5344CB8AC3E}">
        <p14:creationId xmlns:p14="http://schemas.microsoft.com/office/powerpoint/2010/main" val="1179744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AA413E70-3249-5BE5-96E6-4841FB67C7D7}"/>
              </a:ext>
            </a:extLst>
          </p:cNvPr>
          <p:cNvGrpSpPr/>
          <p:nvPr/>
        </p:nvGrpSpPr>
        <p:grpSpPr>
          <a:xfrm>
            <a:off x="5935444" y="2938593"/>
            <a:ext cx="5435333" cy="1569660"/>
            <a:chOff x="5935444" y="3147517"/>
            <a:chExt cx="5435333" cy="1569660"/>
          </a:xfrm>
        </p:grpSpPr>
        <p:sp>
          <p:nvSpPr>
            <p:cNvPr id="27" name="TextBox 26">
              <a:extLst>
                <a:ext uri="{FF2B5EF4-FFF2-40B4-BE49-F238E27FC236}">
                  <a16:creationId xmlns:a16="http://schemas.microsoft.com/office/drawing/2014/main" id="{CDEB55E1-950D-4A3B-AEE6-9F38E9CEE864}"/>
                </a:ext>
              </a:extLst>
            </p:cNvPr>
            <p:cNvSpPr txBox="1"/>
            <p:nvPr/>
          </p:nvSpPr>
          <p:spPr>
            <a:xfrm>
              <a:off x="5935444" y="3147517"/>
              <a:ext cx="543533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Career advancement specialists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Open Sans"/>
                  <a:ea typeface="Montserrat Light" charset="0"/>
                  <a:cs typeface="Montserrat Light" charset="0"/>
                </a:rPr>
                <a:t>The Kennedy Collective</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is utilizing STEP incentives to support career planning and job development for individuals, and to provide intensive supports and working interviews for individuals transitioning out of GSE or IDV and into ISE. Career Advancement Specialists put these activities into practice and use person-centered planning to work with each individual to identify their desires and strengths.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20223" y="3430247"/>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2938593"/>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494493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E379F595-A0FA-5052-1F92-E78DA631444A}"/>
              </a:ext>
            </a:extLst>
          </p:cNvPr>
          <p:cNvGrpSpPr/>
          <p:nvPr/>
        </p:nvGrpSpPr>
        <p:grpSpPr>
          <a:xfrm>
            <a:off x="5935444" y="932250"/>
            <a:ext cx="5137200" cy="1569660"/>
            <a:chOff x="5935444" y="1171328"/>
            <a:chExt cx="5137200" cy="1569660"/>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1171328"/>
              <a:ext cx="51372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Transportation </a:t>
              </a:r>
              <a:r>
                <a:rPr kumimoji="0" lang="en-US" sz="1200" b="1" i="0" u="none" strike="noStrike" kern="1200" cap="all" spc="0" normalizeH="0" noProof="0" err="1">
                  <a:ln>
                    <a:noFill/>
                  </a:ln>
                  <a:solidFill>
                    <a:prstClr val="black"/>
                  </a:solidFill>
                  <a:effectLst/>
                  <a:uLnTx/>
                  <a:uFillTx/>
                  <a:latin typeface="Open Sans"/>
                  <a:ea typeface="+mn-ea"/>
                  <a:cs typeface="+mn-cs"/>
                </a:rPr>
                <a:t>su</a:t>
              </a:r>
              <a:r>
                <a:rPr lang="en-US" sz="1200" b="1" cap="all" err="1">
                  <a:solidFill>
                    <a:prstClr val="black"/>
                  </a:solidFill>
                  <a:latin typeface="Open Sans"/>
                </a:rPr>
                <a:t>pport</a:t>
              </a:r>
              <a:endParaRPr kumimoji="0" lang="en-US" sz="1200" b="1" i="0" u="none" strike="noStrike" kern="1200" cap="all" spc="0" normalizeH="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Open Sans"/>
                  <a:ea typeface="Montserrat Light" charset="0"/>
                  <a:cs typeface="Montserrat Light" charset="0"/>
                </a:rPr>
                <a:t>The Kennedy Collective will provide each individual participating in STEP with mobility services and travel training to assist them in accessing their communities and their competitive, community-based employment. For individuals without access to public transportation, The Kennedy Collective will work with them to identify alternatives such as rideshare or taxi services.</a:t>
              </a:r>
              <a:endPar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endParaRP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770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5E27406A-CCC5-0EDD-0744-856BEFDFA8D9}"/>
              </a:ext>
            </a:extLst>
          </p:cNvPr>
          <p:cNvGrpSpPr/>
          <p:nvPr/>
        </p:nvGrpSpPr>
        <p:grpSpPr>
          <a:xfrm>
            <a:off x="5869928" y="4944936"/>
            <a:ext cx="5314842" cy="1384995"/>
            <a:chOff x="5869928" y="4994174"/>
            <a:chExt cx="5314842" cy="1384995"/>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4994174"/>
              <a:ext cx="531484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solidFill>
                    <a:prstClr val="black"/>
                  </a:solidFill>
                  <a:latin typeface="Open Sans"/>
                </a:rPr>
                <a:t>Intensive onboarding</a:t>
              </a:r>
              <a:endParaRPr kumimoji="0" lang="en-US" sz="1200" b="1" i="0" u="none" strike="noStrike" kern="1200" cap="all" spc="0" normalizeH="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As individuals secure competitive employment, The Kennedy Collective will use STEP funds to provide additional hours of job coaching as part of intensive onboarding services onsite. If individuals have specific training needs beyond the additional coaching hours, the agency will request one-time intensive supports as needed.</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5319494"/>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584904"/>
            <a:ext cx="4191123" cy="2844096"/>
          </a:xfrm>
        </p:spPr>
        <p:txBody>
          <a:bodyPr/>
          <a:lstStyle/>
          <a:p>
            <a:r>
              <a:rPr lang="en-US" sz="1400" b="0" i="1" spc="0">
                <a:solidFill>
                  <a:prstClr val="black"/>
                </a:solidFill>
              </a:rPr>
              <a:t>As part of STEP, the Kennedy Collective is </a:t>
            </a:r>
            <a:r>
              <a:rPr lang="en-US" sz="1400" i="1" spc="0">
                <a:solidFill>
                  <a:prstClr val="black"/>
                </a:solidFill>
              </a:rPr>
              <a:t>transforming their subminimum wage GSE</a:t>
            </a:r>
            <a:r>
              <a:rPr lang="en-US" sz="1400" b="0" i="1" spc="0">
                <a:solidFill>
                  <a:prstClr val="black"/>
                </a:solidFill>
              </a:rPr>
              <a:t> program into an ISE program with competitive wages. Their goal is to support individuals in their program to strive for </a:t>
            </a:r>
            <a:r>
              <a:rPr lang="en-US" sz="1400" i="1" spc="0">
                <a:solidFill>
                  <a:prstClr val="black"/>
                </a:solidFill>
              </a:rPr>
              <a:t>financial independence</a:t>
            </a:r>
            <a:r>
              <a:rPr lang="en-US" sz="1400" b="0" i="1" spc="0">
                <a:solidFill>
                  <a:prstClr val="black"/>
                </a:solidFill>
              </a:rPr>
              <a:t>. This includes augmenting staff to provide opportunities for </a:t>
            </a:r>
            <a:r>
              <a:rPr lang="en-US" sz="1400" i="1" spc="0">
                <a:solidFill>
                  <a:prstClr val="black"/>
                </a:solidFill>
              </a:rPr>
              <a:t>job development and career planning</a:t>
            </a:r>
            <a:r>
              <a:rPr lang="en-US" sz="1400" b="0" i="1" spc="0">
                <a:solidFill>
                  <a:prstClr val="black"/>
                </a:solidFill>
              </a:rPr>
              <a:t> throughout the transition period. By providing opportunities for greater independence, the Kennedy Collective hopes to support individuals to learn and enhance self-advocacy skills, independent living skills, financial literacy, and how to utilize natural supports. </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461665"/>
          </a:xfrm>
          <a:prstGeom prst="rect">
            <a:avLst/>
          </a:prstGeom>
          <a:noFill/>
        </p:spPr>
        <p:txBody>
          <a:bodyPr wrap="square">
            <a:spAutoFit/>
          </a:bodyPr>
          <a:lstStyle/>
          <a:p>
            <a:r>
              <a:rPr lang="en-US" sz="2400" b="1" spc="0">
                <a:solidFill>
                  <a:prstClr val="black"/>
                </a:solidFill>
                <a:ea typeface="Montserrat SemiBold" charset="0"/>
                <a:cs typeface="Montserrat SemiBold" charset="0"/>
              </a:rPr>
              <a:t>The Kennedy Collective</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41</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N/A</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lang="en-US" sz="1400">
                <a:latin typeface="Open Sans"/>
                <a:ea typeface="Montserrat SemiBold" charset="0"/>
                <a:cs typeface="Montserrat SemiBold" charset="0"/>
              </a:rPr>
              <a:t>GSE, IDV, ISE</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lang="en-US" sz="1400">
                <a:latin typeface="Open Sans"/>
                <a:ea typeface="Montserrat SemiBold" charset="0"/>
                <a:cs typeface="Montserrat SemiBold" charset="0"/>
              </a:rPr>
              <a:t>Yes</a:t>
            </a:r>
            <a:endParaRPr lang="en-US" sz="1200"/>
          </a:p>
        </p:txBody>
      </p:sp>
      <p:sp>
        <p:nvSpPr>
          <p:cNvPr id="4" name="TextBox 3">
            <a:extLst>
              <a:ext uri="{FF2B5EF4-FFF2-40B4-BE49-F238E27FC236}">
                <a16:creationId xmlns:a16="http://schemas.microsoft.com/office/drawing/2014/main" id="{C66D18A2-54D0-05D3-D9F3-8DDA6FCB3284}"/>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2/26/2024</a:t>
            </a:r>
          </a:p>
        </p:txBody>
      </p:sp>
    </p:spTree>
    <p:extLst>
      <p:ext uri="{BB962C8B-B14F-4D97-AF65-F5344CB8AC3E}">
        <p14:creationId xmlns:p14="http://schemas.microsoft.com/office/powerpoint/2010/main" val="1118090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704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69238"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12" name="Group 11">
            <a:extLst>
              <a:ext uri="{FF2B5EF4-FFF2-40B4-BE49-F238E27FC236}">
                <a16:creationId xmlns:a16="http://schemas.microsoft.com/office/drawing/2014/main" id="{DB1982F1-7FA7-B115-F582-9415A6F7526B}"/>
              </a:ext>
            </a:extLst>
          </p:cNvPr>
          <p:cNvGrpSpPr/>
          <p:nvPr/>
        </p:nvGrpSpPr>
        <p:grpSpPr>
          <a:xfrm>
            <a:off x="5935444" y="2826500"/>
            <a:ext cx="5314842" cy="2123658"/>
            <a:chOff x="5935444" y="2826500"/>
            <a:chExt cx="5314842" cy="2123658"/>
          </a:xfrm>
        </p:grpSpPr>
        <p:sp>
          <p:nvSpPr>
            <p:cNvPr id="25" name="TextBox 24">
              <a:extLst>
                <a:ext uri="{FF2B5EF4-FFF2-40B4-BE49-F238E27FC236}">
                  <a16:creationId xmlns:a16="http://schemas.microsoft.com/office/drawing/2014/main" id="{77B0330E-ACE6-412F-BF5B-AEF1F726B74B}"/>
                </a:ext>
              </a:extLst>
            </p:cNvPr>
            <p:cNvSpPr txBox="1"/>
            <p:nvPr/>
          </p:nvSpPr>
          <p:spPr>
            <a:xfrm>
              <a:off x="5935444" y="2826500"/>
              <a:ext cx="5314842"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latin typeface="Open Sans"/>
                </a:rPr>
                <a:t>Regular Programming: Weekly, monthly and quarterly </a:t>
              </a:r>
              <a:endParaRPr kumimoji="0" lang="en-US" sz="1200" b="1" i="0" u="none" strike="noStrike" kern="1200" cap="all" spc="0" normalizeH="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Open Sans"/>
                  <a:ea typeface="Montserrat Light" charset="0"/>
                  <a:cs typeface="Montserrat Light" charset="0"/>
                </a:rPr>
                <a:t>To help GSE participants feel comfortable making this transition, Kuhn will provide weekly educational programming with a focus on independent employment. A monthly Employment Support Group will provide peer support in addition to staff support for those working and/or looking to obtain competitive employment. Additionally, Quarterly Family Nights will be held. These are designed to educate families on Kuhn’s programs aimed at helping participants find independent work with an emphasis on overcoming perceived barriers to employment.</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20223" y="3152824"/>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69238" y="2951395"/>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grpSp>
        <p:nvGrpSpPr>
          <p:cNvPr id="13" name="Group 12">
            <a:extLst>
              <a:ext uri="{FF2B5EF4-FFF2-40B4-BE49-F238E27FC236}">
                <a16:creationId xmlns:a16="http://schemas.microsoft.com/office/drawing/2014/main" id="{760AE6D2-0ED6-6F34-A33E-15A12BB78AEB}"/>
              </a:ext>
            </a:extLst>
          </p:cNvPr>
          <p:cNvGrpSpPr/>
          <p:nvPr/>
        </p:nvGrpSpPr>
        <p:grpSpPr>
          <a:xfrm>
            <a:off x="5935444" y="932250"/>
            <a:ext cx="5137200" cy="1569660"/>
            <a:chOff x="5935444" y="1171328"/>
            <a:chExt cx="5137200" cy="1569660"/>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1171328"/>
              <a:ext cx="51372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evidence-based practices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Kuhn staff utilize evidence-based practices from the IPS model adopted by DMHAS and modify them as needed for the ID population. Standards set forth in the IPS model are beneficial for successful job placement outcomes while matching individuals’ interests with employer needs, and Kuhn plans to leverage this model to support STEP transitions.</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770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2" y="1032359"/>
            <a:ext cx="4191123" cy="1537610"/>
          </a:xfrm>
        </p:spPr>
        <p:txBody>
          <a:bodyPr/>
          <a:lstStyle/>
          <a:p>
            <a:r>
              <a:rPr lang="en-US" sz="1400" b="0" i="1" spc="0">
                <a:solidFill>
                  <a:prstClr val="black"/>
                </a:solidFill>
                <a:ea typeface="Montserrat SemiBold" charset="0"/>
                <a:cs typeface="Montserrat SemiBold" charset="0"/>
              </a:rPr>
              <a:t>In 2022, Kuhn became one of the first agencies to complete and begin providing CE services for individuals referred by DDS and BRS. As part of STEP, Kuhn plans to build on this progress to </a:t>
            </a:r>
            <a:r>
              <a:rPr lang="en-US" sz="1400" i="1" spc="0">
                <a:solidFill>
                  <a:prstClr val="black"/>
                </a:solidFill>
                <a:ea typeface="Montserrat SemiBold" charset="0"/>
                <a:cs typeface="Montserrat SemiBold" charset="0"/>
              </a:rPr>
              <a:t>transition interested individuals from GSE supports to ISE or CE. </a:t>
            </a:r>
            <a:r>
              <a:rPr lang="en-US" sz="1400" b="0" i="1" spc="0">
                <a:solidFill>
                  <a:prstClr val="black"/>
                </a:solidFill>
                <a:ea typeface="Montserrat SemiBold" charset="0"/>
                <a:cs typeface="Montserrat SemiBold" charset="0"/>
              </a:rPr>
              <a:t>This will further Kuhn’s efforts to assist individuals to work in the least restrictive and most integrated employment setting. </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a:solidFill>
                  <a:prstClr val="black"/>
                </a:solidFill>
                <a:ea typeface="Montserrat SemiBold" charset="0"/>
                <a:cs typeface="Montserrat SemiBold" charset="0"/>
              </a:rPr>
              <a:t>The agency’s </a:t>
            </a:r>
            <a:r>
              <a:rPr lang="en-US" sz="1400" i="1" spc="0">
                <a:solidFill>
                  <a:prstClr val="black"/>
                </a:solidFill>
                <a:ea typeface="Montserrat SemiBold" charset="0"/>
                <a:cs typeface="Montserrat SemiBold" charset="0"/>
              </a:rPr>
              <a:t>VIP</a:t>
            </a:r>
            <a:r>
              <a:rPr lang="en-US" sz="1400" b="0" i="1" spc="0">
                <a:solidFill>
                  <a:prstClr val="black"/>
                </a:solidFill>
                <a:ea typeface="Montserrat SemiBold" charset="0"/>
                <a:cs typeface="Montserrat SemiBold" charset="0"/>
              </a:rPr>
              <a:t> mission strives to make sure individuals are </a:t>
            </a:r>
            <a:r>
              <a:rPr lang="en-US" sz="1400" i="1" spc="0">
                <a:solidFill>
                  <a:prstClr val="black"/>
                </a:solidFill>
                <a:ea typeface="Montserrat SemiBold" charset="0"/>
                <a:cs typeface="Montserrat SemiBold" charset="0"/>
              </a:rPr>
              <a:t>Valued</a:t>
            </a:r>
            <a:r>
              <a:rPr lang="en-US" sz="1400" b="0" i="1" spc="0">
                <a:solidFill>
                  <a:prstClr val="black"/>
                </a:solidFill>
                <a:ea typeface="Montserrat SemiBold" charset="0"/>
                <a:cs typeface="Montserrat SemiBold" charset="0"/>
              </a:rPr>
              <a:t> in their communities, </a:t>
            </a:r>
            <a:r>
              <a:rPr lang="en-US" sz="1400" i="1" spc="0">
                <a:solidFill>
                  <a:prstClr val="black"/>
                </a:solidFill>
                <a:ea typeface="Montserrat SemiBold" charset="0"/>
                <a:cs typeface="Montserrat SemiBold" charset="0"/>
              </a:rPr>
              <a:t>Independent</a:t>
            </a:r>
            <a:r>
              <a:rPr lang="en-US" sz="1400" b="0" i="1" spc="0">
                <a:solidFill>
                  <a:prstClr val="black"/>
                </a:solidFill>
                <a:ea typeface="Montserrat SemiBold" charset="0"/>
                <a:cs typeface="Montserrat SemiBold" charset="0"/>
              </a:rPr>
              <a:t> as a result of earned income, and </a:t>
            </a:r>
            <a:r>
              <a:rPr lang="en-US" sz="1400" i="1" spc="0">
                <a:solidFill>
                  <a:prstClr val="black"/>
                </a:solidFill>
                <a:ea typeface="Montserrat SemiBold" charset="0"/>
                <a:cs typeface="Montserrat SemiBold" charset="0"/>
              </a:rPr>
              <a:t>Proud </a:t>
            </a:r>
            <a:r>
              <a:rPr lang="en-US" sz="1400" b="0" i="1" spc="0">
                <a:solidFill>
                  <a:prstClr val="black"/>
                </a:solidFill>
                <a:ea typeface="Montserrat SemiBold" charset="0"/>
                <a:cs typeface="Montserrat SemiBold" charset="0"/>
              </a:rPr>
              <a:t>of their work and contributions to their community.</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830997"/>
          </a:xfrm>
          <a:prstGeom prst="rect">
            <a:avLst/>
          </a:prstGeom>
          <a:noFill/>
        </p:spPr>
        <p:txBody>
          <a:bodyPr wrap="square">
            <a:spAutoFit/>
          </a:bodyPr>
          <a:lstStyle/>
          <a:p>
            <a:r>
              <a:rPr lang="en-US" sz="2400" b="1" spc="0">
                <a:solidFill>
                  <a:prstClr val="black"/>
                </a:solidFill>
                <a:ea typeface="Montserrat SemiBold" charset="0"/>
                <a:cs typeface="Montserrat SemiBold" charset="0"/>
              </a:rPr>
              <a:t>Kuhn Employment Opportunities, Inc.</a:t>
            </a:r>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1"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10</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N/A</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CE, GSE, ISE</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kumimoji="0" lang="en-US" sz="1400" b="0" u="none" strike="noStrike" kern="1200" cap="none" spc="0" normalizeH="0" baseline="0" noProof="0">
                <a:ln>
                  <a:noFill/>
                </a:ln>
                <a:effectLst/>
                <a:uLnTx/>
                <a:uFillTx/>
                <a:latin typeface="Open Sans"/>
                <a:ea typeface="Montserrat SemiBold" charset="0"/>
                <a:cs typeface="Montserrat SemiBold" charset="0"/>
              </a:rPr>
              <a:t>No</a:t>
            </a:r>
            <a:endParaRPr lang="en-US" sz="1200"/>
          </a:p>
        </p:txBody>
      </p:sp>
      <p:sp>
        <p:nvSpPr>
          <p:cNvPr id="5" name="Oval 4">
            <a:extLst>
              <a:ext uri="{FF2B5EF4-FFF2-40B4-BE49-F238E27FC236}">
                <a16:creationId xmlns:a16="http://schemas.microsoft.com/office/drawing/2014/main" id="{36B4A35C-2379-F169-476B-C412597FEF70}"/>
              </a:ext>
            </a:extLst>
          </p:cNvPr>
          <p:cNvSpPr/>
          <p:nvPr/>
        </p:nvSpPr>
        <p:spPr>
          <a:xfrm>
            <a:off x="5369238" y="5204783"/>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1" name="Group 10">
            <a:extLst>
              <a:ext uri="{FF2B5EF4-FFF2-40B4-BE49-F238E27FC236}">
                <a16:creationId xmlns:a16="http://schemas.microsoft.com/office/drawing/2014/main" id="{0FCEE69F-1E5D-2BF7-4EBC-8041A2C2A09A}"/>
              </a:ext>
            </a:extLst>
          </p:cNvPr>
          <p:cNvGrpSpPr/>
          <p:nvPr/>
        </p:nvGrpSpPr>
        <p:grpSpPr>
          <a:xfrm>
            <a:off x="5949208" y="5207248"/>
            <a:ext cx="5314842" cy="1384995"/>
            <a:chOff x="5949208" y="5207248"/>
            <a:chExt cx="5314842" cy="1384995"/>
          </a:xfrm>
        </p:grpSpPr>
        <p:sp>
          <p:nvSpPr>
            <p:cNvPr id="4" name="TextBox 3">
              <a:extLst>
                <a:ext uri="{FF2B5EF4-FFF2-40B4-BE49-F238E27FC236}">
                  <a16:creationId xmlns:a16="http://schemas.microsoft.com/office/drawing/2014/main" id="{10D27265-5B7D-0E7A-C2C5-F901C250A5BD}"/>
                </a:ext>
              </a:extLst>
            </p:cNvPr>
            <p:cNvSpPr txBox="1"/>
            <p:nvPr/>
          </p:nvSpPr>
          <p:spPr>
            <a:xfrm>
              <a:off x="5949208" y="5207248"/>
              <a:ext cx="531484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latin typeface="Open Sans"/>
                </a:rPr>
                <a:t>New Job coach</a:t>
              </a:r>
              <a:endParaRPr kumimoji="0" lang="en-US" sz="1200" b="1" i="0" u="none" strike="noStrike" kern="1200" cap="all" spc="0" normalizeH="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Open Sans"/>
                  <a:ea typeface="Montserrat Light" charset="0"/>
                  <a:cs typeface="Montserrat Light" charset="0"/>
                </a:rPr>
                <a:t>The addition of a job coach will support individuals in need of intensive job coaching as they start new jobs. This coach will also make workplace visits to current ISE participants. Bringing in this new member of the staff will allow Employment Specialists to maximize the amount of time they spend assisting participants in the job search process.</a:t>
              </a:r>
              <a:endParaRPr kumimoji="0" lang="en-US" sz="1200" b="0" i="0" u="none" strike="noStrike" kern="1200" cap="none" spc="0" normalizeH="0" baseline="0" noProof="0">
                <a:ln>
                  <a:noFill/>
                </a:ln>
                <a:effectLst/>
                <a:uLnTx/>
                <a:uFillTx/>
                <a:latin typeface="Open Sans"/>
                <a:ea typeface="Montserrat Light" charset="0"/>
                <a:cs typeface="Montserrat Light" charset="0"/>
              </a:endParaRPr>
            </a:p>
          </p:txBody>
        </p:sp>
        <p:cxnSp>
          <p:nvCxnSpPr>
            <p:cNvPr id="9" name="Straight Connector 8">
              <a:extLst>
                <a:ext uri="{FF2B5EF4-FFF2-40B4-BE49-F238E27FC236}">
                  <a16:creationId xmlns:a16="http://schemas.microsoft.com/office/drawing/2014/main" id="{DF544887-C7A9-19A4-CDEB-50523188821D}"/>
                </a:ext>
              </a:extLst>
            </p:cNvPr>
            <p:cNvCxnSpPr>
              <a:cxnSpLocks/>
            </p:cNvCxnSpPr>
            <p:nvPr/>
          </p:nvCxnSpPr>
          <p:spPr>
            <a:xfrm>
              <a:off x="6010959" y="5454941"/>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 name="TextBox 9">
            <a:extLst>
              <a:ext uri="{FF2B5EF4-FFF2-40B4-BE49-F238E27FC236}">
                <a16:creationId xmlns:a16="http://schemas.microsoft.com/office/drawing/2014/main" id="{35652400-E7DF-0EBA-2E1F-413F42002811}"/>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dirty="0"/>
              <a:t>Approved by agency on 11/27/23</a:t>
            </a:r>
          </a:p>
        </p:txBody>
      </p:sp>
    </p:spTree>
    <p:extLst>
      <p:ext uri="{BB962C8B-B14F-4D97-AF65-F5344CB8AC3E}">
        <p14:creationId xmlns:p14="http://schemas.microsoft.com/office/powerpoint/2010/main" val="52261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797898"/>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AA413E70-3249-5BE5-96E6-4841FB67C7D7}"/>
              </a:ext>
            </a:extLst>
          </p:cNvPr>
          <p:cNvGrpSpPr/>
          <p:nvPr/>
        </p:nvGrpSpPr>
        <p:grpSpPr>
          <a:xfrm>
            <a:off x="5930900" y="792748"/>
            <a:ext cx="5435333" cy="2677656"/>
            <a:chOff x="5935444" y="3147517"/>
            <a:chExt cx="5435333" cy="2677656"/>
          </a:xfrm>
        </p:grpSpPr>
        <p:sp>
          <p:nvSpPr>
            <p:cNvPr id="27" name="TextBox 26">
              <a:extLst>
                <a:ext uri="{FF2B5EF4-FFF2-40B4-BE49-F238E27FC236}">
                  <a16:creationId xmlns:a16="http://schemas.microsoft.com/office/drawing/2014/main" id="{CDEB55E1-950D-4A3B-AEE6-9F38E9CEE864}"/>
                </a:ext>
              </a:extLst>
            </p:cNvPr>
            <p:cNvSpPr txBox="1"/>
            <p:nvPr/>
          </p:nvSpPr>
          <p:spPr>
            <a:xfrm>
              <a:off x="5935444" y="3147517"/>
              <a:ext cx="5435333"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Individualized paths to employment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For individuals transitioning from DSO to ETS, LH will conduct several assessments to ensure they are able to meet the benchmarks for competitive employment. If qualified, LH will arrange a tour of internships placements along with participation in a staff facilitated group </a:t>
              </a:r>
              <a:r>
                <a:rPr lang="en-US" sz="1200">
                  <a:solidFill>
                    <a:prstClr val="black"/>
                  </a:solidFill>
                  <a:latin typeface="Open Sans"/>
                  <a:ea typeface="Montserrat Light" charset="0"/>
                  <a:cs typeface="Montserrat Light" charset="0"/>
                </a:rPr>
                <a:t>activity</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to gauge compatibility. If the individual is interested in competitive employment, but does not meet the benchmarks for ETS, they can transition to CE or IDV. For individuals transitioning from a full DSO to CE/DSO combination, LH will work with the team to identify a plan, assign CE staff, and balance CE/DSO hours as needed. For individuals transitioning from ETS to IDV/ISE, Employment Specialists will conduct ongoing assessments to determine readiness for competitive employment.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20223" y="3430247"/>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3552338"/>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5473005"/>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E379F595-A0FA-5052-1F92-E78DA631444A}"/>
              </a:ext>
            </a:extLst>
          </p:cNvPr>
          <p:cNvGrpSpPr/>
          <p:nvPr/>
        </p:nvGrpSpPr>
        <p:grpSpPr>
          <a:xfrm>
            <a:off x="5930900" y="3600283"/>
            <a:ext cx="5137200" cy="1754326"/>
            <a:chOff x="5935444" y="1180971"/>
            <a:chExt cx="5137200" cy="1754326"/>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1180971"/>
              <a:ext cx="513720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Associate director of employment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Open Sans"/>
                  <a:ea typeface="Montserrat Light" charset="0"/>
                  <a:cs typeface="Montserrat Light" charset="0"/>
                </a:rPr>
                <a:t>As part of STEP, LH is creating a new position for an Associated Director of Employment. This individual will be responsible for overseeing provision of IDV, ISE, and CE, with the development and coordination of community and site-based volunteerism, internal staff development and training, collaborating on the IP process with individuals and their teams, and implementing proprietary curricula and assessments to aid decision making.</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770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5E27406A-CCC5-0EDD-0744-856BEFDFA8D9}"/>
              </a:ext>
            </a:extLst>
          </p:cNvPr>
          <p:cNvGrpSpPr/>
          <p:nvPr/>
        </p:nvGrpSpPr>
        <p:grpSpPr>
          <a:xfrm>
            <a:off x="5869928" y="5473005"/>
            <a:ext cx="5314842" cy="1384995"/>
            <a:chOff x="5869928" y="4994174"/>
            <a:chExt cx="5314842" cy="1384995"/>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4994174"/>
              <a:ext cx="531484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Team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Open Sans"/>
                  <a:ea typeface="Montserrat Light" charset="0"/>
                  <a:cs typeface="Montserrat Light" charset="0"/>
                </a:rPr>
                <a:t>Once an individual is identified as a transition candidate, LH hosts info sessions with their whole team focused on explaining program offerings and sharing available pathways to employment. These sessions will feature first-hand input from current program participants, along with data and insights collected by LH to support informed decisions.</a:t>
              </a:r>
              <a:endPar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endParaRP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5319494"/>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584904"/>
            <a:ext cx="4191123" cy="1971165"/>
          </a:xfrm>
        </p:spPr>
        <p:txBody>
          <a:bodyPr/>
          <a:lstStyle/>
          <a:p>
            <a:r>
              <a:rPr lang="en-US" sz="1400" b="0" i="1" spc="0">
                <a:solidFill>
                  <a:prstClr val="black"/>
                </a:solidFill>
                <a:ea typeface="Montserrat SemiBold" charset="0"/>
                <a:cs typeface="Montserrat SemiBold" charset="0"/>
              </a:rPr>
              <a:t>The Light House has developed an </a:t>
            </a:r>
            <a:r>
              <a:rPr lang="en-US" sz="1400" i="1" spc="0">
                <a:solidFill>
                  <a:prstClr val="black"/>
                </a:solidFill>
                <a:ea typeface="Montserrat SemiBold" charset="0"/>
                <a:cs typeface="Montserrat SemiBold" charset="0"/>
              </a:rPr>
              <a:t>extensive Adult Services Transformation plan spanning 3 campuses</a:t>
            </a:r>
            <a:r>
              <a:rPr lang="en-US" sz="1400" b="0" i="1" spc="0">
                <a:solidFill>
                  <a:prstClr val="black"/>
                </a:solidFill>
                <a:ea typeface="Montserrat SemiBold" charset="0"/>
                <a:cs typeface="Montserrat SemiBold" charset="0"/>
              </a:rPr>
              <a:t>, with several individuals identified as potential candidates to change settings. The primary goal is to conduct a well-planned transition for individuals from congregate day settings to more individualized, community-focused supports with buy-in from the individual and their family. This transformation is focused on </a:t>
            </a:r>
            <a:r>
              <a:rPr lang="en-US" sz="1400" i="1" spc="0">
                <a:solidFill>
                  <a:prstClr val="black"/>
                </a:solidFill>
                <a:ea typeface="Montserrat SemiBold" charset="0"/>
                <a:cs typeface="Montserrat SemiBold" charset="0"/>
              </a:rPr>
              <a:t>improving independence and choice </a:t>
            </a:r>
            <a:r>
              <a:rPr lang="en-US" sz="1400" b="0" i="1" spc="0">
                <a:solidFill>
                  <a:prstClr val="black"/>
                </a:solidFill>
                <a:ea typeface="Montserrat SemiBold" charset="0"/>
                <a:cs typeface="Montserrat SemiBold" charset="0"/>
              </a:rPr>
              <a:t>for people receiving supports. </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a:solidFill>
                  <a:prstClr val="black"/>
                </a:solidFill>
                <a:ea typeface="Montserrat SemiBold" charset="0"/>
                <a:cs typeface="Montserrat SemiBold" charset="0"/>
              </a:rPr>
              <a:t>The Light House does not currently provide either CE or ISE supports but is qualified to provide both services and </a:t>
            </a:r>
            <a:r>
              <a:rPr lang="en-US" sz="1400" i="1" spc="0">
                <a:solidFill>
                  <a:prstClr val="black"/>
                </a:solidFill>
                <a:ea typeface="Montserrat SemiBold" charset="0"/>
                <a:cs typeface="Montserrat SemiBold" charset="0"/>
              </a:rPr>
              <a:t>will begin these programs</a:t>
            </a:r>
            <a:r>
              <a:rPr lang="en-US" sz="1400" b="0" i="1" spc="0">
                <a:solidFill>
                  <a:prstClr val="black"/>
                </a:solidFill>
                <a:ea typeface="Montserrat SemiBold" charset="0"/>
                <a:cs typeface="Montserrat SemiBold" charset="0"/>
              </a:rPr>
              <a:t> as part of this transformation.</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461665"/>
          </a:xfrm>
          <a:prstGeom prst="rect">
            <a:avLst/>
          </a:prstGeom>
          <a:noFill/>
        </p:spPr>
        <p:txBody>
          <a:bodyPr wrap="square">
            <a:spAutoFit/>
          </a:bodyPr>
          <a:lstStyle/>
          <a:p>
            <a:r>
              <a:rPr lang="en-US" sz="2400" b="1" spc="0">
                <a:solidFill>
                  <a:prstClr val="black"/>
                </a:solidFill>
                <a:ea typeface="Montserrat SemiBold" charset="0"/>
                <a:cs typeface="Montserrat SemiBold" charset="0"/>
              </a:rPr>
              <a:t>The Light House (LH)</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dirty="0">
                <a:ln>
                  <a:noFill/>
                </a:ln>
                <a:effectLst/>
                <a:uLnTx/>
                <a:uFillTx/>
                <a:latin typeface="Open Sans"/>
                <a:ea typeface="Montserrat SemiBold" charset="0"/>
                <a:cs typeface="Montserrat SemiBold" charset="0"/>
              </a:rPr>
              <a:t>   Day/Employment: 5</a:t>
            </a:r>
            <a:endParaRPr kumimoji="0" lang="en-US" sz="1400" b="0" i="1"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dirty="0">
                <a:ln>
                  <a:noFill/>
                </a:ln>
                <a:effectLst/>
                <a:uLnTx/>
                <a:uFillTx/>
                <a:latin typeface="Open Sans"/>
                <a:ea typeface="Montserrat SemiBold" charset="0"/>
                <a:cs typeface="Montserrat SemiBold" charset="0"/>
              </a:rPr>
              <a:t>   Residential: N/A</a:t>
            </a:r>
            <a:endParaRPr lang="en-US" sz="1400" i="1" dirty="0">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dirty="0">
                <a:ln>
                  <a:noFill/>
                </a:ln>
                <a:effectLst/>
                <a:uLnTx/>
                <a:uFillTx/>
                <a:latin typeface="Open Sans"/>
                <a:ea typeface="Montserrat SemiBold" charset="0"/>
                <a:cs typeface="Montserrat SemiBold" charset="0"/>
              </a:rPr>
            </a:b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dirty="0">
                <a:ln>
                  <a:noFill/>
                </a:ln>
                <a:effectLst/>
                <a:uLnTx/>
                <a:uFillTx/>
                <a:latin typeface="Open Sans"/>
                <a:ea typeface="Montserrat SemiBold" charset="0"/>
                <a:cs typeface="Montserrat SemiBold" charset="0"/>
              </a:rPr>
              <a:t>DSO, ETS, IDV, ISE</a:t>
            </a:r>
            <a:br>
              <a:rPr kumimoji="0" lang="en-US" sz="1400" b="1" i="0" u="none" strike="noStrike" kern="1200" cap="none" spc="0" normalizeH="0" baseline="0" noProof="0" dirty="0">
                <a:ln>
                  <a:noFill/>
                </a:ln>
                <a:effectLst/>
                <a:uLnTx/>
                <a:uFillTx/>
                <a:latin typeface="Open Sans"/>
                <a:ea typeface="Montserrat SemiBold" charset="0"/>
                <a:cs typeface="Montserrat SemiBold" charset="0"/>
              </a:rPr>
            </a:br>
            <a:endParaRPr kumimoji="0" lang="en-US" sz="1400" b="1" i="0"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dirty="0">
                <a:ln>
                  <a:noFill/>
                </a:ln>
                <a:effectLst/>
                <a:uLnTx/>
                <a:uFillTx/>
                <a:latin typeface="Open Sans"/>
                <a:ea typeface="Montserrat SemiBold" charset="0"/>
                <a:cs typeface="Montserrat SemiBold" charset="0"/>
              </a:rPr>
              <a:t>: </a:t>
            </a:r>
            <a:r>
              <a:rPr lang="en-US" sz="1400" dirty="0">
                <a:latin typeface="Open Sans"/>
                <a:ea typeface="Montserrat SemiBold" charset="0"/>
                <a:cs typeface="Montserrat SemiBold" charset="0"/>
              </a:rPr>
              <a:t>Yes</a:t>
            </a:r>
            <a:endParaRPr lang="en-US" sz="1200" dirty="0"/>
          </a:p>
        </p:txBody>
      </p:sp>
      <p:sp>
        <p:nvSpPr>
          <p:cNvPr id="4" name="TextBox 3">
            <a:extLst>
              <a:ext uri="{FF2B5EF4-FFF2-40B4-BE49-F238E27FC236}">
                <a16:creationId xmlns:a16="http://schemas.microsoft.com/office/drawing/2014/main" id="{A7F4816B-AC34-AB58-6805-F7942C136A80}"/>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dirty="0"/>
              <a:t>Approved by agency on 4/23/24</a:t>
            </a:r>
          </a:p>
        </p:txBody>
      </p:sp>
    </p:spTree>
    <p:extLst>
      <p:ext uri="{BB962C8B-B14F-4D97-AF65-F5344CB8AC3E}">
        <p14:creationId xmlns:p14="http://schemas.microsoft.com/office/powerpoint/2010/main" val="1547449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600859"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59721"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B46416DF-3F07-D1F7-F5E9-C3F82661AFF2}"/>
              </a:ext>
            </a:extLst>
          </p:cNvPr>
          <p:cNvGrpSpPr/>
          <p:nvPr/>
        </p:nvGrpSpPr>
        <p:grpSpPr>
          <a:xfrm>
            <a:off x="5930900" y="3007369"/>
            <a:ext cx="5137200" cy="1754326"/>
            <a:chOff x="5930900" y="3007369"/>
            <a:chExt cx="5137200" cy="1754326"/>
          </a:xfrm>
        </p:grpSpPr>
        <p:sp>
          <p:nvSpPr>
            <p:cNvPr id="26" name="TextBox 25">
              <a:extLst>
                <a:ext uri="{FF2B5EF4-FFF2-40B4-BE49-F238E27FC236}">
                  <a16:creationId xmlns:a16="http://schemas.microsoft.com/office/drawing/2014/main" id="{2DC8DAA7-56CD-48F4-A253-22A863B3D45C}"/>
                </a:ext>
              </a:extLst>
            </p:cNvPr>
            <p:cNvSpPr txBox="1"/>
            <p:nvPr/>
          </p:nvSpPr>
          <p:spPr>
            <a:xfrm>
              <a:off x="5930900" y="3007369"/>
              <a:ext cx="513720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Step transformation oversight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MARC will create a subcommittee to review their STEP plan at least quarterly to ensure they are efficiently identifying individuals to participate. The subcommittee will be comprised of the CEO, COO, and Directors and Managers who oversee </a:t>
              </a:r>
              <a:r>
                <a:rPr lang="en-US" sz="1200">
                  <a:solidFill>
                    <a:prstClr val="black"/>
                  </a:solidFill>
                  <a:latin typeface="Open Sans"/>
                  <a:ea typeface="Montserrat Light" charset="0"/>
                  <a:cs typeface="Montserrat Light" charset="0"/>
                </a:rPr>
                <a:t>staff supporting individuals currently planning to participate in </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the plan. Sessions will focus on the overall status of the individuals transitioning, new individuals that will participate, and potential candidates for transition.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44879" y="3318784"/>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59721" y="3108574"/>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59721" y="481133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0CE08706-DE06-6B28-2E39-7FF931D70091}"/>
              </a:ext>
            </a:extLst>
          </p:cNvPr>
          <p:cNvGrpSpPr/>
          <p:nvPr/>
        </p:nvGrpSpPr>
        <p:grpSpPr>
          <a:xfrm>
            <a:off x="5935444" y="932250"/>
            <a:ext cx="5435333" cy="1938992"/>
            <a:chOff x="5930900" y="1021206"/>
            <a:chExt cx="5435333" cy="1938992"/>
          </a:xfrm>
        </p:grpSpPr>
        <p:sp>
          <p:nvSpPr>
            <p:cNvPr id="27" name="TextBox 26">
              <a:extLst>
                <a:ext uri="{FF2B5EF4-FFF2-40B4-BE49-F238E27FC236}">
                  <a16:creationId xmlns:a16="http://schemas.microsoft.com/office/drawing/2014/main" id="{CDEB55E1-950D-4A3B-AEE6-9F38E9CEE864}"/>
                </a:ext>
              </a:extLst>
            </p:cNvPr>
            <p:cNvSpPr txBox="1"/>
            <p:nvPr/>
          </p:nvSpPr>
          <p:spPr>
            <a:xfrm>
              <a:off x="5930900" y="1021206"/>
              <a:ext cx="5435333"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Vocational development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As part of STEP, MARC will create a program for individuals who receive both GSE and DSO services called "Vocational Development." This program blends DSO and GSE services and will be community-based at least 70% of the time. Its focus is on vocational training, access </a:t>
              </a:r>
              <a:r>
                <a:rPr lang="en-US" sz="1200">
                  <a:solidFill>
                    <a:prstClr val="black"/>
                  </a:solidFill>
                  <a:latin typeface="Open Sans"/>
                  <a:ea typeface="Montserrat Light" charset="0"/>
                  <a:cs typeface="Montserrat Light" charset="0"/>
                </a:rPr>
                <a:t>to </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volunteer sites, and meaningful community experiences with an emphasis on employment opportunities. MARC intends to support individuals to increase GSE hours in the same setting and increase hours in the community. </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329878"/>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 name="Group 3">
            <a:extLst>
              <a:ext uri="{FF2B5EF4-FFF2-40B4-BE49-F238E27FC236}">
                <a16:creationId xmlns:a16="http://schemas.microsoft.com/office/drawing/2014/main" id="{95EA895B-4049-3541-AA88-3CDDEFC2BE61}"/>
              </a:ext>
            </a:extLst>
          </p:cNvPr>
          <p:cNvGrpSpPr/>
          <p:nvPr/>
        </p:nvGrpSpPr>
        <p:grpSpPr>
          <a:xfrm>
            <a:off x="5930174" y="4813795"/>
            <a:ext cx="5314842" cy="1938992"/>
            <a:chOff x="5930174" y="4813795"/>
            <a:chExt cx="5314842" cy="1938992"/>
          </a:xfrm>
        </p:grpSpPr>
        <p:sp>
          <p:nvSpPr>
            <p:cNvPr id="25" name="TextBox 24">
              <a:extLst>
                <a:ext uri="{FF2B5EF4-FFF2-40B4-BE49-F238E27FC236}">
                  <a16:creationId xmlns:a16="http://schemas.microsoft.com/office/drawing/2014/main" id="{77B0330E-ACE6-412F-BF5B-AEF1F726B74B}"/>
                </a:ext>
              </a:extLst>
            </p:cNvPr>
            <p:cNvSpPr txBox="1"/>
            <p:nvPr/>
          </p:nvSpPr>
          <p:spPr>
            <a:xfrm>
              <a:off x="5930174" y="4813795"/>
              <a:ext cx="5314842"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Marc business development council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MARC re-instituted this long-standing committee designed to connect with </a:t>
              </a:r>
              <a:r>
                <a:rPr lang="en-US" sz="1200">
                  <a:solidFill>
                    <a:prstClr val="black"/>
                  </a:solidFill>
                  <a:latin typeface="Open Sans"/>
                  <a:ea typeface="Montserrat Light" charset="0"/>
                  <a:cs typeface="Montserrat Light" charset="0"/>
                </a:rPr>
                <a:t>local</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businesses to provide employment opportunities for individuals and to acknowledge their contributions. The Business Development Council is working to connect with businesses to educate them on MARC’s programs and to explore relationships can be mutually beneficial. The agency believes this committee will help establish contracted work sites and internship opportunities, including additional Project SEARCH sites. </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6010959" y="5130292"/>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1055348"/>
            <a:ext cx="4191123" cy="2321869"/>
          </a:xfrm>
        </p:spPr>
        <p:txBody>
          <a:bodyPr/>
          <a:lstStyle/>
          <a:p>
            <a:r>
              <a:rPr lang="en-US" sz="1400" b="0" i="1" spc="0">
                <a:solidFill>
                  <a:prstClr val="black"/>
                </a:solidFill>
                <a:ea typeface="Montserrat SemiBold" charset="0"/>
                <a:cs typeface="Montserrat SemiBold" charset="0"/>
              </a:rPr>
              <a:t>MARC Community Resources is undergoing a transformation of their Day and Employment program by adding a </a:t>
            </a:r>
            <a:r>
              <a:rPr lang="en-US" sz="1400" i="1" spc="0">
                <a:solidFill>
                  <a:prstClr val="black"/>
                </a:solidFill>
                <a:ea typeface="Montserrat SemiBold" charset="0"/>
                <a:cs typeface="Montserrat SemiBold" charset="0"/>
              </a:rPr>
              <a:t>new blended Vocational Development service.</a:t>
            </a:r>
            <a:r>
              <a:rPr lang="en-US" sz="1400" b="0" i="1" spc="0">
                <a:solidFill>
                  <a:prstClr val="black"/>
                </a:solidFill>
                <a:ea typeface="Montserrat SemiBold" charset="0"/>
                <a:cs typeface="Montserrat SemiBold" charset="0"/>
              </a:rPr>
              <a:t> In addition to this service, the agency is continuing to </a:t>
            </a:r>
            <a:r>
              <a:rPr lang="en-US" sz="1400" i="1" spc="0">
                <a:solidFill>
                  <a:prstClr val="black"/>
                </a:solidFill>
                <a:ea typeface="Montserrat SemiBold" charset="0"/>
                <a:cs typeface="Montserrat SemiBold" charset="0"/>
              </a:rPr>
              <a:t>expand their participation in Project SEARCH</a:t>
            </a:r>
            <a:r>
              <a:rPr lang="en-US" sz="1400" b="0" i="1" spc="0">
                <a:solidFill>
                  <a:prstClr val="black"/>
                </a:solidFill>
                <a:ea typeface="Montserrat SemiBold" charset="0"/>
                <a:cs typeface="Montserrat SemiBold" charset="0"/>
              </a:rPr>
              <a:t> and is undergoing administrative and staffing transformations to more effectively provide services. MARC also seeks to </a:t>
            </a:r>
            <a:r>
              <a:rPr lang="en-US" sz="1400" i="1" spc="0">
                <a:solidFill>
                  <a:prstClr val="black"/>
                </a:solidFill>
                <a:ea typeface="Montserrat SemiBold" charset="0"/>
                <a:cs typeface="Montserrat SemiBold" charset="0"/>
              </a:rPr>
              <a:t>serve more individuals with complex needs</a:t>
            </a:r>
            <a:r>
              <a:rPr lang="en-US" sz="1400" b="0" i="1" spc="0">
                <a:solidFill>
                  <a:prstClr val="black"/>
                </a:solidFill>
                <a:ea typeface="Montserrat SemiBold" charset="0"/>
                <a:cs typeface="Montserrat SemiBold" charset="0"/>
              </a:rPr>
              <a:t>.</a:t>
            </a:r>
            <a:br>
              <a:rPr lang="en-US" sz="1800" b="0" i="1" spc="0">
                <a:solidFill>
                  <a:prstClr val="black"/>
                </a:solidFill>
                <a:ea typeface="Montserrat SemiBold" charset="0"/>
                <a:cs typeface="Montserrat SemiBold" charset="0"/>
              </a:rPr>
            </a:b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606835" cy="954107"/>
          </a:xfrm>
          <a:prstGeom prst="rect">
            <a:avLst/>
          </a:prstGeom>
          <a:noFill/>
        </p:spPr>
        <p:txBody>
          <a:bodyPr wrap="square">
            <a:spAutoFit/>
          </a:bodyPr>
          <a:lstStyle/>
          <a:p>
            <a:r>
              <a:rPr lang="en-US" sz="2800" b="1" spc="0">
                <a:solidFill>
                  <a:prstClr val="black"/>
                </a:solidFill>
                <a:ea typeface="Montserrat SemiBold" charset="0"/>
                <a:cs typeface="Montserrat SemiBold" charset="0"/>
              </a:rPr>
              <a:t>MARC Community Resources</a:t>
            </a:r>
            <a:endParaRPr lang="en-US" sz="28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1" y="4569937"/>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154436"/>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lang="en-US" sz="1400" b="1">
                <a:latin typeface="Open Sans"/>
                <a:ea typeface="Montserrat SemiBold" charset="0"/>
                <a:cs typeface="Montserrat SemiBold" charset="0"/>
              </a:rPr>
              <a:t>   </a:t>
            </a:r>
            <a:r>
              <a:rPr kumimoji="0" lang="en-US" sz="1400" b="0" i="1" u="none" strike="noStrike" kern="1200" cap="none" spc="0" normalizeH="0" baseline="0" noProof="0">
                <a:ln>
                  <a:noFill/>
                </a:ln>
                <a:effectLst/>
                <a:uLnTx/>
                <a:uFillTx/>
                <a:latin typeface="Open Sans"/>
                <a:ea typeface="Montserrat SemiBold" charset="0"/>
                <a:cs typeface="Montserrat SemiBold" charset="0"/>
              </a:rPr>
              <a:t>Day/Employment: 20</a:t>
            </a:r>
            <a:br>
              <a:rPr kumimoji="0" lang="en-US" sz="1400" b="0" i="1" u="none" strike="noStrike" kern="1200" cap="none" spc="0" normalizeH="0" baseline="0" noProof="0">
                <a:ln>
                  <a:noFill/>
                </a:ln>
                <a:effectLst/>
                <a:uLnTx/>
                <a:uFillTx/>
                <a:latin typeface="Open Sans"/>
                <a:ea typeface="Montserrat SemiBold" charset="0"/>
                <a:cs typeface="Montserrat SemiBold" charset="0"/>
              </a:rPr>
            </a:br>
            <a:br>
              <a:rPr kumimoji="0" lang="en-US" sz="1400" b="0" i="1" u="none" strike="noStrike" kern="1200" cap="none" spc="0" normalizeH="0" baseline="0" noProof="0">
                <a:ln>
                  <a:noFill/>
                </a:ln>
                <a:effectLst/>
                <a:uLnTx/>
                <a:uFillTx/>
                <a:latin typeface="Open Sans"/>
                <a:ea typeface="Montserrat SemiBold" charset="0"/>
                <a:cs typeface="Montserrat SemiBold" charset="0"/>
              </a:rPr>
            </a:b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a:t>
            </a:r>
            <a:r>
              <a:rPr lang="en-US" sz="1400" i="1">
                <a:latin typeface="Open Sans"/>
                <a:ea typeface="Montserrat SemiBold" charset="0"/>
                <a:cs typeface="Montserrat SemiBold" charset="0"/>
              </a:rPr>
              <a:t>N/A</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DSO (and medically acute DSO), ETS, GSE, Project SEARCH </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lang="en-US" sz="1400">
                <a:latin typeface="Open Sans"/>
                <a:ea typeface="Montserrat SemiBold" charset="0"/>
                <a:cs typeface="Montserrat SemiBold" charset="0"/>
              </a:rPr>
              <a:t>Yes</a:t>
            </a:r>
            <a:endParaRPr lang="en-US" sz="1200"/>
          </a:p>
        </p:txBody>
      </p:sp>
      <p:sp>
        <p:nvSpPr>
          <p:cNvPr id="5" name="TextBox 4">
            <a:extLst>
              <a:ext uri="{FF2B5EF4-FFF2-40B4-BE49-F238E27FC236}">
                <a16:creationId xmlns:a16="http://schemas.microsoft.com/office/drawing/2014/main" id="{CF4F09F5-22D5-643F-32C6-869BCBA5C889}"/>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1/20/24</a:t>
            </a:r>
          </a:p>
        </p:txBody>
      </p:sp>
    </p:spTree>
    <p:extLst>
      <p:ext uri="{BB962C8B-B14F-4D97-AF65-F5344CB8AC3E}">
        <p14:creationId xmlns:p14="http://schemas.microsoft.com/office/powerpoint/2010/main" val="2578618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600859"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59721"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CC643600-67AA-FDC3-01F8-A5D07F91768D}"/>
              </a:ext>
            </a:extLst>
          </p:cNvPr>
          <p:cNvGrpSpPr/>
          <p:nvPr/>
        </p:nvGrpSpPr>
        <p:grpSpPr>
          <a:xfrm>
            <a:off x="5930900" y="3078281"/>
            <a:ext cx="5137200" cy="1938992"/>
            <a:chOff x="5930900" y="3219799"/>
            <a:chExt cx="5137200" cy="1938992"/>
          </a:xfrm>
        </p:grpSpPr>
        <p:sp>
          <p:nvSpPr>
            <p:cNvPr id="26" name="TextBox 25">
              <a:extLst>
                <a:ext uri="{FF2B5EF4-FFF2-40B4-BE49-F238E27FC236}">
                  <a16:creationId xmlns:a16="http://schemas.microsoft.com/office/drawing/2014/main" id="{2DC8DAA7-56CD-48F4-A253-22A863B3D45C}"/>
                </a:ext>
              </a:extLst>
            </p:cNvPr>
            <p:cNvSpPr txBox="1"/>
            <p:nvPr/>
          </p:nvSpPr>
          <p:spPr>
            <a:xfrm>
              <a:off x="5930900" y="3219799"/>
              <a:ext cx="5137200"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Vocational enhancement Program (Accelerated)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The program will be a four-month transition, with additional hours as needed. MARC will work on a small-scale ratio, with four individuals for each rotation. They anticipate three rotations each year, about ten hours of classroom time and seventeen to twenty hours of employment-based, hands-on work skills per week. The classroom life skills training will consist of community safety skills, financial and budgeting practices, workplace practices/rules, hygiene and appropriate attire, transportation, and interview skills.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44879" y="3531214"/>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59721" y="317948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59721" y="5378463"/>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D34090DB-757A-F898-0EAF-DE1F1988CB0C}"/>
              </a:ext>
            </a:extLst>
          </p:cNvPr>
          <p:cNvGrpSpPr/>
          <p:nvPr/>
        </p:nvGrpSpPr>
        <p:grpSpPr>
          <a:xfrm>
            <a:off x="5935444" y="932250"/>
            <a:ext cx="5435333" cy="1754326"/>
            <a:chOff x="5930900" y="1168400"/>
            <a:chExt cx="5435333" cy="1754326"/>
          </a:xfrm>
        </p:grpSpPr>
        <p:sp>
          <p:nvSpPr>
            <p:cNvPr id="27" name="TextBox 26">
              <a:extLst>
                <a:ext uri="{FF2B5EF4-FFF2-40B4-BE49-F238E27FC236}">
                  <a16:creationId xmlns:a16="http://schemas.microsoft.com/office/drawing/2014/main" id="{CDEB55E1-950D-4A3B-AEE6-9F38E9CEE864}"/>
                </a:ext>
              </a:extLst>
            </p:cNvPr>
            <p:cNvSpPr txBox="1"/>
            <p:nvPr/>
          </p:nvSpPr>
          <p:spPr>
            <a:xfrm>
              <a:off x="5930900" y="1168400"/>
              <a:ext cx="543533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Ending 14-c arrangement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As part of their STEP Transition Plan, MARC, Inc. will be ending a subminimum wage arrangement in the setting individuals are transitioning out of (GSE program). For the individuals currently in this setting, MARC will be working with those interested to identify opportunities for competitive employment. Long-term, this setting will be used to provide enhanced vocational training services to help individuals push towards competitive employment. </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770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53F77582-D763-466E-19DC-D688FD2F8606}"/>
              </a:ext>
            </a:extLst>
          </p:cNvPr>
          <p:cNvGrpSpPr/>
          <p:nvPr/>
        </p:nvGrpSpPr>
        <p:grpSpPr>
          <a:xfrm>
            <a:off x="5930174" y="5380928"/>
            <a:ext cx="5314842" cy="1384995"/>
            <a:chOff x="5930174" y="5380928"/>
            <a:chExt cx="5314842" cy="1384995"/>
          </a:xfrm>
        </p:grpSpPr>
        <p:sp>
          <p:nvSpPr>
            <p:cNvPr id="25" name="TextBox 24">
              <a:extLst>
                <a:ext uri="{FF2B5EF4-FFF2-40B4-BE49-F238E27FC236}">
                  <a16:creationId xmlns:a16="http://schemas.microsoft.com/office/drawing/2014/main" id="{77B0330E-ACE6-412F-BF5B-AEF1F726B74B}"/>
                </a:ext>
              </a:extLst>
            </p:cNvPr>
            <p:cNvSpPr txBox="1"/>
            <p:nvPr/>
          </p:nvSpPr>
          <p:spPr>
            <a:xfrm>
              <a:off x="5930174" y="5380928"/>
              <a:ext cx="531484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additional Job developer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MARC, Inc. is hiring a dedicated job developer for this transition program. The job developer will be responsible for finding host sites and instructing the classroom portion of this program. MARC, Inc. will also utilize a consultant to develop a classroom curriculum that can be used from rotation to rotation. </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6010959" y="5697425"/>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618132"/>
            <a:ext cx="4191123" cy="1537610"/>
          </a:xfrm>
        </p:spPr>
        <p:txBody>
          <a:bodyPr/>
          <a:lstStyle/>
          <a:p>
            <a:r>
              <a:rPr lang="en-US" sz="1400" b="0" i="1" spc="0">
                <a:solidFill>
                  <a:prstClr val="black"/>
                </a:solidFill>
                <a:ea typeface="Montserrat SemiBold" charset="0"/>
                <a:cs typeface="Montserrat SemiBold" charset="0"/>
              </a:rPr>
              <a:t>MARC’s plan involves working with individuals in both GSE and Transitional Supports to transition to </a:t>
            </a:r>
            <a:r>
              <a:rPr lang="en-US" sz="1400" i="1" spc="0">
                <a:solidFill>
                  <a:prstClr val="black"/>
                </a:solidFill>
                <a:ea typeface="Montserrat SemiBold" charset="0"/>
                <a:cs typeface="Montserrat SemiBold" charset="0"/>
              </a:rPr>
              <a:t>competitive employment opportunities</a:t>
            </a:r>
            <a:r>
              <a:rPr lang="en-US" sz="1400" b="0" i="1" spc="0">
                <a:solidFill>
                  <a:prstClr val="black"/>
                </a:solidFill>
                <a:ea typeface="Montserrat SemiBold" charset="0"/>
                <a:cs typeface="Montserrat SemiBold" charset="0"/>
              </a:rPr>
              <a:t>. MARC is focused on developing a hybrid, 4-month program like Project SEARCH to provide internship experience for the individuals transitioning. As part of this transformation, MARC is hoping to stand up and implement </a:t>
            </a:r>
            <a:r>
              <a:rPr lang="en-US" sz="1400" i="1" spc="0">
                <a:solidFill>
                  <a:prstClr val="black"/>
                </a:solidFill>
                <a:ea typeface="Montserrat SemiBold" charset="0"/>
                <a:cs typeface="Montserrat SemiBold" charset="0"/>
              </a:rPr>
              <a:t>a classroom-based employment readiness program</a:t>
            </a:r>
            <a:r>
              <a:rPr lang="en-US" sz="1400" b="0" i="1" spc="0">
                <a:solidFill>
                  <a:prstClr val="black"/>
                </a:solidFill>
                <a:ea typeface="Montserrat SemiBold" charset="0"/>
                <a:cs typeface="Montserrat SemiBold" charset="0"/>
              </a:rPr>
              <a:t> that will continue into the future.</a:t>
            </a:r>
            <a:br>
              <a:rPr lang="en-US" sz="1800" b="0" i="1" spc="0">
                <a:solidFill>
                  <a:prstClr val="black"/>
                </a:solidFill>
                <a:ea typeface="Montserrat SemiBold" charset="0"/>
                <a:cs typeface="Montserrat SemiBold" charset="0"/>
              </a:rPr>
            </a:br>
            <a:br>
              <a:rPr lang="en-US" sz="1800" b="0" i="1" spc="0">
                <a:solidFill>
                  <a:prstClr val="black"/>
                </a:solidFill>
                <a:ea typeface="Montserrat SemiBold" charset="0"/>
                <a:cs typeface="Montserrat SemiBold" charset="0"/>
              </a:rPr>
            </a:br>
            <a:br>
              <a:rPr lang="en-US" sz="1800" b="0" i="1" spc="0">
                <a:solidFill>
                  <a:prstClr val="black"/>
                </a:solidFill>
                <a:ea typeface="Montserrat SemiBold" charset="0"/>
                <a:cs typeface="Montserrat SemiBold" charset="0"/>
              </a:rPr>
            </a:b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606835" cy="523220"/>
          </a:xfrm>
          <a:prstGeom prst="rect">
            <a:avLst/>
          </a:prstGeom>
          <a:noFill/>
        </p:spPr>
        <p:txBody>
          <a:bodyPr wrap="square">
            <a:spAutoFit/>
          </a:bodyPr>
          <a:lstStyle/>
          <a:p>
            <a:r>
              <a:rPr lang="en-US" sz="2800" b="1" spc="0">
                <a:solidFill>
                  <a:prstClr val="black"/>
                </a:solidFill>
                <a:ea typeface="Montserrat SemiBold" charset="0"/>
                <a:cs typeface="Montserrat SemiBold" charset="0"/>
              </a:rPr>
              <a:t>MARC, Inc. (Manchester)</a:t>
            </a:r>
            <a:endParaRPr lang="en-US" sz="28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1" y="4569937"/>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1938992"/>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lang="en-US" sz="1400" b="1">
                <a:latin typeface="Open Sans"/>
                <a:ea typeface="Montserrat SemiBold" charset="0"/>
                <a:cs typeface="Montserrat SemiBold" charset="0"/>
              </a:rPr>
              <a:t>   </a:t>
            </a:r>
            <a:r>
              <a:rPr kumimoji="0" lang="en-US" sz="1400" b="0" i="1" u="none" strike="noStrike" kern="1200" cap="none" spc="0" normalizeH="0" baseline="0" noProof="0">
                <a:ln>
                  <a:noFill/>
                </a:ln>
                <a:effectLst/>
                <a:uLnTx/>
                <a:uFillTx/>
                <a:latin typeface="Open Sans"/>
                <a:ea typeface="Montserrat SemiBold" charset="0"/>
                <a:cs typeface="Montserrat SemiBold" charset="0"/>
              </a:rPr>
              <a:t>Day/Employment: </a:t>
            </a:r>
            <a:r>
              <a:rPr lang="en-US" sz="1400" i="1">
                <a:latin typeface="Open Sans"/>
                <a:ea typeface="Montserrat SemiBold" charset="0"/>
                <a:cs typeface="Montserrat SemiBold" charset="0"/>
              </a:rPr>
              <a:t>19</a:t>
            </a:r>
            <a:br>
              <a:rPr kumimoji="0" lang="en-US" sz="1400" b="0" i="1" u="none" strike="noStrike" kern="1200" cap="none" spc="0" normalizeH="0" baseline="0" noProof="0">
                <a:ln>
                  <a:noFill/>
                </a:ln>
                <a:effectLst/>
                <a:uLnTx/>
                <a:uFillTx/>
                <a:latin typeface="Open Sans"/>
                <a:ea typeface="Montserrat SemiBold" charset="0"/>
                <a:cs typeface="Montserrat SemiBold" charset="0"/>
              </a:rPr>
            </a:br>
            <a:br>
              <a:rPr kumimoji="0" lang="en-US" sz="1400" b="0" i="1" u="none" strike="noStrike" kern="1200" cap="none" spc="0" normalizeH="0" baseline="0" noProof="0">
                <a:ln>
                  <a:noFill/>
                </a:ln>
                <a:effectLst/>
                <a:uLnTx/>
                <a:uFillTx/>
                <a:latin typeface="Open Sans"/>
                <a:ea typeface="Montserrat SemiBold" charset="0"/>
                <a:cs typeface="Montserrat SemiBold" charset="0"/>
              </a:rPr>
            </a:b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a:t>
            </a:r>
            <a:r>
              <a:rPr lang="en-US" sz="1400" i="1">
                <a:latin typeface="Open Sans"/>
                <a:ea typeface="Montserrat SemiBold" charset="0"/>
                <a:cs typeface="Montserrat SemiBold" charset="0"/>
              </a:rPr>
              <a:t>N/A</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GSE, Transitional Supports</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lang="en-US" sz="1400">
                <a:latin typeface="Open Sans"/>
                <a:ea typeface="Montserrat SemiBold" charset="0"/>
                <a:cs typeface="Montserrat SemiBold" charset="0"/>
              </a:rPr>
              <a:t>Yes</a:t>
            </a:r>
            <a:endParaRPr lang="en-US" sz="1200"/>
          </a:p>
        </p:txBody>
      </p:sp>
      <p:sp>
        <p:nvSpPr>
          <p:cNvPr id="4" name="TextBox 3">
            <a:extLst>
              <a:ext uri="{FF2B5EF4-FFF2-40B4-BE49-F238E27FC236}">
                <a16:creationId xmlns:a16="http://schemas.microsoft.com/office/drawing/2014/main" id="{314E1A7E-D868-9A11-B28E-07D846D77A97}"/>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11/1/23</a:t>
            </a:r>
          </a:p>
        </p:txBody>
      </p:sp>
    </p:spTree>
    <p:extLst>
      <p:ext uri="{BB962C8B-B14F-4D97-AF65-F5344CB8AC3E}">
        <p14:creationId xmlns:p14="http://schemas.microsoft.com/office/powerpoint/2010/main" val="596600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59721"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5ADCB2C9-4BDE-BD34-FF15-4F514B909C4B}"/>
              </a:ext>
            </a:extLst>
          </p:cNvPr>
          <p:cNvGrpSpPr/>
          <p:nvPr/>
        </p:nvGrpSpPr>
        <p:grpSpPr>
          <a:xfrm>
            <a:off x="5930174" y="3355110"/>
            <a:ext cx="5435333" cy="1938992"/>
            <a:chOff x="5930174" y="3355110"/>
            <a:chExt cx="5435333" cy="1938992"/>
          </a:xfrm>
        </p:grpSpPr>
        <p:sp>
          <p:nvSpPr>
            <p:cNvPr id="27" name="TextBox 26">
              <a:extLst>
                <a:ext uri="{FF2B5EF4-FFF2-40B4-BE49-F238E27FC236}">
                  <a16:creationId xmlns:a16="http://schemas.microsoft.com/office/drawing/2014/main" id="{CDEB55E1-950D-4A3B-AEE6-9F38E9CEE864}"/>
                </a:ext>
              </a:extLst>
            </p:cNvPr>
            <p:cNvSpPr txBox="1"/>
            <p:nvPr/>
          </p:nvSpPr>
          <p:spPr>
            <a:xfrm>
              <a:off x="5930174" y="3355110"/>
              <a:ext cx="5435333"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Support for Residential Transitions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Many services will be provided as part of the transition including self medication assessment and training, trials on the use of assistive technology and remote monitoring, travel training, healthy cooking classes, community connections, stranger danger, and cyber security. The length of time  to the transitional supports will be based on the person and the team. Full team involvement with the creation and implementation of the independent living plan will be utilized to identify any additional services and supports needed.</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44879" y="3666145"/>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59721" y="3361034"/>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59721" y="5411885"/>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7" name="Group 6">
            <a:extLst>
              <a:ext uri="{FF2B5EF4-FFF2-40B4-BE49-F238E27FC236}">
                <a16:creationId xmlns:a16="http://schemas.microsoft.com/office/drawing/2014/main" id="{F183922B-EE6B-BEF7-EC48-DA175F09F47C}"/>
              </a:ext>
            </a:extLst>
          </p:cNvPr>
          <p:cNvGrpSpPr/>
          <p:nvPr/>
        </p:nvGrpSpPr>
        <p:grpSpPr>
          <a:xfrm>
            <a:off x="5935444" y="932250"/>
            <a:ext cx="5137200" cy="2123658"/>
            <a:chOff x="5935444" y="1102964"/>
            <a:chExt cx="5137200" cy="2123658"/>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1102964"/>
              <a:ext cx="5137200"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Transition House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MidState’s</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Transition House will have five efficiency apartments, and support individuals to develop skills and familiarity with tools like assistive technology to prepare for independent living. This Transition House functions as a CLA, with the final step being to move individuals to IHS settings. In the center of the apartments will be a private working station where staff will be monitoring the assistive technology remotely and be available on-site to directly meet the needs of the people living there.  Staff will have access to all apartments and offer support as needed throughout the day.  </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08708"/>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8B440729-8025-D1F2-D700-A60E02C70EC3}"/>
              </a:ext>
            </a:extLst>
          </p:cNvPr>
          <p:cNvGrpSpPr/>
          <p:nvPr/>
        </p:nvGrpSpPr>
        <p:grpSpPr>
          <a:xfrm>
            <a:off x="5930174" y="5414350"/>
            <a:ext cx="5314842" cy="1384995"/>
            <a:chOff x="5930174" y="5414350"/>
            <a:chExt cx="5314842" cy="1384995"/>
          </a:xfrm>
        </p:grpSpPr>
        <p:sp>
          <p:nvSpPr>
            <p:cNvPr id="25" name="TextBox 24">
              <a:extLst>
                <a:ext uri="{FF2B5EF4-FFF2-40B4-BE49-F238E27FC236}">
                  <a16:creationId xmlns:a16="http://schemas.microsoft.com/office/drawing/2014/main" id="{77B0330E-ACE6-412F-BF5B-AEF1F726B74B}"/>
                </a:ext>
              </a:extLst>
            </p:cNvPr>
            <p:cNvSpPr txBox="1"/>
            <p:nvPr/>
          </p:nvSpPr>
          <p:spPr>
            <a:xfrm>
              <a:off x="5930174" y="5414350"/>
              <a:ext cx="531484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Support for day transitions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MidState</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is working to secure an on-call number that will allow staff to be accessed outside of normal working hours to answer transition-related questions. Additionally, </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MidState</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has started a social skills group that offers peer-to-peer support for individuals as they transition to new settings.</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6010959" y="5730847"/>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627183"/>
            <a:ext cx="4191123" cy="1537610"/>
          </a:xfrm>
        </p:spPr>
        <p:txBody>
          <a:bodyPr/>
          <a:lstStyle/>
          <a:p>
            <a:r>
              <a:rPr lang="en-US" sz="1400" b="0" i="1" spc="0" err="1">
                <a:solidFill>
                  <a:prstClr val="black"/>
                </a:solidFill>
                <a:ea typeface="Montserrat SemiBold" charset="0"/>
                <a:cs typeface="Montserrat SemiBold" charset="0"/>
              </a:rPr>
              <a:t>MidState</a:t>
            </a:r>
            <a:r>
              <a:rPr lang="en-US" sz="1400" b="0" i="1" spc="0">
                <a:solidFill>
                  <a:prstClr val="black"/>
                </a:solidFill>
                <a:ea typeface="Montserrat SemiBold" charset="0"/>
                <a:cs typeface="Montserrat SemiBold" charset="0"/>
              </a:rPr>
              <a:t> is in the midst of transforming their Residential and Day programs. On the Residential side, they are developing a </a:t>
            </a:r>
            <a:r>
              <a:rPr lang="en-US" sz="1400" i="1" spc="0">
                <a:solidFill>
                  <a:prstClr val="black"/>
                </a:solidFill>
                <a:ea typeface="Montserrat SemiBold" charset="0"/>
                <a:cs typeface="Montserrat SemiBold" charset="0"/>
              </a:rPr>
              <a:t>new transitional CLA </a:t>
            </a:r>
            <a:r>
              <a:rPr lang="en-US" sz="1400" b="0" i="1" spc="0">
                <a:solidFill>
                  <a:prstClr val="black"/>
                </a:solidFill>
                <a:ea typeface="Montserrat SemiBold" charset="0"/>
                <a:cs typeface="Montserrat SemiBold" charset="0"/>
              </a:rPr>
              <a:t>to facilitate transitions to IHS settings for interested individuals within two years. In this setting they will be using assistive technology, remote supports, and direct supports focused on preparing individuals for independent living.</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a:solidFill>
                  <a:prstClr val="black"/>
                </a:solidFill>
                <a:ea typeface="Montserrat SemiBold" charset="0"/>
                <a:cs typeface="Montserrat SemiBold" charset="0"/>
              </a:rPr>
              <a:t>In addition, </a:t>
            </a:r>
            <a:r>
              <a:rPr lang="en-US" sz="1400" b="0" i="1" spc="0" err="1">
                <a:solidFill>
                  <a:prstClr val="black"/>
                </a:solidFill>
                <a:ea typeface="Montserrat SemiBold" charset="0"/>
                <a:cs typeface="Montserrat SemiBold" charset="0"/>
              </a:rPr>
              <a:t>MidState</a:t>
            </a:r>
            <a:r>
              <a:rPr lang="en-US" sz="1400" b="0" i="1" spc="0">
                <a:solidFill>
                  <a:prstClr val="black"/>
                </a:solidFill>
                <a:ea typeface="Montserrat SemiBold" charset="0"/>
                <a:cs typeface="Montserrat SemiBold" charset="0"/>
              </a:rPr>
              <a:t> is facilitating transitions for </a:t>
            </a:r>
            <a:r>
              <a:rPr lang="en-US" sz="1400" i="1" spc="0">
                <a:solidFill>
                  <a:prstClr val="black"/>
                </a:solidFill>
                <a:ea typeface="Montserrat SemiBold" charset="0"/>
                <a:cs typeface="Montserrat SemiBold" charset="0"/>
              </a:rPr>
              <a:t>individuals participating in DSO and GSE </a:t>
            </a:r>
            <a:r>
              <a:rPr lang="en-US" sz="1400" b="0" i="1" spc="0">
                <a:solidFill>
                  <a:prstClr val="black"/>
                </a:solidFill>
                <a:ea typeface="Montserrat SemiBold" charset="0"/>
                <a:cs typeface="Montserrat SemiBold" charset="0"/>
              </a:rPr>
              <a:t>day settings to ISE, IDS, or GSE supports, depending on the individual. </a:t>
            </a:r>
            <a:br>
              <a:rPr lang="en-US" sz="1800" b="0" i="1" spc="0">
                <a:solidFill>
                  <a:prstClr val="black"/>
                </a:solidFill>
                <a:ea typeface="Montserrat SemiBold" charset="0"/>
                <a:cs typeface="Montserrat SemiBold" charset="0"/>
              </a:rPr>
            </a:br>
            <a:br>
              <a:rPr lang="en-US" sz="1800" b="0" i="1" spc="0">
                <a:solidFill>
                  <a:prstClr val="black"/>
                </a:solidFill>
                <a:ea typeface="Montserrat SemiBold" charset="0"/>
                <a:cs typeface="Montserrat SemiBold" charset="0"/>
              </a:rPr>
            </a:b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523220"/>
          </a:xfrm>
          <a:prstGeom prst="rect">
            <a:avLst/>
          </a:prstGeom>
          <a:noFill/>
        </p:spPr>
        <p:txBody>
          <a:bodyPr wrap="square">
            <a:spAutoFit/>
          </a:bodyPr>
          <a:lstStyle/>
          <a:p>
            <a:r>
              <a:rPr lang="en-US" sz="2800" b="1" spc="0">
                <a:solidFill>
                  <a:prstClr val="black"/>
                </a:solidFill>
                <a:ea typeface="Montserrat SemiBold" charset="0"/>
                <a:cs typeface="Montserrat SemiBold" charset="0"/>
              </a:rPr>
              <a:t>MidState Arc</a:t>
            </a:r>
            <a:endParaRPr lang="en-US" sz="2800" b="1"/>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1938992"/>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   </a:t>
            </a:r>
            <a:r>
              <a:rPr kumimoji="0" lang="en-US" sz="1400" b="0" i="1" u="none" strike="noStrike" kern="1200" cap="none" spc="0" normalizeH="0" baseline="0" noProof="0">
                <a:ln>
                  <a:noFill/>
                </a:ln>
                <a:effectLst/>
                <a:uLnTx/>
                <a:uFillTx/>
                <a:latin typeface="Open Sans"/>
                <a:ea typeface="Montserrat SemiBold" charset="0"/>
                <a:cs typeface="Montserrat SemiBold" charset="0"/>
              </a:rPr>
              <a:t>Day/Employment: 25</a:t>
            </a:r>
            <a:br>
              <a:rPr kumimoji="0" lang="en-US" sz="1400" b="0" i="1" u="none" strike="noStrike" kern="1200" cap="none" spc="0" normalizeH="0" baseline="0" noProof="0">
                <a:ln>
                  <a:noFill/>
                </a:ln>
                <a:effectLst/>
                <a:uLnTx/>
                <a:uFillTx/>
                <a:latin typeface="Open Sans"/>
                <a:ea typeface="Montserrat SemiBold" charset="0"/>
                <a:cs typeface="Montserrat SemiBold" charset="0"/>
              </a:rPr>
            </a:br>
            <a:br>
              <a:rPr kumimoji="0" lang="en-US" sz="1400" b="0" i="1" u="none" strike="noStrike" kern="1200" cap="none" spc="0" normalizeH="0" baseline="0" noProof="0">
                <a:ln>
                  <a:noFill/>
                </a:ln>
                <a:effectLst/>
                <a:uLnTx/>
                <a:uFillTx/>
                <a:latin typeface="Open Sans"/>
                <a:ea typeface="Montserrat SemiBold" charset="0"/>
                <a:cs typeface="Montserrat SemiBold" charset="0"/>
              </a:rPr>
            </a:b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3</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CLA, DSO, GSE, IDV, IHS, ISE</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lang="en-US" sz="1400">
                <a:latin typeface="Open Sans"/>
                <a:ea typeface="Montserrat SemiBold" charset="0"/>
                <a:cs typeface="Montserrat SemiBold" charset="0"/>
              </a:rPr>
              <a:t>Yes, Day settings</a:t>
            </a:r>
            <a:endParaRPr lang="en-US" sz="1200"/>
          </a:p>
        </p:txBody>
      </p:sp>
      <p:sp>
        <p:nvSpPr>
          <p:cNvPr id="4" name="TextBox 3">
            <a:extLst>
              <a:ext uri="{FF2B5EF4-FFF2-40B4-BE49-F238E27FC236}">
                <a16:creationId xmlns:a16="http://schemas.microsoft.com/office/drawing/2014/main" id="{6248916E-03EB-C6AC-34EB-9799BB7BA8A4}"/>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10/27/23</a:t>
            </a:r>
          </a:p>
        </p:txBody>
      </p:sp>
      <p:sp>
        <p:nvSpPr>
          <p:cNvPr id="5" name="Rectangle 4">
            <a:extLst>
              <a:ext uri="{FF2B5EF4-FFF2-40B4-BE49-F238E27FC236}">
                <a16:creationId xmlns:a16="http://schemas.microsoft.com/office/drawing/2014/main" id="{F9AE6D9E-2741-DEBC-07D3-865E79BDF30F}"/>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2567251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13B964C-0D6A-45F6-A0B7-519E120C21C2}"/>
              </a:ext>
            </a:extLst>
          </p:cNvPr>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CDB5E30A-E5D3-4864-A884-CE18C2D3E82E}"/>
              </a:ext>
            </a:extLst>
          </p:cNvPr>
          <p:cNvGraphicFramePr>
            <a:graphicFrameLocks noGrp="1"/>
          </p:cNvGraphicFramePr>
          <p:nvPr>
            <p:extLst>
              <p:ext uri="{D42A27DB-BD31-4B8C-83A1-F6EECF244321}">
                <p14:modId xmlns:p14="http://schemas.microsoft.com/office/powerpoint/2010/main" val="3122738299"/>
              </p:ext>
            </p:extLst>
          </p:nvPr>
        </p:nvGraphicFramePr>
        <p:xfrm>
          <a:off x="237479" y="691065"/>
          <a:ext cx="5537679" cy="5934454"/>
        </p:xfrm>
        <a:graphic>
          <a:graphicData uri="http://schemas.openxmlformats.org/drawingml/2006/table">
            <a:tbl>
              <a:tblPr firstRow="1" bandRow="1">
                <a:tableStyleId>{5940675A-B579-460E-94D1-54222C63F5DA}</a:tableStyleId>
              </a:tblPr>
              <a:tblGrid>
                <a:gridCol w="4563039">
                  <a:extLst>
                    <a:ext uri="{9D8B030D-6E8A-4147-A177-3AD203B41FA5}">
                      <a16:colId xmlns:a16="http://schemas.microsoft.com/office/drawing/2014/main" val="2737548122"/>
                    </a:ext>
                  </a:extLst>
                </a:gridCol>
                <a:gridCol w="974640">
                  <a:extLst>
                    <a:ext uri="{9D8B030D-6E8A-4147-A177-3AD203B41FA5}">
                      <a16:colId xmlns:a16="http://schemas.microsoft.com/office/drawing/2014/main" val="3568494610"/>
                    </a:ext>
                  </a:extLst>
                </a:gridCol>
              </a:tblGrid>
              <a:tr h="383311">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7384917"/>
                  </a:ext>
                </a:extLst>
              </a:tr>
              <a:tr h="383311">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ction="ppaction://hlinksldjump"/>
                        </a:rPr>
                        <a:t>Relevant Acronyms</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3</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29639697"/>
                  </a:ext>
                </a:extLst>
              </a:tr>
              <a:tr h="383311">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rPr>
                        <a:t>STEP and Resource Overview</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4-5</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014015"/>
                  </a:ext>
                </a:extLst>
              </a:tr>
              <a:tr h="383311">
                <a:tc>
                  <a:txBody>
                    <a:bodyPr/>
                    <a:lstStyle/>
                    <a:p>
                      <a:pPr marL="0" indent="0"/>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rPr>
                        <a:t>Abilis</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a:solidFill>
                            <a:schemeClr val="tx1"/>
                          </a:solidFill>
                          <a:latin typeface="Open Sans" panose="020B0606030504020204" pitchFamily="34" charset="0"/>
                          <a:ea typeface="Open Sans" panose="020B0606030504020204" pitchFamily="34" charset="0"/>
                          <a:cs typeface="Open Sans" panose="020B0606030504020204" pitchFamily="34" charset="0"/>
                        </a:rPr>
                        <a:t>6</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25520860"/>
                  </a:ext>
                </a:extLst>
              </a:tr>
              <a:tr h="488175">
                <a:tc>
                  <a:txBody>
                    <a:bodyPr/>
                    <a:lstStyle/>
                    <a:p>
                      <a:pPr marL="18288" lvl="0" indent="0">
                        <a:buFont typeface="Arial" panose="020B0604020202020204" pitchFamily="34" charset="0"/>
                        <a:buNone/>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rPr>
                        <a:t>Ability Beyond</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7</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0177987"/>
                  </a:ext>
                </a:extLst>
              </a:tr>
              <a:tr h="488175">
                <a:tc>
                  <a:txBody>
                    <a:bodyPr/>
                    <a:lstStyle/>
                    <a:p>
                      <a:pPr marL="18288" lvl="0" indent="0">
                        <a:buFont typeface="Arial" panose="020B0604020202020204" pitchFamily="34" charset="0"/>
                        <a:buNone/>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rPr>
                        <a:t>The Arc of Eastern Connecticut</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8</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4802729"/>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rPr>
                        <a:t>The Arc of Farmington Valley (FAVARH)</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9</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60114223"/>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rPr>
                        <a:t>The Arc of Southington, Inc.</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10</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9209756"/>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0" action="ppaction://hlinksldjump"/>
                        </a:rPr>
                        <a:t>CCARC</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11</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925009"/>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1" action="ppaction://hlinksldjump"/>
                        </a:rPr>
                        <a:t>Community Residences, Inc. (CRI)</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12</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855721"/>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2" action="ppaction://hlinksldjump"/>
                        </a:rPr>
                        <a:t>Dungarvin</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13</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6158519"/>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rPr>
                        <a:t>The Kennedy Collective</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a:solidFill>
                            <a:schemeClr val="tx1"/>
                          </a:solidFill>
                          <a:latin typeface="Open Sans" panose="020B0606030504020204" pitchFamily="34" charset="0"/>
                          <a:ea typeface="Open Sans" panose="020B0606030504020204" pitchFamily="34" charset="0"/>
                          <a:cs typeface="Open Sans" panose="020B0606030504020204" pitchFamily="34" charset="0"/>
                        </a:rPr>
                        <a:t>14</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9832965"/>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3" action="ppaction://hlinksldjump"/>
                        </a:rPr>
                        <a:t>Kuhn Employment Opportunities, Inc</a:t>
                      </a:r>
                      <a:r>
                        <a:rPr lang="en-US" sz="1800" b="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2" action="ppaction://hlinksldjump"/>
                        </a:rPr>
                        <a:t>.</a:t>
                      </a:r>
                      <a:endParaRPr lang="en-US" sz="18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15</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4447085"/>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4" action="ppaction://hlinksldjump"/>
                        </a:rPr>
                        <a:t>The Light House</a:t>
                      </a:r>
                      <a:endParaRPr lang="en-US" sz="18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16</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7320067"/>
                  </a:ext>
                </a:extLst>
              </a:tr>
            </a:tbl>
          </a:graphicData>
        </a:graphic>
      </p:graphicFrame>
      <p:sp>
        <p:nvSpPr>
          <p:cNvPr id="9" name="Title 1">
            <a:extLst>
              <a:ext uri="{FF2B5EF4-FFF2-40B4-BE49-F238E27FC236}">
                <a16:creationId xmlns:a16="http://schemas.microsoft.com/office/drawing/2014/main" id="{ADEBC60E-055E-4438-8D87-FB94F6BC9E6D}"/>
              </a:ext>
            </a:extLst>
          </p:cNvPr>
          <p:cNvSpPr txBox="1">
            <a:spLocks/>
          </p:cNvSpPr>
          <p:nvPr/>
        </p:nvSpPr>
        <p:spPr bwMode="gray">
          <a:xfrm>
            <a:off x="237479" y="305286"/>
            <a:ext cx="11188700" cy="771558"/>
          </a:xfrm>
          <a:prstGeom prst="rect">
            <a:avLst/>
          </a:prstGeom>
        </p:spPr>
        <p:txBody>
          <a:bodyPr vert="horz" lIns="0" tIns="0" rIns="0" bIns="0" rtlCol="0" anchor="t" anchorCtr="0">
            <a:noAutofit/>
          </a:bodyPr>
          <a:lstStyle>
            <a:lvl1pPr algn="l" defTabSz="1219170" rtl="0" eaLnBrk="1" latinLnBrk="0" hangingPunct="1">
              <a:spcBef>
                <a:spcPct val="0"/>
              </a:spcBef>
              <a:buNone/>
              <a:defRPr sz="2100" b="1" kern="1200">
                <a:solidFill>
                  <a:schemeClr val="tx1"/>
                </a:solidFill>
                <a:latin typeface="+mj-lt"/>
                <a:ea typeface="Verdana" panose="020B0604030504040204" pitchFamily="34" charset="0"/>
                <a:cs typeface="Open Sans" panose="020B0606030504020204" pitchFamily="34" charset="0"/>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ysClr val="windowText" lastClr="000000"/>
                </a:solidFill>
                <a:effectLst/>
                <a:uLnTx/>
                <a:uFillTx/>
                <a:latin typeface="Verdana"/>
                <a:ea typeface="Verdana" panose="020B0604030504040204" pitchFamily="34" charset="0"/>
                <a:cs typeface="Open Sans" panose="020B0606030504020204" pitchFamily="34" charset="0"/>
              </a:rPr>
              <a:t>Table of Contents</a:t>
            </a:r>
          </a:p>
        </p:txBody>
      </p:sp>
      <p:graphicFrame>
        <p:nvGraphicFramePr>
          <p:cNvPr id="4" name="Table 3">
            <a:extLst>
              <a:ext uri="{FF2B5EF4-FFF2-40B4-BE49-F238E27FC236}">
                <a16:creationId xmlns:a16="http://schemas.microsoft.com/office/drawing/2014/main" id="{186B4E8A-7C70-01D2-D87F-502EF0C131C3}"/>
              </a:ext>
            </a:extLst>
          </p:cNvPr>
          <p:cNvGraphicFramePr>
            <a:graphicFrameLocks noGrp="1"/>
          </p:cNvGraphicFramePr>
          <p:nvPr>
            <p:extLst>
              <p:ext uri="{D42A27DB-BD31-4B8C-83A1-F6EECF244321}">
                <p14:modId xmlns:p14="http://schemas.microsoft.com/office/powerpoint/2010/main" val="3212569530"/>
              </p:ext>
            </p:extLst>
          </p:nvPr>
        </p:nvGraphicFramePr>
        <p:xfrm>
          <a:off x="6224337" y="1076844"/>
          <a:ext cx="5730184" cy="3169938"/>
        </p:xfrm>
        <a:graphic>
          <a:graphicData uri="http://schemas.openxmlformats.org/drawingml/2006/table">
            <a:tbl>
              <a:tblPr firstRow="1" bandRow="1">
                <a:tableStyleId>{5940675A-B579-460E-94D1-54222C63F5DA}</a:tableStyleId>
              </a:tblPr>
              <a:tblGrid>
                <a:gridCol w="4721663">
                  <a:extLst>
                    <a:ext uri="{9D8B030D-6E8A-4147-A177-3AD203B41FA5}">
                      <a16:colId xmlns:a16="http://schemas.microsoft.com/office/drawing/2014/main" val="2737548122"/>
                    </a:ext>
                  </a:extLst>
                </a:gridCol>
                <a:gridCol w="1008521">
                  <a:extLst>
                    <a:ext uri="{9D8B030D-6E8A-4147-A177-3AD203B41FA5}">
                      <a16:colId xmlns:a16="http://schemas.microsoft.com/office/drawing/2014/main" val="3568494610"/>
                    </a:ext>
                  </a:extLst>
                </a:gridCol>
              </a:tblGrid>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5" action="ppaction://hlinksldjump"/>
                        </a:rPr>
                        <a:t>MARC Community Resources</a:t>
                      </a:r>
                      <a:endParaRPr lang="en-US" sz="18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17</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89395924"/>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5" action="ppaction://hlinksldjump"/>
                        </a:rPr>
                        <a:t>MARC, Inc. (Manchester)</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18</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0998843"/>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6" action="ppaction://hlinksldjump"/>
                        </a:rPr>
                        <a:t>MidState Arc</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19</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1418204"/>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7" action="ppaction://hlinksldjump"/>
                        </a:rPr>
                        <a:t>Opportunity Works Connecticut</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20</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9761461"/>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8" action="ppaction://hlinksldjump"/>
                        </a:rPr>
                        <a:t>STAR, Inc.</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21</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4916356"/>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spc="0">
                          <a:solidFill>
                            <a:prstClr val="black"/>
                          </a:solidFill>
                          <a:latin typeface="Open Sans" panose="020B0606030504020204" pitchFamily="34" charset="0"/>
                          <a:ea typeface="Open Sans" panose="020B0606030504020204" pitchFamily="34" charset="0"/>
                          <a:cs typeface="Open Sans" panose="020B0606030504020204" pitchFamily="34" charset="0"/>
                          <a:hlinkClick r:id="rId3" action="ppaction://hlinksldjump"/>
                        </a:rPr>
                        <a:t>United Cerebral Palsy of Eastern Connecticut, Inc.</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22</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687990"/>
                  </a:ext>
                </a:extLst>
              </a:tr>
              <a:tr h="421643">
                <a:tc>
                  <a:txBody>
                    <a:bodyPr/>
                    <a:lstStyle/>
                    <a:p>
                      <a:pPr marL="19065"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9" action="ppaction://hlinksldjump"/>
                        </a:rPr>
                        <a:t>Vinfen</a:t>
                      </a:r>
                      <a:endPar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23</a:t>
                      </a:r>
                    </a:p>
                  </a:txBody>
                  <a:tcPr anchor="ctr">
                    <a:lnL w="12700" cap="flat" cmpd="sng" algn="ctr">
                      <a:noFill/>
                      <a:prstDash val="solid"/>
                      <a:round/>
                      <a:headEnd type="none" w="med" len="med"/>
                      <a:tailEnd type="none" w="med" len="med"/>
                    </a:lnL>
                    <a:lnR w="12700" cmpd="sng">
                      <a:noFill/>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6420184"/>
                  </a:ext>
                </a:extLst>
              </a:tr>
            </a:tbl>
          </a:graphicData>
        </a:graphic>
      </p:graphicFrame>
    </p:spTree>
    <p:extLst>
      <p:ext uri="{BB962C8B-B14F-4D97-AF65-F5344CB8AC3E}">
        <p14:creationId xmlns:p14="http://schemas.microsoft.com/office/powerpoint/2010/main" val="402936387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925944"/>
            <a:ext cx="4191123" cy="3169806"/>
          </a:xfrm>
        </p:spPr>
        <p:txBody>
          <a:bodyPr/>
          <a:lstStyle/>
          <a:p>
            <a:r>
              <a:rPr lang="en-US" sz="1400" b="0" i="1" spc="0">
                <a:latin typeface="Open Sans" panose="020B0606030504020204" pitchFamily="34" charset="0"/>
                <a:ea typeface="Open Sans" panose="020B0606030504020204" pitchFamily="34" charset="0"/>
              </a:rPr>
              <a:t>OWC is undergoing a large Day/Employment transition focused on supporting individuals to move from </a:t>
            </a:r>
            <a:r>
              <a:rPr lang="en-US" sz="1400" i="1" spc="0">
                <a:latin typeface="Open Sans" panose="020B0606030504020204" pitchFamily="34" charset="0"/>
                <a:ea typeface="Open Sans" panose="020B0606030504020204" pitchFamily="34" charset="0"/>
              </a:rPr>
              <a:t>traditional day supports into the agency’s transitional program</a:t>
            </a:r>
            <a:r>
              <a:rPr lang="en-US" sz="1400" b="0" i="1" spc="0">
                <a:latin typeface="Open Sans" panose="020B0606030504020204" pitchFamily="34" charset="0"/>
                <a:ea typeface="Open Sans" panose="020B0606030504020204" pitchFamily="34" charset="0"/>
              </a:rPr>
              <a:t>, as well as individuals already in the transitional program to GSE, IDV, and ISE supports. This is not OWC’s first transformation effort in the Day and Employment space, and they are leveraging best practices around </a:t>
            </a:r>
            <a:r>
              <a:rPr lang="en-US" sz="1400" i="1" spc="0">
                <a:latin typeface="Open Sans" panose="020B0606030504020204" pitchFamily="34" charset="0"/>
                <a:ea typeface="Open Sans" panose="020B0606030504020204" pitchFamily="34" charset="0"/>
              </a:rPr>
              <a:t>proactive communication with support teams </a:t>
            </a:r>
            <a:r>
              <a:rPr lang="en-US" sz="1400" b="0" i="1" spc="0">
                <a:latin typeface="Open Sans" panose="020B0606030504020204" pitchFamily="34" charset="0"/>
                <a:ea typeface="Open Sans" panose="020B0606030504020204" pitchFamily="34" charset="0"/>
              </a:rPr>
              <a:t>and identifying transition risks and barriers along with mitigation strategies.</a:t>
            </a:r>
            <a:endParaRPr lang="en-US">
              <a:latin typeface="Open Sans" panose="020B0606030504020204" pitchFamily="34" charset="0"/>
              <a:ea typeface="Open Sans" panose="020B0606030504020204" pitchFamily="34" charset="0"/>
            </a:endParaRP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830997"/>
          </a:xfrm>
          <a:prstGeom prst="rect">
            <a:avLst/>
          </a:prstGeom>
          <a:noFill/>
        </p:spPr>
        <p:txBody>
          <a:bodyPr wrap="square">
            <a:spAutoFit/>
          </a:bodyPr>
          <a:lstStyle/>
          <a:p>
            <a:r>
              <a:rPr lang="en-US" sz="2400" b="1" spc="0">
                <a:solidFill>
                  <a:prstClr val="black"/>
                </a:solidFill>
                <a:latin typeface="Open Sans" panose="020B0606030504020204" pitchFamily="34" charset="0"/>
                <a:ea typeface="Open Sans" panose="020B0606030504020204" pitchFamily="34" charset="0"/>
                <a:cs typeface="Open Sans" panose="020B0606030504020204" pitchFamily="34" charset="0"/>
              </a:rPr>
              <a:t>Opportunity Works Connecticut (OWC)</a:t>
            </a:r>
            <a:endParaRPr lang="en-US" sz="2400" b="1">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45</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N/A</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DSO, GSE, TES</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kumimoji="0" lang="en-US" sz="1400" b="0" u="none" strike="noStrike" kern="1200" cap="none" spc="0" normalizeH="0" baseline="0" noProof="0">
                <a:ln>
                  <a:noFill/>
                </a:ln>
                <a:effectLst/>
                <a:uLnTx/>
                <a:uFillTx/>
                <a:latin typeface="Open Sans"/>
                <a:ea typeface="Montserrat SemiBold" charset="0"/>
                <a:cs typeface="Montserrat SemiBold" charset="0"/>
              </a:rPr>
              <a:t>No</a:t>
            </a:r>
            <a:endParaRPr lang="en-US" sz="1200"/>
          </a:p>
        </p:txBody>
      </p:sp>
      <p:sp>
        <p:nvSpPr>
          <p:cNvPr id="4" name="Oval 3">
            <a:extLst>
              <a:ext uri="{FF2B5EF4-FFF2-40B4-BE49-F238E27FC236}">
                <a16:creationId xmlns:a16="http://schemas.microsoft.com/office/drawing/2014/main" id="{4D515BD4-EC44-2E5B-9C23-37DE1FED9EA2}"/>
              </a:ext>
            </a:extLst>
          </p:cNvPr>
          <p:cNvSpPr/>
          <p:nvPr/>
        </p:nvSpPr>
        <p:spPr>
          <a:xfrm>
            <a:off x="539449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sp>
        <p:nvSpPr>
          <p:cNvPr id="12" name="Oval 11">
            <a:extLst>
              <a:ext uri="{FF2B5EF4-FFF2-40B4-BE49-F238E27FC236}">
                <a16:creationId xmlns:a16="http://schemas.microsoft.com/office/drawing/2014/main" id="{0833FA07-66E3-FBBF-6E77-32C4BD1FDD72}"/>
              </a:ext>
            </a:extLst>
          </p:cNvPr>
          <p:cNvSpPr/>
          <p:nvPr/>
        </p:nvSpPr>
        <p:spPr>
          <a:xfrm>
            <a:off x="5359721" y="326649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13" name="Oval 12">
            <a:extLst>
              <a:ext uri="{FF2B5EF4-FFF2-40B4-BE49-F238E27FC236}">
                <a16:creationId xmlns:a16="http://schemas.microsoft.com/office/drawing/2014/main" id="{D4F20A6B-0769-B3F9-81C5-D66721973ACC}"/>
              </a:ext>
            </a:extLst>
          </p:cNvPr>
          <p:cNvSpPr/>
          <p:nvPr/>
        </p:nvSpPr>
        <p:spPr>
          <a:xfrm>
            <a:off x="5359721" y="5020822"/>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9" name="Group 18">
            <a:extLst>
              <a:ext uri="{FF2B5EF4-FFF2-40B4-BE49-F238E27FC236}">
                <a16:creationId xmlns:a16="http://schemas.microsoft.com/office/drawing/2014/main" id="{79685F90-D372-FC1A-EB53-DC6FEBAA3B95}"/>
              </a:ext>
            </a:extLst>
          </p:cNvPr>
          <p:cNvGrpSpPr/>
          <p:nvPr/>
        </p:nvGrpSpPr>
        <p:grpSpPr>
          <a:xfrm>
            <a:off x="5958749" y="892058"/>
            <a:ext cx="5137200" cy="2308324"/>
            <a:chOff x="5958749" y="892058"/>
            <a:chExt cx="5137200" cy="2308324"/>
          </a:xfrm>
        </p:grpSpPr>
        <p:sp>
          <p:nvSpPr>
            <p:cNvPr id="9" name="TextBox 8">
              <a:extLst>
                <a:ext uri="{FF2B5EF4-FFF2-40B4-BE49-F238E27FC236}">
                  <a16:creationId xmlns:a16="http://schemas.microsoft.com/office/drawing/2014/main" id="{5A596180-E7FE-3C7C-26E8-ECB3BD45282E}"/>
                </a:ext>
              </a:extLst>
            </p:cNvPr>
            <p:cNvSpPr txBox="1"/>
            <p:nvPr/>
          </p:nvSpPr>
          <p:spPr>
            <a:xfrm>
              <a:off x="5958749" y="892058"/>
              <a:ext cx="513720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solidFill>
                    <a:prstClr val="black"/>
                  </a:solidFill>
                  <a:latin typeface="Open Sans"/>
                </a:rPr>
                <a:t>Transitional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The Transitional program's primary focus is to provide exposure to the different types of work available in the community, with a secondary emphasis on training needs for successful employment. OWC established a classroom schedule with curriculum in areas that include resume writing, money skills, workplace behavior and expectations, time management, and communication. Training is also available for the specific tasks individuals perform at their jobs. Days are structured such that when individuals go into the community there is dedicated preparation or “preview” time and a wrap-up upon their return.</a:t>
              </a:r>
            </a:p>
          </p:txBody>
        </p:sp>
        <p:cxnSp>
          <p:nvCxnSpPr>
            <p:cNvPr id="14" name="Straight Connector 13">
              <a:extLst>
                <a:ext uri="{FF2B5EF4-FFF2-40B4-BE49-F238E27FC236}">
                  <a16:creationId xmlns:a16="http://schemas.microsoft.com/office/drawing/2014/main" id="{45A703A6-CB36-37C8-7BDE-05A17273488C}"/>
                </a:ext>
              </a:extLst>
            </p:cNvPr>
            <p:cNvCxnSpPr>
              <a:cxnSpLocks/>
            </p:cNvCxnSpPr>
            <p:nvPr/>
          </p:nvCxnSpPr>
          <p:spPr>
            <a:xfrm>
              <a:off x="6020223" y="1188464"/>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BF7C7C67-43BC-4949-6CCC-2E9509328597}"/>
              </a:ext>
            </a:extLst>
          </p:cNvPr>
          <p:cNvGrpSpPr/>
          <p:nvPr/>
        </p:nvGrpSpPr>
        <p:grpSpPr>
          <a:xfrm>
            <a:off x="5891948" y="3266496"/>
            <a:ext cx="5435333" cy="3508652"/>
            <a:chOff x="5891948" y="3266496"/>
            <a:chExt cx="5435333" cy="3508652"/>
          </a:xfrm>
        </p:grpSpPr>
        <p:sp>
          <p:nvSpPr>
            <p:cNvPr id="10" name="TextBox 9">
              <a:extLst>
                <a:ext uri="{FF2B5EF4-FFF2-40B4-BE49-F238E27FC236}">
                  <a16:creationId xmlns:a16="http://schemas.microsoft.com/office/drawing/2014/main" id="{C489C20B-B392-6EFC-B563-8CC8CEC77DE3}"/>
                </a:ext>
              </a:extLst>
            </p:cNvPr>
            <p:cNvSpPr txBox="1"/>
            <p:nvPr/>
          </p:nvSpPr>
          <p:spPr>
            <a:xfrm>
              <a:off x="5891948" y="3266496"/>
              <a:ext cx="543533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effectLst/>
                  <a:uLnTx/>
                  <a:uFillTx/>
                  <a:latin typeface="Open Sans"/>
                  <a:ea typeface="+mn-ea"/>
                  <a:cs typeface="+mn-cs"/>
                </a:rPr>
                <a:t>Enhanced staffing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Open Sans"/>
                  <a:ea typeface="Montserrat Light" charset="0"/>
                  <a:cs typeface="Montserrat Light" charset="0"/>
                </a:rPr>
                <a:t>OWC is bringing on a Community Liaison and a Job Developer to support this effort, first in a part-time capacity and eventually full-time </a:t>
              </a:r>
              <a:r>
                <a:rPr kumimoji="0" lang="en-US" sz="1200" b="0" i="0" u="none" strike="noStrike" kern="1200" cap="none" spc="0" normalizeH="0" baseline="0" noProof="0" err="1">
                  <a:ln>
                    <a:noFill/>
                  </a:ln>
                  <a:effectLst/>
                  <a:uLnTx/>
                  <a:uFillTx/>
                  <a:latin typeface="Open Sans"/>
                  <a:ea typeface="Montserrat Light" charset="0"/>
                  <a:cs typeface="Montserrat Light" charset="0"/>
                </a:rPr>
                <a:t>onc</a:t>
              </a:r>
              <a:r>
                <a:rPr lang="en-US" sz="1200">
                  <a:latin typeface="Open Sans"/>
                  <a:ea typeface="Montserrat Light" charset="0"/>
                  <a:cs typeface="Montserrat Light" charset="0"/>
                </a:rPr>
                <a:t>e they receive incentives and the program starts moving</a:t>
              </a:r>
              <a:r>
                <a:rPr kumimoji="0" lang="en-US" sz="1200" b="0" i="0" u="none" strike="noStrike" kern="1200" cap="none" spc="0" normalizeH="0" baseline="0" noProof="0">
                  <a:ln>
                    <a:noFill/>
                  </a:ln>
                  <a:effectLst/>
                  <a:uLnTx/>
                  <a:uFillTx/>
                  <a:latin typeface="Open Sans"/>
                  <a:ea typeface="Montserrat Light" charset="0"/>
                  <a:cs typeface="Montserrat Light" charset="0"/>
                </a:rPr>
                <a:t>. These roles will be community-facing, connecting with businesses to educate them about OWC's programs, seeking opportunities for participants, and identifying resources to address the challenge of getting jobs.</a:t>
              </a:r>
            </a:p>
          </p:txBody>
        </p:sp>
        <p:cxnSp>
          <p:nvCxnSpPr>
            <p:cNvPr id="11" name="Straight Connector 10">
              <a:extLst>
                <a:ext uri="{FF2B5EF4-FFF2-40B4-BE49-F238E27FC236}">
                  <a16:creationId xmlns:a16="http://schemas.microsoft.com/office/drawing/2014/main" id="{5D113CB6-A0B4-A871-692F-7906E557D208}"/>
                </a:ext>
              </a:extLst>
            </p:cNvPr>
            <p:cNvCxnSpPr>
              <a:cxnSpLocks/>
            </p:cNvCxnSpPr>
            <p:nvPr/>
          </p:nvCxnSpPr>
          <p:spPr>
            <a:xfrm>
              <a:off x="5980769" y="3589661"/>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7B701C5C-F0AD-D378-49B8-04015C0A8426}"/>
                </a:ext>
              </a:extLst>
            </p:cNvPr>
            <p:cNvGrpSpPr/>
            <p:nvPr/>
          </p:nvGrpSpPr>
          <p:grpSpPr>
            <a:xfrm>
              <a:off x="5891948" y="5020822"/>
              <a:ext cx="5314842" cy="1754326"/>
              <a:chOff x="5891948" y="5020822"/>
              <a:chExt cx="5314842" cy="1754326"/>
            </a:xfrm>
          </p:grpSpPr>
          <p:sp>
            <p:nvSpPr>
              <p:cNvPr id="5" name="TextBox 4">
                <a:extLst>
                  <a:ext uri="{FF2B5EF4-FFF2-40B4-BE49-F238E27FC236}">
                    <a16:creationId xmlns:a16="http://schemas.microsoft.com/office/drawing/2014/main" id="{9F120496-11C1-82A1-8031-DBCE32F05234}"/>
                  </a:ext>
                </a:extLst>
              </p:cNvPr>
              <p:cNvSpPr txBox="1"/>
              <p:nvPr/>
            </p:nvSpPr>
            <p:spPr>
              <a:xfrm>
                <a:off x="5891948" y="5020822"/>
                <a:ext cx="5314842"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latin typeface="Open Sans"/>
                  </a:rPr>
                  <a:t>Pathway to employment guidebook</a:t>
                </a:r>
                <a:endParaRPr kumimoji="0" lang="en-US" sz="1200" b="1" i="0" u="none" strike="noStrike" kern="1200" cap="all" spc="0" normalizeH="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Open Sans"/>
                    <a:ea typeface="Montserrat Light" charset="0"/>
                    <a:cs typeface="Montserrat Light" charset="0"/>
                  </a:rPr>
                  <a:t>OWC created a guidebook, "Pathway to Employment," that specifies the general process for obtaining individualized competitive work in the community. This tool has been effective with transition candidates and their families to explain the process and create an overall timeline for the program. If an individual is not interested in or able to find the right </a:t>
                </a:r>
                <a:r>
                  <a:rPr lang="en-US" sz="1200">
                    <a:latin typeface="Open Sans"/>
                    <a:ea typeface="Montserrat Light" charset="0"/>
                    <a:cs typeface="Montserrat Light" charset="0"/>
                  </a:rPr>
                  <a:t>employment, </a:t>
                </a:r>
                <a:r>
                  <a:rPr kumimoji="0" lang="en-US" sz="1200" b="0" i="0" u="none" strike="noStrike" kern="1200" cap="none" spc="0" normalizeH="0" baseline="0" noProof="0">
                    <a:ln>
                      <a:noFill/>
                    </a:ln>
                    <a:effectLst/>
                    <a:uLnTx/>
                    <a:uFillTx/>
                    <a:latin typeface="Open Sans"/>
                    <a:ea typeface="Montserrat Light" charset="0"/>
                    <a:cs typeface="Montserrat Light" charset="0"/>
                  </a:rPr>
                  <a:t>OWC will meet them where they are and help them continue down an alternate employment-focused path.</a:t>
                </a:r>
              </a:p>
            </p:txBody>
          </p:sp>
          <p:cxnSp>
            <p:nvCxnSpPr>
              <p:cNvPr id="15" name="Straight Connector 14">
                <a:extLst>
                  <a:ext uri="{FF2B5EF4-FFF2-40B4-BE49-F238E27FC236}">
                    <a16:creationId xmlns:a16="http://schemas.microsoft.com/office/drawing/2014/main" id="{B17753BD-DD47-FC5D-71F2-559400C08AC2}"/>
                  </a:ext>
                </a:extLst>
              </p:cNvPr>
              <p:cNvCxnSpPr>
                <a:cxnSpLocks/>
              </p:cNvCxnSpPr>
              <p:nvPr/>
            </p:nvCxnSpPr>
            <p:spPr>
              <a:xfrm>
                <a:off x="6016344" y="5346142"/>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16" name="TextBox 15">
            <a:extLst>
              <a:ext uri="{FF2B5EF4-FFF2-40B4-BE49-F238E27FC236}">
                <a16:creationId xmlns:a16="http://schemas.microsoft.com/office/drawing/2014/main" id="{03E48F87-57FC-B5EB-647B-8E62F0AA7282}"/>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latin typeface="Open Sans" panose="020B0606030504020204" pitchFamily="34" charset="0"/>
                <a:ea typeface="Open Sans" panose="020B0606030504020204" pitchFamily="34" charset="0"/>
                <a:cs typeface="Open Sans" panose="020B0606030504020204" pitchFamily="34" charset="0"/>
              </a:rPr>
              <a:t>Plan Highlights:</a:t>
            </a:r>
          </a:p>
        </p:txBody>
      </p:sp>
      <p:sp>
        <p:nvSpPr>
          <p:cNvPr id="17" name="TextBox 16">
            <a:extLst>
              <a:ext uri="{FF2B5EF4-FFF2-40B4-BE49-F238E27FC236}">
                <a16:creationId xmlns:a16="http://schemas.microsoft.com/office/drawing/2014/main" id="{582E7AB4-1828-046A-1129-8CA84DD258E5}"/>
              </a:ext>
            </a:extLst>
          </p:cNvPr>
          <p:cNvSpPr txBox="1"/>
          <p:nvPr/>
        </p:nvSpPr>
        <p:spPr>
          <a:xfrm>
            <a:off x="9538637" y="106973"/>
            <a:ext cx="2556793" cy="184666"/>
          </a:xfrm>
          <a:prstGeom prst="rect">
            <a:avLst/>
          </a:prstGeom>
          <a:noFill/>
        </p:spPr>
        <p:txBody>
          <a:bodyPr vert="horz" wrap="square" lIns="0" tIns="0" rIns="0" bIns="0" rtlCol="0">
            <a:spAutoFit/>
          </a:bodyPr>
          <a:lstStyle/>
          <a:p>
            <a:pPr algn="ctr">
              <a:spcBef>
                <a:spcPts val="200"/>
              </a:spcBef>
              <a:buSzPct val="100000"/>
            </a:pPr>
            <a:r>
              <a:rPr lang="en-US" sz="1200" b="1">
                <a:latin typeface="Open Sans" panose="020B0606030504020204" pitchFamily="34" charset="0"/>
                <a:ea typeface="Open Sans" panose="020B0606030504020204" pitchFamily="34" charset="0"/>
                <a:cs typeface="Open Sans" panose="020B0606030504020204" pitchFamily="34" charset="0"/>
              </a:rPr>
              <a:t>Approved by agency on 1/19/2024</a:t>
            </a:r>
          </a:p>
        </p:txBody>
      </p:sp>
    </p:spTree>
    <p:extLst>
      <p:ext uri="{BB962C8B-B14F-4D97-AF65-F5344CB8AC3E}">
        <p14:creationId xmlns:p14="http://schemas.microsoft.com/office/powerpoint/2010/main" val="3784772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967A1EB5-7634-17E6-C17D-192964F0EC71}"/>
              </a:ext>
            </a:extLst>
          </p:cNvPr>
          <p:cNvGrpSpPr/>
          <p:nvPr/>
        </p:nvGrpSpPr>
        <p:grpSpPr>
          <a:xfrm>
            <a:off x="5869928" y="2494472"/>
            <a:ext cx="5435333" cy="2308324"/>
            <a:chOff x="5869928" y="2460819"/>
            <a:chExt cx="5435333" cy="2308324"/>
          </a:xfrm>
        </p:grpSpPr>
        <p:sp>
          <p:nvSpPr>
            <p:cNvPr id="27" name="TextBox 26">
              <a:extLst>
                <a:ext uri="{FF2B5EF4-FFF2-40B4-BE49-F238E27FC236}">
                  <a16:creationId xmlns:a16="http://schemas.microsoft.com/office/drawing/2014/main" id="{CDEB55E1-950D-4A3B-AEE6-9F38E9CEE864}"/>
                </a:ext>
              </a:extLst>
            </p:cNvPr>
            <p:cNvSpPr txBox="1"/>
            <p:nvPr/>
          </p:nvSpPr>
          <p:spPr>
            <a:xfrm>
              <a:off x="5869928" y="2460819"/>
              <a:ext cx="5435333"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Gradual transitions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STAR plans to utilize a </a:t>
              </a:r>
              <a:r>
                <a:rPr lang="en-US" sz="1200">
                  <a:solidFill>
                    <a:prstClr val="black"/>
                  </a:solidFill>
                  <a:latin typeface="Open Sans"/>
                  <a:ea typeface="Montserrat Light" charset="0"/>
                  <a:cs typeface="Montserrat Light" charset="0"/>
                </a:rPr>
                <a:t>d</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iscovery</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period in which the individual obtains employment, and then job coaching supports that decrease over time as individuals become comfortable in their role. Since many individuals transitioning will </a:t>
              </a:r>
              <a:r>
                <a:rPr lang="en-US" sz="1200">
                  <a:solidFill>
                    <a:prstClr val="black"/>
                  </a:solidFill>
                  <a:latin typeface="Open Sans"/>
                  <a:ea typeface="Montserrat Light" charset="0"/>
                  <a:cs typeface="Montserrat Light" charset="0"/>
                </a:rPr>
                <a:t>need support beyond their jobs, they will have the option to continue to </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receive DSO supports in their non-employment hours. In addition, STAR will continue to offer programming for former DSO participants to connect and continue to build natural support networks. Because additional DSO hours will be available due to transitions</a:t>
              </a:r>
              <a:r>
                <a:rPr lang="en-US" sz="1200">
                  <a:solidFill>
                    <a:prstClr val="black"/>
                  </a:solidFill>
                  <a:latin typeface="Open Sans"/>
                  <a:ea typeface="Montserrat Light" charset="0"/>
                  <a:cs typeface="Montserrat Light" charset="0"/>
                </a:rPr>
                <a:t>, STAR will place individuals on their waiting list into popular community-based classes. </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5977689" y="2783109"/>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245586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5021488"/>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5" name="Group 4">
            <a:extLst>
              <a:ext uri="{FF2B5EF4-FFF2-40B4-BE49-F238E27FC236}">
                <a16:creationId xmlns:a16="http://schemas.microsoft.com/office/drawing/2014/main" id="{AA108753-14F2-4F56-1596-E1865CEAA3F0}"/>
              </a:ext>
            </a:extLst>
          </p:cNvPr>
          <p:cNvGrpSpPr/>
          <p:nvPr/>
        </p:nvGrpSpPr>
        <p:grpSpPr>
          <a:xfrm>
            <a:off x="5935444" y="932250"/>
            <a:ext cx="5137200" cy="1384995"/>
            <a:chOff x="5935444" y="932250"/>
            <a:chExt cx="5137200" cy="1384995"/>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932250"/>
              <a:ext cx="5137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Hiring and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To support the transition process, STAR will hire two job developers and five job coaches to work with individuals. Through STEP incentives, the agency is hoping to offer more competitive compensation to attract talent. In addition, STAR will prioritize training these new employees in CE services.</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237994"/>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285DB54A-6B9C-9EAE-1EB1-777D721DB89A}"/>
              </a:ext>
            </a:extLst>
          </p:cNvPr>
          <p:cNvGrpSpPr/>
          <p:nvPr/>
        </p:nvGrpSpPr>
        <p:grpSpPr>
          <a:xfrm>
            <a:off x="5869928" y="5018630"/>
            <a:ext cx="5314842" cy="1754326"/>
            <a:chOff x="5869928" y="4946584"/>
            <a:chExt cx="5314842" cy="1754326"/>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4946584"/>
              <a:ext cx="5314842"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Clear communication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To stay connected throughout the transition process, STAR is leveraging the existing interdisciplinary team (IDT) process in addition to informal conversations. Part of these conversations will be identifying individual preferences like seasonal work, vacation schedules, access to transportation, and AT needs. STAR Program coordinators will be the primary contact for individuals and their families to liaise with job developers and coaches.</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5271904"/>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527600"/>
            <a:ext cx="4191123" cy="3066634"/>
          </a:xfrm>
        </p:spPr>
        <p:txBody>
          <a:bodyPr/>
          <a:lstStyle/>
          <a:p>
            <a:r>
              <a:rPr lang="en-US" sz="1400" b="0" i="1" spc="0">
                <a:solidFill>
                  <a:prstClr val="black"/>
                </a:solidFill>
                <a:ea typeface="Montserrat SemiBold" charset="0"/>
                <a:cs typeface="Montserrat SemiBold" charset="0"/>
              </a:rPr>
              <a:t>STAR, Inc.’s STEP Transition Plan is focused on supporting individuals to transition from congregate day supports to more employment-focused opportunities, </a:t>
            </a:r>
            <a:r>
              <a:rPr lang="en-US" sz="1400" i="1" spc="0">
                <a:solidFill>
                  <a:prstClr val="black"/>
                </a:solidFill>
                <a:ea typeface="Montserrat SemiBold" charset="0"/>
                <a:cs typeface="Montserrat SemiBold" charset="0"/>
              </a:rPr>
              <a:t>anticipating around 20 hours per week of competitive employment </a:t>
            </a:r>
            <a:r>
              <a:rPr lang="en-US" sz="1400" b="0" i="1" spc="0">
                <a:solidFill>
                  <a:prstClr val="black"/>
                </a:solidFill>
                <a:ea typeface="Montserrat SemiBold" charset="0"/>
                <a:cs typeface="Montserrat SemiBold" charset="0"/>
              </a:rPr>
              <a:t>through CE and ISE supports. For many participants, these new hours of employment supports will be blended with DSO programming. </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a:solidFill>
                  <a:prstClr val="black"/>
                </a:solidFill>
                <a:ea typeface="Montserrat SemiBold" charset="0"/>
                <a:cs typeface="Montserrat SemiBold" charset="0"/>
              </a:rPr>
              <a:t>The agency’s efforts are already in motion as</a:t>
            </a:r>
            <a:r>
              <a:rPr lang="en-US" sz="1400" i="1" spc="0">
                <a:solidFill>
                  <a:prstClr val="black"/>
                </a:solidFill>
                <a:ea typeface="Montserrat SemiBold" charset="0"/>
                <a:cs typeface="Montserrat SemiBold" charset="0"/>
              </a:rPr>
              <a:t> individuals have self-identified</a:t>
            </a:r>
            <a:r>
              <a:rPr lang="en-US" sz="1400" b="0" i="1" spc="0">
                <a:solidFill>
                  <a:prstClr val="black"/>
                </a:solidFill>
                <a:ea typeface="Montserrat SemiBold" charset="0"/>
                <a:cs typeface="Montserrat SemiBold" charset="0"/>
              </a:rPr>
              <a:t> as being interested in either partial or complete transitions. </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461665"/>
          </a:xfrm>
          <a:prstGeom prst="rect">
            <a:avLst/>
          </a:prstGeom>
          <a:noFill/>
        </p:spPr>
        <p:txBody>
          <a:bodyPr wrap="square">
            <a:spAutoFit/>
          </a:bodyPr>
          <a:lstStyle/>
          <a:p>
            <a:r>
              <a:rPr lang="en-US" sz="2400" b="1" spc="0">
                <a:solidFill>
                  <a:prstClr val="black"/>
                </a:solidFill>
                <a:ea typeface="Montserrat SemiBold" charset="0"/>
                <a:cs typeface="Montserrat SemiBold" charset="0"/>
              </a:rPr>
              <a:t>STAR, Inc.</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10</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N/A</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CE, DSO, ISE</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kumimoji="0" lang="en-US" sz="1400" b="0" u="none" strike="noStrike" kern="1200" cap="none" spc="0" normalizeH="0" baseline="0" noProof="0">
                <a:ln>
                  <a:noFill/>
                </a:ln>
                <a:effectLst/>
                <a:uLnTx/>
                <a:uFillTx/>
                <a:latin typeface="Open Sans"/>
                <a:ea typeface="Montserrat SemiBold" charset="0"/>
                <a:cs typeface="Montserrat SemiBold" charset="0"/>
              </a:rPr>
              <a:t>No</a:t>
            </a:r>
            <a:endParaRPr lang="en-US" sz="1200"/>
          </a:p>
        </p:txBody>
      </p:sp>
      <p:sp>
        <p:nvSpPr>
          <p:cNvPr id="4" name="TextBox 3">
            <a:extLst>
              <a:ext uri="{FF2B5EF4-FFF2-40B4-BE49-F238E27FC236}">
                <a16:creationId xmlns:a16="http://schemas.microsoft.com/office/drawing/2014/main" id="{1D20B783-4000-8452-AFB3-DE7D572E9008}"/>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10/26/23</a:t>
            </a:r>
          </a:p>
        </p:txBody>
      </p:sp>
    </p:spTree>
    <p:extLst>
      <p:ext uri="{BB962C8B-B14F-4D97-AF65-F5344CB8AC3E}">
        <p14:creationId xmlns:p14="http://schemas.microsoft.com/office/powerpoint/2010/main" val="3420676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59721"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A8D8581D-955B-9B64-0398-E1340864B8E6}"/>
              </a:ext>
            </a:extLst>
          </p:cNvPr>
          <p:cNvGrpSpPr/>
          <p:nvPr/>
        </p:nvGrpSpPr>
        <p:grpSpPr>
          <a:xfrm>
            <a:off x="5891948" y="2725472"/>
            <a:ext cx="5435333" cy="1569660"/>
            <a:chOff x="5891948" y="2814112"/>
            <a:chExt cx="5435333" cy="1569660"/>
          </a:xfrm>
        </p:grpSpPr>
        <p:sp>
          <p:nvSpPr>
            <p:cNvPr id="27" name="TextBox 26">
              <a:extLst>
                <a:ext uri="{FF2B5EF4-FFF2-40B4-BE49-F238E27FC236}">
                  <a16:creationId xmlns:a16="http://schemas.microsoft.com/office/drawing/2014/main" id="{CDEB55E1-950D-4A3B-AEE6-9F38E9CEE864}"/>
                </a:ext>
              </a:extLst>
            </p:cNvPr>
            <p:cNvSpPr txBox="1"/>
            <p:nvPr/>
          </p:nvSpPr>
          <p:spPr>
            <a:xfrm>
              <a:off x="5891948" y="2814112"/>
              <a:ext cx="543533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effectLst/>
                  <a:uLnTx/>
                  <a:uFillTx/>
                  <a:latin typeface="Open Sans"/>
                  <a:ea typeface="+mn-ea"/>
                  <a:cs typeface="+mn-cs"/>
                </a:rPr>
                <a:t>person-centered risk mitigation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Open Sans"/>
                  <a:ea typeface="Montserrat Light" charset="0"/>
                  <a:cs typeface="Montserrat Light" charset="0"/>
                </a:rPr>
                <a:t>UCP is thinking proactively about potential obstacles to transition, including changing preferences, health challenges, and access to public transportation. The agency will provide travel training and emotional support services among other supports to facilitate the transitions. UCP hopes that this person-centered approach will result in more successful and long-lasting transitions.</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5980769" y="3137277"/>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59721" y="2747998"/>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59721" y="4706937"/>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56C362FD-99F3-D638-575B-C9E5FD08D9B1}"/>
              </a:ext>
            </a:extLst>
          </p:cNvPr>
          <p:cNvGrpSpPr/>
          <p:nvPr/>
        </p:nvGrpSpPr>
        <p:grpSpPr>
          <a:xfrm>
            <a:off x="5935444" y="932250"/>
            <a:ext cx="5137200" cy="1384995"/>
            <a:chOff x="5958749" y="1180666"/>
            <a:chExt cx="5137200" cy="1384995"/>
          </a:xfrm>
        </p:grpSpPr>
        <p:sp>
          <p:nvSpPr>
            <p:cNvPr id="26" name="TextBox 25">
              <a:extLst>
                <a:ext uri="{FF2B5EF4-FFF2-40B4-BE49-F238E27FC236}">
                  <a16:creationId xmlns:a16="http://schemas.microsoft.com/office/drawing/2014/main" id="{2DC8DAA7-56CD-48F4-A253-22A863B3D45C}"/>
                </a:ext>
              </a:extLst>
            </p:cNvPr>
            <p:cNvSpPr txBox="1"/>
            <p:nvPr/>
          </p:nvSpPr>
          <p:spPr>
            <a:xfrm>
              <a:off x="5958749" y="1180666"/>
              <a:ext cx="5137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solidFill>
                    <a:prstClr val="black"/>
                  </a:solidFill>
                  <a:latin typeface="Open Sans"/>
                </a:rPr>
                <a:t>Comprehensive outreach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Open Sans"/>
                  <a:ea typeface="Montserrat Light" charset="0"/>
                  <a:cs typeface="Montserrat Light" charset="0"/>
                </a:rPr>
                <a:t>To identify individuals to participate in STEP, UCP shared messaging with supported individuals and their teams through email, paper communications, and telephone calls. Individuals who expressed interest then discussed the transition process in a team meeting before moving forward.</a:t>
              </a:r>
              <a:endPar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endParaRP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770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3ED43087-8993-44D5-5E2E-57ACA21BFE75}"/>
              </a:ext>
            </a:extLst>
          </p:cNvPr>
          <p:cNvGrpSpPr/>
          <p:nvPr/>
        </p:nvGrpSpPr>
        <p:grpSpPr>
          <a:xfrm>
            <a:off x="5891948" y="4706937"/>
            <a:ext cx="5314842" cy="1938992"/>
            <a:chOff x="5891948" y="4706937"/>
            <a:chExt cx="5314842" cy="1938992"/>
          </a:xfrm>
        </p:grpSpPr>
        <p:sp>
          <p:nvSpPr>
            <p:cNvPr id="25" name="TextBox 24">
              <a:extLst>
                <a:ext uri="{FF2B5EF4-FFF2-40B4-BE49-F238E27FC236}">
                  <a16:creationId xmlns:a16="http://schemas.microsoft.com/office/drawing/2014/main" id="{77B0330E-ACE6-412F-BF5B-AEF1F726B74B}"/>
                </a:ext>
              </a:extLst>
            </p:cNvPr>
            <p:cNvSpPr txBox="1"/>
            <p:nvPr/>
          </p:nvSpPr>
          <p:spPr>
            <a:xfrm>
              <a:off x="5891948" y="4706937"/>
              <a:ext cx="5314842"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effectLst/>
                  <a:uLnTx/>
                  <a:uFillTx/>
                  <a:latin typeface="Open Sans"/>
                  <a:ea typeface="+mn-ea"/>
                  <a:cs typeface="+mn-cs"/>
                </a:rPr>
                <a:t>Informed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Open Sans"/>
                  <a:ea typeface="Montserrat Light" charset="0"/>
                  <a:cs typeface="Montserrat Light" charset="0"/>
                </a:rPr>
                <a:t>Individuals provided input into their plan by indicating whether they were interested in participating, developing their timeline for transitioning from the DSO, and asking questions about the transition program to make an informed choice. Individuals were provided the opportunity to learn about the Transition Program curriculum</a:t>
              </a:r>
              <a:r>
                <a:rPr lang="en-US" sz="1200">
                  <a:latin typeface="Open Sans"/>
                  <a:ea typeface="Montserrat Light" charset="0"/>
                  <a:cs typeface="Montserrat Light" charset="0"/>
                </a:rPr>
                <a:t> and </a:t>
              </a:r>
              <a:r>
                <a:rPr kumimoji="0" lang="en-US" sz="1200" b="0" i="0" u="none" strike="noStrike" kern="1200" cap="none" spc="0" normalizeH="0" baseline="0" noProof="0">
                  <a:ln>
                    <a:noFill/>
                  </a:ln>
                  <a:effectLst/>
                  <a:uLnTx/>
                  <a:uFillTx/>
                  <a:latin typeface="Open Sans"/>
                  <a:ea typeface="Montserrat Light" charset="0"/>
                  <a:cs typeface="Montserrat Light" charset="0"/>
                </a:rPr>
                <a:t>community internship sites and were able to observe </a:t>
              </a:r>
              <a:r>
                <a:rPr lang="en-US" sz="1200">
                  <a:latin typeface="Open Sans"/>
                  <a:ea typeface="Montserrat Light" charset="0"/>
                  <a:cs typeface="Montserrat Light" charset="0"/>
                </a:rPr>
                <a:t>specific activities </a:t>
              </a:r>
              <a:r>
                <a:rPr kumimoji="0" lang="en-US" sz="1200" b="0" i="0" u="none" strike="noStrike" kern="1200" cap="none" spc="0" normalizeH="0" baseline="0" noProof="0">
                  <a:ln>
                    <a:noFill/>
                  </a:ln>
                  <a:effectLst/>
                  <a:uLnTx/>
                  <a:uFillTx/>
                  <a:latin typeface="Open Sans"/>
                  <a:ea typeface="Montserrat Light" charset="0"/>
                  <a:cs typeface="Montserrat Light" charset="0"/>
                </a:rPr>
                <a:t>in the Transition program. Individuals also met and talked about the Transition program with peers and coaches in that program.</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6016344" y="5032257"/>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925944"/>
            <a:ext cx="4191123" cy="1537610"/>
          </a:xfrm>
        </p:spPr>
        <p:txBody>
          <a:bodyPr/>
          <a:lstStyle/>
          <a:p>
            <a:r>
              <a:rPr lang="en-US" sz="1400" b="0" i="1" spc="0">
                <a:ea typeface="Montserrat SemiBold" charset="0"/>
                <a:cs typeface="Montserrat SemiBold" charset="0"/>
              </a:rPr>
              <a:t>UCP offers programs for people with disabilities to help them develop employment skills, find accessible housing, and access assistive technology. The agency has identified four individuals who are interested in shifting</a:t>
            </a:r>
            <a:r>
              <a:rPr lang="en-US" sz="1400" i="1" spc="0">
                <a:ea typeface="Montserrat SemiBold" charset="0"/>
                <a:cs typeface="Montserrat SemiBold" charset="0"/>
              </a:rPr>
              <a:t> </a:t>
            </a:r>
            <a:r>
              <a:rPr lang="en-US" sz="1400" b="0" i="1" spc="0">
                <a:ea typeface="Montserrat SemiBold" charset="0"/>
                <a:cs typeface="Montserrat SemiBold" charset="0"/>
              </a:rPr>
              <a:t>from traditional </a:t>
            </a:r>
            <a:r>
              <a:rPr lang="en-US" sz="1400" i="1" spc="0">
                <a:ea typeface="Montserrat SemiBold" charset="0"/>
                <a:cs typeface="Montserrat SemiBold" charset="0"/>
              </a:rPr>
              <a:t>Day Supports to Transitional Supports </a:t>
            </a:r>
            <a:r>
              <a:rPr lang="en-US" sz="1400" b="0" i="1" spc="0">
                <a:ea typeface="Montserrat SemiBold" charset="0"/>
                <a:cs typeface="Montserrat SemiBold" charset="0"/>
              </a:rPr>
              <a:t>that work towards competitive employment. </a:t>
            </a:r>
            <a:br>
              <a:rPr lang="en-US" sz="1400" i="1" spc="0">
                <a:ea typeface="Montserrat SemiBold" charset="0"/>
                <a:cs typeface="Montserrat SemiBold" charset="0"/>
              </a:rPr>
            </a:br>
            <a:br>
              <a:rPr lang="en-US" sz="1400" i="1" spc="0">
                <a:ea typeface="Montserrat SemiBold" charset="0"/>
                <a:cs typeface="Montserrat SemiBold" charset="0"/>
              </a:rPr>
            </a:br>
            <a:r>
              <a:rPr lang="en-US" sz="1400" b="0" i="1" spc="0">
                <a:ea typeface="Montserrat SemiBold" charset="0"/>
                <a:cs typeface="Montserrat SemiBold" charset="0"/>
              </a:rPr>
              <a:t>UCP will leverage </a:t>
            </a:r>
            <a:r>
              <a:rPr lang="en-US" sz="1400" i="1" spc="0">
                <a:ea typeface="Montserrat SemiBold" charset="0"/>
                <a:cs typeface="Montserrat SemiBold" charset="0"/>
              </a:rPr>
              <a:t>Project SEARCH </a:t>
            </a:r>
            <a:r>
              <a:rPr lang="en-US" sz="1400" b="0" i="1" spc="0">
                <a:ea typeface="Montserrat SemiBold" charset="0"/>
                <a:cs typeface="Montserrat SemiBold" charset="0"/>
              </a:rPr>
              <a:t>as a means of placing individuals in internships and eventually jobs that match their goals. Their approach is person-centered to prioritize the physical and emotional wellbeing of individuals transitioning.</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830997"/>
          </a:xfrm>
          <a:prstGeom prst="rect">
            <a:avLst/>
          </a:prstGeom>
          <a:noFill/>
        </p:spPr>
        <p:txBody>
          <a:bodyPr wrap="square">
            <a:spAutoFit/>
          </a:bodyPr>
          <a:lstStyle/>
          <a:p>
            <a:r>
              <a:rPr lang="en-US" sz="2400" b="1" spc="0">
                <a:solidFill>
                  <a:prstClr val="black"/>
                </a:solidFill>
                <a:ea typeface="Montserrat SemiBold" charset="0"/>
                <a:cs typeface="Montserrat SemiBold" charset="0"/>
              </a:rPr>
              <a:t>United Cerebral Palsy of Eastern Connecticut, Inc.</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3</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N/A</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DSO</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kumimoji="0" lang="en-US" sz="1400" b="0" u="none" strike="noStrike" kern="1200" cap="none" spc="0" normalizeH="0" baseline="0" noProof="0">
                <a:ln>
                  <a:noFill/>
                </a:ln>
                <a:effectLst/>
                <a:uLnTx/>
                <a:uFillTx/>
                <a:latin typeface="Open Sans"/>
                <a:ea typeface="Montserrat SemiBold" charset="0"/>
                <a:cs typeface="Montserrat SemiBold" charset="0"/>
              </a:rPr>
              <a:t>Yes</a:t>
            </a:r>
            <a:endParaRPr lang="en-US" sz="1200"/>
          </a:p>
        </p:txBody>
      </p:sp>
      <p:sp>
        <p:nvSpPr>
          <p:cNvPr id="4" name="TextBox 3">
            <a:extLst>
              <a:ext uri="{FF2B5EF4-FFF2-40B4-BE49-F238E27FC236}">
                <a16:creationId xmlns:a16="http://schemas.microsoft.com/office/drawing/2014/main" id="{50C25483-B6FD-267B-5F0A-9457BE7FCF42}"/>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10/27/23</a:t>
            </a:r>
          </a:p>
        </p:txBody>
      </p:sp>
    </p:spTree>
    <p:extLst>
      <p:ext uri="{BB962C8B-B14F-4D97-AF65-F5344CB8AC3E}">
        <p14:creationId xmlns:p14="http://schemas.microsoft.com/office/powerpoint/2010/main" val="2305282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AA413E70-3249-5BE5-96E6-4841FB67C7D7}"/>
              </a:ext>
            </a:extLst>
          </p:cNvPr>
          <p:cNvGrpSpPr/>
          <p:nvPr/>
        </p:nvGrpSpPr>
        <p:grpSpPr>
          <a:xfrm>
            <a:off x="5935444" y="2813008"/>
            <a:ext cx="5435333" cy="2123658"/>
            <a:chOff x="5935444" y="3147517"/>
            <a:chExt cx="5435333" cy="2123658"/>
          </a:xfrm>
        </p:grpSpPr>
        <p:sp>
          <p:nvSpPr>
            <p:cNvPr id="27" name="TextBox 26">
              <a:extLst>
                <a:ext uri="{FF2B5EF4-FFF2-40B4-BE49-F238E27FC236}">
                  <a16:creationId xmlns:a16="http://schemas.microsoft.com/office/drawing/2014/main" id="{CDEB55E1-950D-4A3B-AEE6-9F38E9CEE864}"/>
                </a:ext>
              </a:extLst>
            </p:cNvPr>
            <p:cNvSpPr txBox="1"/>
            <p:nvPr/>
          </p:nvSpPr>
          <p:spPr>
            <a:xfrm>
              <a:off x="5935444" y="3147517"/>
              <a:ext cx="5435333"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Transition safeguards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In the Supportive </a:t>
              </a:r>
              <a:r>
                <a:rPr lang="en-US" sz="1200">
                  <a:solidFill>
                    <a:prstClr val="black"/>
                  </a:solidFill>
                  <a:latin typeface="Open Sans"/>
                  <a:ea typeface="Montserrat Light" charset="0"/>
                  <a:cs typeface="Montserrat Light" charset="0"/>
                </a:rPr>
                <a:t>H</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ousing</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setting, Vinfen will have 24/7 staff that occupants can access when they have questions or need extra support. Staff will be shared for all individuals and will report to the agency within 15 minutes of receiving a request. In addition, Vinfen will have a program manager available between 9am-5pm, Monday through Friday. In the individual IHS </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progams</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there will be on-call support and technology available to individuals to help them acclimate to the new setting. These safeguards supplement ongoing team meetings to identify interest areas and priorities for the individuals.</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20223" y="3430247"/>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2774402"/>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521034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E379F595-A0FA-5052-1F92-E78DA631444A}"/>
              </a:ext>
            </a:extLst>
          </p:cNvPr>
          <p:cNvGrpSpPr/>
          <p:nvPr/>
        </p:nvGrpSpPr>
        <p:grpSpPr>
          <a:xfrm>
            <a:off x="5935444" y="932250"/>
            <a:ext cx="5137200" cy="1569660"/>
            <a:chOff x="5935444" y="1171328"/>
            <a:chExt cx="5137200" cy="1569660"/>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1171328"/>
              <a:ext cx="51372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Peer mentorship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Open Sans"/>
                  <a:ea typeface="Montserrat Light" charset="0"/>
                  <a:cs typeface="Montserrat Light" charset="0"/>
                </a:rPr>
                <a:t>An individual receiving supports from Vinfen who lives in his own apartment has volunteered to share his experiences with transition candidates. He will focus on highlighting challenges to expect and how to overcome them, and what he considers the “perks” of independent living. The individual will provide this support via peer mentorship and will make visits to the apartments.</a:t>
              </a:r>
              <a:endPar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endParaRP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770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5E27406A-CCC5-0EDD-0744-856BEFDFA8D9}"/>
              </a:ext>
            </a:extLst>
          </p:cNvPr>
          <p:cNvGrpSpPr/>
          <p:nvPr/>
        </p:nvGrpSpPr>
        <p:grpSpPr>
          <a:xfrm>
            <a:off x="5869928" y="5210346"/>
            <a:ext cx="5314842" cy="1569660"/>
            <a:chOff x="5869928" y="4994174"/>
            <a:chExt cx="5314842" cy="1569660"/>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4994174"/>
              <a:ext cx="531484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Preparation for high-need individuals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Some individuals identified in </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Vinfen’s</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plan have higher support needs. </a:t>
              </a:r>
              <a:r>
                <a:rPr lang="en-US" sz="1200">
                  <a:solidFill>
                    <a:prstClr val="black"/>
                  </a:solidFill>
                  <a:latin typeface="Open Sans"/>
                  <a:ea typeface="Montserrat Light" charset="0"/>
                  <a:cs typeface="Montserrat Light" charset="0"/>
                </a:rPr>
                <a:t>T</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hese</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individuals expressed interest in IHS and Vinfen is providing enhanced opportunities to prepare for a potential transition over the coming months. Preparation activities would include skills building, education and training, and potential tapering of staff hours as they progress. </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5319494"/>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584904"/>
            <a:ext cx="4191123" cy="1971165"/>
          </a:xfrm>
        </p:spPr>
        <p:txBody>
          <a:bodyPr/>
          <a:lstStyle/>
          <a:p>
            <a:r>
              <a:rPr lang="en-US" sz="1400" b="0" i="1" spc="0">
                <a:solidFill>
                  <a:prstClr val="black"/>
                </a:solidFill>
                <a:ea typeface="Montserrat SemiBold" charset="0"/>
                <a:cs typeface="Montserrat SemiBold" charset="0"/>
              </a:rPr>
              <a:t>Vinfen is leveraging STEP to support transitions from congregate residential settings into </a:t>
            </a:r>
            <a:r>
              <a:rPr lang="en-US" sz="1400" i="1" spc="0">
                <a:solidFill>
                  <a:prstClr val="black"/>
                </a:solidFill>
                <a:ea typeface="Montserrat SemiBold" charset="0"/>
                <a:cs typeface="Montserrat SemiBold" charset="0"/>
              </a:rPr>
              <a:t>IHS, including both apartments and a Supportive Housing project</a:t>
            </a:r>
            <a:r>
              <a:rPr lang="en-US" sz="1400" b="0" i="1" spc="0">
                <a:solidFill>
                  <a:prstClr val="black"/>
                </a:solidFill>
                <a:ea typeface="Montserrat SemiBold" charset="0"/>
                <a:cs typeface="Montserrat SemiBold" charset="0"/>
              </a:rPr>
              <a:t>. The Supportive Housing project includes 24/7 staffing availability for the individuals along with individualized plans for staffing. Vinfen </a:t>
            </a:r>
            <a:r>
              <a:rPr lang="en-US" sz="1400" i="1" spc="0">
                <a:solidFill>
                  <a:prstClr val="black"/>
                </a:solidFill>
                <a:ea typeface="Montserrat SemiBold" charset="0"/>
                <a:cs typeface="Montserrat SemiBold" charset="0"/>
              </a:rPr>
              <a:t>appointed a program director </a:t>
            </a:r>
            <a:r>
              <a:rPr lang="en-US" sz="1400" b="0" i="1" spc="0">
                <a:solidFill>
                  <a:prstClr val="black"/>
                </a:solidFill>
                <a:ea typeface="Montserrat SemiBold" charset="0"/>
                <a:cs typeface="Montserrat SemiBold" charset="0"/>
              </a:rPr>
              <a:t>to manage the staffing process and to implement the plan in general.</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a:solidFill>
                  <a:prstClr val="black"/>
                </a:solidFill>
                <a:ea typeface="Montserrat SemiBold" charset="0"/>
                <a:cs typeface="Montserrat SemiBold" charset="0"/>
              </a:rPr>
              <a:t>Vinfen is invested in making sure that transitions are informed, and that individuals and their support teams feel comfortable prior to transitioning.</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461665"/>
          </a:xfrm>
          <a:prstGeom prst="rect">
            <a:avLst/>
          </a:prstGeom>
          <a:noFill/>
        </p:spPr>
        <p:txBody>
          <a:bodyPr wrap="square">
            <a:spAutoFit/>
          </a:bodyPr>
          <a:lstStyle/>
          <a:p>
            <a:r>
              <a:rPr lang="en-US" sz="2400" b="1" spc="0">
                <a:solidFill>
                  <a:prstClr val="black"/>
                </a:solidFill>
                <a:ea typeface="Montserrat SemiBold" charset="0"/>
                <a:cs typeface="Montserrat SemiBold" charset="0"/>
              </a:rPr>
              <a:t>Vinfen</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N/A</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9</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lang="en-US" sz="1400">
                <a:latin typeface="Open Sans"/>
                <a:ea typeface="Montserrat SemiBold" charset="0"/>
                <a:cs typeface="Montserrat SemiBold" charset="0"/>
              </a:rPr>
              <a:t>CLA, CRS, IHS</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lang="en-US" sz="1400">
                <a:latin typeface="Open Sans"/>
                <a:ea typeface="Montserrat SemiBold" charset="0"/>
                <a:cs typeface="Montserrat SemiBold" charset="0"/>
              </a:rPr>
              <a:t>Yes</a:t>
            </a:r>
            <a:endParaRPr lang="en-US" sz="1200"/>
          </a:p>
        </p:txBody>
      </p:sp>
      <p:sp>
        <p:nvSpPr>
          <p:cNvPr id="4" name="TextBox 3">
            <a:extLst>
              <a:ext uri="{FF2B5EF4-FFF2-40B4-BE49-F238E27FC236}">
                <a16:creationId xmlns:a16="http://schemas.microsoft.com/office/drawing/2014/main" id="{167AAC5E-22C8-3FA5-E184-5D2B282BFC4D}"/>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2/28/2024</a:t>
            </a:r>
          </a:p>
        </p:txBody>
      </p:sp>
    </p:spTree>
    <p:extLst>
      <p:ext uri="{BB962C8B-B14F-4D97-AF65-F5344CB8AC3E}">
        <p14:creationId xmlns:p14="http://schemas.microsoft.com/office/powerpoint/2010/main" val="796753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18F5B-0966-440B-99AE-D7C19DC8587D}"/>
              </a:ext>
            </a:extLst>
          </p:cNvPr>
          <p:cNvSpPr>
            <a:spLocks noGrp="1"/>
          </p:cNvSpPr>
          <p:nvPr>
            <p:ph type="title"/>
          </p:nvPr>
        </p:nvSpPr>
        <p:spPr/>
        <p:txBody>
          <a:bodyPr/>
          <a:lstStyle/>
          <a:p>
            <a:r>
              <a:rPr lang="en-US" sz="2000"/>
              <a:t>Relevant Acronyms</a:t>
            </a:r>
          </a:p>
        </p:txBody>
      </p:sp>
      <p:graphicFrame>
        <p:nvGraphicFramePr>
          <p:cNvPr id="4" name="Table 4">
            <a:extLst>
              <a:ext uri="{FF2B5EF4-FFF2-40B4-BE49-F238E27FC236}">
                <a16:creationId xmlns:a16="http://schemas.microsoft.com/office/drawing/2014/main" id="{3FF2C757-4070-4A77-B73E-1C1527174D19}"/>
              </a:ext>
            </a:extLst>
          </p:cNvPr>
          <p:cNvGraphicFramePr>
            <a:graphicFrameLocks noGrp="1"/>
          </p:cNvGraphicFramePr>
          <p:nvPr>
            <p:extLst>
              <p:ext uri="{D42A27DB-BD31-4B8C-83A1-F6EECF244321}">
                <p14:modId xmlns:p14="http://schemas.microsoft.com/office/powerpoint/2010/main" val="2791617934"/>
              </p:ext>
            </p:extLst>
          </p:nvPr>
        </p:nvGraphicFramePr>
        <p:xfrm>
          <a:off x="501652" y="841803"/>
          <a:ext cx="10377842" cy="5852160"/>
        </p:xfrm>
        <a:graphic>
          <a:graphicData uri="http://schemas.openxmlformats.org/drawingml/2006/table">
            <a:tbl>
              <a:tblPr firstRow="1" bandRow="1">
                <a:tableStyleId>{5C22544A-7EE6-4342-B048-85BDC9FD1C3A}</a:tableStyleId>
              </a:tblPr>
              <a:tblGrid>
                <a:gridCol w="2978666">
                  <a:extLst>
                    <a:ext uri="{9D8B030D-6E8A-4147-A177-3AD203B41FA5}">
                      <a16:colId xmlns:a16="http://schemas.microsoft.com/office/drawing/2014/main" val="2204160010"/>
                    </a:ext>
                  </a:extLst>
                </a:gridCol>
                <a:gridCol w="7399176">
                  <a:extLst>
                    <a:ext uri="{9D8B030D-6E8A-4147-A177-3AD203B41FA5}">
                      <a16:colId xmlns:a16="http://schemas.microsoft.com/office/drawing/2014/main" val="1502011841"/>
                    </a:ext>
                  </a:extLst>
                </a:gridCol>
              </a:tblGrid>
              <a:tr h="0">
                <a:tc>
                  <a:txBody>
                    <a:bodyPr/>
                    <a:lstStyle/>
                    <a:p>
                      <a:r>
                        <a:rPr lang="en-US" sz="1800">
                          <a:solidFill>
                            <a:schemeClr val="bg1"/>
                          </a:solidFill>
                          <a:latin typeface="Calibri" panose="020F0502020204030204" pitchFamily="34" charset="0"/>
                          <a:cs typeface="Calibri" panose="020F0502020204030204" pitchFamily="34" charset="0"/>
                        </a:rPr>
                        <a:t>Acronym</a:t>
                      </a:r>
                    </a:p>
                  </a:txBody>
                  <a:tcPr>
                    <a:lnB w="12700" cap="flat" cmpd="sng" algn="ctr">
                      <a:solidFill>
                        <a:schemeClr val="bg1">
                          <a:lumMod val="85000"/>
                        </a:schemeClr>
                      </a:solidFill>
                      <a:prstDash val="solid"/>
                      <a:round/>
                      <a:headEnd type="none" w="med" len="med"/>
                      <a:tailEnd type="none" w="med" len="med"/>
                    </a:lnB>
                  </a:tcPr>
                </a:tc>
                <a:tc>
                  <a:txBody>
                    <a:bodyPr/>
                    <a:lstStyle/>
                    <a:p>
                      <a:r>
                        <a:rPr lang="en-US" sz="1800">
                          <a:solidFill>
                            <a:schemeClr val="bg1"/>
                          </a:solidFill>
                          <a:latin typeface="Calibri" panose="020F0502020204030204" pitchFamily="34" charset="0"/>
                          <a:cs typeface="Calibri" panose="020F0502020204030204" pitchFamily="34" charset="0"/>
                        </a:rPr>
                        <a:t>Definition</a:t>
                      </a:r>
                    </a:p>
                  </a:txBody>
                  <a:tcPr>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560521750"/>
                  </a:ext>
                </a:extLst>
              </a:tr>
              <a:tr h="0">
                <a:tc>
                  <a:txBody>
                    <a:bodyPr/>
                    <a:lstStyle/>
                    <a:p>
                      <a:r>
                        <a:rPr lang="en-US" sz="1400">
                          <a:latin typeface="Calibri" panose="020F0502020204030204" pitchFamily="34" charset="0"/>
                          <a:cs typeface="Calibri" panose="020F0502020204030204" pitchFamily="34" charset="0"/>
                        </a:rPr>
                        <a:t>AT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Assistive Technology</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60218087"/>
                  </a:ext>
                </a:extLst>
              </a:tr>
              <a:tr h="0">
                <a:tc>
                  <a:txBody>
                    <a:bodyPr/>
                    <a:lstStyle/>
                    <a:p>
                      <a:r>
                        <a:rPr lang="en-US" sz="1400">
                          <a:latin typeface="Calibri" panose="020F0502020204030204" pitchFamily="34" charset="0"/>
                          <a:cs typeface="Calibri" panose="020F0502020204030204" pitchFamily="34" charset="0"/>
                        </a:rPr>
                        <a:t>BRS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Bureau of Rehabilitation Services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991191969"/>
                  </a:ext>
                </a:extLst>
              </a:tr>
              <a:tr h="0">
                <a:tc>
                  <a:txBody>
                    <a:bodyPr/>
                    <a:lstStyle/>
                    <a:p>
                      <a:r>
                        <a:rPr lang="en-US" sz="1400">
                          <a:latin typeface="Calibri" panose="020F0502020204030204" pitchFamily="34" charset="0"/>
                          <a:cs typeface="Calibri" panose="020F0502020204030204" pitchFamily="34" charset="0"/>
                        </a:rPr>
                        <a:t>CE</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Customized Employment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85896948"/>
                  </a:ext>
                </a:extLst>
              </a:tr>
              <a:tr h="0">
                <a:tc>
                  <a:txBody>
                    <a:bodyPr/>
                    <a:lstStyle/>
                    <a:p>
                      <a:r>
                        <a:rPr lang="en-US" sz="1400">
                          <a:latin typeface="Calibri" panose="020F0502020204030204" pitchFamily="34" charset="0"/>
                          <a:cs typeface="Calibri" panose="020F0502020204030204" pitchFamily="34" charset="0"/>
                        </a:rPr>
                        <a:t>CES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Customized Employment Specialist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24195550"/>
                  </a:ext>
                </a:extLst>
              </a:tr>
              <a:tr h="0">
                <a:tc>
                  <a:txBody>
                    <a:bodyPr/>
                    <a:lstStyle/>
                    <a:p>
                      <a:r>
                        <a:rPr lang="en-US" sz="1400">
                          <a:latin typeface="Calibri" panose="020F0502020204030204" pitchFamily="34" charset="0"/>
                          <a:cs typeface="Calibri" panose="020F0502020204030204" pitchFamily="34" charset="0"/>
                        </a:rPr>
                        <a:t>CLA</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Community Living Arrangement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41168260"/>
                  </a:ext>
                </a:extLst>
              </a:tr>
              <a:tr h="0">
                <a:tc>
                  <a:txBody>
                    <a:bodyPr/>
                    <a:lstStyle/>
                    <a:p>
                      <a:r>
                        <a:rPr lang="en-US" sz="1400">
                          <a:latin typeface="Calibri" panose="020F0502020204030204" pitchFamily="34" charset="0"/>
                          <a:cs typeface="Calibri" panose="020F0502020204030204" pitchFamily="34" charset="0"/>
                        </a:rPr>
                        <a:t>CRS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Continuous Residential Supports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59809106"/>
                  </a:ext>
                </a:extLst>
              </a:tr>
              <a:tr h="0">
                <a:tc>
                  <a:txBody>
                    <a:bodyPr/>
                    <a:lstStyle/>
                    <a:p>
                      <a:r>
                        <a:rPr lang="en-US" sz="1400">
                          <a:latin typeface="Calibri" panose="020F0502020204030204" pitchFamily="34" charset="0"/>
                          <a:cs typeface="Calibri" panose="020F0502020204030204" pitchFamily="34" charset="0"/>
                        </a:rPr>
                        <a:t>DMHAS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Department of Mental Health and Addiction Services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08892341"/>
                  </a:ext>
                </a:extLst>
              </a:tr>
              <a:tr h="0">
                <a:tc>
                  <a:txBody>
                    <a:bodyPr/>
                    <a:lstStyle/>
                    <a:p>
                      <a:r>
                        <a:rPr lang="en-US" sz="1400">
                          <a:solidFill>
                            <a:schemeClr val="tx1"/>
                          </a:solidFill>
                          <a:latin typeface="Calibri" panose="020F0502020204030204" pitchFamily="34" charset="0"/>
                          <a:cs typeface="Calibri" panose="020F0502020204030204" pitchFamily="34" charset="0"/>
                        </a:rPr>
                        <a:t>DSO</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solidFill>
                            <a:schemeClr val="tx1"/>
                          </a:solidFill>
                          <a:latin typeface="Calibri" panose="020F0502020204030204" pitchFamily="34" charset="0"/>
                          <a:cs typeface="Calibri" panose="020F0502020204030204" pitchFamily="34" charset="0"/>
                        </a:rPr>
                        <a:t>Day Service Options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923941177"/>
                  </a:ext>
                </a:extLst>
              </a:tr>
              <a:tr h="0">
                <a:tc>
                  <a:txBody>
                    <a:bodyPr/>
                    <a:lstStyle/>
                    <a:p>
                      <a:r>
                        <a:rPr lang="en-US" sz="1400">
                          <a:latin typeface="Calibri" panose="020F0502020204030204" pitchFamily="34" charset="0"/>
                          <a:cs typeface="Calibri" panose="020F0502020204030204" pitchFamily="34" charset="0"/>
                        </a:rPr>
                        <a:t>ECHO</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Eastern Connecticut Housing Opportunities </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461980822"/>
                  </a:ext>
                </a:extLst>
              </a:tr>
              <a:tr h="0">
                <a:tc>
                  <a:txBody>
                    <a:bodyPr/>
                    <a:lstStyle/>
                    <a:p>
                      <a:r>
                        <a:rPr lang="en-US" sz="1400">
                          <a:latin typeface="Calibri" panose="020F0502020204030204" pitchFamily="34" charset="0"/>
                          <a:cs typeface="Calibri" panose="020F0502020204030204" pitchFamily="34" charset="0"/>
                        </a:rPr>
                        <a:t>ETS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Employment Transitional Services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145706075"/>
                  </a:ext>
                </a:extLst>
              </a:tr>
              <a:tr h="0">
                <a:tc>
                  <a:txBody>
                    <a:bodyPr/>
                    <a:lstStyle/>
                    <a:p>
                      <a:r>
                        <a:rPr lang="en-US" sz="1400">
                          <a:solidFill>
                            <a:schemeClr val="tx1"/>
                          </a:solidFill>
                          <a:latin typeface="Calibri" panose="020F0502020204030204" pitchFamily="34" charset="0"/>
                          <a:cs typeface="Calibri" panose="020F0502020204030204" pitchFamily="34" charset="0"/>
                        </a:rPr>
                        <a:t>GSE</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solidFill>
                            <a:schemeClr val="tx1"/>
                          </a:solidFill>
                          <a:latin typeface="Calibri" panose="020F0502020204030204" pitchFamily="34" charset="0"/>
                          <a:cs typeface="Calibri" panose="020F0502020204030204" pitchFamily="34" charset="0"/>
                        </a:rPr>
                        <a:t>Group Supported Employment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38892647"/>
                  </a:ext>
                </a:extLst>
              </a:tr>
              <a:tr h="0">
                <a:tc>
                  <a:txBody>
                    <a:bodyPr/>
                    <a:lstStyle/>
                    <a:p>
                      <a:r>
                        <a:rPr lang="en-US" sz="1400">
                          <a:latin typeface="Calibri" panose="020F0502020204030204" pitchFamily="34" charset="0"/>
                          <a:cs typeface="Calibri" panose="020F0502020204030204" pitchFamily="34" charset="0"/>
                        </a:rPr>
                        <a:t>ID</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Intellectual Disabilities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35651377"/>
                  </a:ext>
                </a:extLst>
              </a:tr>
              <a:tr h="0">
                <a:tc>
                  <a:txBody>
                    <a:bodyPr/>
                    <a:lstStyle/>
                    <a:p>
                      <a:r>
                        <a:rPr lang="en-US" sz="1400">
                          <a:latin typeface="Calibri" panose="020F0502020204030204" pitchFamily="34" charset="0"/>
                          <a:cs typeface="Calibri" panose="020F0502020204030204" pitchFamily="34" charset="0"/>
                        </a:rPr>
                        <a:t>IDN</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Individualized Day Nonvocational</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99401313"/>
                  </a:ext>
                </a:extLst>
              </a:tr>
              <a:tr h="0">
                <a:tc>
                  <a:txBody>
                    <a:bodyPr/>
                    <a:lstStyle/>
                    <a:p>
                      <a:r>
                        <a:rPr lang="en-US" sz="1400">
                          <a:latin typeface="Calibri" panose="020F0502020204030204" pitchFamily="34" charset="0"/>
                          <a:cs typeface="Calibri" panose="020F0502020204030204" pitchFamily="34" charset="0"/>
                        </a:rPr>
                        <a:t>IHS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Individualized Home Supports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979075475"/>
                  </a:ext>
                </a:extLst>
              </a:tr>
              <a:tr h="0">
                <a:tc>
                  <a:txBody>
                    <a:bodyPr/>
                    <a:lstStyle/>
                    <a:p>
                      <a:r>
                        <a:rPr lang="en-US" sz="1400">
                          <a:latin typeface="Calibri" panose="020F0502020204030204" pitchFamily="34" charset="0"/>
                          <a:cs typeface="Calibri" panose="020F0502020204030204" pitchFamily="34" charset="0"/>
                        </a:rPr>
                        <a:t>IPS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b="0">
                          <a:solidFill>
                            <a:schemeClr val="tx1"/>
                          </a:solidFill>
                          <a:latin typeface="Calibri" panose="020F0502020204030204" pitchFamily="34" charset="0"/>
                          <a:ea typeface="Verdana" panose="020B0604030504040204" pitchFamily="34" charset="0"/>
                          <a:cs typeface="Calibri" panose="020F0502020204030204" pitchFamily="34" charset="0"/>
                        </a:rPr>
                        <a:t>Individual Placement and Support</a:t>
                      </a:r>
                      <a:endParaRPr lang="en-US" sz="1400">
                        <a:latin typeface="Calibri" panose="020F0502020204030204" pitchFamily="34" charset="0"/>
                        <a:cs typeface="Calibri" panose="020F0502020204030204" pitchFamily="34" charset="0"/>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63498360"/>
                  </a:ext>
                </a:extLst>
              </a:tr>
              <a:tr h="0">
                <a:tc>
                  <a:txBody>
                    <a:bodyPr/>
                    <a:lstStyle/>
                    <a:p>
                      <a:r>
                        <a:rPr lang="en-US" sz="1400">
                          <a:latin typeface="Calibri" panose="020F0502020204030204" pitchFamily="34" charset="0"/>
                          <a:cs typeface="Calibri" panose="020F0502020204030204" pitchFamily="34" charset="0"/>
                        </a:rPr>
                        <a:t>ISE</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Individual Supported Employment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508115015"/>
                  </a:ext>
                </a:extLst>
              </a:tr>
              <a:tr h="0">
                <a:tc>
                  <a:txBody>
                    <a:bodyPr/>
                    <a:lstStyle/>
                    <a:p>
                      <a:r>
                        <a:rPr lang="en-US" sz="1400">
                          <a:latin typeface="Calibri" panose="020F0502020204030204" pitchFamily="34" charset="0"/>
                          <a:cs typeface="Calibri" panose="020F0502020204030204" pitchFamily="34" charset="0"/>
                        </a:rPr>
                        <a:t>LON</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Level of Need</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01516177"/>
                  </a:ext>
                </a:extLst>
              </a:tr>
              <a:tr h="0">
                <a:tc>
                  <a:txBody>
                    <a:bodyPr/>
                    <a:lstStyle/>
                    <a:p>
                      <a:r>
                        <a:rPr lang="en-US" sz="1400">
                          <a:latin typeface="Calibri" panose="020F0502020204030204" pitchFamily="34" charset="0"/>
                          <a:cs typeface="Calibri" panose="020F0502020204030204" pitchFamily="34" charset="0"/>
                        </a:rPr>
                        <a:t>STEP</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r>
                        <a:rPr lang="en-US" sz="1400">
                          <a:latin typeface="Calibri" panose="020F0502020204030204" pitchFamily="34" charset="0"/>
                          <a:cs typeface="Calibri" panose="020F0502020204030204" pitchFamily="34" charset="0"/>
                        </a:rPr>
                        <a:t>Supporting Transformation to Empower People</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69275317"/>
                  </a:ext>
                </a:extLst>
              </a:tr>
            </a:tbl>
          </a:graphicData>
        </a:graphic>
      </p:graphicFrame>
    </p:spTree>
    <p:extLst>
      <p:ext uri="{BB962C8B-B14F-4D97-AF65-F5344CB8AC3E}">
        <p14:creationId xmlns:p14="http://schemas.microsoft.com/office/powerpoint/2010/main" val="386863592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DB57164-37F6-3596-EF1D-C82794624681}"/>
              </a:ext>
            </a:extLst>
          </p:cNvPr>
          <p:cNvCxnSpPr>
            <a:cxnSpLocks/>
            <a:stCxn id="8" idx="1"/>
            <a:endCxn id="7" idx="3"/>
          </p:cNvCxnSpPr>
          <p:nvPr/>
        </p:nvCxnSpPr>
        <p:spPr>
          <a:xfrm flipH="1">
            <a:off x="1587439" y="3226077"/>
            <a:ext cx="37385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extBox 28">
            <a:extLst>
              <a:ext uri="{FF2B5EF4-FFF2-40B4-BE49-F238E27FC236}">
                <a16:creationId xmlns:a16="http://schemas.microsoft.com/office/drawing/2014/main" id="{2B4B0AB3-31A2-2FAF-E483-7C5BF771B922}"/>
              </a:ext>
            </a:extLst>
          </p:cNvPr>
          <p:cNvSpPr txBox="1"/>
          <p:nvPr/>
        </p:nvSpPr>
        <p:spPr>
          <a:xfrm>
            <a:off x="1056866" y="735868"/>
            <a:ext cx="10078267" cy="1477328"/>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22326E"/>
                </a:solidFill>
                <a:effectLst/>
                <a:uLnTx/>
                <a:uFillTx/>
                <a:latin typeface="Calibri"/>
                <a:ea typeface="+mn-ea"/>
                <a:cs typeface="+mn-cs"/>
              </a:rPr>
              <a:t>STEP is an incredible opportunity to empower the people we support through strategic investments in the DDS system.</a:t>
            </a:r>
          </a:p>
        </p:txBody>
      </p:sp>
      <p:sp>
        <p:nvSpPr>
          <p:cNvPr id="3" name="TextBox 2">
            <a:extLst>
              <a:ext uri="{FF2B5EF4-FFF2-40B4-BE49-F238E27FC236}">
                <a16:creationId xmlns:a16="http://schemas.microsoft.com/office/drawing/2014/main" id="{36C8FE48-1F96-10CC-09AC-D0BBFD6F1A05}"/>
              </a:ext>
            </a:extLst>
          </p:cNvPr>
          <p:cNvSpPr txBox="1"/>
          <p:nvPr/>
        </p:nvSpPr>
        <p:spPr>
          <a:xfrm>
            <a:off x="2038209" y="2441247"/>
            <a:ext cx="8422084" cy="1569660"/>
          </a:xfrm>
          <a:prstGeom prst="rect">
            <a:avLst/>
          </a:prstGeom>
          <a:noFill/>
          <a:ln w="19050">
            <a:noFill/>
          </a:ln>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Building on Charting the Life Course priorities, STEP emphasizes a </a:t>
            </a:r>
            <a:r>
              <a:rPr kumimoji="0" lang="en-US" sz="2400" b="1" i="0" u="none" strike="noStrike" kern="1200" cap="none" spc="0" normalizeH="0" baseline="0" noProof="0">
                <a:ln>
                  <a:noFill/>
                </a:ln>
                <a:solidFill>
                  <a:srgbClr val="22326E"/>
                </a:solidFill>
                <a:effectLst/>
                <a:uLnTx/>
                <a:uFillTx/>
                <a:latin typeface="Calibri"/>
                <a:ea typeface="+mn-ea"/>
                <a:cs typeface="+mn-cs"/>
              </a:rPr>
              <a:t>different way of thinking </a:t>
            </a:r>
            <a:r>
              <a:rPr kumimoji="0" lang="en-US" sz="2400" b="0" i="0" u="none" strike="noStrike" kern="1200" cap="none" spc="0" normalizeH="0" baseline="0" noProof="0">
                <a:ln>
                  <a:noFill/>
                </a:ln>
                <a:solidFill>
                  <a:srgbClr val="000000"/>
                </a:solidFill>
                <a:effectLst/>
                <a:uLnTx/>
                <a:uFillTx/>
                <a:latin typeface="Calibri"/>
                <a:ea typeface="+mn-ea"/>
                <a:cs typeface="+mn-cs"/>
              </a:rPr>
              <a:t>that encourages </a:t>
            </a:r>
            <a:r>
              <a:rPr kumimoji="0" lang="en-US" sz="2400" b="1" i="0" u="none" strike="noStrike" kern="1200" cap="none" spc="0" normalizeH="0" baseline="0" noProof="0">
                <a:ln>
                  <a:noFill/>
                </a:ln>
                <a:solidFill>
                  <a:srgbClr val="22326E"/>
                </a:solidFill>
                <a:effectLst/>
                <a:uLnTx/>
                <a:uFillTx/>
                <a:latin typeface="Calibri"/>
                <a:ea typeface="+mn-ea"/>
                <a:cs typeface="+mn-cs"/>
              </a:rPr>
              <a:t>high expectations</a:t>
            </a:r>
            <a:r>
              <a:rPr kumimoji="0" lang="en-US" sz="2400" b="0" i="0" u="none" strike="noStrike" kern="1200" cap="none" spc="0" normalizeH="0" baseline="0" noProof="0">
                <a:ln>
                  <a:noFill/>
                </a:ln>
                <a:solidFill>
                  <a:srgbClr val="000000"/>
                </a:solidFill>
                <a:effectLst/>
                <a:uLnTx/>
                <a:uFillTx/>
                <a:latin typeface="Calibri"/>
                <a:ea typeface="+mn-ea"/>
                <a:cs typeface="+mn-cs"/>
              </a:rPr>
              <a:t>, emphasizes life experiences that align with individuals’ goals, and the integration of </a:t>
            </a:r>
            <a:r>
              <a:rPr kumimoji="0" lang="en-US" sz="2400" b="1" i="0" u="none" strike="noStrike" kern="1200" cap="none" spc="0" normalizeH="0" baseline="0" noProof="0">
                <a:ln>
                  <a:noFill/>
                </a:ln>
                <a:solidFill>
                  <a:srgbClr val="22326E"/>
                </a:solidFill>
                <a:effectLst/>
                <a:uLnTx/>
                <a:uFillTx/>
                <a:latin typeface="Calibri"/>
                <a:ea typeface="+mn-ea"/>
                <a:cs typeface="+mn-cs"/>
              </a:rPr>
              <a:t>multiple support types </a:t>
            </a:r>
            <a:r>
              <a:rPr kumimoji="0" lang="en-US" sz="2400" b="0" i="0" u="none" strike="noStrike" kern="1200" cap="none" spc="0" normalizeH="0" baseline="0" noProof="0">
                <a:ln>
                  <a:noFill/>
                </a:ln>
                <a:solidFill>
                  <a:prstClr val="black"/>
                </a:solidFill>
                <a:effectLst/>
                <a:uLnTx/>
                <a:uFillTx/>
                <a:latin typeface="Calibri"/>
                <a:ea typeface="+mn-ea"/>
                <a:cs typeface="+mn-cs"/>
              </a:rPr>
              <a:t>to build independence.</a:t>
            </a:r>
          </a:p>
        </p:txBody>
      </p:sp>
      <p:pic>
        <p:nvPicPr>
          <p:cNvPr id="7" name="Picture 2">
            <a:extLst>
              <a:ext uri="{FF2B5EF4-FFF2-40B4-BE49-F238E27FC236}">
                <a16:creationId xmlns:a16="http://schemas.microsoft.com/office/drawing/2014/main" id="{D53DB74F-0425-9A41-578D-4823C578E9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782" y="2577748"/>
            <a:ext cx="1296657" cy="129665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D4F7C10-CB06-8736-CEDF-DC068D90CEDB}"/>
              </a:ext>
            </a:extLst>
          </p:cNvPr>
          <p:cNvSpPr/>
          <p:nvPr/>
        </p:nvSpPr>
        <p:spPr>
          <a:xfrm>
            <a:off x="1961290" y="2441247"/>
            <a:ext cx="8556153" cy="15696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14" name="Content Placeholder 6">
            <a:extLst>
              <a:ext uri="{FF2B5EF4-FFF2-40B4-BE49-F238E27FC236}">
                <a16:creationId xmlns:a16="http://schemas.microsoft.com/office/drawing/2014/main" id="{131CFD2D-0412-764E-0CE3-94C9D93F3457}"/>
              </a:ext>
            </a:extLst>
          </p:cNvPr>
          <p:cNvGraphicFramePr>
            <a:graphicFrameLocks/>
          </p:cNvGraphicFramePr>
          <p:nvPr>
            <p:extLst>
              <p:ext uri="{D42A27DB-BD31-4B8C-83A1-F6EECF244321}">
                <p14:modId xmlns:p14="http://schemas.microsoft.com/office/powerpoint/2010/main" val="776005857"/>
              </p:ext>
            </p:extLst>
          </p:nvPr>
        </p:nvGraphicFramePr>
        <p:xfrm>
          <a:off x="5166153" y="4691639"/>
          <a:ext cx="2429983" cy="1645920"/>
        </p:xfrm>
        <a:graphic>
          <a:graphicData uri="http://schemas.openxmlformats.org/drawingml/2006/table">
            <a:tbl>
              <a:tblPr firstRow="1" bandRow="1">
                <a:tableStyleId>{5C22544A-7EE6-4342-B048-85BDC9FD1C3A}</a:tableStyleId>
              </a:tblPr>
              <a:tblGrid>
                <a:gridCol w="2429983">
                  <a:extLst>
                    <a:ext uri="{9D8B030D-6E8A-4147-A177-3AD203B41FA5}">
                      <a16:colId xmlns:a16="http://schemas.microsoft.com/office/drawing/2014/main" val="20000"/>
                    </a:ext>
                  </a:extLst>
                </a:gridCol>
              </a:tblGrid>
              <a:tr h="1091612">
                <a:tc>
                  <a:txBody>
                    <a:bodyPr/>
                    <a:lstStyle/>
                    <a:p>
                      <a:pPr marL="0" marR="0" lvl="0" indent="0" algn="ctr" defTabSz="914400" rtl="0" eaLnBrk="1" fontAlgn="auto" latinLnBrk="0" hangingPunct="1">
                        <a:lnSpc>
                          <a:spcPct val="100000"/>
                        </a:lnSpc>
                        <a:spcBef>
                          <a:spcPts val="0"/>
                        </a:spcBef>
                        <a:spcAft>
                          <a:spcPts val="0"/>
                        </a:spcAft>
                        <a:buClrTx/>
                        <a:buSzPct val="100000"/>
                        <a:buFont typeface="+mj-lt"/>
                        <a:buNone/>
                        <a:tabLst/>
                        <a:defRPr/>
                      </a:pPr>
                      <a:r>
                        <a:rPr lang="en-US" sz="1600" b="0">
                          <a:solidFill>
                            <a:schemeClr val="tx1"/>
                          </a:solidFill>
                          <a:latin typeface="Calibri" panose="020F0502020204030204" pitchFamily="34" charset="0"/>
                          <a:ea typeface="Verdana" panose="020B0604030504040204" pitchFamily="34" charset="0"/>
                          <a:cs typeface="Calibri" panose="020F0502020204030204" pitchFamily="34" charset="0"/>
                        </a:rPr>
                        <a:t>Develop an organizational approach that prioritizes person-centered processes and supports individuals to be independent and self-determined.</a:t>
                      </a:r>
                    </a:p>
                  </a:txBody>
                  <a:tcPr marL="91510" marR="91510" marT="137160">
                    <a:lnL w="12700" cmpd="sng">
                      <a:noFill/>
                    </a:lnL>
                    <a:lnR w="12700" cmpd="sng">
                      <a:noFill/>
                    </a:lnR>
                    <a:lnT w="12700" cap="flat" cmpd="sng" algn="ctr">
                      <a:solidFill>
                        <a:schemeClr val="accent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16" name="Content Placeholder 6">
            <a:extLst>
              <a:ext uri="{FF2B5EF4-FFF2-40B4-BE49-F238E27FC236}">
                <a16:creationId xmlns:a16="http://schemas.microsoft.com/office/drawing/2014/main" id="{3D3F045E-E0E8-9867-4EDC-CE515501FC09}"/>
              </a:ext>
            </a:extLst>
          </p:cNvPr>
          <p:cNvGraphicFramePr>
            <a:graphicFrameLocks/>
          </p:cNvGraphicFramePr>
          <p:nvPr>
            <p:extLst>
              <p:ext uri="{D42A27DB-BD31-4B8C-83A1-F6EECF244321}">
                <p14:modId xmlns:p14="http://schemas.microsoft.com/office/powerpoint/2010/main" val="179412679"/>
              </p:ext>
            </p:extLst>
          </p:nvPr>
        </p:nvGraphicFramePr>
        <p:xfrm>
          <a:off x="2181417" y="4691639"/>
          <a:ext cx="2496659" cy="1645920"/>
        </p:xfrm>
        <a:graphic>
          <a:graphicData uri="http://schemas.openxmlformats.org/drawingml/2006/table">
            <a:tbl>
              <a:tblPr firstRow="1" bandRow="1">
                <a:tableStyleId>{5C22544A-7EE6-4342-B048-85BDC9FD1C3A}</a:tableStyleId>
              </a:tblPr>
              <a:tblGrid>
                <a:gridCol w="2496659">
                  <a:extLst>
                    <a:ext uri="{9D8B030D-6E8A-4147-A177-3AD203B41FA5}">
                      <a16:colId xmlns:a16="http://schemas.microsoft.com/office/drawing/2014/main" val="20000"/>
                    </a:ext>
                  </a:extLst>
                </a:gridCol>
              </a:tblGrid>
              <a:tr h="1091612">
                <a:tc>
                  <a:txBody>
                    <a:bodyPr/>
                    <a:lstStyle/>
                    <a:p>
                      <a:pPr marL="0" marR="0" lvl="0" indent="0" algn="ctr" defTabSz="957263" rtl="0" eaLnBrk="1" fontAlgn="base" latinLnBrk="0" hangingPunct="1">
                        <a:lnSpc>
                          <a:spcPct val="100000"/>
                        </a:lnSpc>
                        <a:spcBef>
                          <a:spcPts val="0"/>
                        </a:spcBef>
                        <a:spcAft>
                          <a:spcPts val="0"/>
                        </a:spcAft>
                        <a:buClrTx/>
                        <a:buSzTx/>
                        <a:buFont typeface="+mj-lt"/>
                        <a:buNone/>
                        <a:tabLst/>
                        <a:defRPr/>
                      </a:pPr>
                      <a:r>
                        <a:rPr lang="en-GB" sz="1600" b="0" strike="noStrike">
                          <a:solidFill>
                            <a:schemeClr val="tx1"/>
                          </a:solidFill>
                          <a:latin typeface="Calibri" panose="020F0502020204030204" pitchFamily="34" charset="0"/>
                          <a:ea typeface="Verdana" panose="020B0604030504040204" pitchFamily="34" charset="0"/>
                          <a:cs typeface="Calibri" panose="020F0502020204030204" pitchFamily="34" charset="0"/>
                        </a:rPr>
                        <a:t>Work to develop a vision for their life and build skills and natural supports for lifelong independence according to their goals, interests, and strengths.</a:t>
                      </a:r>
                    </a:p>
                  </a:txBody>
                  <a:tcPr marL="91510" marR="91510" marT="137160" anchor="ctr">
                    <a:lnL w="12700" cmpd="sng">
                      <a:noFill/>
                    </a:lnL>
                    <a:lnR w="12700" cmpd="sng">
                      <a:noFill/>
                    </a:lnR>
                    <a:lnT w="12700" cap="flat" cmpd="sng" algn="ctr">
                      <a:solidFill>
                        <a:schemeClr val="accent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20" name="TextBox 19">
            <a:extLst>
              <a:ext uri="{FF2B5EF4-FFF2-40B4-BE49-F238E27FC236}">
                <a16:creationId xmlns:a16="http://schemas.microsoft.com/office/drawing/2014/main" id="{EA2719D6-1C6E-A0C1-F829-35B1F2417FA5}"/>
              </a:ext>
            </a:extLst>
          </p:cNvPr>
          <p:cNvSpPr txBox="1"/>
          <p:nvPr/>
        </p:nvSpPr>
        <p:spPr>
          <a:xfrm>
            <a:off x="1952970" y="4362529"/>
            <a:ext cx="2953554" cy="338554"/>
          </a:xfrm>
          <a:prstGeom prst="rect">
            <a:avLst/>
          </a:prstGeom>
          <a:solidFill>
            <a:schemeClr val="accent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US" sz="1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Individuals and their Families</a:t>
            </a:r>
          </a:p>
        </p:txBody>
      </p:sp>
      <p:sp>
        <p:nvSpPr>
          <p:cNvPr id="22" name="TextBox 21">
            <a:extLst>
              <a:ext uri="{FF2B5EF4-FFF2-40B4-BE49-F238E27FC236}">
                <a16:creationId xmlns:a16="http://schemas.microsoft.com/office/drawing/2014/main" id="{CEB1015B-17B9-B573-763C-7FF3A348A79F}"/>
              </a:ext>
            </a:extLst>
          </p:cNvPr>
          <p:cNvSpPr txBox="1"/>
          <p:nvPr/>
        </p:nvSpPr>
        <p:spPr>
          <a:xfrm>
            <a:off x="5166153" y="4362528"/>
            <a:ext cx="2429983" cy="338554"/>
          </a:xfrm>
          <a:prstGeom prst="rect">
            <a:avLst/>
          </a:prstGeom>
          <a:solidFill>
            <a:schemeClr val="accent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US" sz="1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DDS</a:t>
            </a:r>
          </a:p>
        </p:txBody>
      </p:sp>
      <p:graphicFrame>
        <p:nvGraphicFramePr>
          <p:cNvPr id="6" name="Content Placeholder 6">
            <a:extLst>
              <a:ext uri="{FF2B5EF4-FFF2-40B4-BE49-F238E27FC236}">
                <a16:creationId xmlns:a16="http://schemas.microsoft.com/office/drawing/2014/main" id="{C3191D3E-36EF-1841-6ABD-7BC54EB4B5FB}"/>
              </a:ext>
            </a:extLst>
          </p:cNvPr>
          <p:cNvGraphicFramePr>
            <a:graphicFrameLocks/>
          </p:cNvGraphicFramePr>
          <p:nvPr>
            <p:extLst>
              <p:ext uri="{D42A27DB-BD31-4B8C-83A1-F6EECF244321}">
                <p14:modId xmlns:p14="http://schemas.microsoft.com/office/powerpoint/2010/main" val="879016801"/>
              </p:ext>
            </p:extLst>
          </p:nvPr>
        </p:nvGraphicFramePr>
        <p:xfrm>
          <a:off x="8115394" y="4691639"/>
          <a:ext cx="2429983" cy="1645920"/>
        </p:xfrm>
        <a:graphic>
          <a:graphicData uri="http://schemas.openxmlformats.org/drawingml/2006/table">
            <a:tbl>
              <a:tblPr firstRow="1" bandRow="1">
                <a:tableStyleId>{5C22544A-7EE6-4342-B048-85BDC9FD1C3A}</a:tableStyleId>
              </a:tblPr>
              <a:tblGrid>
                <a:gridCol w="2429983">
                  <a:extLst>
                    <a:ext uri="{9D8B030D-6E8A-4147-A177-3AD203B41FA5}">
                      <a16:colId xmlns:a16="http://schemas.microsoft.com/office/drawing/2014/main" val="20000"/>
                    </a:ext>
                  </a:extLst>
                </a:gridCol>
              </a:tblGrid>
              <a:tr h="1091612">
                <a:tc>
                  <a:txBody>
                    <a:bodyPr/>
                    <a:lstStyle/>
                    <a:p>
                      <a:pPr marL="0" marR="0" lvl="0" indent="0" algn="ctr" defTabSz="914400" rtl="0" eaLnBrk="1" fontAlgn="auto" latinLnBrk="0" hangingPunct="1">
                        <a:lnSpc>
                          <a:spcPct val="100000"/>
                        </a:lnSpc>
                        <a:spcBef>
                          <a:spcPts val="0"/>
                        </a:spcBef>
                        <a:spcAft>
                          <a:spcPts val="0"/>
                        </a:spcAft>
                        <a:buClrTx/>
                        <a:buSzPct val="100000"/>
                        <a:buFont typeface="+mj-lt"/>
                        <a:buNone/>
                        <a:tabLst/>
                        <a:defRPr/>
                      </a:pPr>
                      <a:r>
                        <a:rPr lang="en-US" sz="1600" b="0">
                          <a:solidFill>
                            <a:schemeClr val="tx1"/>
                          </a:solidFill>
                          <a:latin typeface="Calibri" panose="020F0502020204030204" pitchFamily="34" charset="0"/>
                          <a:ea typeface="Verdana" panose="020B0604030504040204" pitchFamily="34" charset="0"/>
                          <a:cs typeface="Calibri" panose="020F0502020204030204" pitchFamily="34" charset="0"/>
                        </a:rPr>
                        <a:t>Create more support options for individuals that give them opportunities to connect their residential and working lives to their goals and needs.</a:t>
                      </a:r>
                    </a:p>
                  </a:txBody>
                  <a:tcPr marL="91510" marR="91510" marT="137160">
                    <a:lnL w="12700" cmpd="sng">
                      <a:noFill/>
                    </a:lnL>
                    <a:lnR w="12700" cmpd="sng">
                      <a:noFill/>
                    </a:lnR>
                    <a:lnT w="12700" cap="flat" cmpd="sng" algn="ctr">
                      <a:solidFill>
                        <a:schemeClr val="accent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9" name="TextBox 8">
            <a:extLst>
              <a:ext uri="{FF2B5EF4-FFF2-40B4-BE49-F238E27FC236}">
                <a16:creationId xmlns:a16="http://schemas.microsoft.com/office/drawing/2014/main" id="{2BB8D9B7-7C60-6480-B129-897C30C59F24}"/>
              </a:ext>
            </a:extLst>
          </p:cNvPr>
          <p:cNvSpPr txBox="1"/>
          <p:nvPr/>
        </p:nvSpPr>
        <p:spPr>
          <a:xfrm>
            <a:off x="8115394" y="4362528"/>
            <a:ext cx="2429983" cy="338554"/>
          </a:xfrm>
          <a:prstGeom prst="rect">
            <a:avLst/>
          </a:prstGeom>
          <a:solidFill>
            <a:schemeClr val="accent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US" sz="1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Providers</a:t>
            </a:r>
          </a:p>
        </p:txBody>
      </p:sp>
    </p:spTree>
    <p:extLst>
      <p:ext uri="{BB962C8B-B14F-4D97-AF65-F5344CB8AC3E}">
        <p14:creationId xmlns:p14="http://schemas.microsoft.com/office/powerpoint/2010/main" val="4028369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E30588-DE95-569A-DED0-91EEB333D1AB}"/>
              </a:ext>
            </a:extLst>
          </p:cNvPr>
          <p:cNvSpPr txBox="1">
            <a:spLocks/>
          </p:cNvSpPr>
          <p:nvPr/>
        </p:nvSpPr>
        <p:spPr bwMode="gray">
          <a:xfrm>
            <a:off x="237479" y="305286"/>
            <a:ext cx="11188700" cy="446152"/>
          </a:xfrm>
          <a:prstGeom prst="rect">
            <a:avLst/>
          </a:prstGeom>
        </p:spPr>
        <p:txBody>
          <a:bodyPr vert="horz" lIns="0" tIns="0" rIns="0" bIns="0" rtlCol="0" anchor="t" anchorCtr="0">
            <a:noAutofit/>
          </a:bodyPr>
          <a:lstStyle>
            <a:lvl1pPr algn="l" defTabSz="1219170" rtl="0" eaLnBrk="1" latinLnBrk="0" hangingPunct="1">
              <a:spcBef>
                <a:spcPct val="0"/>
              </a:spcBef>
              <a:buNone/>
              <a:defRPr sz="2100" b="1" kern="1200">
                <a:solidFill>
                  <a:schemeClr val="tx1"/>
                </a:solidFill>
                <a:latin typeface="+mj-lt"/>
                <a:ea typeface="Verdana" panose="020B0604030504040204" pitchFamily="34" charset="0"/>
                <a:cs typeface="Open Sans" panose="020B0606030504020204" pitchFamily="34" charset="0"/>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ysClr val="windowText" lastClr="000000"/>
                </a:solidFill>
                <a:effectLst/>
                <a:uLnTx/>
                <a:uFillTx/>
                <a:latin typeface="Verdana"/>
                <a:ea typeface="Verdana" panose="020B0604030504040204" pitchFamily="34" charset="0"/>
                <a:cs typeface="Open Sans" panose="020B0606030504020204" pitchFamily="34" charset="0"/>
              </a:rPr>
              <a:t>About the Provider Plan Summaries</a:t>
            </a:r>
            <a:endParaRPr kumimoji="0" lang="en-US" sz="1400" b="0" i="1" u="none" strike="noStrike" kern="1200" cap="none" spc="0" normalizeH="0" baseline="0" noProof="0">
              <a:ln>
                <a:noFill/>
              </a:ln>
              <a:solidFill>
                <a:sysClr val="windowText" lastClr="000000"/>
              </a:solidFill>
              <a:effectLst/>
              <a:uLnTx/>
              <a:uFillTx/>
              <a:latin typeface="Verdana"/>
              <a:ea typeface="Verdana" panose="020B0604030504040204" pitchFamily="34" charset="0"/>
              <a:cs typeface="Open Sans" panose="020B0606030504020204" pitchFamily="34" charset="0"/>
            </a:endParaRPr>
          </a:p>
        </p:txBody>
      </p:sp>
      <p:cxnSp>
        <p:nvCxnSpPr>
          <p:cNvPr id="11" name="Straight Connector 10">
            <a:extLst>
              <a:ext uri="{FF2B5EF4-FFF2-40B4-BE49-F238E27FC236}">
                <a16:creationId xmlns:a16="http://schemas.microsoft.com/office/drawing/2014/main" id="{FBF49DC4-62C1-DEA9-7BA9-272C4B31AFB9}"/>
              </a:ext>
            </a:extLst>
          </p:cNvPr>
          <p:cNvCxnSpPr>
            <a:cxnSpLocks/>
          </p:cNvCxnSpPr>
          <p:nvPr/>
        </p:nvCxnSpPr>
        <p:spPr>
          <a:xfrm>
            <a:off x="237479" y="922636"/>
            <a:ext cx="6283996" cy="0"/>
          </a:xfrm>
          <a:prstGeom prst="line">
            <a:avLst/>
          </a:prstGeom>
          <a:ln w="165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714947A-1FB4-F9EB-8BC8-1EFCE8C846D1}"/>
              </a:ext>
            </a:extLst>
          </p:cNvPr>
          <p:cNvSpPr/>
          <p:nvPr/>
        </p:nvSpPr>
        <p:spPr>
          <a:xfrm>
            <a:off x="1051191" y="1767635"/>
            <a:ext cx="3766897" cy="491555"/>
          </a:xfrm>
          <a:prstGeom prst="rect">
            <a:avLst/>
          </a:prstGeom>
          <a:noFill/>
          <a:ln w="25400" cap="sq">
            <a:noFill/>
            <a:miter lim="800000"/>
          </a:ln>
        </p:spPr>
        <p:txBody>
          <a:bodyPr wrap="none" tIns="0" rIns="18288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Open Sans"/>
                <a:ea typeface="+mn-ea"/>
                <a:cs typeface="+mn-cs"/>
              </a:rPr>
              <a:t>These are </a:t>
            </a:r>
            <a:r>
              <a:rPr kumimoji="0" lang="en-US" sz="1600" b="1" i="0" u="none" strike="noStrike" kern="1200" cap="none" spc="0" normalizeH="0" baseline="0" noProof="0">
                <a:ln>
                  <a:noFill/>
                </a:ln>
                <a:solidFill>
                  <a:srgbClr val="000000"/>
                </a:solidFill>
                <a:effectLst/>
                <a:uLnTx/>
                <a:uFillTx/>
                <a:latin typeface="Open Sans"/>
                <a:ea typeface="+mn-ea"/>
                <a:cs typeface="+mn-cs"/>
              </a:rPr>
              <a:t>high-level summaries </a:t>
            </a:r>
            <a:r>
              <a:rPr kumimoji="0" lang="en-US" sz="1600" i="0" u="none" strike="noStrike" kern="1200" cap="none" spc="0" normalizeH="0" baseline="0" noProof="0">
                <a:ln>
                  <a:noFill/>
                </a:ln>
                <a:solidFill>
                  <a:srgbClr val="000000"/>
                </a:solidFill>
                <a:effectLst/>
                <a:uLnTx/>
                <a:uFillTx/>
                <a:latin typeface="Open Sans"/>
                <a:ea typeface="+mn-ea"/>
                <a:cs typeface="+mn-cs"/>
              </a:rPr>
              <a:t>of provider plans that have been </a:t>
            </a:r>
            <a:r>
              <a:rPr kumimoji="0" lang="en-US" sz="1600" i="0" u="sng" strike="noStrike" kern="1200" cap="none" spc="0" normalizeH="0" baseline="0" noProof="0">
                <a:ln>
                  <a:noFill/>
                </a:ln>
                <a:solidFill>
                  <a:srgbClr val="000000"/>
                </a:solidFill>
                <a:effectLst/>
                <a:uLnTx/>
                <a:uFillTx/>
                <a:latin typeface="Open Sans"/>
                <a:ea typeface="+mn-ea"/>
                <a:cs typeface="+mn-cs"/>
              </a:rPr>
              <a:t>approved</a:t>
            </a:r>
            <a:r>
              <a:rPr kumimoji="0" lang="en-US" sz="1600" i="0" u="none" strike="noStrike" kern="1200" cap="none" spc="0" normalizeH="0" baseline="0" noProof="0">
                <a:ln>
                  <a:noFill/>
                </a:ln>
                <a:solidFill>
                  <a:srgbClr val="000000"/>
                </a:solidFill>
                <a:effectLst/>
                <a:uLnTx/>
                <a:uFillTx/>
                <a:latin typeface="Open Sans"/>
                <a:ea typeface="+mn-ea"/>
                <a:cs typeface="+mn-cs"/>
              </a:rPr>
              <a:t> by DDS</a:t>
            </a:r>
            <a:endParaRPr kumimoji="0" lang="en-US" sz="1600" b="1" i="0" u="none" strike="noStrike" kern="1200" cap="none" spc="0" normalizeH="0" baseline="0" noProof="0">
              <a:ln>
                <a:noFill/>
              </a:ln>
              <a:solidFill>
                <a:srgbClr val="000000"/>
              </a:solidFill>
              <a:effectLst/>
              <a:uLnTx/>
              <a:uFillTx/>
              <a:latin typeface="Open Sans"/>
              <a:ea typeface="+mn-ea"/>
              <a:cs typeface="+mn-cs"/>
            </a:endParaRPr>
          </a:p>
        </p:txBody>
      </p:sp>
      <p:sp>
        <p:nvSpPr>
          <p:cNvPr id="17" name="Rectangle 16">
            <a:extLst>
              <a:ext uri="{FF2B5EF4-FFF2-40B4-BE49-F238E27FC236}">
                <a16:creationId xmlns:a16="http://schemas.microsoft.com/office/drawing/2014/main" id="{764B4E83-5D19-6CC7-389E-8DA0B8B4FBD0}"/>
              </a:ext>
            </a:extLst>
          </p:cNvPr>
          <p:cNvSpPr/>
          <p:nvPr/>
        </p:nvSpPr>
        <p:spPr>
          <a:xfrm>
            <a:off x="1022657" y="2905639"/>
            <a:ext cx="3766897" cy="491555"/>
          </a:xfrm>
          <a:prstGeom prst="rect">
            <a:avLst/>
          </a:prstGeom>
          <a:noFill/>
          <a:ln w="25400" cap="sq">
            <a:noFill/>
            <a:miter lim="800000"/>
          </a:ln>
        </p:spPr>
        <p:txBody>
          <a:bodyPr wrap="none" tIns="0" rIns="18288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600">
                <a:solidFill>
                  <a:srgbClr val="000000"/>
                </a:solidFill>
                <a:latin typeface="Open Sans"/>
              </a:rPr>
              <a:t>Summaries will be </a:t>
            </a:r>
            <a:r>
              <a:rPr lang="en-US" sz="1600" b="1">
                <a:solidFill>
                  <a:srgbClr val="000000"/>
                </a:solidFill>
                <a:latin typeface="Open Sans"/>
              </a:rPr>
              <a:t>updated regularly </a:t>
            </a:r>
            <a:r>
              <a:rPr lang="en-US" sz="1600">
                <a:solidFill>
                  <a:srgbClr val="000000"/>
                </a:solidFill>
                <a:latin typeface="Open Sans"/>
              </a:rPr>
              <a:t>as DDS approves new plans</a:t>
            </a:r>
            <a:endParaRPr kumimoji="0" lang="en-US" sz="1600" i="0" u="none" strike="noStrike" kern="1200" cap="none" spc="0" normalizeH="0" baseline="0" noProof="0">
              <a:ln>
                <a:noFill/>
              </a:ln>
              <a:solidFill>
                <a:srgbClr val="000000"/>
              </a:solidFill>
              <a:effectLst/>
              <a:uLnTx/>
              <a:uFillTx/>
              <a:latin typeface="Open Sans"/>
              <a:ea typeface="+mn-ea"/>
              <a:cs typeface="+mn-cs"/>
            </a:endParaRPr>
          </a:p>
        </p:txBody>
      </p:sp>
      <p:cxnSp>
        <p:nvCxnSpPr>
          <p:cNvPr id="25" name="Elbow Connector 108">
            <a:extLst>
              <a:ext uri="{FF2B5EF4-FFF2-40B4-BE49-F238E27FC236}">
                <a16:creationId xmlns:a16="http://schemas.microsoft.com/office/drawing/2014/main" id="{C6BE7C83-99EA-9124-CA64-EA0D8E0F5F79}"/>
              </a:ext>
            </a:extLst>
          </p:cNvPr>
          <p:cNvCxnSpPr>
            <a:cxnSpLocks/>
          </p:cNvCxnSpPr>
          <p:nvPr/>
        </p:nvCxnSpPr>
        <p:spPr>
          <a:xfrm rot="16200000" flipV="1">
            <a:off x="61089" y="1332314"/>
            <a:ext cx="1032856" cy="380170"/>
          </a:xfrm>
          <a:prstGeom prst="bentConnector3">
            <a:avLst>
              <a:gd name="adj1" fmla="val 1790"/>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Elbow Connector 109">
            <a:extLst>
              <a:ext uri="{FF2B5EF4-FFF2-40B4-BE49-F238E27FC236}">
                <a16:creationId xmlns:a16="http://schemas.microsoft.com/office/drawing/2014/main" id="{8EBD5B0E-0CB6-6B30-2AD7-EE83EC8EE9DC}"/>
              </a:ext>
            </a:extLst>
          </p:cNvPr>
          <p:cNvCxnSpPr>
            <a:cxnSpLocks/>
          </p:cNvCxnSpPr>
          <p:nvPr/>
        </p:nvCxnSpPr>
        <p:spPr>
          <a:xfrm rot="10800000">
            <a:off x="392127" y="1863198"/>
            <a:ext cx="319984" cy="719372"/>
          </a:xfrm>
          <a:prstGeom prst="bentConnector2">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Elbow Connector 110">
            <a:extLst>
              <a:ext uri="{FF2B5EF4-FFF2-40B4-BE49-F238E27FC236}">
                <a16:creationId xmlns:a16="http://schemas.microsoft.com/office/drawing/2014/main" id="{09C669C7-41FA-1033-6A87-A2C42729B5AF}"/>
              </a:ext>
            </a:extLst>
          </p:cNvPr>
          <p:cNvCxnSpPr>
            <a:cxnSpLocks/>
          </p:cNvCxnSpPr>
          <p:nvPr/>
        </p:nvCxnSpPr>
        <p:spPr>
          <a:xfrm rot="10800000">
            <a:off x="392125" y="2456544"/>
            <a:ext cx="319984" cy="719373"/>
          </a:xfrm>
          <a:prstGeom prst="bentConnector2">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9E87EE69-C406-94D1-FCED-B261EC247537}"/>
              </a:ext>
            </a:extLst>
          </p:cNvPr>
          <p:cNvSpPr/>
          <p:nvPr/>
        </p:nvSpPr>
        <p:spPr>
          <a:xfrm>
            <a:off x="702674" y="2488519"/>
            <a:ext cx="196396" cy="19639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23" name="Oval 22">
            <a:extLst>
              <a:ext uri="{FF2B5EF4-FFF2-40B4-BE49-F238E27FC236}">
                <a16:creationId xmlns:a16="http://schemas.microsoft.com/office/drawing/2014/main" id="{715AA09A-1F90-CFC3-90B7-42251428EF02}"/>
              </a:ext>
            </a:extLst>
          </p:cNvPr>
          <p:cNvSpPr/>
          <p:nvPr/>
        </p:nvSpPr>
        <p:spPr>
          <a:xfrm>
            <a:off x="702674" y="3080464"/>
            <a:ext cx="196396" cy="19639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24" name="Oval 23">
            <a:extLst>
              <a:ext uri="{FF2B5EF4-FFF2-40B4-BE49-F238E27FC236}">
                <a16:creationId xmlns:a16="http://schemas.microsoft.com/office/drawing/2014/main" id="{E18CA34A-3669-634D-982A-F25032BA19CB}"/>
              </a:ext>
            </a:extLst>
          </p:cNvPr>
          <p:cNvSpPr/>
          <p:nvPr/>
        </p:nvSpPr>
        <p:spPr>
          <a:xfrm>
            <a:off x="702674" y="1918410"/>
            <a:ext cx="196396" cy="196396"/>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pic>
        <p:nvPicPr>
          <p:cNvPr id="31" name="Picture 30">
            <a:extLst>
              <a:ext uri="{FF2B5EF4-FFF2-40B4-BE49-F238E27FC236}">
                <a16:creationId xmlns:a16="http://schemas.microsoft.com/office/drawing/2014/main" id="{4C1F7CA7-10B2-6494-EB71-59E3705A0946}"/>
              </a:ext>
            </a:extLst>
          </p:cNvPr>
          <p:cNvPicPr>
            <a:picLocks noChangeAspect="1"/>
          </p:cNvPicPr>
          <p:nvPr/>
        </p:nvPicPr>
        <p:blipFill>
          <a:blip r:embed="rId3"/>
          <a:stretch>
            <a:fillRect/>
          </a:stretch>
        </p:blipFill>
        <p:spPr>
          <a:xfrm>
            <a:off x="2082289" y="3776503"/>
            <a:ext cx="5155413" cy="2899919"/>
          </a:xfrm>
          <a:prstGeom prst="rect">
            <a:avLst/>
          </a:prstGeom>
          <a:ln>
            <a:solidFill>
              <a:schemeClr val="accent1"/>
            </a:solidFill>
          </a:ln>
        </p:spPr>
      </p:pic>
      <p:cxnSp>
        <p:nvCxnSpPr>
          <p:cNvPr id="32" name="Elbow Connector 108">
            <a:extLst>
              <a:ext uri="{FF2B5EF4-FFF2-40B4-BE49-F238E27FC236}">
                <a16:creationId xmlns:a16="http://schemas.microsoft.com/office/drawing/2014/main" id="{282AD4BC-7874-9005-5642-D3CDE2C06775}"/>
              </a:ext>
            </a:extLst>
          </p:cNvPr>
          <p:cNvCxnSpPr>
            <a:cxnSpLocks/>
          </p:cNvCxnSpPr>
          <p:nvPr/>
        </p:nvCxnSpPr>
        <p:spPr>
          <a:xfrm rot="16200000" flipV="1">
            <a:off x="310890" y="1032413"/>
            <a:ext cx="571218" cy="408754"/>
          </a:xfrm>
          <a:prstGeom prst="bentConnector3">
            <a:avLst>
              <a:gd name="adj1" fmla="val 867"/>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31F8D899-C7FE-677A-39A7-6A3B2F2E36C4}"/>
              </a:ext>
            </a:extLst>
          </p:cNvPr>
          <p:cNvSpPr/>
          <p:nvPr/>
        </p:nvSpPr>
        <p:spPr>
          <a:xfrm>
            <a:off x="712110" y="1438220"/>
            <a:ext cx="196396" cy="196396"/>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40" name="Rectangle 39">
            <a:extLst>
              <a:ext uri="{FF2B5EF4-FFF2-40B4-BE49-F238E27FC236}">
                <a16:creationId xmlns:a16="http://schemas.microsoft.com/office/drawing/2014/main" id="{3794DD0B-828C-4367-37E6-134592BFA27E}"/>
              </a:ext>
            </a:extLst>
          </p:cNvPr>
          <p:cNvSpPr/>
          <p:nvPr/>
        </p:nvSpPr>
        <p:spPr>
          <a:xfrm>
            <a:off x="1022657" y="2313415"/>
            <a:ext cx="7296103" cy="491555"/>
          </a:xfrm>
          <a:prstGeom prst="rect">
            <a:avLst/>
          </a:prstGeom>
          <a:noFill/>
          <a:ln w="25400" cap="sq">
            <a:noFill/>
            <a:miter lim="800000"/>
          </a:ln>
        </p:spPr>
        <p:txBody>
          <a:bodyPr wrap="none" tIns="0" rIns="18288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600">
                <a:solidFill>
                  <a:srgbClr val="000000"/>
                </a:solidFill>
                <a:latin typeface="Open Sans"/>
              </a:rPr>
              <a:t>Individuals noted in the slides have </a:t>
            </a:r>
            <a:r>
              <a:rPr lang="en-US" sz="1600" b="1">
                <a:solidFill>
                  <a:srgbClr val="000000"/>
                </a:solidFill>
                <a:latin typeface="Open Sans"/>
              </a:rPr>
              <a:t>already confirmed plans </a:t>
            </a:r>
            <a:r>
              <a:rPr lang="en-US" sz="1600">
                <a:solidFill>
                  <a:srgbClr val="000000"/>
                </a:solidFill>
                <a:latin typeface="Open Sans"/>
              </a:rPr>
              <a:t>to transition</a:t>
            </a:r>
            <a:endParaRPr kumimoji="0" lang="en-US" sz="1600" i="0" u="none" strike="noStrike" kern="1200" cap="none" spc="0" normalizeH="0" baseline="0" noProof="0">
              <a:ln>
                <a:noFill/>
              </a:ln>
              <a:solidFill>
                <a:srgbClr val="000000"/>
              </a:solidFill>
              <a:effectLst/>
              <a:uLnTx/>
              <a:uFillTx/>
              <a:latin typeface="Open Sans"/>
              <a:ea typeface="+mn-ea"/>
              <a:cs typeface="+mn-cs"/>
            </a:endParaRPr>
          </a:p>
        </p:txBody>
      </p:sp>
      <p:sp>
        <p:nvSpPr>
          <p:cNvPr id="42" name="Rectangle 41">
            <a:extLst>
              <a:ext uri="{FF2B5EF4-FFF2-40B4-BE49-F238E27FC236}">
                <a16:creationId xmlns:a16="http://schemas.microsoft.com/office/drawing/2014/main" id="{E7DC05C1-9624-4A72-183C-494CB9D3296F}"/>
              </a:ext>
            </a:extLst>
          </p:cNvPr>
          <p:cNvSpPr/>
          <p:nvPr/>
        </p:nvSpPr>
        <p:spPr>
          <a:xfrm>
            <a:off x="1051191" y="1286780"/>
            <a:ext cx="9234247" cy="472505"/>
          </a:xfrm>
          <a:prstGeom prst="rect">
            <a:avLst/>
          </a:prstGeom>
          <a:noFill/>
          <a:ln w="25400" cap="sq">
            <a:noFill/>
            <a:miter lim="800000"/>
          </a:ln>
        </p:spPr>
        <p:txBody>
          <a:bodyPr wrap="none" tIns="0" rIns="18288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Open Sans"/>
                <a:ea typeface="+mn-ea"/>
                <a:cs typeface="+mn-cs"/>
              </a:rPr>
              <a:t>Summaries highlight </a:t>
            </a:r>
            <a:r>
              <a:rPr kumimoji="0" lang="en-US" sz="1600" b="1" i="0" u="none" strike="noStrike" kern="1200" cap="none" spc="0" normalizeH="0" baseline="0" noProof="0">
                <a:ln>
                  <a:noFill/>
                </a:ln>
                <a:solidFill>
                  <a:srgbClr val="000000"/>
                </a:solidFill>
                <a:effectLst/>
                <a:uLnTx/>
                <a:uFillTx/>
                <a:latin typeface="Open Sans"/>
                <a:ea typeface="+mn-ea"/>
                <a:cs typeface="+mn-cs"/>
              </a:rPr>
              <a:t>planned provider approaches </a:t>
            </a:r>
            <a:r>
              <a:rPr kumimoji="0" lang="en-US" sz="1600" i="0" u="none" strike="noStrike" kern="1200" cap="none" spc="0" normalizeH="0" baseline="0" noProof="0">
                <a:ln>
                  <a:noFill/>
                </a:ln>
                <a:solidFill>
                  <a:srgbClr val="000000"/>
                </a:solidFill>
                <a:effectLst/>
                <a:uLnTx/>
                <a:uFillTx/>
                <a:latin typeface="Open Sans"/>
                <a:ea typeface="+mn-ea"/>
                <a:cs typeface="+mn-cs"/>
              </a:rPr>
              <a:t>that put individuals first</a:t>
            </a:r>
            <a:endParaRPr kumimoji="0" lang="en-US" sz="1600" b="1" i="0" u="none" strike="noStrike" kern="1200" cap="none" spc="0" normalizeH="0" baseline="0" noProof="0">
              <a:ln>
                <a:noFill/>
              </a:ln>
              <a:solidFill>
                <a:srgbClr val="000000"/>
              </a:solidFill>
              <a:effectLst/>
              <a:uLnTx/>
              <a:uFillTx/>
              <a:latin typeface="Open Sans"/>
              <a:ea typeface="+mn-ea"/>
              <a:cs typeface="+mn-cs"/>
            </a:endParaRPr>
          </a:p>
        </p:txBody>
      </p:sp>
      <p:sp>
        <p:nvSpPr>
          <p:cNvPr id="49" name="Freeform 220">
            <a:extLst>
              <a:ext uri="{FF2B5EF4-FFF2-40B4-BE49-F238E27FC236}">
                <a16:creationId xmlns:a16="http://schemas.microsoft.com/office/drawing/2014/main" id="{E1A253CE-5D8C-98E0-D396-857F7181EFC1}"/>
              </a:ext>
            </a:extLst>
          </p:cNvPr>
          <p:cNvSpPr>
            <a:spLocks/>
          </p:cNvSpPr>
          <p:nvPr/>
        </p:nvSpPr>
        <p:spPr bwMode="auto">
          <a:xfrm rot="2587231">
            <a:off x="1580487" y="4151595"/>
            <a:ext cx="494233" cy="248973"/>
          </a:xfrm>
          <a:custGeom>
            <a:avLst/>
            <a:gdLst>
              <a:gd name="T0" fmla="*/ 77 w 162"/>
              <a:gd name="T1" fmla="*/ 36 h 51"/>
              <a:gd name="T2" fmla="*/ 61 w 162"/>
              <a:gd name="T3" fmla="*/ 36 h 51"/>
              <a:gd name="T4" fmla="*/ 50 w 162"/>
              <a:gd name="T5" fmla="*/ 35 h 51"/>
              <a:gd name="T6" fmla="*/ 41 w 162"/>
              <a:gd name="T7" fmla="*/ 35 h 51"/>
              <a:gd name="T8" fmla="*/ 14 w 162"/>
              <a:gd name="T9" fmla="*/ 29 h 51"/>
              <a:gd name="T10" fmla="*/ 14 w 162"/>
              <a:gd name="T11" fmla="*/ 29 h 51"/>
              <a:gd name="T12" fmla="*/ 6 w 162"/>
              <a:gd name="T13" fmla="*/ 19 h 51"/>
              <a:gd name="T14" fmla="*/ 11 w 162"/>
              <a:gd name="T15" fmla="*/ 19 h 51"/>
              <a:gd name="T16" fmla="*/ 15 w 162"/>
              <a:gd name="T17" fmla="*/ 21 h 51"/>
              <a:gd name="T18" fmla="*/ 26 w 162"/>
              <a:gd name="T19" fmla="*/ 23 h 51"/>
              <a:gd name="T20" fmla="*/ 41 w 162"/>
              <a:gd name="T21" fmla="*/ 25 h 51"/>
              <a:gd name="T22" fmla="*/ 43 w 162"/>
              <a:gd name="T23" fmla="*/ 26 h 51"/>
              <a:gd name="T24" fmla="*/ 62 w 162"/>
              <a:gd name="T25" fmla="*/ 27 h 51"/>
              <a:gd name="T26" fmla="*/ 63 w 162"/>
              <a:gd name="T27" fmla="*/ 27 h 51"/>
              <a:gd name="T28" fmla="*/ 81 w 162"/>
              <a:gd name="T29" fmla="*/ 27 h 51"/>
              <a:gd name="T30" fmla="*/ 81 w 162"/>
              <a:gd name="T31" fmla="*/ 27 h 51"/>
              <a:gd name="T32" fmla="*/ 105 w 162"/>
              <a:gd name="T33" fmla="*/ 23 h 51"/>
              <a:gd name="T34" fmla="*/ 106 w 162"/>
              <a:gd name="T35" fmla="*/ 23 h 51"/>
              <a:gd name="T36" fmla="*/ 126 w 162"/>
              <a:gd name="T37" fmla="*/ 18 h 51"/>
              <a:gd name="T38" fmla="*/ 108 w 162"/>
              <a:gd name="T39" fmla="*/ 10 h 51"/>
              <a:gd name="T40" fmla="*/ 107 w 162"/>
              <a:gd name="T41" fmla="*/ 8 h 51"/>
              <a:gd name="T42" fmla="*/ 107 w 162"/>
              <a:gd name="T43" fmla="*/ 7 h 51"/>
              <a:gd name="T44" fmla="*/ 113 w 162"/>
              <a:gd name="T45" fmla="*/ 0 h 51"/>
              <a:gd name="T46" fmla="*/ 126 w 162"/>
              <a:gd name="T47" fmla="*/ 4 h 51"/>
              <a:gd name="T48" fmla="*/ 126 w 162"/>
              <a:gd name="T49" fmla="*/ 4 h 51"/>
              <a:gd name="T50" fmla="*/ 137 w 162"/>
              <a:gd name="T51" fmla="*/ 6 h 51"/>
              <a:gd name="T52" fmla="*/ 138 w 162"/>
              <a:gd name="T53" fmla="*/ 6 h 51"/>
              <a:gd name="T54" fmla="*/ 138 w 162"/>
              <a:gd name="T55" fmla="*/ 7 h 51"/>
              <a:gd name="T56" fmla="*/ 156 w 162"/>
              <a:gd name="T57" fmla="*/ 4 h 51"/>
              <a:gd name="T58" fmla="*/ 157 w 162"/>
              <a:gd name="T59" fmla="*/ 4 h 51"/>
              <a:gd name="T60" fmla="*/ 160 w 162"/>
              <a:gd name="T61" fmla="*/ 17 h 51"/>
              <a:gd name="T62" fmla="*/ 160 w 162"/>
              <a:gd name="T63" fmla="*/ 18 h 51"/>
              <a:gd name="T64" fmla="*/ 150 w 162"/>
              <a:gd name="T65" fmla="*/ 24 h 51"/>
              <a:gd name="T66" fmla="*/ 149 w 162"/>
              <a:gd name="T67" fmla="*/ 24 h 51"/>
              <a:gd name="T68" fmla="*/ 127 w 162"/>
              <a:gd name="T69" fmla="*/ 51 h 51"/>
              <a:gd name="T70" fmla="*/ 123 w 162"/>
              <a:gd name="T71" fmla="*/ 46 h 51"/>
              <a:gd name="T72" fmla="*/ 123 w 162"/>
              <a:gd name="T73" fmla="*/ 45 h 51"/>
              <a:gd name="T74" fmla="*/ 124 w 162"/>
              <a:gd name="T75" fmla="*/ 45 h 51"/>
              <a:gd name="T76" fmla="*/ 133 w 162"/>
              <a:gd name="T77" fmla="*/ 26 h 51"/>
              <a:gd name="T78" fmla="*/ 126 w 162"/>
              <a:gd name="T79" fmla="*/ 28 h 51"/>
              <a:gd name="T80" fmla="*/ 126 w 162"/>
              <a:gd name="T81" fmla="*/ 28 h 51"/>
              <a:gd name="T82" fmla="*/ 77 w 162"/>
              <a:gd name="T83" fmla="*/ 3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2" h="51">
                <a:moveTo>
                  <a:pt x="77" y="36"/>
                </a:moveTo>
                <a:cubicBezTo>
                  <a:pt x="73" y="38"/>
                  <a:pt x="68" y="35"/>
                  <a:pt x="61" y="36"/>
                </a:cubicBezTo>
                <a:cubicBezTo>
                  <a:pt x="58" y="34"/>
                  <a:pt x="52" y="35"/>
                  <a:pt x="50" y="35"/>
                </a:cubicBezTo>
                <a:cubicBezTo>
                  <a:pt x="46" y="34"/>
                  <a:pt x="44" y="37"/>
                  <a:pt x="41" y="35"/>
                </a:cubicBezTo>
                <a:cubicBezTo>
                  <a:pt x="33" y="33"/>
                  <a:pt x="21" y="30"/>
                  <a:pt x="14" y="29"/>
                </a:cubicBezTo>
                <a:cubicBezTo>
                  <a:pt x="14" y="29"/>
                  <a:pt x="14" y="29"/>
                  <a:pt x="14" y="29"/>
                </a:cubicBezTo>
                <a:cubicBezTo>
                  <a:pt x="11" y="27"/>
                  <a:pt x="0" y="25"/>
                  <a:pt x="6" y="19"/>
                </a:cubicBezTo>
                <a:cubicBezTo>
                  <a:pt x="8" y="19"/>
                  <a:pt x="9" y="19"/>
                  <a:pt x="11" y="19"/>
                </a:cubicBezTo>
                <a:cubicBezTo>
                  <a:pt x="12" y="21"/>
                  <a:pt x="14" y="21"/>
                  <a:pt x="15" y="21"/>
                </a:cubicBezTo>
                <a:cubicBezTo>
                  <a:pt x="17" y="23"/>
                  <a:pt x="24" y="24"/>
                  <a:pt x="26" y="23"/>
                </a:cubicBezTo>
                <a:cubicBezTo>
                  <a:pt x="32" y="23"/>
                  <a:pt x="37" y="26"/>
                  <a:pt x="41" y="25"/>
                </a:cubicBezTo>
                <a:cubicBezTo>
                  <a:pt x="41" y="26"/>
                  <a:pt x="42" y="26"/>
                  <a:pt x="43" y="26"/>
                </a:cubicBezTo>
                <a:cubicBezTo>
                  <a:pt x="50" y="27"/>
                  <a:pt x="56" y="28"/>
                  <a:pt x="62" y="27"/>
                </a:cubicBezTo>
                <a:cubicBezTo>
                  <a:pt x="63" y="27"/>
                  <a:pt x="63" y="27"/>
                  <a:pt x="63" y="27"/>
                </a:cubicBezTo>
                <a:cubicBezTo>
                  <a:pt x="67" y="28"/>
                  <a:pt x="77" y="28"/>
                  <a:pt x="81" y="27"/>
                </a:cubicBezTo>
                <a:cubicBezTo>
                  <a:pt x="81" y="27"/>
                  <a:pt x="81" y="27"/>
                  <a:pt x="81" y="27"/>
                </a:cubicBezTo>
                <a:cubicBezTo>
                  <a:pt x="87" y="27"/>
                  <a:pt x="99" y="25"/>
                  <a:pt x="105" y="23"/>
                </a:cubicBezTo>
                <a:cubicBezTo>
                  <a:pt x="106" y="23"/>
                  <a:pt x="106" y="23"/>
                  <a:pt x="106" y="23"/>
                </a:cubicBezTo>
                <a:cubicBezTo>
                  <a:pt x="113" y="23"/>
                  <a:pt x="120" y="20"/>
                  <a:pt x="126" y="18"/>
                </a:cubicBezTo>
                <a:cubicBezTo>
                  <a:pt x="122" y="13"/>
                  <a:pt x="114" y="13"/>
                  <a:pt x="108" y="10"/>
                </a:cubicBezTo>
                <a:cubicBezTo>
                  <a:pt x="108" y="10"/>
                  <a:pt x="108" y="8"/>
                  <a:pt x="107" y="8"/>
                </a:cubicBezTo>
                <a:cubicBezTo>
                  <a:pt x="107" y="8"/>
                  <a:pt x="107" y="8"/>
                  <a:pt x="107" y="7"/>
                </a:cubicBezTo>
                <a:cubicBezTo>
                  <a:pt x="110" y="6"/>
                  <a:pt x="107" y="0"/>
                  <a:pt x="113" y="0"/>
                </a:cubicBezTo>
                <a:cubicBezTo>
                  <a:pt x="116" y="2"/>
                  <a:pt x="123" y="4"/>
                  <a:pt x="126" y="4"/>
                </a:cubicBezTo>
                <a:cubicBezTo>
                  <a:pt x="126" y="4"/>
                  <a:pt x="126" y="4"/>
                  <a:pt x="126" y="4"/>
                </a:cubicBezTo>
                <a:cubicBezTo>
                  <a:pt x="129" y="5"/>
                  <a:pt x="136" y="6"/>
                  <a:pt x="137" y="6"/>
                </a:cubicBezTo>
                <a:cubicBezTo>
                  <a:pt x="138" y="6"/>
                  <a:pt x="138" y="6"/>
                  <a:pt x="138" y="6"/>
                </a:cubicBezTo>
                <a:cubicBezTo>
                  <a:pt x="138" y="6"/>
                  <a:pt x="138" y="6"/>
                  <a:pt x="138" y="7"/>
                </a:cubicBezTo>
                <a:cubicBezTo>
                  <a:pt x="146" y="5"/>
                  <a:pt x="150" y="7"/>
                  <a:pt x="156" y="4"/>
                </a:cubicBezTo>
                <a:cubicBezTo>
                  <a:pt x="156" y="4"/>
                  <a:pt x="156" y="4"/>
                  <a:pt x="157" y="4"/>
                </a:cubicBezTo>
                <a:cubicBezTo>
                  <a:pt x="162" y="5"/>
                  <a:pt x="159" y="14"/>
                  <a:pt x="160" y="17"/>
                </a:cubicBezTo>
                <a:cubicBezTo>
                  <a:pt x="160" y="17"/>
                  <a:pt x="160" y="17"/>
                  <a:pt x="160" y="18"/>
                </a:cubicBezTo>
                <a:cubicBezTo>
                  <a:pt x="157" y="20"/>
                  <a:pt x="152" y="20"/>
                  <a:pt x="150" y="24"/>
                </a:cubicBezTo>
                <a:cubicBezTo>
                  <a:pt x="150" y="24"/>
                  <a:pt x="150" y="24"/>
                  <a:pt x="149" y="24"/>
                </a:cubicBezTo>
                <a:cubicBezTo>
                  <a:pt x="141" y="28"/>
                  <a:pt x="137" y="44"/>
                  <a:pt x="127" y="51"/>
                </a:cubicBezTo>
                <a:cubicBezTo>
                  <a:pt x="125" y="50"/>
                  <a:pt x="124" y="47"/>
                  <a:pt x="123" y="46"/>
                </a:cubicBezTo>
                <a:cubicBezTo>
                  <a:pt x="123" y="46"/>
                  <a:pt x="123" y="45"/>
                  <a:pt x="123" y="45"/>
                </a:cubicBezTo>
                <a:cubicBezTo>
                  <a:pt x="123" y="45"/>
                  <a:pt x="123" y="45"/>
                  <a:pt x="124" y="45"/>
                </a:cubicBezTo>
                <a:cubicBezTo>
                  <a:pt x="127" y="39"/>
                  <a:pt x="133" y="32"/>
                  <a:pt x="133" y="26"/>
                </a:cubicBezTo>
                <a:cubicBezTo>
                  <a:pt x="131" y="26"/>
                  <a:pt x="128" y="26"/>
                  <a:pt x="126" y="28"/>
                </a:cubicBezTo>
                <a:cubicBezTo>
                  <a:pt x="126" y="28"/>
                  <a:pt x="126" y="28"/>
                  <a:pt x="126" y="28"/>
                </a:cubicBezTo>
                <a:cubicBezTo>
                  <a:pt x="113" y="31"/>
                  <a:pt x="92" y="35"/>
                  <a:pt x="77" y="36"/>
                </a:cubicBezTo>
                <a:close/>
              </a:path>
            </a:pathLst>
          </a:custGeom>
          <a:solidFill>
            <a:srgbClr val="004F59"/>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TextBox 49">
            <a:extLst>
              <a:ext uri="{FF2B5EF4-FFF2-40B4-BE49-F238E27FC236}">
                <a16:creationId xmlns:a16="http://schemas.microsoft.com/office/drawing/2014/main" id="{87678CC8-14BF-1E26-911D-23392DB82957}"/>
              </a:ext>
            </a:extLst>
          </p:cNvPr>
          <p:cNvSpPr txBox="1"/>
          <p:nvPr/>
        </p:nvSpPr>
        <p:spPr>
          <a:xfrm>
            <a:off x="237479" y="4004181"/>
            <a:ext cx="1364076" cy="307777"/>
          </a:xfrm>
          <a:prstGeom prst="rect">
            <a:avLst/>
          </a:prstGeom>
          <a:noFill/>
          <a:ln>
            <a:solidFill>
              <a:schemeClr val="bg2">
                <a:lumMod val="90000"/>
              </a:schemeClr>
            </a:solidFill>
            <a:prstDash val="lgDash"/>
          </a:ln>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n-US" sz="1400" i="1">
                <a:solidFill>
                  <a:prstClr val="black"/>
                </a:solidFill>
                <a:ea typeface="Open Sans" panose="020B0606030504020204" pitchFamily="34" charset="0"/>
                <a:cs typeface="Open Sans" panose="020B0606030504020204" pitchFamily="34" charset="0"/>
              </a:rPr>
              <a:t>Plan Summary</a:t>
            </a:r>
            <a:endParaRPr lang="en-US" sz="1400" i="1">
              <a:solidFill>
                <a:srgbClr val="0070C0"/>
              </a:solidFill>
              <a:ea typeface="Open Sans" panose="020B0606030504020204" pitchFamily="34" charset="0"/>
              <a:cs typeface="Open Sans" panose="020B0606030504020204" pitchFamily="34" charset="0"/>
            </a:endParaRPr>
          </a:p>
        </p:txBody>
      </p:sp>
      <p:sp>
        <p:nvSpPr>
          <p:cNvPr id="51" name="Freeform 220">
            <a:extLst>
              <a:ext uri="{FF2B5EF4-FFF2-40B4-BE49-F238E27FC236}">
                <a16:creationId xmlns:a16="http://schemas.microsoft.com/office/drawing/2014/main" id="{55999FDB-60F2-2AF8-BFDC-0698CB27573E}"/>
              </a:ext>
            </a:extLst>
          </p:cNvPr>
          <p:cNvSpPr>
            <a:spLocks/>
          </p:cNvSpPr>
          <p:nvPr/>
        </p:nvSpPr>
        <p:spPr bwMode="auto">
          <a:xfrm rot="2587231">
            <a:off x="1580487" y="5763621"/>
            <a:ext cx="494233" cy="248973"/>
          </a:xfrm>
          <a:custGeom>
            <a:avLst/>
            <a:gdLst>
              <a:gd name="T0" fmla="*/ 77 w 162"/>
              <a:gd name="T1" fmla="*/ 36 h 51"/>
              <a:gd name="T2" fmla="*/ 61 w 162"/>
              <a:gd name="T3" fmla="*/ 36 h 51"/>
              <a:gd name="T4" fmla="*/ 50 w 162"/>
              <a:gd name="T5" fmla="*/ 35 h 51"/>
              <a:gd name="T6" fmla="*/ 41 w 162"/>
              <a:gd name="T7" fmla="*/ 35 h 51"/>
              <a:gd name="T8" fmla="*/ 14 w 162"/>
              <a:gd name="T9" fmla="*/ 29 h 51"/>
              <a:gd name="T10" fmla="*/ 14 w 162"/>
              <a:gd name="T11" fmla="*/ 29 h 51"/>
              <a:gd name="T12" fmla="*/ 6 w 162"/>
              <a:gd name="T13" fmla="*/ 19 h 51"/>
              <a:gd name="T14" fmla="*/ 11 w 162"/>
              <a:gd name="T15" fmla="*/ 19 h 51"/>
              <a:gd name="T16" fmla="*/ 15 w 162"/>
              <a:gd name="T17" fmla="*/ 21 h 51"/>
              <a:gd name="T18" fmla="*/ 26 w 162"/>
              <a:gd name="T19" fmla="*/ 23 h 51"/>
              <a:gd name="T20" fmla="*/ 41 w 162"/>
              <a:gd name="T21" fmla="*/ 25 h 51"/>
              <a:gd name="T22" fmla="*/ 43 w 162"/>
              <a:gd name="T23" fmla="*/ 26 h 51"/>
              <a:gd name="T24" fmla="*/ 62 w 162"/>
              <a:gd name="T25" fmla="*/ 27 h 51"/>
              <a:gd name="T26" fmla="*/ 63 w 162"/>
              <a:gd name="T27" fmla="*/ 27 h 51"/>
              <a:gd name="T28" fmla="*/ 81 w 162"/>
              <a:gd name="T29" fmla="*/ 27 h 51"/>
              <a:gd name="T30" fmla="*/ 81 w 162"/>
              <a:gd name="T31" fmla="*/ 27 h 51"/>
              <a:gd name="T32" fmla="*/ 105 w 162"/>
              <a:gd name="T33" fmla="*/ 23 h 51"/>
              <a:gd name="T34" fmla="*/ 106 w 162"/>
              <a:gd name="T35" fmla="*/ 23 h 51"/>
              <a:gd name="T36" fmla="*/ 126 w 162"/>
              <a:gd name="T37" fmla="*/ 18 h 51"/>
              <a:gd name="T38" fmla="*/ 108 w 162"/>
              <a:gd name="T39" fmla="*/ 10 h 51"/>
              <a:gd name="T40" fmla="*/ 107 w 162"/>
              <a:gd name="T41" fmla="*/ 8 h 51"/>
              <a:gd name="T42" fmla="*/ 107 w 162"/>
              <a:gd name="T43" fmla="*/ 7 h 51"/>
              <a:gd name="T44" fmla="*/ 113 w 162"/>
              <a:gd name="T45" fmla="*/ 0 h 51"/>
              <a:gd name="T46" fmla="*/ 126 w 162"/>
              <a:gd name="T47" fmla="*/ 4 h 51"/>
              <a:gd name="T48" fmla="*/ 126 w 162"/>
              <a:gd name="T49" fmla="*/ 4 h 51"/>
              <a:gd name="T50" fmla="*/ 137 w 162"/>
              <a:gd name="T51" fmla="*/ 6 h 51"/>
              <a:gd name="T52" fmla="*/ 138 w 162"/>
              <a:gd name="T53" fmla="*/ 6 h 51"/>
              <a:gd name="T54" fmla="*/ 138 w 162"/>
              <a:gd name="T55" fmla="*/ 7 h 51"/>
              <a:gd name="T56" fmla="*/ 156 w 162"/>
              <a:gd name="T57" fmla="*/ 4 h 51"/>
              <a:gd name="T58" fmla="*/ 157 w 162"/>
              <a:gd name="T59" fmla="*/ 4 h 51"/>
              <a:gd name="T60" fmla="*/ 160 w 162"/>
              <a:gd name="T61" fmla="*/ 17 h 51"/>
              <a:gd name="T62" fmla="*/ 160 w 162"/>
              <a:gd name="T63" fmla="*/ 18 h 51"/>
              <a:gd name="T64" fmla="*/ 150 w 162"/>
              <a:gd name="T65" fmla="*/ 24 h 51"/>
              <a:gd name="T66" fmla="*/ 149 w 162"/>
              <a:gd name="T67" fmla="*/ 24 h 51"/>
              <a:gd name="T68" fmla="*/ 127 w 162"/>
              <a:gd name="T69" fmla="*/ 51 h 51"/>
              <a:gd name="T70" fmla="*/ 123 w 162"/>
              <a:gd name="T71" fmla="*/ 46 h 51"/>
              <a:gd name="T72" fmla="*/ 123 w 162"/>
              <a:gd name="T73" fmla="*/ 45 h 51"/>
              <a:gd name="T74" fmla="*/ 124 w 162"/>
              <a:gd name="T75" fmla="*/ 45 h 51"/>
              <a:gd name="T76" fmla="*/ 133 w 162"/>
              <a:gd name="T77" fmla="*/ 26 h 51"/>
              <a:gd name="T78" fmla="*/ 126 w 162"/>
              <a:gd name="T79" fmla="*/ 28 h 51"/>
              <a:gd name="T80" fmla="*/ 126 w 162"/>
              <a:gd name="T81" fmla="*/ 28 h 51"/>
              <a:gd name="T82" fmla="*/ 77 w 162"/>
              <a:gd name="T83" fmla="*/ 3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2" h="51">
                <a:moveTo>
                  <a:pt x="77" y="36"/>
                </a:moveTo>
                <a:cubicBezTo>
                  <a:pt x="73" y="38"/>
                  <a:pt x="68" y="35"/>
                  <a:pt x="61" y="36"/>
                </a:cubicBezTo>
                <a:cubicBezTo>
                  <a:pt x="58" y="34"/>
                  <a:pt x="52" y="35"/>
                  <a:pt x="50" y="35"/>
                </a:cubicBezTo>
                <a:cubicBezTo>
                  <a:pt x="46" y="34"/>
                  <a:pt x="44" y="37"/>
                  <a:pt x="41" y="35"/>
                </a:cubicBezTo>
                <a:cubicBezTo>
                  <a:pt x="33" y="33"/>
                  <a:pt x="21" y="30"/>
                  <a:pt x="14" y="29"/>
                </a:cubicBezTo>
                <a:cubicBezTo>
                  <a:pt x="14" y="29"/>
                  <a:pt x="14" y="29"/>
                  <a:pt x="14" y="29"/>
                </a:cubicBezTo>
                <a:cubicBezTo>
                  <a:pt x="11" y="27"/>
                  <a:pt x="0" y="25"/>
                  <a:pt x="6" y="19"/>
                </a:cubicBezTo>
                <a:cubicBezTo>
                  <a:pt x="8" y="19"/>
                  <a:pt x="9" y="19"/>
                  <a:pt x="11" y="19"/>
                </a:cubicBezTo>
                <a:cubicBezTo>
                  <a:pt x="12" y="21"/>
                  <a:pt x="14" y="21"/>
                  <a:pt x="15" y="21"/>
                </a:cubicBezTo>
                <a:cubicBezTo>
                  <a:pt x="17" y="23"/>
                  <a:pt x="24" y="24"/>
                  <a:pt x="26" y="23"/>
                </a:cubicBezTo>
                <a:cubicBezTo>
                  <a:pt x="32" y="23"/>
                  <a:pt x="37" y="26"/>
                  <a:pt x="41" y="25"/>
                </a:cubicBezTo>
                <a:cubicBezTo>
                  <a:pt x="41" y="26"/>
                  <a:pt x="42" y="26"/>
                  <a:pt x="43" y="26"/>
                </a:cubicBezTo>
                <a:cubicBezTo>
                  <a:pt x="50" y="27"/>
                  <a:pt x="56" y="28"/>
                  <a:pt x="62" y="27"/>
                </a:cubicBezTo>
                <a:cubicBezTo>
                  <a:pt x="63" y="27"/>
                  <a:pt x="63" y="27"/>
                  <a:pt x="63" y="27"/>
                </a:cubicBezTo>
                <a:cubicBezTo>
                  <a:pt x="67" y="28"/>
                  <a:pt x="77" y="28"/>
                  <a:pt x="81" y="27"/>
                </a:cubicBezTo>
                <a:cubicBezTo>
                  <a:pt x="81" y="27"/>
                  <a:pt x="81" y="27"/>
                  <a:pt x="81" y="27"/>
                </a:cubicBezTo>
                <a:cubicBezTo>
                  <a:pt x="87" y="27"/>
                  <a:pt x="99" y="25"/>
                  <a:pt x="105" y="23"/>
                </a:cubicBezTo>
                <a:cubicBezTo>
                  <a:pt x="106" y="23"/>
                  <a:pt x="106" y="23"/>
                  <a:pt x="106" y="23"/>
                </a:cubicBezTo>
                <a:cubicBezTo>
                  <a:pt x="113" y="23"/>
                  <a:pt x="120" y="20"/>
                  <a:pt x="126" y="18"/>
                </a:cubicBezTo>
                <a:cubicBezTo>
                  <a:pt x="122" y="13"/>
                  <a:pt x="114" y="13"/>
                  <a:pt x="108" y="10"/>
                </a:cubicBezTo>
                <a:cubicBezTo>
                  <a:pt x="108" y="10"/>
                  <a:pt x="108" y="8"/>
                  <a:pt x="107" y="8"/>
                </a:cubicBezTo>
                <a:cubicBezTo>
                  <a:pt x="107" y="8"/>
                  <a:pt x="107" y="8"/>
                  <a:pt x="107" y="7"/>
                </a:cubicBezTo>
                <a:cubicBezTo>
                  <a:pt x="110" y="6"/>
                  <a:pt x="107" y="0"/>
                  <a:pt x="113" y="0"/>
                </a:cubicBezTo>
                <a:cubicBezTo>
                  <a:pt x="116" y="2"/>
                  <a:pt x="123" y="4"/>
                  <a:pt x="126" y="4"/>
                </a:cubicBezTo>
                <a:cubicBezTo>
                  <a:pt x="126" y="4"/>
                  <a:pt x="126" y="4"/>
                  <a:pt x="126" y="4"/>
                </a:cubicBezTo>
                <a:cubicBezTo>
                  <a:pt x="129" y="5"/>
                  <a:pt x="136" y="6"/>
                  <a:pt x="137" y="6"/>
                </a:cubicBezTo>
                <a:cubicBezTo>
                  <a:pt x="138" y="6"/>
                  <a:pt x="138" y="6"/>
                  <a:pt x="138" y="6"/>
                </a:cubicBezTo>
                <a:cubicBezTo>
                  <a:pt x="138" y="6"/>
                  <a:pt x="138" y="6"/>
                  <a:pt x="138" y="7"/>
                </a:cubicBezTo>
                <a:cubicBezTo>
                  <a:pt x="146" y="5"/>
                  <a:pt x="150" y="7"/>
                  <a:pt x="156" y="4"/>
                </a:cubicBezTo>
                <a:cubicBezTo>
                  <a:pt x="156" y="4"/>
                  <a:pt x="156" y="4"/>
                  <a:pt x="157" y="4"/>
                </a:cubicBezTo>
                <a:cubicBezTo>
                  <a:pt x="162" y="5"/>
                  <a:pt x="159" y="14"/>
                  <a:pt x="160" y="17"/>
                </a:cubicBezTo>
                <a:cubicBezTo>
                  <a:pt x="160" y="17"/>
                  <a:pt x="160" y="17"/>
                  <a:pt x="160" y="18"/>
                </a:cubicBezTo>
                <a:cubicBezTo>
                  <a:pt x="157" y="20"/>
                  <a:pt x="152" y="20"/>
                  <a:pt x="150" y="24"/>
                </a:cubicBezTo>
                <a:cubicBezTo>
                  <a:pt x="150" y="24"/>
                  <a:pt x="150" y="24"/>
                  <a:pt x="149" y="24"/>
                </a:cubicBezTo>
                <a:cubicBezTo>
                  <a:pt x="141" y="28"/>
                  <a:pt x="137" y="44"/>
                  <a:pt x="127" y="51"/>
                </a:cubicBezTo>
                <a:cubicBezTo>
                  <a:pt x="125" y="50"/>
                  <a:pt x="124" y="47"/>
                  <a:pt x="123" y="46"/>
                </a:cubicBezTo>
                <a:cubicBezTo>
                  <a:pt x="123" y="46"/>
                  <a:pt x="123" y="45"/>
                  <a:pt x="123" y="45"/>
                </a:cubicBezTo>
                <a:cubicBezTo>
                  <a:pt x="123" y="45"/>
                  <a:pt x="123" y="45"/>
                  <a:pt x="124" y="45"/>
                </a:cubicBezTo>
                <a:cubicBezTo>
                  <a:pt x="127" y="39"/>
                  <a:pt x="133" y="32"/>
                  <a:pt x="133" y="26"/>
                </a:cubicBezTo>
                <a:cubicBezTo>
                  <a:pt x="131" y="26"/>
                  <a:pt x="128" y="26"/>
                  <a:pt x="126" y="28"/>
                </a:cubicBezTo>
                <a:cubicBezTo>
                  <a:pt x="126" y="28"/>
                  <a:pt x="126" y="28"/>
                  <a:pt x="126" y="28"/>
                </a:cubicBezTo>
                <a:cubicBezTo>
                  <a:pt x="113" y="31"/>
                  <a:pt x="92" y="35"/>
                  <a:pt x="77" y="36"/>
                </a:cubicBezTo>
                <a:close/>
              </a:path>
            </a:pathLst>
          </a:custGeom>
          <a:solidFill>
            <a:srgbClr val="004F59"/>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TextBox 51">
            <a:extLst>
              <a:ext uri="{FF2B5EF4-FFF2-40B4-BE49-F238E27FC236}">
                <a16:creationId xmlns:a16="http://schemas.microsoft.com/office/drawing/2014/main" id="{8A61C5EA-7191-2B98-44EC-305849A0A0FF}"/>
              </a:ext>
            </a:extLst>
          </p:cNvPr>
          <p:cNvSpPr txBox="1"/>
          <p:nvPr/>
        </p:nvSpPr>
        <p:spPr>
          <a:xfrm>
            <a:off x="237479" y="5616207"/>
            <a:ext cx="1364076" cy="307777"/>
          </a:xfrm>
          <a:prstGeom prst="rect">
            <a:avLst/>
          </a:prstGeom>
          <a:noFill/>
          <a:ln>
            <a:solidFill>
              <a:schemeClr val="bg2">
                <a:lumMod val="90000"/>
              </a:schemeClr>
            </a:solidFill>
            <a:prstDash val="lgDash"/>
          </a:ln>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n-US" sz="1400" i="1">
                <a:solidFill>
                  <a:prstClr val="black"/>
                </a:solidFill>
                <a:ea typeface="Open Sans" panose="020B0606030504020204" pitchFamily="34" charset="0"/>
                <a:cs typeface="Open Sans" panose="020B0606030504020204" pitchFamily="34" charset="0"/>
              </a:rPr>
              <a:t>Key Data Points</a:t>
            </a:r>
            <a:endParaRPr lang="en-US" sz="1400" i="1">
              <a:solidFill>
                <a:srgbClr val="0070C0"/>
              </a:solidFill>
              <a:ea typeface="Open Sans" panose="020B0606030504020204" pitchFamily="34" charset="0"/>
              <a:cs typeface="Open Sans" panose="020B0606030504020204" pitchFamily="34" charset="0"/>
            </a:endParaRPr>
          </a:p>
        </p:txBody>
      </p:sp>
      <p:sp>
        <p:nvSpPr>
          <p:cNvPr id="53" name="Freeform 220">
            <a:extLst>
              <a:ext uri="{FF2B5EF4-FFF2-40B4-BE49-F238E27FC236}">
                <a16:creationId xmlns:a16="http://schemas.microsoft.com/office/drawing/2014/main" id="{7E9B0F79-2017-B674-EC8B-35E0136C71D0}"/>
              </a:ext>
            </a:extLst>
          </p:cNvPr>
          <p:cNvSpPr>
            <a:spLocks/>
          </p:cNvSpPr>
          <p:nvPr/>
        </p:nvSpPr>
        <p:spPr bwMode="auto">
          <a:xfrm rot="8751333">
            <a:off x="6792767" y="4110354"/>
            <a:ext cx="889867" cy="243662"/>
          </a:xfrm>
          <a:custGeom>
            <a:avLst/>
            <a:gdLst>
              <a:gd name="T0" fmla="*/ 77 w 162"/>
              <a:gd name="T1" fmla="*/ 36 h 51"/>
              <a:gd name="T2" fmla="*/ 61 w 162"/>
              <a:gd name="T3" fmla="*/ 36 h 51"/>
              <a:gd name="T4" fmla="*/ 50 w 162"/>
              <a:gd name="T5" fmla="*/ 35 h 51"/>
              <a:gd name="T6" fmla="*/ 41 w 162"/>
              <a:gd name="T7" fmla="*/ 35 h 51"/>
              <a:gd name="T8" fmla="*/ 14 w 162"/>
              <a:gd name="T9" fmla="*/ 29 h 51"/>
              <a:gd name="T10" fmla="*/ 14 w 162"/>
              <a:gd name="T11" fmla="*/ 29 h 51"/>
              <a:gd name="T12" fmla="*/ 6 w 162"/>
              <a:gd name="T13" fmla="*/ 19 h 51"/>
              <a:gd name="T14" fmla="*/ 11 w 162"/>
              <a:gd name="T15" fmla="*/ 19 h 51"/>
              <a:gd name="T16" fmla="*/ 15 w 162"/>
              <a:gd name="T17" fmla="*/ 21 h 51"/>
              <a:gd name="T18" fmla="*/ 26 w 162"/>
              <a:gd name="T19" fmla="*/ 23 h 51"/>
              <a:gd name="T20" fmla="*/ 41 w 162"/>
              <a:gd name="T21" fmla="*/ 25 h 51"/>
              <a:gd name="T22" fmla="*/ 43 w 162"/>
              <a:gd name="T23" fmla="*/ 26 h 51"/>
              <a:gd name="T24" fmla="*/ 62 w 162"/>
              <a:gd name="T25" fmla="*/ 27 h 51"/>
              <a:gd name="T26" fmla="*/ 63 w 162"/>
              <a:gd name="T27" fmla="*/ 27 h 51"/>
              <a:gd name="T28" fmla="*/ 81 w 162"/>
              <a:gd name="T29" fmla="*/ 27 h 51"/>
              <a:gd name="T30" fmla="*/ 81 w 162"/>
              <a:gd name="T31" fmla="*/ 27 h 51"/>
              <a:gd name="T32" fmla="*/ 105 w 162"/>
              <a:gd name="T33" fmla="*/ 23 h 51"/>
              <a:gd name="T34" fmla="*/ 106 w 162"/>
              <a:gd name="T35" fmla="*/ 23 h 51"/>
              <a:gd name="T36" fmla="*/ 126 w 162"/>
              <a:gd name="T37" fmla="*/ 18 h 51"/>
              <a:gd name="T38" fmla="*/ 108 w 162"/>
              <a:gd name="T39" fmla="*/ 10 h 51"/>
              <a:gd name="T40" fmla="*/ 107 w 162"/>
              <a:gd name="T41" fmla="*/ 8 h 51"/>
              <a:gd name="T42" fmla="*/ 107 w 162"/>
              <a:gd name="T43" fmla="*/ 7 h 51"/>
              <a:gd name="T44" fmla="*/ 113 w 162"/>
              <a:gd name="T45" fmla="*/ 0 h 51"/>
              <a:gd name="T46" fmla="*/ 126 w 162"/>
              <a:gd name="T47" fmla="*/ 4 h 51"/>
              <a:gd name="T48" fmla="*/ 126 w 162"/>
              <a:gd name="T49" fmla="*/ 4 h 51"/>
              <a:gd name="T50" fmla="*/ 137 w 162"/>
              <a:gd name="T51" fmla="*/ 6 h 51"/>
              <a:gd name="T52" fmla="*/ 138 w 162"/>
              <a:gd name="T53" fmla="*/ 6 h 51"/>
              <a:gd name="T54" fmla="*/ 138 w 162"/>
              <a:gd name="T55" fmla="*/ 7 h 51"/>
              <a:gd name="T56" fmla="*/ 156 w 162"/>
              <a:gd name="T57" fmla="*/ 4 h 51"/>
              <a:gd name="T58" fmla="*/ 157 w 162"/>
              <a:gd name="T59" fmla="*/ 4 h 51"/>
              <a:gd name="T60" fmla="*/ 160 w 162"/>
              <a:gd name="T61" fmla="*/ 17 h 51"/>
              <a:gd name="T62" fmla="*/ 160 w 162"/>
              <a:gd name="T63" fmla="*/ 18 h 51"/>
              <a:gd name="T64" fmla="*/ 150 w 162"/>
              <a:gd name="T65" fmla="*/ 24 h 51"/>
              <a:gd name="T66" fmla="*/ 149 w 162"/>
              <a:gd name="T67" fmla="*/ 24 h 51"/>
              <a:gd name="T68" fmla="*/ 127 w 162"/>
              <a:gd name="T69" fmla="*/ 51 h 51"/>
              <a:gd name="T70" fmla="*/ 123 w 162"/>
              <a:gd name="T71" fmla="*/ 46 h 51"/>
              <a:gd name="T72" fmla="*/ 123 w 162"/>
              <a:gd name="T73" fmla="*/ 45 h 51"/>
              <a:gd name="T74" fmla="*/ 124 w 162"/>
              <a:gd name="T75" fmla="*/ 45 h 51"/>
              <a:gd name="T76" fmla="*/ 133 w 162"/>
              <a:gd name="T77" fmla="*/ 26 h 51"/>
              <a:gd name="T78" fmla="*/ 126 w 162"/>
              <a:gd name="T79" fmla="*/ 28 h 51"/>
              <a:gd name="T80" fmla="*/ 126 w 162"/>
              <a:gd name="T81" fmla="*/ 28 h 51"/>
              <a:gd name="T82" fmla="*/ 77 w 162"/>
              <a:gd name="T83" fmla="*/ 3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2" h="51">
                <a:moveTo>
                  <a:pt x="77" y="36"/>
                </a:moveTo>
                <a:cubicBezTo>
                  <a:pt x="73" y="38"/>
                  <a:pt x="68" y="35"/>
                  <a:pt x="61" y="36"/>
                </a:cubicBezTo>
                <a:cubicBezTo>
                  <a:pt x="58" y="34"/>
                  <a:pt x="52" y="35"/>
                  <a:pt x="50" y="35"/>
                </a:cubicBezTo>
                <a:cubicBezTo>
                  <a:pt x="46" y="34"/>
                  <a:pt x="44" y="37"/>
                  <a:pt x="41" y="35"/>
                </a:cubicBezTo>
                <a:cubicBezTo>
                  <a:pt x="33" y="33"/>
                  <a:pt x="21" y="30"/>
                  <a:pt x="14" y="29"/>
                </a:cubicBezTo>
                <a:cubicBezTo>
                  <a:pt x="14" y="29"/>
                  <a:pt x="14" y="29"/>
                  <a:pt x="14" y="29"/>
                </a:cubicBezTo>
                <a:cubicBezTo>
                  <a:pt x="11" y="27"/>
                  <a:pt x="0" y="25"/>
                  <a:pt x="6" y="19"/>
                </a:cubicBezTo>
                <a:cubicBezTo>
                  <a:pt x="8" y="19"/>
                  <a:pt x="9" y="19"/>
                  <a:pt x="11" y="19"/>
                </a:cubicBezTo>
                <a:cubicBezTo>
                  <a:pt x="12" y="21"/>
                  <a:pt x="14" y="21"/>
                  <a:pt x="15" y="21"/>
                </a:cubicBezTo>
                <a:cubicBezTo>
                  <a:pt x="17" y="23"/>
                  <a:pt x="24" y="24"/>
                  <a:pt x="26" y="23"/>
                </a:cubicBezTo>
                <a:cubicBezTo>
                  <a:pt x="32" y="23"/>
                  <a:pt x="37" y="26"/>
                  <a:pt x="41" y="25"/>
                </a:cubicBezTo>
                <a:cubicBezTo>
                  <a:pt x="41" y="26"/>
                  <a:pt x="42" y="26"/>
                  <a:pt x="43" y="26"/>
                </a:cubicBezTo>
                <a:cubicBezTo>
                  <a:pt x="50" y="27"/>
                  <a:pt x="56" y="28"/>
                  <a:pt x="62" y="27"/>
                </a:cubicBezTo>
                <a:cubicBezTo>
                  <a:pt x="63" y="27"/>
                  <a:pt x="63" y="27"/>
                  <a:pt x="63" y="27"/>
                </a:cubicBezTo>
                <a:cubicBezTo>
                  <a:pt x="67" y="28"/>
                  <a:pt x="77" y="28"/>
                  <a:pt x="81" y="27"/>
                </a:cubicBezTo>
                <a:cubicBezTo>
                  <a:pt x="81" y="27"/>
                  <a:pt x="81" y="27"/>
                  <a:pt x="81" y="27"/>
                </a:cubicBezTo>
                <a:cubicBezTo>
                  <a:pt x="87" y="27"/>
                  <a:pt x="99" y="25"/>
                  <a:pt x="105" y="23"/>
                </a:cubicBezTo>
                <a:cubicBezTo>
                  <a:pt x="106" y="23"/>
                  <a:pt x="106" y="23"/>
                  <a:pt x="106" y="23"/>
                </a:cubicBezTo>
                <a:cubicBezTo>
                  <a:pt x="113" y="23"/>
                  <a:pt x="120" y="20"/>
                  <a:pt x="126" y="18"/>
                </a:cubicBezTo>
                <a:cubicBezTo>
                  <a:pt x="122" y="13"/>
                  <a:pt x="114" y="13"/>
                  <a:pt x="108" y="10"/>
                </a:cubicBezTo>
                <a:cubicBezTo>
                  <a:pt x="108" y="10"/>
                  <a:pt x="108" y="8"/>
                  <a:pt x="107" y="8"/>
                </a:cubicBezTo>
                <a:cubicBezTo>
                  <a:pt x="107" y="8"/>
                  <a:pt x="107" y="8"/>
                  <a:pt x="107" y="7"/>
                </a:cubicBezTo>
                <a:cubicBezTo>
                  <a:pt x="110" y="6"/>
                  <a:pt x="107" y="0"/>
                  <a:pt x="113" y="0"/>
                </a:cubicBezTo>
                <a:cubicBezTo>
                  <a:pt x="116" y="2"/>
                  <a:pt x="123" y="4"/>
                  <a:pt x="126" y="4"/>
                </a:cubicBezTo>
                <a:cubicBezTo>
                  <a:pt x="126" y="4"/>
                  <a:pt x="126" y="4"/>
                  <a:pt x="126" y="4"/>
                </a:cubicBezTo>
                <a:cubicBezTo>
                  <a:pt x="129" y="5"/>
                  <a:pt x="136" y="6"/>
                  <a:pt x="137" y="6"/>
                </a:cubicBezTo>
                <a:cubicBezTo>
                  <a:pt x="138" y="6"/>
                  <a:pt x="138" y="6"/>
                  <a:pt x="138" y="6"/>
                </a:cubicBezTo>
                <a:cubicBezTo>
                  <a:pt x="138" y="6"/>
                  <a:pt x="138" y="6"/>
                  <a:pt x="138" y="7"/>
                </a:cubicBezTo>
                <a:cubicBezTo>
                  <a:pt x="146" y="5"/>
                  <a:pt x="150" y="7"/>
                  <a:pt x="156" y="4"/>
                </a:cubicBezTo>
                <a:cubicBezTo>
                  <a:pt x="156" y="4"/>
                  <a:pt x="156" y="4"/>
                  <a:pt x="157" y="4"/>
                </a:cubicBezTo>
                <a:cubicBezTo>
                  <a:pt x="162" y="5"/>
                  <a:pt x="159" y="14"/>
                  <a:pt x="160" y="17"/>
                </a:cubicBezTo>
                <a:cubicBezTo>
                  <a:pt x="160" y="17"/>
                  <a:pt x="160" y="17"/>
                  <a:pt x="160" y="18"/>
                </a:cubicBezTo>
                <a:cubicBezTo>
                  <a:pt x="157" y="20"/>
                  <a:pt x="152" y="20"/>
                  <a:pt x="150" y="24"/>
                </a:cubicBezTo>
                <a:cubicBezTo>
                  <a:pt x="150" y="24"/>
                  <a:pt x="150" y="24"/>
                  <a:pt x="149" y="24"/>
                </a:cubicBezTo>
                <a:cubicBezTo>
                  <a:pt x="141" y="28"/>
                  <a:pt x="137" y="44"/>
                  <a:pt x="127" y="51"/>
                </a:cubicBezTo>
                <a:cubicBezTo>
                  <a:pt x="125" y="50"/>
                  <a:pt x="124" y="47"/>
                  <a:pt x="123" y="46"/>
                </a:cubicBezTo>
                <a:cubicBezTo>
                  <a:pt x="123" y="46"/>
                  <a:pt x="123" y="45"/>
                  <a:pt x="123" y="45"/>
                </a:cubicBezTo>
                <a:cubicBezTo>
                  <a:pt x="123" y="45"/>
                  <a:pt x="123" y="45"/>
                  <a:pt x="124" y="45"/>
                </a:cubicBezTo>
                <a:cubicBezTo>
                  <a:pt x="127" y="39"/>
                  <a:pt x="133" y="32"/>
                  <a:pt x="133" y="26"/>
                </a:cubicBezTo>
                <a:cubicBezTo>
                  <a:pt x="131" y="26"/>
                  <a:pt x="128" y="26"/>
                  <a:pt x="126" y="28"/>
                </a:cubicBezTo>
                <a:cubicBezTo>
                  <a:pt x="126" y="28"/>
                  <a:pt x="126" y="28"/>
                  <a:pt x="126" y="28"/>
                </a:cubicBezTo>
                <a:cubicBezTo>
                  <a:pt x="113" y="31"/>
                  <a:pt x="92" y="35"/>
                  <a:pt x="77" y="36"/>
                </a:cubicBezTo>
                <a:close/>
              </a:path>
            </a:pathLst>
          </a:custGeom>
          <a:solidFill>
            <a:srgbClr val="004F59"/>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TextBox 53">
            <a:extLst>
              <a:ext uri="{FF2B5EF4-FFF2-40B4-BE49-F238E27FC236}">
                <a16:creationId xmlns:a16="http://schemas.microsoft.com/office/drawing/2014/main" id="{621C385D-613E-56C2-A393-3011C31BC645}"/>
              </a:ext>
            </a:extLst>
          </p:cNvPr>
          <p:cNvSpPr txBox="1"/>
          <p:nvPr/>
        </p:nvSpPr>
        <p:spPr>
          <a:xfrm>
            <a:off x="7718436" y="3874763"/>
            <a:ext cx="1364076" cy="307777"/>
          </a:xfrm>
          <a:prstGeom prst="rect">
            <a:avLst/>
          </a:prstGeom>
          <a:noFill/>
          <a:ln>
            <a:solidFill>
              <a:schemeClr val="bg2">
                <a:lumMod val="90000"/>
              </a:schemeClr>
            </a:solidFill>
            <a:prstDash val="lgDash"/>
          </a:ln>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n-US" sz="1400" i="1">
                <a:solidFill>
                  <a:prstClr val="black"/>
                </a:solidFill>
                <a:ea typeface="Open Sans" panose="020B0606030504020204" pitchFamily="34" charset="0"/>
                <a:cs typeface="Open Sans" panose="020B0606030504020204" pitchFamily="34" charset="0"/>
              </a:rPr>
              <a:t>Plan Highlights</a:t>
            </a:r>
            <a:endParaRPr lang="en-US" sz="1400" i="1">
              <a:solidFill>
                <a:srgbClr val="0070C0"/>
              </a:solidFill>
              <a:ea typeface="Open Sans" panose="020B0606030504020204" pitchFamily="34" charset="0"/>
              <a:cs typeface="Open Sans" panose="020B0606030504020204" pitchFamily="34" charset="0"/>
            </a:endParaRPr>
          </a:p>
        </p:txBody>
      </p:sp>
      <p:sp>
        <p:nvSpPr>
          <p:cNvPr id="55" name="TextBox 54">
            <a:extLst>
              <a:ext uri="{FF2B5EF4-FFF2-40B4-BE49-F238E27FC236}">
                <a16:creationId xmlns:a16="http://schemas.microsoft.com/office/drawing/2014/main" id="{ABA0ACFE-BC44-0170-2801-85CF2D50E6A8}"/>
              </a:ext>
            </a:extLst>
          </p:cNvPr>
          <p:cNvSpPr txBox="1"/>
          <p:nvPr/>
        </p:nvSpPr>
        <p:spPr>
          <a:xfrm>
            <a:off x="7718436" y="6030091"/>
            <a:ext cx="4309426" cy="646331"/>
          </a:xfrm>
          <a:prstGeom prst="rect">
            <a:avLst/>
          </a:prstGeom>
          <a:noFill/>
        </p:spPr>
        <p:txBody>
          <a:bodyPr wrap="square" rtlCol="0">
            <a:spAutoFit/>
          </a:bodyPr>
          <a:lstStyle/>
          <a:p>
            <a:pPr algn="ctr"/>
            <a:r>
              <a:rPr lang="en-US" sz="1800">
                <a:effectLst/>
                <a:latin typeface="Calibri" panose="020F0502020204030204" pitchFamily="34" charset="0"/>
                <a:ea typeface="Calibri" panose="020F0502020204030204" pitchFamily="34" charset="0"/>
              </a:rPr>
              <a:t>For any related questions or comments, please email </a:t>
            </a:r>
            <a:r>
              <a:rPr lang="en-US" sz="1800" u="sng">
                <a:solidFill>
                  <a:srgbClr val="0563C1"/>
                </a:solidFill>
                <a:effectLst/>
                <a:latin typeface="Calibri" panose="020F0502020204030204" pitchFamily="34" charset="0"/>
                <a:ea typeface="Calibri" panose="020F0502020204030204" pitchFamily="34" charset="0"/>
                <a:hlinkClick r:id="rId4"/>
              </a:rPr>
              <a:t>Gunnar.Abrahamsson@ct.gov</a:t>
            </a:r>
            <a:endParaRPr lang="en-US"/>
          </a:p>
        </p:txBody>
      </p:sp>
    </p:spTree>
    <p:extLst>
      <p:ext uri="{BB962C8B-B14F-4D97-AF65-F5344CB8AC3E}">
        <p14:creationId xmlns:p14="http://schemas.microsoft.com/office/powerpoint/2010/main" val="2150755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AA413E70-3249-5BE5-96E6-4841FB67C7D7}"/>
              </a:ext>
            </a:extLst>
          </p:cNvPr>
          <p:cNvGrpSpPr/>
          <p:nvPr/>
        </p:nvGrpSpPr>
        <p:grpSpPr>
          <a:xfrm>
            <a:off x="5935444" y="3030926"/>
            <a:ext cx="5435333" cy="1569660"/>
            <a:chOff x="5935444" y="3147517"/>
            <a:chExt cx="5435333" cy="1569660"/>
          </a:xfrm>
        </p:grpSpPr>
        <p:sp>
          <p:nvSpPr>
            <p:cNvPr id="27" name="TextBox 26">
              <a:extLst>
                <a:ext uri="{FF2B5EF4-FFF2-40B4-BE49-F238E27FC236}">
                  <a16:creationId xmlns:a16="http://schemas.microsoft.com/office/drawing/2014/main" id="{CDEB55E1-950D-4A3B-AEE6-9F38E9CEE864}"/>
                </a:ext>
              </a:extLst>
            </p:cNvPr>
            <p:cNvSpPr txBox="1"/>
            <p:nvPr/>
          </p:nvSpPr>
          <p:spPr>
            <a:xfrm>
              <a:off x="5935444" y="3147517"/>
              <a:ext cx="543533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Residential transition prep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During the transition process, </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Abilis</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will assist individuals in building skills and comfort in regulating their unsupervised time and managing their health and safety. Supports prior to the transition will generally focus on building independence and working on the confidence of the individual while ensuring they are prepared to live in the community.  The individual will begin this process in their current CRS or CLA prior to transitioning.</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20223" y="3430247"/>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299232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494493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E379F595-A0FA-5052-1F92-E78DA631444A}"/>
              </a:ext>
            </a:extLst>
          </p:cNvPr>
          <p:cNvGrpSpPr/>
          <p:nvPr/>
        </p:nvGrpSpPr>
        <p:grpSpPr>
          <a:xfrm>
            <a:off x="5935444" y="932250"/>
            <a:ext cx="5137200" cy="1754326"/>
            <a:chOff x="5935444" y="1171328"/>
            <a:chExt cx="5137200" cy="1754326"/>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1171328"/>
              <a:ext cx="513720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Building skills for employment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Open Sans"/>
                  <a:ea typeface="Montserrat Light" charset="0"/>
                  <a:cs typeface="Montserrat Light" charset="0"/>
                </a:rPr>
                <a:t>Because these individuals have already been employed and had difficulties completing tasks, Abilis is working directly with them to identify areas for growth. The transitional program is slated for 12 months with training throughout, culminating in support to submit a job application and complete an interview. Abilis hopes that the individuals will have secured and been successful in a new role within the 12-month window with reduced support in ISE. </a:t>
              </a:r>
              <a:endPar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endParaRP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770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5E27406A-CCC5-0EDD-0744-856BEFDFA8D9}"/>
              </a:ext>
            </a:extLst>
          </p:cNvPr>
          <p:cNvGrpSpPr/>
          <p:nvPr/>
        </p:nvGrpSpPr>
        <p:grpSpPr>
          <a:xfrm>
            <a:off x="5869928" y="4944936"/>
            <a:ext cx="5314842" cy="1384995"/>
            <a:chOff x="5869928" y="4994174"/>
            <a:chExt cx="5314842" cy="1384995"/>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4994174"/>
              <a:ext cx="531484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Team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Abilis is taking an iterative approach to training where individuals’ teams are kept informed on which modules have been completed throughout the process. Teams then have the opportunity to provide input into additional areas of trainings to address specific areas of need based on past challenges.</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5319494"/>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584904"/>
            <a:ext cx="4191123" cy="1971165"/>
          </a:xfrm>
        </p:spPr>
        <p:txBody>
          <a:bodyPr/>
          <a:lstStyle/>
          <a:p>
            <a:r>
              <a:rPr lang="en-US" sz="1400" b="0" i="1" spc="0">
                <a:solidFill>
                  <a:prstClr val="black"/>
                </a:solidFill>
                <a:ea typeface="Montserrat SemiBold" charset="0"/>
                <a:cs typeface="Montserrat SemiBold" charset="0"/>
              </a:rPr>
              <a:t>Abilis is working with two individuals who have successfully acquired competitive employment positions in the past but were </a:t>
            </a:r>
            <a:r>
              <a:rPr lang="en-US" sz="1400" i="1" spc="0">
                <a:solidFill>
                  <a:prstClr val="black"/>
                </a:solidFill>
                <a:ea typeface="Montserrat SemiBold" charset="0"/>
                <a:cs typeface="Montserrat SemiBold" charset="0"/>
              </a:rPr>
              <a:t>unable to retain these placements </a:t>
            </a:r>
            <a:r>
              <a:rPr lang="en-US" sz="1400" b="0" i="1" spc="0">
                <a:solidFill>
                  <a:prstClr val="black"/>
                </a:solidFill>
                <a:ea typeface="Montserrat SemiBold" charset="0"/>
                <a:cs typeface="Montserrat SemiBold" charset="0"/>
              </a:rPr>
              <a:t>and returned to their original DSO program. Both individuals continue to be interested in competitive employment, and Abilis will support them to build skills through STEP by </a:t>
            </a:r>
            <a:r>
              <a:rPr lang="en-US" sz="1400" i="1" spc="0">
                <a:solidFill>
                  <a:prstClr val="black"/>
                </a:solidFill>
                <a:ea typeface="Montserrat SemiBold" charset="0"/>
                <a:cs typeface="Montserrat SemiBold" charset="0"/>
              </a:rPr>
              <a:t>shifting to supports that work towards employment.</a:t>
            </a:r>
            <a:br>
              <a:rPr lang="en-US" sz="140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err="1">
                <a:solidFill>
                  <a:prstClr val="black"/>
                </a:solidFill>
                <a:ea typeface="Montserrat SemiBold" charset="0"/>
                <a:cs typeface="Montserrat SemiBold" charset="0"/>
              </a:rPr>
              <a:t>Abilis</a:t>
            </a:r>
            <a:r>
              <a:rPr lang="en-US" sz="1400" b="0" i="1" spc="0">
                <a:solidFill>
                  <a:prstClr val="black"/>
                </a:solidFill>
                <a:ea typeface="Montserrat SemiBold" charset="0"/>
                <a:cs typeface="Montserrat SemiBold" charset="0"/>
              </a:rPr>
              <a:t> has also worked with their region and DDS to </a:t>
            </a:r>
            <a:r>
              <a:rPr lang="en-US" sz="1400" i="1" spc="0">
                <a:solidFill>
                  <a:prstClr val="black"/>
                </a:solidFill>
                <a:ea typeface="Montserrat SemiBold" charset="0"/>
                <a:cs typeface="Montserrat SemiBold" charset="0"/>
              </a:rPr>
              <a:t>include a new residential portion </a:t>
            </a:r>
            <a:r>
              <a:rPr lang="en-US" sz="1400" b="0" i="1" spc="0">
                <a:solidFill>
                  <a:prstClr val="black"/>
                </a:solidFill>
                <a:ea typeface="Montserrat SemiBold" charset="0"/>
                <a:cs typeface="Montserrat SemiBold" charset="0"/>
              </a:rPr>
              <a:t>of their plan that will be transitioning three individuals from CLA and CRS settings to IHS supports.</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461665"/>
          </a:xfrm>
          <a:prstGeom prst="rect">
            <a:avLst/>
          </a:prstGeom>
          <a:noFill/>
        </p:spPr>
        <p:txBody>
          <a:bodyPr wrap="square">
            <a:spAutoFit/>
          </a:bodyPr>
          <a:lstStyle/>
          <a:p>
            <a:r>
              <a:rPr lang="en-US" sz="2400" b="1" spc="0">
                <a:solidFill>
                  <a:prstClr val="black"/>
                </a:solidFill>
                <a:ea typeface="Montserrat SemiBold" charset="0"/>
                <a:cs typeface="Montserrat SemiBold" charset="0"/>
              </a:rPr>
              <a:t>Abilis</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221121"/>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2</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3</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lang="en-US" sz="1400">
                <a:latin typeface="Open Sans"/>
                <a:ea typeface="Montserrat SemiBold" charset="0"/>
                <a:cs typeface="Montserrat SemiBold" charset="0"/>
              </a:rPr>
              <a:t>CLA, CRS, DSO, Project SEARCH, IHS, ISE</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lang="en-US" sz="1400">
                <a:latin typeface="Open Sans"/>
                <a:ea typeface="Montserrat SemiBold" charset="0"/>
                <a:cs typeface="Montserrat SemiBold" charset="0"/>
              </a:rPr>
              <a:t>No</a:t>
            </a:r>
            <a:endParaRPr lang="en-US" sz="1200"/>
          </a:p>
        </p:txBody>
      </p:sp>
      <p:sp>
        <p:nvSpPr>
          <p:cNvPr id="4" name="TextBox 3">
            <a:extLst>
              <a:ext uri="{FF2B5EF4-FFF2-40B4-BE49-F238E27FC236}">
                <a16:creationId xmlns:a16="http://schemas.microsoft.com/office/drawing/2014/main" id="{ECCFFC57-5B09-7634-75FF-9499774809B1}"/>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1/29/2024</a:t>
            </a:r>
          </a:p>
        </p:txBody>
      </p:sp>
    </p:spTree>
    <p:extLst>
      <p:ext uri="{BB962C8B-B14F-4D97-AF65-F5344CB8AC3E}">
        <p14:creationId xmlns:p14="http://schemas.microsoft.com/office/powerpoint/2010/main" val="3966959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7" name="Group 6">
            <a:extLst>
              <a:ext uri="{FF2B5EF4-FFF2-40B4-BE49-F238E27FC236}">
                <a16:creationId xmlns:a16="http://schemas.microsoft.com/office/drawing/2014/main" id="{70FB91C5-7943-EBA6-256A-BC0E503F83F3}"/>
              </a:ext>
            </a:extLst>
          </p:cNvPr>
          <p:cNvGrpSpPr/>
          <p:nvPr/>
        </p:nvGrpSpPr>
        <p:grpSpPr>
          <a:xfrm>
            <a:off x="5935444" y="2971096"/>
            <a:ext cx="5435333" cy="1200329"/>
            <a:chOff x="5935444" y="3205179"/>
            <a:chExt cx="5435333" cy="1200329"/>
          </a:xfrm>
        </p:grpSpPr>
        <p:sp>
          <p:nvSpPr>
            <p:cNvPr id="27" name="TextBox 26">
              <a:extLst>
                <a:ext uri="{FF2B5EF4-FFF2-40B4-BE49-F238E27FC236}">
                  <a16:creationId xmlns:a16="http://schemas.microsoft.com/office/drawing/2014/main" id="{CDEB55E1-950D-4A3B-AEE6-9F38E9CEE864}"/>
                </a:ext>
              </a:extLst>
            </p:cNvPr>
            <p:cNvSpPr txBox="1"/>
            <p:nvPr/>
          </p:nvSpPr>
          <p:spPr>
            <a:xfrm>
              <a:off x="5935444" y="3205179"/>
              <a:ext cx="543533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Community-Based SUPPORTs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AB prides themselves on a community-based approach where they conduct most services in local community settings. The new CES will work with local business and other community organizations to identify opportunities for individuals to work in the communities they live in.</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20223" y="3487909"/>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293249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4569697"/>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9" name="Group 8">
            <a:extLst>
              <a:ext uri="{FF2B5EF4-FFF2-40B4-BE49-F238E27FC236}">
                <a16:creationId xmlns:a16="http://schemas.microsoft.com/office/drawing/2014/main" id="{682D98DA-5E40-7AB3-3992-3FCFA324AFFC}"/>
              </a:ext>
            </a:extLst>
          </p:cNvPr>
          <p:cNvGrpSpPr/>
          <p:nvPr/>
        </p:nvGrpSpPr>
        <p:grpSpPr>
          <a:xfrm>
            <a:off x="5935444" y="932250"/>
            <a:ext cx="5137200" cy="1754326"/>
            <a:chOff x="5935444" y="1171328"/>
            <a:chExt cx="5137200" cy="1754326"/>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1171328"/>
              <a:ext cx="513720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Expedited &amp; individualized Job Placement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Open Sans"/>
                  <a:ea typeface="Montserrat Light" charset="0"/>
                  <a:cs typeface="Montserrat Light" charset="0"/>
                </a:rPr>
                <a:t>AB will continue to provide traditional TES, and the additional CES will help expedite the skills acquisition needed for identified individuals to transition to CE or ISE. Individuals participating will replace some of their DSO hours with skills-building activities focused on finding and applying to a job or internship. The new CES will offer individual staffing support to each person transitioning creating a tailored experience for their needs.</a:t>
              </a:r>
              <a:endPar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endParaRP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770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07325E55-746D-B1E8-E8A6-64C54B8F7ED4}"/>
              </a:ext>
            </a:extLst>
          </p:cNvPr>
          <p:cNvGrpSpPr/>
          <p:nvPr/>
        </p:nvGrpSpPr>
        <p:grpSpPr>
          <a:xfrm>
            <a:off x="5869928" y="4565062"/>
            <a:ext cx="5314842" cy="1938992"/>
            <a:chOff x="5869928" y="4685033"/>
            <a:chExt cx="5314842" cy="1938992"/>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4685033"/>
              <a:ext cx="5314842"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Gradual transitions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Building on a successful model in the TES/DSO and CE programs, AB works with an individual’s team and </a:t>
              </a:r>
              <a:r>
                <a:rPr lang="en-US" sz="1200">
                  <a:solidFill>
                    <a:prstClr val="black"/>
                  </a:solidFill>
                  <a:latin typeface="Open Sans"/>
                  <a:ea typeface="Montserrat Light" charset="0"/>
                  <a:cs typeface="Montserrat Light" charset="0"/>
                </a:rPr>
                <a:t>c</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ase</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manager to round out their budget/authorization to have a period of time (half a day, full day, two days) where they still receive DSO supports to address other therapeutic goals and needs during their transition. If a job schedule makes it difficult to provide these hours, AB will prioritize facilitating connections with peers outside of normal program hours for these opportunities to continue.  </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5010353"/>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584904"/>
            <a:ext cx="4191123" cy="1971165"/>
          </a:xfrm>
        </p:spPr>
        <p:txBody>
          <a:bodyPr/>
          <a:lstStyle/>
          <a:p>
            <a:r>
              <a:rPr lang="en-US" sz="1400" b="0" i="1" spc="0">
                <a:solidFill>
                  <a:prstClr val="black"/>
                </a:solidFill>
                <a:ea typeface="Montserrat SemiBold" charset="0"/>
                <a:cs typeface="Montserrat SemiBold" charset="0"/>
              </a:rPr>
              <a:t>Ability Beyond is an employment first agency that aims to provide individuals that want to work in a competitive, integrated environment with the opportunity to do so. The agency is already providing CE supports and is </a:t>
            </a:r>
            <a:r>
              <a:rPr lang="en-US" sz="1400" i="1" spc="0">
                <a:solidFill>
                  <a:prstClr val="black"/>
                </a:solidFill>
                <a:ea typeface="Montserrat SemiBold" charset="0"/>
                <a:cs typeface="Montserrat SemiBold" charset="0"/>
              </a:rPr>
              <a:t>leveraging STEP funding to accelerate existing plans </a:t>
            </a:r>
            <a:r>
              <a:rPr lang="en-US" sz="1400" b="0" i="1" spc="0">
                <a:solidFill>
                  <a:prstClr val="black"/>
                </a:solidFill>
                <a:ea typeface="Montserrat SemiBold" charset="0"/>
                <a:cs typeface="Montserrat SemiBold" charset="0"/>
              </a:rPr>
              <a:t>to hire an additional</a:t>
            </a:r>
            <a:r>
              <a:rPr lang="en-US" sz="1400" i="1" spc="0">
                <a:solidFill>
                  <a:prstClr val="black"/>
                </a:solidFill>
                <a:ea typeface="Montserrat SemiBold" charset="0"/>
                <a:cs typeface="Montserrat SemiBold" charset="0"/>
              </a:rPr>
              <a:t> CE Specialist </a:t>
            </a:r>
            <a:r>
              <a:rPr lang="en-US" sz="1400" b="0" i="1" spc="0">
                <a:solidFill>
                  <a:prstClr val="black"/>
                </a:solidFill>
                <a:ea typeface="Montserrat SemiBold" charset="0"/>
                <a:cs typeface="Montserrat SemiBold" charset="0"/>
              </a:rPr>
              <a:t>who will provide an individualized approach to find valuable long-term employment. AB aims to support ten individuals to transition from a variety of programs including DSO, IDN, TES, and GSE to more individualized or employment-focused supports.</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a:solidFill>
                  <a:prstClr val="black"/>
                </a:solidFill>
                <a:ea typeface="Montserrat SemiBold" charset="0"/>
                <a:cs typeface="Montserrat SemiBold" charset="0"/>
              </a:rPr>
              <a:t>Additionally, AB is working with one individual in their CLA residential supports to transition to IHS.</a:t>
            </a: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461665"/>
          </a:xfrm>
          <a:prstGeom prst="rect">
            <a:avLst/>
          </a:prstGeom>
          <a:noFill/>
        </p:spPr>
        <p:txBody>
          <a:bodyPr wrap="square">
            <a:spAutoFit/>
          </a:bodyPr>
          <a:lstStyle/>
          <a:p>
            <a:r>
              <a:rPr lang="en-US" sz="2400" b="1" spc="0">
                <a:solidFill>
                  <a:prstClr val="black"/>
                </a:solidFill>
                <a:ea typeface="Montserrat SemiBold" charset="0"/>
                <a:cs typeface="Montserrat SemiBold" charset="0"/>
              </a:rPr>
              <a:t>Ability Beyond (AB)</a:t>
            </a:r>
            <a:endParaRPr lang="en-US" sz="2400" b="1"/>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221121"/>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10 (+8 potentially)  </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1</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CLA, DSO, </a:t>
            </a:r>
            <a:r>
              <a:rPr lang="en-US" sz="1400">
                <a:latin typeface="Open Sans"/>
                <a:ea typeface="Montserrat SemiBold" charset="0"/>
                <a:cs typeface="Montserrat SemiBold" charset="0"/>
              </a:rPr>
              <a:t>GSE, IDN/V, IHS, TES</a:t>
            </a:r>
            <a:r>
              <a:rPr lang="en-US" sz="1400" b="1">
                <a:latin typeface="Open Sans"/>
                <a:ea typeface="Montserrat SemiBold" charset="0"/>
                <a:cs typeface="Montserrat SemiBold" charset="0"/>
              </a:rPr>
              <a:t> </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kumimoji="0" lang="en-US" sz="1400" u="none" strike="noStrike" kern="1200" cap="none" spc="0" normalizeH="0" baseline="0" noProof="0">
                <a:ln>
                  <a:noFill/>
                </a:ln>
                <a:effectLst/>
                <a:uLnTx/>
                <a:uFillTx/>
                <a:latin typeface="Open Sans"/>
                <a:ea typeface="Montserrat SemiBold" charset="0"/>
                <a:cs typeface="Montserrat SemiBold" charset="0"/>
              </a:rPr>
              <a:t>No</a:t>
            </a:r>
            <a:endParaRPr lang="en-US" sz="1200"/>
          </a:p>
        </p:txBody>
      </p:sp>
      <p:sp>
        <p:nvSpPr>
          <p:cNvPr id="4" name="TextBox 3">
            <a:extLst>
              <a:ext uri="{FF2B5EF4-FFF2-40B4-BE49-F238E27FC236}">
                <a16:creationId xmlns:a16="http://schemas.microsoft.com/office/drawing/2014/main" id="{EB6D31C5-2370-F051-CAAE-FB7242F216CC}"/>
              </a:ext>
            </a:extLst>
          </p:cNvPr>
          <p:cNvSpPr txBox="1"/>
          <p:nvPr/>
        </p:nvSpPr>
        <p:spPr>
          <a:xfrm>
            <a:off x="9538635" y="106973"/>
            <a:ext cx="2576363"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11/28/23</a:t>
            </a:r>
          </a:p>
        </p:txBody>
      </p:sp>
      <p:sp>
        <p:nvSpPr>
          <p:cNvPr id="10" name="Rectangle 9">
            <a:extLst>
              <a:ext uri="{FF2B5EF4-FFF2-40B4-BE49-F238E27FC236}">
                <a16:creationId xmlns:a16="http://schemas.microsoft.com/office/drawing/2014/main" id="{01CEAA3E-5751-B8A9-A7FD-086A70CBBBD9}"/>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2143125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40744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8D05CB03-D1F2-AA64-AF8F-67AEEFF97FD0}"/>
              </a:ext>
            </a:extLst>
          </p:cNvPr>
          <p:cNvGrpSpPr/>
          <p:nvPr/>
        </p:nvGrpSpPr>
        <p:grpSpPr>
          <a:xfrm>
            <a:off x="5912462" y="3009992"/>
            <a:ext cx="5435333" cy="2123658"/>
            <a:chOff x="5912462" y="3009992"/>
            <a:chExt cx="5435333" cy="2123658"/>
          </a:xfrm>
        </p:grpSpPr>
        <p:sp>
          <p:nvSpPr>
            <p:cNvPr id="27" name="TextBox 26">
              <a:extLst>
                <a:ext uri="{FF2B5EF4-FFF2-40B4-BE49-F238E27FC236}">
                  <a16:creationId xmlns:a16="http://schemas.microsoft.com/office/drawing/2014/main" id="{CDEB55E1-950D-4A3B-AEE6-9F38E9CEE864}"/>
                </a:ext>
              </a:extLst>
            </p:cNvPr>
            <p:cNvSpPr txBox="1"/>
            <p:nvPr/>
          </p:nvSpPr>
          <p:spPr>
            <a:xfrm>
              <a:off x="5912462" y="3009992"/>
              <a:ext cx="5435333"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Clustered IHS with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In advance of the opening of the newly developed apartment building and acceptance of leasing applications, an independent support team will be developed to plan what the apartment cluster will look like, to ensure that it is acceptable to prospective participants and their families/caregivers, and to recognize any additional needs each individual may have to be successful in this new living situation. The Arc of ECT was also approved to pilot an AT project in partnership with DDS, and each individual will receive a comprehensive assessment prior to transitioning. </a:t>
              </a:r>
              <a:r>
                <a:rPr lang="en-US" sz="1200">
                  <a:solidFill>
                    <a:prstClr val="black"/>
                  </a:solidFill>
                  <a:latin typeface="Open Sans"/>
                  <a:ea typeface="Montserrat Light" charset="0"/>
                  <a:cs typeface="Montserrat Light" charset="0"/>
                </a:rPr>
                <a:t>T</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heir units will then be outfitted with the appropriate technology and supports.</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20223" y="3332282"/>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407446" y="297138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407446" y="5146511"/>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80C450D9-F097-A1CA-4D8A-17D9ABEBA40E}"/>
              </a:ext>
            </a:extLst>
          </p:cNvPr>
          <p:cNvGrpSpPr/>
          <p:nvPr/>
        </p:nvGrpSpPr>
        <p:grpSpPr>
          <a:xfrm>
            <a:off x="5935444" y="802404"/>
            <a:ext cx="5137200" cy="2123658"/>
            <a:chOff x="5935444" y="802404"/>
            <a:chExt cx="5137200" cy="2123658"/>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802404"/>
              <a:ext cx="5137200"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Job coach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Each participant will have a </a:t>
              </a:r>
              <a:r>
                <a:rPr lang="en-US" sz="1200">
                  <a:solidFill>
                    <a:prstClr val="black"/>
                  </a:solidFill>
                  <a:latin typeface="Open Sans"/>
                  <a:ea typeface="Montserrat Light" charset="0"/>
                  <a:cs typeface="Montserrat Light" charset="0"/>
                </a:rPr>
                <a:t>j</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ob</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coach to assist them in all aspects of employment with customized training that may include resume creation and computer skills, mock interviews, workshops on self-presentation and proper job attire, dealing with co-workers and supervisors, and other relevant skills. Life skill training will also be provided, including sessions on how to utilize public transportation and adaptive AT solutions. This one-on-one coaching will be provided until the individual and each member of the team feels the person can be successful independently in the new support. </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108148"/>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C379DDE1-C18C-21B7-E4E3-3569C82AE881}"/>
              </a:ext>
            </a:extLst>
          </p:cNvPr>
          <p:cNvGrpSpPr/>
          <p:nvPr/>
        </p:nvGrpSpPr>
        <p:grpSpPr>
          <a:xfrm>
            <a:off x="5895827" y="5261847"/>
            <a:ext cx="5314842" cy="1569660"/>
            <a:chOff x="5895827" y="5261847"/>
            <a:chExt cx="5314842" cy="1569660"/>
          </a:xfrm>
        </p:grpSpPr>
        <p:sp>
          <p:nvSpPr>
            <p:cNvPr id="25" name="TextBox 24">
              <a:extLst>
                <a:ext uri="{FF2B5EF4-FFF2-40B4-BE49-F238E27FC236}">
                  <a16:creationId xmlns:a16="http://schemas.microsoft.com/office/drawing/2014/main" id="{77B0330E-ACE6-412F-BF5B-AEF1F726B74B}"/>
                </a:ext>
              </a:extLst>
            </p:cNvPr>
            <p:cNvSpPr txBox="1"/>
            <p:nvPr/>
          </p:nvSpPr>
          <p:spPr>
            <a:xfrm>
              <a:off x="5895827" y="5261847"/>
              <a:ext cx="531484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Community Life &amp; Advocacy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Individuals in the cluster apartments will be able to participate in the agency’s Community Life &amp; Advocacy program which offers health/fitness, men’s/women’s support groups, self-advocacy meetings, cultural and educational outings, community activities, and volunteer opportunities throughout the area. Staff will also drive each person around the area to get to know their new community. </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6020223" y="5587167"/>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830997"/>
            <a:ext cx="4191123" cy="1537610"/>
          </a:xfrm>
        </p:spPr>
        <p:txBody>
          <a:bodyPr/>
          <a:lstStyle/>
          <a:p>
            <a:r>
              <a:rPr lang="en-US" sz="1400" b="0" i="1" spc="0">
                <a:solidFill>
                  <a:prstClr val="black"/>
                </a:solidFill>
                <a:ea typeface="Montserrat SemiBold" charset="0"/>
                <a:cs typeface="Montserrat SemiBold" charset="0"/>
              </a:rPr>
              <a:t>Three years ago, the Arc Eastern Connecticut began discussions with Eastern Connecticut Housing Opportunities (ECHO) to offer individuals that receive supports the opportunity to live the most independent life possible. They </a:t>
            </a:r>
            <a:r>
              <a:rPr lang="en-US" sz="1400" i="1" spc="0">
                <a:solidFill>
                  <a:prstClr val="black"/>
                </a:solidFill>
                <a:ea typeface="Montserrat SemiBold" charset="0"/>
                <a:cs typeface="Montserrat SemiBold" charset="0"/>
              </a:rPr>
              <a:t>created</a:t>
            </a:r>
            <a:r>
              <a:rPr lang="en-US" sz="1400" b="0" i="1" spc="0">
                <a:solidFill>
                  <a:prstClr val="black"/>
                </a:solidFill>
                <a:ea typeface="Montserrat SemiBold" charset="0"/>
                <a:cs typeface="Montserrat SemiBold" charset="0"/>
              </a:rPr>
              <a:t> </a:t>
            </a:r>
            <a:r>
              <a:rPr lang="en-US" sz="1400" i="1" spc="0">
                <a:solidFill>
                  <a:prstClr val="black"/>
                </a:solidFill>
                <a:ea typeface="Montserrat SemiBold" charset="0"/>
                <a:cs typeface="Montserrat SemiBold" charset="0"/>
              </a:rPr>
              <a:t>a supported apartment cluster to</a:t>
            </a:r>
            <a:r>
              <a:rPr lang="en-US" sz="1400" b="0" i="1" spc="0">
                <a:solidFill>
                  <a:prstClr val="black"/>
                </a:solidFill>
                <a:ea typeface="Montserrat SemiBold" charset="0"/>
                <a:cs typeface="Montserrat SemiBold" charset="0"/>
              </a:rPr>
              <a:t> support this goal, and work with individuals to maximize their engagement with natural supports and friends in their communities. </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a:solidFill>
                  <a:prstClr val="black"/>
                </a:solidFill>
                <a:ea typeface="Montserrat SemiBold" charset="0"/>
                <a:cs typeface="Montserrat SemiBold" charset="0"/>
              </a:rPr>
              <a:t>The Arc ECT's Employment Transition Center is implementing CE to support individuals to become more independent in their working lives. The agency </a:t>
            </a:r>
            <a:r>
              <a:rPr lang="en-US" sz="1400" i="1" spc="0">
                <a:solidFill>
                  <a:prstClr val="black"/>
                </a:solidFill>
                <a:ea typeface="Montserrat SemiBold" charset="0"/>
                <a:cs typeface="Montserrat SemiBold" charset="0"/>
              </a:rPr>
              <a:t>emphasizes informed choice </a:t>
            </a:r>
            <a:r>
              <a:rPr lang="en-US" sz="1400" b="0" i="1" spc="0">
                <a:solidFill>
                  <a:prstClr val="black"/>
                </a:solidFill>
                <a:ea typeface="Montserrat SemiBold" charset="0"/>
                <a:cs typeface="Montserrat SemiBold" charset="0"/>
              </a:rPr>
              <a:t>with opportunities to volunteer and work in jobs related to an individual’s chosen career path prior to making final decisions.</a:t>
            </a:r>
            <a:br>
              <a:rPr lang="en-US" sz="1800" b="0" i="1" spc="0">
                <a:solidFill>
                  <a:prstClr val="black"/>
                </a:solidFill>
                <a:ea typeface="Montserrat SemiBold" charset="0"/>
                <a:cs typeface="Montserrat SemiBold" charset="0"/>
              </a:rPr>
            </a:br>
            <a:br>
              <a:rPr lang="en-US" sz="1800" b="0" i="1" spc="0">
                <a:solidFill>
                  <a:prstClr val="black"/>
                </a:solidFill>
                <a:ea typeface="Montserrat SemiBold" charset="0"/>
                <a:cs typeface="Montserrat SemiBold" charset="0"/>
              </a:rPr>
            </a:br>
            <a:endParaRPr lang="en-US"/>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830997"/>
          </a:xfrm>
          <a:prstGeom prst="rect">
            <a:avLst/>
          </a:prstGeom>
          <a:noFill/>
        </p:spPr>
        <p:txBody>
          <a:bodyPr wrap="square">
            <a:spAutoFit/>
          </a:bodyPr>
          <a:lstStyle/>
          <a:p>
            <a:r>
              <a:rPr lang="en-US" sz="2400" b="1" spc="0">
                <a:solidFill>
                  <a:prstClr val="black"/>
                </a:solidFill>
                <a:ea typeface="Montserrat SemiBold" charset="0"/>
                <a:cs typeface="Montserrat SemiBold" charset="0"/>
              </a:rPr>
              <a:t>The Arc Eastern Connecticut (ECT)</a:t>
            </a:r>
            <a:endParaRPr lang="en-US" sz="2400" b="1"/>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a:t>
            </a:r>
            <a:r>
              <a:rPr lang="en-US" sz="1400" i="1">
                <a:latin typeface="Open Sans"/>
                <a:ea typeface="Montserrat SemiBold" charset="0"/>
                <a:cs typeface="Montserrat SemiBold" charset="0"/>
              </a:rPr>
              <a:t>4</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3</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lang="en-US" sz="1400">
                <a:latin typeface="Open Sans"/>
                <a:ea typeface="Montserrat SemiBold" charset="0"/>
                <a:cs typeface="Montserrat SemiBold" charset="0"/>
              </a:rPr>
              <a:t>CE, </a:t>
            </a:r>
            <a:r>
              <a:rPr kumimoji="0" lang="en-US" sz="1400" i="0" u="none" strike="noStrike" kern="1200" cap="none" spc="0" normalizeH="0" baseline="0" noProof="0">
                <a:ln>
                  <a:noFill/>
                </a:ln>
                <a:effectLst/>
                <a:uLnTx/>
                <a:uFillTx/>
                <a:latin typeface="Open Sans"/>
                <a:ea typeface="Montserrat SemiBold" charset="0"/>
                <a:cs typeface="Montserrat SemiBold" charset="0"/>
              </a:rPr>
              <a:t>CLA, DSO, GSE, TES</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lang="en-US" sz="1400">
                <a:latin typeface="Open Sans"/>
                <a:ea typeface="Montserrat SemiBold" charset="0"/>
                <a:cs typeface="Montserrat SemiBold" charset="0"/>
              </a:rPr>
              <a:t>No</a:t>
            </a:r>
            <a:endParaRPr lang="en-US" sz="1200"/>
          </a:p>
        </p:txBody>
      </p:sp>
      <p:sp>
        <p:nvSpPr>
          <p:cNvPr id="4" name="TextBox 3">
            <a:extLst>
              <a:ext uri="{FF2B5EF4-FFF2-40B4-BE49-F238E27FC236}">
                <a16:creationId xmlns:a16="http://schemas.microsoft.com/office/drawing/2014/main" id="{1A144F67-B2C5-CC41-917D-2622D99DE5F6}"/>
              </a:ext>
            </a:extLst>
          </p:cNvPr>
          <p:cNvSpPr txBox="1"/>
          <p:nvPr/>
        </p:nvSpPr>
        <p:spPr>
          <a:xfrm>
            <a:off x="9538635" y="106973"/>
            <a:ext cx="2576363"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1/25/2024</a:t>
            </a:r>
          </a:p>
        </p:txBody>
      </p:sp>
      <p:sp>
        <p:nvSpPr>
          <p:cNvPr id="5" name="Rectangle 4">
            <a:extLst>
              <a:ext uri="{FF2B5EF4-FFF2-40B4-BE49-F238E27FC236}">
                <a16:creationId xmlns:a16="http://schemas.microsoft.com/office/drawing/2014/main" id="{A4468414-78F5-7994-63F5-39A8A4D3CA42}"/>
              </a:ext>
            </a:extLst>
          </p:cNvPr>
          <p:cNvSpPr/>
          <p:nvPr/>
        </p:nvSpPr>
        <p:spPr bwMode="gray">
          <a:xfrm>
            <a:off x="-39681"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269399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B8DED552-CB09-5520-7BAB-31904D845520}"/>
              </a:ext>
            </a:extLst>
          </p:cNvPr>
          <p:cNvGrpSpPr/>
          <p:nvPr/>
        </p:nvGrpSpPr>
        <p:grpSpPr>
          <a:xfrm>
            <a:off x="5869928" y="3215627"/>
            <a:ext cx="5435333" cy="1384995"/>
            <a:chOff x="5869928" y="3307052"/>
            <a:chExt cx="5435333" cy="1384995"/>
          </a:xfrm>
        </p:grpSpPr>
        <p:sp>
          <p:nvSpPr>
            <p:cNvPr id="27" name="TextBox 26">
              <a:extLst>
                <a:ext uri="{FF2B5EF4-FFF2-40B4-BE49-F238E27FC236}">
                  <a16:creationId xmlns:a16="http://schemas.microsoft.com/office/drawing/2014/main" id="{CDEB55E1-950D-4A3B-AEE6-9F38E9CEE864}"/>
                </a:ext>
              </a:extLst>
            </p:cNvPr>
            <p:cNvSpPr txBox="1"/>
            <p:nvPr/>
          </p:nvSpPr>
          <p:spPr>
            <a:xfrm>
              <a:off x="5869928" y="3307052"/>
              <a:ext cx="543533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Job exploration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For individuals transitioning to ISE and Project SEARCH, </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Favarh</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will provide job coaching and exploration sessions to help them identify best-fit opportunities. These sessions will focus on individuals' goals, skills development, and interests. </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Favarh</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will work with individuals to match them with employers and independent employment opportunities.</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5977689" y="3629342"/>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326844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5014337"/>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C7C32939-E866-9132-100E-889C29E9E870}"/>
              </a:ext>
            </a:extLst>
          </p:cNvPr>
          <p:cNvGrpSpPr/>
          <p:nvPr/>
        </p:nvGrpSpPr>
        <p:grpSpPr>
          <a:xfrm>
            <a:off x="5935444" y="932250"/>
            <a:ext cx="5137200" cy="1754326"/>
            <a:chOff x="5935444" y="1171328"/>
            <a:chExt cx="5137200" cy="1754326"/>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1171328"/>
              <a:ext cx="513720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a:ln>
                    <a:noFill/>
                  </a:ln>
                  <a:solidFill>
                    <a:prstClr val="black"/>
                  </a:solidFill>
                  <a:effectLst/>
                  <a:uLnTx/>
                  <a:uFillTx/>
                  <a:latin typeface="Open Sans"/>
                  <a:ea typeface="+mn-ea"/>
                  <a:cs typeface="+mn-cs"/>
                </a:rPr>
                <a:t>Choosing new housing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Favarh</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has a commitment from two separate developers to open apartments as they become available. Individuals transitioning to these apartments will be offered multiple opportunities to learn about their new community including recreational events to facilitate meeting and getting to know new community mates. Agency staff will assist individuals and/or their families in applying for any rent subsidies and SNAP benefits on a case-by-case basis. </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477072"/>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3383EFB2-E805-6B5E-B8F6-F30619AA0F89}"/>
              </a:ext>
            </a:extLst>
          </p:cNvPr>
          <p:cNvGrpSpPr/>
          <p:nvPr/>
        </p:nvGrpSpPr>
        <p:grpSpPr>
          <a:xfrm>
            <a:off x="5869928" y="4993373"/>
            <a:ext cx="5314842" cy="1569660"/>
            <a:chOff x="5869928" y="5129673"/>
            <a:chExt cx="5314842" cy="1569660"/>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5129673"/>
              <a:ext cx="531484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a:solidFill>
                    <a:prstClr val="black"/>
                  </a:solidFill>
                  <a:latin typeface="Open Sans"/>
                </a:rPr>
                <a:t>Restructuring a </a:t>
              </a:r>
              <a:r>
                <a:rPr lang="en-US" sz="1200" b="1" cap="all" err="1">
                  <a:solidFill>
                    <a:prstClr val="black"/>
                  </a:solidFill>
                  <a:latin typeface="Open Sans"/>
                </a:rPr>
                <a:t>cla</a:t>
              </a:r>
              <a:endParaRPr kumimoji="0" lang="en-US" sz="1200" b="1" i="0" u="none" strike="noStrike" kern="1200" cap="all" spc="0" normalizeH="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Favarh</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has had high demand historically for the CLA individuals will be transitioning out of as part of STEP. Taking this opportunity with the newly created vacancies, </a:t>
              </a:r>
              <a:r>
                <a:rPr kumimoji="0" lang="en-US" sz="1200" b="0" i="0" u="none" strike="noStrike" kern="1200" cap="none" spc="0" normalizeH="0" baseline="0" noProof="0" err="1">
                  <a:ln>
                    <a:noFill/>
                  </a:ln>
                  <a:solidFill>
                    <a:prstClr val="black"/>
                  </a:solidFill>
                  <a:effectLst/>
                  <a:uLnTx/>
                  <a:uFillTx/>
                  <a:latin typeface="Open Sans"/>
                  <a:ea typeface="Montserrat Light" charset="0"/>
                  <a:cs typeface="Montserrat Light" charset="0"/>
                </a:rPr>
                <a:t>Favarh</a:t>
              </a:r>
              <a:r>
                <a:rPr kumimoji="0" lang="en-US" sz="1200" b="0" i="0" u="none" strike="noStrike" kern="1200" cap="none" spc="0" normalizeH="0" baseline="0" noProof="0">
                  <a:ln>
                    <a:noFill/>
                  </a:ln>
                  <a:solidFill>
                    <a:prstClr val="black"/>
                  </a:solidFill>
                  <a:effectLst/>
                  <a:uLnTx/>
                  <a:uFillTx/>
                  <a:latin typeface="Open Sans"/>
                  <a:ea typeface="Montserrat Light" charset="0"/>
                  <a:cs typeface="Montserrat Light" charset="0"/>
                </a:rPr>
                <a:t> is completing renovations to make the home more accessible including the addition of a second, more accessible bathroom as well as double staffing to support people with ambulation issues.</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5454993"/>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883806"/>
            <a:ext cx="4191123" cy="1537610"/>
          </a:xfrm>
        </p:spPr>
        <p:txBody>
          <a:bodyPr/>
          <a:lstStyle/>
          <a:p>
            <a:pPr>
              <a:spcAft>
                <a:spcPts val="600"/>
              </a:spcAft>
            </a:pPr>
            <a:r>
              <a:rPr lang="en-US" sz="1400" b="0" i="1" spc="0" err="1">
                <a:solidFill>
                  <a:prstClr val="black"/>
                </a:solidFill>
                <a:ea typeface="Montserrat SemiBold" charset="0"/>
                <a:cs typeface="Montserrat SemiBold" charset="0"/>
              </a:rPr>
              <a:t>Favarh</a:t>
            </a:r>
            <a:r>
              <a:rPr lang="en-US" sz="1400" b="0" i="1" spc="0">
                <a:solidFill>
                  <a:prstClr val="black"/>
                </a:solidFill>
                <a:ea typeface="Montserrat SemiBold" charset="0"/>
                <a:cs typeface="Montserrat SemiBold" charset="0"/>
              </a:rPr>
              <a:t> identified three individuals who are interested in transitioning from </a:t>
            </a:r>
            <a:r>
              <a:rPr lang="en-US" sz="1400" i="1" spc="0">
                <a:solidFill>
                  <a:prstClr val="black"/>
                </a:solidFill>
                <a:ea typeface="Montserrat SemiBold" charset="0"/>
                <a:cs typeface="Montserrat SemiBold" charset="0"/>
              </a:rPr>
              <a:t>CLA supports to Clustered IHS supports</a:t>
            </a:r>
            <a:r>
              <a:rPr lang="en-US" sz="1400" b="0" i="1" spc="0">
                <a:solidFill>
                  <a:prstClr val="black"/>
                </a:solidFill>
                <a:ea typeface="Montserrat SemiBold" charset="0"/>
                <a:cs typeface="Montserrat SemiBold" charset="0"/>
              </a:rPr>
              <a:t>. </a:t>
            </a:r>
            <a:r>
              <a:rPr lang="en-US" sz="1400" b="0" i="1" spc="0" err="1">
                <a:solidFill>
                  <a:prstClr val="black"/>
                </a:solidFill>
                <a:ea typeface="Montserrat SemiBold" charset="0"/>
                <a:cs typeface="Montserrat SemiBold" charset="0"/>
              </a:rPr>
              <a:t>Favarh</a:t>
            </a:r>
            <a:r>
              <a:rPr lang="en-US" sz="1400" b="0" i="1" spc="0">
                <a:solidFill>
                  <a:prstClr val="black"/>
                </a:solidFill>
                <a:ea typeface="Montserrat SemiBold" charset="0"/>
                <a:cs typeface="Montserrat SemiBold" charset="0"/>
              </a:rPr>
              <a:t> was the first agency in Connecticut to begin providing clustered supports in 2007 at their Old Farms Crossing apartment complex, and they are leveraging their expertise as well as </a:t>
            </a:r>
            <a:r>
              <a:rPr lang="en-US" sz="1400" i="1" spc="0">
                <a:solidFill>
                  <a:prstClr val="black"/>
                </a:solidFill>
                <a:ea typeface="Montserrat SemiBold" charset="0"/>
                <a:cs typeface="Montserrat SemiBold" charset="0"/>
              </a:rPr>
              <a:t>assistive technology and remote supports</a:t>
            </a:r>
            <a:r>
              <a:rPr lang="en-US" sz="1400" b="0" i="1" spc="0">
                <a:solidFill>
                  <a:prstClr val="black"/>
                </a:solidFill>
                <a:ea typeface="Montserrat SemiBold" charset="0"/>
                <a:cs typeface="Montserrat SemiBold" charset="0"/>
              </a:rPr>
              <a:t> to make these transitions seamless and person-centered.</a:t>
            </a:r>
            <a:br>
              <a:rPr lang="en-US" sz="1400" b="0" i="1" spc="0">
                <a:solidFill>
                  <a:prstClr val="black"/>
                </a:solidFill>
                <a:ea typeface="Montserrat SemiBold" charset="0"/>
                <a:cs typeface="Montserrat SemiBold" charset="0"/>
              </a:rPr>
            </a:br>
            <a:br>
              <a:rPr lang="en-US" sz="1400" b="0" i="1" spc="0">
                <a:solidFill>
                  <a:prstClr val="black"/>
                </a:solidFill>
                <a:ea typeface="Montserrat SemiBold" charset="0"/>
                <a:cs typeface="Montserrat SemiBold" charset="0"/>
              </a:rPr>
            </a:br>
            <a:r>
              <a:rPr lang="en-US" sz="1400" b="0" i="1" spc="0" err="1">
                <a:solidFill>
                  <a:prstClr val="black"/>
                </a:solidFill>
                <a:ea typeface="Montserrat SemiBold" charset="0"/>
                <a:cs typeface="Montserrat SemiBold" charset="0"/>
              </a:rPr>
              <a:t>Favarh’s</a:t>
            </a:r>
            <a:r>
              <a:rPr lang="en-US" sz="1400" b="0" i="1" spc="0">
                <a:solidFill>
                  <a:prstClr val="black"/>
                </a:solidFill>
                <a:ea typeface="Montserrat SemiBold" charset="0"/>
                <a:cs typeface="Montserrat SemiBold" charset="0"/>
              </a:rPr>
              <a:t> amended plan also includes supporting individuals to move from </a:t>
            </a:r>
            <a:r>
              <a:rPr lang="en-US" sz="1400" i="1" spc="0">
                <a:solidFill>
                  <a:prstClr val="black"/>
                </a:solidFill>
                <a:ea typeface="Montserrat SemiBold" charset="0"/>
                <a:cs typeface="Montserrat SemiBold" charset="0"/>
              </a:rPr>
              <a:t>Project SEARCH and GSE into ISE supports. </a:t>
            </a:r>
            <a:r>
              <a:rPr lang="en-US" sz="1400" b="0" i="1" spc="0" err="1">
                <a:solidFill>
                  <a:prstClr val="black"/>
                </a:solidFill>
                <a:ea typeface="Montserrat SemiBold" charset="0"/>
                <a:cs typeface="Montserrat SemiBold" charset="0"/>
              </a:rPr>
              <a:t>Favarh</a:t>
            </a:r>
            <a:r>
              <a:rPr lang="en-US" sz="1400" b="0" i="1" spc="0">
                <a:solidFill>
                  <a:prstClr val="black"/>
                </a:solidFill>
                <a:ea typeface="Montserrat SemiBold" charset="0"/>
                <a:cs typeface="Montserrat SemiBold" charset="0"/>
              </a:rPr>
              <a:t> hopes to empower individuals to build new skills, find employment opportunities in their interest areas, and to foster greater independence and choice.</a:t>
            </a:r>
            <a:endParaRPr lang="en-US" b="0"/>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830997"/>
          </a:xfrm>
          <a:prstGeom prst="rect">
            <a:avLst/>
          </a:prstGeom>
          <a:noFill/>
        </p:spPr>
        <p:txBody>
          <a:bodyPr wrap="square">
            <a:spAutoFit/>
          </a:bodyPr>
          <a:lstStyle/>
          <a:p>
            <a:r>
              <a:rPr lang="en-US" sz="2400" b="1" spc="0">
                <a:solidFill>
                  <a:prstClr val="black"/>
                </a:solidFill>
                <a:ea typeface="Montserrat SemiBold" charset="0"/>
                <a:cs typeface="Montserrat SemiBold" charset="0"/>
              </a:rPr>
              <a:t>The Arc of Farmington Valley (</a:t>
            </a:r>
            <a:r>
              <a:rPr lang="en-US" sz="2400" b="1" spc="0" err="1">
                <a:solidFill>
                  <a:prstClr val="black"/>
                </a:solidFill>
                <a:ea typeface="Montserrat SemiBold" charset="0"/>
                <a:cs typeface="Montserrat SemiBold" charset="0"/>
              </a:rPr>
              <a:t>Favarh</a:t>
            </a:r>
            <a:r>
              <a:rPr lang="en-US" sz="2400" b="1" spc="0">
                <a:solidFill>
                  <a:prstClr val="black"/>
                </a:solidFill>
                <a:ea typeface="Montserrat SemiBold" charset="0"/>
                <a:cs typeface="Montserrat SemiBold" charset="0"/>
              </a:rPr>
              <a:t>)</a:t>
            </a:r>
            <a:endParaRPr lang="en-US" sz="2400" b="1"/>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221121"/>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a:ln>
                  <a:noFill/>
                </a:ln>
                <a:effectLst/>
                <a:uLnTx/>
                <a:uFillTx/>
                <a:latin typeface="Open Sans"/>
                <a:ea typeface="Montserrat SemiBold" charset="0"/>
                <a:cs typeface="Montserrat SemiBold" charset="0"/>
              </a:rPr>
              <a:t>   Day/Employment: Between </a:t>
            </a:r>
            <a:r>
              <a:rPr lang="en-US" sz="1400" i="1">
                <a:latin typeface="Open Sans"/>
                <a:ea typeface="Montserrat SemiBold" charset="0"/>
                <a:cs typeface="Montserrat SemiBold" charset="0"/>
              </a:rPr>
              <a:t>6-10</a:t>
            </a:r>
            <a:endParaRPr kumimoji="0" lang="en-US" sz="1400" b="0" i="1"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a:ln>
                  <a:noFill/>
                </a:ln>
                <a:effectLst/>
                <a:uLnTx/>
                <a:uFillTx/>
                <a:latin typeface="Open Sans"/>
                <a:ea typeface="Montserrat SemiBold" charset="0"/>
                <a:cs typeface="Montserrat SemiBold" charset="0"/>
              </a:rPr>
              <a:t>   Residential: 3</a:t>
            </a:r>
            <a:endParaRPr lang="en-US" sz="1400" i="1">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a:ln>
                  <a:noFill/>
                </a:ln>
                <a:effectLst/>
                <a:uLnTx/>
                <a:uFillTx/>
                <a:latin typeface="Open Sans"/>
                <a:ea typeface="Montserrat SemiBold" charset="0"/>
                <a:cs typeface="Montserrat SemiBold" charset="0"/>
              </a:rPr>
            </a:br>
            <a:r>
              <a:rPr kumimoji="0" lang="en-US" sz="1400" b="1" i="0" u="none" strike="noStrike" kern="1200" cap="none" spc="0" normalizeH="0" baseline="0" noProof="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a:ln>
                  <a:noFill/>
                </a:ln>
                <a:effectLst/>
                <a:uLnTx/>
                <a:uFillTx/>
                <a:latin typeface="Open Sans"/>
                <a:ea typeface="Montserrat SemiBold" charset="0"/>
                <a:cs typeface="Montserrat SemiBold" charset="0"/>
              </a:rPr>
              <a:t>CLA, GSE, Project SEARCH, IHS, ISE</a:t>
            </a:r>
            <a:br>
              <a:rPr kumimoji="0" lang="en-US" sz="1400" b="1" i="0" u="none" strike="noStrike" kern="1200" cap="none" spc="0" normalizeH="0" baseline="0" noProof="0">
                <a:ln>
                  <a:noFill/>
                </a:ln>
                <a:effectLst/>
                <a:uLnTx/>
                <a:uFillTx/>
                <a:latin typeface="Open Sans"/>
                <a:ea typeface="Montserrat SemiBold" charset="0"/>
                <a:cs typeface="Montserrat SemiBold" charset="0"/>
              </a:rPr>
            </a:br>
            <a:endParaRPr kumimoji="0" lang="en-US" sz="1400" b="1" i="0" u="none" strike="noStrike" kern="1200" cap="none" spc="0" normalizeH="0" baseline="0" noProof="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a:ln>
                  <a:noFill/>
                </a:ln>
                <a:effectLst/>
                <a:uLnTx/>
                <a:uFillTx/>
                <a:latin typeface="Open Sans"/>
                <a:ea typeface="Montserrat SemiBold" charset="0"/>
                <a:cs typeface="Montserrat SemiBold" charset="0"/>
              </a:rPr>
              <a:t>: </a:t>
            </a:r>
            <a:r>
              <a:rPr kumimoji="0" lang="en-US" sz="1400" b="0" u="none" strike="noStrike" kern="1200" cap="none" spc="0" normalizeH="0" baseline="0" noProof="0">
                <a:ln>
                  <a:noFill/>
                </a:ln>
                <a:effectLst/>
                <a:uLnTx/>
                <a:uFillTx/>
                <a:latin typeface="Open Sans"/>
                <a:ea typeface="Montserrat SemiBold" charset="0"/>
                <a:cs typeface="Montserrat SemiBold" charset="0"/>
              </a:rPr>
              <a:t>Yes</a:t>
            </a:r>
            <a:endParaRPr lang="en-US" sz="1200"/>
          </a:p>
        </p:txBody>
      </p:sp>
      <p:sp>
        <p:nvSpPr>
          <p:cNvPr id="4" name="TextBox 3">
            <a:extLst>
              <a:ext uri="{FF2B5EF4-FFF2-40B4-BE49-F238E27FC236}">
                <a16:creationId xmlns:a16="http://schemas.microsoft.com/office/drawing/2014/main" id="{9FB53BD8-8F4D-BF62-88CF-2D93DCCF812F}"/>
              </a:ext>
            </a:extLst>
          </p:cNvPr>
          <p:cNvSpPr txBox="1"/>
          <p:nvPr/>
        </p:nvSpPr>
        <p:spPr>
          <a:xfrm>
            <a:off x="9538636" y="106972"/>
            <a:ext cx="2576362" cy="184666"/>
          </a:xfrm>
          <a:prstGeom prst="rect">
            <a:avLst/>
          </a:prstGeom>
          <a:noFill/>
        </p:spPr>
        <p:txBody>
          <a:bodyPr vert="horz" wrap="square" lIns="0" tIns="0" rIns="0" bIns="0" rtlCol="0">
            <a:spAutoFit/>
          </a:bodyPr>
          <a:lstStyle/>
          <a:p>
            <a:pPr algn="ctr">
              <a:spcBef>
                <a:spcPts val="200"/>
              </a:spcBef>
              <a:buSzPct val="100000"/>
            </a:pPr>
            <a:r>
              <a:rPr lang="en-US" sz="1200" b="1"/>
              <a:t>Approved by agency on 1/26/2024</a:t>
            </a:r>
          </a:p>
        </p:txBody>
      </p:sp>
    </p:spTree>
    <p:extLst>
      <p:ext uri="{BB962C8B-B14F-4D97-AF65-F5344CB8AC3E}">
        <p14:creationId xmlns:p14="http://schemas.microsoft.com/office/powerpoint/2010/main" val="26199587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fYzwamWJRxav7sz7hdJ6M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 Consulting Scrapbook">
  <a:themeElements>
    <a:clrScheme name="Custom 2">
      <a:dk1>
        <a:sysClr val="windowText" lastClr="000000"/>
      </a:dk1>
      <a:lt1>
        <a:sysClr val="window" lastClr="FFFFFF"/>
      </a:lt1>
      <a:dk2>
        <a:srgbClr val="53565A"/>
      </a:dk2>
      <a:lt2>
        <a:srgbClr val="D0D0CE"/>
      </a:lt2>
      <a:accent1>
        <a:srgbClr val="22326E"/>
      </a:accent1>
      <a:accent2>
        <a:srgbClr val="009DEA"/>
      </a:accent2>
      <a:accent3>
        <a:srgbClr val="E03C39"/>
      </a:accent3>
      <a:accent4>
        <a:srgbClr val="ED8C00"/>
      </a:accent4>
      <a:accent5>
        <a:srgbClr val="0097A9"/>
      </a:accent5>
      <a:accent6>
        <a:srgbClr val="75787B"/>
      </a:accent6>
      <a:hlink>
        <a:srgbClr val="00A3E0"/>
      </a:hlink>
      <a:folHlink>
        <a:srgbClr val="53565A"/>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tIns="0" rIns="0" bIns="0" rtlCol="0">
        <a:spAutoFit/>
      </a:bodyPr>
      <a:lstStyle>
        <a:defPPr>
          <a:spcBef>
            <a:spcPts val="200"/>
          </a:spcBef>
          <a:buSzPct val="100000"/>
          <a:defRPr sz="1200" dirty="0" smtClean="0"/>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_CommercialOrg_template_2020" id="{D32F86C5-6E97-174B-AF1F-49E790DA0834}" vid="{A6D12DED-5EF3-5249-A518-6826C0E517DB}"/>
    </a:ext>
  </a:extLst>
</a:theme>
</file>

<file path=ppt/theme/theme2.xml><?xml version="1.0" encoding="utf-8"?>
<a:theme xmlns:a="http://schemas.openxmlformats.org/drawingml/2006/main" name="1_Deloitte_US_Onscreen">
  <a:themeElements>
    <a:clrScheme name="Custom 2">
      <a:dk1>
        <a:sysClr val="windowText" lastClr="000000"/>
      </a:dk1>
      <a:lt1>
        <a:sysClr val="window" lastClr="FFFFFF"/>
      </a:lt1>
      <a:dk2>
        <a:srgbClr val="53565A"/>
      </a:dk2>
      <a:lt2>
        <a:srgbClr val="D0D0CE"/>
      </a:lt2>
      <a:accent1>
        <a:srgbClr val="22326E"/>
      </a:accent1>
      <a:accent2>
        <a:srgbClr val="009DEA"/>
      </a:accent2>
      <a:accent3>
        <a:srgbClr val="E03C39"/>
      </a:accent3>
      <a:accent4>
        <a:srgbClr val="ED8C00"/>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US 16_9_Onscreen.potx" id="{82E929E5-07E3-4FFC-922B-1DC2D1592D72}" vid="{34A8941C-3B27-4420-B6D1-6520D4ABD31E}"/>
    </a:ext>
  </a:extLst>
</a:theme>
</file>

<file path=ppt/theme/theme3.xml><?xml version="1.0" encoding="utf-8"?>
<a:theme xmlns:a="http://schemas.openxmlformats.org/drawingml/2006/main" name="1_DD Template Aug 2017 16x9">
  <a:themeElements>
    <a:clrScheme name="STEP">
      <a:dk1>
        <a:srgbClr val="000000"/>
      </a:dk1>
      <a:lt1>
        <a:srgbClr val="FFFFFF"/>
      </a:lt1>
      <a:dk2>
        <a:srgbClr val="535659"/>
      </a:dk2>
      <a:lt2>
        <a:srgbClr val="D0D0CE"/>
      </a:lt2>
      <a:accent1>
        <a:srgbClr val="E03C3A"/>
      </a:accent1>
      <a:accent2>
        <a:srgbClr val="ED8C01"/>
      </a:accent2>
      <a:accent3>
        <a:srgbClr val="009DEA"/>
      </a:accent3>
      <a:accent4>
        <a:srgbClr val="22326E"/>
      </a:accent4>
      <a:accent5>
        <a:srgbClr val="0097A9"/>
      </a:accent5>
      <a:accent6>
        <a:srgbClr val="75787B"/>
      </a:accent6>
      <a:hlink>
        <a:srgbClr val="0E55FC"/>
      </a:hlink>
      <a:folHlink>
        <a:srgbClr val="5356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4.xml><?xml version="1.0" encoding="utf-8"?>
<a:theme xmlns:a="http://schemas.openxmlformats.org/drawingml/2006/main" name="Office Theme">
  <a:themeElements>
    <a:clrScheme name="Custom 2">
      <a:dk1>
        <a:sysClr val="windowText" lastClr="000000"/>
      </a:dk1>
      <a:lt1>
        <a:sysClr val="window" lastClr="FFFFFF"/>
      </a:lt1>
      <a:dk2>
        <a:srgbClr val="53565A"/>
      </a:dk2>
      <a:lt2>
        <a:srgbClr val="D0D0CE"/>
      </a:lt2>
      <a:accent1>
        <a:srgbClr val="22326E"/>
      </a:accent1>
      <a:accent2>
        <a:srgbClr val="009DEA"/>
      </a:accent2>
      <a:accent3>
        <a:srgbClr val="E03C39"/>
      </a:accent3>
      <a:accent4>
        <a:srgbClr val="ED8C00"/>
      </a:accent4>
      <a:accent5>
        <a:srgbClr val="0097A9"/>
      </a:accent5>
      <a:accent6>
        <a:srgbClr val="75787B"/>
      </a:accent6>
      <a:hlink>
        <a:srgbClr val="00A3E0"/>
      </a:hlink>
      <a:folHlink>
        <a:srgbClr val="53565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6" ma:contentTypeDescription="Create a new document." ma:contentTypeScope="" ma:versionID="7b5400e9bdfd878d18f66cc9f0eb591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4d574550018294bafbe057c95de5d20"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a992f34-6748-40d0-a1a6-bff449e3bc95" xsi:nil="true"/>
    <lcf76f155ced4ddcb4097134ff3c332f xmlns="5aa524db-7994-4ced-a2c9-48a98e90847e">
      <Terms xmlns="http://schemas.microsoft.com/office/infopath/2007/PartnerControls"/>
    </lcf76f155ced4ddcb4097134ff3c332f>
    <Description0 xmlns="5aa524db-7994-4ced-a2c9-48a98e90847e" xsi:nil="true"/>
  </documentManagement>
</p:properties>
</file>

<file path=customXml/itemProps1.xml><?xml version="1.0" encoding="utf-8"?>
<ds:datastoreItem xmlns:ds="http://schemas.openxmlformats.org/officeDocument/2006/customXml" ds:itemID="{179ED8A7-33A7-4E4C-B36F-73D9451CC74E}">
  <ds:schemaRefs>
    <ds:schemaRef ds:uri="http://schemas.microsoft.com/sharepoint/v3/contenttype/forms"/>
  </ds:schemaRefs>
</ds:datastoreItem>
</file>

<file path=customXml/itemProps2.xml><?xml version="1.0" encoding="utf-8"?>
<ds:datastoreItem xmlns:ds="http://schemas.openxmlformats.org/officeDocument/2006/customXml" ds:itemID="{83F5FB86-8B32-4BD8-9343-892121F15095}"/>
</file>

<file path=customXml/itemProps3.xml><?xml version="1.0" encoding="utf-8"?>
<ds:datastoreItem xmlns:ds="http://schemas.openxmlformats.org/officeDocument/2006/customXml" ds:itemID="{6B4BEF4E-7266-4926-8DE3-76871E41FDC7}">
  <ds:schemaRefs>
    <ds:schemaRef ds:uri="http://schemas.microsoft.com/office/2006/documentManagement/types"/>
    <ds:schemaRef ds:uri="b756ee18-71d2-4b9a-9121-65960fcf6979"/>
    <ds:schemaRef ds:uri="http://purl.org/dc/terms/"/>
    <ds:schemaRef ds:uri="http://www.w3.org/XML/1998/namespace"/>
    <ds:schemaRef ds:uri="http://purl.org/dc/dcmitype/"/>
    <ds:schemaRef ds:uri="http://schemas.openxmlformats.org/package/2006/metadata/core-properties"/>
    <ds:schemaRef ds:uri="http://schemas.microsoft.com/office/infopath/2007/PartnerControls"/>
    <ds:schemaRef ds:uri="http://schemas.microsoft.com/office/2006/metadata/properties"/>
    <ds:schemaRef ds:uri="971a7040-ec21-4b1a-9425-f71410618d1f"/>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TotalTime>
  <Words>7080</Words>
  <Application>Microsoft Office PowerPoint</Application>
  <PresentationFormat>Widescreen</PresentationFormat>
  <Paragraphs>591</Paragraphs>
  <Slides>23</Slides>
  <Notes>23</Notes>
  <HiddenSlides>0</HiddenSlides>
  <MMClips>0</MMClips>
  <ScaleCrop>false</ScaleCrop>
  <HeadingPairs>
    <vt:vector size="8" baseType="variant">
      <vt:variant>
        <vt:lpstr>Fonts Used</vt:lpstr>
      </vt:variant>
      <vt:variant>
        <vt:i4>10</vt:i4>
      </vt:variant>
      <vt:variant>
        <vt:lpstr>Theme</vt:lpstr>
      </vt:variant>
      <vt:variant>
        <vt:i4>4</vt:i4>
      </vt:variant>
      <vt:variant>
        <vt:lpstr>Embedded OLE Servers</vt:lpstr>
      </vt:variant>
      <vt:variant>
        <vt:i4>1</vt:i4>
      </vt:variant>
      <vt:variant>
        <vt:lpstr>Slide Titles</vt:lpstr>
      </vt:variant>
      <vt:variant>
        <vt:i4>23</vt:i4>
      </vt:variant>
    </vt:vector>
  </HeadingPairs>
  <TitlesOfParts>
    <vt:vector size="38" baseType="lpstr">
      <vt:lpstr>Arial</vt:lpstr>
      <vt:lpstr>Calibri</vt:lpstr>
      <vt:lpstr>Calibri Light</vt:lpstr>
      <vt:lpstr>Chronicle Display Black</vt:lpstr>
      <vt:lpstr>Montserrat</vt:lpstr>
      <vt:lpstr>Open Sans</vt:lpstr>
      <vt:lpstr>Open Sans Light</vt:lpstr>
      <vt:lpstr>Open Sans Semibold</vt:lpstr>
      <vt:lpstr>Verdana</vt:lpstr>
      <vt:lpstr>Wingdings 2</vt:lpstr>
      <vt:lpstr>Deloitte Consulting Scrapbook</vt:lpstr>
      <vt:lpstr>1_Deloitte_US_Onscreen</vt:lpstr>
      <vt:lpstr>1_DD Template Aug 2017 16x9</vt:lpstr>
      <vt:lpstr>Office Theme</vt:lpstr>
      <vt:lpstr>think-cell Slide</vt:lpstr>
      <vt:lpstr>PowerPoint Presentation</vt:lpstr>
      <vt:lpstr>PowerPoint Presentation</vt:lpstr>
      <vt:lpstr>Relevant Acronyms</vt:lpstr>
      <vt:lpstr>PowerPoint Presentation</vt:lpstr>
      <vt:lpstr>PowerPoint Presentation</vt:lpstr>
      <vt:lpstr>Abilis is working with two individuals who have successfully acquired competitive employment positions in the past but were unable to retain these placements and returned to their original DSO program. Both individuals continue to be interested in competitive employment, and Abilis will support them to build skills through STEP by shifting to supports that work towards employment.  Abilis has also worked with their region and DDS to include a new residential portion of their plan that will be transitioning three individuals from CLA and CRS settings to IHS supports.</vt:lpstr>
      <vt:lpstr>Ability Beyond is an employment first agency that aims to provide individuals that want to work in a competitive, integrated environment with the opportunity to do so. The agency is already providing CE supports and is leveraging STEP funding to accelerate existing plans to hire an additional CE Specialist who will provide an individualized approach to find valuable long-term employment. AB aims to support ten individuals to transition from a variety of programs including DSO, IDN, TES, and GSE to more individualized or employment-focused supports.  Additionally, AB is working with one individual in their CLA residential supports to transition to IHS.</vt:lpstr>
      <vt:lpstr>Three years ago, the Arc Eastern Connecticut began discussions with Eastern Connecticut Housing Opportunities (ECHO) to offer individuals that receive supports the opportunity to live the most independent life possible. They created a supported apartment cluster to support this goal, and work with individuals to maximize their engagement with natural supports and friends in their communities.   The Arc ECT's Employment Transition Center is implementing CE to support individuals to become more independent in their working lives. The agency emphasizes informed choice with opportunities to volunteer and work in jobs related to an individual’s chosen career path prior to making final decisions.  </vt:lpstr>
      <vt:lpstr>Favarh identified three individuals who are interested in transitioning from CLA supports to Clustered IHS supports. Favarh was the first agency in Connecticut to begin providing clustered supports in 2007 at their Old Farms Crossing apartment complex, and they are leveraging their expertise as well as assistive technology and remote supports to make these transitions seamless and person-centered.  Favarh’s amended plan also includes supporting individuals to move from Project SEARCH and GSE into ISE supports. Favarh hopes to empower individuals to build new skills, find employment opportunities in their interest areas, and to foster greater independence and choice.</vt:lpstr>
      <vt:lpstr>The Arc of Southington has a mission of educating, empowering, supporting, and advocating for people with disabilities. They are working with three individuals in their CLA residential supports to move to a transition home model where individuals will gain the necessary skills to prepare to move into independent living (IHS and Clustered IHS) or supportive housing.  </vt:lpstr>
      <vt:lpstr>CCARC is opening a new Supportive Housing program to expand their IHS supports and will support five individuals to transition into that setting as part of STEP. CCARC has taken great care to inform individuals, their families, and their support networks about the details of these supports and the changes they can expect in transitioning. The use of both assistive technology and remote supports will improve the transition experience and enhance individuals’ abilities to live independently.</vt:lpstr>
      <vt:lpstr>CRI’s focus with STEP is to help individuals transition from CLA settings to Clustered IHS supports that the agency is in the process of developing. Clustered IHS will be a new support for CRI and the agency is looking forward to implementing this model that includes assistive technology and remote supports options, as well as a planned drop-in center to assist individuals in building natural supports.  The individuals planning to move have already expressed interest in a change and are excited to participate. Due to some of the complex behavioral needs of these individuals, CRI has identified person-centered risk mitigation strategies.</vt:lpstr>
      <vt:lpstr>Dungarvin is taking advantage of STEP funding to push forward agency priorities that have been planned for years. This STEP Transition Plan focuses on supporting individuals who are interested in more independent living situations to transition from CRS supports to IHS supports.  While Dungarvin is not yet certified to provide Remote Supports and IHS, the agency has the necessary credentials and is working with DDS to facilitate this process. Overall, Dungarvin is planning for an 18-month timeline to complete transitions into new independent living supports.</vt:lpstr>
      <vt:lpstr>As part of STEP, the Kennedy Collective is transforming their subminimum wage GSE program into an ISE program with competitive wages. Their goal is to support individuals in their program to strive for financial independence. This includes augmenting staff to provide opportunities for job development and career planning throughout the transition period. By providing opportunities for greater independence, the Kennedy Collective hopes to support individuals to learn and enhance self-advocacy skills, independent living skills, financial literacy, and how to utilize natural supports. </vt:lpstr>
      <vt:lpstr>In 2022, Kuhn became one of the first agencies to complete and begin providing CE services for individuals referred by DDS and BRS. As part of STEP, Kuhn plans to build on this progress to transition interested individuals from GSE supports to ISE or CE. This will further Kuhn’s efforts to assist individuals to work in the least restrictive and most integrated employment setting.   The agency’s VIP mission strives to make sure individuals are Valued in their communities, Independent as a result of earned income, and Proud of their work and contributions to their community.</vt:lpstr>
      <vt:lpstr>The Light House has developed an extensive Adult Services Transformation plan spanning 3 campuses, with several individuals identified as potential candidates to change settings. The primary goal is to conduct a well-planned transition for individuals from congregate day settings to more individualized, community-focused supports with buy-in from the individual and their family. This transformation is focused on improving independence and choice for people receiving supports.   The Light House does not currently provide either CE or ISE supports but is qualified to provide both services and will begin these programs as part of this transformation.</vt:lpstr>
      <vt:lpstr>MARC Community Resources is undergoing a transformation of their Day and Employment program by adding a new blended Vocational Development service. In addition to this service, the agency is continuing to expand their participation in Project SEARCH and is undergoing administrative and staffing transformations to more effectively provide services. MARC also seeks to serve more individuals with complex needs. </vt:lpstr>
      <vt:lpstr>MARC’s plan involves working with individuals in both GSE and Transitional Supports to transition to competitive employment opportunities. MARC is focused on developing a hybrid, 4-month program like Project SEARCH to provide internship experience for the individuals transitioning. As part of this transformation, MARC is hoping to stand up and implement a classroom-based employment readiness program that will continue into the future.   </vt:lpstr>
      <vt:lpstr>MidState is in the midst of transforming their Residential and Day programs. On the Residential side, they are developing a new transitional CLA to facilitate transitions to IHS settings for interested individuals within two years. In this setting they will be using assistive technology, remote supports, and direct supports focused on preparing individuals for independent living.  In addition, MidState is facilitating transitions for individuals participating in DSO and GSE day settings to ISE, IDS, or GSE supports, depending on the individual.   </vt:lpstr>
      <vt:lpstr>OWC is undergoing a large Day/Employment transition focused on supporting individuals to move from traditional day supports into the agency’s transitional program, as well as individuals already in the transitional program to GSE, IDV, and ISE supports. This is not OWC’s first transformation effort in the Day and Employment space, and they are leveraging best practices around proactive communication with support teams and identifying transition risks and barriers along with mitigation strategies.</vt:lpstr>
      <vt:lpstr>STAR, Inc.’s STEP Transition Plan is focused on supporting individuals to transition from congregate day supports to more employment-focused opportunities, anticipating around 20 hours per week of competitive employment through CE and ISE supports. For many participants, these new hours of employment supports will be blended with DSO programming.   The agency’s efforts are already in motion as individuals have self-identified as being interested in either partial or complete transitions. </vt:lpstr>
      <vt:lpstr>UCP offers programs for people with disabilities to help them develop employment skills, find accessible housing, and access assistive technology. The agency has identified four individuals who are interested in shifting from traditional Day Supports to Transitional Supports that work towards competitive employment.   UCP will leverage Project SEARCH as a means of placing individuals in internships and eventually jobs that match their goals. Their approach is person-centered to prioritize the physical and emotional wellbeing of individuals transitioning.</vt:lpstr>
      <vt:lpstr>Vinfen is leveraging STEP to support transitions from congregate residential settings into IHS, including both apartments and a Supportive Housing project. The Supportive Housing project includes 24/7 staffing availability for the individuals along with individualized plans for staffing. Vinfen appointed a program director to manage the staffing process and to implement the plan in general.  Vinfen is invested in making sure that transitions are informed, and that individuals and their support teams feel comfortable prior to transitioning.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Goals &amp; objectives</dc:title>
  <dc:creator>Shome, Owen</dc:creator>
  <cp:lastModifiedBy>Shome, Owen</cp:lastModifiedBy>
  <cp:revision>2</cp:revision>
  <dcterms:created xsi:type="dcterms:W3CDTF">2023-09-15T20:09:43Z</dcterms:created>
  <dcterms:modified xsi:type="dcterms:W3CDTF">2024-04-23T20:27:45Z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2023-09-15T20:09:43Z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60e6e4c4-2ca2-4fa6-8f23-a25a426a8cda</vt:lpwstr>
  </property>
  <property fmtid="{D5CDD505-2E9C-101B-9397-08002B2CF9AE}" pid="8" name="MSIP_Label_ea60d57e-af5b-4752-ac57-3e4f28ca11dc_ContentBits">
    <vt:lpwstr>0</vt:lpwstr>
  </property>
  <property fmtid="{D5CDD505-2E9C-101B-9397-08002B2CF9AE}" pid="9" name="ContentTypeId">
    <vt:lpwstr>0x0101000D4B907AEF45A244AF3C0E317BC86273</vt:lpwstr>
  </property>
  <property fmtid="{D5CDD505-2E9C-101B-9397-08002B2CF9AE}" pid="10" name="MediaServiceImageTags">
    <vt:lpwstr/>
  </property>
</Properties>
</file>