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5" r:id="rId4"/>
  </p:sldMasterIdLst>
  <p:notesMasterIdLst>
    <p:notesMasterId r:id="rId19"/>
  </p:notesMasterIdLst>
  <p:sldIdLst>
    <p:sldId id="474" r:id="rId5"/>
    <p:sldId id="256" r:id="rId6"/>
    <p:sldId id="271" r:id="rId7"/>
    <p:sldId id="265" r:id="rId8"/>
    <p:sldId id="262" r:id="rId9"/>
    <p:sldId id="267" r:id="rId10"/>
    <p:sldId id="260" r:id="rId11"/>
    <p:sldId id="266" r:id="rId12"/>
    <p:sldId id="268" r:id="rId13"/>
    <p:sldId id="264" r:id="rId14"/>
    <p:sldId id="282" r:id="rId15"/>
    <p:sldId id="475" r:id="rId16"/>
    <p:sldId id="476" r:id="rId17"/>
    <p:sldId id="47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0" autoAdjust="0"/>
    <p:restoredTop sz="90719" autoAdjust="0"/>
  </p:normalViewPr>
  <p:slideViewPr>
    <p:cSldViewPr snapToGrid="0">
      <p:cViewPr varScale="1">
        <p:scale>
          <a:sx n="44" d="100"/>
          <a:sy n="44" d="100"/>
        </p:scale>
        <p:origin x="18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88F79B-1F2E-413F-9AD4-EDA8E8348B30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906D6A-6F44-41F7-B255-F0FCAC7FC3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595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7E83AB-CC13-4C22-A890-A8924B96933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08892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0FB425-E656-4109-90D4-3381F35C1F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3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10403-1468-11A4-FAE6-7DD74086C3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93317-C9EB-ECE8-1A2F-0249A22A30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4A0FC-090A-008C-377E-E4702C962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92D1E9-AFB2-062C-8458-CBEF8C91E1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3D51EE-6063-A58F-8FBC-787A0E723C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80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3E5AD-2A3F-8483-83DC-84F4EB7CF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F1E9F1-E3B5-5FFB-BC88-B8FD2D533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83E702-0340-6F8B-0D6B-F36BE59893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F33E5D-C453-7A10-5BB0-F8746799F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33BB96-EE68-3498-B68F-416CEFD73E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985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138B40D-207A-E765-CCAE-EE55D34F86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06042B-9CC4-537F-47E1-A4861FB786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E94E51-1EF1-EACC-0000-DB15DCFF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90DEB-D2A5-3C30-DE25-022AED1B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BF3C2-C67E-7D8C-9FC0-B46EEAD51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47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948A2-0EAB-291C-21AA-DF2A67B6D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58459-BD44-7255-52F0-062EB6AB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EE5B6-8125-407A-4079-24AF8CCE1F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0E302-9BE1-1028-2774-2445222E8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EABB62-6CCE-BFD6-1BC9-A10682799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136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3ECB6-EEFA-22CF-36F1-0026BF0B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E1901B-C7A6-59AD-9D4D-922277D07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8A2EE0-AEB9-D988-8800-6AA40B74D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A324A2-BB49-0922-F5E3-60C2FF82B6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11D56C-F8EF-912F-4511-C36C4837A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350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D4FBAD-DD35-A8B6-FF65-76C8B660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EDE154-F4DF-5B7B-DAFA-F59F025B0C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26E86-002E-0B24-F2B5-676BF218B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CE0F96-6ACD-44C6-A84D-4DBCB5A72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111CA4-E8B1-197B-D310-1EAF19CFE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B2CA03-4B57-465A-5757-6C09E2E7A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6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34522-5D4D-1E3C-A956-D19E8CAA79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5CF7B4-3492-C1CE-09E5-883855AC96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9FACA6-B7A4-CFF0-D37E-6A289788B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9F96BD0-23A8-952D-D261-B574B16655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ECF55E-EFF1-CAC9-6544-C0C0746C9C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CC21318-E9E7-9AF7-A7B4-EF42FE0CB2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0DAE231-B29F-D144-3B94-A01E01316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CA5D95-610F-25C1-340B-BE4C1D2BE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86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08AFE-3872-F9FD-D6BE-CBCFBFD0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4D43238-9894-4431-5320-5F3306C65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E23113-F83C-4CAA-F9C1-35F282A69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2BA0B2-7F6A-16B5-C391-7C611C518C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9311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693225-4B66-FABD-5C00-0E6A4A86B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17D530-5A9A-21E1-3AC4-6B263569B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D353AC-B4D1-50FA-2067-905566A6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139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ADD4C-8D30-6C7B-4413-6325A98EF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B03425-61FF-6DB6-3575-E665EC082F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764BF1-EFA7-527F-564B-C3D461D2C9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605152-C58D-4D2E-F5BD-F5B743E5F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19BE95-DCD3-0AC2-F300-74DB4F2CA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D3131A-1981-569A-5AC0-6E99D0F98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853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8AD159-57DC-873F-B026-F76456B26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AA777E-00EC-EB86-3BBF-34034F00A4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E88150-9513-DDD1-E902-6C67F8E8BC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157B470-6F72-8B63-8767-7C47B41F0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98CDD4-B7A0-B64A-7F77-388C4A60D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A81DBD-5B4B-0731-AA0F-BEAEE476B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77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DDED675-F181-2946-45C3-13B77F257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6B52CC-140B-A206-1B4E-5C1D76DA9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E0902A-8B1E-18BB-E5D8-55496B75EA2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BB406D4-0B3A-4A9E-8EAB-D1571952237B}" type="datetimeFigureOut">
              <a:rPr lang="en-US" smtClean="0"/>
              <a:t>7/22/2024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57EFF5-28C1-EF57-851E-4DC04AB057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D4BF77-F913-042E-B0E5-55242CF92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B4701CE-FB6C-434C-952B-D2D5A0B817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37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6" r:id="rId1"/>
    <p:sldLayoutId id="2147483887" r:id="rId2"/>
    <p:sldLayoutId id="2147483888" r:id="rId3"/>
    <p:sldLayoutId id="2147483889" r:id="rId4"/>
    <p:sldLayoutId id="2147483890" r:id="rId5"/>
    <p:sldLayoutId id="2147483891" r:id="rId6"/>
    <p:sldLayoutId id="2147483892" r:id="rId7"/>
    <p:sldLayoutId id="2147483893" r:id="rId8"/>
    <p:sldLayoutId id="2147483894" r:id="rId9"/>
    <p:sldLayoutId id="2147483895" r:id="rId10"/>
    <p:sldLayoutId id="214748389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gcc02.safelinks.protection.outlook.com/?url=https%3A%2F%2Fyoutu.be%2FIHayIJ5pfFE&amp;data=05%7C02%7CBrian.Gresko%40ct.gov%7C67ffc6d98892470d726608dcaa86be21%7C118b7cfaa3dd48b9b02631ff69bb738b%7C0%7C0%7C638572742927517519%7CUnknown%7CTWFpbGZsb3d8eyJWIjoiMC4wLjAwMDAiLCJQIjoiV2luMzIiLCJBTiI6Ik1haWwiLCJXVCI6Mn0%3D%7C0%7C%7C%7C&amp;sdata=Hfn9EprRjbTgSWp6y%2FxXLqJrNR41ncDiwI6EAyMxegc%3D&amp;reserved=0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9D32F93-50AC-4C46-A5DB-291C60DDB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3F6D8831-F8EB-0A0F-3D23-B2597393B54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303" y="1240560"/>
            <a:ext cx="9613397" cy="1970746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9B0CAB-C751-4465-8AD2-B13E1B7B4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04" y="3429000"/>
            <a:ext cx="8921672" cy="1713305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spcAft>
                <a:spcPts val="1200"/>
              </a:spcAft>
            </a:pPr>
            <a:r>
              <a:rPr lang="en-US" sz="380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Employment &amp; Day Services (EDS) Unit</a:t>
            </a:r>
            <a:br>
              <a:rPr lang="en-US" sz="3800" kern="1200" cap="all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3800" i="1" kern="1200" cap="all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54233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Project SEARCH in CT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4236" y="0"/>
            <a:ext cx="10903527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Pathways to Project SEARCH in CT</a:t>
            </a:r>
          </a:p>
          <a:p>
            <a:pPr algn="ctr"/>
            <a:endParaRPr lang="en-US" sz="3200" b="1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The Department of Developmental Services (DDS)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School Districts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Self-Pay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000" dirty="0"/>
          </a:p>
          <a:p>
            <a:r>
              <a:rPr lang="en-US" sz="3000" dirty="0"/>
              <a:t>*Many Project SEARCH Programs serve Adult and Student-Age interns</a:t>
            </a:r>
          </a:p>
          <a:p>
            <a:pPr algn="ctr"/>
            <a:endParaRPr lang="en-US" sz="3200" b="1" dirty="0"/>
          </a:p>
          <a:p>
            <a:pPr algn="ctr"/>
            <a:endParaRPr lang="en-US" sz="3200" b="1" dirty="0"/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en-US" sz="2800" dirty="0"/>
          </a:p>
          <a:p>
            <a:pPr marL="457200" indent="-457200" algn="ctr">
              <a:buFont typeface="Wingdings" panose="05000000000000000000" pitchFamily="2" charset="2"/>
              <a:buChar char="§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379681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162DF-897F-5D7E-37A9-C7E6B6B3C1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CT Project SEARCH Host Sites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416D9DE-C72E-ACC5-2B7C-E87A74D7B09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6070693"/>
              </p:ext>
            </p:extLst>
          </p:nvPr>
        </p:nvGraphicFramePr>
        <p:xfrm>
          <a:off x="838200" y="1825625"/>
          <a:ext cx="10515597" cy="5323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329827387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874933053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8385899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West Region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solidFill>
                            <a:schemeClr val="tx1"/>
                          </a:solidFill>
                        </a:rPr>
                        <a:t>North Region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South Region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21251742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Norwalk Hospital </a:t>
                      </a:r>
                      <a:r>
                        <a:rPr lang="en-US" i="1" dirty="0"/>
                        <a:t>Ability Beyond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UCONN Health </a:t>
                      </a:r>
                      <a:r>
                        <a:rPr lang="en-US" i="1" dirty="0"/>
                        <a:t>FAVARH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Middlesex Hospital </a:t>
                      </a:r>
                      <a:r>
                        <a:rPr lang="en-US" i="1" dirty="0"/>
                        <a:t>MARC Community Resources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755884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Norwalk Community College </a:t>
                      </a:r>
                      <a:r>
                        <a:rPr lang="en-US" i="1" dirty="0"/>
                        <a:t>Ability Beyond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Hartford Hospital MARC of Manchester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Backus Hospital/UCP</a:t>
                      </a:r>
                      <a:endParaRPr lang="en-US" i="1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27047513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Danbury Hospital </a:t>
                      </a:r>
                      <a:r>
                        <a:rPr lang="en-US" i="1" dirty="0"/>
                        <a:t>Ability Beyond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Goodwin College </a:t>
                      </a:r>
                      <a:r>
                        <a:rPr lang="en-US" i="1" dirty="0"/>
                        <a:t>MARC of Manchester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Masonicare</a:t>
                      </a:r>
                      <a:r>
                        <a:rPr lang="en-US" dirty="0"/>
                        <a:t>/Mid-State ARC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3020126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Waterbury Hospital </a:t>
                      </a:r>
                      <a:r>
                        <a:rPr lang="en-US" i="1" dirty="0"/>
                        <a:t>Ability Beyond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Hospital of Central CT </a:t>
                      </a:r>
                      <a:r>
                        <a:rPr lang="en-US" i="1" dirty="0"/>
                        <a:t>CCARC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24473547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Greenwich Hospital </a:t>
                      </a:r>
                      <a:r>
                        <a:rPr lang="en-US" i="1" dirty="0" err="1"/>
                        <a:t>Abilis</a:t>
                      </a:r>
                      <a:endParaRPr lang="en-US" i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35084805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Stamford Hospital </a:t>
                      </a:r>
                      <a:r>
                        <a:rPr lang="en-US" i="1" dirty="0" err="1"/>
                        <a:t>Abilis</a:t>
                      </a:r>
                      <a:endParaRPr lang="en-US" i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670969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Darien YMCA </a:t>
                      </a:r>
                      <a:r>
                        <a:rPr lang="en-US" i="1" dirty="0" err="1"/>
                        <a:t>Abilkis</a:t>
                      </a:r>
                      <a:endParaRPr lang="en-US" i="1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26675221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Charlotte Hungerford Hospital LARC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2707504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Stratford YMCA Kennedy Collective</a:t>
                      </a:r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 marL="91439" marR="91439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32916560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618318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C3E135-C6BD-F217-47FE-6F36172B6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u="sng" dirty="0"/>
              <a:t>MARC Community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34B833-C220-5A15-DAD5-CA00131C5C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b="1" dirty="0"/>
              <a:t>Special Guest Speakers</a:t>
            </a:r>
          </a:p>
          <a:p>
            <a:pPr marL="0" indent="0" algn="ctr">
              <a:buNone/>
            </a:pPr>
            <a:r>
              <a:rPr lang="en-US" sz="4000" dirty="0"/>
              <a:t>Dimitar Tashkovski</a:t>
            </a:r>
          </a:p>
          <a:p>
            <a:pPr marL="0" indent="0" algn="ctr">
              <a:buNone/>
            </a:pPr>
            <a:r>
              <a:rPr lang="en-US" sz="4000" dirty="0"/>
              <a:t>Crystal S.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>
            <a:extLst>
              <a:ext uri="{FF2B5EF4-FFF2-40B4-BE49-F238E27FC236}">
                <a16:creationId xmlns:a16="http://schemas.microsoft.com/office/drawing/2014/main" id="{4D144E75-BE55-0109-33AB-DA4343E10E3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14" y="5588332"/>
            <a:ext cx="2057400" cy="1093124"/>
          </a:xfrm>
          <a:prstGeom prst="rect">
            <a:avLst/>
          </a:prstGeom>
        </p:spPr>
      </p:pic>
      <p:pic>
        <p:nvPicPr>
          <p:cNvPr id="12" name="Graphic 11" descr="Classroom with solid fill">
            <a:extLst>
              <a:ext uri="{FF2B5EF4-FFF2-40B4-BE49-F238E27FC236}">
                <a16:creationId xmlns:a16="http://schemas.microsoft.com/office/drawing/2014/main" id="{0423A905-7DFA-9413-6907-267EC0B00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2386" y="4099832"/>
            <a:ext cx="2057400" cy="2393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370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41626-9EC9-15C9-F17F-DD3E00F6D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4030" y="2766218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MARC Community Resources </a:t>
            </a:r>
            <a:br>
              <a:rPr lang="en-US" dirty="0"/>
            </a:br>
            <a:r>
              <a:rPr lang="en-US" dirty="0"/>
              <a:t>Project SEARCH Video</a:t>
            </a:r>
            <a:br>
              <a:rPr lang="en-US" dirty="0"/>
            </a:br>
            <a:br>
              <a:rPr lang="en-US" dirty="0"/>
            </a:br>
            <a:br>
              <a:rPr lang="en-US" dirty="0"/>
            </a:br>
            <a:r>
              <a:rPr lang="en-US" sz="4000" u="sng" dirty="0">
                <a:solidFill>
                  <a:srgbClr val="467886"/>
                </a:solidFill>
                <a:effectLst/>
                <a:latin typeface="Helvetica" panose="020B0604020202020204" pitchFamily="34" charset="0"/>
                <a:ea typeface="Aptos" panose="020B0004020202020204" pitchFamily="34" charset="0"/>
                <a:hlinkClick r:id="rId2"/>
              </a:rPr>
              <a:t>https://youtu.be/IHayIJ5pfFE</a:t>
            </a:r>
            <a:br>
              <a:rPr lang="en-US" sz="1800" dirty="0">
                <a:effectLst/>
                <a:latin typeface="Calibri" panose="020F0502020204030204" pitchFamily="34" charset="0"/>
                <a:ea typeface="Aptos" panose="020B0004020202020204" pitchFamily="34" charset="0"/>
              </a:rPr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 descr="Orange abstract figure with upraised arms holding a sun, moon, star and other shapes" title="Project SEARCH logo">
            <a:extLst>
              <a:ext uri="{FF2B5EF4-FFF2-40B4-BE49-F238E27FC236}">
                <a16:creationId xmlns:a16="http://schemas.microsoft.com/office/drawing/2014/main" id="{3BEA25A2-25E3-5E25-1B80-E852016C17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14" y="5588332"/>
            <a:ext cx="2057400" cy="1093124"/>
          </a:xfrm>
          <a:prstGeom prst="rect">
            <a:avLst/>
          </a:prstGeom>
        </p:spPr>
      </p:pic>
      <p:pic>
        <p:nvPicPr>
          <p:cNvPr id="8" name="Graphic 7" descr="Two speech bubbles">
            <a:extLst>
              <a:ext uri="{FF2B5EF4-FFF2-40B4-BE49-F238E27FC236}">
                <a16:creationId xmlns:a16="http://schemas.microsoft.com/office/drawing/2014/main" id="{F850A917-72F2-6D0F-4E2B-D56C2F8CC2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135085" y="2766218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00839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C9A351-9447-AB29-DA6B-D96CFEB36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An Intern’s Perspective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43689-6840-D319-0E99-51354889D7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US" sz="4000" dirty="0"/>
          </a:p>
          <a:p>
            <a:pPr marL="0" indent="0" algn="ctr">
              <a:buNone/>
            </a:pPr>
            <a:r>
              <a:rPr lang="en-US" sz="4000" dirty="0"/>
              <a:t>Questions and Answers with Crystal S.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>
            <a:extLst>
              <a:ext uri="{FF2B5EF4-FFF2-40B4-BE49-F238E27FC236}">
                <a16:creationId xmlns:a16="http://schemas.microsoft.com/office/drawing/2014/main" id="{48EF3952-72A0-BCAC-995D-05D60DBC0DC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214" y="5588332"/>
            <a:ext cx="2057400" cy="1093124"/>
          </a:xfrm>
          <a:prstGeom prst="rect">
            <a:avLst/>
          </a:prstGeom>
        </p:spPr>
      </p:pic>
      <p:pic>
        <p:nvPicPr>
          <p:cNvPr id="6" name="Graphic 5" descr="Graduation cap">
            <a:extLst>
              <a:ext uri="{FF2B5EF4-FFF2-40B4-BE49-F238E27FC236}">
                <a16:creationId xmlns:a16="http://schemas.microsoft.com/office/drawing/2014/main" id="{D89759C0-9514-1241-B32A-14D9F603F4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0000" y="2188029"/>
            <a:ext cx="4572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75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859622"/>
            <a:ext cx="9144000" cy="1140432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>
            <a:normAutofit/>
          </a:bodyPr>
          <a:lstStyle/>
          <a:p>
            <a:r>
              <a:rPr lang="en-US" sz="6600" dirty="0"/>
              <a:t>Project SEARCH  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4687" y="3000054"/>
            <a:ext cx="9144000" cy="2660516"/>
          </a:xfrm>
        </p:spPr>
        <p:txBody>
          <a:bodyPr>
            <a:normAutofit fontScale="92500" lnSpcReduction="20000"/>
          </a:bodyPr>
          <a:lstStyle/>
          <a:p>
            <a:endParaRPr lang="en-US" sz="3200" b="1" dirty="0"/>
          </a:p>
          <a:p>
            <a:r>
              <a:rPr lang="en-US" sz="3200" b="1" dirty="0"/>
              <a:t>Brian Gresko</a:t>
            </a:r>
            <a:r>
              <a:rPr lang="en-US" sz="3200" dirty="0"/>
              <a:t>, DDS Education Service Specialist &amp; CT Project SEARCH Coordinator </a:t>
            </a:r>
          </a:p>
          <a:p>
            <a:endParaRPr lang="en-US" sz="3200" b="1" dirty="0"/>
          </a:p>
          <a:p>
            <a:r>
              <a:rPr lang="en-US" sz="3200" b="1" dirty="0"/>
              <a:t>Special Guests from MARC Community Resources:</a:t>
            </a:r>
          </a:p>
          <a:p>
            <a:r>
              <a:rPr lang="en-US" sz="3200" b="1" dirty="0"/>
              <a:t>Dimitar </a:t>
            </a:r>
            <a:r>
              <a:rPr lang="en-US" sz="3200" b="1" dirty="0" err="1"/>
              <a:t>Tashkosvski</a:t>
            </a:r>
            <a:r>
              <a:rPr lang="en-US" sz="3200" b="1" dirty="0"/>
              <a:t> and Crystal S.</a:t>
            </a:r>
          </a:p>
        </p:txBody>
      </p:sp>
      <p:pic>
        <p:nvPicPr>
          <p:cNvPr id="5" name="Picture 4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718" y="4892246"/>
            <a:ext cx="2897312" cy="1536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201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5290254"/>
            <a:ext cx="9336505" cy="1325563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  <p:txBody>
          <a:bodyPr/>
          <a:lstStyle/>
          <a:p>
            <a:r>
              <a:rPr lang="en-US" dirty="0"/>
              <a:t>Project SEARCH By the Numbers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5E77B-E150-4117-8A49-5B5594A926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0073" y="646531"/>
            <a:ext cx="10515600" cy="4878102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en-US" sz="4500" b="1" u="sng" dirty="0"/>
              <a:t>“30,000 ft View”</a:t>
            </a:r>
          </a:p>
          <a:p>
            <a:endParaRPr lang="en-US" dirty="0"/>
          </a:p>
          <a:p>
            <a:r>
              <a:rPr lang="en-US" sz="4500" dirty="0"/>
              <a:t>Project SEARCH is an internationally recognized internship program dedicated to building a workforce that includes individuals with disabilities.</a:t>
            </a:r>
          </a:p>
          <a:p>
            <a:pPr marL="0" indent="0">
              <a:buNone/>
            </a:pPr>
            <a:endParaRPr lang="en-US" sz="4500" dirty="0"/>
          </a:p>
          <a:p>
            <a:r>
              <a:rPr lang="en-US" sz="4500" dirty="0"/>
              <a:t>Project SEARCH has over 700 programs in 48 states and 10 countries around the globe</a:t>
            </a:r>
          </a:p>
          <a:p>
            <a:endParaRPr lang="en-US" sz="4500" dirty="0"/>
          </a:p>
          <a:p>
            <a:r>
              <a:rPr lang="en-US" sz="4500" dirty="0"/>
              <a:t>Project SEARCH boasts 73% of interns find employment upon completion of their internship</a:t>
            </a:r>
          </a:p>
          <a:p>
            <a:endParaRPr lang="en-US" sz="4500" dirty="0"/>
          </a:p>
          <a:p>
            <a:pPr lvl="1"/>
            <a:endParaRPr lang="en-US" dirty="0"/>
          </a:p>
          <a:p>
            <a:endParaRPr lang="en-US" dirty="0"/>
          </a:p>
        </p:txBody>
      </p:sp>
      <p:pic>
        <p:nvPicPr>
          <p:cNvPr id="5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61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The Project SEARCH model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1308094"/>
            <a:ext cx="11012556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u="sng" dirty="0"/>
              <a:t>Partnership Model:</a:t>
            </a:r>
          </a:p>
          <a:p>
            <a:pPr algn="ctr"/>
            <a:endParaRPr lang="en-US" sz="3600" b="1" u="sng" dirty="0"/>
          </a:p>
          <a:p>
            <a:pPr marL="3543300" lvl="7" indent="-342900">
              <a:buFont typeface="Wingdings" panose="05000000000000000000" pitchFamily="2" charset="2"/>
              <a:buChar char="§"/>
            </a:pPr>
            <a:r>
              <a:rPr lang="en-US" sz="3600" dirty="0"/>
              <a:t>The host business</a:t>
            </a:r>
          </a:p>
          <a:p>
            <a:pPr marL="3543300" lvl="7" indent="-342900">
              <a:buFont typeface="Wingdings" panose="05000000000000000000" pitchFamily="2" charset="2"/>
              <a:buChar char="§"/>
            </a:pPr>
            <a:r>
              <a:rPr lang="en-US" sz="3600" dirty="0"/>
              <a:t>Adult disability services provider</a:t>
            </a:r>
          </a:p>
          <a:p>
            <a:pPr marL="3543300" lvl="7" indent="-342900">
              <a:buFont typeface="Wingdings" panose="05000000000000000000" pitchFamily="2" charset="2"/>
              <a:buChar char="§"/>
            </a:pPr>
            <a:r>
              <a:rPr lang="en-US" sz="3600" dirty="0"/>
              <a:t>The education system</a:t>
            </a:r>
          </a:p>
          <a:p>
            <a:pPr marL="3543300" lvl="7" indent="-342900">
              <a:buFont typeface="Wingdings" panose="05000000000000000000" pitchFamily="2" charset="2"/>
              <a:buChar char="§"/>
            </a:pPr>
            <a:r>
              <a:rPr lang="en-US" sz="3600" dirty="0"/>
              <a:t>Adult funders (DDS)</a:t>
            </a:r>
          </a:p>
          <a:p>
            <a:endParaRPr lang="en-US" sz="28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0483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The Project SEARCH model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9722" y="305068"/>
            <a:ext cx="11012556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What to Expect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3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/>
              <a:t>Program takes place five days a week, following the school calendar (9 months).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32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200" dirty="0"/>
              <a:t>Students complete three 10-week long internships over the school year.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3200" dirty="0"/>
              <a:t>Individualized 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3200" dirty="0"/>
              <a:t>Transferable skills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3200" dirty="0"/>
              <a:t>Identify interests</a:t>
            </a:r>
          </a:p>
          <a:p>
            <a:pPr marL="800100" lvl="1" indent="-342900">
              <a:buFont typeface="Wingdings" panose="05000000000000000000" pitchFamily="2" charset="2"/>
              <a:buChar char="§"/>
            </a:pPr>
            <a:r>
              <a:rPr lang="en-US" sz="3200" dirty="0"/>
              <a:t>Independent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155975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The Project SEARCH model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72494" y="384764"/>
            <a:ext cx="110125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2400" b="1" u="sng" dirty="0"/>
          </a:p>
          <a:p>
            <a:pPr algn="ctr"/>
            <a:r>
              <a:rPr lang="en-US" sz="3600" b="1" u="sng" dirty="0"/>
              <a:t>What is the Goal?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3600" dirty="0"/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3600" dirty="0"/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US" sz="3600" dirty="0"/>
              <a:t>For each intern to learn skills for competitive Integrated employment within their community upon graduation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8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131928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Typical Day at Project SEARCH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314" y="242183"/>
            <a:ext cx="1100460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u="sng" dirty="0"/>
              <a:t>8:50a-9a:</a:t>
            </a:r>
            <a:r>
              <a:rPr lang="en-US" sz="3000" dirty="0"/>
              <a:t>  Interns arrive independently at program site</a:t>
            </a:r>
          </a:p>
          <a:p>
            <a:endParaRPr lang="en-US" sz="3000" dirty="0"/>
          </a:p>
          <a:p>
            <a:r>
              <a:rPr lang="en-US" sz="3000" u="sng" dirty="0"/>
              <a:t>9a-10a:</a:t>
            </a:r>
            <a:r>
              <a:rPr lang="en-US" sz="3000" dirty="0"/>
              <a:t>  Employability Skills Class – taught by the Instructor	</a:t>
            </a:r>
          </a:p>
          <a:p>
            <a:br>
              <a:rPr lang="en-US" sz="3000" dirty="0"/>
            </a:br>
            <a:r>
              <a:rPr lang="en-US" sz="3000" u="sng" dirty="0"/>
              <a:t>10a- 12:00</a:t>
            </a:r>
            <a:r>
              <a:rPr lang="en-US" sz="3000" dirty="0"/>
              <a:t>:  Internship Sites- supported by the Skills Trainer(s)			</a:t>
            </a:r>
          </a:p>
          <a:p>
            <a:r>
              <a:rPr lang="en-US" sz="3000" u="sng" dirty="0"/>
              <a:t>12:00-12:30</a:t>
            </a:r>
            <a:r>
              <a:rPr lang="en-US" sz="3000" dirty="0"/>
              <a:t>:  Lunch						</a:t>
            </a:r>
          </a:p>
          <a:p>
            <a:br>
              <a:rPr lang="en-US" sz="3000" dirty="0"/>
            </a:br>
            <a:r>
              <a:rPr lang="en-US" sz="3000" u="sng" dirty="0"/>
              <a:t>12:30-2:30</a:t>
            </a:r>
            <a:r>
              <a:rPr lang="en-US" sz="3000" dirty="0"/>
              <a:t>:  Internship Sites- supported by the Skills Trainer(s)	</a:t>
            </a:r>
            <a:br>
              <a:rPr lang="en-US" sz="3000" dirty="0"/>
            </a:br>
            <a:r>
              <a:rPr lang="en-US" sz="3000" u="sng" dirty="0"/>
              <a:t>2:30-3:00</a:t>
            </a:r>
            <a:r>
              <a:rPr lang="en-US" sz="3000" dirty="0"/>
              <a:t>:  Classroom Reflection/Planning- facilitated by the Instructor</a:t>
            </a:r>
          </a:p>
        </p:txBody>
      </p:sp>
    </p:spTree>
    <p:extLst>
      <p:ext uri="{BB962C8B-B14F-4D97-AF65-F5344CB8AC3E}">
        <p14:creationId xmlns:p14="http://schemas.microsoft.com/office/powerpoint/2010/main" val="1645975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Project SEARCH Curriculum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3915" y="242183"/>
            <a:ext cx="1100460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/>
              <a:t>Project SEARCH uses its own curriculum </a:t>
            </a:r>
          </a:p>
          <a:p>
            <a:r>
              <a:rPr lang="en-US" sz="3200" dirty="0"/>
              <a:t>     Covers topics such as: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Team building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Technology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Workplace Safety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Health and Wellness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Self Advocacy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Financial Literacy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Preparing for Employment</a:t>
            </a:r>
          </a:p>
          <a:p>
            <a:pPr marL="4000500" lvl="8" indent="-342900">
              <a:buFont typeface="Wingdings" panose="05000000000000000000" pitchFamily="2" charset="2"/>
              <a:buChar char="§"/>
            </a:pPr>
            <a:r>
              <a:rPr lang="en-US" sz="3200" dirty="0"/>
              <a:t>Maintaining Employment</a:t>
            </a:r>
          </a:p>
        </p:txBody>
      </p:sp>
    </p:spTree>
    <p:extLst>
      <p:ext uri="{BB962C8B-B14F-4D97-AF65-F5344CB8AC3E}">
        <p14:creationId xmlns:p14="http://schemas.microsoft.com/office/powerpoint/2010/main" val="2046847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" y="5524633"/>
            <a:ext cx="9452224" cy="1091184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/>
              <a:t>Project SEARCH Success in CT </a:t>
            </a:r>
          </a:p>
        </p:txBody>
      </p:sp>
      <p:pic>
        <p:nvPicPr>
          <p:cNvPr id="4" name="Content Placeholder 3" descr="Orange abstract figure with upraised arms holding a sun, moon, star and other shapes" title="Project SEARCH logo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266" y="5524633"/>
            <a:ext cx="2057400" cy="10911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06582" y="858981"/>
            <a:ext cx="1077883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u="sng" dirty="0"/>
              <a:t>Project SEARCH in Connecticut</a:t>
            </a:r>
            <a:endParaRPr lang="en-US" sz="2800" dirty="0"/>
          </a:p>
          <a:p>
            <a:endParaRPr lang="en-US" sz="3200" dirty="0"/>
          </a:p>
          <a:p>
            <a:r>
              <a:rPr lang="en-US" sz="3200" dirty="0"/>
              <a:t>From 2017-22, CT Project SEARCH Programs had an:</a:t>
            </a:r>
          </a:p>
          <a:p>
            <a:r>
              <a:rPr lang="en-US" sz="3200" dirty="0"/>
              <a:t>			</a:t>
            </a:r>
            <a:r>
              <a:rPr lang="en-US" sz="3200" b="1" dirty="0"/>
              <a:t>89% </a:t>
            </a:r>
            <a:r>
              <a:rPr lang="en-US" sz="3200" dirty="0"/>
              <a:t>Graduation Rate</a:t>
            </a:r>
          </a:p>
          <a:p>
            <a:r>
              <a:rPr lang="en-US" sz="3200" dirty="0"/>
              <a:t>			</a:t>
            </a:r>
            <a:r>
              <a:rPr lang="en-US" sz="3200" b="1" dirty="0"/>
              <a:t>79.8% </a:t>
            </a:r>
            <a:r>
              <a:rPr lang="en-US" sz="3200" dirty="0"/>
              <a:t>Employment Rate </a:t>
            </a:r>
          </a:p>
          <a:p>
            <a:endParaRPr lang="en-US" sz="3200" dirty="0"/>
          </a:p>
          <a:p>
            <a:r>
              <a:rPr lang="en-US" sz="3200" dirty="0"/>
              <a:t>*Graduating CT  interns averaged </a:t>
            </a:r>
            <a:r>
              <a:rPr lang="en-US" sz="3200" b="1" dirty="0"/>
              <a:t>20.97</a:t>
            </a:r>
            <a:r>
              <a:rPr lang="en-US" sz="3200" dirty="0"/>
              <a:t> hours of work/week at </a:t>
            </a:r>
            <a:r>
              <a:rPr lang="en-US" sz="3200" b="1" dirty="0"/>
              <a:t>$13.97</a:t>
            </a:r>
            <a:r>
              <a:rPr lang="en-US" sz="3200" dirty="0"/>
              <a:t>/hour*</a:t>
            </a:r>
          </a:p>
        </p:txBody>
      </p:sp>
    </p:spTree>
    <p:extLst>
      <p:ext uri="{BB962C8B-B14F-4D97-AF65-F5344CB8AC3E}">
        <p14:creationId xmlns:p14="http://schemas.microsoft.com/office/powerpoint/2010/main" val="2592384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escription0 xmlns="5aa524db-7994-4ced-a2c9-48a98e90847e" xsi:nil="true"/>
    <lcf76f155ced4ddcb4097134ff3c332f xmlns="5aa524db-7994-4ced-a2c9-48a98e90847e">
      <Terms xmlns="http://schemas.microsoft.com/office/infopath/2007/PartnerControls"/>
    </lcf76f155ced4ddcb4097134ff3c332f>
    <TaxCatchAll xmlns="8a992f34-6748-40d0-a1a6-bff449e3bc95" xsi:nil="true"/>
    <SharedWithUsers xmlns="8a992f34-6748-40d0-a1a6-bff449e3bc95">
      <UserInfo>
        <DisplayName/>
        <AccountId xsi:nil="true"/>
        <AccountType/>
      </UserInfo>
    </SharedWithUsers>
    <MediaLengthInSeconds xmlns="5aa524db-7994-4ced-a2c9-48a98e90847e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1E2300-0578-4DF7-94D1-0A42C8CC2E4D}">
  <ds:schemaRefs>
    <ds:schemaRef ds:uri="http://purl.org/dc/terms/"/>
    <ds:schemaRef ds:uri="2558bada-4fe6-4aba-8ee1-a5052542e15c"/>
    <ds:schemaRef ds:uri="http://schemas.microsoft.com/office/2006/documentManagement/types"/>
    <ds:schemaRef ds:uri="http://purl.org/dc/dcmitype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07406252-7bd4-4a4f-b8e0-880fc28f45ee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9DF61D26-E5E8-407F-9054-A54BDD166AA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DF90351-255B-4EB4-8CD6-7BE3C69B8205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2929</TotalTime>
  <Words>487</Words>
  <Application>Microsoft Office PowerPoint</Application>
  <PresentationFormat>Widescreen</PresentationFormat>
  <Paragraphs>108</Paragraphs>
  <Slides>14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Helvetica</vt:lpstr>
      <vt:lpstr>Wingdings</vt:lpstr>
      <vt:lpstr>Office Theme</vt:lpstr>
      <vt:lpstr>Employment &amp; Day Services (EDS) Unit </vt:lpstr>
      <vt:lpstr>Project SEARCH   </vt:lpstr>
      <vt:lpstr>Project SEARCH By the Numbers</vt:lpstr>
      <vt:lpstr>The Project SEARCH model </vt:lpstr>
      <vt:lpstr>The Project SEARCH model </vt:lpstr>
      <vt:lpstr>The Project SEARCH model </vt:lpstr>
      <vt:lpstr>Typical Day at Project SEARCH </vt:lpstr>
      <vt:lpstr>Project SEARCH Curriculum</vt:lpstr>
      <vt:lpstr>Project SEARCH Success in CT </vt:lpstr>
      <vt:lpstr>Project SEARCH in CT </vt:lpstr>
      <vt:lpstr>CT Project SEARCH Host Sites</vt:lpstr>
      <vt:lpstr>MARC Community Resources</vt:lpstr>
      <vt:lpstr>MARC Community Resources  Project SEARCH Video   https://youtu.be/IHayIJ5pfFE   </vt:lpstr>
      <vt:lpstr>An Intern’s Perspective</vt:lpstr>
    </vt:vector>
  </TitlesOfParts>
  <Company>Ability Beyond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Kate Travis</dc:creator>
  <cp:lastModifiedBy>Gresko, Brian</cp:lastModifiedBy>
  <cp:revision>75</cp:revision>
  <dcterms:created xsi:type="dcterms:W3CDTF">2023-03-27T19:13:16Z</dcterms:created>
  <dcterms:modified xsi:type="dcterms:W3CDTF">2024-07-22T20:08:01Z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0x01010043673E79E0C3E640A3EA83010EA564F7</vt:lpwstr>
  </property>
  <property fmtid="{D5CDD505-2E9C-101B-9397-08002B2CF9AE}" pid="3" name="Order">
    <vt:r8>22300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TriggerFlowInfo">
    <vt:lpwstr/>
  </property>
</Properties>
</file>