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74" r:id="rId2"/>
    <p:sldId id="261" r:id="rId3"/>
    <p:sldId id="278" r:id="rId4"/>
    <p:sldId id="272" r:id="rId5"/>
    <p:sldId id="303" r:id="rId6"/>
    <p:sldId id="273" r:id="rId7"/>
    <p:sldId id="304" r:id="rId8"/>
    <p:sldId id="287" r:id="rId9"/>
    <p:sldId id="30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9" autoAdjust="0"/>
    <p:restoredTop sz="94660"/>
  </p:normalViewPr>
  <p:slideViewPr>
    <p:cSldViewPr snapToGrid="0">
      <p:cViewPr varScale="1">
        <p:scale>
          <a:sx n="62" d="100"/>
          <a:sy n="62" d="100"/>
        </p:scale>
        <p:origin x="6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DAD03-EA5A-4819-B9C1-D4DB142C1FF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4C9B5-3E71-4A53-B4AE-A74E10B7C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2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7E83AB-CC13-4C22-A890-A8924B9693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889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Complete tasks between the ages of 18 and 21.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882053-62F5-46E0-A892-2F3A7850CE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73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882053-62F5-46E0-A892-2F3A7850CE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488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882053-62F5-46E0-A892-2F3A7850CE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20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882053-62F5-46E0-A892-2F3A7850CE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88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882053-62F5-46E0-A892-2F3A7850CE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779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882053-62F5-46E0-A892-2F3A7850CE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72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882053-62F5-46E0-A892-2F3A7850CE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374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80B00-9049-8080-1CD1-F7929DA154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AD1323-0772-7A3E-2BF1-A353914A8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6878D-53DD-A07C-BDFE-695178D46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1BC46-BEFC-D0F5-F960-7B060061B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DAF6A2-2FEA-742C-20D7-FF8C6FF20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06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C0B71-59D6-4584-FFD0-3F4173E04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9E7E54-B4AE-F518-B5B5-5002D2AB96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5313A-05FE-B0BA-88E1-306DA80B2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8DD46-9D78-AD59-CB53-1E3AEC264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44D125-B32D-5140-3DD8-7A28575D4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87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411916-65C8-B86C-3AED-DCE9FC19A1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8A06C7-26CA-4A38-235E-4BB910C25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AF7A3-C744-2609-DAC6-7F6D4C2AB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199D9-2A2B-5F70-46F6-184D0AEEC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9D47E-B7D0-2119-8A03-B543686CA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1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262E9-71AA-366A-194F-67E0B8F59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CD8E9-A1FE-F87F-AFA0-2810C8B2F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B0185-9A2D-9B5B-C44E-ACD2D1305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6840F-F8E6-4802-C5C9-12227CC42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672EC-E7EB-11B1-1DE3-2B1F3DED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9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EEA16-75D6-3A6B-58B1-5EC1BE5EA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974CB-8E3D-9040-890C-29E70A831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F06AD-9E61-FE8D-6BE3-23D7A34B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20234-6037-9499-C468-2CE3D5F6A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C6F91-DB8F-5E49-B4AE-5761A5542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91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70624-23FC-FB7E-4D9F-7FBF62E4B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0D0F2-6E7D-BF49-9B65-8CA1B77F4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9959BC-D55E-34C3-A482-272380A29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89094A-904C-C23C-2613-981EA62AC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4659FF-AF0E-6760-121B-1E6FB55AB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371E6-7520-5B33-85B2-53FC46056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5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1C9FF-261D-4C02-C3FF-FBC29FF3C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6A4D4-C077-D899-04E1-3EE92BD0A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D88160-A3B2-B730-331B-B333B376EA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776633-4275-DADF-97CE-F9BB5EB854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532810-A9E8-71EF-143C-0273CD88C1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357860-F41E-2E80-5A99-AE8EDBC39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80C8AB-73A5-C228-1D3F-CC895F193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3B0012-1D07-52C3-D75B-38A3B53AE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95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0873C-5A57-BF23-493C-10B935421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8FFE70-ACCA-861B-9486-5ACA4C71E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5685AF-D6EB-DAB8-00BE-8C2E3FA78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841F88-32CA-AAA2-C59F-E8558C608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01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B2BA4B-53E0-74B6-452C-D539524ED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C99D1E-A1D6-54E9-8715-B0C9835D4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A39FE-9FB9-A9CA-7634-29DBCAF43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49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5BBD-4769-3670-2E25-8DFD78EF0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A6892-9F94-57A6-5455-0BF3BD7C0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4DD55A-31A3-C10E-2214-7B08FDA68B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DBBA0C-8C7D-849C-31EC-35E271B72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11DBB3-757F-1FA3-877B-46FE21A32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61590-E645-8AD1-B761-89A0F752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110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DA8AC-0260-1D8B-E9E8-B3D0870A6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F90870-0547-2AC0-7140-831D6AA56F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9A5AAD-FF6F-BA0D-0D3F-FF152ED0D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7AB7BC-013E-DC0F-C201-5BC6D2DCB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9C6D77-641A-8A65-5C4B-61B4DCA5C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C89DA-8CBC-FA24-AB85-3967C61D5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79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78C527-46D4-A7D5-7E2E-7AF33749D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F1931-0821-DD6B-A641-C15D622E1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2BA47-7C8E-C3D3-03AE-88DE34835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367112-59F5-4965-88B0-3A3B16E8263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23D30-2461-A106-9EAC-1C5CE8BAF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297ED-3B6F-96B7-1F92-DDDD91B8E3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27D8AF-FD23-4313-875D-09BFA1F7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86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s://portal.ct.gov/-/media/DDS/employment/TransitionToEmploymentTimelineforPlanning18to22_spanish.pdf" TargetMode="External"/><Relationship Id="rId4" Type="http://schemas.openxmlformats.org/officeDocument/2006/relationships/hyperlink" Target="https://portal.ct.gov/-/media/DDS/employment/TransitionToEmploymentTimelineforPlanning18to22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jennifer.bundy@ct.gov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mailto:Rachel.fox@ct.gov" TargetMode="External"/><Relationship Id="rId4" Type="http://schemas.openxmlformats.org/officeDocument/2006/relationships/hyperlink" Target="mailto:michelle.Cardella@ct.go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ark.hygysician@ct.gov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mailto:Tammy.sanon@ct.go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jude.monteleone@ct.gov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mailto:danielle.Poirier@ct.gov" TargetMode="External"/><Relationship Id="rId4" Type="http://schemas.openxmlformats.org/officeDocument/2006/relationships/hyperlink" Target="mailto:Jeanean.cox@ct.gov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sucena.colon@ct.gov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mailto:Kayla.Bartolomeo-Goad@ct.gov" TargetMode="External"/><Relationship Id="rId4" Type="http://schemas.openxmlformats.org/officeDocument/2006/relationships/hyperlink" Target="mailto:Kelly.Hennessey@ct.go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kaitlyn.drenzek@ct.gov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mailto:marcus.collentine@ct.gov" TargetMode="External"/><Relationship Id="rId4" Type="http://schemas.openxmlformats.org/officeDocument/2006/relationships/hyperlink" Target="mailto:zachary.washbond@ct.gov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atricia.lanzaro@ct.gov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mailto:Caelin.hallgren@ct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B0CAB-C751-4465-8AD2-B13E1B7B4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926" y="3685315"/>
            <a:ext cx="10108147" cy="221575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n-US" sz="4000" cap="all" dirty="0">
                <a:solidFill>
                  <a:srgbClr val="002060"/>
                </a:solidFill>
                <a:latin typeface="Arial Black" panose="020B0A04020102020204" pitchFamily="34" charset="0"/>
                <a:cs typeface="Poppins SemiBold" panose="00000700000000000000" pitchFamily="2" charset="0"/>
              </a:rPr>
              <a:t>Transitioning to Adult Services</a:t>
            </a:r>
            <a:br>
              <a:rPr lang="en-US" sz="3600" cap="all" dirty="0">
                <a:solidFill>
                  <a:schemeClr val="accent1"/>
                </a:solidFill>
                <a:latin typeface="Arial Black" panose="020B0A04020102020204" pitchFamily="34" charset="0"/>
              </a:rPr>
            </a:br>
            <a:endParaRPr lang="en-US" sz="2400" i="1" cap="all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3F6D8831-F8EB-0A0F-3D23-B2597393B5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10" y="1484376"/>
            <a:ext cx="10420218" cy="212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3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19927-82AB-4B80-BD0B-CEEE5D0E0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3" y="287867"/>
            <a:ext cx="10295467" cy="1083733"/>
          </a:xfrm>
        </p:spPr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002060"/>
                </a:solidFill>
                <a:cs typeface="Calibri Light"/>
              </a:rPr>
            </a:br>
            <a:r>
              <a:rPr lang="en-US" sz="4000" dirty="0">
                <a:solidFill>
                  <a:srgbClr val="002060"/>
                </a:solidFill>
                <a:latin typeface="Arial Black" panose="020B0A04020102020204" pitchFamily="34" charset="0"/>
              </a:rPr>
              <a:t>Recommended Transition Tasks </a:t>
            </a:r>
            <a:endParaRPr lang="en-US" i="1" dirty="0">
              <a:solidFill>
                <a:srgbClr val="002060"/>
              </a:solidFill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D02AA-75D0-448F-8014-7A94464EA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1733"/>
            <a:ext cx="10515600" cy="45852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dirty="0">
                <a:cs typeface="Calibri"/>
              </a:rPr>
              <a:t>1. Connect with your Developmental Services Transition Advisor</a:t>
            </a:r>
            <a:endParaRPr lang="en-US" dirty="0"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dirty="0">
                <a:ea typeface="+mn-lt"/>
                <a:cs typeface="+mn-lt"/>
              </a:rPr>
              <a:t>2. Explore Decision Making Options 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dirty="0">
                <a:ea typeface="+mn-lt"/>
                <a:cs typeface="+mn-lt"/>
              </a:rPr>
              <a:t>3. Supplemental Security Income (SSI) 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dirty="0">
                <a:ea typeface="+mn-lt"/>
                <a:cs typeface="+mn-lt"/>
              </a:rPr>
              <a:t>4. CT Medicaid: Husky C (DSS)</a:t>
            </a:r>
            <a:endParaRPr lang="en-US" dirty="0"/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dirty="0">
                <a:ea typeface="+mn-lt"/>
                <a:cs typeface="+mn-lt"/>
              </a:rPr>
              <a:t>5. Connect with BRS (Level Up/Adult VR)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dirty="0">
                <a:ea typeface="+mn-lt"/>
                <a:cs typeface="+mn-lt"/>
              </a:rPr>
              <a:t>6. Photo ID (DMV)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dirty="0">
                <a:ea typeface="+mn-lt"/>
                <a:cs typeface="+mn-lt"/>
              </a:rPr>
              <a:t>7. Register to Vote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endParaRPr lang="en-US" dirty="0">
              <a:cs typeface="Calibri"/>
            </a:endParaRPr>
          </a:p>
        </p:txBody>
      </p:sp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1B503183-CF07-4A1A-9588-0E8B74ECF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823" y="3680"/>
            <a:ext cx="1402444" cy="1506032"/>
          </a:xfrm>
          <a:prstGeom prst="rect">
            <a:avLst/>
          </a:prstGeom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34F5C37D-7FFC-401B-A77A-089EFB017F0F}"/>
              </a:ext>
            </a:extLst>
          </p:cNvPr>
          <p:cNvSpPr/>
          <p:nvPr/>
        </p:nvSpPr>
        <p:spPr>
          <a:xfrm rot="1003428">
            <a:off x="6949707" y="3724172"/>
            <a:ext cx="5058819" cy="2443992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Calibri"/>
              </a:rPr>
              <a:t>For additional information about these steps, check out the</a:t>
            </a:r>
            <a:r>
              <a:rPr lang="en-US" sz="2000" b="1" dirty="0">
                <a:solidFill>
                  <a:srgbClr val="002060"/>
                </a:solidFill>
                <a:latin typeface="Calibri"/>
                <a:ea typeface="Segoe UI"/>
                <a:cs typeface="Segoe UI"/>
              </a:rPr>
              <a:t> Transition Timeline</a:t>
            </a:r>
            <a:r>
              <a:rPr lang="en-US" sz="2000" b="1" dirty="0">
                <a:solidFill>
                  <a:srgbClr val="002060"/>
                </a:solidFill>
                <a:latin typeface="Calibri"/>
              </a:rPr>
              <a:t> available in both </a:t>
            </a:r>
            <a:r>
              <a:rPr lang="en-US" sz="2000" b="1" dirty="0">
                <a:solidFill>
                  <a:srgbClr val="002060"/>
                </a:solidFill>
                <a:latin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English</a:t>
            </a:r>
            <a:r>
              <a:rPr lang="en-US" sz="2000" b="1" dirty="0">
                <a:solidFill>
                  <a:srgbClr val="002060"/>
                </a:solidFill>
                <a:latin typeface="Calibri"/>
              </a:rPr>
              <a:t> and </a:t>
            </a:r>
            <a:r>
              <a:rPr lang="en-US" sz="2000" b="1" dirty="0">
                <a:solidFill>
                  <a:srgbClr val="002060"/>
                </a:solidFill>
                <a:latin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Spanish</a:t>
            </a:r>
            <a:r>
              <a:rPr lang="en-US" sz="2000" b="1" dirty="0">
                <a:solidFill>
                  <a:srgbClr val="002060"/>
                </a:solidFill>
                <a:latin typeface="Calibri"/>
              </a:rPr>
              <a:t>.</a:t>
            </a:r>
            <a:r>
              <a:rPr lang="en-US" sz="20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​</a:t>
            </a:r>
            <a:endParaRPr lang="en-US" sz="2000" b="1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BBC5B05A-811A-4DD7-D22E-BB3D5D0071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85" y="6291095"/>
            <a:ext cx="2315416" cy="47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28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390BE-5752-45ED-B5E2-AD2C217CA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666" y="365126"/>
            <a:ext cx="10761133" cy="1011144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  <a:cs typeface="Calibri Light"/>
              </a:rPr>
              <a:t>Role of the Transition Advisor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89DC4-912F-405B-9D68-83B893EF7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200"/>
            <a:ext cx="10515600" cy="502460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Assist students, families, school systems, adult service agencies, and case managers in planning a student’s transition from school to adult life.</a:t>
            </a:r>
          </a:p>
          <a:p>
            <a:r>
              <a:rPr lang="en-US" dirty="0">
                <a:ea typeface="+mn-lt"/>
                <a:cs typeface="+mn-lt"/>
              </a:rPr>
              <a:t>Collaborate with other state agencies to ensure that all transition options are explored and presented to students, families, and school systems for consideration.</a:t>
            </a:r>
          </a:p>
          <a:p>
            <a:r>
              <a:rPr lang="en-US" dirty="0">
                <a:ea typeface="+mn-lt"/>
                <a:cs typeface="+mn-lt"/>
              </a:rPr>
              <a:t>Collaborate with providers of adult services to ensure that students, families, and school systems become knowledgeable of the various employment and day service supports available.</a:t>
            </a:r>
            <a:endParaRPr lang="en-US" dirty="0">
              <a:cs typeface="Calibri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128B1F85-47A4-EC82-B805-1C2769DCF2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30" y="6259640"/>
            <a:ext cx="2534070" cy="51669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32E1FCC-D7A4-6E4E-10C3-CE9640770C99}"/>
              </a:ext>
            </a:extLst>
          </p:cNvPr>
          <p:cNvSpPr/>
          <p:nvPr/>
        </p:nvSpPr>
        <p:spPr>
          <a:xfrm>
            <a:off x="9795933" y="5020733"/>
            <a:ext cx="1978251" cy="157400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Start Planning Early!!</a:t>
            </a:r>
          </a:p>
        </p:txBody>
      </p:sp>
    </p:spTree>
    <p:extLst>
      <p:ext uri="{BB962C8B-B14F-4D97-AF65-F5344CB8AC3E}">
        <p14:creationId xmlns:p14="http://schemas.microsoft.com/office/powerpoint/2010/main" val="1686380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62EF9-FFC7-4E2E-99EF-75AE22FCB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88" y="34269"/>
            <a:ext cx="10515600" cy="863323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002060"/>
                </a:solidFill>
                <a:latin typeface="Arial Black" panose="020B0A04020102020204" pitchFamily="34" charset="0"/>
                <a:cs typeface="Calibri Light"/>
              </a:rPr>
              <a:t>Transition Advisors – North Region</a:t>
            </a:r>
            <a:endParaRPr lang="en-US" sz="3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D39C5606-2233-4190-9E8E-552E78D204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230129"/>
              </p:ext>
            </p:extLst>
          </p:nvPr>
        </p:nvGraphicFramePr>
        <p:xfrm>
          <a:off x="161730" y="896471"/>
          <a:ext cx="11879582" cy="5742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8481">
                  <a:extLst>
                    <a:ext uri="{9D8B030D-6E8A-4147-A177-3AD203B41FA5}">
                      <a16:colId xmlns:a16="http://schemas.microsoft.com/office/drawing/2014/main" val="2063482554"/>
                    </a:ext>
                  </a:extLst>
                </a:gridCol>
                <a:gridCol w="7911101">
                  <a:extLst>
                    <a:ext uri="{9D8B030D-6E8A-4147-A177-3AD203B41FA5}">
                      <a16:colId xmlns:a16="http://schemas.microsoft.com/office/drawing/2014/main" val="3838477370"/>
                    </a:ext>
                  </a:extLst>
                </a:gridCol>
              </a:tblGrid>
              <a:tr h="15782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Jennifer Bundy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(Newington office)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860-331-2062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jennifer.bundy@ct.gov</a:t>
                      </a: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Bristol, Burlington, Newington, Plainville, Plymouth, Southington, West Hartford, Wethersfield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237868"/>
                  </a:ext>
                </a:extLst>
              </a:tr>
              <a:tr h="1949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Michelle Cardella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(Newington office)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860-331-2102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michelle.cardella@ct.gov</a:t>
                      </a: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Avon, Berlin, Canton, Farmington, New Britain, Rocky Hill, Simsbury  </a:t>
                      </a:r>
                    </a:p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872444"/>
                  </a:ext>
                </a:extLst>
              </a:tr>
              <a:tr h="2214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Rachel Fox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(East Hartford Office)  </a:t>
                      </a:r>
                    </a:p>
                    <a:p>
                      <a:pPr fontAlgn="base"/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860-263-2681</a:t>
                      </a:r>
                      <a:b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Rachel.fox@ct.gov</a:t>
                      </a: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East Granby, Granby, Hartford, Suffield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521353"/>
                  </a:ext>
                </a:extLst>
              </a:tr>
            </a:tbl>
          </a:graphicData>
        </a:graphic>
      </p:graphicFrame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E0DEBA59-A519-2746-7BEB-A3FA779772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918" y="110428"/>
            <a:ext cx="2315416" cy="47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08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62EF9-FFC7-4E2E-99EF-75AE22FCB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30" y="115094"/>
            <a:ext cx="10515600" cy="863323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002060"/>
                </a:solidFill>
                <a:latin typeface="Arial Black" panose="020B0A04020102020204" pitchFamily="34" charset="0"/>
                <a:cs typeface="Calibri Light"/>
              </a:rPr>
              <a:t>Transition Advisors – North Region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D39C5606-2233-4190-9E8E-552E78D204D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1730" y="982186"/>
          <a:ext cx="11879582" cy="5693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5080">
                  <a:extLst>
                    <a:ext uri="{9D8B030D-6E8A-4147-A177-3AD203B41FA5}">
                      <a16:colId xmlns:a16="http://schemas.microsoft.com/office/drawing/2014/main" val="2063482554"/>
                    </a:ext>
                  </a:extLst>
                </a:gridCol>
                <a:gridCol w="8164502">
                  <a:extLst>
                    <a:ext uri="{9D8B030D-6E8A-4147-A177-3AD203B41FA5}">
                      <a16:colId xmlns:a16="http://schemas.microsoft.com/office/drawing/2014/main" val="3838477370"/>
                    </a:ext>
                  </a:extLst>
                </a:gridCol>
              </a:tblGrid>
              <a:tr h="18399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Mark </a:t>
                      </a:r>
                      <a:r>
                        <a:rPr lang="en-US" sz="2400" b="1" i="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Hygysician</a:t>
                      </a: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(East Hartford Office)  </a:t>
                      </a:r>
                    </a:p>
                    <a:p>
                      <a:pPr fontAlgn="base"/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860-263-2668</a:t>
                      </a:r>
                      <a:b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mark.hygysician@ct.gov</a:t>
                      </a: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Bloomfield, East Hartford, East Windsor,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Enfield, Windsor, Windsor Locks ….</a:t>
                      </a:r>
                      <a:r>
                        <a:rPr lang="en-US" sz="1800" b="1" i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Please contact Rachel Fox for these towns/districts.  Tel: 860-263-2681/email: rachel.fox@ct.gov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237868"/>
                  </a:ext>
                </a:extLst>
              </a:tr>
              <a:tr h="1788561">
                <a:tc>
                  <a:txBody>
                    <a:bodyPr/>
                    <a:lstStyle/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VACANT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(Willimantic office) 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Andover, Ashford, Bolton, Brooklyn, Canterbury, Chaplin, Columbia, Coventry, Eastford, Ellington, Glastonbury, Hampton, Hebron, Killingly, Manchester, Mansfield, Marlborough, Putnam  …..</a:t>
                      </a:r>
                      <a:r>
                        <a:rPr lang="en-US" sz="1800" b="1" i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Please contact Tammy Sanon for these towns/districts.  Tel: 860-630-4037/email: tammy.sanon@ct.gov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872444"/>
                  </a:ext>
                </a:extLst>
              </a:tr>
              <a:tr h="1944088">
                <a:tc>
                  <a:txBody>
                    <a:bodyPr/>
                    <a:lstStyle/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Tammy Sanon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(Willimantic office) 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860-630-4037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tammy.sanon@ct.gov</a:t>
                      </a: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Plainfield, Pomfret, Scotland, Somers, South Windsor, Stafford, Sterling, Thompson, Tolland, Union, Vernon, Willington, Windham, Woodstock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521353"/>
                  </a:ext>
                </a:extLst>
              </a:tr>
            </a:tbl>
          </a:graphicData>
        </a:graphic>
      </p:graphicFrame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8D4A4483-7843-98D1-7FD2-375E610F77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178" y="111325"/>
            <a:ext cx="2252134" cy="45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8729-F1E5-4800-A4E2-9C59D69EA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61"/>
            <a:ext cx="10515600" cy="904209"/>
          </a:xfrm>
        </p:spPr>
        <p:txBody>
          <a:bodyPr>
            <a:noAutofit/>
          </a:bodyPr>
          <a:lstStyle/>
          <a:p>
            <a:r>
              <a:rPr lang="en-US" sz="3800" b="1" dirty="0">
                <a:solidFill>
                  <a:srgbClr val="002060"/>
                </a:solidFill>
                <a:latin typeface="Arial Black" panose="020B0A04020102020204" pitchFamily="34" charset="0"/>
                <a:cs typeface="Calibri Light"/>
              </a:rPr>
              <a:t>Transition Advisors – South Region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635D7AC-C121-4E19-870F-70AA34499BD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3738" y="906451"/>
          <a:ext cx="11924523" cy="5785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1886">
                  <a:extLst>
                    <a:ext uri="{9D8B030D-6E8A-4147-A177-3AD203B41FA5}">
                      <a16:colId xmlns:a16="http://schemas.microsoft.com/office/drawing/2014/main" val="1887844712"/>
                    </a:ext>
                  </a:extLst>
                </a:gridCol>
                <a:gridCol w="8182637">
                  <a:extLst>
                    <a:ext uri="{9D8B030D-6E8A-4147-A177-3AD203B41FA5}">
                      <a16:colId xmlns:a16="http://schemas.microsoft.com/office/drawing/2014/main" val="2887743425"/>
                    </a:ext>
                  </a:extLst>
                </a:gridCol>
              </a:tblGrid>
              <a:tr h="19223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Jude Monteleone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(New Haven Office)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(203) 974-4260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jude.monteleone@ct.gov</a:t>
                      </a: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Branford, East Haven, New Haven, West Haven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466828"/>
                  </a:ext>
                </a:extLst>
              </a:tr>
              <a:tr h="19223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Jeanean Cox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(New Haven Office)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(203) 974-4295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jeanean.cox@ct.gov</a:t>
                      </a: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Chester, Clinton, Deep River, Essex, Guilford, Haddam, Killingworth, Lyme, Madison, North Branford, North Haven, Old Lyme, Old Saybrook, Westbrook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623994"/>
                  </a:ext>
                </a:extLst>
              </a:tr>
              <a:tr h="18228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Danielle Poirier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(Norwich Office)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(860) 859-5472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danielle.Poirier@ct.gov</a:t>
                      </a: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Baltic,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Bozrah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Colchester, East Haddam, East Hampton,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East Lyme, Franklin, Lebanon, Lisbon, Niantic, Norwich, Salem, Sprague, Taftville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768197"/>
                  </a:ext>
                </a:extLst>
              </a:tr>
            </a:tbl>
          </a:graphicData>
        </a:graphic>
      </p:graphicFrame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678378F7-257A-76CE-0611-BB45DC9B0B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845" y="70829"/>
            <a:ext cx="2315416" cy="47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53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8729-F1E5-4800-A4E2-9C59D69EA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61"/>
            <a:ext cx="10515600" cy="904209"/>
          </a:xfrm>
        </p:spPr>
        <p:txBody>
          <a:bodyPr>
            <a:noAutofit/>
          </a:bodyPr>
          <a:lstStyle/>
          <a:p>
            <a:r>
              <a:rPr lang="en-US" sz="3800" b="1" dirty="0">
                <a:solidFill>
                  <a:srgbClr val="002060"/>
                </a:solidFill>
                <a:latin typeface="Arial Black" panose="020B0A04020102020204" pitchFamily="34" charset="0"/>
                <a:cs typeface="Calibri Light"/>
              </a:rPr>
              <a:t>Transition Advisors – South Region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635D7AC-C121-4E19-870F-70AA34499B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1072368"/>
              </p:ext>
            </p:extLst>
          </p:nvPr>
        </p:nvGraphicFramePr>
        <p:xfrm>
          <a:off x="112699" y="904210"/>
          <a:ext cx="11924523" cy="5448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7526">
                  <a:extLst>
                    <a:ext uri="{9D8B030D-6E8A-4147-A177-3AD203B41FA5}">
                      <a16:colId xmlns:a16="http://schemas.microsoft.com/office/drawing/2014/main" val="1887844712"/>
                    </a:ext>
                  </a:extLst>
                </a:gridCol>
                <a:gridCol w="7156997">
                  <a:extLst>
                    <a:ext uri="{9D8B030D-6E8A-4147-A177-3AD203B41FA5}">
                      <a16:colId xmlns:a16="http://schemas.microsoft.com/office/drawing/2014/main" val="2887743425"/>
                    </a:ext>
                  </a:extLst>
                </a:gridCol>
              </a:tblGrid>
              <a:tr h="18675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Asucena Colon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(Norwich Office)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(860) 859-5531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asucena.colon@ct.gov</a:t>
                      </a: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Gales Ferry, Griswold, Groton, Jewett City, Ledyard, Montville, Mystic, New London, North Stonington, Oakdale, Pawcatuck,  Preston, Stonington, Uncasville, Voluntown, Waterford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466828"/>
                  </a:ext>
                </a:extLst>
              </a:tr>
              <a:tr h="16937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Kelly Hennessey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(Wallingford Office)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203-294-5127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Kelly.Hennessey@ct.gov</a:t>
                      </a:r>
                      <a:endParaRPr lang="en-US" sz="2400" b="1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Cromwell, Durham, Meriden, Middlefield, Middletown, Portland, Wallingford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623994"/>
                  </a:ext>
                </a:extLst>
              </a:tr>
              <a:tr h="18871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Kayla Bartolomeo-Goad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(Wallingford Office)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203-294-5039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Kayla.Bartolomeo-Goad@ct.gov</a:t>
                      </a:r>
                      <a:endParaRPr lang="en-US" sz="2400" b="1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Ansonia, Bethany, Derby, Hamden, Milford, Orange, Seymour, Shelton, Woodbridge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768197"/>
                  </a:ext>
                </a:extLst>
              </a:tr>
            </a:tbl>
          </a:graphicData>
        </a:graphic>
      </p:graphicFrame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96B9E115-4371-E6F0-3924-E7427EDE47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052" y="41038"/>
            <a:ext cx="2315416" cy="47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79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A1D94-7CBB-43EE-A84F-D52F580E1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117323"/>
            <a:ext cx="10793963" cy="761172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002060"/>
                </a:solidFill>
                <a:latin typeface="Arial Black" panose="020B0A04020102020204" pitchFamily="34" charset="0"/>
                <a:cs typeface="Calibri Light"/>
              </a:rPr>
              <a:t>Transition Advisors – West Region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23E4F86-7C72-483B-B5A0-EF167EFB5E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3767176"/>
              </p:ext>
            </p:extLst>
          </p:nvPr>
        </p:nvGraphicFramePr>
        <p:xfrm>
          <a:off x="190500" y="878495"/>
          <a:ext cx="11810999" cy="57096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8615">
                  <a:extLst>
                    <a:ext uri="{9D8B030D-6E8A-4147-A177-3AD203B41FA5}">
                      <a16:colId xmlns:a16="http://schemas.microsoft.com/office/drawing/2014/main" val="1524117759"/>
                    </a:ext>
                  </a:extLst>
                </a:gridCol>
                <a:gridCol w="7912384">
                  <a:extLst>
                    <a:ext uri="{9D8B030D-6E8A-4147-A177-3AD203B41FA5}">
                      <a16:colId xmlns:a16="http://schemas.microsoft.com/office/drawing/2014/main" val="1661564868"/>
                    </a:ext>
                  </a:extLst>
                </a:gridCol>
              </a:tblGrid>
              <a:tr h="1959573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Kaitlyn </a:t>
                      </a:r>
                      <a:r>
                        <a:rPr lang="en-US" sz="2400" b="1" i="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Drenzek</a:t>
                      </a: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2400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(Cheshire Office)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203-806-8793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kaitlyn.drenzek@ct.gov</a:t>
                      </a:r>
                      <a:r>
                        <a:rPr lang="en-US" sz="2400" b="1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Beacon Falls, Cheshire, Naugatuck, Prospect, Waterbury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191514"/>
                  </a:ext>
                </a:extLst>
              </a:tr>
              <a:tr h="1829806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Zachary </a:t>
                      </a:r>
                      <a:r>
                        <a:rPr lang="en-US" sz="2400" b="1" i="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Washbond</a:t>
                      </a:r>
                      <a:endParaRPr lang="en-US" sz="2400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(Cheshire Office)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203-806-8760</a:t>
                      </a:r>
                    </a:p>
                    <a:p>
                      <a:r>
                        <a:rPr lang="en-US" sz="2400" b="1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zachary.washbond@ct.gov</a:t>
                      </a:r>
                      <a:r>
                        <a:rPr lang="en-US" sz="2400" b="1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Bethlehem, Middlebury, Monroe, Newtown, Oakville, Oxford, Southbury, Thomaston, Trumbull, Watertown, Wolcott, Woodbury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101365"/>
                  </a:ext>
                </a:extLst>
              </a:tr>
              <a:tr h="1899279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Marcus Collentine  </a:t>
                      </a:r>
                      <a:endParaRPr lang="en-US" sz="2400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(Danbury Office)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203-448-3531 </a:t>
                      </a: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marcus.collentine@ct.gov</a:t>
                      </a: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 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Bethel, Bridgewater, Brookfield, Danbury, New Fairfield, New Preston, Ridgefield, Roxbury, Sherman, Washington</a:t>
                      </a:r>
                      <a:endParaRPr lang="en-US" sz="2400" b="0" i="0" u="none" strike="noStrike" noProof="0" dirty="0">
                        <a:latin typeface="Calibri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47842"/>
                  </a:ext>
                </a:extLst>
              </a:tr>
            </a:tbl>
          </a:graphicData>
        </a:graphic>
      </p:graphicFrame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E1337366-BBB5-9081-30C4-F1EA04F5F0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518" y="117323"/>
            <a:ext cx="2315416" cy="47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19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A1D94-7CBB-43EE-A84F-D52F580E1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262067"/>
            <a:ext cx="10793963" cy="761172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002060"/>
                </a:solidFill>
                <a:latin typeface="Arial Black" panose="020B0A04020102020204" pitchFamily="34" charset="0"/>
                <a:cs typeface="Calibri Light"/>
              </a:rPr>
              <a:t>Transition Advisors – West Region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23E4F86-7C72-483B-B5A0-EF167EFB5ED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0500" y="1139110"/>
          <a:ext cx="11810999" cy="5488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0967">
                  <a:extLst>
                    <a:ext uri="{9D8B030D-6E8A-4147-A177-3AD203B41FA5}">
                      <a16:colId xmlns:a16="http://schemas.microsoft.com/office/drawing/2014/main" val="1524117759"/>
                    </a:ext>
                  </a:extLst>
                </a:gridCol>
                <a:gridCol w="8310032">
                  <a:extLst>
                    <a:ext uri="{9D8B030D-6E8A-4147-A177-3AD203B41FA5}">
                      <a16:colId xmlns:a16="http://schemas.microsoft.com/office/drawing/2014/main" val="1661564868"/>
                    </a:ext>
                  </a:extLst>
                </a:gridCol>
              </a:tblGrid>
              <a:tr h="1592352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Vacant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(Norwalk Office) 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i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Marcus Collentine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i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Kaitlyn Drenzek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Darien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</a:rPr>
                        <a:t>Fairfield,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Georgetown, Greenwich, Riverside, New Canaan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</a:rPr>
                        <a:t>Norwalk, Southport, Stamford, Weston, Westport, Wilton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400" b="1" i="0" u="none" strike="noStrike" noProof="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191514"/>
                  </a:ext>
                </a:extLst>
              </a:tr>
              <a:tr h="1976403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Patricia Lanzaro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(Stratford Office) 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203-455-2016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patricia.lanzaro@ct.gov</a:t>
                      </a: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Bridgeport, Easton, Redding, Stratford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101365"/>
                  </a:ext>
                </a:extLst>
              </a:tr>
              <a:tr h="1888068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Caelin </a:t>
                      </a:r>
                      <a:r>
                        <a:rPr lang="en-US" sz="2400" b="1" i="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Hallgren</a:t>
                      </a: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(Torrington Office)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860-496-3009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caelin.hallgren@ct.gov</a:t>
                      </a: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24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Barkhamsted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Bantam, Colebrook, Cornwall, Goshen, Hartland, Harwinton, Kent, Litchfield, Morris, New Hartford,  New Milford, New Preston, Norfolk, North Canaan, Northfield, Salisbury, Sharon, Torrington, Warren, Winchester, Winsted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47842"/>
                  </a:ext>
                </a:extLst>
              </a:tr>
            </a:tbl>
          </a:graphicData>
        </a:graphic>
      </p:graphicFrame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50BF1AD5-EF64-2BE1-5FFB-53DCFF6F93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052" y="41038"/>
            <a:ext cx="2315416" cy="47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736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6" ma:contentTypeDescription="Create a new document." ma:contentTypeScope="" ma:versionID="7b5400e9bdfd878d18f66cc9f0eb5915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4d574550018294bafbe057c95de5d20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5aa524db-7994-4ced-a2c9-48a98e90847e" xsi:nil="true"/>
    <lcf76f155ced4ddcb4097134ff3c332f xmlns="5aa524db-7994-4ced-a2c9-48a98e90847e">
      <Terms xmlns="http://schemas.microsoft.com/office/infopath/2007/PartnerControls"/>
    </lcf76f155ced4ddcb4097134ff3c332f>
    <TaxCatchAll xmlns="8a992f34-6748-40d0-a1a6-bff449e3bc95" xsi:nil="true"/>
    <SharedWithUsers xmlns="8a992f34-6748-40d0-a1a6-bff449e3bc95">
      <UserInfo>
        <DisplayName/>
        <AccountId xsi:nil="true"/>
        <AccountType/>
      </UserInfo>
    </SharedWithUsers>
    <MediaLengthInSeconds xmlns="5aa524db-7994-4ced-a2c9-48a98e90847e" xsi:nil="true"/>
  </documentManagement>
</p:properties>
</file>

<file path=customXml/itemProps1.xml><?xml version="1.0" encoding="utf-8"?>
<ds:datastoreItem xmlns:ds="http://schemas.openxmlformats.org/officeDocument/2006/customXml" ds:itemID="{4A44FF07-0CA3-46CA-8446-7BD207C37591}"/>
</file>

<file path=customXml/itemProps2.xml><?xml version="1.0" encoding="utf-8"?>
<ds:datastoreItem xmlns:ds="http://schemas.openxmlformats.org/officeDocument/2006/customXml" ds:itemID="{181FAC89-A8B2-4716-AFA6-7D2E69E13746}"/>
</file>

<file path=customXml/itemProps3.xml><?xml version="1.0" encoding="utf-8"?>
<ds:datastoreItem xmlns:ds="http://schemas.openxmlformats.org/officeDocument/2006/customXml" ds:itemID="{8CADD34F-39F8-47C8-BA7B-0FC31B67205B}"/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913</Words>
  <Application>Microsoft Office PowerPoint</Application>
  <PresentationFormat>Widescreen</PresentationFormat>
  <Paragraphs>118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Arial Black</vt:lpstr>
      <vt:lpstr>Calibri</vt:lpstr>
      <vt:lpstr>Calibri Light</vt:lpstr>
      <vt:lpstr>Office Theme</vt:lpstr>
      <vt:lpstr>Transitioning to Adult Services </vt:lpstr>
      <vt:lpstr> Recommended Transition Tasks </vt:lpstr>
      <vt:lpstr>Role of the Transition Advisor</vt:lpstr>
      <vt:lpstr>Transition Advisors – North Region</vt:lpstr>
      <vt:lpstr>Transition Advisors – North Region</vt:lpstr>
      <vt:lpstr>Transition Advisors – South Region</vt:lpstr>
      <vt:lpstr>Transition Advisors – South Region</vt:lpstr>
      <vt:lpstr>Transition Advisors – West Region</vt:lpstr>
      <vt:lpstr>Transition Advisors – West Region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Smith, Brian K</dc:creator>
  <cp:lastModifiedBy>Smith, Brian K</cp:lastModifiedBy>
  <cp:revision>1</cp:revision>
  <dcterms:created xsi:type="dcterms:W3CDTF">2024-07-22T20:58:51Z</dcterms:created>
  <dcterms:modified xsi:type="dcterms:W3CDTF">2024-07-22T21:09:08Z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0x01010043673E79E0C3E640A3EA83010EA564F7</vt:lpwstr>
  </property>
  <property fmtid="{D5CDD505-2E9C-101B-9397-08002B2CF9AE}" pid="3" name="Order">
    <vt:r8>22000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TriggerFlowInfo">
    <vt:lpwstr/>
  </property>
</Properties>
</file>