
<file path=[Content_Types].xml><?xml version="1.0" encoding="utf-8"?>
<Types xmlns="http://schemas.openxmlformats.org/package/2006/content-types">
  <Default Extension="jpeg" ContentType="image/jpeg"/>
  <Default Extension="mov" ContentType="video/quicktime"/>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22.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38"/>
  </p:notesMasterIdLst>
  <p:handoutMasterIdLst>
    <p:handoutMasterId r:id="rId39"/>
  </p:handoutMasterIdLst>
  <p:sldIdLst>
    <p:sldId id="473" r:id="rId5"/>
    <p:sldId id="392" r:id="rId6"/>
    <p:sldId id="514" r:id="rId7"/>
    <p:sldId id="522" r:id="rId8"/>
    <p:sldId id="307" r:id="rId9"/>
    <p:sldId id="303" r:id="rId10"/>
    <p:sldId id="290" r:id="rId11"/>
    <p:sldId id="508" r:id="rId12"/>
    <p:sldId id="512" r:id="rId13"/>
    <p:sldId id="497" r:id="rId14"/>
    <p:sldId id="509" r:id="rId15"/>
    <p:sldId id="525" r:id="rId16"/>
    <p:sldId id="513" r:id="rId17"/>
    <p:sldId id="495" r:id="rId18"/>
    <p:sldId id="403" r:id="rId19"/>
    <p:sldId id="520" r:id="rId20"/>
    <p:sldId id="515" r:id="rId21"/>
    <p:sldId id="496" r:id="rId22"/>
    <p:sldId id="377" r:id="rId23"/>
    <p:sldId id="379" r:id="rId24"/>
    <p:sldId id="400" r:id="rId25"/>
    <p:sldId id="506" r:id="rId26"/>
    <p:sldId id="498" r:id="rId27"/>
    <p:sldId id="396" r:id="rId28"/>
    <p:sldId id="516" r:id="rId29"/>
    <p:sldId id="511" r:id="rId30"/>
    <p:sldId id="499" r:id="rId31"/>
    <p:sldId id="510" r:id="rId32"/>
    <p:sldId id="305" r:id="rId33"/>
    <p:sldId id="524" r:id="rId34"/>
    <p:sldId id="526" r:id="rId35"/>
    <p:sldId id="523" r:id="rId36"/>
    <p:sldId id="507" r:id="rId3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359E"/>
    <a:srgbClr val="D4AF37"/>
    <a:srgbClr val="FDFBB5"/>
    <a:srgbClr val="F27CD0"/>
    <a:srgbClr val="FFFF99"/>
    <a:srgbClr val="000263"/>
    <a:srgbClr val="CD3415"/>
    <a:srgbClr val="93D1F7"/>
    <a:srgbClr val="FFFF57"/>
    <a:srgbClr val="7784B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 uri="{1BD7E111-0CB8-44D6-8891-C1BB2F81B7CC}">
      <p1710:readonlyRecommended xmlns:p1710="http://schemas.microsoft.com/office/powerpoint/2017/10/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87B1346-4B5C-4A32-9133-6382C778A1F8}" v="1237" dt="2023-11-28T17:49:05.007"/>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2A488322-F2BA-4B5B-9748-0D474271808F}" styleName="Medium Style 3 - Accent 6">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6"/>
          </a:solidFill>
        </a:fill>
      </a:tcStyle>
    </a:lastCol>
    <a:firstCol>
      <a:tcTxStyle b="on">
        <a:fontRef idx="minor">
          <a:scrgbClr r="0" g="0" b="0"/>
        </a:fontRef>
        <a:schemeClr val="lt1"/>
      </a:tcTxStyle>
      <a:tcStyle>
        <a:tcBdr/>
        <a:fill>
          <a:solidFill>
            <a:schemeClr val="accent6"/>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6"/>
          </a:solidFill>
        </a:fill>
      </a:tcStyle>
    </a:firstRow>
  </a:tblStyle>
  <a:tblStyle styleId="{D7AC3CCA-C797-4891-BE02-D94E43425B78}" styleName="Medium Styl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8A107856-5554-42FB-B03E-39F5DBC370BA}" styleName="Medium Style 4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 styleId="{0505E3EF-67EA-436B-97B2-0124C06EBD24}" styleName="Medium Style 4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16D9F66E-5EB9-4882-86FB-DCBF35E3C3E4}" styleName="Medium Style 4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 styleId="{85BE263C-DBD7-4A20-BB59-AAB30ACAA65A}" styleName="Medium Style 3 - Accent 2">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2"/>
          </a:solidFill>
        </a:fill>
      </a:tcStyle>
    </a:lastCol>
    <a:firstCol>
      <a:tcTxStyle b="on">
        <a:fontRef idx="minor">
          <a:scrgbClr r="0" g="0" b="0"/>
        </a:fontRef>
        <a:schemeClr val="lt1"/>
      </a:tcTxStyle>
      <a:tcStyle>
        <a:tcBdr/>
        <a:fill>
          <a:solidFill>
            <a:schemeClr val="accent2"/>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2"/>
          </a:solidFill>
        </a:fill>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 styleId="{638B1855-1B75-4FBE-930C-398BA8C253C6}" styleName="Themed Style 2 - Accent 6">
    <a:tblBg>
      <a:fillRef idx="3">
        <a:schemeClr val="accent6"/>
      </a:fillRef>
      <a:effectRef idx="3">
        <a:schemeClr val="accent6"/>
      </a:effectRef>
    </a:tblBg>
    <a:wholeTbl>
      <a:tcTxStyle>
        <a:fontRef idx="minor">
          <a:scrgbClr r="0" g="0" b="0"/>
        </a:fontRef>
        <a:schemeClr val="lt1"/>
      </a:tcTxStyle>
      <a:tcStyle>
        <a:tcBdr>
          <a:left>
            <a:lnRef idx="1">
              <a:schemeClr val="accent6">
                <a:tint val="50000"/>
              </a:schemeClr>
            </a:lnRef>
          </a:left>
          <a:right>
            <a:lnRef idx="1">
              <a:schemeClr val="accent6">
                <a:tint val="50000"/>
              </a:schemeClr>
            </a:lnRef>
          </a:right>
          <a:top>
            <a:lnRef idx="1">
              <a:schemeClr val="accent6">
                <a:tint val="50000"/>
              </a:schemeClr>
            </a:lnRef>
          </a:top>
          <a:bottom>
            <a:lnRef idx="1">
              <a:schemeClr val="accent6">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912C8C85-51F0-491E-9774-3900AFEF0FD7}" styleName="Light Style 2 - Accent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5A111915-BE36-4E01-A7E5-04B1672EAD32}" styleName="Light Style 2 - Accent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F2DE63D5-997A-4646-A377-4702673A728D}" styleName="Light Style 2 - Accent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10A1B5D5-9B99-4C35-A422-299274C87663}" styleName="Medium Style 1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74C1A8A3-306A-4EB7-A6B1-4F7E0EB9C5D6}" styleName="Medium Style 3 - Accent 5">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5"/>
          </a:solidFill>
        </a:fill>
      </a:tcStyle>
    </a:lastCol>
    <a:firstCol>
      <a:tcTxStyle b="on">
        <a:fontRef idx="minor">
          <a:scrgbClr r="0" g="0" b="0"/>
        </a:fontRef>
        <a:schemeClr val="lt1"/>
      </a:tcTxStyle>
      <a:tcStyle>
        <a:tcBdr/>
        <a:fill>
          <a:solidFill>
            <a:schemeClr val="accent5"/>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5"/>
          </a:solidFill>
        </a:fill>
      </a:tcStyle>
    </a:firstRow>
  </a:tblStyle>
  <a:tblStyle styleId="{EB9631B5-78F2-41C9-869B-9F39066F8104}" styleName="Medium Style 3 - Accent 4">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4"/>
          </a:solidFill>
        </a:fill>
      </a:tcStyle>
    </a:lastCol>
    <a:firstCol>
      <a:tcTxStyle b="on">
        <a:fontRef idx="minor">
          <a:scrgbClr r="0" g="0" b="0"/>
        </a:fontRef>
        <a:schemeClr val="lt1"/>
      </a:tcTxStyle>
      <a:tcStyle>
        <a:tcBdr/>
        <a:fill>
          <a:solidFill>
            <a:schemeClr val="accent4"/>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4"/>
          </a:solidFill>
        </a:fill>
      </a:tcStyle>
    </a:firstRow>
  </a:tblStyle>
  <a:tblStyle styleId="{46F890A9-2807-4EBB-B81D-B2AA78EC7F39}" styleName="Dark Style 2 - Accent 5/Accent 6">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5">
              <a:tint val="20000"/>
            </a:schemeClr>
          </a:solidFill>
        </a:fill>
      </a:tcStyle>
    </a:lastRow>
    <a:firstRow>
      <a:tcTxStyle b="on">
        <a:fontRef idx="minor">
          <a:scrgbClr r="0" g="0" b="0"/>
        </a:fontRef>
        <a:schemeClr val="lt1"/>
      </a:tcTxStyle>
      <a:tcStyle>
        <a:tcBdr/>
        <a:fill>
          <a:solidFill>
            <a:schemeClr val="accent6"/>
          </a:solidFill>
        </a:fill>
      </a:tcStyle>
    </a:firstRow>
  </a:tblStyle>
  <a:tblStyle styleId="{91EBBBCC-DAD2-459C-BE2E-F6DE35CF9A28}" styleName="Dark Style 2 - Accent 3/Accent 4">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3">
              <a:tint val="20000"/>
            </a:schemeClr>
          </a:solidFill>
        </a:fill>
      </a:tcStyle>
    </a:lastRow>
    <a:firstRow>
      <a:tcTxStyle b="on">
        <a:fontRef idx="minor">
          <a:scrgbClr r="0" g="0" b="0"/>
        </a:fontRef>
        <a:schemeClr val="lt1"/>
      </a:tcTxStyle>
      <a:tcStyle>
        <a:tcBdr/>
        <a:fill>
          <a:solidFill>
            <a:schemeClr val="accent4"/>
          </a:solidFill>
        </a:fill>
      </a:tcStyle>
    </a:firstRow>
  </a:tblStyle>
  <a:tblStyle styleId="{0660B408-B3CF-4A94-85FC-2B1E0A45F4A2}" styleName="Dark Style 2 - Accent 1/Accent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1">
              <a:tint val="20000"/>
            </a:schemeClr>
          </a:solidFill>
        </a:fill>
      </a:tcStyle>
    </a:lastRow>
    <a:firstRow>
      <a:tcTxStyle b="on">
        <a:fontRef idx="minor">
          <a:scrgbClr r="0" g="0" b="0"/>
        </a:fontRef>
        <a:schemeClr val="lt1"/>
      </a:tcTxStyle>
      <a:tcStyle>
        <a:tcBdr/>
        <a:fill>
          <a:solidFill>
            <a:schemeClr val="accent2"/>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20" d="100"/>
          <a:sy n="120" d="100"/>
        </p:scale>
        <p:origin x="84" y="-60"/>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handoutMaster" Target="handoutMasters/handoutMaster1.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theme" Target="theme/theme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tableStyles" Target="tableStyles.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notesMaster" Target="notesMasters/notesMaster1.xml"/></Relationships>
</file>

<file path=ppt/diagrams/_rels/data3.xml.rels><?xml version="1.0" encoding="UTF-8" standalone="yes"?>
<Relationships xmlns="http://schemas.openxmlformats.org/package/2006/relationships"><Relationship Id="rId1" Type="http://schemas.openxmlformats.org/officeDocument/2006/relationships/image" Target="../media/image4.jpeg"/></Relationships>
</file>

<file path=ppt/diagrams/_rels/drawing3.xml.rels><?xml version="1.0" encoding="UTF-8" standalone="yes"?>
<Relationships xmlns="http://schemas.openxmlformats.org/package/2006/relationships"><Relationship Id="rId1" Type="http://schemas.openxmlformats.org/officeDocument/2006/relationships/image" Target="../media/image4.jpe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1ECC43E-9EB8-43E6-B133-FC4E71DFF0A8}" type="doc">
      <dgm:prSet loTypeId="urn:microsoft.com/office/officeart/2005/8/layout/hierarchy4" loCatId="relationship" qsTypeId="urn:microsoft.com/office/officeart/2005/8/quickstyle/simple1" qsCatId="simple" csTypeId="urn:microsoft.com/office/officeart/2005/8/colors/accent1_2" csCatId="accent1" phldr="1"/>
      <dgm:spPr/>
      <dgm:t>
        <a:bodyPr/>
        <a:lstStyle/>
        <a:p>
          <a:endParaRPr lang="en-US"/>
        </a:p>
      </dgm:t>
    </dgm:pt>
    <dgm:pt modelId="{8C6C238D-7F46-4763-8A58-E978273B1315}">
      <dgm:prSet phldrT="[Text]" custT="1"/>
      <dgm:spPr>
        <a:solidFill>
          <a:schemeClr val="accent5">
            <a:lumMod val="20000"/>
            <a:lumOff val="80000"/>
            <a:alpha val="74902"/>
          </a:schemeClr>
        </a:solidFill>
        <a:ln w="57150">
          <a:solidFill>
            <a:srgbClr val="002060"/>
          </a:solidFill>
        </a:ln>
      </dgm:spPr>
      <dgm:t>
        <a:bodyPr/>
        <a:lstStyle/>
        <a:p>
          <a:r>
            <a:rPr lang="en-US" sz="4000">
              <a:solidFill>
                <a:srgbClr val="002060"/>
              </a:solidFill>
            </a:rPr>
            <a:t>Department of Aging &amp; Disability Services (ADS)</a:t>
          </a:r>
        </a:p>
      </dgm:t>
    </dgm:pt>
    <dgm:pt modelId="{65F4034B-C54C-4477-B086-0F5B8E31B212}" type="parTrans" cxnId="{41C69109-22D8-4878-8D11-F9403C578220}">
      <dgm:prSet/>
      <dgm:spPr/>
      <dgm:t>
        <a:bodyPr/>
        <a:lstStyle/>
        <a:p>
          <a:endParaRPr lang="en-US"/>
        </a:p>
      </dgm:t>
    </dgm:pt>
    <dgm:pt modelId="{801485D8-68C2-421A-9DBF-B2238757B3FC}" type="sibTrans" cxnId="{41C69109-22D8-4878-8D11-F9403C578220}">
      <dgm:prSet/>
      <dgm:spPr/>
      <dgm:t>
        <a:bodyPr/>
        <a:lstStyle/>
        <a:p>
          <a:endParaRPr lang="en-US"/>
        </a:p>
      </dgm:t>
    </dgm:pt>
    <dgm:pt modelId="{FFBD53CF-9A80-43F1-984A-E209BC1C48FD}">
      <dgm:prSet phldrT="[Text]" custT="1"/>
      <dgm:spPr>
        <a:solidFill>
          <a:schemeClr val="accent5">
            <a:lumMod val="20000"/>
            <a:lumOff val="80000"/>
            <a:alpha val="74902"/>
          </a:schemeClr>
        </a:solidFill>
        <a:ln w="38100">
          <a:solidFill>
            <a:srgbClr val="002060"/>
          </a:solidFill>
        </a:ln>
      </dgm:spPr>
      <dgm:t>
        <a:bodyPr/>
        <a:lstStyle/>
        <a:p>
          <a:r>
            <a:rPr lang="en-US" sz="2800">
              <a:solidFill>
                <a:srgbClr val="002060"/>
              </a:solidFill>
            </a:rPr>
            <a:t>Bureau of Rehabilitation Services (BRS) </a:t>
          </a:r>
        </a:p>
      </dgm:t>
    </dgm:pt>
    <dgm:pt modelId="{23145BFC-FA55-484F-A6BF-4C8B93F8710C}" type="parTrans" cxnId="{A635FAAE-0832-4D94-83F0-F6C898E199E2}">
      <dgm:prSet/>
      <dgm:spPr/>
      <dgm:t>
        <a:bodyPr/>
        <a:lstStyle/>
        <a:p>
          <a:endParaRPr lang="en-US"/>
        </a:p>
      </dgm:t>
    </dgm:pt>
    <dgm:pt modelId="{D7C06E8F-5A8C-4416-8902-2255997580BF}" type="sibTrans" cxnId="{A635FAAE-0832-4D94-83F0-F6C898E199E2}">
      <dgm:prSet/>
      <dgm:spPr/>
      <dgm:t>
        <a:bodyPr/>
        <a:lstStyle/>
        <a:p>
          <a:endParaRPr lang="en-US"/>
        </a:p>
      </dgm:t>
    </dgm:pt>
    <dgm:pt modelId="{B3122A7F-0054-417B-AF2B-BD2783554643}">
      <dgm:prSet phldrT="[Text]" custT="1"/>
      <dgm:spPr>
        <a:solidFill>
          <a:schemeClr val="accent5">
            <a:lumMod val="20000"/>
            <a:lumOff val="80000"/>
            <a:alpha val="74902"/>
          </a:schemeClr>
        </a:solidFill>
        <a:ln w="38100">
          <a:solidFill>
            <a:srgbClr val="002060"/>
          </a:solidFill>
        </a:ln>
      </dgm:spPr>
      <dgm:t>
        <a:bodyPr/>
        <a:lstStyle/>
        <a:p>
          <a:r>
            <a:rPr lang="en-US" sz="2800">
              <a:solidFill>
                <a:srgbClr val="002060"/>
              </a:solidFill>
            </a:rPr>
            <a:t>Bureau of Education and Services for the Blind (BESB)</a:t>
          </a:r>
        </a:p>
      </dgm:t>
    </dgm:pt>
    <dgm:pt modelId="{00F05656-DA8F-4507-BB5C-E9C2A50F5132}" type="parTrans" cxnId="{F3DDBA01-C787-4B97-9689-F93809CB4653}">
      <dgm:prSet/>
      <dgm:spPr/>
      <dgm:t>
        <a:bodyPr/>
        <a:lstStyle/>
        <a:p>
          <a:endParaRPr lang="en-US"/>
        </a:p>
      </dgm:t>
    </dgm:pt>
    <dgm:pt modelId="{2B342482-0DBD-42FB-999E-F3C788BD72D8}" type="sibTrans" cxnId="{F3DDBA01-C787-4B97-9689-F93809CB4653}">
      <dgm:prSet/>
      <dgm:spPr/>
      <dgm:t>
        <a:bodyPr/>
        <a:lstStyle/>
        <a:p>
          <a:endParaRPr lang="en-US"/>
        </a:p>
      </dgm:t>
    </dgm:pt>
    <dgm:pt modelId="{4B70BD7C-43E4-4A55-A314-8C057DAE5DFC}" type="pres">
      <dgm:prSet presAssocID="{21ECC43E-9EB8-43E6-B133-FC4E71DFF0A8}" presName="Name0" presStyleCnt="0">
        <dgm:presLayoutVars>
          <dgm:chPref val="1"/>
          <dgm:dir/>
          <dgm:animOne val="branch"/>
          <dgm:animLvl val="lvl"/>
          <dgm:resizeHandles/>
        </dgm:presLayoutVars>
      </dgm:prSet>
      <dgm:spPr/>
    </dgm:pt>
    <dgm:pt modelId="{6419BA5C-6CB6-441F-8C61-CE1244D57758}" type="pres">
      <dgm:prSet presAssocID="{8C6C238D-7F46-4763-8A58-E978273B1315}" presName="vertOne" presStyleCnt="0"/>
      <dgm:spPr/>
    </dgm:pt>
    <dgm:pt modelId="{D6CCB8CE-74CB-43B9-A335-A9B2996255B1}" type="pres">
      <dgm:prSet presAssocID="{8C6C238D-7F46-4763-8A58-E978273B1315}" presName="txOne" presStyleLbl="node0" presStyleIdx="0" presStyleCnt="1" custAng="0" custScaleY="42457" custLinFactY="-1047" custLinFactNeighborX="-37" custLinFactNeighborY="-100000">
        <dgm:presLayoutVars>
          <dgm:chPref val="3"/>
        </dgm:presLayoutVars>
      </dgm:prSet>
      <dgm:spPr/>
    </dgm:pt>
    <dgm:pt modelId="{31779865-D513-4D50-AE19-BBCA7B6A3073}" type="pres">
      <dgm:prSet presAssocID="{8C6C238D-7F46-4763-8A58-E978273B1315}" presName="parTransOne" presStyleCnt="0"/>
      <dgm:spPr/>
    </dgm:pt>
    <dgm:pt modelId="{73B53E02-B21B-4547-A0FD-F7EB68F2B4CE}" type="pres">
      <dgm:prSet presAssocID="{8C6C238D-7F46-4763-8A58-E978273B1315}" presName="horzOne" presStyleCnt="0"/>
      <dgm:spPr/>
    </dgm:pt>
    <dgm:pt modelId="{4AC8D268-AB12-4A3E-92E8-3E32501630FA}" type="pres">
      <dgm:prSet presAssocID="{FFBD53CF-9A80-43F1-984A-E209BC1C48FD}" presName="vertTwo" presStyleCnt="0"/>
      <dgm:spPr/>
    </dgm:pt>
    <dgm:pt modelId="{2E3EDE7A-D987-4BC9-B65B-AD997F1FE619}" type="pres">
      <dgm:prSet presAssocID="{FFBD53CF-9A80-43F1-984A-E209BC1C48FD}" presName="txTwo" presStyleLbl="node2" presStyleIdx="0" presStyleCnt="2" custScaleY="52727">
        <dgm:presLayoutVars>
          <dgm:chPref val="3"/>
        </dgm:presLayoutVars>
      </dgm:prSet>
      <dgm:spPr/>
    </dgm:pt>
    <dgm:pt modelId="{BE55F99B-EF2B-46F3-A30C-F68B6631FCB0}" type="pres">
      <dgm:prSet presAssocID="{FFBD53CF-9A80-43F1-984A-E209BC1C48FD}" presName="horzTwo" presStyleCnt="0"/>
      <dgm:spPr/>
    </dgm:pt>
    <dgm:pt modelId="{E405A4D7-F8CE-4E98-8A8F-30ED37568580}" type="pres">
      <dgm:prSet presAssocID="{D7C06E8F-5A8C-4416-8902-2255997580BF}" presName="sibSpaceTwo" presStyleCnt="0"/>
      <dgm:spPr/>
    </dgm:pt>
    <dgm:pt modelId="{C18AA162-7041-40FF-87FA-50904A1E5043}" type="pres">
      <dgm:prSet presAssocID="{B3122A7F-0054-417B-AF2B-BD2783554643}" presName="vertTwo" presStyleCnt="0"/>
      <dgm:spPr/>
    </dgm:pt>
    <dgm:pt modelId="{4D511FAB-8296-4C0C-AA6E-50907F7495AA}" type="pres">
      <dgm:prSet presAssocID="{B3122A7F-0054-417B-AF2B-BD2783554643}" presName="txTwo" presStyleLbl="node2" presStyleIdx="1" presStyleCnt="2" custScaleY="52727">
        <dgm:presLayoutVars>
          <dgm:chPref val="3"/>
        </dgm:presLayoutVars>
      </dgm:prSet>
      <dgm:spPr/>
    </dgm:pt>
    <dgm:pt modelId="{604572BB-F6DC-4C2C-B957-B90541F42B45}" type="pres">
      <dgm:prSet presAssocID="{B3122A7F-0054-417B-AF2B-BD2783554643}" presName="horzTwo" presStyleCnt="0"/>
      <dgm:spPr/>
    </dgm:pt>
  </dgm:ptLst>
  <dgm:cxnLst>
    <dgm:cxn modelId="{F3DDBA01-C787-4B97-9689-F93809CB4653}" srcId="{8C6C238D-7F46-4763-8A58-E978273B1315}" destId="{B3122A7F-0054-417B-AF2B-BD2783554643}" srcOrd="1" destOrd="0" parTransId="{00F05656-DA8F-4507-BB5C-E9C2A50F5132}" sibTransId="{2B342482-0DBD-42FB-999E-F3C788BD72D8}"/>
    <dgm:cxn modelId="{41C69109-22D8-4878-8D11-F9403C578220}" srcId="{21ECC43E-9EB8-43E6-B133-FC4E71DFF0A8}" destId="{8C6C238D-7F46-4763-8A58-E978273B1315}" srcOrd="0" destOrd="0" parTransId="{65F4034B-C54C-4477-B086-0F5B8E31B212}" sibTransId="{801485D8-68C2-421A-9DBF-B2238757B3FC}"/>
    <dgm:cxn modelId="{55A42816-CCB9-4111-B3D9-143B5750E416}" type="presOf" srcId="{21ECC43E-9EB8-43E6-B133-FC4E71DFF0A8}" destId="{4B70BD7C-43E4-4A55-A314-8C057DAE5DFC}" srcOrd="0" destOrd="0" presId="urn:microsoft.com/office/officeart/2005/8/layout/hierarchy4"/>
    <dgm:cxn modelId="{FB3F6C26-FBCA-462B-9E4E-03CFC7978C8B}" type="presOf" srcId="{8C6C238D-7F46-4763-8A58-E978273B1315}" destId="{D6CCB8CE-74CB-43B9-A335-A9B2996255B1}" srcOrd="0" destOrd="0" presId="urn:microsoft.com/office/officeart/2005/8/layout/hierarchy4"/>
    <dgm:cxn modelId="{DE8C748E-EF27-4092-887A-D2E79AD0C986}" type="presOf" srcId="{FFBD53CF-9A80-43F1-984A-E209BC1C48FD}" destId="{2E3EDE7A-D987-4BC9-B65B-AD997F1FE619}" srcOrd="0" destOrd="0" presId="urn:microsoft.com/office/officeart/2005/8/layout/hierarchy4"/>
    <dgm:cxn modelId="{A635FAAE-0832-4D94-83F0-F6C898E199E2}" srcId="{8C6C238D-7F46-4763-8A58-E978273B1315}" destId="{FFBD53CF-9A80-43F1-984A-E209BC1C48FD}" srcOrd="0" destOrd="0" parTransId="{23145BFC-FA55-484F-A6BF-4C8B93F8710C}" sibTransId="{D7C06E8F-5A8C-4416-8902-2255997580BF}"/>
    <dgm:cxn modelId="{208BC9DC-C038-46F9-AE56-0815997188FD}" type="presOf" srcId="{B3122A7F-0054-417B-AF2B-BD2783554643}" destId="{4D511FAB-8296-4C0C-AA6E-50907F7495AA}" srcOrd="0" destOrd="0" presId="urn:microsoft.com/office/officeart/2005/8/layout/hierarchy4"/>
    <dgm:cxn modelId="{82F01F15-B6CC-456C-9812-15D469368C30}" type="presParOf" srcId="{4B70BD7C-43E4-4A55-A314-8C057DAE5DFC}" destId="{6419BA5C-6CB6-441F-8C61-CE1244D57758}" srcOrd="0" destOrd="0" presId="urn:microsoft.com/office/officeart/2005/8/layout/hierarchy4"/>
    <dgm:cxn modelId="{B5422138-4672-4083-8EC0-7A3F337E75A2}" type="presParOf" srcId="{6419BA5C-6CB6-441F-8C61-CE1244D57758}" destId="{D6CCB8CE-74CB-43B9-A335-A9B2996255B1}" srcOrd="0" destOrd="0" presId="urn:microsoft.com/office/officeart/2005/8/layout/hierarchy4"/>
    <dgm:cxn modelId="{B9B57E75-E7D9-4E3C-A1AF-4882B23C3105}" type="presParOf" srcId="{6419BA5C-6CB6-441F-8C61-CE1244D57758}" destId="{31779865-D513-4D50-AE19-BBCA7B6A3073}" srcOrd="1" destOrd="0" presId="urn:microsoft.com/office/officeart/2005/8/layout/hierarchy4"/>
    <dgm:cxn modelId="{6F740D3E-34C5-429B-A376-8A7A942FFCE1}" type="presParOf" srcId="{6419BA5C-6CB6-441F-8C61-CE1244D57758}" destId="{73B53E02-B21B-4547-A0FD-F7EB68F2B4CE}" srcOrd="2" destOrd="0" presId="urn:microsoft.com/office/officeart/2005/8/layout/hierarchy4"/>
    <dgm:cxn modelId="{48A2BA0C-4F0F-43F9-AAE4-5970B070425E}" type="presParOf" srcId="{73B53E02-B21B-4547-A0FD-F7EB68F2B4CE}" destId="{4AC8D268-AB12-4A3E-92E8-3E32501630FA}" srcOrd="0" destOrd="0" presId="urn:microsoft.com/office/officeart/2005/8/layout/hierarchy4"/>
    <dgm:cxn modelId="{2A5BB666-2049-4BB5-9781-757EDE53FE9A}" type="presParOf" srcId="{4AC8D268-AB12-4A3E-92E8-3E32501630FA}" destId="{2E3EDE7A-D987-4BC9-B65B-AD997F1FE619}" srcOrd="0" destOrd="0" presId="urn:microsoft.com/office/officeart/2005/8/layout/hierarchy4"/>
    <dgm:cxn modelId="{F9917FF0-AE12-4A05-B265-248A4C73B419}" type="presParOf" srcId="{4AC8D268-AB12-4A3E-92E8-3E32501630FA}" destId="{BE55F99B-EF2B-46F3-A30C-F68B6631FCB0}" srcOrd="1" destOrd="0" presId="urn:microsoft.com/office/officeart/2005/8/layout/hierarchy4"/>
    <dgm:cxn modelId="{F1B7EDF0-07EF-4B1C-B511-FD0738A1010D}" type="presParOf" srcId="{73B53E02-B21B-4547-A0FD-F7EB68F2B4CE}" destId="{E405A4D7-F8CE-4E98-8A8F-30ED37568580}" srcOrd="1" destOrd="0" presId="urn:microsoft.com/office/officeart/2005/8/layout/hierarchy4"/>
    <dgm:cxn modelId="{0A27138D-21EA-4535-AF5F-6F97551A72D9}" type="presParOf" srcId="{73B53E02-B21B-4547-A0FD-F7EB68F2B4CE}" destId="{C18AA162-7041-40FF-87FA-50904A1E5043}" srcOrd="2" destOrd="0" presId="urn:microsoft.com/office/officeart/2005/8/layout/hierarchy4"/>
    <dgm:cxn modelId="{F36542FB-D6D7-44F4-91DC-D1C5D2AD1500}" type="presParOf" srcId="{C18AA162-7041-40FF-87FA-50904A1E5043}" destId="{4D511FAB-8296-4C0C-AA6E-50907F7495AA}" srcOrd="0" destOrd="0" presId="urn:microsoft.com/office/officeart/2005/8/layout/hierarchy4"/>
    <dgm:cxn modelId="{CE8F45DB-F694-48F8-A6D4-E060A699FDFE}" type="presParOf" srcId="{C18AA162-7041-40FF-87FA-50904A1E5043}" destId="{604572BB-F6DC-4C2C-B957-B90541F42B45}" srcOrd="1" destOrd="0" presId="urn:microsoft.com/office/officeart/2005/8/layout/hierarchy4"/>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D344A665-2E5E-4421-AE8B-8A603F08E8C0}" type="doc">
      <dgm:prSet loTypeId="urn:microsoft.com/office/officeart/2005/8/layout/hProcess9" loCatId="process" qsTypeId="urn:microsoft.com/office/officeart/2005/8/quickstyle/simple1" qsCatId="simple" csTypeId="urn:microsoft.com/office/officeart/2005/8/colors/accent1_2" csCatId="accent1" phldr="1"/>
      <dgm:spPr/>
    </dgm:pt>
    <dgm:pt modelId="{346B2964-2BE4-4023-AD9C-583BF866704D}">
      <dgm:prSet phldrT="[Text]" custT="1"/>
      <dgm:spPr>
        <a:solidFill>
          <a:schemeClr val="accent5">
            <a:lumMod val="20000"/>
            <a:lumOff val="80000"/>
          </a:schemeClr>
        </a:solidFill>
        <a:ln>
          <a:solidFill>
            <a:srgbClr val="002060"/>
          </a:solidFill>
        </a:ln>
      </dgm:spPr>
      <dgm:t>
        <a:bodyPr/>
        <a:lstStyle/>
        <a:p>
          <a:pPr algn="ctr">
            <a:buFont typeface="+mj-lt"/>
            <a:buAutoNum type="arabicPeriod"/>
          </a:pPr>
          <a:r>
            <a:rPr lang="en-US" sz="1600" b="1">
              <a:solidFill>
                <a:srgbClr val="002060"/>
              </a:solidFill>
            </a:rPr>
            <a:t>Job Discovery</a:t>
          </a:r>
        </a:p>
      </dgm:t>
    </dgm:pt>
    <dgm:pt modelId="{E4FC3337-7275-4559-B288-CA30367EFE6E}" type="parTrans" cxnId="{205BE46F-A075-4653-8732-EE27F4BF4B2D}">
      <dgm:prSet/>
      <dgm:spPr/>
      <dgm:t>
        <a:bodyPr/>
        <a:lstStyle/>
        <a:p>
          <a:pPr algn="ctr"/>
          <a:endParaRPr lang="en-US"/>
        </a:p>
      </dgm:t>
    </dgm:pt>
    <dgm:pt modelId="{C1A93FB1-A3D1-40A9-BBD5-EE964DBDE993}" type="sibTrans" cxnId="{205BE46F-A075-4653-8732-EE27F4BF4B2D}">
      <dgm:prSet/>
      <dgm:spPr/>
      <dgm:t>
        <a:bodyPr/>
        <a:lstStyle/>
        <a:p>
          <a:pPr algn="ctr"/>
          <a:endParaRPr lang="en-US"/>
        </a:p>
      </dgm:t>
    </dgm:pt>
    <dgm:pt modelId="{35A42DE9-2A98-456A-9072-EDEF12401DCD}">
      <dgm:prSet custT="1"/>
      <dgm:spPr>
        <a:solidFill>
          <a:schemeClr val="accent5">
            <a:lumMod val="20000"/>
            <a:lumOff val="80000"/>
          </a:schemeClr>
        </a:solidFill>
        <a:ln>
          <a:solidFill>
            <a:srgbClr val="002060"/>
          </a:solidFill>
        </a:ln>
      </dgm:spPr>
      <dgm:t>
        <a:bodyPr/>
        <a:lstStyle/>
        <a:p>
          <a:pPr algn="ctr"/>
          <a:r>
            <a:rPr lang="en-US" sz="1600" b="1">
              <a:solidFill>
                <a:srgbClr val="002060"/>
              </a:solidFill>
            </a:rPr>
            <a:t>Job Development, Negotiation, &amp; Placement</a:t>
          </a:r>
        </a:p>
      </dgm:t>
    </dgm:pt>
    <dgm:pt modelId="{E8D649B1-4637-424A-8C09-1B464764255E}" type="parTrans" cxnId="{3389A0D5-0D4B-4F13-AB6F-A56115D6D4FF}">
      <dgm:prSet/>
      <dgm:spPr/>
      <dgm:t>
        <a:bodyPr/>
        <a:lstStyle/>
        <a:p>
          <a:pPr algn="ctr"/>
          <a:endParaRPr lang="en-US"/>
        </a:p>
      </dgm:t>
    </dgm:pt>
    <dgm:pt modelId="{CA5F7558-FBF2-406E-B0FD-11F5C32387C7}" type="sibTrans" cxnId="{3389A0D5-0D4B-4F13-AB6F-A56115D6D4FF}">
      <dgm:prSet/>
      <dgm:spPr/>
      <dgm:t>
        <a:bodyPr/>
        <a:lstStyle/>
        <a:p>
          <a:pPr algn="ctr"/>
          <a:endParaRPr lang="en-US"/>
        </a:p>
      </dgm:t>
    </dgm:pt>
    <dgm:pt modelId="{02658F46-F706-44B1-BDFC-EB098BBFB77F}">
      <dgm:prSet custT="1"/>
      <dgm:spPr>
        <a:solidFill>
          <a:schemeClr val="accent5">
            <a:lumMod val="20000"/>
            <a:lumOff val="80000"/>
          </a:schemeClr>
        </a:solidFill>
        <a:ln>
          <a:solidFill>
            <a:srgbClr val="002060"/>
          </a:solidFill>
        </a:ln>
      </dgm:spPr>
      <dgm:t>
        <a:bodyPr/>
        <a:lstStyle/>
        <a:p>
          <a:pPr algn="ctr"/>
          <a:r>
            <a:rPr lang="en-US" sz="1600" b="1">
              <a:solidFill>
                <a:srgbClr val="002060"/>
              </a:solidFill>
            </a:rPr>
            <a:t>Post-Employment Supports</a:t>
          </a:r>
        </a:p>
      </dgm:t>
    </dgm:pt>
    <dgm:pt modelId="{F1513D20-583B-40E1-9274-77B3DF3BB36D}" type="parTrans" cxnId="{33F25B3D-EE31-4F49-AAA2-7359AB8DF3E9}">
      <dgm:prSet/>
      <dgm:spPr/>
      <dgm:t>
        <a:bodyPr/>
        <a:lstStyle/>
        <a:p>
          <a:pPr algn="ctr"/>
          <a:endParaRPr lang="en-US"/>
        </a:p>
      </dgm:t>
    </dgm:pt>
    <dgm:pt modelId="{DCB1EB4E-9F91-4A2F-B8DB-33247CC986EA}" type="sibTrans" cxnId="{33F25B3D-EE31-4F49-AAA2-7359AB8DF3E9}">
      <dgm:prSet/>
      <dgm:spPr/>
      <dgm:t>
        <a:bodyPr/>
        <a:lstStyle/>
        <a:p>
          <a:pPr algn="ctr"/>
          <a:endParaRPr lang="en-US"/>
        </a:p>
      </dgm:t>
    </dgm:pt>
    <dgm:pt modelId="{EA604C69-86C6-476A-A535-60D85520A260}" type="pres">
      <dgm:prSet presAssocID="{D344A665-2E5E-4421-AE8B-8A603F08E8C0}" presName="CompostProcess" presStyleCnt="0">
        <dgm:presLayoutVars>
          <dgm:dir/>
          <dgm:resizeHandles val="exact"/>
        </dgm:presLayoutVars>
      </dgm:prSet>
      <dgm:spPr/>
    </dgm:pt>
    <dgm:pt modelId="{DA58BCA9-B7E7-4FB8-8F47-887AF508D691}" type="pres">
      <dgm:prSet presAssocID="{D344A665-2E5E-4421-AE8B-8A603F08E8C0}" presName="arrow" presStyleLbl="bgShp" presStyleIdx="0" presStyleCnt="1" custLinFactNeighborX="-6529"/>
      <dgm:spPr/>
    </dgm:pt>
    <dgm:pt modelId="{4A19B7CA-F595-477E-AA3F-B5D564192471}" type="pres">
      <dgm:prSet presAssocID="{D344A665-2E5E-4421-AE8B-8A603F08E8C0}" presName="linearProcess" presStyleCnt="0"/>
      <dgm:spPr/>
    </dgm:pt>
    <dgm:pt modelId="{3CB09431-6532-4E4A-9661-3A2E5787A1CD}" type="pres">
      <dgm:prSet presAssocID="{346B2964-2BE4-4023-AD9C-583BF866704D}" presName="textNode" presStyleLbl="node1" presStyleIdx="0" presStyleCnt="3" custScaleX="64375" custLinFactX="-1713" custLinFactNeighborX="-100000">
        <dgm:presLayoutVars>
          <dgm:bulletEnabled val="1"/>
        </dgm:presLayoutVars>
      </dgm:prSet>
      <dgm:spPr/>
    </dgm:pt>
    <dgm:pt modelId="{65678C06-5A17-4989-984E-25E620AE32A8}" type="pres">
      <dgm:prSet presAssocID="{C1A93FB1-A3D1-40A9-BBD5-EE964DBDE993}" presName="sibTrans" presStyleCnt="0"/>
      <dgm:spPr/>
    </dgm:pt>
    <dgm:pt modelId="{D3018BEC-B4D2-4797-AD25-C0336D40DBC4}" type="pres">
      <dgm:prSet presAssocID="{35A42DE9-2A98-456A-9072-EDEF12401DCD}" presName="textNode" presStyleLbl="node1" presStyleIdx="1" presStyleCnt="3" custScaleX="85190" custLinFactX="-10688" custLinFactNeighborX="-100000">
        <dgm:presLayoutVars>
          <dgm:bulletEnabled val="1"/>
        </dgm:presLayoutVars>
      </dgm:prSet>
      <dgm:spPr/>
    </dgm:pt>
    <dgm:pt modelId="{A5132667-1452-433C-B3A1-C458ED73B0E3}" type="pres">
      <dgm:prSet presAssocID="{CA5F7558-FBF2-406E-B0FD-11F5C32387C7}" presName="sibTrans" presStyleCnt="0"/>
      <dgm:spPr/>
    </dgm:pt>
    <dgm:pt modelId="{D96B2D71-8D98-46EC-9F78-CE041C7950A0}" type="pres">
      <dgm:prSet presAssocID="{02658F46-F706-44B1-BDFC-EB098BBFB77F}" presName="textNode" presStyleLbl="node1" presStyleIdx="2" presStyleCnt="3" custScaleX="56569" custLinFactX="-19772" custLinFactNeighborX="-100000">
        <dgm:presLayoutVars>
          <dgm:bulletEnabled val="1"/>
        </dgm:presLayoutVars>
      </dgm:prSet>
      <dgm:spPr/>
    </dgm:pt>
  </dgm:ptLst>
  <dgm:cxnLst>
    <dgm:cxn modelId="{FFE2CC14-2B33-42D7-8CF5-B62A34FD18CE}" type="presOf" srcId="{D344A665-2E5E-4421-AE8B-8A603F08E8C0}" destId="{EA604C69-86C6-476A-A535-60D85520A260}" srcOrd="0" destOrd="0" presId="urn:microsoft.com/office/officeart/2005/8/layout/hProcess9"/>
    <dgm:cxn modelId="{F17E752A-A5FB-4B1B-8CB8-23A658AD71FB}" type="presOf" srcId="{35A42DE9-2A98-456A-9072-EDEF12401DCD}" destId="{D3018BEC-B4D2-4797-AD25-C0336D40DBC4}" srcOrd="0" destOrd="0" presId="urn:microsoft.com/office/officeart/2005/8/layout/hProcess9"/>
    <dgm:cxn modelId="{33F25B3D-EE31-4F49-AAA2-7359AB8DF3E9}" srcId="{D344A665-2E5E-4421-AE8B-8A603F08E8C0}" destId="{02658F46-F706-44B1-BDFC-EB098BBFB77F}" srcOrd="2" destOrd="0" parTransId="{F1513D20-583B-40E1-9274-77B3DF3BB36D}" sibTransId="{DCB1EB4E-9F91-4A2F-B8DB-33247CC986EA}"/>
    <dgm:cxn modelId="{205BE46F-A075-4653-8732-EE27F4BF4B2D}" srcId="{D344A665-2E5E-4421-AE8B-8A603F08E8C0}" destId="{346B2964-2BE4-4023-AD9C-583BF866704D}" srcOrd="0" destOrd="0" parTransId="{E4FC3337-7275-4559-B288-CA30367EFE6E}" sibTransId="{C1A93FB1-A3D1-40A9-BBD5-EE964DBDE993}"/>
    <dgm:cxn modelId="{264DA4C3-62DB-4F6B-A27B-47DB9319369C}" type="presOf" srcId="{02658F46-F706-44B1-BDFC-EB098BBFB77F}" destId="{D96B2D71-8D98-46EC-9F78-CE041C7950A0}" srcOrd="0" destOrd="0" presId="urn:microsoft.com/office/officeart/2005/8/layout/hProcess9"/>
    <dgm:cxn modelId="{3389A0D5-0D4B-4F13-AB6F-A56115D6D4FF}" srcId="{D344A665-2E5E-4421-AE8B-8A603F08E8C0}" destId="{35A42DE9-2A98-456A-9072-EDEF12401DCD}" srcOrd="1" destOrd="0" parTransId="{E8D649B1-4637-424A-8C09-1B464764255E}" sibTransId="{CA5F7558-FBF2-406E-B0FD-11F5C32387C7}"/>
    <dgm:cxn modelId="{7916A9E4-79F6-4AEC-A097-3C30E0CCA89F}" type="presOf" srcId="{346B2964-2BE4-4023-AD9C-583BF866704D}" destId="{3CB09431-6532-4E4A-9661-3A2E5787A1CD}" srcOrd="0" destOrd="0" presId="urn:microsoft.com/office/officeart/2005/8/layout/hProcess9"/>
    <dgm:cxn modelId="{5EC5D512-96AD-40F0-8B3C-317E26FAD35F}" type="presParOf" srcId="{EA604C69-86C6-476A-A535-60D85520A260}" destId="{DA58BCA9-B7E7-4FB8-8F47-887AF508D691}" srcOrd="0" destOrd="0" presId="urn:microsoft.com/office/officeart/2005/8/layout/hProcess9"/>
    <dgm:cxn modelId="{2E0C8896-5C47-4796-AC85-49E4C918BE1E}" type="presParOf" srcId="{EA604C69-86C6-476A-A535-60D85520A260}" destId="{4A19B7CA-F595-477E-AA3F-B5D564192471}" srcOrd="1" destOrd="0" presId="urn:microsoft.com/office/officeart/2005/8/layout/hProcess9"/>
    <dgm:cxn modelId="{08A99639-C302-4749-95E1-F5A012D7A845}" type="presParOf" srcId="{4A19B7CA-F595-477E-AA3F-B5D564192471}" destId="{3CB09431-6532-4E4A-9661-3A2E5787A1CD}" srcOrd="0" destOrd="0" presId="urn:microsoft.com/office/officeart/2005/8/layout/hProcess9"/>
    <dgm:cxn modelId="{D8D7D548-413E-4844-A180-69C5BDEBD2F7}" type="presParOf" srcId="{4A19B7CA-F595-477E-AA3F-B5D564192471}" destId="{65678C06-5A17-4989-984E-25E620AE32A8}" srcOrd="1" destOrd="0" presId="urn:microsoft.com/office/officeart/2005/8/layout/hProcess9"/>
    <dgm:cxn modelId="{1AD4AD58-8C02-475B-A807-66175076FEC0}" type="presParOf" srcId="{4A19B7CA-F595-477E-AA3F-B5D564192471}" destId="{D3018BEC-B4D2-4797-AD25-C0336D40DBC4}" srcOrd="2" destOrd="0" presId="urn:microsoft.com/office/officeart/2005/8/layout/hProcess9"/>
    <dgm:cxn modelId="{860DE02D-BF4E-4225-8897-11920DD79F4C}" type="presParOf" srcId="{4A19B7CA-F595-477E-AA3F-B5D564192471}" destId="{A5132667-1452-433C-B3A1-C458ED73B0E3}" srcOrd="3" destOrd="0" presId="urn:microsoft.com/office/officeart/2005/8/layout/hProcess9"/>
    <dgm:cxn modelId="{2448C447-553E-445A-89A9-FCC0D2405415}" type="presParOf" srcId="{4A19B7CA-F595-477E-AA3F-B5D564192471}" destId="{D96B2D71-8D98-46EC-9F78-CE041C7950A0}" srcOrd="4" destOrd="0" presId="urn:microsoft.com/office/officeart/2005/8/layout/hProcess9"/>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3063F6FF-5525-422C-8B70-7CEF7F87FC14}" type="doc">
      <dgm:prSet loTypeId="urn:microsoft.com/office/officeart/2005/8/layout/radial4" loCatId="relationship" qsTypeId="urn:microsoft.com/office/officeart/2005/8/quickstyle/simple5" qsCatId="simple" csTypeId="urn:microsoft.com/office/officeart/2005/8/colors/accent2_2" csCatId="accent2" phldr="1"/>
      <dgm:spPr/>
      <dgm:t>
        <a:bodyPr/>
        <a:lstStyle/>
        <a:p>
          <a:endParaRPr lang="en-US"/>
        </a:p>
      </dgm:t>
    </dgm:pt>
    <dgm:pt modelId="{E890E9EE-2FF0-4E63-BE6C-C2F55C147A73}">
      <dgm:prSet phldrT="[Text]"/>
      <dgm:spPr>
        <a:blipFill dpi="0" rotWithShape="0">
          <a:blip xmlns:r="http://schemas.openxmlformats.org/officeDocument/2006/relationships" r:embed="rId1">
            <a:extLst>
              <a:ext uri="{28A0092B-C50C-407E-A947-70E740481C1C}">
                <a14:useLocalDpi xmlns:a14="http://schemas.microsoft.com/office/drawing/2010/main" val="0"/>
              </a:ext>
            </a:extLst>
          </a:blip>
          <a:srcRect/>
          <a:stretch>
            <a:fillRect/>
          </a:stretch>
        </a:blipFill>
        <a:ln>
          <a:solidFill>
            <a:srgbClr val="002060"/>
          </a:solidFill>
        </a:ln>
      </dgm:spPr>
      <dgm:t>
        <a:bodyPr/>
        <a:lstStyle/>
        <a:p>
          <a:r>
            <a:rPr lang="en-US"/>
            <a:t>   </a:t>
          </a:r>
        </a:p>
      </dgm:t>
    </dgm:pt>
    <dgm:pt modelId="{A322FB28-25DD-4927-815B-F637D1808144}" type="parTrans" cxnId="{C2CF6DAF-D2D9-42F2-9C1F-369BA0C72227}">
      <dgm:prSet/>
      <dgm:spPr/>
      <dgm:t>
        <a:bodyPr/>
        <a:lstStyle/>
        <a:p>
          <a:endParaRPr lang="en-US"/>
        </a:p>
      </dgm:t>
    </dgm:pt>
    <dgm:pt modelId="{ADF551CA-17DE-4B89-AFAB-982F1FDC60F2}" type="sibTrans" cxnId="{C2CF6DAF-D2D9-42F2-9C1F-369BA0C72227}">
      <dgm:prSet/>
      <dgm:spPr/>
      <dgm:t>
        <a:bodyPr/>
        <a:lstStyle/>
        <a:p>
          <a:endParaRPr lang="en-US"/>
        </a:p>
      </dgm:t>
    </dgm:pt>
    <dgm:pt modelId="{2A531587-EB9C-4805-A6F9-54A68C670DAB}">
      <dgm:prSet phldrT="[Text]"/>
      <dgm:spPr>
        <a:solidFill>
          <a:schemeClr val="accent5">
            <a:lumMod val="20000"/>
            <a:lumOff val="80000"/>
          </a:schemeClr>
        </a:solidFill>
        <a:ln>
          <a:solidFill>
            <a:srgbClr val="002060"/>
          </a:solidFill>
        </a:ln>
      </dgm:spPr>
      <dgm:t>
        <a:bodyPr/>
        <a:lstStyle/>
        <a:p>
          <a:r>
            <a:rPr lang="en-US" b="1">
              <a:solidFill>
                <a:srgbClr val="002060"/>
              </a:solidFill>
            </a:rPr>
            <a:t>DDS</a:t>
          </a:r>
        </a:p>
      </dgm:t>
    </dgm:pt>
    <dgm:pt modelId="{30B1124C-9DD7-42BD-9151-ED00620AA04F}" type="parTrans" cxnId="{ECC5142C-D59B-4FB1-99FD-43C6EC4E8C87}">
      <dgm:prSet/>
      <dgm:spPr>
        <a:solidFill>
          <a:srgbClr val="0194C8"/>
        </a:solidFill>
      </dgm:spPr>
      <dgm:t>
        <a:bodyPr/>
        <a:lstStyle/>
        <a:p>
          <a:endParaRPr lang="en-US"/>
        </a:p>
      </dgm:t>
    </dgm:pt>
    <dgm:pt modelId="{197E8A08-207B-4A0C-9A4B-FCFC5E929D3E}" type="sibTrans" cxnId="{ECC5142C-D59B-4FB1-99FD-43C6EC4E8C87}">
      <dgm:prSet/>
      <dgm:spPr/>
      <dgm:t>
        <a:bodyPr/>
        <a:lstStyle/>
        <a:p>
          <a:endParaRPr lang="en-US"/>
        </a:p>
      </dgm:t>
    </dgm:pt>
    <dgm:pt modelId="{64CA7F87-F708-4669-BBF3-029D52D7D195}">
      <dgm:prSet phldrT="[Text]"/>
      <dgm:spPr>
        <a:solidFill>
          <a:schemeClr val="accent5">
            <a:lumMod val="20000"/>
            <a:lumOff val="80000"/>
          </a:schemeClr>
        </a:solidFill>
        <a:ln>
          <a:solidFill>
            <a:srgbClr val="002060"/>
          </a:solidFill>
        </a:ln>
      </dgm:spPr>
      <dgm:t>
        <a:bodyPr/>
        <a:lstStyle/>
        <a:p>
          <a:r>
            <a:rPr lang="en-US" b="1">
              <a:solidFill>
                <a:srgbClr val="002060"/>
              </a:solidFill>
            </a:rPr>
            <a:t>Host Business</a:t>
          </a:r>
        </a:p>
      </dgm:t>
    </dgm:pt>
    <dgm:pt modelId="{5B346C59-C66D-4BCA-A5AC-361CD1C86FA6}" type="parTrans" cxnId="{0AD47664-6333-4D10-B31D-D17C1DD6B114}">
      <dgm:prSet/>
      <dgm:spPr>
        <a:solidFill>
          <a:srgbClr val="0194C8"/>
        </a:solidFill>
      </dgm:spPr>
      <dgm:t>
        <a:bodyPr/>
        <a:lstStyle/>
        <a:p>
          <a:endParaRPr lang="en-US"/>
        </a:p>
      </dgm:t>
    </dgm:pt>
    <dgm:pt modelId="{9502C8F8-C28A-4B5F-9EDE-2CAF472302D4}" type="sibTrans" cxnId="{0AD47664-6333-4D10-B31D-D17C1DD6B114}">
      <dgm:prSet/>
      <dgm:spPr/>
      <dgm:t>
        <a:bodyPr/>
        <a:lstStyle/>
        <a:p>
          <a:endParaRPr lang="en-US"/>
        </a:p>
      </dgm:t>
    </dgm:pt>
    <dgm:pt modelId="{FA82FE78-9806-4D87-A259-9237C6BBB532}">
      <dgm:prSet phldrT="[Text]"/>
      <dgm:spPr>
        <a:solidFill>
          <a:schemeClr val="accent5">
            <a:lumMod val="20000"/>
            <a:lumOff val="80000"/>
          </a:schemeClr>
        </a:solidFill>
        <a:ln>
          <a:solidFill>
            <a:srgbClr val="002060"/>
          </a:solidFill>
        </a:ln>
      </dgm:spPr>
      <dgm:t>
        <a:bodyPr/>
        <a:lstStyle/>
        <a:p>
          <a:r>
            <a:rPr lang="en-US" b="1">
              <a:solidFill>
                <a:srgbClr val="002060"/>
              </a:solidFill>
            </a:rPr>
            <a:t>DDS Qualified Provider</a:t>
          </a:r>
        </a:p>
      </dgm:t>
    </dgm:pt>
    <dgm:pt modelId="{B1F43ABB-C2C2-49B8-B7E6-0A8A4C9AE2DA}" type="parTrans" cxnId="{CF045D30-9D78-4D34-A34D-750393E8210E}">
      <dgm:prSet/>
      <dgm:spPr>
        <a:solidFill>
          <a:srgbClr val="0194C8"/>
        </a:solidFill>
      </dgm:spPr>
      <dgm:t>
        <a:bodyPr/>
        <a:lstStyle/>
        <a:p>
          <a:endParaRPr lang="en-US"/>
        </a:p>
      </dgm:t>
    </dgm:pt>
    <dgm:pt modelId="{7A1CBA90-E5DC-44B1-9C7E-7B8CB9EA6CCA}" type="sibTrans" cxnId="{CF045D30-9D78-4D34-A34D-750393E8210E}">
      <dgm:prSet/>
      <dgm:spPr/>
      <dgm:t>
        <a:bodyPr/>
        <a:lstStyle/>
        <a:p>
          <a:endParaRPr lang="en-US"/>
        </a:p>
      </dgm:t>
    </dgm:pt>
    <dgm:pt modelId="{AC181063-21D7-4C6B-91AD-0F4F48E61547}" type="pres">
      <dgm:prSet presAssocID="{3063F6FF-5525-422C-8B70-7CEF7F87FC14}" presName="cycle" presStyleCnt="0">
        <dgm:presLayoutVars>
          <dgm:chMax val="1"/>
          <dgm:dir/>
          <dgm:animLvl val="ctr"/>
          <dgm:resizeHandles val="exact"/>
        </dgm:presLayoutVars>
      </dgm:prSet>
      <dgm:spPr/>
    </dgm:pt>
    <dgm:pt modelId="{493386C7-B409-47DA-9339-BA7E3DEE5F16}" type="pres">
      <dgm:prSet presAssocID="{E890E9EE-2FF0-4E63-BE6C-C2F55C147A73}" presName="centerShape" presStyleLbl="node0" presStyleIdx="0" presStyleCnt="1"/>
      <dgm:spPr/>
    </dgm:pt>
    <dgm:pt modelId="{5C3B88E7-E0AD-4871-8AC9-F18BECA9D38E}" type="pres">
      <dgm:prSet presAssocID="{30B1124C-9DD7-42BD-9151-ED00620AA04F}" presName="parTrans" presStyleLbl="bgSibTrans2D1" presStyleIdx="0" presStyleCnt="3"/>
      <dgm:spPr/>
    </dgm:pt>
    <dgm:pt modelId="{F41B72E4-974B-4331-9540-3409A4172D44}" type="pres">
      <dgm:prSet presAssocID="{2A531587-EB9C-4805-A6F9-54A68C670DAB}" presName="node" presStyleLbl="node1" presStyleIdx="0" presStyleCnt="3">
        <dgm:presLayoutVars>
          <dgm:bulletEnabled val="1"/>
        </dgm:presLayoutVars>
      </dgm:prSet>
      <dgm:spPr/>
    </dgm:pt>
    <dgm:pt modelId="{BD080513-38FF-4ABA-BECF-34E4FAE84BD6}" type="pres">
      <dgm:prSet presAssocID="{5B346C59-C66D-4BCA-A5AC-361CD1C86FA6}" presName="parTrans" presStyleLbl="bgSibTrans2D1" presStyleIdx="1" presStyleCnt="3"/>
      <dgm:spPr/>
    </dgm:pt>
    <dgm:pt modelId="{4868086B-560F-4F33-946E-9B64A689E3DB}" type="pres">
      <dgm:prSet presAssocID="{64CA7F87-F708-4669-BBF3-029D52D7D195}" presName="node" presStyleLbl="node1" presStyleIdx="1" presStyleCnt="3">
        <dgm:presLayoutVars>
          <dgm:bulletEnabled val="1"/>
        </dgm:presLayoutVars>
      </dgm:prSet>
      <dgm:spPr/>
    </dgm:pt>
    <dgm:pt modelId="{A61D7EE8-C41D-4C30-812F-938531750E3F}" type="pres">
      <dgm:prSet presAssocID="{B1F43ABB-C2C2-49B8-B7E6-0A8A4C9AE2DA}" presName="parTrans" presStyleLbl="bgSibTrans2D1" presStyleIdx="2" presStyleCnt="3"/>
      <dgm:spPr/>
    </dgm:pt>
    <dgm:pt modelId="{B9415244-9092-4BF2-BC8C-2AF7ED43A7F2}" type="pres">
      <dgm:prSet presAssocID="{FA82FE78-9806-4D87-A259-9237C6BBB532}" presName="node" presStyleLbl="node1" presStyleIdx="2" presStyleCnt="3">
        <dgm:presLayoutVars>
          <dgm:bulletEnabled val="1"/>
        </dgm:presLayoutVars>
      </dgm:prSet>
      <dgm:spPr/>
    </dgm:pt>
  </dgm:ptLst>
  <dgm:cxnLst>
    <dgm:cxn modelId="{69FC031F-7C52-4D2C-B1B1-BE763164563F}" type="presOf" srcId="{B1F43ABB-C2C2-49B8-B7E6-0A8A4C9AE2DA}" destId="{A61D7EE8-C41D-4C30-812F-938531750E3F}" srcOrd="0" destOrd="0" presId="urn:microsoft.com/office/officeart/2005/8/layout/radial4"/>
    <dgm:cxn modelId="{ECC5142C-D59B-4FB1-99FD-43C6EC4E8C87}" srcId="{E890E9EE-2FF0-4E63-BE6C-C2F55C147A73}" destId="{2A531587-EB9C-4805-A6F9-54A68C670DAB}" srcOrd="0" destOrd="0" parTransId="{30B1124C-9DD7-42BD-9151-ED00620AA04F}" sibTransId="{197E8A08-207B-4A0C-9A4B-FCFC5E929D3E}"/>
    <dgm:cxn modelId="{CF045D30-9D78-4D34-A34D-750393E8210E}" srcId="{E890E9EE-2FF0-4E63-BE6C-C2F55C147A73}" destId="{FA82FE78-9806-4D87-A259-9237C6BBB532}" srcOrd="2" destOrd="0" parTransId="{B1F43ABB-C2C2-49B8-B7E6-0A8A4C9AE2DA}" sibTransId="{7A1CBA90-E5DC-44B1-9C7E-7B8CB9EA6CCA}"/>
    <dgm:cxn modelId="{0AD47664-6333-4D10-B31D-D17C1DD6B114}" srcId="{E890E9EE-2FF0-4E63-BE6C-C2F55C147A73}" destId="{64CA7F87-F708-4669-BBF3-029D52D7D195}" srcOrd="1" destOrd="0" parTransId="{5B346C59-C66D-4BCA-A5AC-361CD1C86FA6}" sibTransId="{9502C8F8-C28A-4B5F-9EDE-2CAF472302D4}"/>
    <dgm:cxn modelId="{23E8FB66-B725-4A3B-B2BC-29C1ACF85A0C}" type="presOf" srcId="{FA82FE78-9806-4D87-A259-9237C6BBB532}" destId="{B9415244-9092-4BF2-BC8C-2AF7ED43A7F2}" srcOrd="0" destOrd="0" presId="urn:microsoft.com/office/officeart/2005/8/layout/radial4"/>
    <dgm:cxn modelId="{E0DC2D78-E04A-4F55-8E06-C368B3DBDEC7}" type="presOf" srcId="{30B1124C-9DD7-42BD-9151-ED00620AA04F}" destId="{5C3B88E7-E0AD-4871-8AC9-F18BECA9D38E}" srcOrd="0" destOrd="0" presId="urn:microsoft.com/office/officeart/2005/8/layout/radial4"/>
    <dgm:cxn modelId="{FEBD1D7E-BEFC-407B-850D-B01B8FC85531}" type="presOf" srcId="{64CA7F87-F708-4669-BBF3-029D52D7D195}" destId="{4868086B-560F-4F33-946E-9B64A689E3DB}" srcOrd="0" destOrd="0" presId="urn:microsoft.com/office/officeart/2005/8/layout/radial4"/>
    <dgm:cxn modelId="{C2CF6DAF-D2D9-42F2-9C1F-369BA0C72227}" srcId="{3063F6FF-5525-422C-8B70-7CEF7F87FC14}" destId="{E890E9EE-2FF0-4E63-BE6C-C2F55C147A73}" srcOrd="0" destOrd="0" parTransId="{A322FB28-25DD-4927-815B-F637D1808144}" sibTransId="{ADF551CA-17DE-4B89-AFAB-982F1FDC60F2}"/>
    <dgm:cxn modelId="{E5A3B3DC-62C8-4188-9A07-061FA75B4A3D}" type="presOf" srcId="{E890E9EE-2FF0-4E63-BE6C-C2F55C147A73}" destId="{493386C7-B409-47DA-9339-BA7E3DEE5F16}" srcOrd="0" destOrd="0" presId="urn:microsoft.com/office/officeart/2005/8/layout/radial4"/>
    <dgm:cxn modelId="{5DC522DE-3A90-4BB1-A0E1-912F504A4A23}" type="presOf" srcId="{2A531587-EB9C-4805-A6F9-54A68C670DAB}" destId="{F41B72E4-974B-4331-9540-3409A4172D44}" srcOrd="0" destOrd="0" presId="urn:microsoft.com/office/officeart/2005/8/layout/radial4"/>
    <dgm:cxn modelId="{3E30E1E0-8081-46E5-9F33-A61B250FB687}" type="presOf" srcId="{5B346C59-C66D-4BCA-A5AC-361CD1C86FA6}" destId="{BD080513-38FF-4ABA-BECF-34E4FAE84BD6}" srcOrd="0" destOrd="0" presId="urn:microsoft.com/office/officeart/2005/8/layout/radial4"/>
    <dgm:cxn modelId="{33F658EF-86CD-45C8-883D-A9E084496B74}" type="presOf" srcId="{3063F6FF-5525-422C-8B70-7CEF7F87FC14}" destId="{AC181063-21D7-4C6B-91AD-0F4F48E61547}" srcOrd="0" destOrd="0" presId="urn:microsoft.com/office/officeart/2005/8/layout/radial4"/>
    <dgm:cxn modelId="{44B16C8D-B9DA-49A2-A5BD-653ED0B28765}" type="presParOf" srcId="{AC181063-21D7-4C6B-91AD-0F4F48E61547}" destId="{493386C7-B409-47DA-9339-BA7E3DEE5F16}" srcOrd="0" destOrd="0" presId="urn:microsoft.com/office/officeart/2005/8/layout/radial4"/>
    <dgm:cxn modelId="{A6691225-0BD1-4EED-8399-1DA18CF5E1F7}" type="presParOf" srcId="{AC181063-21D7-4C6B-91AD-0F4F48E61547}" destId="{5C3B88E7-E0AD-4871-8AC9-F18BECA9D38E}" srcOrd="1" destOrd="0" presId="urn:microsoft.com/office/officeart/2005/8/layout/radial4"/>
    <dgm:cxn modelId="{DAF6D172-5A7F-46C5-A316-C090B5A6C1D2}" type="presParOf" srcId="{AC181063-21D7-4C6B-91AD-0F4F48E61547}" destId="{F41B72E4-974B-4331-9540-3409A4172D44}" srcOrd="2" destOrd="0" presId="urn:microsoft.com/office/officeart/2005/8/layout/radial4"/>
    <dgm:cxn modelId="{D618E1F6-5FF4-4AFE-AC82-3479604F8C7E}" type="presParOf" srcId="{AC181063-21D7-4C6B-91AD-0F4F48E61547}" destId="{BD080513-38FF-4ABA-BECF-34E4FAE84BD6}" srcOrd="3" destOrd="0" presId="urn:microsoft.com/office/officeart/2005/8/layout/radial4"/>
    <dgm:cxn modelId="{2815FAF0-B9E8-4F66-9F5B-CDACA1CB4AFA}" type="presParOf" srcId="{AC181063-21D7-4C6B-91AD-0F4F48E61547}" destId="{4868086B-560F-4F33-946E-9B64A689E3DB}" srcOrd="4" destOrd="0" presId="urn:microsoft.com/office/officeart/2005/8/layout/radial4"/>
    <dgm:cxn modelId="{E7FB493F-5FA2-44FE-980E-15AFF45F2835}" type="presParOf" srcId="{AC181063-21D7-4C6B-91AD-0F4F48E61547}" destId="{A61D7EE8-C41D-4C30-812F-938531750E3F}" srcOrd="5" destOrd="0" presId="urn:microsoft.com/office/officeart/2005/8/layout/radial4"/>
    <dgm:cxn modelId="{9F4C765B-87E6-4E6B-A9AE-4BB81585403B}" type="presParOf" srcId="{AC181063-21D7-4C6B-91AD-0F4F48E61547}" destId="{B9415244-9092-4BF2-BC8C-2AF7ED43A7F2}" srcOrd="6" destOrd="0" presId="urn:microsoft.com/office/officeart/2005/8/layout/radial4"/>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6CCB8CE-74CB-43B9-A335-A9B2996255B1}">
      <dsp:nvSpPr>
        <dsp:cNvPr id="0" name=""/>
        <dsp:cNvSpPr/>
      </dsp:nvSpPr>
      <dsp:spPr>
        <a:xfrm>
          <a:off x="0" y="0"/>
          <a:ext cx="5584857" cy="1670599"/>
        </a:xfrm>
        <a:prstGeom prst="roundRect">
          <a:avLst>
            <a:gd name="adj" fmla="val 10000"/>
          </a:avLst>
        </a:prstGeom>
        <a:solidFill>
          <a:schemeClr val="accent5">
            <a:lumMod val="20000"/>
            <a:lumOff val="80000"/>
            <a:alpha val="74902"/>
          </a:schemeClr>
        </a:solidFill>
        <a:ln w="57150" cap="flat" cmpd="sng" algn="ctr">
          <a:solidFill>
            <a:srgbClr val="00206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152400" rIns="152400" bIns="152400" numCol="1" spcCol="1270" anchor="ctr" anchorCtr="0">
          <a:noAutofit/>
        </a:bodyPr>
        <a:lstStyle/>
        <a:p>
          <a:pPr marL="0" lvl="0" indent="0" algn="ctr" defTabSz="1778000">
            <a:lnSpc>
              <a:spcPct val="90000"/>
            </a:lnSpc>
            <a:spcBef>
              <a:spcPct val="0"/>
            </a:spcBef>
            <a:spcAft>
              <a:spcPct val="35000"/>
            </a:spcAft>
            <a:buNone/>
          </a:pPr>
          <a:r>
            <a:rPr lang="en-US" sz="4000" kern="1200">
              <a:solidFill>
                <a:srgbClr val="002060"/>
              </a:solidFill>
            </a:rPr>
            <a:t>Department of Aging &amp; Disability Services (ADS)</a:t>
          </a:r>
        </a:p>
      </dsp:txBody>
      <dsp:txXfrm>
        <a:off x="48930" y="48930"/>
        <a:ext cx="5486997" cy="1572739"/>
      </dsp:txXfrm>
    </dsp:sp>
    <dsp:sp modelId="{2E3EDE7A-D987-4BC9-B65B-AD997F1FE619}">
      <dsp:nvSpPr>
        <dsp:cNvPr id="0" name=""/>
        <dsp:cNvSpPr/>
      </dsp:nvSpPr>
      <dsp:spPr>
        <a:xfrm>
          <a:off x="2063" y="1974750"/>
          <a:ext cx="2679874" cy="2074703"/>
        </a:xfrm>
        <a:prstGeom prst="roundRect">
          <a:avLst>
            <a:gd name="adj" fmla="val 10000"/>
          </a:avLst>
        </a:prstGeom>
        <a:solidFill>
          <a:schemeClr val="accent5">
            <a:lumMod val="20000"/>
            <a:lumOff val="80000"/>
            <a:alpha val="74902"/>
          </a:schemeClr>
        </a:solidFill>
        <a:ln w="38100" cap="flat" cmpd="sng" algn="ctr">
          <a:solidFill>
            <a:srgbClr val="00206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US" sz="2800" kern="1200">
              <a:solidFill>
                <a:srgbClr val="002060"/>
              </a:solidFill>
            </a:rPr>
            <a:t>Bureau of Rehabilitation Services (BRS) </a:t>
          </a:r>
        </a:p>
      </dsp:txBody>
      <dsp:txXfrm>
        <a:off x="62829" y="2035516"/>
        <a:ext cx="2558342" cy="1953171"/>
      </dsp:txXfrm>
    </dsp:sp>
    <dsp:sp modelId="{4D511FAB-8296-4C0C-AA6E-50907F7495AA}">
      <dsp:nvSpPr>
        <dsp:cNvPr id="0" name=""/>
        <dsp:cNvSpPr/>
      </dsp:nvSpPr>
      <dsp:spPr>
        <a:xfrm>
          <a:off x="2907046" y="1974750"/>
          <a:ext cx="2679874" cy="2074703"/>
        </a:xfrm>
        <a:prstGeom prst="roundRect">
          <a:avLst>
            <a:gd name="adj" fmla="val 10000"/>
          </a:avLst>
        </a:prstGeom>
        <a:solidFill>
          <a:schemeClr val="accent5">
            <a:lumMod val="20000"/>
            <a:lumOff val="80000"/>
            <a:alpha val="74902"/>
          </a:schemeClr>
        </a:solidFill>
        <a:ln w="38100" cap="flat" cmpd="sng" algn="ctr">
          <a:solidFill>
            <a:srgbClr val="00206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US" sz="2800" kern="1200">
              <a:solidFill>
                <a:srgbClr val="002060"/>
              </a:solidFill>
            </a:rPr>
            <a:t>Bureau of Education and Services for the Blind (BESB)</a:t>
          </a:r>
        </a:p>
      </dsp:txBody>
      <dsp:txXfrm>
        <a:off x="2967812" y="2035516"/>
        <a:ext cx="2558342" cy="1953171"/>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A58BCA9-B7E7-4FB8-8F47-887AF508D691}">
      <dsp:nvSpPr>
        <dsp:cNvPr id="0" name=""/>
        <dsp:cNvSpPr/>
      </dsp:nvSpPr>
      <dsp:spPr>
        <a:xfrm>
          <a:off x="146726" y="0"/>
          <a:ext cx="6394603" cy="2457028"/>
        </a:xfrm>
        <a:prstGeom prst="rightArrow">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CB09431-6532-4E4A-9661-3A2E5787A1CD}">
      <dsp:nvSpPr>
        <dsp:cNvPr id="0" name=""/>
        <dsp:cNvSpPr/>
      </dsp:nvSpPr>
      <dsp:spPr>
        <a:xfrm>
          <a:off x="471992" y="737108"/>
          <a:ext cx="1558831" cy="982811"/>
        </a:xfrm>
        <a:prstGeom prst="roundRect">
          <a:avLst/>
        </a:prstGeom>
        <a:solidFill>
          <a:schemeClr val="accent5">
            <a:lumMod val="20000"/>
            <a:lumOff val="80000"/>
          </a:schemeClr>
        </a:solidFill>
        <a:ln w="19050" cap="flat" cmpd="sng" algn="ctr">
          <a:solidFill>
            <a:srgbClr val="00206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Font typeface="+mj-lt"/>
            <a:buNone/>
          </a:pPr>
          <a:r>
            <a:rPr lang="en-US" sz="1600" b="1" kern="1200">
              <a:solidFill>
                <a:srgbClr val="002060"/>
              </a:solidFill>
            </a:rPr>
            <a:t>Job Discovery</a:t>
          </a:r>
        </a:p>
      </dsp:txBody>
      <dsp:txXfrm>
        <a:off x="519969" y="785085"/>
        <a:ext cx="1462877" cy="886857"/>
      </dsp:txXfrm>
    </dsp:sp>
    <dsp:sp modelId="{D3018BEC-B4D2-4797-AD25-C0336D40DBC4}">
      <dsp:nvSpPr>
        <dsp:cNvPr id="0" name=""/>
        <dsp:cNvSpPr/>
      </dsp:nvSpPr>
      <dsp:spPr>
        <a:xfrm>
          <a:off x="2189648" y="737108"/>
          <a:ext cx="2062863" cy="982811"/>
        </a:xfrm>
        <a:prstGeom prst="roundRect">
          <a:avLst/>
        </a:prstGeom>
        <a:solidFill>
          <a:schemeClr val="accent5">
            <a:lumMod val="20000"/>
            <a:lumOff val="80000"/>
          </a:schemeClr>
        </a:solidFill>
        <a:ln w="19050" cap="flat" cmpd="sng" algn="ctr">
          <a:solidFill>
            <a:srgbClr val="00206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b="1" kern="1200">
              <a:solidFill>
                <a:srgbClr val="002060"/>
              </a:solidFill>
            </a:rPr>
            <a:t>Job Development, Negotiation, &amp; Placement</a:t>
          </a:r>
        </a:p>
      </dsp:txBody>
      <dsp:txXfrm>
        <a:off x="2237625" y="785085"/>
        <a:ext cx="1966909" cy="886857"/>
      </dsp:txXfrm>
    </dsp:sp>
    <dsp:sp modelId="{D96B2D71-8D98-46EC-9F78-CE041C7950A0}">
      <dsp:nvSpPr>
        <dsp:cNvPr id="0" name=""/>
        <dsp:cNvSpPr/>
      </dsp:nvSpPr>
      <dsp:spPr>
        <a:xfrm>
          <a:off x="4408697" y="737108"/>
          <a:ext cx="1369810" cy="982811"/>
        </a:xfrm>
        <a:prstGeom prst="roundRect">
          <a:avLst/>
        </a:prstGeom>
        <a:solidFill>
          <a:schemeClr val="accent5">
            <a:lumMod val="20000"/>
            <a:lumOff val="80000"/>
          </a:schemeClr>
        </a:solidFill>
        <a:ln w="19050" cap="flat" cmpd="sng" algn="ctr">
          <a:solidFill>
            <a:srgbClr val="00206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b="1" kern="1200">
              <a:solidFill>
                <a:srgbClr val="002060"/>
              </a:solidFill>
            </a:rPr>
            <a:t>Post-Employment Supports</a:t>
          </a:r>
        </a:p>
      </dsp:txBody>
      <dsp:txXfrm>
        <a:off x="4456674" y="785085"/>
        <a:ext cx="1273856" cy="886857"/>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93386C7-B409-47DA-9339-BA7E3DEE5F16}">
      <dsp:nvSpPr>
        <dsp:cNvPr id="0" name=""/>
        <dsp:cNvSpPr/>
      </dsp:nvSpPr>
      <dsp:spPr>
        <a:xfrm>
          <a:off x="2161495" y="1902885"/>
          <a:ext cx="1596776" cy="1596776"/>
        </a:xfrm>
        <a:prstGeom prst="ellipse">
          <a:avLst/>
        </a:prstGeom>
        <a:blipFill dpi="0" rotWithShape="0">
          <a:blip xmlns:r="http://schemas.openxmlformats.org/officeDocument/2006/relationships" r:embed="rId1">
            <a:extLst>
              <a:ext uri="{28A0092B-C50C-407E-A947-70E740481C1C}">
                <a14:useLocalDpi xmlns:a14="http://schemas.microsoft.com/office/drawing/2010/main" val="0"/>
              </a:ext>
            </a:extLst>
          </a:blip>
          <a:srcRect/>
          <a:stretch>
            <a:fillRect/>
          </a:stretch>
        </a:blipFill>
        <a:ln>
          <a:solidFill>
            <a:srgbClr val="002060"/>
          </a:solidFill>
        </a:ln>
        <a:effectLst>
          <a:outerShdw blurRad="38100" dist="25400" dir="5400000" rotWithShape="0">
            <a:srgbClr val="000000">
              <a:alpha val="45000"/>
            </a:srgbClr>
          </a:outerShdw>
        </a:effectLst>
        <a:scene3d>
          <a:camera prst="orthographicFront">
            <a:rot lat="0" lon="0" rev="0"/>
          </a:camera>
          <a:lightRig rig="brightRoom" dir="t"/>
        </a:scene3d>
        <a:sp3d extrusionH="12700" contourW="25400" prstMaterial="flat">
          <a:bevelT w="63500" h="152400" prst="angle"/>
          <a:contourClr>
            <a:schemeClr val="accent2">
              <a:hueOff val="0"/>
              <a:satOff val="0"/>
              <a:lumOff val="0"/>
              <a:alphaOff val="0"/>
              <a:shade val="27000"/>
              <a:satMod val="120000"/>
            </a:schemeClr>
          </a:contourClr>
        </a:sp3d>
      </dsp:spPr>
      <dsp:style>
        <a:lnRef idx="0">
          <a:scrgbClr r="0" g="0" b="0"/>
        </a:lnRef>
        <a:fillRef idx="3">
          <a:scrgbClr r="0" g="0" b="0"/>
        </a:fillRef>
        <a:effectRef idx="3">
          <a:scrgbClr r="0" g="0" b="0"/>
        </a:effectRef>
        <a:fontRef idx="minor">
          <a:schemeClr val="lt1"/>
        </a:fontRef>
      </dsp:style>
      <dsp:txBody>
        <a:bodyPr spcFirstLastPara="0" vert="horz" wrap="square" lIns="41275" tIns="41275" rIns="41275" bIns="41275" numCol="1" spcCol="1270" anchor="ctr" anchorCtr="0">
          <a:noAutofit/>
        </a:bodyPr>
        <a:lstStyle/>
        <a:p>
          <a:pPr marL="0" lvl="0" indent="0" algn="ctr" defTabSz="2889250">
            <a:lnSpc>
              <a:spcPct val="90000"/>
            </a:lnSpc>
            <a:spcBef>
              <a:spcPct val="0"/>
            </a:spcBef>
            <a:spcAft>
              <a:spcPct val="35000"/>
            </a:spcAft>
            <a:buNone/>
          </a:pPr>
          <a:r>
            <a:rPr lang="en-US" sz="6500" kern="1200"/>
            <a:t>   </a:t>
          </a:r>
        </a:p>
      </dsp:txBody>
      <dsp:txXfrm>
        <a:off x="2395337" y="2136727"/>
        <a:ext cx="1129092" cy="1129092"/>
      </dsp:txXfrm>
    </dsp:sp>
    <dsp:sp modelId="{5C3B88E7-E0AD-4871-8AC9-F18BECA9D38E}">
      <dsp:nvSpPr>
        <dsp:cNvPr id="0" name=""/>
        <dsp:cNvSpPr/>
      </dsp:nvSpPr>
      <dsp:spPr>
        <a:xfrm rot="12900000">
          <a:off x="1134554" y="1624023"/>
          <a:ext cx="1223636" cy="455081"/>
        </a:xfrm>
        <a:prstGeom prst="leftArrow">
          <a:avLst>
            <a:gd name="adj1" fmla="val 60000"/>
            <a:gd name="adj2" fmla="val 50000"/>
          </a:avLst>
        </a:prstGeom>
        <a:solidFill>
          <a:srgbClr val="0194C8"/>
        </a:solidFill>
        <a:ln>
          <a:noFill/>
        </a:ln>
        <a:effectLst>
          <a:outerShdw blurRad="38100" dist="25400" dir="5400000" rotWithShape="0">
            <a:srgbClr val="000000">
              <a:alpha val="45000"/>
            </a:srgbClr>
          </a:outerShdw>
        </a:effectLst>
        <a:scene3d>
          <a:camera prst="orthographicFront">
            <a:rot lat="0" lon="0" rev="0"/>
          </a:camera>
          <a:lightRig rig="brightRoom" dir="t"/>
        </a:scene3d>
        <a:sp3d extrusionH="12700" contourW="25400" prstMaterial="flat">
          <a:bevelT w="63500" h="152400" prst="angle"/>
          <a:contourClr>
            <a:schemeClr val="accent2">
              <a:tint val="60000"/>
              <a:hueOff val="0"/>
              <a:satOff val="0"/>
              <a:lumOff val="0"/>
              <a:alphaOff val="0"/>
              <a:shade val="27000"/>
              <a:satMod val="120000"/>
            </a:schemeClr>
          </a:contourClr>
        </a:sp3d>
      </dsp:spPr>
      <dsp:style>
        <a:lnRef idx="0">
          <a:scrgbClr r="0" g="0" b="0"/>
        </a:lnRef>
        <a:fillRef idx="3">
          <a:scrgbClr r="0" g="0" b="0"/>
        </a:fillRef>
        <a:effectRef idx="3">
          <a:scrgbClr r="0" g="0" b="0"/>
        </a:effectRef>
        <a:fontRef idx="minor">
          <a:schemeClr val="lt1"/>
        </a:fontRef>
      </dsp:style>
    </dsp:sp>
    <dsp:sp modelId="{F41B72E4-974B-4331-9540-3409A4172D44}">
      <dsp:nvSpPr>
        <dsp:cNvPr id="0" name=""/>
        <dsp:cNvSpPr/>
      </dsp:nvSpPr>
      <dsp:spPr>
        <a:xfrm>
          <a:off x="486731" y="893864"/>
          <a:ext cx="1516937" cy="1213549"/>
        </a:xfrm>
        <a:prstGeom prst="roundRect">
          <a:avLst>
            <a:gd name="adj" fmla="val 10000"/>
          </a:avLst>
        </a:prstGeom>
        <a:solidFill>
          <a:schemeClr val="accent5">
            <a:lumMod val="20000"/>
            <a:lumOff val="80000"/>
          </a:schemeClr>
        </a:solidFill>
        <a:ln>
          <a:solidFill>
            <a:srgbClr val="002060"/>
          </a:solidFill>
        </a:ln>
        <a:effectLst>
          <a:outerShdw blurRad="38100" dist="25400" dir="5400000" rotWithShape="0">
            <a:srgbClr val="000000">
              <a:alpha val="45000"/>
            </a:srgbClr>
          </a:outerShdw>
        </a:effectLst>
        <a:scene3d>
          <a:camera prst="orthographicFront">
            <a:rot lat="0" lon="0" rev="0"/>
          </a:camera>
          <a:lightRig rig="brightRoom" dir="t"/>
        </a:scene3d>
        <a:sp3d extrusionH="12700" contourW="25400" prstMaterial="flat">
          <a:bevelT w="63500" h="152400" prst="angle"/>
          <a:contourClr>
            <a:schemeClr val="accent2">
              <a:hueOff val="0"/>
              <a:satOff val="0"/>
              <a:lumOff val="0"/>
              <a:alphaOff val="0"/>
              <a:shade val="27000"/>
              <a:satMod val="120000"/>
            </a:schemeClr>
          </a:contourClr>
        </a:sp3d>
      </dsp:spPr>
      <dsp:style>
        <a:lnRef idx="0">
          <a:scrgbClr r="0" g="0" b="0"/>
        </a:lnRef>
        <a:fillRef idx="3">
          <a:scrgbClr r="0" g="0" b="0"/>
        </a:fillRef>
        <a:effectRef idx="3">
          <a:scrgbClr r="0" g="0" b="0"/>
        </a:effectRef>
        <a:fontRef idx="minor">
          <a:schemeClr val="lt1"/>
        </a:fontRef>
      </dsp:style>
      <dsp:txBody>
        <a:bodyPr spcFirstLastPara="0" vert="horz" wrap="square" lIns="47625" tIns="47625" rIns="47625" bIns="47625" numCol="1" spcCol="1270" anchor="ctr" anchorCtr="0">
          <a:noAutofit/>
        </a:bodyPr>
        <a:lstStyle/>
        <a:p>
          <a:pPr marL="0" lvl="0" indent="0" algn="ctr" defTabSz="1111250">
            <a:lnSpc>
              <a:spcPct val="90000"/>
            </a:lnSpc>
            <a:spcBef>
              <a:spcPct val="0"/>
            </a:spcBef>
            <a:spcAft>
              <a:spcPct val="35000"/>
            </a:spcAft>
            <a:buNone/>
          </a:pPr>
          <a:r>
            <a:rPr lang="en-US" sz="2500" b="1" kern="1200">
              <a:solidFill>
                <a:srgbClr val="002060"/>
              </a:solidFill>
            </a:rPr>
            <a:t>DDS</a:t>
          </a:r>
        </a:p>
      </dsp:txBody>
      <dsp:txXfrm>
        <a:off x="522275" y="929408"/>
        <a:ext cx="1445849" cy="1142461"/>
      </dsp:txXfrm>
    </dsp:sp>
    <dsp:sp modelId="{BD080513-38FF-4ABA-BECF-34E4FAE84BD6}">
      <dsp:nvSpPr>
        <dsp:cNvPr id="0" name=""/>
        <dsp:cNvSpPr/>
      </dsp:nvSpPr>
      <dsp:spPr>
        <a:xfrm rot="16200000">
          <a:off x="2348065" y="992309"/>
          <a:ext cx="1223636" cy="455081"/>
        </a:xfrm>
        <a:prstGeom prst="leftArrow">
          <a:avLst>
            <a:gd name="adj1" fmla="val 60000"/>
            <a:gd name="adj2" fmla="val 50000"/>
          </a:avLst>
        </a:prstGeom>
        <a:solidFill>
          <a:srgbClr val="0194C8"/>
        </a:solidFill>
        <a:ln>
          <a:noFill/>
        </a:ln>
        <a:effectLst>
          <a:outerShdw blurRad="38100" dist="25400" dir="5400000" rotWithShape="0">
            <a:srgbClr val="000000">
              <a:alpha val="45000"/>
            </a:srgbClr>
          </a:outerShdw>
        </a:effectLst>
        <a:scene3d>
          <a:camera prst="orthographicFront">
            <a:rot lat="0" lon="0" rev="0"/>
          </a:camera>
          <a:lightRig rig="brightRoom" dir="t"/>
        </a:scene3d>
        <a:sp3d extrusionH="12700" contourW="25400" prstMaterial="flat">
          <a:bevelT w="63500" h="152400" prst="angle"/>
          <a:contourClr>
            <a:schemeClr val="accent2">
              <a:tint val="60000"/>
              <a:hueOff val="0"/>
              <a:satOff val="0"/>
              <a:lumOff val="0"/>
              <a:alphaOff val="0"/>
              <a:shade val="27000"/>
              <a:satMod val="120000"/>
            </a:schemeClr>
          </a:contourClr>
        </a:sp3d>
      </dsp:spPr>
      <dsp:style>
        <a:lnRef idx="0">
          <a:scrgbClr r="0" g="0" b="0"/>
        </a:lnRef>
        <a:fillRef idx="3">
          <a:scrgbClr r="0" g="0" b="0"/>
        </a:fillRef>
        <a:effectRef idx="3">
          <a:scrgbClr r="0" g="0" b="0"/>
        </a:effectRef>
        <a:fontRef idx="minor">
          <a:schemeClr val="lt1"/>
        </a:fontRef>
      </dsp:style>
    </dsp:sp>
    <dsp:sp modelId="{4868086B-560F-4F33-946E-9B64A689E3DB}">
      <dsp:nvSpPr>
        <dsp:cNvPr id="0" name=""/>
        <dsp:cNvSpPr/>
      </dsp:nvSpPr>
      <dsp:spPr>
        <a:xfrm>
          <a:off x="2201414" y="1257"/>
          <a:ext cx="1516937" cy="1213549"/>
        </a:xfrm>
        <a:prstGeom prst="roundRect">
          <a:avLst>
            <a:gd name="adj" fmla="val 10000"/>
          </a:avLst>
        </a:prstGeom>
        <a:solidFill>
          <a:schemeClr val="accent5">
            <a:lumMod val="20000"/>
            <a:lumOff val="80000"/>
          </a:schemeClr>
        </a:solidFill>
        <a:ln>
          <a:solidFill>
            <a:srgbClr val="002060"/>
          </a:solidFill>
        </a:ln>
        <a:effectLst>
          <a:outerShdw blurRad="38100" dist="25400" dir="5400000" rotWithShape="0">
            <a:srgbClr val="000000">
              <a:alpha val="45000"/>
            </a:srgbClr>
          </a:outerShdw>
        </a:effectLst>
        <a:scene3d>
          <a:camera prst="orthographicFront">
            <a:rot lat="0" lon="0" rev="0"/>
          </a:camera>
          <a:lightRig rig="brightRoom" dir="t"/>
        </a:scene3d>
        <a:sp3d extrusionH="12700" contourW="25400" prstMaterial="flat">
          <a:bevelT w="63500" h="152400" prst="angle"/>
          <a:contourClr>
            <a:schemeClr val="accent2">
              <a:hueOff val="0"/>
              <a:satOff val="0"/>
              <a:lumOff val="0"/>
              <a:alphaOff val="0"/>
              <a:shade val="27000"/>
              <a:satMod val="120000"/>
            </a:schemeClr>
          </a:contourClr>
        </a:sp3d>
      </dsp:spPr>
      <dsp:style>
        <a:lnRef idx="0">
          <a:scrgbClr r="0" g="0" b="0"/>
        </a:lnRef>
        <a:fillRef idx="3">
          <a:scrgbClr r="0" g="0" b="0"/>
        </a:fillRef>
        <a:effectRef idx="3">
          <a:scrgbClr r="0" g="0" b="0"/>
        </a:effectRef>
        <a:fontRef idx="minor">
          <a:schemeClr val="lt1"/>
        </a:fontRef>
      </dsp:style>
      <dsp:txBody>
        <a:bodyPr spcFirstLastPara="0" vert="horz" wrap="square" lIns="47625" tIns="47625" rIns="47625" bIns="47625" numCol="1" spcCol="1270" anchor="ctr" anchorCtr="0">
          <a:noAutofit/>
        </a:bodyPr>
        <a:lstStyle/>
        <a:p>
          <a:pPr marL="0" lvl="0" indent="0" algn="ctr" defTabSz="1111250">
            <a:lnSpc>
              <a:spcPct val="90000"/>
            </a:lnSpc>
            <a:spcBef>
              <a:spcPct val="0"/>
            </a:spcBef>
            <a:spcAft>
              <a:spcPct val="35000"/>
            </a:spcAft>
            <a:buNone/>
          </a:pPr>
          <a:r>
            <a:rPr lang="en-US" sz="2500" b="1" kern="1200">
              <a:solidFill>
                <a:srgbClr val="002060"/>
              </a:solidFill>
            </a:rPr>
            <a:t>Host Business</a:t>
          </a:r>
        </a:p>
      </dsp:txBody>
      <dsp:txXfrm>
        <a:off x="2236958" y="36801"/>
        <a:ext cx="1445849" cy="1142461"/>
      </dsp:txXfrm>
    </dsp:sp>
    <dsp:sp modelId="{A61D7EE8-C41D-4C30-812F-938531750E3F}">
      <dsp:nvSpPr>
        <dsp:cNvPr id="0" name=""/>
        <dsp:cNvSpPr/>
      </dsp:nvSpPr>
      <dsp:spPr>
        <a:xfrm rot="19500000">
          <a:off x="3561576" y="1624023"/>
          <a:ext cx="1223636" cy="455081"/>
        </a:xfrm>
        <a:prstGeom prst="leftArrow">
          <a:avLst>
            <a:gd name="adj1" fmla="val 60000"/>
            <a:gd name="adj2" fmla="val 50000"/>
          </a:avLst>
        </a:prstGeom>
        <a:solidFill>
          <a:srgbClr val="0194C8"/>
        </a:solidFill>
        <a:ln>
          <a:noFill/>
        </a:ln>
        <a:effectLst>
          <a:outerShdw blurRad="38100" dist="25400" dir="5400000" rotWithShape="0">
            <a:srgbClr val="000000">
              <a:alpha val="45000"/>
            </a:srgbClr>
          </a:outerShdw>
        </a:effectLst>
        <a:scene3d>
          <a:camera prst="orthographicFront">
            <a:rot lat="0" lon="0" rev="0"/>
          </a:camera>
          <a:lightRig rig="brightRoom" dir="t"/>
        </a:scene3d>
        <a:sp3d extrusionH="12700" contourW="25400" prstMaterial="flat">
          <a:bevelT w="63500" h="152400" prst="angle"/>
          <a:contourClr>
            <a:schemeClr val="accent2">
              <a:tint val="60000"/>
              <a:hueOff val="0"/>
              <a:satOff val="0"/>
              <a:lumOff val="0"/>
              <a:alphaOff val="0"/>
              <a:shade val="27000"/>
              <a:satMod val="120000"/>
            </a:schemeClr>
          </a:contourClr>
        </a:sp3d>
      </dsp:spPr>
      <dsp:style>
        <a:lnRef idx="0">
          <a:scrgbClr r="0" g="0" b="0"/>
        </a:lnRef>
        <a:fillRef idx="3">
          <a:scrgbClr r="0" g="0" b="0"/>
        </a:fillRef>
        <a:effectRef idx="3">
          <a:scrgbClr r="0" g="0" b="0"/>
        </a:effectRef>
        <a:fontRef idx="minor">
          <a:schemeClr val="lt1"/>
        </a:fontRef>
      </dsp:style>
    </dsp:sp>
    <dsp:sp modelId="{B9415244-9092-4BF2-BC8C-2AF7ED43A7F2}">
      <dsp:nvSpPr>
        <dsp:cNvPr id="0" name=""/>
        <dsp:cNvSpPr/>
      </dsp:nvSpPr>
      <dsp:spPr>
        <a:xfrm>
          <a:off x="3916097" y="893864"/>
          <a:ext cx="1516937" cy="1213549"/>
        </a:xfrm>
        <a:prstGeom prst="roundRect">
          <a:avLst>
            <a:gd name="adj" fmla="val 10000"/>
          </a:avLst>
        </a:prstGeom>
        <a:solidFill>
          <a:schemeClr val="accent5">
            <a:lumMod val="20000"/>
            <a:lumOff val="80000"/>
          </a:schemeClr>
        </a:solidFill>
        <a:ln>
          <a:solidFill>
            <a:srgbClr val="002060"/>
          </a:solidFill>
        </a:ln>
        <a:effectLst>
          <a:outerShdw blurRad="38100" dist="25400" dir="5400000" rotWithShape="0">
            <a:srgbClr val="000000">
              <a:alpha val="45000"/>
            </a:srgbClr>
          </a:outerShdw>
        </a:effectLst>
        <a:scene3d>
          <a:camera prst="orthographicFront">
            <a:rot lat="0" lon="0" rev="0"/>
          </a:camera>
          <a:lightRig rig="brightRoom" dir="t"/>
        </a:scene3d>
        <a:sp3d extrusionH="12700" contourW="25400" prstMaterial="flat">
          <a:bevelT w="63500" h="152400" prst="angle"/>
          <a:contourClr>
            <a:schemeClr val="accent2">
              <a:hueOff val="0"/>
              <a:satOff val="0"/>
              <a:lumOff val="0"/>
              <a:alphaOff val="0"/>
              <a:shade val="27000"/>
              <a:satMod val="120000"/>
            </a:schemeClr>
          </a:contourClr>
        </a:sp3d>
      </dsp:spPr>
      <dsp:style>
        <a:lnRef idx="0">
          <a:scrgbClr r="0" g="0" b="0"/>
        </a:lnRef>
        <a:fillRef idx="3">
          <a:scrgbClr r="0" g="0" b="0"/>
        </a:fillRef>
        <a:effectRef idx="3">
          <a:scrgbClr r="0" g="0" b="0"/>
        </a:effectRef>
        <a:fontRef idx="minor">
          <a:schemeClr val="lt1"/>
        </a:fontRef>
      </dsp:style>
      <dsp:txBody>
        <a:bodyPr spcFirstLastPara="0" vert="horz" wrap="square" lIns="47625" tIns="47625" rIns="47625" bIns="47625" numCol="1" spcCol="1270" anchor="ctr" anchorCtr="0">
          <a:noAutofit/>
        </a:bodyPr>
        <a:lstStyle/>
        <a:p>
          <a:pPr marL="0" lvl="0" indent="0" algn="ctr" defTabSz="1111250">
            <a:lnSpc>
              <a:spcPct val="90000"/>
            </a:lnSpc>
            <a:spcBef>
              <a:spcPct val="0"/>
            </a:spcBef>
            <a:spcAft>
              <a:spcPct val="35000"/>
            </a:spcAft>
            <a:buNone/>
          </a:pPr>
          <a:r>
            <a:rPr lang="en-US" sz="2500" b="1" kern="1200">
              <a:solidFill>
                <a:srgbClr val="002060"/>
              </a:solidFill>
            </a:rPr>
            <a:t>DDS Qualified Provider</a:t>
          </a:r>
        </a:p>
      </dsp:txBody>
      <dsp:txXfrm>
        <a:off x="3951641" y="929408"/>
        <a:ext cx="1445849" cy="1142461"/>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4">
  <dgm:title val=""/>
  <dgm:desc val=""/>
  <dgm:catLst>
    <dgm:cat type="hierarchy" pri="4000"/>
    <dgm:cat type="list" pri="24000"/>
    <dgm:cat type="relationship" pri="10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Name0">
    <dgm:varLst>
      <dgm:chPref val="1"/>
      <dgm:dir/>
      <dgm:animOne val="branch"/>
      <dgm:animLvl val="lvl"/>
      <dgm:resizeHandles/>
    </dgm:varLst>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w" for="ch" forName="vertOne" refType="w"/>
      <dgm:constr type="w" for="des" forName="horzOne" refType="w"/>
      <dgm:constr type="w" for="des" forName="txOne" refType="w"/>
      <dgm:constr type="w" for="des" forName="vertTwo" refType="w"/>
      <dgm:constr type="w" for="des" forName="horzTwo" refType="w"/>
      <dgm:constr type="w" for="des" forName="txTwo" refType="w"/>
      <dgm:constr type="w" for="des" forName="vertThree" refType="w"/>
      <dgm:constr type="w" for="des" forName="horzThree" refType="w"/>
      <dgm:constr type="w" for="des" forName="txThree" refType="w"/>
      <dgm:constr type="w" for="des" forName="vertFour" refType="w"/>
      <dgm:constr type="w" for="des" forName="horzFour" refType="w"/>
      <dgm:constr type="w" for="des" forName="txFour" refType="w"/>
      <dgm:constr type="h" for="des" ptType="node" op="equ"/>
      <dgm:constr type="h" for="des" forName="txOne" refType="h"/>
      <dgm:constr type="userH" for="des" ptType="node" refType="h" refFor="des" refForName="txOne"/>
      <dgm:constr type="primFontSz" for="des" forName="txOne" val="65"/>
      <dgm:constr type="primFontSz" for="des" forName="txTwo" val="65"/>
      <dgm:constr type="primFontSz" for="des" forName="txTwo" refType="primFontSz" refFor="des" refForName="txOne" op="lte"/>
      <dgm:constr type="primFontSz" for="des" forName="txThree" val="65"/>
      <dgm:constr type="primFontSz" for="des" forName="txThree" refType="primFontSz" refFor="des" refForName="txOne" op="lte"/>
      <dgm:constr type="primFontSz" for="des" forName="txThree" refType="primFontSz" refFor="des" refForName="txTwo" op="lte"/>
      <dgm:constr type="primFontSz" for="des" forName="txFour" val="65"/>
      <dgm:constr type="primFontSz" for="des" forName="txFour" refType="primFontSz" refFor="des" refForName="txOne" op="lte"/>
      <dgm:constr type="primFontSz" for="des" forName="txFour" refType="primFontSz" refFor="des" refForName="txTwo" op="lte"/>
      <dgm:constr type="primFontSz" for="des" forName="txFour" refType="primFontSz" refFor="des" refForName="txThree" op="lte"/>
      <dgm:constr type="w" for="des" forName="sibSpaceOne" refType="w" fact="0.168"/>
      <dgm:constr type="w" for="des" forName="sibSpaceTwo" refType="w" refFor="des" refForName="sibSpaceOne" op="equ" fact="0.5"/>
      <dgm:constr type="w" for="des" forName="sibSpaceThree" refType="w" refFor="des" refForName="sibSpaceTwo" op="equ" fact="0.5"/>
      <dgm:constr type="w" for="des" forName="sibSpaceFour" refType="w" refFor="des" refForName="sibSpaceThree" op="equ" fact="0.5"/>
      <dgm:constr type="h" for="des" forName="parTransOne" refType="w" fact="0.056"/>
      <dgm:constr type="h" for="des" forName="parTransTwo" refType="h" refFor="des" refForName="parTransOne" op="equ"/>
      <dgm:constr type="h" for="des" forName="parTransThree" refType="h" refFor="des" refForName="parTransTwo" op="equ"/>
      <dgm:constr type="h" for="des" forName="parTransFour" refType="h" refFor="des" refForName="parTransThree" op="equ"/>
    </dgm:constrLst>
    <dgm:ruleLst/>
    <dgm:forEach name="Name4" axis="ch" ptType="node">
      <dgm:layoutNode name="vertOne">
        <dgm:alg type="lin">
          <dgm:param type="linDir" val="fromT"/>
        </dgm:alg>
        <dgm:shape xmlns:r="http://schemas.openxmlformats.org/officeDocument/2006/relationships" r:blip="">
          <dgm:adjLst/>
        </dgm:shape>
        <dgm:presOf/>
        <dgm:constrLst>
          <dgm:constr type="w" for="ch" forName="txOne" refType="w" refFor="ch" refForName="horzOne" op="gte"/>
        </dgm:constrLst>
        <dgm:ruleLst/>
        <dgm:layoutNode name="txOn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5">
          <dgm:if name="Name6" axis="des" ptType="node" func="cnt" op="gt" val="0">
            <dgm:layoutNode name="parTransOne">
              <dgm:alg type="sp"/>
              <dgm:shape xmlns:r="http://schemas.openxmlformats.org/officeDocument/2006/relationships" r:blip="">
                <dgm:adjLst/>
              </dgm:shape>
              <dgm:presOf/>
              <dgm:constrLst/>
              <dgm:ruleLst/>
            </dgm:layoutNode>
          </dgm:if>
          <dgm:else name="Name7"/>
        </dgm:choose>
        <dgm:layoutNode name="horzOne">
          <dgm:choose name="Name8">
            <dgm:if name="Name9" func="var" arg="dir" op="equ" val="norm">
              <dgm:alg type="lin">
                <dgm:param type="linDir" val="fromL"/>
                <dgm:param type="nodeVertAlign" val="t"/>
              </dgm:alg>
            </dgm:if>
            <dgm:else name="Name1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1" axis="ch" ptType="node">
            <dgm:layoutNode name="vertTwo">
              <dgm:alg type="lin">
                <dgm:param type="linDir" val="fromT"/>
              </dgm:alg>
              <dgm:shape xmlns:r="http://schemas.openxmlformats.org/officeDocument/2006/relationships" r:blip="">
                <dgm:adjLst/>
              </dgm:shape>
              <dgm:presOf/>
              <dgm:constrLst>
                <dgm:constr type="w" for="ch" forName="txTwo" refType="w" refFor="ch" refForName="horzTwo" op="gte"/>
              </dgm:constrLst>
              <dgm:ruleLst/>
              <dgm:layoutNode name="txTwo">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2">
                <dgm:if name="Name13" axis="des" ptType="node" func="cnt" op="gt" val="0">
                  <dgm:layoutNode name="parTransTwo">
                    <dgm:alg type="sp"/>
                    <dgm:shape xmlns:r="http://schemas.openxmlformats.org/officeDocument/2006/relationships" r:blip="">
                      <dgm:adjLst/>
                    </dgm:shape>
                    <dgm:presOf/>
                    <dgm:constrLst/>
                    <dgm:ruleLst/>
                  </dgm:layoutNode>
                </dgm:if>
                <dgm:else name="Name14"/>
              </dgm:choose>
              <dgm:layoutNode name="horzTwo">
                <dgm:choose name="Name15">
                  <dgm:if name="Name16" func="var" arg="dir" op="equ" val="norm">
                    <dgm:alg type="lin">
                      <dgm:param type="linDir" val="fromL"/>
                      <dgm:param type="nodeVertAlign" val="t"/>
                    </dgm:alg>
                  </dgm:if>
                  <dgm:else name="Name17">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8" axis="ch" ptType="node">
                  <dgm:layoutNode name="vertThree">
                    <dgm:alg type="lin">
                      <dgm:param type="linDir" val="fromT"/>
                    </dgm:alg>
                    <dgm:shape xmlns:r="http://schemas.openxmlformats.org/officeDocument/2006/relationships" r:blip="">
                      <dgm:adjLst/>
                    </dgm:shape>
                    <dgm:presOf/>
                    <dgm:constrLst>
                      <dgm:constr type="w" for="ch" forName="txThree" refType="w" refFor="ch" refForName="horzThree" op="gte"/>
                    </dgm:constrLst>
                    <dgm:ruleLst/>
                    <dgm:layoutNode name="txThree">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9">
                      <dgm:if name="Name20" axis="des" ptType="node" func="cnt" op="gt" val="0">
                        <dgm:layoutNode name="parTransThree">
                          <dgm:alg type="sp"/>
                          <dgm:shape xmlns:r="http://schemas.openxmlformats.org/officeDocument/2006/relationships" r:blip="">
                            <dgm:adjLst/>
                          </dgm:shape>
                          <dgm:presOf/>
                          <dgm:constrLst/>
                          <dgm:ruleLst/>
                        </dgm:layoutNode>
                      </dgm:if>
                      <dgm:else name="Name21"/>
                    </dgm:choose>
                    <dgm:layoutNode name="horzThree">
                      <dgm:choose name="Name22">
                        <dgm:if name="Name23" func="var" arg="dir" op="equ" val="norm">
                          <dgm:alg type="lin">
                            <dgm:param type="linDir" val="fromL"/>
                            <dgm:param type="nodeVertAlign" val="t"/>
                          </dgm:alg>
                        </dgm:if>
                        <dgm:else name="Name24">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repeat" axis="ch" ptType="node">
                        <dgm:layoutNode name="vertFour">
                          <dgm:varLst>
                            <dgm:chPref val="3"/>
                          </dgm:varLst>
                          <dgm:alg type="lin">
                            <dgm:param type="linDir" val="fromT"/>
                          </dgm:alg>
                          <dgm:shape xmlns:r="http://schemas.openxmlformats.org/officeDocument/2006/relationships" r:blip="">
                            <dgm:adjLst/>
                          </dgm:shape>
                          <dgm:presOf/>
                          <dgm:constrLst>
                            <dgm:constr type="w" for="ch" forName="txFour" refType="w" refFor="ch" refForName="horzFour" op="gte"/>
                          </dgm:constrLst>
                          <dgm:ruleLst/>
                          <dgm:layoutNode name="txFour">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25">
                            <dgm:if name="Name26" axis="des" ptType="node" func="cnt" op="gt" val="0">
                              <dgm:layoutNode name="parTransFour">
                                <dgm:alg type="sp"/>
                                <dgm:shape xmlns:r="http://schemas.openxmlformats.org/officeDocument/2006/relationships" r:blip="">
                                  <dgm:adjLst/>
                                </dgm:shape>
                                <dgm:presOf/>
                                <dgm:constrLst/>
                                <dgm:ruleLst/>
                              </dgm:layoutNode>
                            </dgm:if>
                            <dgm:else name="Name27"/>
                          </dgm:choose>
                          <dgm:layoutNode name="horzFour">
                            <dgm:choose name="Name28">
                              <dgm:if name="Name29" func="var" arg="dir" op="equ" val="norm">
                                <dgm:alg type="lin">
                                  <dgm:param type="linDir" val="fromL"/>
                                  <dgm:param type="nodeVertAlign" val="t"/>
                                </dgm:alg>
                              </dgm:if>
                              <dgm:else name="Name3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31" ref="repeat"/>
                          </dgm:layoutNode>
                        </dgm:layoutNode>
                        <dgm:choose name="Name32">
                          <dgm:if name="Name33" axis="self" ptType="node" func="revPos" op="gte" val="2">
                            <dgm:forEach name="Name34" axis="followSib" ptType="sibTrans" cnt="1">
                              <dgm:layoutNode name="sibSpaceFour">
                                <dgm:alg type="sp"/>
                                <dgm:shape xmlns:r="http://schemas.openxmlformats.org/officeDocument/2006/relationships" r:blip="">
                                  <dgm:adjLst/>
                                </dgm:shape>
                                <dgm:presOf/>
                                <dgm:constrLst/>
                                <dgm:ruleLst/>
                              </dgm:layoutNode>
                            </dgm:forEach>
                          </dgm:if>
                          <dgm:else name="Name35"/>
                        </dgm:choose>
                      </dgm:forEach>
                    </dgm:layoutNode>
                  </dgm:layoutNode>
                  <dgm:choose name="Name36">
                    <dgm:if name="Name37" axis="self" ptType="node" func="revPos" op="gte" val="2">
                      <dgm:forEach name="Name38" axis="followSib" ptType="sibTrans" cnt="1">
                        <dgm:layoutNode name="sibSpaceThree">
                          <dgm:alg type="sp"/>
                          <dgm:shape xmlns:r="http://schemas.openxmlformats.org/officeDocument/2006/relationships" r:blip="">
                            <dgm:adjLst/>
                          </dgm:shape>
                          <dgm:presOf/>
                          <dgm:constrLst/>
                          <dgm:ruleLst/>
                        </dgm:layoutNode>
                      </dgm:forEach>
                    </dgm:if>
                    <dgm:else name="Name39"/>
                  </dgm:choose>
                </dgm:forEach>
              </dgm:layoutNode>
            </dgm:layoutNode>
            <dgm:choose name="Name40">
              <dgm:if name="Name41" axis="self" ptType="node" func="revPos" op="gte" val="2">
                <dgm:forEach name="Name42" axis="followSib" ptType="sibTrans" cnt="1">
                  <dgm:layoutNode name="sibSpaceTwo">
                    <dgm:alg type="sp"/>
                    <dgm:shape xmlns:r="http://schemas.openxmlformats.org/officeDocument/2006/relationships" r:blip="">
                      <dgm:adjLst/>
                    </dgm:shape>
                    <dgm:presOf/>
                    <dgm:constrLst/>
                    <dgm:ruleLst/>
                  </dgm:layoutNode>
                </dgm:forEach>
              </dgm:if>
              <dgm:else name="Name43"/>
            </dgm:choose>
          </dgm:forEach>
        </dgm:layoutNode>
      </dgm:layoutNode>
      <dgm:choose name="Name44">
        <dgm:if name="Name45" axis="self" ptType="node" func="revPos" op="gte" val="2">
          <dgm:forEach name="Name46" axis="followSib" ptType="sibTrans" cnt="1">
            <dgm:layoutNode name="sibSpaceOne">
              <dgm:alg type="sp"/>
              <dgm:shape xmlns:r="http://schemas.openxmlformats.org/officeDocument/2006/relationships" r:blip="">
                <dgm:adjLst/>
              </dgm:shape>
              <dgm:presOf/>
              <dgm:constrLst/>
              <dgm:ruleLst/>
            </dgm:layoutNode>
          </dgm:forEach>
        </dgm:if>
        <dgm:else name="Name47"/>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3.xml><?xml version="1.0" encoding="utf-8"?>
<dgm:layoutDef xmlns:dgm="http://schemas.openxmlformats.org/drawingml/2006/diagram" xmlns:a="http://schemas.openxmlformats.org/drawingml/2006/main" uniqueId="urn:microsoft.com/office/officeart/2005/8/layout/radial4">
  <dgm:title val=""/>
  <dgm:desc val=""/>
  <dgm:catLst>
    <dgm:cat type="relationship" pri="19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t modelId="11"/>
        <dgm:pt modelId="12"/>
      </dgm:ptLst>
      <dgm:cxnLst>
        <dgm:cxn modelId="2" srcId="0" destId="1" srcOrd="0" destOrd="0"/>
        <dgm:cxn modelId="15" srcId="1" destId="11" srcOrd="0" destOrd="0"/>
        <dgm:cxn modelId="16" srcId="1" destId="12" srcOrd="1"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0"/>
              <dgm:param type="spanAng" val="360"/>
              <dgm:param type="ctrShpMap" val="fNode"/>
            </dgm:alg>
          </dgm:if>
          <dgm:else name="Name4">
            <dgm:choose name="Name5">
              <dgm:if name="Name6" axis="ch ch" ptType="node node" st="1 1" cnt="1 0" func="cnt" op="lte" val="3">
                <dgm:alg type="cycle">
                  <dgm:param type="stAng" val="-55"/>
                  <dgm:param type="spanAng" val="110"/>
                  <dgm:param type="ctrShpMap" val="fNode"/>
                </dgm:alg>
              </dgm:if>
              <dgm:else name="Name7">
                <dgm:choose name="Name8">
                  <dgm:if name="Name9" axis="ch ch" ptType="node node" st="1 1" cnt="1 0" func="cnt" op="equ" val="4">
                    <dgm:alg type="cycle">
                      <dgm:param type="stAng" val="-75"/>
                      <dgm:param type="spanAng" val="150"/>
                      <dgm:param type="ctrShpMap" val="fNode"/>
                    </dgm:alg>
                  </dgm:if>
                  <dgm:else name="Name10">
                    <dgm:alg type="cycle">
                      <dgm:param type="stAng" val="-90"/>
                      <dgm:param type="spanAng" val="180"/>
                      <dgm:param type="ctrShpMap" val="fNode"/>
                    </dgm:alg>
                  </dgm:else>
                </dgm:choose>
              </dgm:else>
            </dgm:choose>
          </dgm:else>
        </dgm:choose>
      </dgm:if>
      <dgm:else name="Name11">
        <dgm:choose name="Name12">
          <dgm:if name="Name13" axis="ch ch" ptType="node node" st="1 1" cnt="1 0" func="cnt" op="lte" val="1">
            <dgm:alg type="cycle">
              <dgm:param type="stAng" val="0"/>
              <dgm:param type="spanAng" val="-360"/>
              <dgm:param type="ctrShpMap" val="fNode"/>
            </dgm:alg>
          </dgm:if>
          <dgm:else name="Name14">
            <dgm:choose name="Name15">
              <dgm:if name="Name16" axis="ch ch" ptType="node node" st="1 1" cnt="1 0" func="cnt" op="lte" val="3">
                <dgm:alg type="cycle">
                  <dgm:param type="stAng" val="55"/>
                  <dgm:param type="spanAng" val="-110"/>
                  <dgm:param type="ctrShpMap" val="fNode"/>
                </dgm:alg>
              </dgm:if>
              <dgm:else name="Name17">
                <dgm:choose name="Name18">
                  <dgm:if name="Name19" axis="ch ch" ptType="node node" st="1 1" cnt="1 0" func="cnt" op="equ" val="4">
                    <dgm:alg type="cycle">
                      <dgm:param type="stAng" val="75"/>
                      <dgm:param type="spanAng" val="-150"/>
                      <dgm:param type="ctrShpMap" val="fNode"/>
                    </dgm:alg>
                  </dgm:if>
                  <dgm:else name="Name20">
                    <dgm:alg type="cycle">
                      <dgm:param type="stAng" val="90"/>
                      <dgm:param type="spanAng" val="-180"/>
                      <dgm:param type="ctrShpMap" val="fNode"/>
                    </dgm:alg>
                  </dgm:else>
                </dgm:choose>
              </dgm:else>
            </dgm:choose>
          </dgm:else>
        </dgm:choose>
      </dgm:else>
    </dgm:choose>
    <dgm:shape xmlns:r="http://schemas.openxmlformats.org/officeDocument/2006/relationships" r:blip="">
      <dgm:adjLst/>
    </dgm:shape>
    <dgm:presOf/>
    <dgm:constrLst>
      <dgm:constr type="w" for="ch" forName="centerShape" refType="w"/>
      <dgm:constr type="w" for="ch" forName="node" refType="w" refFor="ch" refForName="centerShape" fact="0.95"/>
      <dgm:constr type="h" for="ch" forName="parTrans" refType="w" refFor="ch" refForName="centerShape" fact="0.285"/>
      <dgm:constr type="sp" refType="w" refFor="ch" refForName="centerShape" op="equ" fact="0.23"/>
      <dgm:constr type="sibSp" refType="w" refFor="ch" refForName="node" fact="0.1"/>
      <dgm:constr type="primFontSz" for="ch" forName="node" op="equ"/>
    </dgm:constrLst>
    <dgm:choose name="Name21">
      <dgm:if name="Name22" axis="ch ch" ptType="node node" st="1 1" cnt="1 0" func="cnt" op="lte" val="5">
        <dgm:ruleLst>
          <dgm:rule type="w" for="ch" forName="centerShape" val="NaN" fact="0.27" max="NaN"/>
        </dgm:ruleLst>
      </dgm:if>
      <dgm:else name="Name23">
        <dgm:ruleLst>
          <dgm:rule type="w" for="ch" forName="centerShape" val="NaN" fact="0.27" max="NaN"/>
          <dgm:rule type="w" for="ch" forName="node" val="NaN" fact="0.7" max="NaN"/>
        </dgm:ruleLst>
      </dgm:else>
    </dgm:choose>
    <dgm:forEach name="Name24" axis="ch" ptType="node" cnt="1">
      <dgm:layoutNode name="centerShape" styleLbl="node0">
        <dgm:alg type="tx"/>
        <dgm:shape xmlns:r="http://schemas.openxmlformats.org/officeDocument/2006/relationships" type="ellipse" r:blip="">
          <dgm:adjLst/>
        </dgm:shape>
        <dgm:presOf axis="self"/>
        <dgm:constrLst>
          <dgm:constr type="tMarg" refType="primFontSz" fact="0.05"/>
          <dgm:constr type="bMarg" refType="primFontSz" fact="0.05"/>
          <dgm:constr type="lMarg" refType="primFontSz" fact="0.05"/>
          <dgm:constr type="rMarg" refType="primFontSz" fact="0.05"/>
          <dgm:constr type="primFontSz" val="65"/>
          <dgm:constr type="h" refType="w"/>
        </dgm:constrLst>
        <dgm:ruleLst>
          <dgm:rule type="primFontSz" val="5" fact="NaN" max="NaN"/>
        </dgm:ruleLst>
      </dgm:layoutNode>
      <dgm:forEach name="Name25" axis="ch">
        <dgm:forEach name="Name26" axis="self" ptType="parTrans">
          <dgm:layoutNode name="parTrans" styleLbl="bgSibTrans2D1">
            <dgm:alg type="conn">
              <dgm:param type="begPts" val="auto"/>
              <dgm:param type="endPts" val="ctr"/>
              <dgm:param type="endSty" val="noArr"/>
              <dgm:param type="begSty" val="arr"/>
            </dgm:alg>
            <dgm:shape xmlns:r="http://schemas.openxmlformats.org/officeDocument/2006/relationships" type="conn" r:blip="">
              <dgm:adjLst/>
            </dgm:shape>
            <dgm:presOf axis="self"/>
            <dgm:constrLst>
              <dgm:constr type="begPad" refType="connDist" fact="0.055"/>
              <dgm:constr type="endPad"/>
            </dgm:constrLst>
            <dgm:ruleLst/>
          </dgm:layoutNode>
        </dgm:forEach>
        <dgm:forEach name="Name27" axis="self" ptType="node">
          <dgm:layoutNode name="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h" refType="w" fact="0.8"/>
              <dgm:constr type="tMarg" refType="primFontSz" fact="0.15"/>
              <dgm:constr type="bMarg" refType="primFontSz" fact="0.15"/>
              <dgm:constr type="lMarg" refType="primFontSz" fact="0.15"/>
              <dgm:constr type="rMarg" refType="primFontSz" fact="0.15"/>
            </dgm:constrLst>
            <dgm:ruleLst>
              <dgm:rule type="primFontSz" val="5" fact="NaN" max="NaN"/>
            </dgm:ruleLst>
          </dgm:layoutNode>
        </dgm:forEach>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E8C2D101-D563-4782-981B-9B54EF318514}"/>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5DC840C1-7FD8-4000-81AD-CAAA17156D5C}"/>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5024AAE5-8964-4741-9A98-52ABD214DEA0}" type="datetimeFigureOut">
              <a:rPr lang="en-US" smtClean="0"/>
              <a:t>12/13/2023</a:t>
            </a:fld>
            <a:endParaRPr lang="en-US"/>
          </a:p>
        </p:txBody>
      </p:sp>
      <p:sp>
        <p:nvSpPr>
          <p:cNvPr id="4" name="Footer Placeholder 3">
            <a:extLst>
              <a:ext uri="{FF2B5EF4-FFF2-40B4-BE49-F238E27FC236}">
                <a16:creationId xmlns:a16="http://schemas.microsoft.com/office/drawing/2014/main" id="{D5BFE551-FCED-4A77-8855-EBE202DB225E}"/>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B8390520-A35E-4536-96F9-F90274F98782}"/>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A1DC796F-30EE-4478-AFEE-1FF270A108DF}" type="slidenum">
              <a:rPr lang="en-US" smtClean="0"/>
              <a:t>‹#›</a:t>
            </a:fld>
            <a:endParaRPr lang="en-US"/>
          </a:p>
        </p:txBody>
      </p:sp>
    </p:spTree>
    <p:extLst>
      <p:ext uri="{BB962C8B-B14F-4D97-AF65-F5344CB8AC3E}">
        <p14:creationId xmlns:p14="http://schemas.microsoft.com/office/powerpoint/2010/main" val="133774619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01DEFDA-EDC1-4A30-AB4C-ED2687DA99D3}" type="datetimeFigureOut">
              <a:rPr lang="en-US" smtClean="0"/>
              <a:t>12/13/2023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C7E83AB-CC13-4C22-A890-A8924B969335}" type="slidenum">
              <a:rPr lang="en-US" smtClean="0"/>
              <a:t>‹#›</a:t>
            </a:fld>
            <a:endParaRPr lang="en-US"/>
          </a:p>
        </p:txBody>
      </p:sp>
    </p:spTree>
    <p:extLst>
      <p:ext uri="{BB962C8B-B14F-4D97-AF65-F5344CB8AC3E}">
        <p14:creationId xmlns:p14="http://schemas.microsoft.com/office/powerpoint/2010/main" val="414653837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0" marR="0">
              <a:spcBef>
                <a:spcPts val="0"/>
              </a:spcBef>
              <a:spcAft>
                <a:spcPts val="0"/>
              </a:spcAft>
            </a:pPr>
            <a:r>
              <a:rPr lang="en-US" sz="1800" kern="12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DDS has long been committed to employment for individuals with intellectual disabilities. In 2011 DDS enacted an Employment First initiative, which remains in place to this date. DDS soon realized the need for personnel dedicated entirely to employment. Hence, the Employment and Day Services (EDS) division was created in 2018 to oversee the employment and day options provided by the Connecticut Department of Developmental Services and further its commitment to Employment First and creating pathways to competitive integrated employment. The division works with individuals, families, providers, community partners, and businesses to prepare individuals for competitive employment and match them with jobs that meet their interests, skills, and abilities. EDS currently offers a variety of day and employment services to individuals across the state of Connecticut.  Our unit has a representative assigned to each of the DDS regions as well as central office. Additionally, the employment &amp; day services division oversees many projects and grants that directly impact employment</a:t>
            </a:r>
            <a:endParaRPr lang="en-US" sz="1800">
              <a:effectLst/>
              <a:latin typeface="Times New Roman" panose="02020603050405020304" pitchFamily="18" charset="0"/>
              <a:ea typeface="Times New Roman" panose="02020603050405020304" pitchFamily="18" charset="0"/>
            </a:endParaRPr>
          </a:p>
          <a:p>
            <a:pPr marL="0" marR="0">
              <a:spcBef>
                <a:spcPts val="0"/>
              </a:spcBef>
              <a:spcAft>
                <a:spcPts val="0"/>
              </a:spcAft>
            </a:pPr>
            <a:r>
              <a:rPr lang="en-US" sz="1800" kern="12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a:t>
            </a:r>
            <a:endParaRPr lang="en-US" sz="1800">
              <a:effectLst/>
              <a:latin typeface="Times New Roman" panose="02020603050405020304" pitchFamily="18" charset="0"/>
              <a:ea typeface="Times New Roman" panose="02020603050405020304" pitchFamily="18" charset="0"/>
            </a:endParaRPr>
          </a:p>
          <a:p>
            <a:pPr marL="0" marR="0">
              <a:spcBef>
                <a:spcPts val="0"/>
              </a:spcBef>
              <a:spcAft>
                <a:spcPts val="0"/>
              </a:spcAft>
            </a:pPr>
            <a:r>
              <a:rPr lang="en-US" sz="1800" kern="12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We also serve as liaisons to statewide and national groups including the Association of People Supporting Employment First (APSE), the State Employment Leadership Network (SELN), The CT Person’s with Disabilities Committee, DDS ARPA Committees, Project Search National, and many others. We will expand on our work with some of these groups later in the presentation. </a:t>
            </a:r>
            <a:endParaRPr lang="en-US" sz="1800">
              <a:effectLst/>
              <a:latin typeface="Times New Roman" panose="02020603050405020304" pitchFamily="18" charset="0"/>
              <a:ea typeface="Times New Roman" panose="02020603050405020304" pitchFamily="18" charset="0"/>
            </a:endParaRPr>
          </a:p>
          <a:p>
            <a:pPr marL="0" marR="0">
              <a:spcBef>
                <a:spcPts val="0"/>
              </a:spcBef>
              <a:spcAft>
                <a:spcPts val="0"/>
              </a:spcAft>
            </a:pPr>
            <a:r>
              <a:rPr lang="en-US" sz="1800" kern="12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a:t>
            </a:r>
            <a:endParaRPr lang="en-US" sz="1800">
              <a:effectLst/>
              <a:latin typeface="Times New Roman" panose="02020603050405020304" pitchFamily="18" charset="0"/>
              <a:ea typeface="Times New Roman" panose="02020603050405020304" pitchFamily="18" charset="0"/>
            </a:endParaRPr>
          </a:p>
          <a:p>
            <a:pPr marL="0" marR="0">
              <a:spcBef>
                <a:spcPts val="0"/>
              </a:spcBef>
              <a:spcAft>
                <a:spcPts val="0"/>
              </a:spcAft>
            </a:pPr>
            <a:r>
              <a:rPr lang="en-US" sz="1800" kern="12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We are a resource for all of you, so please feel free to reach out to us with any questions you may have regarding employment. </a:t>
            </a:r>
            <a:endParaRPr lang="en-US" sz="1800">
              <a:effectLst/>
              <a:latin typeface="Times New Roman" panose="02020603050405020304" pitchFamily="18" charset="0"/>
              <a:ea typeface="Times New Roman" panose="02020603050405020304" pitchFamily="18" charset="0"/>
            </a:endParaRPr>
          </a:p>
          <a:p>
            <a:endParaRPr lang="en-US"/>
          </a:p>
        </p:txBody>
      </p:sp>
      <p:sp>
        <p:nvSpPr>
          <p:cNvPr id="4" name="Slide Number Placeholder 3"/>
          <p:cNvSpPr>
            <a:spLocks noGrp="1"/>
          </p:cNvSpPr>
          <p:nvPr>
            <p:ph type="sldNum" sz="quarter" idx="5"/>
          </p:nvPr>
        </p:nvSpPr>
        <p:spPr/>
        <p:txBody>
          <a:bodyPr/>
          <a:lstStyle/>
          <a:p>
            <a:fld id="{5C7E83AB-CC13-4C22-A890-A8924B969335}" type="slidenum">
              <a:rPr lang="en-US" smtClean="0"/>
              <a:t>2</a:t>
            </a:fld>
            <a:endParaRPr lang="en-US"/>
          </a:p>
        </p:txBody>
      </p:sp>
    </p:spTree>
    <p:extLst>
      <p:ext uri="{BB962C8B-B14F-4D97-AF65-F5344CB8AC3E}">
        <p14:creationId xmlns:p14="http://schemas.microsoft.com/office/powerpoint/2010/main" val="413787195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Brian will briefly review this slide.</a:t>
            </a:r>
          </a:p>
        </p:txBody>
      </p:sp>
      <p:sp>
        <p:nvSpPr>
          <p:cNvPr id="4" name="Slide Number Placeholder 3"/>
          <p:cNvSpPr>
            <a:spLocks noGrp="1"/>
          </p:cNvSpPr>
          <p:nvPr>
            <p:ph type="sldNum" sz="quarter" idx="5"/>
          </p:nvPr>
        </p:nvSpPr>
        <p:spPr/>
        <p:txBody>
          <a:bodyPr/>
          <a:lstStyle/>
          <a:p>
            <a:fld id="{5C7E83AB-CC13-4C22-A890-A8924B969335}" type="slidenum">
              <a:rPr lang="en-US" smtClean="0"/>
              <a:t>11</a:t>
            </a:fld>
            <a:endParaRPr lang="en-US"/>
          </a:p>
        </p:txBody>
      </p:sp>
    </p:spTree>
    <p:extLst>
      <p:ext uri="{BB962C8B-B14F-4D97-AF65-F5344CB8AC3E}">
        <p14:creationId xmlns:p14="http://schemas.microsoft.com/office/powerpoint/2010/main" val="296984194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Conversation with Darlene about micro-businesses. (Darrell and Brian)</a:t>
            </a:r>
          </a:p>
        </p:txBody>
      </p:sp>
      <p:sp>
        <p:nvSpPr>
          <p:cNvPr id="4" name="Slide Number Placeholder 3"/>
          <p:cNvSpPr>
            <a:spLocks noGrp="1"/>
          </p:cNvSpPr>
          <p:nvPr>
            <p:ph type="sldNum" sz="quarter" idx="5"/>
          </p:nvPr>
        </p:nvSpPr>
        <p:spPr/>
        <p:txBody>
          <a:bodyPr/>
          <a:lstStyle/>
          <a:p>
            <a:fld id="{5C7E83AB-CC13-4C22-A890-A8924B969335}" type="slidenum">
              <a:rPr lang="en-US" smtClean="0"/>
              <a:t>13</a:t>
            </a:fld>
            <a:endParaRPr lang="en-US"/>
          </a:p>
        </p:txBody>
      </p:sp>
    </p:spTree>
    <p:extLst>
      <p:ext uri="{BB962C8B-B14F-4D97-AF65-F5344CB8AC3E}">
        <p14:creationId xmlns:p14="http://schemas.microsoft.com/office/powerpoint/2010/main" val="356790649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a:defRPr/>
            </a:pPr>
            <a:r>
              <a:rPr lang="en-US" sz="1800">
                <a:effectLst/>
                <a:latin typeface="Calibri"/>
                <a:ea typeface="Calibri" panose="020F0502020204030204" pitchFamily="34" charset="0"/>
                <a:cs typeface="Calibri"/>
              </a:rPr>
              <a:t>Group supported employment is much like individual</a:t>
            </a:r>
            <a:r>
              <a:rPr lang="en-US" sz="1800">
                <a:latin typeface="Calibri"/>
                <a:ea typeface="Calibri" panose="020F0502020204030204" pitchFamily="34" charset="0"/>
                <a:cs typeface="Calibri"/>
              </a:rPr>
              <a:t> supported employment,</a:t>
            </a:r>
            <a:r>
              <a:rPr lang="en-US" sz="1800">
                <a:effectLst/>
                <a:latin typeface="Calibri"/>
                <a:ea typeface="Calibri" panose="020F0502020204030204" pitchFamily="34" charset="0"/>
                <a:cs typeface="Calibri"/>
              </a:rPr>
              <a:t> but in a group setting</a:t>
            </a:r>
            <a:r>
              <a:rPr lang="en-US" sz="1800">
                <a:latin typeface="Calibri"/>
                <a:ea typeface="Calibri" panose="020F0502020204030204" pitchFamily="34" charset="0"/>
                <a:cs typeface="Calibri"/>
              </a:rPr>
              <a:t>. Group supported employment is </a:t>
            </a:r>
            <a:r>
              <a:rPr lang="en-US" sz="1800">
                <a:effectLst/>
                <a:latin typeface="Calibri"/>
                <a:ea typeface="Calibri" panose="020F0502020204030204" pitchFamily="34" charset="0"/>
                <a:cs typeface="Calibri"/>
              </a:rPr>
              <a:t>also known as GSE. Individuals may need</a:t>
            </a:r>
            <a:r>
              <a:rPr lang="en-US" sz="1800">
                <a:latin typeface="Calibri"/>
                <a:ea typeface="Calibri" panose="020F0502020204030204" pitchFamily="34" charset="0"/>
                <a:cs typeface="Calibri"/>
              </a:rPr>
              <a:t> or benefit</a:t>
            </a:r>
            <a:r>
              <a:rPr lang="en-US" sz="1800">
                <a:effectLst/>
                <a:latin typeface="Calibri"/>
                <a:ea typeface="Calibri" panose="020F0502020204030204" pitchFamily="34" charset="0"/>
                <a:cs typeface="Calibri"/>
              </a:rPr>
              <a:t> </a:t>
            </a:r>
            <a:r>
              <a:rPr lang="en-US" sz="1800">
                <a:latin typeface="Calibri"/>
                <a:ea typeface="Calibri" panose="020F0502020204030204" pitchFamily="34" charset="0"/>
                <a:cs typeface="Calibri"/>
              </a:rPr>
              <a:t>from </a:t>
            </a:r>
            <a:r>
              <a:rPr lang="en-US" sz="1800">
                <a:effectLst/>
                <a:latin typeface="Calibri"/>
                <a:ea typeface="Calibri" panose="020F0502020204030204" pitchFamily="34" charset="0"/>
                <a:cs typeface="Calibri"/>
              </a:rPr>
              <a:t>employment </a:t>
            </a:r>
            <a:r>
              <a:rPr lang="en-US" sz="1800">
                <a:latin typeface="Calibri"/>
                <a:ea typeface="Calibri" panose="020F0502020204030204" pitchFamily="34" charset="0"/>
                <a:cs typeface="Calibri"/>
              </a:rPr>
              <a:t>supports</a:t>
            </a:r>
            <a:r>
              <a:rPr lang="en-US" sz="1800">
                <a:effectLst/>
                <a:latin typeface="Calibri"/>
                <a:ea typeface="Calibri" panose="020F0502020204030204" pitchFamily="34" charset="0"/>
                <a:cs typeface="Calibri"/>
              </a:rPr>
              <a:t> in a group setting</a:t>
            </a:r>
            <a:r>
              <a:rPr lang="en-US" sz="1800">
                <a:latin typeface="Calibri"/>
                <a:ea typeface="Calibri" panose="020F0502020204030204" pitchFamily="34" charset="0"/>
                <a:cs typeface="Calibri"/>
              </a:rPr>
              <a:t>; typically,</a:t>
            </a:r>
            <a:r>
              <a:rPr lang="en-US" sz="1800">
                <a:effectLst/>
                <a:latin typeface="Calibri"/>
                <a:ea typeface="Calibri" panose="020F0502020204030204" pitchFamily="34" charset="0"/>
                <a:cs typeface="Calibri"/>
              </a:rPr>
              <a:t> </a:t>
            </a:r>
            <a:r>
              <a:rPr lang="en-US" sz="1800">
                <a:latin typeface="Calibri"/>
                <a:ea typeface="Calibri" panose="020F0502020204030204" pitchFamily="34" charset="0"/>
                <a:cs typeface="Calibri"/>
              </a:rPr>
              <a:t>the job coach or employment specialist provides  instruction and support in a group modeled way. Individuals may have peer to peer coaching or task that are connected to what each worker is doing, in turn helping them to gain skill. Once an individual is one step closer to being more independent, providers agencies are incentivized and encouraged to transition those individual into </a:t>
            </a:r>
            <a:r>
              <a:rPr lang="en-US" sz="1800">
                <a:effectLst/>
                <a:latin typeface="Calibri"/>
                <a:ea typeface="Calibri" panose="020F0502020204030204" pitchFamily="34" charset="0"/>
                <a:cs typeface="Calibri"/>
              </a:rPr>
              <a:t>individual</a:t>
            </a:r>
            <a:r>
              <a:rPr lang="en-US" sz="1800">
                <a:latin typeface="Calibri"/>
                <a:ea typeface="Calibri" panose="020F0502020204030204" pitchFamily="34" charset="0"/>
                <a:cs typeface="Calibri"/>
              </a:rPr>
              <a:t> supported employment, also known as ISE.</a:t>
            </a:r>
            <a:r>
              <a:rPr lang="en-US" sz="1800">
                <a:effectLst/>
                <a:latin typeface="Calibri"/>
                <a:ea typeface="Calibri" panose="020F0502020204030204" pitchFamily="34" charset="0"/>
                <a:cs typeface="Calibri"/>
              </a:rPr>
              <a:t> These </a:t>
            </a:r>
            <a:r>
              <a:rPr lang="en-US" sz="1800">
                <a:latin typeface="Calibri"/>
                <a:ea typeface="Calibri" panose="020F0502020204030204" pitchFamily="34" charset="0"/>
                <a:cs typeface="Calibri"/>
              </a:rPr>
              <a:t>supports</a:t>
            </a:r>
            <a:r>
              <a:rPr lang="en-US" sz="1800">
                <a:effectLst/>
                <a:latin typeface="Calibri"/>
                <a:ea typeface="Calibri" panose="020F0502020204030204" pitchFamily="34" charset="0"/>
                <a:cs typeface="Calibri"/>
              </a:rPr>
              <a:t> may be provided in a facility or community-based environment. The focus is to develop meaningful useful skills for the workplace, community, and social lives as well. In some GSE’s individuals </a:t>
            </a:r>
            <a:r>
              <a:rPr lang="en-US" sz="1800">
                <a:latin typeface="Calibri"/>
                <a:ea typeface="Calibri" panose="020F0502020204030204" pitchFamily="34" charset="0"/>
                <a:cs typeface="Calibri"/>
              </a:rPr>
              <a:t>can be stationed anywhere </a:t>
            </a:r>
            <a:r>
              <a:rPr lang="en-US" sz="1800">
                <a:effectLst/>
                <a:latin typeface="Calibri"/>
                <a:ea typeface="Calibri" panose="020F0502020204030204" pitchFamily="34" charset="0"/>
                <a:cs typeface="Calibri"/>
              </a:rPr>
              <a:t>throughout the employer</a:t>
            </a:r>
            <a:r>
              <a:rPr lang="en-US" sz="1800">
                <a:latin typeface="Calibri"/>
                <a:ea typeface="Calibri" panose="020F0502020204030204" pitchFamily="34" charset="0"/>
                <a:cs typeface="Calibri"/>
              </a:rPr>
              <a:t> working near workers without disabilities </a:t>
            </a:r>
            <a:r>
              <a:rPr lang="en-US" sz="1800">
                <a:effectLst/>
                <a:latin typeface="Calibri"/>
                <a:ea typeface="Calibri" panose="020F0502020204030204" pitchFamily="34" charset="0"/>
                <a:cs typeface="Calibri"/>
              </a:rPr>
              <a:t>and</a:t>
            </a:r>
            <a:r>
              <a:rPr lang="en-US" sz="1800">
                <a:latin typeface="Calibri"/>
                <a:ea typeface="Calibri" panose="020F0502020204030204" pitchFamily="34" charset="0"/>
                <a:cs typeface="Calibri"/>
              </a:rPr>
              <a:t> or</a:t>
            </a:r>
            <a:r>
              <a:rPr lang="en-US" sz="1800">
                <a:effectLst/>
                <a:latin typeface="Calibri"/>
                <a:ea typeface="Calibri" panose="020F0502020204030204" pitchFamily="34" charset="0"/>
                <a:cs typeface="Calibri"/>
              </a:rPr>
              <a:t> some</a:t>
            </a:r>
            <a:r>
              <a:rPr lang="en-US" sz="1800">
                <a:latin typeface="Calibri"/>
                <a:ea typeface="Calibri" panose="020F0502020204030204" pitchFamily="34" charset="0"/>
                <a:cs typeface="Calibri"/>
              </a:rPr>
              <a:t> cases</a:t>
            </a:r>
            <a:r>
              <a:rPr lang="en-US" sz="1800">
                <a:effectLst/>
                <a:latin typeface="Calibri"/>
                <a:ea typeface="Calibri" panose="020F0502020204030204" pitchFamily="34" charset="0"/>
                <a:cs typeface="Calibri"/>
              </a:rPr>
              <a:t> use small congregate setting, again</a:t>
            </a:r>
            <a:r>
              <a:rPr lang="en-US" sz="1800">
                <a:latin typeface="Calibri"/>
                <a:ea typeface="Calibri" panose="020F0502020204030204" pitchFamily="34" charset="0"/>
                <a:cs typeface="Calibri"/>
              </a:rPr>
              <a:t>, goals and objectives gearing towards inclusion</a:t>
            </a:r>
            <a:r>
              <a:rPr lang="en-US" sz="1800">
                <a:effectLst/>
                <a:latin typeface="Calibri"/>
                <a:ea typeface="Calibri" panose="020F0502020204030204" pitchFamily="34" charset="0"/>
                <a:cs typeface="Calibri"/>
              </a:rPr>
              <a:t> and integration.</a:t>
            </a:r>
            <a:r>
              <a:rPr lang="en-US" sz="1800">
                <a:latin typeface="Calibri"/>
                <a:ea typeface="Calibri" panose="020F0502020204030204" pitchFamily="34" charset="0"/>
                <a:cs typeface="Calibri"/>
              </a:rPr>
              <a:t> Individuals have engaged in mobile</a:t>
            </a:r>
            <a:r>
              <a:rPr lang="en-US" sz="1800">
                <a:effectLst/>
                <a:latin typeface="Calibri"/>
                <a:ea typeface="Calibri" panose="020F0502020204030204" pitchFamily="34" charset="0"/>
                <a:cs typeface="Calibri"/>
              </a:rPr>
              <a:t> work crews where individuals in GSE perform work in a variety of different locations and visit different work sites during the day with their employment support staff/supervisor.</a:t>
            </a:r>
            <a:r>
              <a:rPr lang="en-US" sz="1800">
                <a:latin typeface="Calibri"/>
                <a:ea typeface="Calibri" panose="020F0502020204030204" pitchFamily="34" charset="0"/>
                <a:cs typeface="Calibri"/>
              </a:rPr>
              <a:t>  </a:t>
            </a:r>
            <a:endParaRPr lang="en-US" sz="1800">
              <a:effectLst/>
              <a:latin typeface="Calibri"/>
              <a:ea typeface="Calibri" panose="020F0502020204030204" pitchFamily="34" charset="0"/>
              <a:cs typeface="Times New Roman" panose="02020603050405020304" pitchFamily="18" charset="0"/>
            </a:endParaRPr>
          </a:p>
          <a:p>
            <a:endParaRPr lang="en-US"/>
          </a:p>
        </p:txBody>
      </p:sp>
      <p:sp>
        <p:nvSpPr>
          <p:cNvPr id="4" name="Slide Number Placeholder 3"/>
          <p:cNvSpPr>
            <a:spLocks noGrp="1"/>
          </p:cNvSpPr>
          <p:nvPr>
            <p:ph type="sldNum" sz="quarter" idx="5"/>
          </p:nvPr>
        </p:nvSpPr>
        <p:spPr/>
        <p:txBody>
          <a:bodyPr/>
          <a:lstStyle/>
          <a:p>
            <a:fld id="{5C7E83AB-CC13-4C22-A890-A8924B969335}" type="slidenum">
              <a:rPr lang="en-US" smtClean="0"/>
              <a:t>15</a:t>
            </a:fld>
            <a:endParaRPr lang="en-US"/>
          </a:p>
        </p:txBody>
      </p:sp>
    </p:spTree>
    <p:extLst>
      <p:ext uri="{BB962C8B-B14F-4D97-AF65-F5344CB8AC3E}">
        <p14:creationId xmlns:p14="http://schemas.microsoft.com/office/powerpoint/2010/main" val="301204563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Questions for Edwin:</a:t>
            </a:r>
          </a:p>
          <a:p>
            <a:pPr marL="342900" marR="0" lvl="0" indent="-342900">
              <a:lnSpc>
                <a:spcPct val="107000"/>
              </a:lnSpc>
              <a:spcBef>
                <a:spcPts val="0"/>
              </a:spcBef>
              <a:spcAft>
                <a:spcPts val="0"/>
              </a:spcAft>
              <a:buFont typeface="+mj-lt"/>
              <a:buAutoNum type="arabicPeriod"/>
            </a:pPr>
            <a:r>
              <a:rPr lang="en-US" sz="1800">
                <a:effectLst/>
                <a:latin typeface="Calibri" panose="020F0502020204030204" pitchFamily="34" charset="0"/>
                <a:ea typeface="Calibri" panose="020F0502020204030204" pitchFamily="34" charset="0"/>
                <a:cs typeface="Times New Roman" panose="02020603050405020304" pitchFamily="18" charset="0"/>
              </a:rPr>
              <a:t>Can you tell us a little about where you work? And some of your job duties?</a:t>
            </a:r>
          </a:p>
          <a:p>
            <a:pPr marL="342900" marR="0" lvl="0" indent="-342900">
              <a:lnSpc>
                <a:spcPct val="107000"/>
              </a:lnSpc>
              <a:spcBef>
                <a:spcPts val="0"/>
              </a:spcBef>
              <a:spcAft>
                <a:spcPts val="0"/>
              </a:spcAft>
              <a:buFont typeface="+mj-lt"/>
              <a:buAutoNum type="arabicPeriod"/>
            </a:pPr>
            <a:r>
              <a:rPr lang="en-US" sz="1800">
                <a:effectLst/>
                <a:latin typeface="Calibri" panose="020F0502020204030204" pitchFamily="34" charset="0"/>
                <a:ea typeface="Calibri" panose="020F0502020204030204" pitchFamily="34" charset="0"/>
                <a:cs typeface="Times New Roman" panose="02020603050405020304" pitchFamily="18" charset="0"/>
              </a:rPr>
              <a:t>What is your favorite thing to do at work?</a:t>
            </a:r>
          </a:p>
          <a:p>
            <a:pPr marL="342900" marR="0" lvl="0" indent="-342900">
              <a:lnSpc>
                <a:spcPct val="107000"/>
              </a:lnSpc>
              <a:spcBef>
                <a:spcPts val="0"/>
              </a:spcBef>
              <a:spcAft>
                <a:spcPts val="0"/>
              </a:spcAft>
              <a:buFont typeface="+mj-lt"/>
              <a:buAutoNum type="arabicPeriod"/>
            </a:pPr>
            <a:r>
              <a:rPr lang="en-US" sz="1800">
                <a:effectLst/>
                <a:latin typeface="Calibri" panose="020F0502020204030204" pitchFamily="34" charset="0"/>
                <a:ea typeface="Calibri" panose="020F0502020204030204" pitchFamily="34" charset="0"/>
                <a:cs typeface="Times New Roman" panose="02020603050405020304" pitchFamily="18" charset="0"/>
              </a:rPr>
              <a:t>What do you do for fun? Any hobbies you participate in?</a:t>
            </a:r>
          </a:p>
          <a:p>
            <a:pPr marL="342900" marR="0" lvl="0" indent="-342900">
              <a:lnSpc>
                <a:spcPct val="107000"/>
              </a:lnSpc>
              <a:spcBef>
                <a:spcPts val="0"/>
              </a:spcBef>
              <a:spcAft>
                <a:spcPts val="0"/>
              </a:spcAft>
              <a:buFont typeface="+mj-lt"/>
              <a:buAutoNum type="arabicPeriod"/>
            </a:pPr>
            <a:r>
              <a:rPr lang="en-US" sz="1800">
                <a:effectLst/>
                <a:latin typeface="Calibri" panose="020F0502020204030204" pitchFamily="34" charset="0"/>
                <a:ea typeface="Calibri" panose="020F0502020204030204" pitchFamily="34" charset="0"/>
                <a:cs typeface="Times New Roman" panose="02020603050405020304" pitchFamily="18" charset="0"/>
              </a:rPr>
              <a:t>What would be your dream job?</a:t>
            </a:r>
          </a:p>
          <a:p>
            <a:pPr marL="342900" marR="0" lvl="0" indent="-342900">
              <a:lnSpc>
                <a:spcPct val="107000"/>
              </a:lnSpc>
              <a:spcBef>
                <a:spcPts val="0"/>
              </a:spcBef>
              <a:spcAft>
                <a:spcPts val="800"/>
              </a:spcAft>
              <a:buFont typeface="+mj-lt"/>
              <a:buAutoNum type="arabicPeriod"/>
            </a:pPr>
            <a:r>
              <a:rPr lang="en-US" sz="1800">
                <a:effectLst/>
                <a:latin typeface="Calibri" panose="020F0502020204030204" pitchFamily="34" charset="0"/>
                <a:ea typeface="Calibri" panose="020F0502020204030204" pitchFamily="34" charset="0"/>
                <a:cs typeface="Times New Roman" panose="02020603050405020304" pitchFamily="18" charset="0"/>
              </a:rPr>
              <a:t>Are you into sports? Have a favorite team?</a:t>
            </a:r>
          </a:p>
          <a:p>
            <a:pPr marL="228600" marR="0">
              <a:lnSpc>
                <a:spcPct val="107000"/>
              </a:lnSpc>
              <a:spcBef>
                <a:spcPts val="0"/>
              </a:spcBef>
              <a:spcAft>
                <a:spcPts val="800"/>
              </a:spcAft>
            </a:pPr>
            <a:r>
              <a:rPr lang="en-US" sz="1800">
                <a:effectLst/>
                <a:latin typeface="Calibri" panose="020F0502020204030204" pitchFamily="34" charset="0"/>
                <a:ea typeface="Calibri" panose="020F0502020204030204" pitchFamily="34" charset="0"/>
                <a:cs typeface="Times New Roman" panose="02020603050405020304" pitchFamily="18" charset="0"/>
              </a:rPr>
              <a:t>Bonus Questions- What would you tell other individuals who would want to have a job like you?</a:t>
            </a:r>
          </a:p>
          <a:p>
            <a:endParaRPr lang="en-US"/>
          </a:p>
        </p:txBody>
      </p:sp>
      <p:sp>
        <p:nvSpPr>
          <p:cNvPr id="4" name="Slide Number Placeholder 3"/>
          <p:cNvSpPr>
            <a:spLocks noGrp="1"/>
          </p:cNvSpPr>
          <p:nvPr>
            <p:ph type="sldNum" sz="quarter" idx="5"/>
          </p:nvPr>
        </p:nvSpPr>
        <p:spPr/>
        <p:txBody>
          <a:bodyPr/>
          <a:lstStyle/>
          <a:p>
            <a:fld id="{5C7E83AB-CC13-4C22-A890-A8924B969335}" type="slidenum">
              <a:rPr lang="en-US" smtClean="0"/>
              <a:t>17</a:t>
            </a:fld>
            <a:endParaRPr lang="en-US"/>
          </a:p>
        </p:txBody>
      </p:sp>
    </p:spTree>
    <p:extLst>
      <p:ext uri="{BB962C8B-B14F-4D97-AF65-F5344CB8AC3E}">
        <p14:creationId xmlns:p14="http://schemas.microsoft.com/office/powerpoint/2010/main" val="295928824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sz="1200" kern="1200">
                <a:solidFill>
                  <a:schemeClr val="tx1"/>
                </a:solidFill>
                <a:effectLst/>
                <a:latin typeface="+mn-lt"/>
                <a:ea typeface="+mn-ea"/>
                <a:cs typeface="+mn-cs"/>
              </a:rPr>
              <a:t>Customized Employment (CE) is an alternative method of finding </a:t>
            </a:r>
            <a:r>
              <a:rPr lang="en-US" sz="1200" b="1" i="1" kern="1200">
                <a:solidFill>
                  <a:schemeClr val="tx1"/>
                </a:solidFill>
                <a:effectLst/>
                <a:latin typeface="+mn-lt"/>
                <a:ea typeface="+mn-ea"/>
                <a:cs typeface="+mn-cs"/>
              </a:rPr>
              <a:t>competitive integrated employment</a:t>
            </a:r>
            <a:r>
              <a:rPr lang="en-US" sz="1200" kern="1200">
                <a:solidFill>
                  <a:schemeClr val="tx1"/>
                </a:solidFill>
                <a:effectLst/>
                <a:latin typeface="+mn-lt"/>
                <a:ea typeface="+mn-ea"/>
                <a:cs typeface="+mn-cs"/>
              </a:rPr>
              <a:t> that focuses on the strengths, skills and abilities of individuals with significant disabilities and the unmet needs of employers. It is a highly structured, person-centered process, carried out over time in </a:t>
            </a:r>
            <a:r>
              <a:rPr lang="en-US" sz="1200" b="1" i="1" kern="1200">
                <a:solidFill>
                  <a:schemeClr val="tx1"/>
                </a:solidFill>
                <a:effectLst/>
                <a:latin typeface="+mn-lt"/>
                <a:ea typeface="+mn-ea"/>
                <a:cs typeface="+mn-cs"/>
              </a:rPr>
              <a:t>three separate phases</a:t>
            </a:r>
            <a:r>
              <a:rPr lang="en-US" sz="1200" kern="1200">
                <a:solidFill>
                  <a:schemeClr val="tx1"/>
                </a:solidFill>
                <a:effectLst/>
                <a:latin typeface="+mn-lt"/>
                <a:ea typeface="+mn-ea"/>
                <a:cs typeface="+mn-cs"/>
              </a:rPr>
              <a:t>. It serves as a sperate service model with more intensive creative and specifically modified supports to help the individual achieve their self-directed employment option. The service is job seeker driven.</a:t>
            </a:r>
          </a:p>
          <a:p>
            <a:endParaRPr lang="en-US" sz="1200" kern="1200">
              <a:solidFill>
                <a:schemeClr val="tx1"/>
              </a:solidFill>
              <a:effectLst/>
              <a:latin typeface="+mn-lt"/>
              <a:ea typeface="+mn-ea"/>
              <a:cs typeface="+mn-cs"/>
            </a:endParaRPr>
          </a:p>
          <a:p>
            <a:r>
              <a:rPr lang="en-US" sz="1200" kern="1200">
                <a:solidFill>
                  <a:schemeClr val="tx1"/>
                </a:solidFill>
                <a:effectLst/>
                <a:latin typeface="+mn-lt"/>
                <a:ea typeface="+mn-ea"/>
                <a:cs typeface="+mn-cs"/>
              </a:rPr>
              <a:t>An individual completes CE services when they have been successfully placed in a competitive integrated employment position for a minimum of 90 days (employed 3 months). The individual then transitions to natural supports or an individual supported employment service. ADS job seekers who will need extended services will be transitioned to another Extended Services funder if the job seeker is not mutually served by DDS. </a:t>
            </a:r>
          </a:p>
        </p:txBody>
      </p:sp>
      <p:sp>
        <p:nvSpPr>
          <p:cNvPr id="4" name="Slide Number Placeholder 3"/>
          <p:cNvSpPr>
            <a:spLocks noGrp="1"/>
          </p:cNvSpPr>
          <p:nvPr>
            <p:ph type="sldNum" sz="quarter" idx="5"/>
          </p:nvPr>
        </p:nvSpPr>
        <p:spPr/>
        <p:txBody>
          <a:bodyPr/>
          <a:lstStyle/>
          <a:p>
            <a:fld id="{07489569-9D5D-4DB5-916B-2F20539C2976}" type="slidenum">
              <a:rPr lang="en-US" smtClean="0"/>
              <a:t>19</a:t>
            </a:fld>
            <a:endParaRPr lang="en-US"/>
          </a:p>
        </p:txBody>
      </p:sp>
    </p:spTree>
    <p:extLst>
      <p:ext uri="{BB962C8B-B14F-4D97-AF65-F5344CB8AC3E}">
        <p14:creationId xmlns:p14="http://schemas.microsoft.com/office/powerpoint/2010/main" val="260504313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a:t>Customized is a new employment service model for ADS and DDS as well as most community provider agencies. Unlike other services, direct support staff must have an active CE Certification in order to offer the service. This is because the service is highly structured, in depth, and intensive. The service is </a:t>
            </a:r>
            <a:r>
              <a:rPr lang="en-US" sz="1800">
                <a:solidFill>
                  <a:srgbClr val="000000"/>
                </a:solidFill>
              </a:rPr>
              <a:t>Designed to ensure the process is job seeker driven by focusing on what the job seeker wants and presumes that all individuals can work.</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a:solidFill>
                <a:srgbClr val="000000"/>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a:solidFill>
                  <a:srgbClr val="000000"/>
                </a:solidFill>
              </a:rPr>
              <a:t>Unlike other services, CE requires a large amount of participation of family, personal networks, friends, community members, and extended support groups. As I will review in the next slide, the Job-Discovery phase allows the time for direct service staff to get to know the job seeker and their likes, dislikes, skills, and abilities. The first phase of the service is solely focused on this piece, getting to know the job seeker and their goals for their future.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a:solidFill>
                <a:srgbClr val="000000"/>
              </a:solidFill>
            </a:endParaRPr>
          </a:p>
          <a:p>
            <a:endParaRPr lang="en-US" sz="1800"/>
          </a:p>
          <a:p>
            <a:endParaRPr lang="en-US"/>
          </a:p>
        </p:txBody>
      </p:sp>
      <p:sp>
        <p:nvSpPr>
          <p:cNvPr id="4" name="Slide Number Placeholder 3"/>
          <p:cNvSpPr>
            <a:spLocks noGrp="1"/>
          </p:cNvSpPr>
          <p:nvPr>
            <p:ph type="sldNum" sz="quarter" idx="5"/>
          </p:nvPr>
        </p:nvSpPr>
        <p:spPr/>
        <p:txBody>
          <a:bodyPr/>
          <a:lstStyle/>
          <a:p>
            <a:fld id="{07489569-9D5D-4DB5-916B-2F20539C2976}" type="slidenum">
              <a:rPr lang="en-US" smtClean="0"/>
              <a:t>20</a:t>
            </a:fld>
            <a:endParaRPr lang="en-US"/>
          </a:p>
        </p:txBody>
      </p:sp>
    </p:spTree>
    <p:extLst>
      <p:ext uri="{BB962C8B-B14F-4D97-AF65-F5344CB8AC3E}">
        <p14:creationId xmlns:p14="http://schemas.microsoft.com/office/powerpoint/2010/main" val="127258385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sz="1200" kern="1200">
                <a:solidFill>
                  <a:schemeClr val="tx1"/>
                </a:solidFill>
                <a:effectLst/>
                <a:latin typeface="+mn-lt"/>
                <a:ea typeface="+mn-ea"/>
                <a:cs typeface="+mn-cs"/>
              </a:rPr>
              <a:t>Customized Employment is a good strategy for those who need more intensive support than typical individualized or group models and who may need to utilize more intensive discovery strategies for career and job direction. CE is effective for individuals with complexities that make it difficult to utilize traditional job search strategies.</a:t>
            </a:r>
          </a:p>
          <a:p>
            <a:r>
              <a:rPr lang="en-US" sz="1200" kern="1200">
                <a:solidFill>
                  <a:schemeClr val="tx1"/>
                </a:solidFill>
                <a:effectLst/>
                <a:latin typeface="+mn-lt"/>
                <a:ea typeface="+mn-ea"/>
                <a:cs typeface="+mn-cs"/>
              </a:rPr>
              <a:t>If an individual meets those requirements, case managers should consider whether they fit into at least one of the criteria on the screen before initiating the CE Referral Process:</a:t>
            </a:r>
          </a:p>
          <a:p>
            <a:endParaRPr lang="en-US" sz="1200" kern="1200">
              <a:solidFill>
                <a:schemeClr val="tx1"/>
              </a:solidFill>
              <a:effectLst/>
              <a:latin typeface="+mn-lt"/>
              <a:ea typeface="+mn-ea"/>
              <a:cs typeface="+mn-cs"/>
            </a:endParaRPr>
          </a:p>
          <a:p>
            <a:r>
              <a:rPr lang="en-US" sz="1200" kern="1200">
                <a:solidFill>
                  <a:schemeClr val="tx1"/>
                </a:solidFill>
                <a:effectLst/>
                <a:latin typeface="+mn-lt"/>
                <a:ea typeface="+mn-ea"/>
                <a:cs typeface="+mn-cs"/>
              </a:rPr>
              <a:t>As you can see, there are many routes individuals can take to gain employment such as Employment Transition Services (ETS), Group Supported Employment (GSE), Individualized Employment Supports (ISE); or even the DDS One-Time Employment Incentives. If individuals have tried one or more of the supported employment opportunities and need more intensive supports to achieve employment, the individual will be a good candidate for Customized Employment</a:t>
            </a:r>
          </a:p>
          <a:p>
            <a:endParaRPr lang="en-US" sz="1200" kern="1200">
              <a:solidFill>
                <a:schemeClr val="tx1"/>
              </a:solidFill>
              <a:effectLst/>
              <a:latin typeface="+mn-lt"/>
              <a:ea typeface="+mn-ea"/>
              <a:cs typeface="+mn-cs"/>
            </a:endParaRPr>
          </a:p>
          <a:p>
            <a:r>
              <a:rPr lang="en-US" sz="1200" kern="1200">
                <a:solidFill>
                  <a:schemeClr val="tx1"/>
                </a:solidFill>
                <a:effectLst/>
                <a:latin typeface="+mn-lt"/>
                <a:ea typeface="+mn-ea"/>
                <a:cs typeface="+mn-cs"/>
              </a:rPr>
              <a:t>It is very important to note that there is no specific path to Customized Employment Services. Rather, the service is an option that should be explored after the individual has tried other employment services and it has been determined that more individualized support is needed to achieve competitive integrated employment. </a:t>
            </a:r>
          </a:p>
          <a:p>
            <a:endParaRPr lang="en-US"/>
          </a:p>
        </p:txBody>
      </p:sp>
      <p:sp>
        <p:nvSpPr>
          <p:cNvPr id="4" name="Slide Number Placeholder 3"/>
          <p:cNvSpPr>
            <a:spLocks noGrp="1"/>
          </p:cNvSpPr>
          <p:nvPr>
            <p:ph type="sldNum" sz="quarter" idx="5"/>
          </p:nvPr>
        </p:nvSpPr>
        <p:spPr/>
        <p:txBody>
          <a:bodyPr/>
          <a:lstStyle/>
          <a:p>
            <a:fld id="{3D7DA20F-12F9-4F56-B95F-5E1E21F8CB26}" type="slidenum">
              <a:rPr lang="en-US" smtClean="0"/>
              <a:t>21</a:t>
            </a:fld>
            <a:endParaRPr lang="en-US"/>
          </a:p>
        </p:txBody>
      </p:sp>
    </p:spTree>
    <p:extLst>
      <p:ext uri="{BB962C8B-B14F-4D97-AF65-F5344CB8AC3E}">
        <p14:creationId xmlns:p14="http://schemas.microsoft.com/office/powerpoint/2010/main" val="28901564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sz="1200" kern="1200">
                <a:solidFill>
                  <a:schemeClr val="tx1"/>
                </a:solidFill>
                <a:effectLst/>
                <a:latin typeface="+mn-lt"/>
                <a:ea typeface="+mn-ea"/>
                <a:cs typeface="+mn-cs"/>
              </a:rPr>
              <a:t>Customized Employment (CE) is an alternative method of finding </a:t>
            </a:r>
            <a:r>
              <a:rPr lang="en-US" sz="1200" b="1" i="1" kern="1200">
                <a:solidFill>
                  <a:schemeClr val="tx1"/>
                </a:solidFill>
                <a:effectLst/>
                <a:latin typeface="+mn-lt"/>
                <a:ea typeface="+mn-ea"/>
                <a:cs typeface="+mn-cs"/>
              </a:rPr>
              <a:t>competitive integrated employment</a:t>
            </a:r>
            <a:r>
              <a:rPr lang="en-US" sz="1200" kern="1200">
                <a:solidFill>
                  <a:schemeClr val="tx1"/>
                </a:solidFill>
                <a:effectLst/>
                <a:latin typeface="+mn-lt"/>
                <a:ea typeface="+mn-ea"/>
                <a:cs typeface="+mn-cs"/>
              </a:rPr>
              <a:t> that focuses on the strengths, skills and abilities of individuals with significant disabilities and the unmet needs of employers. It is a highly structured, person-centered process, carried out over time in </a:t>
            </a:r>
            <a:r>
              <a:rPr lang="en-US" sz="1200" b="1" i="1" kern="1200">
                <a:solidFill>
                  <a:schemeClr val="tx1"/>
                </a:solidFill>
                <a:effectLst/>
                <a:latin typeface="+mn-lt"/>
                <a:ea typeface="+mn-ea"/>
                <a:cs typeface="+mn-cs"/>
              </a:rPr>
              <a:t>three separate phases</a:t>
            </a:r>
            <a:r>
              <a:rPr lang="en-US" sz="1200" kern="1200">
                <a:solidFill>
                  <a:schemeClr val="tx1"/>
                </a:solidFill>
                <a:effectLst/>
                <a:latin typeface="+mn-lt"/>
                <a:ea typeface="+mn-ea"/>
                <a:cs typeface="+mn-cs"/>
              </a:rPr>
              <a:t>. It serves as a sperate service model with more intensive creative and specifically modified supports to help the individual achieve their self-directed employment option. The service is job seeker driven.</a:t>
            </a:r>
          </a:p>
          <a:p>
            <a:endParaRPr lang="en-US" sz="1200" kern="1200">
              <a:solidFill>
                <a:schemeClr val="tx1"/>
              </a:solidFill>
              <a:effectLst/>
              <a:latin typeface="+mn-lt"/>
              <a:ea typeface="+mn-ea"/>
              <a:cs typeface="+mn-cs"/>
            </a:endParaRPr>
          </a:p>
          <a:p>
            <a:r>
              <a:rPr lang="en-US" sz="1200" kern="1200">
                <a:solidFill>
                  <a:schemeClr val="tx1"/>
                </a:solidFill>
                <a:effectLst/>
                <a:latin typeface="+mn-lt"/>
                <a:ea typeface="+mn-ea"/>
                <a:cs typeface="+mn-cs"/>
              </a:rPr>
              <a:t>An individual completes CE services when they have been successfully placed in a competitive integrated employment position for a minimum of 90 days (employed 3 months). The individual then transitions to natural supports or an individual supported employment service. ADS job seekers who will need extended services will be transitioned to another Extended Services funder if the job seeker is not mutually served by DDS. </a:t>
            </a:r>
          </a:p>
        </p:txBody>
      </p:sp>
      <p:sp>
        <p:nvSpPr>
          <p:cNvPr id="4" name="Slide Number Placeholder 3"/>
          <p:cNvSpPr>
            <a:spLocks noGrp="1"/>
          </p:cNvSpPr>
          <p:nvPr>
            <p:ph type="sldNum" sz="quarter" idx="5"/>
          </p:nvPr>
        </p:nvSpPr>
        <p:spPr/>
        <p:txBody>
          <a:bodyPr/>
          <a:lstStyle/>
          <a:p>
            <a:fld id="{07489569-9D5D-4DB5-916B-2F20539C2976}" type="slidenum">
              <a:rPr lang="en-US" smtClean="0"/>
              <a:t>22</a:t>
            </a:fld>
            <a:endParaRPr lang="en-US"/>
          </a:p>
        </p:txBody>
      </p:sp>
    </p:spTree>
    <p:extLst>
      <p:ext uri="{BB962C8B-B14F-4D97-AF65-F5344CB8AC3E}">
        <p14:creationId xmlns:p14="http://schemas.microsoft.com/office/powerpoint/2010/main" val="94884319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a:effectLst/>
                <a:latin typeface="Calibri" panose="020F0502020204030204" pitchFamily="34" charset="0"/>
                <a:ea typeface="Calibri" panose="020F0502020204030204" pitchFamily="34" charset="0"/>
                <a:cs typeface="Times New Roman" panose="02020603050405020304" pitchFamily="18" charset="0"/>
              </a:rPr>
              <a:t>In this slide we will review and define Individual supported employment also known as ISE. Individuals in this service model may benefit from job development and coaching on a competitive integrated worksite. Individuals may use ISE to search and apply to positions as well as job coaching hours once a position is obtained. Individuals may also use ISE support to support a plan or pathway to self-employment. It is worth noting ISE is not intended to be a long-term support. Ince an individual has shown consistency in the maintaining of a position and duties, it is expected that a fading process being to help the individual reach as much independence as possible and build reliance on natural supports. Recently, by way of the strategic planning committees' individuals no longer have a cap to ISE hours of support in an effort to support strong services and Competitive integrated employment. </a:t>
            </a:r>
          </a:p>
          <a:p>
            <a:endParaRPr lang="en-US"/>
          </a:p>
        </p:txBody>
      </p:sp>
      <p:sp>
        <p:nvSpPr>
          <p:cNvPr id="4" name="Slide Number Placeholder 3"/>
          <p:cNvSpPr>
            <a:spLocks noGrp="1"/>
          </p:cNvSpPr>
          <p:nvPr>
            <p:ph type="sldNum" sz="quarter" idx="5"/>
          </p:nvPr>
        </p:nvSpPr>
        <p:spPr/>
        <p:txBody>
          <a:bodyPr/>
          <a:lstStyle/>
          <a:p>
            <a:fld id="{5C7E83AB-CC13-4C22-A890-A8924B969335}" type="slidenum">
              <a:rPr lang="en-US" smtClean="0"/>
              <a:t>24</a:t>
            </a:fld>
            <a:endParaRPr lang="en-US"/>
          </a:p>
        </p:txBody>
      </p:sp>
    </p:spTree>
    <p:extLst>
      <p:ext uri="{BB962C8B-B14F-4D97-AF65-F5344CB8AC3E}">
        <p14:creationId xmlns:p14="http://schemas.microsoft.com/office/powerpoint/2010/main" val="139478877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Questions for </a:t>
            </a:r>
            <a:r>
              <a:rPr lang="en-US" err="1"/>
              <a:t>Bri</a:t>
            </a:r>
            <a:r>
              <a:rPr lang="en-US"/>
              <a:t>:</a:t>
            </a:r>
          </a:p>
          <a:p>
            <a:r>
              <a:rPr lang="en-US"/>
              <a:t>Can you describe what your day at work looks like?</a:t>
            </a:r>
          </a:p>
          <a:p>
            <a:r>
              <a:rPr lang="en-US"/>
              <a:t>How did you become a clerk/typist? Was there a process?</a:t>
            </a:r>
          </a:p>
          <a:p>
            <a:r>
              <a:rPr lang="en-US"/>
              <a:t>What makes you happiest about going to work?</a:t>
            </a:r>
          </a:p>
          <a:p>
            <a:r>
              <a:rPr lang="en-US"/>
              <a:t>Do you utilize a job coach? If yes, how does the coach help you?</a:t>
            </a:r>
          </a:p>
          <a:p>
            <a:r>
              <a:rPr lang="en-US"/>
              <a:t>Do you have a future goal you would like to achieve?</a:t>
            </a:r>
          </a:p>
        </p:txBody>
      </p:sp>
      <p:sp>
        <p:nvSpPr>
          <p:cNvPr id="4" name="Slide Number Placeholder 3"/>
          <p:cNvSpPr>
            <a:spLocks noGrp="1"/>
          </p:cNvSpPr>
          <p:nvPr>
            <p:ph type="sldNum" sz="quarter" idx="5"/>
          </p:nvPr>
        </p:nvSpPr>
        <p:spPr/>
        <p:txBody>
          <a:bodyPr/>
          <a:lstStyle/>
          <a:p>
            <a:fld id="{5C7E83AB-CC13-4C22-A890-A8924B969335}" type="slidenum">
              <a:rPr lang="en-US" smtClean="0"/>
              <a:t>25</a:t>
            </a:fld>
            <a:endParaRPr lang="en-US"/>
          </a:p>
        </p:txBody>
      </p:sp>
    </p:spTree>
    <p:extLst>
      <p:ext uri="{BB962C8B-B14F-4D97-AF65-F5344CB8AC3E}">
        <p14:creationId xmlns:p14="http://schemas.microsoft.com/office/powerpoint/2010/main" val="120856951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Bef>
                <a:spcPts val="0"/>
              </a:spcBef>
              <a:spcAft>
                <a:spcPts val="800"/>
              </a:spcAft>
            </a:pPr>
            <a:r>
              <a:rPr lang="en-US" sz="1800">
                <a:effectLst/>
                <a:latin typeface="Calibri" panose="020F0502020204030204" pitchFamily="34" charset="0"/>
                <a:ea typeface="Calibri" panose="020F0502020204030204" pitchFamily="34" charset="0"/>
                <a:cs typeface="Times New Roman" panose="02020603050405020304" pitchFamily="18" charset="0"/>
              </a:rPr>
              <a:t>Thank you, Amber.</a:t>
            </a:r>
          </a:p>
          <a:p>
            <a:pPr marL="0" marR="0">
              <a:lnSpc>
                <a:spcPct val="107000"/>
              </a:lnSpc>
              <a:spcBef>
                <a:spcPts val="0"/>
              </a:spcBef>
              <a:spcAft>
                <a:spcPts val="800"/>
              </a:spcAft>
            </a:pPr>
            <a:r>
              <a:rPr lang="en-US" sz="1800">
                <a:effectLst/>
                <a:latin typeface="Calibri" panose="020F0502020204030204" pitchFamily="34" charset="0"/>
                <a:ea typeface="Calibri" panose="020F0502020204030204" pitchFamily="34" charset="0"/>
                <a:cs typeface="Times New Roman" panose="02020603050405020304" pitchFamily="18" charset="0"/>
              </a:rPr>
              <a:t>We have a fantastic presentation planned for today. The format is designed to provide some background information about DDS employment and pre-employment services and then move into personal stories of individuals who have successfully transitioned to employment. So let’s get started. </a:t>
            </a:r>
          </a:p>
          <a:p>
            <a:pPr marL="0" marR="0">
              <a:lnSpc>
                <a:spcPct val="107000"/>
              </a:lnSpc>
              <a:spcBef>
                <a:spcPts val="0"/>
              </a:spcBef>
              <a:spcAft>
                <a:spcPts val="800"/>
              </a:spcAft>
            </a:pPr>
            <a:r>
              <a:rPr lang="en-US" sz="1800">
                <a:effectLst/>
                <a:latin typeface="Calibri" panose="020F0502020204030204" pitchFamily="34" charset="0"/>
                <a:ea typeface="Calibri" panose="020F0502020204030204" pitchFamily="34" charset="0"/>
                <a:cs typeface="Times New Roman" panose="02020603050405020304" pitchFamily="18" charset="0"/>
              </a:rPr>
              <a:t>Today, we will take a closer look at these employment supports; self-employment. We will be highlighting microenterprises through the lens of Futures, a DDS Qualified Provider.</a:t>
            </a:r>
          </a:p>
          <a:p>
            <a:pPr marL="0" marR="0">
              <a:lnSpc>
                <a:spcPct val="105000"/>
              </a:lnSpc>
              <a:spcBef>
                <a:spcPts val="0"/>
              </a:spcBef>
              <a:spcAft>
                <a:spcPts val="0"/>
              </a:spcAft>
            </a:pPr>
            <a:r>
              <a:rPr lang="en-US" sz="1800">
                <a:effectLst/>
                <a:latin typeface="Calibri" panose="020F0502020204030204" pitchFamily="34" charset="0"/>
                <a:ea typeface="Calibri" panose="020F0502020204030204" pitchFamily="34" charset="0"/>
              </a:rPr>
              <a:t>Next, we will transition to Group Supported Employment and a segment with Edwin who is currently utilizing this service. We will move into Customized Employment, followed by Individual Supported Employment. </a:t>
            </a:r>
            <a:r>
              <a:rPr lang="en-US" sz="1800" err="1">
                <a:effectLst/>
                <a:latin typeface="Calibri" panose="020F0502020204030204" pitchFamily="34" charset="0"/>
                <a:ea typeface="Calibri" panose="020F0502020204030204" pitchFamily="34" charset="0"/>
              </a:rPr>
              <a:t>Bri</a:t>
            </a:r>
            <a:r>
              <a:rPr lang="en-US" sz="1800">
                <a:effectLst/>
                <a:latin typeface="Calibri" panose="020F0502020204030204" pitchFamily="34" charset="0"/>
                <a:ea typeface="Calibri" panose="020F0502020204030204" pitchFamily="34" charset="0"/>
              </a:rPr>
              <a:t> and Brent are here today to discuss their employment experiences.  Next Slide please.</a:t>
            </a:r>
            <a:endParaRPr lang="en-US"/>
          </a:p>
        </p:txBody>
      </p:sp>
      <p:sp>
        <p:nvSpPr>
          <p:cNvPr id="4" name="Slide Number Placeholder 3"/>
          <p:cNvSpPr>
            <a:spLocks noGrp="1"/>
          </p:cNvSpPr>
          <p:nvPr>
            <p:ph type="sldNum" sz="quarter" idx="5"/>
          </p:nvPr>
        </p:nvSpPr>
        <p:spPr/>
        <p:txBody>
          <a:bodyPr/>
          <a:lstStyle/>
          <a:p>
            <a:fld id="{5C7E83AB-CC13-4C22-A890-A8924B969335}" type="slidenum">
              <a:rPr lang="en-US" smtClean="0"/>
              <a:t>3</a:t>
            </a:fld>
            <a:endParaRPr lang="en-US"/>
          </a:p>
        </p:txBody>
      </p:sp>
    </p:spTree>
    <p:extLst>
      <p:ext uri="{BB962C8B-B14F-4D97-AF65-F5344CB8AC3E}">
        <p14:creationId xmlns:p14="http://schemas.microsoft.com/office/powerpoint/2010/main" val="140726489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Questions for Brent:</a:t>
            </a:r>
          </a:p>
          <a:p>
            <a:r>
              <a:rPr lang="en-US"/>
              <a:t>What does your day look like at ACE? </a:t>
            </a:r>
          </a:p>
          <a:p>
            <a:r>
              <a:rPr lang="en-US"/>
              <a:t>What is your favorite job duty at ACE?</a:t>
            </a:r>
          </a:p>
          <a:p>
            <a:r>
              <a:rPr lang="en-US"/>
              <a:t>How did you end up having a Facebook radio show?</a:t>
            </a:r>
          </a:p>
          <a:p>
            <a:r>
              <a:rPr lang="en-US"/>
              <a:t>What is your dream career/job?</a:t>
            </a:r>
          </a:p>
          <a:p>
            <a:r>
              <a:rPr lang="en-US"/>
              <a:t>What makes you happiest about having a job?</a:t>
            </a:r>
          </a:p>
        </p:txBody>
      </p:sp>
      <p:sp>
        <p:nvSpPr>
          <p:cNvPr id="4" name="Slide Number Placeholder 3"/>
          <p:cNvSpPr>
            <a:spLocks noGrp="1"/>
          </p:cNvSpPr>
          <p:nvPr>
            <p:ph type="sldNum" sz="quarter" idx="5"/>
          </p:nvPr>
        </p:nvSpPr>
        <p:spPr/>
        <p:txBody>
          <a:bodyPr/>
          <a:lstStyle/>
          <a:p>
            <a:fld id="{5C7E83AB-CC13-4C22-A890-A8924B969335}" type="slidenum">
              <a:rPr lang="en-US" smtClean="0"/>
              <a:t>26</a:t>
            </a:fld>
            <a:endParaRPr lang="en-US"/>
          </a:p>
        </p:txBody>
      </p:sp>
    </p:spTree>
    <p:extLst>
      <p:ext uri="{BB962C8B-B14F-4D97-AF65-F5344CB8AC3E}">
        <p14:creationId xmlns:p14="http://schemas.microsoft.com/office/powerpoint/2010/main" val="249934472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a:t>Here is a list of Project SEARCH sites in CT. The Mohegan Sun site is noted, but is currently on </a:t>
            </a:r>
            <a:r>
              <a:rPr lang="en-US" err="1"/>
              <a:t>hiatius</a:t>
            </a:r>
            <a:r>
              <a:rPr lang="en-US"/>
              <a:t>. In CT DDS is the leading state agency supporting Project SEARCH and its commitment has led to a rapid expansion in available programs. In both last year and this year, DDS funded licensing fees for up to 3 new programs. We are projected to have at least 14 Project SEARCH programs by the 2023-24 year.</a:t>
            </a:r>
          </a:p>
        </p:txBody>
      </p:sp>
      <p:sp>
        <p:nvSpPr>
          <p:cNvPr id="4" name="Slide Number Placeholder 3"/>
          <p:cNvSpPr>
            <a:spLocks noGrp="1"/>
          </p:cNvSpPr>
          <p:nvPr>
            <p:ph type="sldNum" sz="quarter" idx="5"/>
          </p:nvPr>
        </p:nvSpPr>
        <p:spPr/>
        <p:txBody>
          <a:bodyPr/>
          <a:lstStyle/>
          <a:p>
            <a:fld id="{5C7E83AB-CC13-4C22-A890-A8924B969335}" type="slidenum">
              <a:rPr lang="en-US" smtClean="0"/>
              <a:t>29</a:t>
            </a:fld>
            <a:endParaRPr lang="en-US"/>
          </a:p>
        </p:txBody>
      </p:sp>
    </p:spTree>
    <p:extLst>
      <p:ext uri="{BB962C8B-B14F-4D97-AF65-F5344CB8AC3E}">
        <p14:creationId xmlns:p14="http://schemas.microsoft.com/office/powerpoint/2010/main" val="236751451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C7E83AB-CC13-4C22-A890-A8924B969335}" type="slidenum">
              <a:rPr lang="en-US" smtClean="0"/>
              <a:t>30</a:t>
            </a:fld>
            <a:endParaRPr lang="en-US"/>
          </a:p>
        </p:txBody>
      </p:sp>
    </p:spTree>
    <p:extLst>
      <p:ext uri="{BB962C8B-B14F-4D97-AF65-F5344CB8AC3E}">
        <p14:creationId xmlns:p14="http://schemas.microsoft.com/office/powerpoint/2010/main" val="276283124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5000"/>
              </a:lnSpc>
              <a:spcBef>
                <a:spcPts val="0"/>
              </a:spcBef>
              <a:spcAft>
                <a:spcPts val="0"/>
              </a:spcAft>
            </a:pPr>
            <a:r>
              <a:rPr lang="en-US" sz="1200">
                <a:effectLst/>
                <a:latin typeface="Calibri" panose="020F0502020204030204" pitchFamily="34" charset="0"/>
                <a:ea typeface="Calibri" panose="020F0502020204030204" pitchFamily="34" charset="0"/>
              </a:rPr>
              <a:t>We will finish the presentation with Project SEARCH, a pre-employment 9-month internship program. The goal of Project SEARCH is competitive integrated employment. Sandy </a:t>
            </a:r>
            <a:r>
              <a:rPr lang="en-US" sz="1200" err="1">
                <a:effectLst/>
                <a:latin typeface="Calibri" panose="020F0502020204030204" pitchFamily="34" charset="0"/>
                <a:ea typeface="Calibri" panose="020F0502020204030204" pitchFamily="34" charset="0"/>
              </a:rPr>
              <a:t>Finnimore</a:t>
            </a:r>
            <a:r>
              <a:rPr lang="en-US" sz="1200">
                <a:effectLst/>
                <a:latin typeface="Calibri" panose="020F0502020204030204" pitchFamily="34" charset="0"/>
                <a:ea typeface="Calibri" panose="020F0502020204030204" pitchFamily="34" charset="0"/>
              </a:rPr>
              <a:t>, Project SEARCH Manager for </a:t>
            </a:r>
            <a:r>
              <a:rPr lang="en-US" sz="1200" err="1">
                <a:effectLst/>
                <a:latin typeface="Calibri" panose="020F0502020204030204" pitchFamily="34" charset="0"/>
                <a:ea typeface="Calibri" panose="020F0502020204030204" pitchFamily="34" charset="0"/>
              </a:rPr>
              <a:t>Favarh</a:t>
            </a:r>
            <a:r>
              <a:rPr lang="en-US" sz="1200">
                <a:solidFill>
                  <a:srgbClr val="595959"/>
                </a:solidFill>
                <a:effectLst/>
                <a:latin typeface="Calibri" panose="020F0502020204030204" pitchFamily="34" charset="0"/>
                <a:ea typeface="Calibri" panose="020F0502020204030204" pitchFamily="34" charset="0"/>
              </a:rPr>
              <a:t> </a:t>
            </a:r>
            <a:r>
              <a:rPr lang="en-US" sz="1200">
                <a:effectLst/>
                <a:latin typeface="Calibri" panose="020F0502020204030204" pitchFamily="34" charset="0"/>
                <a:ea typeface="Calibri" panose="020F0502020204030204" pitchFamily="34" charset="0"/>
              </a:rPr>
              <a:t>and Brett, a former Project Search intern will be discussing the Project Search program at UCONN Health. Employment Transition Services is another pre-employment service focused on gaining employment skills to prepare for a job. For more information about Employment Services, you can check out the EDS Pathways Brochure linked here.</a:t>
            </a:r>
          </a:p>
          <a:p>
            <a:pPr marL="0" marR="0">
              <a:lnSpc>
                <a:spcPct val="105000"/>
              </a:lnSpc>
              <a:spcBef>
                <a:spcPts val="0"/>
              </a:spcBef>
              <a:spcAft>
                <a:spcPts val="0"/>
              </a:spcAft>
            </a:pPr>
            <a:r>
              <a:rPr lang="en-US" sz="1200">
                <a:effectLst/>
                <a:latin typeface="Calibri" panose="020F0502020204030204" pitchFamily="34" charset="0"/>
                <a:ea typeface="Calibri" panose="020F0502020204030204" pitchFamily="34" charset="0"/>
              </a:rPr>
              <a:t> </a:t>
            </a:r>
          </a:p>
          <a:p>
            <a:pPr marL="0" marR="0">
              <a:lnSpc>
                <a:spcPct val="107000"/>
              </a:lnSpc>
              <a:spcBef>
                <a:spcPts val="0"/>
              </a:spcBef>
              <a:spcAft>
                <a:spcPts val="800"/>
              </a:spcAft>
            </a:pPr>
            <a:r>
              <a:rPr lang="en-US" sz="1200">
                <a:effectLst/>
                <a:latin typeface="Calibri" panose="020F0502020204030204" pitchFamily="34" charset="0"/>
                <a:ea typeface="Calibri" panose="020F0502020204030204" pitchFamily="34" charset="0"/>
                <a:cs typeface="Times New Roman" panose="02020603050405020304" pitchFamily="18" charset="0"/>
              </a:rPr>
              <a:t>Before we get into each service, I would like to provide a bit of helpful information as you move forward in your employment journey (for whatever stage you are currently in). Next slide please.</a:t>
            </a:r>
          </a:p>
          <a:p>
            <a:endParaRPr lang="en-US"/>
          </a:p>
        </p:txBody>
      </p:sp>
      <p:sp>
        <p:nvSpPr>
          <p:cNvPr id="4" name="Slide Number Placeholder 3"/>
          <p:cNvSpPr>
            <a:spLocks noGrp="1"/>
          </p:cNvSpPr>
          <p:nvPr>
            <p:ph type="sldNum" sz="quarter" idx="5"/>
          </p:nvPr>
        </p:nvSpPr>
        <p:spPr/>
        <p:txBody>
          <a:bodyPr/>
          <a:lstStyle/>
          <a:p>
            <a:fld id="{5C7E83AB-CC13-4C22-A890-A8924B969335}" type="slidenum">
              <a:rPr lang="en-US" smtClean="0"/>
              <a:t>4</a:t>
            </a:fld>
            <a:endParaRPr lang="en-US"/>
          </a:p>
        </p:txBody>
      </p:sp>
    </p:spTree>
    <p:extLst>
      <p:ext uri="{BB962C8B-B14F-4D97-AF65-F5344CB8AC3E}">
        <p14:creationId xmlns:p14="http://schemas.microsoft.com/office/powerpoint/2010/main" val="178758011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a:effectLst/>
                <a:latin typeface="Calibri" panose="020F0502020204030204" pitchFamily="34" charset="0"/>
                <a:ea typeface="Calibri" panose="020F0502020204030204" pitchFamily="34" charset="0"/>
                <a:cs typeface="Times New Roman" panose="02020603050405020304" pitchFamily="18" charset="0"/>
              </a:rPr>
              <a:t>I often get asked this question: What if my provider is not a good match, can I change providers. Yes, you have control over your supports and the funds used to purchase services. Next slide please.</a:t>
            </a:r>
          </a:p>
          <a:p>
            <a:endParaRPr lang="en-US"/>
          </a:p>
        </p:txBody>
      </p:sp>
      <p:sp>
        <p:nvSpPr>
          <p:cNvPr id="4" name="Slide Number Placeholder 3"/>
          <p:cNvSpPr>
            <a:spLocks noGrp="1"/>
          </p:cNvSpPr>
          <p:nvPr>
            <p:ph type="sldNum" sz="quarter" idx="5"/>
          </p:nvPr>
        </p:nvSpPr>
        <p:spPr/>
        <p:txBody>
          <a:bodyPr/>
          <a:lstStyle/>
          <a:p>
            <a:fld id="{5C7E83AB-CC13-4C22-A890-A8924B969335}" type="slidenum">
              <a:rPr lang="en-US" smtClean="0"/>
              <a:t>5</a:t>
            </a:fld>
            <a:endParaRPr lang="en-US"/>
          </a:p>
        </p:txBody>
      </p:sp>
    </p:spTree>
    <p:extLst>
      <p:ext uri="{BB962C8B-B14F-4D97-AF65-F5344CB8AC3E}">
        <p14:creationId xmlns:p14="http://schemas.microsoft.com/office/powerpoint/2010/main" val="112948951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a:effectLst/>
                <a:latin typeface="Calibri" panose="020F0502020204030204" pitchFamily="34" charset="0"/>
                <a:ea typeface="Calibri" panose="020F0502020204030204" pitchFamily="34" charset="0"/>
                <a:cs typeface="Times New Roman" panose="02020603050405020304" pitchFamily="18" charset="0"/>
              </a:rPr>
              <a:t>Transportation options are available to enable you to get to your place of employment.</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a:effectLst/>
                <a:latin typeface="Calibri" panose="020F0502020204030204" pitchFamily="34" charset="0"/>
                <a:ea typeface="Calibri" panose="020F0502020204030204" pitchFamily="34" charset="0"/>
                <a:cs typeface="Calibri" panose="020F0502020204030204" pitchFamily="34" charset="0"/>
              </a:rPr>
              <a:t>Transportation is one of the leading barriers to an individual securing and maintaining a job There are several ways that individuals may find transportation, but accessibility to reliable and cost-minded transportation remains a challenge for many. The employment and day services division is heading a sub-committee with stakeholders from within the agency, providers, sister agencies and transportation systems to address this issue. </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p>
            <a:endParaRPr lang="en-US"/>
          </a:p>
        </p:txBody>
      </p:sp>
      <p:sp>
        <p:nvSpPr>
          <p:cNvPr id="4" name="Slide Number Placeholder 3"/>
          <p:cNvSpPr>
            <a:spLocks noGrp="1"/>
          </p:cNvSpPr>
          <p:nvPr>
            <p:ph type="sldNum" sz="quarter" idx="5"/>
          </p:nvPr>
        </p:nvSpPr>
        <p:spPr/>
        <p:txBody>
          <a:bodyPr/>
          <a:lstStyle/>
          <a:p>
            <a:fld id="{00D7C0E3-D8E9-4456-A678-BD331D4B7F74}" type="slidenum">
              <a:rPr lang="en-US" smtClean="0"/>
              <a:t>6</a:t>
            </a:fld>
            <a:endParaRPr lang="en-US"/>
          </a:p>
        </p:txBody>
      </p:sp>
    </p:spTree>
    <p:extLst>
      <p:ext uri="{BB962C8B-B14F-4D97-AF65-F5344CB8AC3E}">
        <p14:creationId xmlns:p14="http://schemas.microsoft.com/office/powerpoint/2010/main" val="160140444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sz="1200">
                <a:solidFill>
                  <a:schemeClr val="tx1"/>
                </a:solidFill>
              </a:rPr>
              <a:t>Previously referred to as the Department of Rehabilitation Services (DORS), the State Department of Aging and Disability Services (ADS) houses the state’s Vocational rehabilitation program the Bureau of Rehabilitation Services (BRS) and their sister agency, the Bureau of Education and Services for the Blind (BESB). </a:t>
            </a:r>
            <a:endParaRPr lang="en-US"/>
          </a:p>
          <a:p>
            <a:pPr marL="0" marR="0">
              <a:lnSpc>
                <a:spcPct val="107000"/>
              </a:lnSpc>
              <a:spcBef>
                <a:spcPts val="0"/>
              </a:spcBef>
              <a:spcAft>
                <a:spcPts val="800"/>
              </a:spcAft>
            </a:pPr>
            <a:r>
              <a:rPr lang="en-US" sz="1800">
                <a:effectLst/>
                <a:latin typeface="Calibri" panose="020F0502020204030204" pitchFamily="34" charset="0"/>
                <a:ea typeface="Calibri" panose="020F0502020204030204" pitchFamily="34" charset="0"/>
                <a:cs typeface="Times New Roman" panose="02020603050405020304" pitchFamily="18" charset="0"/>
              </a:rPr>
              <a:t>This is an important slide due to the collaboration between DDS and BRS as it pertains to employment outcomes and Customized Employment. When we get to Customized Employment, you will hear more about BRS, so a little background:</a:t>
            </a:r>
          </a:p>
          <a:p>
            <a:pPr marL="0" marR="0">
              <a:lnSpc>
                <a:spcPct val="107000"/>
              </a:lnSpc>
              <a:spcBef>
                <a:spcPts val="0"/>
              </a:spcBef>
              <a:spcAft>
                <a:spcPts val="800"/>
              </a:spcAft>
            </a:pPr>
            <a:r>
              <a:rPr lang="en-US" sz="1800">
                <a:effectLst/>
                <a:latin typeface="Calibri" panose="020F0502020204030204" pitchFamily="34" charset="0"/>
                <a:ea typeface="Calibri" panose="020F0502020204030204" pitchFamily="34" charset="0"/>
                <a:cs typeface="Times New Roman" panose="02020603050405020304" pitchFamily="18" charset="0"/>
              </a:rPr>
              <a:t>The Department of Aging and Disability Services (ADS) is the state vocational rehabilitation agency. </a:t>
            </a:r>
          </a:p>
          <a:p>
            <a:pPr marL="0" marR="0">
              <a:lnSpc>
                <a:spcPct val="107000"/>
              </a:lnSpc>
              <a:spcBef>
                <a:spcPts val="0"/>
              </a:spcBef>
              <a:spcAft>
                <a:spcPts val="800"/>
              </a:spcAft>
            </a:pPr>
            <a:r>
              <a:rPr lang="en-US" sz="1800">
                <a:effectLst/>
                <a:latin typeface="Calibri" panose="020F0502020204030204" pitchFamily="34" charset="0"/>
                <a:ea typeface="Calibri" panose="020F0502020204030204" pitchFamily="34" charset="0"/>
                <a:cs typeface="Times New Roman" panose="02020603050405020304" pitchFamily="18" charset="0"/>
              </a:rPr>
              <a:t>Both BRS and BESB are under ADS.  BRS assists individuals with employment and BESB does the same for individuals with visual impairments. BRS also has Benefits Counselors who can help you to understand potential impact to benefits once you become employed. For more information about BRS, please visit their website linked here.</a:t>
            </a:r>
          </a:p>
          <a:p>
            <a:endParaRPr lang="en-US"/>
          </a:p>
        </p:txBody>
      </p:sp>
      <p:sp>
        <p:nvSpPr>
          <p:cNvPr id="4" name="Slide Number Placeholder 3"/>
          <p:cNvSpPr>
            <a:spLocks noGrp="1"/>
          </p:cNvSpPr>
          <p:nvPr>
            <p:ph type="sldNum" sz="quarter" idx="5"/>
          </p:nvPr>
        </p:nvSpPr>
        <p:spPr/>
        <p:txBody>
          <a:bodyPr/>
          <a:lstStyle/>
          <a:p>
            <a:fld id="{3F882053-62F5-46E0-A892-2F3A7850CEDA}" type="slidenum">
              <a:rPr lang="en-US" smtClean="0"/>
              <a:t>7</a:t>
            </a:fld>
            <a:endParaRPr lang="en-US"/>
          </a:p>
        </p:txBody>
      </p:sp>
    </p:spTree>
    <p:extLst>
      <p:ext uri="{BB962C8B-B14F-4D97-AF65-F5344CB8AC3E}">
        <p14:creationId xmlns:p14="http://schemas.microsoft.com/office/powerpoint/2010/main" val="250241597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a:effectLst/>
                <a:latin typeface="Calibri" panose="020F0502020204030204" pitchFamily="34" charset="0"/>
                <a:ea typeface="Calibri" panose="020F0502020204030204" pitchFamily="34" charset="0"/>
                <a:cs typeface="Times New Roman" panose="02020603050405020304" pitchFamily="18" charset="0"/>
              </a:rPr>
              <a:t>Transition Advisors can assist with the transition from school to adult life. There are 3 Transition Advisors per region (North, South, and West). For Transition Advisor contact information, please visit the website linked here. Next slide please.</a:t>
            </a:r>
          </a:p>
          <a:p>
            <a:endParaRPr lang="en-US"/>
          </a:p>
        </p:txBody>
      </p:sp>
      <p:sp>
        <p:nvSpPr>
          <p:cNvPr id="4" name="Slide Number Placeholder 3"/>
          <p:cNvSpPr>
            <a:spLocks noGrp="1"/>
          </p:cNvSpPr>
          <p:nvPr>
            <p:ph type="sldNum" sz="quarter" idx="5"/>
          </p:nvPr>
        </p:nvSpPr>
        <p:spPr/>
        <p:txBody>
          <a:bodyPr/>
          <a:lstStyle/>
          <a:p>
            <a:fld id="{5C7E83AB-CC13-4C22-A890-A8924B969335}" type="slidenum">
              <a:rPr lang="en-US" smtClean="0"/>
              <a:t>8</a:t>
            </a:fld>
            <a:endParaRPr lang="en-US"/>
          </a:p>
        </p:txBody>
      </p:sp>
    </p:spTree>
    <p:extLst>
      <p:ext uri="{BB962C8B-B14F-4D97-AF65-F5344CB8AC3E}">
        <p14:creationId xmlns:p14="http://schemas.microsoft.com/office/powerpoint/2010/main" val="182812696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If you know of employers or businesses that would like to join the DDS list, we have included a link and QR to sign up. We also have an Incentives document for Employers on the website. Now I will turn it over to Brian Gresko for a brief overview of self-employment options followed by a conversation with Brian, Darrell, and Darlene </a:t>
            </a:r>
            <a:r>
              <a:rPr lang="en-US" err="1"/>
              <a:t>Borre</a:t>
            </a:r>
            <a:r>
              <a:rPr lang="en-US"/>
              <a:t> from Futures. Next slide please.</a:t>
            </a:r>
          </a:p>
        </p:txBody>
      </p:sp>
      <p:sp>
        <p:nvSpPr>
          <p:cNvPr id="4" name="Slide Number Placeholder 3"/>
          <p:cNvSpPr>
            <a:spLocks noGrp="1"/>
          </p:cNvSpPr>
          <p:nvPr>
            <p:ph type="sldNum" sz="quarter" idx="5"/>
          </p:nvPr>
        </p:nvSpPr>
        <p:spPr/>
        <p:txBody>
          <a:bodyPr/>
          <a:lstStyle/>
          <a:p>
            <a:fld id="{5C7E83AB-CC13-4C22-A890-A8924B969335}" type="slidenum">
              <a:rPr lang="en-US" smtClean="0"/>
              <a:t>9</a:t>
            </a:fld>
            <a:endParaRPr lang="en-US"/>
          </a:p>
        </p:txBody>
      </p:sp>
    </p:spTree>
    <p:extLst>
      <p:ext uri="{BB962C8B-B14F-4D97-AF65-F5344CB8AC3E}">
        <p14:creationId xmlns:p14="http://schemas.microsoft.com/office/powerpoint/2010/main" val="62362803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C7E83AB-CC13-4C22-A890-A8924B969335}" type="slidenum">
              <a:rPr lang="en-US" smtClean="0"/>
              <a:t>10</a:t>
            </a:fld>
            <a:endParaRPr lang="en-US"/>
          </a:p>
        </p:txBody>
      </p:sp>
    </p:spTree>
    <p:extLst>
      <p:ext uri="{BB962C8B-B14F-4D97-AF65-F5344CB8AC3E}">
        <p14:creationId xmlns:p14="http://schemas.microsoft.com/office/powerpoint/2010/main" val="332146112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p:cNvSpPr>
            <a:spLocks noChangeAspect="1"/>
          </p:cNvSpPr>
          <p:nvPr/>
        </p:nvSpPr>
        <p:spPr>
          <a:xfrm>
            <a:off x="231140" y="243840"/>
            <a:ext cx="11724640" cy="6377939"/>
          </a:xfrm>
          <a:prstGeom prst="rect">
            <a:avLst/>
          </a:prstGeom>
          <a:solidFill>
            <a:schemeClr val="accent1"/>
          </a:solidFill>
          <a:ln w="12700">
            <a:solidFill>
              <a:srgbClr val="FFFFFF"/>
            </a:solid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109981" y="882376"/>
            <a:ext cx="9966960" cy="2926080"/>
          </a:xfrm>
        </p:spPr>
        <p:txBody>
          <a:bodyPr anchor="b">
            <a:normAutofit/>
          </a:bodyPr>
          <a:lstStyle>
            <a:lvl1pPr algn="ctr">
              <a:lnSpc>
                <a:spcPct val="85000"/>
              </a:lnSpc>
              <a:defRPr sz="7200" b="1" cap="all" baseline="0">
                <a:solidFill>
                  <a:srgbClr val="FFFFFF"/>
                </a:solidFill>
              </a:defRPr>
            </a:lvl1pPr>
          </a:lstStyle>
          <a:p>
            <a:r>
              <a:rPr lang="en-US"/>
              <a:t>Click to edit Master title style</a:t>
            </a:r>
          </a:p>
        </p:txBody>
      </p:sp>
      <p:sp>
        <p:nvSpPr>
          <p:cNvPr id="3" name="Subtitle 2"/>
          <p:cNvSpPr>
            <a:spLocks noGrp="1"/>
          </p:cNvSpPr>
          <p:nvPr>
            <p:ph type="subTitle" idx="1"/>
          </p:nvPr>
        </p:nvSpPr>
        <p:spPr>
          <a:xfrm>
            <a:off x="1709531" y="3869635"/>
            <a:ext cx="8767860" cy="1388165"/>
          </a:xfrm>
        </p:spPr>
        <p:txBody>
          <a:bodyPr>
            <a:normAutofit/>
          </a:bodyPr>
          <a:lstStyle>
            <a:lvl1pPr marL="0" indent="0" algn="ctr">
              <a:buNone/>
              <a:defRPr sz="2200">
                <a:solidFill>
                  <a:srgbClr val="FFFFFF"/>
                </a:solidFill>
              </a:defRPr>
            </a:lvl1pPr>
            <a:lvl2pPr marL="457206" indent="0" algn="ctr">
              <a:buNone/>
              <a:defRPr sz="2200"/>
            </a:lvl2pPr>
            <a:lvl3pPr marL="914411" indent="0" algn="ctr">
              <a:buNone/>
              <a:defRPr sz="2200"/>
            </a:lvl3pPr>
            <a:lvl4pPr marL="1371617" indent="0" algn="ctr">
              <a:buNone/>
              <a:defRPr sz="2000"/>
            </a:lvl4pPr>
            <a:lvl5pPr marL="1828823" indent="0" algn="ctr">
              <a:buNone/>
              <a:defRPr sz="2000"/>
            </a:lvl5pPr>
            <a:lvl6pPr marL="2286029" indent="0" algn="ctr">
              <a:buNone/>
              <a:defRPr sz="2000"/>
            </a:lvl6pPr>
            <a:lvl7pPr marL="2743234" indent="0" algn="ctr">
              <a:buNone/>
              <a:defRPr sz="2000"/>
            </a:lvl7pPr>
            <a:lvl8pPr marL="3200440" indent="0" algn="ctr">
              <a:buNone/>
              <a:defRPr sz="2000"/>
            </a:lvl8pPr>
            <a:lvl9pPr marL="3657646" indent="0" algn="ctr">
              <a:buNone/>
              <a:defRPr sz="2000"/>
            </a:lvl9pPr>
          </a:lstStyle>
          <a:p>
            <a:r>
              <a:rPr lang="en-US"/>
              <a:t>Click to edit Master subtitle style</a:t>
            </a:r>
          </a:p>
        </p:txBody>
      </p:sp>
      <p:sp>
        <p:nvSpPr>
          <p:cNvPr id="4" name="Date Placeholder 3"/>
          <p:cNvSpPr>
            <a:spLocks noGrp="1"/>
          </p:cNvSpPr>
          <p:nvPr>
            <p:ph type="dt" sz="half" idx="10"/>
          </p:nvPr>
        </p:nvSpPr>
        <p:spPr/>
        <p:txBody>
          <a:bodyPr/>
          <a:lstStyle>
            <a:lvl1pPr>
              <a:defRPr>
                <a:solidFill>
                  <a:srgbClr val="FFFFFF"/>
                </a:solidFill>
              </a:defRPr>
            </a:lvl1pPr>
          </a:lstStyle>
          <a:p>
            <a:fld id="{D167B6BD-D895-4561-AF37-C99029FF28E5}" type="datetimeFigureOut">
              <a:rPr lang="en-US" smtClean="0"/>
              <a:t>12/13/2023</a:t>
            </a:fld>
            <a:endParaRPr lang="en-US"/>
          </a:p>
        </p:txBody>
      </p:sp>
      <p:sp>
        <p:nvSpPr>
          <p:cNvPr id="5" name="Footer Placeholder 4"/>
          <p:cNvSpPr>
            <a:spLocks noGrp="1"/>
          </p:cNvSpPr>
          <p:nvPr>
            <p:ph type="ftr" sz="quarter" idx="11"/>
          </p:nvPr>
        </p:nvSpPr>
        <p:spPr/>
        <p:txBody>
          <a:bodyPr/>
          <a:lstStyle>
            <a:lvl1pPr>
              <a:defRPr>
                <a:solidFill>
                  <a:srgbClr val="FFFFFF"/>
                </a:solidFill>
              </a:defRPr>
            </a:lvl1pPr>
          </a:lstStyle>
          <a:p>
            <a:endParaRPr lang="en-US"/>
          </a:p>
        </p:txBody>
      </p:sp>
      <p:sp>
        <p:nvSpPr>
          <p:cNvPr id="6" name="Slide Number Placeholder 5"/>
          <p:cNvSpPr>
            <a:spLocks noGrp="1"/>
          </p:cNvSpPr>
          <p:nvPr>
            <p:ph type="sldNum" sz="quarter" idx="12"/>
          </p:nvPr>
        </p:nvSpPr>
        <p:spPr/>
        <p:txBody>
          <a:bodyPr/>
          <a:lstStyle>
            <a:lvl1pPr>
              <a:defRPr>
                <a:solidFill>
                  <a:srgbClr val="FFFFFF"/>
                </a:solidFill>
              </a:defRPr>
            </a:lvl1pPr>
          </a:lstStyle>
          <a:p>
            <a:fld id="{AD47821B-CE8E-4972-A0E2-509B583A6A86}" type="slidenum">
              <a:rPr lang="en-US" smtClean="0"/>
              <a:t>‹#›</a:t>
            </a:fld>
            <a:endParaRPr lang="en-US"/>
          </a:p>
        </p:txBody>
      </p:sp>
      <p:cxnSp>
        <p:nvCxnSpPr>
          <p:cNvPr id="8" name="Straight Connector 7"/>
          <p:cNvCxnSpPr/>
          <p:nvPr/>
        </p:nvCxnSpPr>
        <p:spPr>
          <a:xfrm>
            <a:off x="1978660" y="3733800"/>
            <a:ext cx="8229602" cy="0"/>
          </a:xfrm>
          <a:prstGeom prst="line">
            <a:avLst/>
          </a:prstGeom>
          <a:ln>
            <a:solidFill>
              <a:srgbClr val="FFFFFF"/>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2537371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167B6BD-D895-4561-AF37-C99029FF28E5}" type="datetimeFigureOut">
              <a:rPr lang="en-US" smtClean="0"/>
              <a:t>12/13/2023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D47821B-CE8E-4972-A0E2-509B583A6A86}" type="slidenum">
              <a:rPr lang="en-US" smtClean="0"/>
              <a:t>‹#›</a:t>
            </a:fld>
            <a:endParaRPr lang="en-US"/>
          </a:p>
        </p:txBody>
      </p:sp>
    </p:spTree>
    <p:extLst>
      <p:ext uri="{BB962C8B-B14F-4D97-AF65-F5344CB8AC3E}">
        <p14:creationId xmlns:p14="http://schemas.microsoft.com/office/powerpoint/2010/main" val="115007140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899" y="762000"/>
            <a:ext cx="2324100" cy="54102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1142999" y="762000"/>
            <a:ext cx="7429500" cy="54102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167B6BD-D895-4561-AF37-C99029FF28E5}" type="datetimeFigureOut">
              <a:rPr lang="en-US" smtClean="0"/>
              <a:t>12/13/2023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D47821B-CE8E-4972-A0E2-509B583A6A86}" type="slidenum">
              <a:rPr lang="en-US" smtClean="0"/>
              <a:t>‹#›</a:t>
            </a:fld>
            <a:endParaRPr lang="en-US"/>
          </a:p>
        </p:txBody>
      </p:sp>
    </p:spTree>
    <p:extLst>
      <p:ext uri="{BB962C8B-B14F-4D97-AF65-F5344CB8AC3E}">
        <p14:creationId xmlns:p14="http://schemas.microsoft.com/office/powerpoint/2010/main" val="279377899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47289"/>
            <a:ext cx="10972800" cy="1356360"/>
          </a:xfrm>
        </p:spPr>
        <p:txBody>
          <a:bodyPr/>
          <a:lstStyle>
            <a:lvl1pPr>
              <a:defRPr>
                <a:solidFill>
                  <a:srgbClr val="000263"/>
                </a:solidFill>
              </a:defRPr>
            </a:lvl1pPr>
          </a:lstStyle>
          <a:p>
            <a:r>
              <a:rPr lang="en-US"/>
              <a:t>Click to edit Master title style</a:t>
            </a:r>
          </a:p>
        </p:txBody>
      </p:sp>
      <p:sp>
        <p:nvSpPr>
          <p:cNvPr id="3" name="Content Placeholder 2"/>
          <p:cNvSpPr>
            <a:spLocks noGrp="1"/>
          </p:cNvSpPr>
          <p:nvPr>
            <p:ph idx="1"/>
          </p:nvPr>
        </p:nvSpPr>
        <p:spPr>
          <a:xfrm>
            <a:off x="609600" y="2057400"/>
            <a:ext cx="10972800" cy="4038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167B6BD-D895-4561-AF37-C99029FF28E5}" type="datetimeFigureOut">
              <a:rPr lang="en-US" smtClean="0"/>
              <a:t>12/13/2023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D47821B-CE8E-4972-A0E2-509B583A6A86}" type="slidenum">
              <a:rPr lang="en-US" smtClean="0"/>
              <a:t>‹#›</a:t>
            </a:fld>
            <a:endParaRPr lang="en-US"/>
          </a:p>
        </p:txBody>
      </p:sp>
    </p:spTree>
    <p:extLst>
      <p:ext uri="{BB962C8B-B14F-4D97-AF65-F5344CB8AC3E}">
        <p14:creationId xmlns:p14="http://schemas.microsoft.com/office/powerpoint/2010/main" val="386789847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06426" y="1173575"/>
            <a:ext cx="9966960" cy="2926080"/>
          </a:xfrm>
        </p:spPr>
        <p:txBody>
          <a:bodyPr anchor="b">
            <a:noAutofit/>
          </a:bodyPr>
          <a:lstStyle>
            <a:lvl1pPr algn="ctr">
              <a:lnSpc>
                <a:spcPct val="85000"/>
              </a:lnSpc>
              <a:defRPr sz="7200" b="0" cap="all" baseline="0"/>
            </a:lvl1pPr>
          </a:lstStyle>
          <a:p>
            <a:r>
              <a:rPr lang="en-US"/>
              <a:t>Click to edit Master title style</a:t>
            </a:r>
          </a:p>
        </p:txBody>
      </p:sp>
      <p:sp>
        <p:nvSpPr>
          <p:cNvPr id="3" name="Text Placeholder 2"/>
          <p:cNvSpPr>
            <a:spLocks noGrp="1"/>
          </p:cNvSpPr>
          <p:nvPr>
            <p:ph type="body" idx="1"/>
          </p:nvPr>
        </p:nvSpPr>
        <p:spPr>
          <a:xfrm>
            <a:off x="1709928" y="4154520"/>
            <a:ext cx="8769097" cy="1363806"/>
          </a:xfrm>
        </p:spPr>
        <p:txBody>
          <a:bodyPr anchor="t">
            <a:normAutofit/>
          </a:bodyPr>
          <a:lstStyle>
            <a:lvl1pPr marL="0" indent="0" algn="ctr">
              <a:buNone/>
              <a:defRPr sz="2200">
                <a:solidFill>
                  <a:schemeClr val="accent1"/>
                </a:solidFill>
              </a:defRPr>
            </a:lvl1pPr>
            <a:lvl2pPr marL="457206" indent="0">
              <a:buNone/>
              <a:defRPr sz="1800">
                <a:solidFill>
                  <a:schemeClr val="tx1">
                    <a:tint val="75000"/>
                  </a:schemeClr>
                </a:solidFill>
              </a:defRPr>
            </a:lvl2pPr>
            <a:lvl3pPr marL="914411" indent="0">
              <a:buNone/>
              <a:defRPr sz="1600">
                <a:solidFill>
                  <a:schemeClr val="tx1">
                    <a:tint val="75000"/>
                  </a:schemeClr>
                </a:solidFill>
              </a:defRPr>
            </a:lvl3pPr>
            <a:lvl4pPr marL="1371617" indent="0">
              <a:buNone/>
              <a:defRPr sz="1400">
                <a:solidFill>
                  <a:schemeClr val="tx1">
                    <a:tint val="75000"/>
                  </a:schemeClr>
                </a:solidFill>
              </a:defRPr>
            </a:lvl4pPr>
            <a:lvl5pPr marL="1828823" indent="0">
              <a:buNone/>
              <a:defRPr sz="1400">
                <a:solidFill>
                  <a:schemeClr val="tx1">
                    <a:tint val="75000"/>
                  </a:schemeClr>
                </a:solidFill>
              </a:defRPr>
            </a:lvl5pPr>
            <a:lvl6pPr marL="2286029" indent="0">
              <a:buNone/>
              <a:defRPr sz="1400">
                <a:solidFill>
                  <a:schemeClr val="tx1">
                    <a:tint val="75000"/>
                  </a:schemeClr>
                </a:solidFill>
              </a:defRPr>
            </a:lvl6pPr>
            <a:lvl7pPr marL="2743234" indent="0">
              <a:buNone/>
              <a:defRPr sz="1400">
                <a:solidFill>
                  <a:schemeClr val="tx1">
                    <a:tint val="75000"/>
                  </a:schemeClr>
                </a:solidFill>
              </a:defRPr>
            </a:lvl7pPr>
            <a:lvl8pPr marL="3200440" indent="0">
              <a:buNone/>
              <a:defRPr sz="1400">
                <a:solidFill>
                  <a:schemeClr val="tx1">
                    <a:tint val="75000"/>
                  </a:schemeClr>
                </a:solidFill>
              </a:defRPr>
            </a:lvl8pPr>
            <a:lvl9pPr marL="3657646"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167B6BD-D895-4561-AF37-C99029FF28E5}" type="datetimeFigureOut">
              <a:rPr lang="en-US" smtClean="0"/>
              <a:t>12/13/2023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D47821B-CE8E-4972-A0E2-509B583A6A86}" type="slidenum">
              <a:rPr lang="en-US" smtClean="0"/>
              <a:t>‹#›</a:t>
            </a:fld>
            <a:endParaRPr lang="en-US"/>
          </a:p>
        </p:txBody>
      </p:sp>
      <p:cxnSp>
        <p:nvCxnSpPr>
          <p:cNvPr id="7" name="Straight Connector 6"/>
          <p:cNvCxnSpPr/>
          <p:nvPr/>
        </p:nvCxnSpPr>
        <p:spPr>
          <a:xfrm>
            <a:off x="1981201" y="4020408"/>
            <a:ext cx="8229602" cy="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8608057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609600" y="247296"/>
            <a:ext cx="10972800" cy="1356360"/>
          </a:xfrm>
        </p:spPr>
        <p:txBody>
          <a:bodyPr/>
          <a:lstStyle>
            <a:lvl1pPr>
              <a:defRPr>
                <a:solidFill>
                  <a:srgbClr val="000263"/>
                </a:solidFill>
              </a:defRPr>
            </a:lvl1pPr>
          </a:lstStyle>
          <a:p>
            <a:r>
              <a:rPr lang="en-US"/>
              <a:t>Click to edit Master title style</a:t>
            </a:r>
          </a:p>
        </p:txBody>
      </p:sp>
      <p:sp>
        <p:nvSpPr>
          <p:cNvPr id="3" name="Content Placeholder 2"/>
          <p:cNvSpPr>
            <a:spLocks noGrp="1"/>
          </p:cNvSpPr>
          <p:nvPr>
            <p:ph sz="half" idx="1"/>
          </p:nvPr>
        </p:nvSpPr>
        <p:spPr>
          <a:xfrm>
            <a:off x="1143001" y="2057399"/>
            <a:ext cx="4754880" cy="402336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267612" y="2057400"/>
            <a:ext cx="4754880" cy="402336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D167B6BD-D895-4561-AF37-C99029FF28E5}" type="datetimeFigureOut">
              <a:rPr lang="en-US" smtClean="0"/>
              <a:t>12/13/2023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D47821B-CE8E-4972-A0E2-509B583A6A86}" type="slidenum">
              <a:rPr lang="en-US" smtClean="0"/>
              <a:t>‹#›</a:t>
            </a:fld>
            <a:endParaRPr lang="en-US"/>
          </a:p>
        </p:txBody>
      </p:sp>
    </p:spTree>
    <p:extLst>
      <p:ext uri="{BB962C8B-B14F-4D97-AF65-F5344CB8AC3E}">
        <p14:creationId xmlns:p14="http://schemas.microsoft.com/office/powerpoint/2010/main" val="17203325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609600" y="247289"/>
            <a:ext cx="10972800" cy="1356360"/>
          </a:xfrm>
        </p:spPr>
        <p:txBody>
          <a:bodyPr/>
          <a:lstStyle>
            <a:lvl1pPr>
              <a:defRPr>
                <a:solidFill>
                  <a:srgbClr val="000263"/>
                </a:solidFill>
              </a:defRPr>
            </a:lvl1pPr>
          </a:lstStyle>
          <a:p>
            <a:r>
              <a:rPr lang="en-US"/>
              <a:t>Click to edit Master title style</a:t>
            </a:r>
          </a:p>
        </p:txBody>
      </p:sp>
      <p:sp>
        <p:nvSpPr>
          <p:cNvPr id="3" name="Text Placeholder 2"/>
          <p:cNvSpPr>
            <a:spLocks noGrp="1"/>
          </p:cNvSpPr>
          <p:nvPr>
            <p:ph type="body" idx="1"/>
          </p:nvPr>
        </p:nvSpPr>
        <p:spPr>
          <a:xfrm>
            <a:off x="609600" y="2001511"/>
            <a:ext cx="5288281" cy="777240"/>
          </a:xfrm>
        </p:spPr>
        <p:txBody>
          <a:bodyPr anchor="ctr"/>
          <a:lstStyle>
            <a:lvl1pPr marL="0" indent="0">
              <a:spcBef>
                <a:spcPts val="0"/>
              </a:spcBef>
              <a:buNone/>
              <a:defRPr sz="2400" b="1">
                <a:solidFill>
                  <a:schemeClr val="tx1"/>
                </a:solidFill>
              </a:defRPr>
            </a:lvl1pPr>
            <a:lvl2pPr marL="457206" indent="0">
              <a:buNone/>
              <a:defRPr sz="2000" b="1"/>
            </a:lvl2pPr>
            <a:lvl3pPr marL="914411" indent="0">
              <a:buNone/>
              <a:defRPr sz="1800" b="1"/>
            </a:lvl3pPr>
            <a:lvl4pPr marL="1371617" indent="0">
              <a:buNone/>
              <a:defRPr sz="1600" b="1"/>
            </a:lvl4pPr>
            <a:lvl5pPr marL="1828823" indent="0">
              <a:buNone/>
              <a:defRPr sz="1600" b="1"/>
            </a:lvl5pPr>
            <a:lvl6pPr marL="2286029" indent="0">
              <a:buNone/>
              <a:defRPr sz="1600" b="1"/>
            </a:lvl6pPr>
            <a:lvl7pPr marL="2743234" indent="0">
              <a:buNone/>
              <a:defRPr sz="1600" b="1"/>
            </a:lvl7pPr>
            <a:lvl8pPr marL="3200440" indent="0">
              <a:buNone/>
              <a:defRPr sz="1600" b="1"/>
            </a:lvl8pPr>
            <a:lvl9pPr marL="3657646"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721483"/>
            <a:ext cx="5288281" cy="3383280"/>
          </a:xfrm>
        </p:spPr>
        <p:txBody>
          <a:bodyPr/>
          <a:lstStyle>
            <a:lvl1pPr>
              <a:defRPr sz="2200">
                <a:solidFill>
                  <a:schemeClr val="tx1"/>
                </a:solidFill>
              </a:defRPr>
            </a:lvl1pPr>
            <a:lvl2pPr>
              <a:defRPr sz="2000">
                <a:solidFill>
                  <a:schemeClr val="tx1"/>
                </a:solidFill>
              </a:defRPr>
            </a:lvl2pPr>
            <a:lvl3pPr>
              <a:defRPr sz="1800">
                <a:solidFill>
                  <a:schemeClr val="tx1"/>
                </a:solidFill>
              </a:defRPr>
            </a:lvl3pPr>
            <a:lvl4pPr>
              <a:defRPr sz="1600">
                <a:solidFill>
                  <a:schemeClr val="tx1"/>
                </a:solidFill>
              </a:defRPr>
            </a:lvl4pPr>
            <a:lvl5pPr>
              <a:defRPr sz="1600">
                <a:solidFill>
                  <a:schemeClr val="tx1"/>
                </a:solidFill>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269173" y="1999032"/>
            <a:ext cx="5313227" cy="777240"/>
          </a:xfrm>
        </p:spPr>
        <p:txBody>
          <a:bodyPr anchor="ctr"/>
          <a:lstStyle>
            <a:lvl1pPr marL="0" indent="0">
              <a:spcBef>
                <a:spcPts val="0"/>
              </a:spcBef>
              <a:buNone/>
              <a:defRPr sz="2400" b="1">
                <a:solidFill>
                  <a:schemeClr val="tx1"/>
                </a:solidFill>
              </a:defRPr>
            </a:lvl1pPr>
            <a:lvl2pPr marL="457206" indent="0">
              <a:buNone/>
              <a:defRPr sz="2000" b="1"/>
            </a:lvl2pPr>
            <a:lvl3pPr marL="914411" indent="0">
              <a:buNone/>
              <a:defRPr sz="1800" b="1"/>
            </a:lvl3pPr>
            <a:lvl4pPr marL="1371617" indent="0">
              <a:buNone/>
              <a:defRPr sz="1600" b="1"/>
            </a:lvl4pPr>
            <a:lvl5pPr marL="1828823" indent="0">
              <a:buNone/>
              <a:defRPr sz="1600" b="1"/>
            </a:lvl5pPr>
            <a:lvl6pPr marL="2286029" indent="0">
              <a:buNone/>
              <a:defRPr sz="1600" b="1"/>
            </a:lvl6pPr>
            <a:lvl7pPr marL="2743234" indent="0">
              <a:buNone/>
              <a:defRPr sz="1600" b="1"/>
            </a:lvl7pPr>
            <a:lvl8pPr marL="3200440" indent="0">
              <a:buNone/>
              <a:defRPr sz="1600" b="1"/>
            </a:lvl8pPr>
            <a:lvl9pPr marL="3657646"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69173" y="2719322"/>
            <a:ext cx="5313227" cy="3383280"/>
          </a:xfrm>
        </p:spPr>
        <p:txBody>
          <a:bodyPr/>
          <a:lstStyle>
            <a:lvl1pPr>
              <a:defRPr sz="2200">
                <a:solidFill>
                  <a:schemeClr val="tx1"/>
                </a:solidFill>
              </a:defRPr>
            </a:lvl1pPr>
            <a:lvl2pPr>
              <a:defRPr sz="2000">
                <a:solidFill>
                  <a:schemeClr val="tx1"/>
                </a:solidFill>
              </a:defRPr>
            </a:lvl2pPr>
            <a:lvl3pPr>
              <a:defRPr sz="1800">
                <a:solidFill>
                  <a:schemeClr val="tx1"/>
                </a:solidFill>
              </a:defRPr>
            </a:lvl3pPr>
            <a:lvl4pPr>
              <a:defRPr sz="1600">
                <a:solidFill>
                  <a:schemeClr val="tx1"/>
                </a:solidFill>
              </a:defRPr>
            </a:lvl4pPr>
            <a:lvl5pPr>
              <a:defRPr sz="1600">
                <a:solidFill>
                  <a:schemeClr val="tx1"/>
                </a:solidFill>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D167B6BD-D895-4561-AF37-C99029FF28E5}" type="datetimeFigureOut">
              <a:rPr lang="en-US" smtClean="0"/>
              <a:t>12/13/2023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D47821B-CE8E-4972-A0E2-509B583A6A86}" type="slidenum">
              <a:rPr lang="en-US" smtClean="0"/>
              <a:t>‹#›</a:t>
            </a:fld>
            <a:endParaRPr lang="en-US"/>
          </a:p>
        </p:txBody>
      </p:sp>
    </p:spTree>
    <p:extLst>
      <p:ext uri="{BB962C8B-B14F-4D97-AF65-F5344CB8AC3E}">
        <p14:creationId xmlns:p14="http://schemas.microsoft.com/office/powerpoint/2010/main" val="59395632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09600" y="251795"/>
            <a:ext cx="10972800" cy="1356360"/>
          </a:xfrm>
        </p:spPr>
        <p:txBody>
          <a:bodyPr/>
          <a:lstStyle>
            <a:lvl1pPr>
              <a:defRPr>
                <a:solidFill>
                  <a:srgbClr val="000263"/>
                </a:solidFill>
              </a:defRPr>
            </a:lvl1pPr>
          </a:lstStyle>
          <a:p>
            <a:r>
              <a:rPr lang="en-US"/>
              <a:t>Click to edit Master title style</a:t>
            </a:r>
          </a:p>
        </p:txBody>
      </p:sp>
      <p:sp>
        <p:nvSpPr>
          <p:cNvPr id="3" name="Date Placeholder 2"/>
          <p:cNvSpPr>
            <a:spLocks noGrp="1"/>
          </p:cNvSpPr>
          <p:nvPr>
            <p:ph type="dt" sz="half" idx="10"/>
          </p:nvPr>
        </p:nvSpPr>
        <p:spPr/>
        <p:txBody>
          <a:bodyPr/>
          <a:lstStyle/>
          <a:p>
            <a:fld id="{D167B6BD-D895-4561-AF37-C99029FF28E5}" type="datetimeFigureOut">
              <a:rPr lang="en-US" smtClean="0"/>
              <a:t>12/13/2023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D47821B-CE8E-4972-A0E2-509B583A6A86}" type="slidenum">
              <a:rPr lang="en-US" smtClean="0"/>
              <a:t>‹#›</a:t>
            </a:fld>
            <a:endParaRPr lang="en-US"/>
          </a:p>
        </p:txBody>
      </p:sp>
    </p:spTree>
    <p:extLst>
      <p:ext uri="{BB962C8B-B14F-4D97-AF65-F5344CB8AC3E}">
        <p14:creationId xmlns:p14="http://schemas.microsoft.com/office/powerpoint/2010/main" val="422516382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167B6BD-D895-4561-AF37-C99029FF28E5}" type="datetimeFigureOut">
              <a:rPr lang="en-US" smtClean="0"/>
              <a:t>12/13/2023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D47821B-CE8E-4972-A0E2-509B583A6A86}" type="slidenum">
              <a:rPr lang="en-US" smtClean="0"/>
              <a:t>‹#›</a:t>
            </a:fld>
            <a:endParaRPr lang="en-US"/>
          </a:p>
        </p:txBody>
      </p:sp>
    </p:spTree>
    <p:extLst>
      <p:ext uri="{BB962C8B-B14F-4D97-AF65-F5344CB8AC3E}">
        <p14:creationId xmlns:p14="http://schemas.microsoft.com/office/powerpoint/2010/main" val="228758372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3002" y="1097280"/>
            <a:ext cx="3931920" cy="1737360"/>
          </a:xfrm>
        </p:spPr>
        <p:txBody>
          <a:bodyPr anchor="b">
            <a:noAutofit/>
          </a:bodyPr>
          <a:lstStyle>
            <a:lvl1pPr>
              <a:lnSpc>
                <a:spcPct val="90000"/>
              </a:lnSpc>
              <a:defRPr sz="4000" b="1">
                <a:solidFill>
                  <a:srgbClr val="000263"/>
                </a:solidFill>
              </a:defRPr>
            </a:lvl1pPr>
          </a:lstStyle>
          <a:p>
            <a:r>
              <a:rPr lang="en-US"/>
              <a:t>Click to edit Master title style</a:t>
            </a:r>
          </a:p>
        </p:txBody>
      </p:sp>
      <p:sp>
        <p:nvSpPr>
          <p:cNvPr id="3" name="Content Placeholder 2"/>
          <p:cNvSpPr>
            <a:spLocks noGrp="1"/>
          </p:cNvSpPr>
          <p:nvPr>
            <p:ph idx="1"/>
          </p:nvPr>
        </p:nvSpPr>
        <p:spPr>
          <a:xfrm>
            <a:off x="5852159" y="1097280"/>
            <a:ext cx="5212080" cy="466344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1143002" y="2834640"/>
            <a:ext cx="3931920" cy="3017520"/>
          </a:xfrm>
        </p:spPr>
        <p:txBody>
          <a:bodyPr>
            <a:normAutofit/>
          </a:bodyPr>
          <a:lstStyle>
            <a:lvl1pPr marL="0" indent="0">
              <a:lnSpc>
                <a:spcPct val="100000"/>
              </a:lnSpc>
              <a:spcBef>
                <a:spcPts val="1000"/>
              </a:spcBef>
              <a:buNone/>
              <a:defRPr sz="1700"/>
            </a:lvl1pPr>
            <a:lvl2pPr marL="457206" indent="0">
              <a:buNone/>
              <a:defRPr sz="1200"/>
            </a:lvl2pPr>
            <a:lvl3pPr marL="914411" indent="0">
              <a:buNone/>
              <a:defRPr sz="1000"/>
            </a:lvl3pPr>
            <a:lvl4pPr marL="1371617" indent="0">
              <a:buNone/>
              <a:defRPr sz="900"/>
            </a:lvl4pPr>
            <a:lvl5pPr marL="1828823" indent="0">
              <a:buNone/>
              <a:defRPr sz="900"/>
            </a:lvl5pPr>
            <a:lvl6pPr marL="2286029" indent="0">
              <a:buNone/>
              <a:defRPr sz="900"/>
            </a:lvl6pPr>
            <a:lvl7pPr marL="2743234" indent="0">
              <a:buNone/>
              <a:defRPr sz="900"/>
            </a:lvl7pPr>
            <a:lvl8pPr marL="3200440" indent="0">
              <a:buNone/>
              <a:defRPr sz="900"/>
            </a:lvl8pPr>
            <a:lvl9pPr marL="3657646"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D167B6BD-D895-4561-AF37-C99029FF28E5}" type="datetimeFigureOut">
              <a:rPr lang="en-US" smtClean="0"/>
              <a:t>12/13/2023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D47821B-CE8E-4972-A0E2-509B583A6A86}" type="slidenum">
              <a:rPr lang="en-US" smtClean="0"/>
              <a:t>‹#›</a:t>
            </a:fld>
            <a:endParaRPr lang="en-US"/>
          </a:p>
        </p:txBody>
      </p:sp>
    </p:spTree>
    <p:extLst>
      <p:ext uri="{BB962C8B-B14F-4D97-AF65-F5344CB8AC3E}">
        <p14:creationId xmlns:p14="http://schemas.microsoft.com/office/powerpoint/2010/main" val="268857590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3002" y="1097280"/>
            <a:ext cx="3931920" cy="1737360"/>
          </a:xfrm>
        </p:spPr>
        <p:txBody>
          <a:bodyPr anchor="b">
            <a:noAutofit/>
          </a:bodyPr>
          <a:lstStyle>
            <a:lvl1pPr>
              <a:lnSpc>
                <a:spcPct val="90000"/>
              </a:lnSpc>
              <a:defRPr sz="4000" b="0"/>
            </a:lvl1pPr>
          </a:lstStyle>
          <a:p>
            <a:r>
              <a:rPr lang="en-US"/>
              <a:t>Click to edit Master title style</a:t>
            </a:r>
          </a:p>
        </p:txBody>
      </p:sp>
      <p:sp>
        <p:nvSpPr>
          <p:cNvPr id="3" name="Picture Placeholder 2"/>
          <p:cNvSpPr>
            <a:spLocks noGrp="1" noChangeAspect="1"/>
          </p:cNvSpPr>
          <p:nvPr>
            <p:ph type="pic" idx="1"/>
          </p:nvPr>
        </p:nvSpPr>
        <p:spPr>
          <a:xfrm>
            <a:off x="5413249" y="1069847"/>
            <a:ext cx="6099049" cy="4800600"/>
          </a:xfrm>
        </p:spPr>
        <p:txBody>
          <a:bodyPr lIns="274320" tIns="182880" anchor="t">
            <a:normAutofit/>
          </a:bodyPr>
          <a:lstStyle>
            <a:lvl1pPr marL="0" indent="0">
              <a:buNone/>
              <a:defRPr sz="2800"/>
            </a:lvl1pPr>
            <a:lvl2pPr marL="457206" indent="0">
              <a:buNone/>
              <a:defRPr sz="2800"/>
            </a:lvl2pPr>
            <a:lvl3pPr marL="914411" indent="0">
              <a:buNone/>
              <a:defRPr sz="2400"/>
            </a:lvl3pPr>
            <a:lvl4pPr marL="1371617" indent="0">
              <a:buNone/>
              <a:defRPr sz="2000"/>
            </a:lvl4pPr>
            <a:lvl5pPr marL="1828823" indent="0">
              <a:buNone/>
              <a:defRPr sz="2000"/>
            </a:lvl5pPr>
            <a:lvl6pPr marL="2286029" indent="0">
              <a:buNone/>
              <a:defRPr sz="2000"/>
            </a:lvl6pPr>
            <a:lvl7pPr marL="2743234" indent="0">
              <a:buNone/>
              <a:defRPr sz="2000"/>
            </a:lvl7pPr>
            <a:lvl8pPr marL="3200440" indent="0">
              <a:buNone/>
              <a:defRPr sz="2000"/>
            </a:lvl8pPr>
            <a:lvl9pPr marL="3657646" indent="0">
              <a:buNone/>
              <a:defRPr sz="2000"/>
            </a:lvl9pPr>
          </a:lstStyle>
          <a:p>
            <a:r>
              <a:rPr lang="en-US"/>
              <a:t>Click icon to add picture</a:t>
            </a:r>
          </a:p>
        </p:txBody>
      </p:sp>
      <p:sp>
        <p:nvSpPr>
          <p:cNvPr id="4" name="Text Placeholder 3"/>
          <p:cNvSpPr>
            <a:spLocks noGrp="1"/>
          </p:cNvSpPr>
          <p:nvPr>
            <p:ph type="body" sz="half" idx="2"/>
          </p:nvPr>
        </p:nvSpPr>
        <p:spPr>
          <a:xfrm>
            <a:off x="1143002" y="2834640"/>
            <a:ext cx="3931920" cy="2880360"/>
          </a:xfrm>
        </p:spPr>
        <p:txBody>
          <a:bodyPr>
            <a:normAutofit/>
          </a:bodyPr>
          <a:lstStyle>
            <a:lvl1pPr marL="0" indent="0">
              <a:lnSpc>
                <a:spcPct val="100000"/>
              </a:lnSpc>
              <a:spcBef>
                <a:spcPts val="1000"/>
              </a:spcBef>
              <a:buNone/>
              <a:defRPr sz="1700"/>
            </a:lvl1pPr>
            <a:lvl2pPr marL="457206" indent="0">
              <a:buNone/>
              <a:defRPr sz="1200"/>
            </a:lvl2pPr>
            <a:lvl3pPr marL="914411" indent="0">
              <a:buNone/>
              <a:defRPr sz="1000"/>
            </a:lvl3pPr>
            <a:lvl4pPr marL="1371617" indent="0">
              <a:buNone/>
              <a:defRPr sz="900"/>
            </a:lvl4pPr>
            <a:lvl5pPr marL="1828823" indent="0">
              <a:buNone/>
              <a:defRPr sz="900"/>
            </a:lvl5pPr>
            <a:lvl6pPr marL="2286029" indent="0">
              <a:buNone/>
              <a:defRPr sz="900"/>
            </a:lvl6pPr>
            <a:lvl7pPr marL="2743234" indent="0">
              <a:buNone/>
              <a:defRPr sz="900"/>
            </a:lvl7pPr>
            <a:lvl8pPr marL="3200440" indent="0">
              <a:buNone/>
              <a:defRPr sz="900"/>
            </a:lvl8pPr>
            <a:lvl9pPr marL="3657646"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D167B6BD-D895-4561-AF37-C99029FF28E5}" type="datetimeFigureOut">
              <a:rPr lang="en-US" smtClean="0"/>
              <a:t>12/13/2023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D47821B-CE8E-4972-A0E2-509B583A6A86}" type="slidenum">
              <a:rPr lang="en-US" smtClean="0"/>
              <a:t>‹#›</a:t>
            </a:fld>
            <a:endParaRPr lang="en-US"/>
          </a:p>
        </p:txBody>
      </p:sp>
    </p:spTree>
    <p:extLst>
      <p:ext uri="{BB962C8B-B14F-4D97-AF65-F5344CB8AC3E}">
        <p14:creationId xmlns:p14="http://schemas.microsoft.com/office/powerpoint/2010/main" val="343447822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7" name="Rectangle 6"/>
          <p:cNvSpPr>
            <a:spLocks noChangeAspect="1"/>
          </p:cNvSpPr>
          <p:nvPr/>
        </p:nvSpPr>
        <p:spPr>
          <a:xfrm>
            <a:off x="231140" y="243840"/>
            <a:ext cx="11724640" cy="6377939"/>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143001" y="609600"/>
            <a:ext cx="9875520" cy="135636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1143001" y="2057400"/>
            <a:ext cx="9872871" cy="40386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1142995" y="6223829"/>
            <a:ext cx="2329074" cy="365125"/>
          </a:xfrm>
          <a:prstGeom prst="rect">
            <a:avLst/>
          </a:prstGeom>
        </p:spPr>
        <p:txBody>
          <a:bodyPr vert="horz" lIns="91440" tIns="45720" rIns="91440" bIns="45720" rtlCol="0" anchor="ctr"/>
          <a:lstStyle>
            <a:lvl1pPr algn="l">
              <a:defRPr sz="1200">
                <a:solidFill>
                  <a:schemeClr val="accent1"/>
                </a:solidFill>
              </a:defRPr>
            </a:lvl1pPr>
          </a:lstStyle>
          <a:p>
            <a:fld id="{D167B6BD-D895-4561-AF37-C99029FF28E5}" type="datetimeFigureOut">
              <a:rPr lang="en-US" smtClean="0"/>
              <a:t>12/13/2023</a:t>
            </a:fld>
            <a:endParaRPr lang="en-US"/>
          </a:p>
        </p:txBody>
      </p:sp>
      <p:sp>
        <p:nvSpPr>
          <p:cNvPr id="5" name="Footer Placeholder 4"/>
          <p:cNvSpPr>
            <a:spLocks noGrp="1"/>
          </p:cNvSpPr>
          <p:nvPr>
            <p:ph type="ftr" sz="quarter" idx="3"/>
          </p:nvPr>
        </p:nvSpPr>
        <p:spPr>
          <a:xfrm>
            <a:off x="3949149" y="6223829"/>
            <a:ext cx="4717774" cy="365125"/>
          </a:xfrm>
          <a:prstGeom prst="rect">
            <a:avLst/>
          </a:prstGeom>
        </p:spPr>
        <p:txBody>
          <a:bodyPr vert="horz" lIns="91440" tIns="45720" rIns="91440" bIns="45720" rtlCol="0" anchor="ctr"/>
          <a:lstStyle>
            <a:lvl1pPr algn="ctr">
              <a:defRPr sz="1200">
                <a:solidFill>
                  <a:schemeClr val="accent1"/>
                </a:solidFill>
              </a:defRPr>
            </a:lvl1pPr>
          </a:lstStyle>
          <a:p>
            <a:endParaRPr lang="en-US"/>
          </a:p>
        </p:txBody>
      </p:sp>
      <p:sp>
        <p:nvSpPr>
          <p:cNvPr id="6" name="Slide Number Placeholder 5"/>
          <p:cNvSpPr>
            <a:spLocks noGrp="1"/>
          </p:cNvSpPr>
          <p:nvPr>
            <p:ph type="sldNum" sz="quarter" idx="4"/>
          </p:nvPr>
        </p:nvSpPr>
        <p:spPr>
          <a:xfrm>
            <a:off x="9329532" y="6223829"/>
            <a:ext cx="1706217" cy="365125"/>
          </a:xfrm>
          <a:prstGeom prst="rect">
            <a:avLst/>
          </a:prstGeom>
        </p:spPr>
        <p:txBody>
          <a:bodyPr vert="horz" lIns="91440" tIns="45720" rIns="91440" bIns="45720" rtlCol="0" anchor="ctr"/>
          <a:lstStyle>
            <a:lvl1pPr algn="r">
              <a:defRPr sz="1200">
                <a:solidFill>
                  <a:schemeClr val="accent1"/>
                </a:solidFill>
              </a:defRPr>
            </a:lvl1pPr>
          </a:lstStyle>
          <a:p>
            <a:fld id="{AD47821B-CE8E-4972-A0E2-509B583A6A86}" type="slidenum">
              <a:rPr lang="en-US" smtClean="0"/>
              <a:t>‹#›</a:t>
            </a:fld>
            <a:endParaRPr lang="en-US"/>
          </a:p>
        </p:txBody>
      </p:sp>
    </p:spTree>
    <p:extLst>
      <p:ext uri="{BB962C8B-B14F-4D97-AF65-F5344CB8AC3E}">
        <p14:creationId xmlns:p14="http://schemas.microsoft.com/office/powerpoint/2010/main" val="162174604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11" rtl="0" eaLnBrk="1" latinLnBrk="0" hangingPunct="1">
        <a:lnSpc>
          <a:spcPct val="90000"/>
        </a:lnSpc>
        <a:spcBef>
          <a:spcPct val="0"/>
        </a:spcBef>
        <a:buNone/>
        <a:defRPr sz="4400" b="1" kern="1200">
          <a:solidFill>
            <a:srgbClr val="00359E"/>
          </a:solidFill>
          <a:latin typeface="+mj-lt"/>
          <a:ea typeface="+mj-ea"/>
          <a:cs typeface="+mj-cs"/>
        </a:defRPr>
      </a:lvl1pPr>
    </p:titleStyle>
    <p:bodyStyle>
      <a:lvl1pPr marL="228603" indent="-182882" algn="l" defTabSz="914411" rtl="0" eaLnBrk="1" latinLnBrk="0" hangingPunct="1">
        <a:lnSpc>
          <a:spcPct val="90000"/>
        </a:lnSpc>
        <a:spcBef>
          <a:spcPts val="1400"/>
        </a:spcBef>
        <a:buClr>
          <a:schemeClr val="accent1"/>
        </a:buClr>
        <a:buSzPct val="80000"/>
        <a:buFont typeface="Corbel" pitchFamily="34" charset="0"/>
        <a:buChar char="•"/>
        <a:defRPr sz="2200" kern="1200">
          <a:solidFill>
            <a:schemeClr val="accent1"/>
          </a:solidFill>
          <a:latin typeface="+mn-lt"/>
          <a:ea typeface="+mn-ea"/>
          <a:cs typeface="+mn-cs"/>
        </a:defRPr>
      </a:lvl1pPr>
      <a:lvl2pPr marL="457206" indent="-182882" algn="l" defTabSz="914411" rtl="0" eaLnBrk="1" latinLnBrk="0" hangingPunct="1">
        <a:lnSpc>
          <a:spcPct val="90000"/>
        </a:lnSpc>
        <a:spcBef>
          <a:spcPts val="200"/>
        </a:spcBef>
        <a:spcAft>
          <a:spcPts val="400"/>
        </a:spcAft>
        <a:buClr>
          <a:schemeClr val="accent1"/>
        </a:buClr>
        <a:buSzPct val="80000"/>
        <a:buFont typeface="Corbel" pitchFamily="34" charset="0"/>
        <a:buChar char="•"/>
        <a:defRPr sz="2000" kern="1200">
          <a:solidFill>
            <a:schemeClr val="accent1"/>
          </a:solidFill>
          <a:latin typeface="+mn-lt"/>
          <a:ea typeface="+mn-ea"/>
          <a:cs typeface="+mn-cs"/>
        </a:defRPr>
      </a:lvl2pPr>
      <a:lvl3pPr marL="731529" indent="-182882" algn="l" defTabSz="914411" rtl="0" eaLnBrk="1" latinLnBrk="0" hangingPunct="1">
        <a:lnSpc>
          <a:spcPct val="90000"/>
        </a:lnSpc>
        <a:spcBef>
          <a:spcPts val="200"/>
        </a:spcBef>
        <a:spcAft>
          <a:spcPts val="400"/>
        </a:spcAft>
        <a:buClr>
          <a:schemeClr val="accent1"/>
        </a:buClr>
        <a:buSzPct val="80000"/>
        <a:buFont typeface="Corbel" pitchFamily="34" charset="0"/>
        <a:buChar char="•"/>
        <a:defRPr sz="1800" kern="1200">
          <a:solidFill>
            <a:schemeClr val="accent1"/>
          </a:solidFill>
          <a:latin typeface="+mn-lt"/>
          <a:ea typeface="+mn-ea"/>
          <a:cs typeface="+mn-cs"/>
        </a:defRPr>
      </a:lvl3pPr>
      <a:lvl4pPr marL="1005852" indent="-182882" algn="l" defTabSz="914411"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4pPr>
      <a:lvl5pPr marL="1280176" indent="-182882" algn="l" defTabSz="914411"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5pPr>
      <a:lvl6pPr marL="1600020" indent="-228603" algn="l" defTabSz="914411"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6pPr>
      <a:lvl7pPr marL="1900024" indent="-228603" algn="l" defTabSz="914411"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7pPr>
      <a:lvl8pPr marL="2200028" indent="-228603" algn="l" defTabSz="914411"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8pPr>
      <a:lvl9pPr marL="2500031" indent="-228603" algn="l" defTabSz="914411"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9pPr>
    </p:bodyStyle>
    <p:otherStyle>
      <a:defPPr>
        <a:defRPr lang="en-US"/>
      </a:defPPr>
      <a:lvl1pPr marL="0" algn="l" defTabSz="914411" rtl="0" eaLnBrk="1" latinLnBrk="0" hangingPunct="1">
        <a:defRPr sz="1800" kern="1200">
          <a:solidFill>
            <a:schemeClr val="tx1"/>
          </a:solidFill>
          <a:latin typeface="+mn-lt"/>
          <a:ea typeface="+mn-ea"/>
          <a:cs typeface="+mn-cs"/>
        </a:defRPr>
      </a:lvl1pPr>
      <a:lvl2pPr marL="457206" algn="l" defTabSz="914411" rtl="0" eaLnBrk="1" latinLnBrk="0" hangingPunct="1">
        <a:defRPr sz="1800" kern="1200">
          <a:solidFill>
            <a:schemeClr val="tx1"/>
          </a:solidFill>
          <a:latin typeface="+mn-lt"/>
          <a:ea typeface="+mn-ea"/>
          <a:cs typeface="+mn-cs"/>
        </a:defRPr>
      </a:lvl2pPr>
      <a:lvl3pPr marL="914411" algn="l" defTabSz="914411" rtl="0" eaLnBrk="1" latinLnBrk="0" hangingPunct="1">
        <a:defRPr sz="1800" kern="1200">
          <a:solidFill>
            <a:schemeClr val="tx1"/>
          </a:solidFill>
          <a:latin typeface="+mn-lt"/>
          <a:ea typeface="+mn-ea"/>
          <a:cs typeface="+mn-cs"/>
        </a:defRPr>
      </a:lvl3pPr>
      <a:lvl4pPr marL="1371617" algn="l" defTabSz="914411" rtl="0" eaLnBrk="1" latinLnBrk="0" hangingPunct="1">
        <a:defRPr sz="1800" kern="1200">
          <a:solidFill>
            <a:schemeClr val="tx1"/>
          </a:solidFill>
          <a:latin typeface="+mn-lt"/>
          <a:ea typeface="+mn-ea"/>
          <a:cs typeface="+mn-cs"/>
        </a:defRPr>
      </a:lvl4pPr>
      <a:lvl5pPr marL="1828823" algn="l" defTabSz="914411" rtl="0" eaLnBrk="1" latinLnBrk="0" hangingPunct="1">
        <a:defRPr sz="1800" kern="1200">
          <a:solidFill>
            <a:schemeClr val="tx1"/>
          </a:solidFill>
          <a:latin typeface="+mn-lt"/>
          <a:ea typeface="+mn-ea"/>
          <a:cs typeface="+mn-cs"/>
        </a:defRPr>
      </a:lvl5pPr>
      <a:lvl6pPr marL="2286029" algn="l" defTabSz="914411" rtl="0" eaLnBrk="1" latinLnBrk="0" hangingPunct="1">
        <a:defRPr sz="1800" kern="1200">
          <a:solidFill>
            <a:schemeClr val="tx1"/>
          </a:solidFill>
          <a:latin typeface="+mn-lt"/>
          <a:ea typeface="+mn-ea"/>
          <a:cs typeface="+mn-cs"/>
        </a:defRPr>
      </a:lvl6pPr>
      <a:lvl7pPr marL="2743234" algn="l" defTabSz="914411" rtl="0" eaLnBrk="1" latinLnBrk="0" hangingPunct="1">
        <a:defRPr sz="1800" kern="1200">
          <a:solidFill>
            <a:schemeClr val="tx1"/>
          </a:solidFill>
          <a:latin typeface="+mn-lt"/>
          <a:ea typeface="+mn-ea"/>
          <a:cs typeface="+mn-cs"/>
        </a:defRPr>
      </a:lvl7pPr>
      <a:lvl8pPr marL="3200440" algn="l" defTabSz="914411" rtl="0" eaLnBrk="1" latinLnBrk="0" hangingPunct="1">
        <a:defRPr sz="1800" kern="1200">
          <a:solidFill>
            <a:schemeClr val="tx1"/>
          </a:solidFill>
          <a:latin typeface="+mn-lt"/>
          <a:ea typeface="+mn-ea"/>
          <a:cs typeface="+mn-cs"/>
        </a:defRPr>
      </a:lvl8pPr>
      <a:lvl9pPr marL="3657646" algn="l" defTabSz="914411"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0.xml"/><Relationship Id="rId1" Type="http://schemas.openxmlformats.org/officeDocument/2006/relationships/slideLayout" Target="../slideLayouts/slideLayout5.xml"/><Relationship Id="rId4" Type="http://schemas.openxmlformats.org/officeDocument/2006/relationships/image" Target="../media/image2.png"/></Relationships>
</file>

<file path=ppt/slides/_rels/slide12.xml.rels><?xml version="1.0" encoding="UTF-8" standalone="yes"?>
<Relationships xmlns="http://schemas.openxmlformats.org/package/2006/relationships"><Relationship Id="rId8" Type="http://schemas.openxmlformats.org/officeDocument/2006/relationships/image" Target="../media/image16.png"/><Relationship Id="rId3" Type="http://schemas.microsoft.com/office/2007/relationships/media" Target="../media/media2.mov"/><Relationship Id="rId7" Type="http://schemas.openxmlformats.org/officeDocument/2006/relationships/image" Target="../media/image15.png"/><Relationship Id="rId2" Type="http://schemas.openxmlformats.org/officeDocument/2006/relationships/video" Target="../media/media1.mov"/><Relationship Id="rId1" Type="http://schemas.microsoft.com/office/2007/relationships/media" Target="../media/media1.mov"/><Relationship Id="rId6" Type="http://schemas.openxmlformats.org/officeDocument/2006/relationships/image" Target="../media/image14.jpeg"/><Relationship Id="rId5" Type="http://schemas.openxmlformats.org/officeDocument/2006/relationships/slideLayout" Target="../slideLayouts/slideLayout7.xml"/><Relationship Id="rId4" Type="http://schemas.openxmlformats.org/officeDocument/2006/relationships/video" Target="../media/media2.mov"/></Relationships>
</file>

<file path=ppt/slides/_rels/slide1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18.png"/></Relationships>
</file>

<file path=ppt/slides/_rels/slide14.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Layout" Target="../slideLayouts/slideLayout6.xml"/><Relationship Id="rId4" Type="http://schemas.openxmlformats.org/officeDocument/2006/relationships/image" Target="../media/image21.png"/></Relationships>
</file>

<file path=ppt/slides/_rels/slide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19.jpeg"/><Relationship Id="rId1" Type="http://schemas.openxmlformats.org/officeDocument/2006/relationships/slideLayout" Target="../slideLayouts/slideLayout4.xml"/><Relationship Id="rId5" Type="http://schemas.openxmlformats.org/officeDocument/2006/relationships/image" Target="../media/image23.png"/><Relationship Id="rId4" Type="http://schemas.openxmlformats.org/officeDocument/2006/relationships/image" Target="../media/image20.jpeg"/></Relationships>
</file>

<file path=ppt/slides/_rels/slide17.xml.rels><?xml version="1.0" encoding="UTF-8" standalone="yes"?>
<Relationships xmlns="http://schemas.openxmlformats.org/package/2006/relationships"><Relationship Id="rId8" Type="http://schemas.microsoft.com/office/2007/relationships/hdphoto" Target="../media/hdphoto2.wdp"/><Relationship Id="rId3" Type="http://schemas.openxmlformats.org/officeDocument/2006/relationships/image" Target="../media/image24.png"/><Relationship Id="rId7" Type="http://schemas.openxmlformats.org/officeDocument/2006/relationships/image" Target="../media/image26.png"/><Relationship Id="rId2" Type="http://schemas.openxmlformats.org/officeDocument/2006/relationships/notesSlide" Target="../notesSlides/notesSlide13.xml"/><Relationship Id="rId1" Type="http://schemas.openxmlformats.org/officeDocument/2006/relationships/slideLayout" Target="../slideLayouts/slideLayout7.xml"/><Relationship Id="rId6" Type="http://schemas.openxmlformats.org/officeDocument/2006/relationships/image" Target="../media/image25.jpeg"/><Relationship Id="rId11" Type="http://schemas.openxmlformats.org/officeDocument/2006/relationships/image" Target="../media/image13.jpeg"/><Relationship Id="rId5" Type="http://schemas.openxmlformats.org/officeDocument/2006/relationships/image" Target="../media/image21.png"/><Relationship Id="rId10" Type="http://schemas.openxmlformats.org/officeDocument/2006/relationships/image" Target="../media/image28.jpeg"/><Relationship Id="rId4" Type="http://schemas.microsoft.com/office/2007/relationships/hdphoto" Target="../media/hdphoto1.wdp"/><Relationship Id="rId9" Type="http://schemas.openxmlformats.org/officeDocument/2006/relationships/image" Target="../media/image27.jpeg"/></Relationships>
</file>

<file path=ppt/slides/_rels/slide18.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29.jpeg"/><Relationship Id="rId1" Type="http://schemas.openxmlformats.org/officeDocument/2006/relationships/slideLayout" Target="../slideLayouts/slideLayout6.xml"/><Relationship Id="rId6" Type="http://schemas.openxmlformats.org/officeDocument/2006/relationships/image" Target="../media/image33.jpeg"/><Relationship Id="rId5" Type="http://schemas.openxmlformats.org/officeDocument/2006/relationships/image" Target="../media/image32.jpeg"/><Relationship Id="rId4" Type="http://schemas.openxmlformats.org/officeDocument/2006/relationships/image" Target="../media/image31.png"/></Relationships>
</file>

<file path=ppt/slides/_rels/slide19.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hyperlink" Target="https://portal.ct.gov/-/media/DDS/employment/Customized_Employment_Brochure.pdf" TargetMode="External"/><Relationship Id="rId5" Type="http://schemas.openxmlformats.org/officeDocument/2006/relationships/image" Target="../media/image36.png"/><Relationship Id="rId4" Type="http://schemas.openxmlformats.org/officeDocument/2006/relationships/image" Target="../media/image35.jpeg"/></Relationships>
</file>

<file path=ppt/slides/_rels/slide2.xml.rels><?xml version="1.0" encoding="UTF-8" standalone="yes"?>
<Relationships xmlns="http://schemas.openxmlformats.org/package/2006/relationships"><Relationship Id="rId3" Type="http://schemas.openxmlformats.org/officeDocument/2006/relationships/hyperlink" Target="mailto:trever.rogers@ct.gov" TargetMode="External"/><Relationship Id="rId7"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hyperlink" Target="mailto:catherine.destefano@ct.gov" TargetMode="External"/><Relationship Id="rId5" Type="http://schemas.openxmlformats.org/officeDocument/2006/relationships/hyperlink" Target="mailto:darrell.spears@ct.gov" TargetMode="External"/><Relationship Id="rId4" Type="http://schemas.openxmlformats.org/officeDocument/2006/relationships/hyperlink" Target="mailto:brian.gresko@ct.gov" TargetMode="External"/></Relationships>
</file>

<file path=ppt/slides/_rels/slide20.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38.png"/></Relationships>
</file>

<file path=ppt/slides/_rels/slide21.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29.jpeg"/></Relationships>
</file>

<file path=ppt/slides/_rels/slide22.xml.rels><?xml version="1.0" encoding="UTF-8" standalone="yes"?>
<Relationships xmlns="http://schemas.openxmlformats.org/package/2006/relationships"><Relationship Id="rId8" Type="http://schemas.openxmlformats.org/officeDocument/2006/relationships/image" Target="../media/image39.jpeg"/><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image" Target="../media/image40.png"/><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hyperlink" Target="https://portal.ct.gov/-/media/DDS/employment/Individual_Supported_Employment_Brochure.pdf" TargetMode="External"/></Relationships>
</file>

<file path=ppt/slides/_rels/slide25.xml.rels><?xml version="1.0" encoding="UTF-8" standalone="yes"?>
<Relationships xmlns="http://schemas.openxmlformats.org/package/2006/relationships"><Relationship Id="rId8" Type="http://schemas.openxmlformats.org/officeDocument/2006/relationships/image" Target="../media/image44.png"/><Relationship Id="rId3" Type="http://schemas.openxmlformats.org/officeDocument/2006/relationships/image" Target="../media/image43.jpeg"/><Relationship Id="rId7" Type="http://schemas.openxmlformats.org/officeDocument/2006/relationships/image" Target="../media/image29.jpeg"/><Relationship Id="rId2" Type="http://schemas.openxmlformats.org/officeDocument/2006/relationships/notesSlide" Target="../notesSlides/notesSlide19.xml"/><Relationship Id="rId1" Type="http://schemas.openxmlformats.org/officeDocument/2006/relationships/slideLayout" Target="../slideLayouts/slideLayout7.xml"/><Relationship Id="rId6" Type="http://schemas.microsoft.com/office/2007/relationships/hdphoto" Target="../media/hdphoto2.wdp"/><Relationship Id="rId5" Type="http://schemas.openxmlformats.org/officeDocument/2006/relationships/image" Target="../media/image26.png"/><Relationship Id="rId10" Type="http://schemas.openxmlformats.org/officeDocument/2006/relationships/image" Target="../media/image45.png"/><Relationship Id="rId4" Type="http://schemas.openxmlformats.org/officeDocument/2006/relationships/image" Target="../media/image40.png"/><Relationship Id="rId9" Type="http://schemas.microsoft.com/office/2007/relationships/hdphoto" Target="../media/hdphoto3.wdp"/></Relationships>
</file>

<file path=ppt/slides/_rels/slide26.xml.rels><?xml version="1.0" encoding="UTF-8" standalone="yes"?>
<Relationships xmlns="http://schemas.openxmlformats.org/package/2006/relationships"><Relationship Id="rId8" Type="http://schemas.openxmlformats.org/officeDocument/2006/relationships/image" Target="../media/image48.jpeg"/><Relationship Id="rId3" Type="http://schemas.openxmlformats.org/officeDocument/2006/relationships/image" Target="../media/image46.png"/><Relationship Id="rId7" Type="http://schemas.openxmlformats.org/officeDocument/2006/relationships/hyperlink" Target="https://commons.wikimedia.org/wiki/File:Blue_check_PD.svg" TargetMode="External"/><Relationship Id="rId12" Type="http://schemas.openxmlformats.org/officeDocument/2006/relationships/image" Target="../media/image41.jpeg"/><Relationship Id="rId2" Type="http://schemas.openxmlformats.org/officeDocument/2006/relationships/notesSlide" Target="../notesSlides/notesSlide20.xml"/><Relationship Id="rId1" Type="http://schemas.openxmlformats.org/officeDocument/2006/relationships/slideLayout" Target="../slideLayouts/slideLayout7.xml"/><Relationship Id="rId6" Type="http://schemas.microsoft.com/office/2007/relationships/hdphoto" Target="../media/hdphoto5.wdp"/><Relationship Id="rId11" Type="http://schemas.openxmlformats.org/officeDocument/2006/relationships/image" Target="../media/image50.jpeg"/><Relationship Id="rId5" Type="http://schemas.openxmlformats.org/officeDocument/2006/relationships/image" Target="../media/image47.png"/><Relationship Id="rId10" Type="http://schemas.openxmlformats.org/officeDocument/2006/relationships/image" Target="../media/image49.jpeg"/><Relationship Id="rId4" Type="http://schemas.microsoft.com/office/2007/relationships/hdphoto" Target="../media/hdphoto4.wdp"/><Relationship Id="rId9" Type="http://schemas.openxmlformats.org/officeDocument/2006/relationships/hyperlink" Target="https://pxhere.com/en/photo/765873" TargetMode="External"/></Relationships>
</file>

<file path=ppt/slides/_rels/slide27.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4.jpeg"/><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3" Type="http://schemas.microsoft.com/office/2007/relationships/hdphoto" Target="../media/hdphoto6.wdp"/><Relationship Id="rId2" Type="http://schemas.openxmlformats.org/officeDocument/2006/relationships/image" Target="../media/image52.png"/><Relationship Id="rId1" Type="http://schemas.openxmlformats.org/officeDocument/2006/relationships/slideLayout" Target="../slideLayouts/slideLayout4.xml"/><Relationship Id="rId5" Type="http://schemas.openxmlformats.org/officeDocument/2006/relationships/hyperlink" Target="https://portal.ct.gov/-/media/DDS/EdSupp/Project_SEARCH_Brochure.pdf" TargetMode="External"/><Relationship Id="rId4" Type="http://schemas.openxmlformats.org/officeDocument/2006/relationships/image" Target="../media/image4.jpeg"/></Relationships>
</file>

<file path=ppt/slides/_rels/slide29.xml.rels><?xml version="1.0" encoding="UTF-8" standalone="yes"?>
<Relationships xmlns="http://schemas.openxmlformats.org/package/2006/relationships"><Relationship Id="rId8" Type="http://schemas.microsoft.com/office/2007/relationships/diagramDrawing" Target="../diagrams/drawing3.xml"/><Relationship Id="rId3" Type="http://schemas.openxmlformats.org/officeDocument/2006/relationships/image" Target="../media/image53.png"/><Relationship Id="rId7" Type="http://schemas.openxmlformats.org/officeDocument/2006/relationships/diagramColors" Target="../diagrams/colors3.xml"/><Relationship Id="rId2" Type="http://schemas.openxmlformats.org/officeDocument/2006/relationships/notesSlide" Target="../notesSlides/notesSlide21.xml"/><Relationship Id="rId1" Type="http://schemas.openxmlformats.org/officeDocument/2006/relationships/slideLayout" Target="../slideLayouts/slideLayout6.xml"/><Relationship Id="rId6" Type="http://schemas.openxmlformats.org/officeDocument/2006/relationships/diagramQuickStyle" Target="../diagrams/quickStyle3.xml"/><Relationship Id="rId5" Type="http://schemas.openxmlformats.org/officeDocument/2006/relationships/diagramLayout" Target="../diagrams/layout3.xml"/><Relationship Id="rId4" Type="http://schemas.openxmlformats.org/officeDocument/2006/relationships/diagramData" Target="../diagrams/data3.xml"/><Relationship Id="rId9" Type="http://schemas.openxmlformats.org/officeDocument/2006/relationships/hyperlink" Target="https://portal.ct.gov/-/media/DDS/employment/Project_SEARCH_Contact_List.pdf"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8" Type="http://schemas.openxmlformats.org/officeDocument/2006/relationships/image" Target="../media/image55.jpeg"/><Relationship Id="rId3" Type="http://schemas.openxmlformats.org/officeDocument/2006/relationships/image" Target="../media/image54.png"/><Relationship Id="rId7" Type="http://schemas.openxmlformats.org/officeDocument/2006/relationships/image" Target="../media/image51.png"/><Relationship Id="rId2" Type="http://schemas.openxmlformats.org/officeDocument/2006/relationships/notesSlide" Target="../notesSlides/notesSlide22.xml"/><Relationship Id="rId1" Type="http://schemas.openxmlformats.org/officeDocument/2006/relationships/slideLayout" Target="../slideLayouts/slideLayout7.xml"/><Relationship Id="rId6" Type="http://schemas.openxmlformats.org/officeDocument/2006/relationships/hyperlink" Target="https://creativecommons.org/licenses/by-nc-nd/3.0/" TargetMode="External"/><Relationship Id="rId11" Type="http://schemas.openxmlformats.org/officeDocument/2006/relationships/hyperlink" Target="https://www.wallpaperflare.com/search?wallpaper=Boston+Bruins" TargetMode="External"/><Relationship Id="rId5" Type="http://schemas.openxmlformats.org/officeDocument/2006/relationships/hyperlink" Target="https://www.flickr.com/photos/mgwilkins/4239643208/" TargetMode="External"/><Relationship Id="rId10" Type="http://schemas.openxmlformats.org/officeDocument/2006/relationships/image" Target="../media/image57.jpeg"/><Relationship Id="rId4" Type="http://schemas.microsoft.com/office/2007/relationships/hdphoto" Target="../media/hdphoto7.wdp"/><Relationship Id="rId9" Type="http://schemas.openxmlformats.org/officeDocument/2006/relationships/image" Target="../media/image56.jpeg"/></Relationships>
</file>

<file path=ppt/slides/_rels/slide31.xml.rels><?xml version="1.0" encoding="UTF-8" standalone="yes"?>
<Relationships xmlns="http://schemas.openxmlformats.org/package/2006/relationships"><Relationship Id="rId2" Type="http://schemas.openxmlformats.org/officeDocument/2006/relationships/hyperlink" Target="https://youtu.be/uAXWSBV6vE4" TargetMode="External"/><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58.jpe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image" Target="../media/image59.jpeg"/><Relationship Id="rId1" Type="http://schemas.openxmlformats.org/officeDocument/2006/relationships/slideLayout" Target="../slideLayouts/slideLayout4.xml"/><Relationship Id="rId6" Type="http://schemas.openxmlformats.org/officeDocument/2006/relationships/hyperlink" Target="mailto:DDS.Employment-DayServices@ct.gov" TargetMode="External"/><Relationship Id="rId5" Type="http://schemas.openxmlformats.org/officeDocument/2006/relationships/hyperlink" Target="https://portal.ct.gov/DDS/EmploymentDayServices/Employment-First/Employment-and-Day-Services" TargetMode="External"/><Relationship Id="rId4" Type="http://schemas.microsoft.com/office/2007/relationships/hdphoto" Target="../media/hdphoto8.wdp"/></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4.xml"/><Relationship Id="rId6" Type="http://schemas.openxmlformats.org/officeDocument/2006/relationships/image" Target="../media/image5.jpeg"/><Relationship Id="rId5" Type="http://schemas.openxmlformats.org/officeDocument/2006/relationships/image" Target="../media/image4.jpeg"/><Relationship Id="rId4" Type="http://schemas.openxmlformats.org/officeDocument/2006/relationships/hyperlink" Target="https://portal.ct.gov/-/media/DDS/employment/EDS_Pathways_Brochure.pdf"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hyperlink" Target="https://portal.ct.gov/DDS/ProviderProfile/General/Qualified-Provider-Main" TargetMode="Externa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2.png"/><Relationship Id="rId5" Type="http://schemas.openxmlformats.org/officeDocument/2006/relationships/image" Target="../media/image7.png"/><Relationship Id="rId4" Type="http://schemas.openxmlformats.org/officeDocument/2006/relationships/hyperlink" Target="https://portal.ct.gov/DDS/SelfAdvocacySelfDetermination/Self-Determination-Fact-Sheets/Fact-Sheet---Portability"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7.xml.rels><?xml version="1.0" encoding="UTF-8" standalone="yes"?>
<Relationships xmlns="http://schemas.openxmlformats.org/package/2006/relationships"><Relationship Id="rId8" Type="http://schemas.openxmlformats.org/officeDocument/2006/relationships/diagramColors" Target="../diagrams/colors1.xml"/><Relationship Id="rId3" Type="http://schemas.openxmlformats.org/officeDocument/2006/relationships/hyperlink" Target="https://portal.ct.gov/AgingandDisability" TargetMode="External"/><Relationship Id="rId7" Type="http://schemas.openxmlformats.org/officeDocument/2006/relationships/diagramQuickStyle" Target="../diagrams/quickStyle1.xml"/><Relationship Id="rId2" Type="http://schemas.openxmlformats.org/officeDocument/2006/relationships/notesSlide" Target="../notesSlides/notesSlide6.xml"/><Relationship Id="rId1" Type="http://schemas.openxmlformats.org/officeDocument/2006/relationships/slideLayout" Target="../slideLayouts/slideLayout4.xml"/><Relationship Id="rId6" Type="http://schemas.openxmlformats.org/officeDocument/2006/relationships/diagramLayout" Target="../diagrams/layout1.xml"/><Relationship Id="rId5" Type="http://schemas.openxmlformats.org/officeDocument/2006/relationships/diagramData" Target="../diagrams/data1.xml"/><Relationship Id="rId4" Type="http://schemas.openxmlformats.org/officeDocument/2006/relationships/image" Target="../media/image9.jpeg"/><Relationship Id="rId9" Type="http://schemas.microsoft.com/office/2007/relationships/diagramDrawing" Target="../diagrams/drawing1.xml"/></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hyperlink" Target="https://portal.ct.gov/DDS/Family/Supports-and-Services/Department-of-Developmental-Services-Secondary-Transition" TargetMode="External"/></Relationships>
</file>

<file path=ppt/slides/_rels/slide9.xml.rels><?xml version="1.0" encoding="UTF-8" standalone="yes"?>
<Relationships xmlns="http://schemas.openxmlformats.org/package/2006/relationships"><Relationship Id="rId3" Type="http://schemas.openxmlformats.org/officeDocument/2006/relationships/hyperlink" Target="https://forms.office.com/g/qJMUADWhBD" TargetMode="External"/><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11.png"/><Relationship Id="rId5" Type="http://schemas.openxmlformats.org/officeDocument/2006/relationships/hyperlink" Target="https://portal.ct.gov/-/media/DDS/EmploymentDay/Employer_Incentives_DDS_Final_10_19_23.pdf" TargetMode="External"/><Relationship Id="rId4" Type="http://schemas.openxmlformats.org/officeDocument/2006/relationships/image" Target="../media/image10.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79CBD3C9-4E66-426D-948E-7CF4778107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1140" y="243840"/>
            <a:ext cx="11724640" cy="6377939"/>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a:extLst>
              <a:ext uri="{FF2B5EF4-FFF2-40B4-BE49-F238E27FC236}">
                <a16:creationId xmlns:a16="http://schemas.microsoft.com/office/drawing/2014/main" id="{DDB95FCF-AD96-482F-9FB8-CD95725E6EF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1140" y="243840"/>
            <a:ext cx="11724640" cy="6377939"/>
          </a:xfrm>
          <a:prstGeom prst="rect">
            <a:avLst/>
          </a:prstGeom>
          <a:solidFill>
            <a:schemeClr val="accent1"/>
          </a:solidFill>
          <a:ln w="12700">
            <a:solidFill>
              <a:srgbClr val="FFFFFF"/>
            </a:solidFill>
          </a:ln>
        </p:spPr>
        <p:style>
          <a:lnRef idx="2">
            <a:schemeClr val="accent1">
              <a:shade val="50000"/>
            </a:schemeClr>
          </a:lnRef>
          <a:fillRef idx="1">
            <a:schemeClr val="accent1"/>
          </a:fillRef>
          <a:effectRef idx="0">
            <a:schemeClr val="accent1"/>
          </a:effectRef>
          <a:fontRef idx="minor">
            <a:schemeClr val="lt1"/>
          </a:fontRef>
        </p:style>
      </p:sp>
      <p:cxnSp>
        <p:nvCxnSpPr>
          <p:cNvPr id="12" name="Straight Connector 11">
            <a:extLst>
              <a:ext uri="{FF2B5EF4-FFF2-40B4-BE49-F238E27FC236}">
                <a16:creationId xmlns:a16="http://schemas.microsoft.com/office/drawing/2014/main" id="{64EEEC00-AD80-4734-BEE6-04CBDEC830C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978660" y="3733800"/>
            <a:ext cx="8229601" cy="0"/>
          </a:xfrm>
          <a:prstGeom prst="line">
            <a:avLst/>
          </a:prstGeom>
          <a:ln>
            <a:solidFill>
              <a:srgbClr val="FFFFFF"/>
            </a:solidFill>
          </a:ln>
        </p:spPr>
        <p:style>
          <a:lnRef idx="1">
            <a:schemeClr val="accent1"/>
          </a:lnRef>
          <a:fillRef idx="0">
            <a:schemeClr val="accent1"/>
          </a:fillRef>
          <a:effectRef idx="0">
            <a:schemeClr val="accent1"/>
          </a:effectRef>
          <a:fontRef idx="minor">
            <a:schemeClr val="tx1"/>
          </a:fontRef>
        </p:style>
      </p:cxnSp>
      <p:sp>
        <p:nvSpPr>
          <p:cNvPr id="14" name="Rectangle 13">
            <a:extLst>
              <a:ext uri="{FF2B5EF4-FFF2-40B4-BE49-F238E27FC236}">
                <a16:creationId xmlns:a16="http://schemas.microsoft.com/office/drawing/2014/main" id="{6C9CCC80-7A96-41CB-8626-BBA75D236F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1140" y="243840"/>
            <a:ext cx="11724640" cy="6377939"/>
          </a:xfrm>
          <a:prstGeom prst="rect">
            <a:avLst/>
          </a:prstGeom>
          <a:solidFill>
            <a:schemeClr val="bg1"/>
          </a:solidFill>
          <a:ln w="12700">
            <a:solidFill>
              <a:srgbClr val="FFFFFF"/>
            </a:solidFill>
          </a:ln>
        </p:spPr>
        <p:style>
          <a:lnRef idx="2">
            <a:schemeClr val="accent1">
              <a:shade val="50000"/>
            </a:schemeClr>
          </a:lnRef>
          <a:fillRef idx="1">
            <a:schemeClr val="accent1"/>
          </a:fillRef>
          <a:effectRef idx="0">
            <a:schemeClr val="accent1"/>
          </a:effectRef>
          <a:fontRef idx="minor">
            <a:schemeClr val="lt1"/>
          </a:fontRef>
        </p:style>
      </p:sp>
      <p:cxnSp>
        <p:nvCxnSpPr>
          <p:cNvPr id="16" name="Straight Connector 15">
            <a:extLst>
              <a:ext uri="{FF2B5EF4-FFF2-40B4-BE49-F238E27FC236}">
                <a16:creationId xmlns:a16="http://schemas.microsoft.com/office/drawing/2014/main" id="{2DAD7A7A-010A-4015-B647-7A27BB535DA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978660" y="5323114"/>
            <a:ext cx="8229601" cy="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529B0CAB-C751-4465-8AD2-B13E1B7B4773}"/>
              </a:ext>
            </a:extLst>
          </p:cNvPr>
          <p:cNvSpPr>
            <a:spLocks noGrp="1"/>
          </p:cNvSpPr>
          <p:nvPr>
            <p:ph type="title"/>
          </p:nvPr>
        </p:nvSpPr>
        <p:spPr>
          <a:xfrm>
            <a:off x="1109979" y="3429000"/>
            <a:ext cx="10108147" cy="1843649"/>
          </a:xfrm>
        </p:spPr>
        <p:txBody>
          <a:bodyPr vert="horz" lIns="91440" tIns="45720" rIns="91440" bIns="45720" rtlCol="0" anchor="b">
            <a:normAutofit/>
          </a:bodyPr>
          <a:lstStyle/>
          <a:p>
            <a:pPr>
              <a:lnSpc>
                <a:spcPct val="85000"/>
              </a:lnSpc>
            </a:pPr>
            <a:r>
              <a:rPr lang="en-US" sz="4000" cap="all">
                <a:solidFill>
                  <a:schemeClr val="accent1"/>
                </a:solidFill>
              </a:rPr>
              <a:t>Employment &amp; Day Services (EDS) Unit</a:t>
            </a:r>
            <a:br>
              <a:rPr lang="en-US" sz="3600" cap="all">
                <a:solidFill>
                  <a:schemeClr val="accent1"/>
                </a:solidFill>
              </a:rPr>
            </a:br>
            <a:br>
              <a:rPr lang="en-US" sz="3600" cap="all">
                <a:solidFill>
                  <a:schemeClr val="accent1"/>
                </a:solidFill>
              </a:rPr>
            </a:br>
            <a:r>
              <a:rPr lang="en-US" sz="2400" i="1" cap="all">
                <a:solidFill>
                  <a:schemeClr val="accent1"/>
                </a:solidFill>
                <a:latin typeface="Ink Free" panose="03080402000500000000" pitchFamily="66" charset="0"/>
              </a:rPr>
              <a:t>Pathways to Competitive Integrated employment</a:t>
            </a:r>
          </a:p>
        </p:txBody>
      </p:sp>
      <p:pic>
        <p:nvPicPr>
          <p:cNvPr id="3" name="Picture 2" descr="The Department of Developmental Services Logo - DDS.">
            <a:extLst>
              <a:ext uri="{FF2B5EF4-FFF2-40B4-BE49-F238E27FC236}">
                <a16:creationId xmlns:a16="http://schemas.microsoft.com/office/drawing/2014/main" id="{02BC9BDB-5F99-45E0-B836-5F654418E8B9}"/>
              </a:ext>
            </a:extLst>
          </p:cNvPr>
          <p:cNvPicPr>
            <a:picLocks noChangeAspect="1"/>
          </p:cNvPicPr>
          <p:nvPr/>
        </p:nvPicPr>
        <p:blipFill rotWithShape="1">
          <a:blip r:embed="rId2">
            <a:extLst>
              <a:ext uri="{28A0092B-C50C-407E-A947-70E740481C1C}">
                <a14:useLocalDpi xmlns:a14="http://schemas.microsoft.com/office/drawing/2010/main" val="0"/>
              </a:ext>
            </a:extLst>
          </a:blip>
          <a:srcRect t="32977" b="32660"/>
          <a:stretch/>
        </p:blipFill>
        <p:spPr>
          <a:xfrm>
            <a:off x="1932937" y="838091"/>
            <a:ext cx="8326127" cy="2796733"/>
          </a:xfrm>
          <a:prstGeom prst="rect">
            <a:avLst/>
          </a:prstGeom>
        </p:spPr>
      </p:pic>
      <p:sp>
        <p:nvSpPr>
          <p:cNvPr id="4" name="Rectangle 3">
            <a:extLst>
              <a:ext uri="{FF2B5EF4-FFF2-40B4-BE49-F238E27FC236}">
                <a16:creationId xmlns:a16="http://schemas.microsoft.com/office/drawing/2014/main" id="{F7AECAB6-D690-4491-B3D6-FB330267DB04}"/>
              </a:ext>
            </a:extLst>
          </p:cNvPr>
          <p:cNvSpPr/>
          <p:nvPr/>
        </p:nvSpPr>
        <p:spPr>
          <a:xfrm>
            <a:off x="1709405" y="5373579"/>
            <a:ext cx="8768110" cy="646331"/>
          </a:xfrm>
          <a:prstGeom prst="rect">
            <a:avLst/>
          </a:prstGeom>
        </p:spPr>
        <p:txBody>
          <a:bodyPr wrap="square">
            <a:spAutoFit/>
          </a:bodyPr>
          <a:lstStyle/>
          <a:p>
            <a:pPr algn="ctr"/>
            <a:r>
              <a:rPr lang="en-US"/>
              <a:t>Presented by the Employment &amp; Day Services Team: Brian Gresko (SR), Darrell Spears (NR), Kate DeStefano (WR), and Trever Rogers (CO) </a:t>
            </a:r>
          </a:p>
        </p:txBody>
      </p:sp>
    </p:spTree>
    <p:extLst>
      <p:ext uri="{BB962C8B-B14F-4D97-AF65-F5344CB8AC3E}">
        <p14:creationId xmlns:p14="http://schemas.microsoft.com/office/powerpoint/2010/main" val="277078718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00C4F1C3-3ADD-491F-8C66-57912A24217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1140" y="243840"/>
            <a:ext cx="11724640" cy="6377939"/>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sp>
      <p:sp>
        <p:nvSpPr>
          <p:cNvPr id="21" name="Rectangle 8">
            <a:extLst>
              <a:ext uri="{FF2B5EF4-FFF2-40B4-BE49-F238E27FC236}">
                <a16:creationId xmlns:a16="http://schemas.microsoft.com/office/drawing/2014/main" id="{0B323FE0-DFB0-4368-A3C2-FC1402A98C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1140" y="243840"/>
            <a:ext cx="11724640" cy="6377939"/>
          </a:xfrm>
          <a:prstGeom prst="rect">
            <a:avLst/>
          </a:prstGeom>
          <a:solidFill>
            <a:schemeClr val="accent1"/>
          </a:solidFill>
          <a:ln w="12700">
            <a:solidFill>
              <a:srgbClr val="FFFFFF"/>
            </a:solidFill>
          </a:ln>
        </p:spPr>
        <p:style>
          <a:lnRef idx="2">
            <a:schemeClr val="accent1">
              <a:shade val="50000"/>
            </a:schemeClr>
          </a:lnRef>
          <a:fillRef idx="1">
            <a:schemeClr val="accent1"/>
          </a:fillRef>
          <a:effectRef idx="0">
            <a:schemeClr val="accent1"/>
          </a:effectRef>
          <a:fontRef idx="minor">
            <a:schemeClr val="lt1"/>
          </a:fontRef>
        </p:style>
      </p:sp>
      <p:cxnSp>
        <p:nvCxnSpPr>
          <p:cNvPr id="22" name="Straight Connector 10">
            <a:extLst>
              <a:ext uri="{FF2B5EF4-FFF2-40B4-BE49-F238E27FC236}">
                <a16:creationId xmlns:a16="http://schemas.microsoft.com/office/drawing/2014/main" id="{E4BCA77F-6A46-46C1-822E-DF8DB6F08D5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978660" y="3733800"/>
            <a:ext cx="8229601" cy="0"/>
          </a:xfrm>
          <a:prstGeom prst="line">
            <a:avLst/>
          </a:prstGeom>
          <a:ln>
            <a:solidFill>
              <a:srgbClr val="FFFFFF"/>
            </a:solidFill>
          </a:ln>
        </p:spPr>
        <p:style>
          <a:lnRef idx="1">
            <a:schemeClr val="accent1"/>
          </a:lnRef>
          <a:fillRef idx="0">
            <a:schemeClr val="accent1"/>
          </a:fillRef>
          <a:effectRef idx="0">
            <a:schemeClr val="accent1"/>
          </a:effectRef>
          <a:fontRef idx="minor">
            <a:schemeClr val="tx1"/>
          </a:fontRef>
        </p:style>
      </p:cxnSp>
      <p:sp useBgFill="1">
        <p:nvSpPr>
          <p:cNvPr id="23" name="Rectangle 12">
            <a:extLst>
              <a:ext uri="{FF2B5EF4-FFF2-40B4-BE49-F238E27FC236}">
                <a16:creationId xmlns:a16="http://schemas.microsoft.com/office/drawing/2014/main" id="{00F30BB5-7BA0-4D79-B51D-809B0D796A1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1"/>
            <a:ext cx="12192000" cy="6858000"/>
          </a:xfrm>
          <a:prstGeom prst="rect">
            <a:avLst/>
          </a:prstGeom>
          <a:ln w="12700">
            <a:noFill/>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EC541902-B2B8-47E3-9C50-D51E3BEFD1EC}"/>
              </a:ext>
            </a:extLst>
          </p:cNvPr>
          <p:cNvSpPr>
            <a:spLocks noGrp="1"/>
          </p:cNvSpPr>
          <p:nvPr>
            <p:ph type="title"/>
          </p:nvPr>
        </p:nvSpPr>
        <p:spPr>
          <a:xfrm>
            <a:off x="4783288" y="821637"/>
            <a:ext cx="6758457" cy="5197425"/>
          </a:xfrm>
        </p:spPr>
        <p:txBody>
          <a:bodyPr vert="horz" lIns="91440" tIns="45720" rIns="91440" bIns="45720" rtlCol="0" anchor="ctr">
            <a:normAutofit/>
          </a:bodyPr>
          <a:lstStyle/>
          <a:p>
            <a:pPr>
              <a:lnSpc>
                <a:spcPct val="85000"/>
              </a:lnSpc>
            </a:pPr>
            <a:br>
              <a:rPr lang="en-US" sz="6000" cap="all">
                <a:latin typeface="Ink Free"/>
              </a:rPr>
            </a:br>
            <a:r>
              <a:rPr lang="en-US" sz="5400" cap="all">
                <a:latin typeface="Ink Free"/>
              </a:rPr>
              <a:t>Self- employment options</a:t>
            </a:r>
            <a:br>
              <a:rPr lang="en-US" sz="5400" cap="all">
                <a:latin typeface="Ink Free" panose="03080402000500000000" pitchFamily="66" charset="0"/>
              </a:rPr>
            </a:br>
            <a:br>
              <a:rPr lang="en-US" sz="6000" cap="all">
                <a:latin typeface="Ink Free" panose="03080402000500000000" pitchFamily="66" charset="0"/>
              </a:rPr>
            </a:br>
            <a:br>
              <a:rPr lang="en-US" sz="6000" cap="all">
                <a:latin typeface="Ink Free" panose="03080402000500000000" pitchFamily="66" charset="0"/>
              </a:rPr>
            </a:br>
            <a:r>
              <a:rPr lang="en-US" sz="4000" cap="all">
                <a:latin typeface="Ink Free"/>
              </a:rPr>
              <a:t>Conversation with Darlene </a:t>
            </a:r>
            <a:r>
              <a:rPr lang="en-US" sz="4000" cap="all" err="1">
                <a:latin typeface="Ink Free"/>
              </a:rPr>
              <a:t>BorrÉ</a:t>
            </a:r>
            <a:endParaRPr lang="en-US" sz="4000" cap="all">
              <a:latin typeface="Ink Free"/>
            </a:endParaRPr>
          </a:p>
        </p:txBody>
      </p:sp>
      <p:sp>
        <p:nvSpPr>
          <p:cNvPr id="24" name="Rectangle 14">
            <a:extLst>
              <a:ext uri="{FF2B5EF4-FFF2-40B4-BE49-F238E27FC236}">
                <a16:creationId xmlns:a16="http://schemas.microsoft.com/office/drawing/2014/main" id="{44F561C9-F335-45B4-A0DC-68F94609989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39821" cy="6858000"/>
          </a:xfrm>
          <a:prstGeom prst="rect">
            <a:avLst/>
          </a:prstGeom>
          <a:solidFill>
            <a:schemeClr val="accent1"/>
          </a:solidFill>
          <a:ln w="12700" cmpd="sng">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pic>
        <p:nvPicPr>
          <p:cNvPr id="9" name="Picture 8">
            <a:extLst>
              <a:ext uri="{FF2B5EF4-FFF2-40B4-BE49-F238E27FC236}">
                <a16:creationId xmlns:a16="http://schemas.microsoft.com/office/drawing/2014/main" id="{7B25A1D4-2890-4251-8466-6A978CFEDAA5}"/>
              </a:ext>
            </a:extLst>
          </p:cNvPr>
          <p:cNvPicPr>
            <a:picLocks noChangeAspect="1"/>
          </p:cNvPicPr>
          <p:nvPr/>
        </p:nvPicPr>
        <p:blipFill>
          <a:blip r:embed="rId3"/>
          <a:stretch>
            <a:fillRect/>
          </a:stretch>
        </p:blipFill>
        <p:spPr>
          <a:xfrm>
            <a:off x="231140" y="1702700"/>
            <a:ext cx="3710568" cy="2782926"/>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
        <p:nvSpPr>
          <p:cNvPr id="3" name="TextBox 2">
            <a:extLst>
              <a:ext uri="{FF2B5EF4-FFF2-40B4-BE49-F238E27FC236}">
                <a16:creationId xmlns:a16="http://schemas.microsoft.com/office/drawing/2014/main" id="{4D89A740-17C8-41A9-B7C0-AA44B3245B6C}"/>
              </a:ext>
            </a:extLst>
          </p:cNvPr>
          <p:cNvSpPr txBox="1"/>
          <p:nvPr/>
        </p:nvSpPr>
        <p:spPr>
          <a:xfrm>
            <a:off x="726254" y="4612593"/>
            <a:ext cx="2720339" cy="1015663"/>
          </a:xfrm>
          <a:prstGeom prst="rect">
            <a:avLst/>
          </a:prstGeom>
          <a:noFill/>
        </p:spPr>
        <p:txBody>
          <a:bodyPr wrap="square" rtlCol="0">
            <a:spAutoFit/>
          </a:bodyPr>
          <a:lstStyle/>
          <a:p>
            <a:pPr algn="ctr"/>
            <a:r>
              <a:rPr lang="en-US" sz="2000" b="1">
                <a:solidFill>
                  <a:schemeClr val="bg1"/>
                </a:solidFill>
                <a:latin typeface="Ink Free" panose="03080402000500000000" pitchFamily="66" charset="0"/>
              </a:rPr>
              <a:t>EDS Team at the Middletown Farmer’s Market</a:t>
            </a:r>
          </a:p>
        </p:txBody>
      </p:sp>
    </p:spTree>
    <p:extLst>
      <p:ext uri="{BB962C8B-B14F-4D97-AF65-F5344CB8AC3E}">
        <p14:creationId xmlns:p14="http://schemas.microsoft.com/office/powerpoint/2010/main" val="80689487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A4D32507-59EE-4571-B07D-D14807E9F847}"/>
              </a:ext>
            </a:extLst>
          </p:cNvPr>
          <p:cNvSpPr>
            <a:spLocks noGrp="1"/>
          </p:cNvSpPr>
          <p:nvPr>
            <p:ph type="title"/>
          </p:nvPr>
        </p:nvSpPr>
        <p:spPr/>
        <p:txBody>
          <a:bodyPr>
            <a:normAutofit/>
          </a:bodyPr>
          <a:lstStyle/>
          <a:p>
            <a:r>
              <a:rPr lang="en-US">
                <a:latin typeface="Ink Free" panose="03080402000500000000" pitchFamily="66" charset="0"/>
              </a:rPr>
              <a:t>Self-Employment, Small Business Enterprise, and Innovative Employment Opportunity</a:t>
            </a:r>
          </a:p>
        </p:txBody>
      </p:sp>
      <p:sp>
        <p:nvSpPr>
          <p:cNvPr id="7" name="Text Placeholder 6">
            <a:extLst>
              <a:ext uri="{FF2B5EF4-FFF2-40B4-BE49-F238E27FC236}">
                <a16:creationId xmlns:a16="http://schemas.microsoft.com/office/drawing/2014/main" id="{123688C6-8BBA-48C7-BDEE-D4235D8DCF65}"/>
              </a:ext>
            </a:extLst>
          </p:cNvPr>
          <p:cNvSpPr>
            <a:spLocks noGrp="1"/>
          </p:cNvSpPr>
          <p:nvPr>
            <p:ph type="body" idx="1"/>
          </p:nvPr>
        </p:nvSpPr>
        <p:spPr/>
        <p:txBody>
          <a:bodyPr>
            <a:normAutofit lnSpcReduction="10000"/>
          </a:bodyPr>
          <a:lstStyle/>
          <a:p>
            <a:r>
              <a:rPr lang="en-US">
                <a:solidFill>
                  <a:srgbClr val="002060"/>
                </a:solidFill>
              </a:rPr>
              <a:t>Self-Employment &amp; Small Business Enterprise</a:t>
            </a:r>
          </a:p>
        </p:txBody>
      </p:sp>
      <p:sp>
        <p:nvSpPr>
          <p:cNvPr id="5" name="Content Placeholder 4">
            <a:extLst>
              <a:ext uri="{FF2B5EF4-FFF2-40B4-BE49-F238E27FC236}">
                <a16:creationId xmlns:a16="http://schemas.microsoft.com/office/drawing/2014/main" id="{CB164B1C-A658-422B-BC29-BDA1D6AE28AA}"/>
              </a:ext>
            </a:extLst>
          </p:cNvPr>
          <p:cNvSpPr>
            <a:spLocks noGrp="1"/>
          </p:cNvSpPr>
          <p:nvPr>
            <p:ph sz="half" idx="2"/>
          </p:nvPr>
        </p:nvSpPr>
        <p:spPr>
          <a:xfrm>
            <a:off x="609600" y="2721483"/>
            <a:ext cx="5288280" cy="3381119"/>
          </a:xfrm>
        </p:spPr>
        <p:txBody>
          <a:bodyPr>
            <a:normAutofit/>
          </a:bodyPr>
          <a:lstStyle/>
          <a:p>
            <a:pPr marL="45721" indent="0">
              <a:buNone/>
            </a:pPr>
            <a:r>
              <a:rPr lang="en-US" sz="2400">
                <a:ea typeface="Times New Roman" panose="02020603050405020304" pitchFamily="18" charset="0"/>
              </a:rPr>
              <a:t>An outcome achieved with supports and services that  help the participant:</a:t>
            </a:r>
          </a:p>
          <a:p>
            <a:r>
              <a:rPr lang="en-US" sz="2400">
                <a:ea typeface="Times New Roman" panose="02020603050405020304" pitchFamily="18" charset="0"/>
              </a:rPr>
              <a:t> Identify potential career opportunities</a:t>
            </a:r>
          </a:p>
          <a:p>
            <a:r>
              <a:rPr lang="en-US" sz="2400">
                <a:ea typeface="Times New Roman" panose="02020603050405020304" pitchFamily="18" charset="0"/>
              </a:rPr>
              <a:t> Identify necessary supports, including training and supervision for self-employment and entrepreneurial outcomes. </a:t>
            </a:r>
          </a:p>
          <a:p>
            <a:pPr marL="45721" indent="0">
              <a:buNone/>
            </a:pPr>
            <a:endParaRPr lang="en-US"/>
          </a:p>
        </p:txBody>
      </p:sp>
      <p:sp>
        <p:nvSpPr>
          <p:cNvPr id="8" name="Text Placeholder 7">
            <a:extLst>
              <a:ext uri="{FF2B5EF4-FFF2-40B4-BE49-F238E27FC236}">
                <a16:creationId xmlns:a16="http://schemas.microsoft.com/office/drawing/2014/main" id="{331E3FAF-5A3B-435D-90D4-6254DEFE16E2}"/>
              </a:ext>
            </a:extLst>
          </p:cNvPr>
          <p:cNvSpPr>
            <a:spLocks noGrp="1"/>
          </p:cNvSpPr>
          <p:nvPr>
            <p:ph type="body" sz="quarter" idx="3"/>
          </p:nvPr>
        </p:nvSpPr>
        <p:spPr>
          <a:xfrm>
            <a:off x="6269173" y="2001510"/>
            <a:ext cx="5313226" cy="717811"/>
          </a:xfrm>
        </p:spPr>
        <p:txBody>
          <a:bodyPr>
            <a:normAutofit lnSpcReduction="10000"/>
          </a:bodyPr>
          <a:lstStyle/>
          <a:p>
            <a:r>
              <a:rPr lang="en-US">
                <a:solidFill>
                  <a:srgbClr val="002060"/>
                </a:solidFill>
              </a:rPr>
              <a:t>Innovative Employment Opportunity (IEO)</a:t>
            </a:r>
          </a:p>
        </p:txBody>
      </p:sp>
      <p:sp>
        <p:nvSpPr>
          <p:cNvPr id="6" name="Content Placeholder 5">
            <a:extLst>
              <a:ext uri="{FF2B5EF4-FFF2-40B4-BE49-F238E27FC236}">
                <a16:creationId xmlns:a16="http://schemas.microsoft.com/office/drawing/2014/main" id="{255207B6-0B35-4575-8650-F20AFA8DBD58}"/>
              </a:ext>
            </a:extLst>
          </p:cNvPr>
          <p:cNvSpPr>
            <a:spLocks noGrp="1"/>
          </p:cNvSpPr>
          <p:nvPr>
            <p:ph sz="quarter" idx="4"/>
          </p:nvPr>
        </p:nvSpPr>
        <p:spPr/>
        <p:txBody>
          <a:bodyPr>
            <a:normAutofit/>
          </a:bodyPr>
          <a:lstStyle/>
          <a:p>
            <a:pPr marL="45721" indent="0">
              <a:buNone/>
            </a:pPr>
            <a:r>
              <a:rPr lang="en-US" sz="2400"/>
              <a:t>Designed to support small businesses and entrepreneurs and promote Competitive Integrated Employment for people with IDD</a:t>
            </a:r>
          </a:p>
          <a:p>
            <a:pPr marL="45721" indent="0">
              <a:buNone/>
            </a:pPr>
            <a:r>
              <a:rPr lang="en-US" sz="2400"/>
              <a:t>Offers both:</a:t>
            </a:r>
          </a:p>
          <a:p>
            <a:r>
              <a:rPr lang="en-US" sz="2400"/>
              <a:t>small “seed money” exploratory grant </a:t>
            </a:r>
          </a:p>
          <a:p>
            <a:r>
              <a:rPr lang="en-US" sz="2400"/>
              <a:t>larger implementation/expansion grant</a:t>
            </a:r>
          </a:p>
          <a:p>
            <a:pPr marL="45721" indent="0">
              <a:buNone/>
            </a:pPr>
            <a:endParaRPr lang="en-US"/>
          </a:p>
        </p:txBody>
      </p:sp>
      <p:pic>
        <p:nvPicPr>
          <p:cNvPr id="9" name="Picture 8" descr="Image result for Dollar Sign Clip Art Free">
            <a:extLst>
              <a:ext uri="{FF2B5EF4-FFF2-40B4-BE49-F238E27FC236}">
                <a16:creationId xmlns:a16="http://schemas.microsoft.com/office/drawing/2014/main" id="{8CC6160D-ADD5-4F67-913D-6C20A66BEB6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668138" y="5649686"/>
            <a:ext cx="914262" cy="874512"/>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9">
            <a:extLst>
              <a:ext uri="{FF2B5EF4-FFF2-40B4-BE49-F238E27FC236}">
                <a16:creationId xmlns:a16="http://schemas.microsoft.com/office/drawing/2014/main" id="{ABAB0AE1-D4E5-479D-A8DC-BAC512EF4F56}"/>
              </a:ext>
            </a:extLst>
          </p:cNvPr>
          <p:cNvPicPr>
            <a:picLocks noChangeAspect="1"/>
          </p:cNvPicPr>
          <p:nvPr/>
        </p:nvPicPr>
        <p:blipFill>
          <a:blip r:embed="rId4"/>
          <a:stretch>
            <a:fillRect/>
          </a:stretch>
        </p:blipFill>
        <p:spPr>
          <a:xfrm>
            <a:off x="336211" y="5930564"/>
            <a:ext cx="1978918" cy="593634"/>
          </a:xfrm>
          <a:prstGeom prst="rect">
            <a:avLst/>
          </a:prstGeom>
        </p:spPr>
      </p:pic>
    </p:spTree>
    <p:extLst>
      <p:ext uri="{BB962C8B-B14F-4D97-AF65-F5344CB8AC3E}">
        <p14:creationId xmlns:p14="http://schemas.microsoft.com/office/powerpoint/2010/main" val="181959781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00359E"/>
        </a:solidFill>
        <a:effectLst/>
      </p:bgPr>
    </p:bg>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E1750109-3B91-4506-B997-0CD8E35A148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393B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E72D8D1B-59F6-4FF3-8547-9BBB6129F2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1331" y="480060"/>
            <a:ext cx="3442553" cy="2788074"/>
          </a:xfrm>
          <a:prstGeom prst="rect">
            <a:avLst/>
          </a:prstGeom>
          <a:solidFill>
            <a:schemeClr val="bg1"/>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2" descr="Movie Clip Clipart | Free Images at Clker.com - vector clip art online ...">
            <a:extLst>
              <a:ext uri="{FF2B5EF4-FFF2-40B4-BE49-F238E27FC236}">
                <a16:creationId xmlns:a16="http://schemas.microsoft.com/office/drawing/2014/main" id="{42FD1743-4A7B-4D27-8557-AC4C77EDDF17}"/>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1128374" y="643467"/>
            <a:ext cx="2110493" cy="2475653"/>
          </a:xfrm>
          <a:prstGeom prst="rect">
            <a:avLst/>
          </a:prstGeom>
          <a:noFill/>
          <a:extLst>
            <a:ext uri="{909E8E84-426E-40DD-AFC4-6F175D3DCCD1}">
              <a14:hiddenFill xmlns:a14="http://schemas.microsoft.com/office/drawing/2010/main">
                <a:solidFill>
                  <a:srgbClr val="FFFFFF"/>
                </a:solidFill>
              </a14:hiddenFill>
            </a:ext>
          </a:extLst>
        </p:spPr>
      </p:pic>
      <p:sp>
        <p:nvSpPr>
          <p:cNvPr id="19" name="Rectangle 18">
            <a:extLst>
              <a:ext uri="{FF2B5EF4-FFF2-40B4-BE49-F238E27FC236}">
                <a16:creationId xmlns:a16="http://schemas.microsoft.com/office/drawing/2014/main" id="{8FC8C21F-9484-4A71-ABFA-6C10682FAC3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1331" y="3603670"/>
            <a:ext cx="3442553" cy="2788074"/>
          </a:xfrm>
          <a:prstGeom prst="rect">
            <a:avLst/>
          </a:prstGeom>
          <a:solidFill>
            <a:schemeClr val="bg1"/>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2" descr="Movie Clip Clipart | Free Images at Clker.com - vector clip art online ...">
            <a:extLst>
              <a:ext uri="{FF2B5EF4-FFF2-40B4-BE49-F238E27FC236}">
                <a16:creationId xmlns:a16="http://schemas.microsoft.com/office/drawing/2014/main" id="{35A21B31-8715-4D29-BBB6-7126C9ABBAD1}"/>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1121488" y="3748194"/>
            <a:ext cx="2107064" cy="2471631"/>
          </a:xfrm>
          <a:prstGeom prst="rect">
            <a:avLst/>
          </a:prstGeom>
          <a:noFill/>
          <a:extLst>
            <a:ext uri="{909E8E84-426E-40DD-AFC4-6F175D3DCCD1}">
              <a14:hiddenFill xmlns:a14="http://schemas.microsoft.com/office/drawing/2010/main">
                <a:solidFill>
                  <a:srgbClr val="FFFFFF"/>
                </a:solidFill>
              </a14:hiddenFill>
            </a:ext>
          </a:extLst>
        </p:spPr>
      </p:pic>
      <p:sp>
        <p:nvSpPr>
          <p:cNvPr id="21" name="Rectangle 20">
            <a:extLst>
              <a:ext uri="{FF2B5EF4-FFF2-40B4-BE49-F238E27FC236}">
                <a16:creationId xmlns:a16="http://schemas.microsoft.com/office/drawing/2014/main" id="{2C444748-5A8D-4B53-89FE-42B455DFA2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25618" y="487090"/>
            <a:ext cx="3588171" cy="5897880"/>
          </a:xfrm>
          <a:prstGeom prst="rect">
            <a:avLst/>
          </a:prstGeom>
          <a:solidFill>
            <a:schemeClr val="bg1"/>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Futures">
            <a:hlinkClick r:id="" action="ppaction://media"/>
            <a:extLst>
              <a:ext uri="{FF2B5EF4-FFF2-40B4-BE49-F238E27FC236}">
                <a16:creationId xmlns:a16="http://schemas.microsoft.com/office/drawing/2014/main" id="{9E282764-ADE4-48A8-971E-80F3C3B7EFF8}"/>
              </a:ext>
            </a:extLst>
          </p:cNvPr>
          <p:cNvPicPr>
            <a:picLocks noChangeAspect="1"/>
          </p:cNvPicPr>
          <p:nvPr>
            <a:videoFile r:link="rId2"/>
            <p:extLst>
              <p:ext uri="{DAA4B4D4-6D71-4841-9C94-3DE7FCFB9230}">
                <p14:media xmlns:p14="http://schemas.microsoft.com/office/powerpoint/2010/main" r:embed="rId1"/>
              </p:ext>
            </p:extLst>
          </p:nvPr>
        </p:nvPicPr>
        <p:blipFill>
          <a:blip r:embed="rId7"/>
          <a:stretch>
            <a:fillRect/>
          </a:stretch>
        </p:blipFill>
        <p:spPr>
          <a:xfrm>
            <a:off x="4441265" y="650497"/>
            <a:ext cx="3133724" cy="5571066"/>
          </a:xfrm>
          <a:prstGeom prst="rect">
            <a:avLst/>
          </a:prstGeom>
        </p:spPr>
      </p:pic>
      <p:sp>
        <p:nvSpPr>
          <p:cNvPr id="23" name="Rectangle 22">
            <a:extLst>
              <a:ext uri="{FF2B5EF4-FFF2-40B4-BE49-F238E27FC236}">
                <a16:creationId xmlns:a16="http://schemas.microsoft.com/office/drawing/2014/main" id="{14044C96-7CFD-44DB-A579-D77B0D37C6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135524" y="487090"/>
            <a:ext cx="3588174" cy="5897880"/>
          </a:xfrm>
          <a:prstGeom prst="rect">
            <a:avLst/>
          </a:prstGeom>
          <a:solidFill>
            <a:schemeClr val="bg1"/>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Steven">
            <a:hlinkClick r:id="" action="ppaction://media"/>
            <a:extLst>
              <a:ext uri="{FF2B5EF4-FFF2-40B4-BE49-F238E27FC236}">
                <a16:creationId xmlns:a16="http://schemas.microsoft.com/office/drawing/2014/main" id="{B916B36E-35CD-4A53-B130-3CE8A313F204}"/>
              </a:ext>
            </a:extLst>
          </p:cNvPr>
          <p:cNvPicPr>
            <a:picLocks noChangeAspect="1"/>
          </p:cNvPicPr>
          <p:nvPr>
            <a:videoFile r:link="rId4"/>
            <p:extLst>
              <p:ext uri="{DAA4B4D4-6D71-4841-9C94-3DE7FCFB9230}">
                <p14:media xmlns:p14="http://schemas.microsoft.com/office/powerpoint/2010/main" r:embed="rId3"/>
              </p:ext>
            </p:extLst>
          </p:nvPr>
        </p:nvPicPr>
        <p:blipFill>
          <a:blip r:embed="rId8"/>
          <a:stretch>
            <a:fillRect/>
          </a:stretch>
        </p:blipFill>
        <p:spPr>
          <a:xfrm>
            <a:off x="8373107" y="650497"/>
            <a:ext cx="3133724" cy="5571066"/>
          </a:xfrm>
          <a:prstGeom prst="rect">
            <a:avLst/>
          </a:prstGeom>
        </p:spPr>
      </p:pic>
    </p:spTree>
    <p:extLst>
      <p:ext uri="{BB962C8B-B14F-4D97-AF65-F5344CB8AC3E}">
        <p14:creationId xmlns:p14="http://schemas.microsoft.com/office/powerpoint/2010/main" val="15509968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5401" fill="hold"/>
                                        <p:tgtEl>
                                          <p:spTgt spid="7"/>
                                        </p:tgtEl>
                                      </p:cBhvr>
                                    </p:cmd>
                                  </p:childTnLst>
                                </p:cTn>
                              </p:par>
                            </p:childTnLst>
                          </p:cTn>
                        </p:par>
                      </p:childTnLst>
                    </p:cTn>
                  </p:par>
                  <p:par>
                    <p:cTn id="7" fill="hold">
                      <p:stCondLst>
                        <p:cond delay="indefinite"/>
                      </p:stCondLst>
                      <p:childTnLst>
                        <p:par>
                          <p:cTn id="8" fill="hold">
                            <p:stCondLst>
                              <p:cond delay="0"/>
                            </p:stCondLst>
                            <p:childTnLst>
                              <p:par>
                                <p:cTn id="9" presetID="1" presetClass="mediacall" presetSubtype="0" fill="hold" nodeType="clickEffect">
                                  <p:stCondLst>
                                    <p:cond delay="0"/>
                                  </p:stCondLst>
                                  <p:childTnLst>
                                    <p:cmd type="call" cmd="playFrom(0.0)">
                                      <p:cBhvr>
                                        <p:cTn id="10" dur="22300"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11" restart="whenNotActive" fill="hold" evtFilter="cancelBubble" nodeType="interactiveSeq">
                <p:stCondLst>
                  <p:cond evt="onClick" delay="0">
                    <p:tgtEl>
                      <p:spTgt spid="7"/>
                    </p:tgtEl>
                  </p:cond>
                </p:stCondLst>
                <p:endSync evt="end" delay="0">
                  <p:rtn val="all"/>
                </p:endSync>
                <p:childTnLst>
                  <p:par>
                    <p:cTn id="12" fill="hold">
                      <p:stCondLst>
                        <p:cond delay="0"/>
                      </p:stCondLst>
                      <p:childTnLst>
                        <p:par>
                          <p:cTn id="13" fill="hold">
                            <p:stCondLst>
                              <p:cond delay="0"/>
                            </p:stCondLst>
                            <p:childTnLst>
                              <p:par>
                                <p:cTn id="14" presetID="2" presetClass="mediacall" presetSubtype="0" fill="hold" nodeType="clickEffect">
                                  <p:stCondLst>
                                    <p:cond delay="0"/>
                                  </p:stCondLst>
                                  <p:childTnLst>
                                    <p:cmd type="call" cmd="togglePause">
                                      <p:cBhvr>
                                        <p:cTn id="15" dur="1" fill="hold"/>
                                        <p:tgtEl>
                                          <p:spTgt spid="7"/>
                                        </p:tgtEl>
                                      </p:cBhvr>
                                    </p:cmd>
                                  </p:childTnLst>
                                </p:cTn>
                              </p:par>
                            </p:childTnLst>
                          </p:cTn>
                        </p:par>
                      </p:childTnLst>
                    </p:cTn>
                  </p:par>
                </p:childTnLst>
              </p:cTn>
              <p:nextCondLst>
                <p:cond evt="onClick" delay="0">
                  <p:tgtEl>
                    <p:spTgt spid="7"/>
                  </p:tgtEl>
                </p:cond>
              </p:nextCondLst>
            </p:seq>
            <p:video fullScrn="1">
              <p:cMediaNode vol="80000">
                <p:cTn id="16" fill="hold" display="0">
                  <p:stCondLst>
                    <p:cond delay="indefinite"/>
                  </p:stCondLst>
                </p:cTn>
                <p:tgtEl>
                  <p:spTgt spid="7"/>
                </p:tgtEl>
              </p:cMediaNode>
            </p:video>
            <p:video fullScrn="1">
              <p:cMediaNode vol="80000">
                <p:cTn id="17" fill="hold" display="0">
                  <p:stCondLst>
                    <p:cond delay="indefinite"/>
                  </p:stCondLst>
                </p:cTn>
                <p:tgtEl>
                  <p:spTgt spid="8"/>
                </p:tgtEl>
              </p:cMediaNode>
            </p:video>
            <p:seq concurrent="1" nextAc="seek">
              <p:cTn id="18" restart="whenNotActive" fill="hold" evtFilter="cancelBubble" nodeType="interactiveSeq">
                <p:stCondLst>
                  <p:cond evt="onClick" delay="0">
                    <p:tgtEl>
                      <p:spTgt spid="8"/>
                    </p:tgtEl>
                  </p:cond>
                </p:stCondLst>
                <p:endSync evt="end" delay="0">
                  <p:rtn val="all"/>
                </p:endSync>
                <p:childTnLst>
                  <p:par>
                    <p:cTn id="19" fill="hold">
                      <p:stCondLst>
                        <p:cond delay="0"/>
                      </p:stCondLst>
                      <p:childTnLst>
                        <p:par>
                          <p:cTn id="20" fill="hold">
                            <p:stCondLst>
                              <p:cond delay="0"/>
                            </p:stCondLst>
                            <p:childTnLst>
                              <p:par>
                                <p:cTn id="21" presetID="2" presetClass="mediacall" presetSubtype="0" fill="hold" nodeType="clickEffect">
                                  <p:stCondLst>
                                    <p:cond delay="0"/>
                                  </p:stCondLst>
                                  <p:childTnLst>
                                    <p:cmd type="call" cmd="togglePause">
                                      <p:cBhvr>
                                        <p:cTn id="22" dur="1" fill="hold"/>
                                        <p:tgtEl>
                                          <p:spTgt spid="8"/>
                                        </p:tgtEl>
                                      </p:cBhvr>
                                    </p:cmd>
                                  </p:childTnLst>
                                </p:cTn>
                              </p:par>
                            </p:childTnLst>
                          </p:cTn>
                        </p:par>
                      </p:childTnLst>
                    </p:cTn>
                  </p:par>
                </p:childTnLst>
              </p:cTn>
              <p:nextCondLst>
                <p:cond evt="onClick" delay="0">
                  <p:tgtEl>
                    <p:spTgt spid="8"/>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877BE2-53A8-4CD5-800A-A9DC75557700}"/>
              </a:ext>
            </a:extLst>
          </p:cNvPr>
          <p:cNvSpPr>
            <a:spLocks noGrp="1"/>
          </p:cNvSpPr>
          <p:nvPr>
            <p:ph type="title"/>
          </p:nvPr>
        </p:nvSpPr>
        <p:spPr>
          <a:xfrm>
            <a:off x="609600" y="247289"/>
            <a:ext cx="10972800" cy="946514"/>
          </a:xfrm>
        </p:spPr>
        <p:txBody>
          <a:bodyPr/>
          <a:lstStyle/>
          <a:p>
            <a:r>
              <a:rPr lang="en-US">
                <a:latin typeface="Ink Free" panose="03080402000500000000" pitchFamily="66" charset="0"/>
              </a:rPr>
              <a:t>Micro-Businesses at Futures</a:t>
            </a:r>
          </a:p>
        </p:txBody>
      </p:sp>
      <p:sp>
        <p:nvSpPr>
          <p:cNvPr id="3" name="Content Placeholder 2">
            <a:extLst>
              <a:ext uri="{FF2B5EF4-FFF2-40B4-BE49-F238E27FC236}">
                <a16:creationId xmlns:a16="http://schemas.microsoft.com/office/drawing/2014/main" id="{3CE19ECC-015F-4917-AC3E-5B9A252BC68F}"/>
              </a:ext>
            </a:extLst>
          </p:cNvPr>
          <p:cNvSpPr>
            <a:spLocks noGrp="1"/>
          </p:cNvSpPr>
          <p:nvPr>
            <p:ph idx="1"/>
          </p:nvPr>
        </p:nvSpPr>
        <p:spPr/>
        <p:txBody>
          <a:bodyPr/>
          <a:lstStyle/>
          <a:p>
            <a:pPr marL="45721" indent="0">
              <a:buNone/>
            </a:pPr>
            <a:endParaRPr lang="en-US"/>
          </a:p>
          <a:p>
            <a:pPr marL="45721" indent="0">
              <a:buNone/>
            </a:pPr>
            <a:endParaRPr lang="en-US"/>
          </a:p>
        </p:txBody>
      </p:sp>
      <p:pic>
        <p:nvPicPr>
          <p:cNvPr id="5" name="Picture 4">
            <a:extLst>
              <a:ext uri="{FF2B5EF4-FFF2-40B4-BE49-F238E27FC236}">
                <a16:creationId xmlns:a16="http://schemas.microsoft.com/office/drawing/2014/main" id="{3E62AA9F-C07B-4418-A289-B2A598160BDA}"/>
              </a:ext>
            </a:extLst>
          </p:cNvPr>
          <p:cNvPicPr>
            <a:picLocks noChangeAspect="1"/>
          </p:cNvPicPr>
          <p:nvPr/>
        </p:nvPicPr>
        <p:blipFill rotWithShape="1">
          <a:blip r:embed="rId3"/>
          <a:srcRect l="713" t="1824" b="2633"/>
          <a:stretch/>
        </p:blipFill>
        <p:spPr>
          <a:xfrm>
            <a:off x="1454676" y="1193803"/>
            <a:ext cx="7058723" cy="5283092"/>
          </a:xfrm>
          <a:prstGeom prst="rect">
            <a:avLst/>
          </a:prstGeom>
          <a:ln>
            <a:solidFill>
              <a:srgbClr val="FFC000"/>
            </a:solidFill>
          </a:ln>
        </p:spPr>
      </p:pic>
      <p:pic>
        <p:nvPicPr>
          <p:cNvPr id="8" name="Content Placeholder 3">
            <a:extLst>
              <a:ext uri="{FF2B5EF4-FFF2-40B4-BE49-F238E27FC236}">
                <a16:creationId xmlns:a16="http://schemas.microsoft.com/office/drawing/2014/main" id="{E030870C-3A9D-4704-A825-6A4DEA42A82D}"/>
              </a:ext>
            </a:extLst>
          </p:cNvPr>
          <p:cNvPicPr>
            <a:picLocks noChangeAspect="1"/>
          </p:cNvPicPr>
          <p:nvPr/>
        </p:nvPicPr>
        <p:blipFill rotWithShape="1">
          <a:blip r:embed="rId4"/>
          <a:srcRect l="2870" r="67798"/>
          <a:stretch/>
        </p:blipFill>
        <p:spPr>
          <a:xfrm>
            <a:off x="8581341" y="1193803"/>
            <a:ext cx="2155983" cy="5283092"/>
          </a:xfrm>
          <a:prstGeom prst="rect">
            <a:avLst/>
          </a:prstGeom>
          <a:ln>
            <a:solidFill>
              <a:srgbClr val="FFC000"/>
            </a:solidFill>
          </a:ln>
        </p:spPr>
      </p:pic>
    </p:spTree>
    <p:extLst>
      <p:ext uri="{BB962C8B-B14F-4D97-AF65-F5344CB8AC3E}">
        <p14:creationId xmlns:p14="http://schemas.microsoft.com/office/powerpoint/2010/main" val="290057342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00C4F1C3-3ADD-491F-8C66-57912A24217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1140" y="243840"/>
            <a:ext cx="11724640" cy="6377939"/>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sp>
      <p:sp>
        <p:nvSpPr>
          <p:cNvPr id="21" name="Rectangle 8">
            <a:extLst>
              <a:ext uri="{FF2B5EF4-FFF2-40B4-BE49-F238E27FC236}">
                <a16:creationId xmlns:a16="http://schemas.microsoft.com/office/drawing/2014/main" id="{0B323FE0-DFB0-4368-A3C2-FC1402A98C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1140" y="243840"/>
            <a:ext cx="11724640" cy="6377939"/>
          </a:xfrm>
          <a:prstGeom prst="rect">
            <a:avLst/>
          </a:prstGeom>
          <a:solidFill>
            <a:schemeClr val="accent1"/>
          </a:solidFill>
          <a:ln w="12700">
            <a:solidFill>
              <a:srgbClr val="FFFFFF"/>
            </a:solidFill>
          </a:ln>
        </p:spPr>
        <p:style>
          <a:lnRef idx="2">
            <a:schemeClr val="accent1">
              <a:shade val="50000"/>
            </a:schemeClr>
          </a:lnRef>
          <a:fillRef idx="1">
            <a:schemeClr val="accent1"/>
          </a:fillRef>
          <a:effectRef idx="0">
            <a:schemeClr val="accent1"/>
          </a:effectRef>
          <a:fontRef idx="minor">
            <a:schemeClr val="lt1"/>
          </a:fontRef>
        </p:style>
      </p:sp>
      <p:cxnSp>
        <p:nvCxnSpPr>
          <p:cNvPr id="22" name="Straight Connector 10">
            <a:extLst>
              <a:ext uri="{FF2B5EF4-FFF2-40B4-BE49-F238E27FC236}">
                <a16:creationId xmlns:a16="http://schemas.microsoft.com/office/drawing/2014/main" id="{E4BCA77F-6A46-46C1-822E-DF8DB6F08D5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978660" y="3733800"/>
            <a:ext cx="8229601" cy="0"/>
          </a:xfrm>
          <a:prstGeom prst="line">
            <a:avLst/>
          </a:prstGeom>
          <a:ln>
            <a:solidFill>
              <a:srgbClr val="FFFFFF"/>
            </a:solidFill>
          </a:ln>
        </p:spPr>
        <p:style>
          <a:lnRef idx="1">
            <a:schemeClr val="accent1"/>
          </a:lnRef>
          <a:fillRef idx="0">
            <a:schemeClr val="accent1"/>
          </a:fillRef>
          <a:effectRef idx="0">
            <a:schemeClr val="accent1"/>
          </a:effectRef>
          <a:fontRef idx="minor">
            <a:schemeClr val="tx1"/>
          </a:fontRef>
        </p:style>
      </p:cxnSp>
      <p:sp useBgFill="1">
        <p:nvSpPr>
          <p:cNvPr id="23" name="Rectangle 12">
            <a:extLst>
              <a:ext uri="{FF2B5EF4-FFF2-40B4-BE49-F238E27FC236}">
                <a16:creationId xmlns:a16="http://schemas.microsoft.com/office/drawing/2014/main" id="{00F30BB5-7BA0-4D79-B51D-809B0D796A1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1"/>
            <a:ext cx="12192000" cy="6858000"/>
          </a:xfrm>
          <a:prstGeom prst="rect">
            <a:avLst/>
          </a:prstGeom>
          <a:ln w="12700">
            <a:noFill/>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EC541902-B2B8-47E3-9C50-D51E3BEFD1EC}"/>
              </a:ext>
            </a:extLst>
          </p:cNvPr>
          <p:cNvSpPr>
            <a:spLocks noGrp="1"/>
          </p:cNvSpPr>
          <p:nvPr>
            <p:ph type="title"/>
          </p:nvPr>
        </p:nvSpPr>
        <p:spPr>
          <a:xfrm>
            <a:off x="4226312" y="821637"/>
            <a:ext cx="7315433" cy="5197425"/>
          </a:xfrm>
        </p:spPr>
        <p:txBody>
          <a:bodyPr vert="horz" lIns="91440" tIns="45720" rIns="91440" bIns="45720" rtlCol="0" anchor="ctr">
            <a:normAutofit/>
          </a:bodyPr>
          <a:lstStyle/>
          <a:p>
            <a:pPr>
              <a:lnSpc>
                <a:spcPct val="85000"/>
              </a:lnSpc>
            </a:pPr>
            <a:r>
              <a:rPr lang="en-US" sz="6000" cap="all">
                <a:latin typeface="Ink Free" panose="03080402000500000000" pitchFamily="66" charset="0"/>
              </a:rPr>
              <a:t>Group supported employment  </a:t>
            </a:r>
            <a:br>
              <a:rPr lang="en-US" sz="6000" cap="all">
                <a:latin typeface="Ink Free" panose="03080402000500000000" pitchFamily="66" charset="0"/>
              </a:rPr>
            </a:br>
            <a:br>
              <a:rPr lang="en-US" sz="6000" cap="all">
                <a:latin typeface="Ink Free" panose="03080402000500000000" pitchFamily="66" charset="0"/>
              </a:rPr>
            </a:br>
            <a:br>
              <a:rPr lang="en-US" sz="6000" cap="all">
                <a:latin typeface="Ink Free" panose="03080402000500000000" pitchFamily="66" charset="0"/>
              </a:rPr>
            </a:br>
            <a:r>
              <a:rPr lang="en-US" sz="6000" cap="all">
                <a:latin typeface="Ink Free" panose="03080402000500000000" pitchFamily="66" charset="0"/>
              </a:rPr>
              <a:t>Success Stories</a:t>
            </a:r>
          </a:p>
        </p:txBody>
      </p:sp>
      <p:sp>
        <p:nvSpPr>
          <p:cNvPr id="24" name="Rectangle 14">
            <a:extLst>
              <a:ext uri="{FF2B5EF4-FFF2-40B4-BE49-F238E27FC236}">
                <a16:creationId xmlns:a16="http://schemas.microsoft.com/office/drawing/2014/main" id="{44F561C9-F335-45B4-A0DC-68F94609989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39821" cy="6858000"/>
          </a:xfrm>
          <a:prstGeom prst="rect">
            <a:avLst/>
          </a:prstGeom>
          <a:solidFill>
            <a:schemeClr val="accent1"/>
          </a:solidFill>
          <a:ln w="12700" cmpd="sng">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pic>
        <p:nvPicPr>
          <p:cNvPr id="8" name="Picture 7" descr="Image preview">
            <a:extLst>
              <a:ext uri="{FF2B5EF4-FFF2-40B4-BE49-F238E27FC236}">
                <a16:creationId xmlns:a16="http://schemas.microsoft.com/office/drawing/2014/main" id="{F7777D24-9FF0-4B8B-8733-BF78C16A8907}"/>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70699" y="161697"/>
            <a:ext cx="1826105" cy="2381402"/>
          </a:xfrm>
          <a:prstGeom prst="rect">
            <a:avLst/>
          </a:prstGeom>
          <a:solidFill>
            <a:srgbClr val="FFFFFF">
              <a:shade val="85000"/>
            </a:srgbClr>
          </a:solidFill>
          <a:ln w="88900" cap="sq">
            <a:solidFill>
              <a:srgbClr val="FFFF99"/>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9" name="Picture 8" descr="Image preview">
            <a:extLst>
              <a:ext uri="{FF2B5EF4-FFF2-40B4-BE49-F238E27FC236}">
                <a16:creationId xmlns:a16="http://schemas.microsoft.com/office/drawing/2014/main" id="{1B68833D-718A-4380-91EF-4990D84E17E9}"/>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7084" t="16624" r="5168"/>
          <a:stretch/>
        </p:blipFill>
        <p:spPr bwMode="auto">
          <a:xfrm>
            <a:off x="2167502" y="2402795"/>
            <a:ext cx="1871968" cy="2371613"/>
          </a:xfrm>
          <a:prstGeom prst="rect">
            <a:avLst/>
          </a:prstGeom>
          <a:solidFill>
            <a:srgbClr val="FFFFFF">
              <a:shade val="85000"/>
            </a:srgbClr>
          </a:solidFill>
          <a:ln w="88900" cap="sq">
            <a:solidFill>
              <a:srgbClr val="C00000"/>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0" name="Picture 9">
            <a:extLst>
              <a:ext uri="{FF2B5EF4-FFF2-40B4-BE49-F238E27FC236}">
                <a16:creationId xmlns:a16="http://schemas.microsoft.com/office/drawing/2014/main" id="{7C1137DB-5031-49E1-9524-B518FE242700}"/>
              </a:ext>
            </a:extLst>
          </p:cNvPr>
          <p:cNvPicPr>
            <a:picLocks noChangeAspect="1"/>
          </p:cNvPicPr>
          <p:nvPr/>
        </p:nvPicPr>
        <p:blipFill rotWithShape="1">
          <a:blip r:embed="rId4"/>
          <a:srcRect t="9703"/>
          <a:stretch/>
        </p:blipFill>
        <p:spPr>
          <a:xfrm>
            <a:off x="94448" y="4449337"/>
            <a:ext cx="1902526" cy="2290553"/>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4" name="TextBox 3">
            <a:extLst>
              <a:ext uri="{FF2B5EF4-FFF2-40B4-BE49-F238E27FC236}">
                <a16:creationId xmlns:a16="http://schemas.microsoft.com/office/drawing/2014/main" id="{889F2FAA-21E0-412E-8623-C302E99D40E1}"/>
              </a:ext>
            </a:extLst>
          </p:cNvPr>
          <p:cNvSpPr txBox="1"/>
          <p:nvPr/>
        </p:nvSpPr>
        <p:spPr>
          <a:xfrm>
            <a:off x="2025827" y="86274"/>
            <a:ext cx="1509110" cy="461665"/>
          </a:xfrm>
          <a:prstGeom prst="rect">
            <a:avLst/>
          </a:prstGeom>
          <a:noFill/>
        </p:spPr>
        <p:txBody>
          <a:bodyPr wrap="square" rtlCol="0">
            <a:spAutoFit/>
          </a:bodyPr>
          <a:lstStyle/>
          <a:p>
            <a:r>
              <a:rPr lang="en-US" sz="2400" b="1">
                <a:solidFill>
                  <a:schemeClr val="bg1"/>
                </a:solidFill>
                <a:latin typeface="Ink Free" panose="03080402000500000000" pitchFamily="66" charset="0"/>
              </a:rPr>
              <a:t>Whitaker</a:t>
            </a:r>
          </a:p>
        </p:txBody>
      </p:sp>
      <p:sp>
        <p:nvSpPr>
          <p:cNvPr id="13" name="TextBox 12">
            <a:extLst>
              <a:ext uri="{FF2B5EF4-FFF2-40B4-BE49-F238E27FC236}">
                <a16:creationId xmlns:a16="http://schemas.microsoft.com/office/drawing/2014/main" id="{98E4B622-BA26-4B1F-BE85-02E6AA8D08AC}"/>
              </a:ext>
            </a:extLst>
          </p:cNvPr>
          <p:cNvSpPr txBox="1"/>
          <p:nvPr/>
        </p:nvSpPr>
        <p:spPr>
          <a:xfrm>
            <a:off x="3300762" y="4774408"/>
            <a:ext cx="882306" cy="461665"/>
          </a:xfrm>
          <a:prstGeom prst="rect">
            <a:avLst/>
          </a:prstGeom>
          <a:noFill/>
        </p:spPr>
        <p:txBody>
          <a:bodyPr wrap="square" rtlCol="0">
            <a:spAutoFit/>
          </a:bodyPr>
          <a:lstStyle/>
          <a:p>
            <a:r>
              <a:rPr lang="en-US" sz="2400" b="1">
                <a:solidFill>
                  <a:schemeClr val="bg1"/>
                </a:solidFill>
                <a:latin typeface="Ink Free" panose="03080402000500000000" pitchFamily="66" charset="0"/>
              </a:rPr>
              <a:t>Mike</a:t>
            </a:r>
          </a:p>
        </p:txBody>
      </p:sp>
      <p:sp>
        <p:nvSpPr>
          <p:cNvPr id="14" name="TextBox 13">
            <a:extLst>
              <a:ext uri="{FF2B5EF4-FFF2-40B4-BE49-F238E27FC236}">
                <a16:creationId xmlns:a16="http://schemas.microsoft.com/office/drawing/2014/main" id="{F5CD4D47-BC08-43C7-AD79-3B9041324EDC}"/>
              </a:ext>
            </a:extLst>
          </p:cNvPr>
          <p:cNvSpPr txBox="1"/>
          <p:nvPr/>
        </p:nvSpPr>
        <p:spPr>
          <a:xfrm>
            <a:off x="21723" y="3982282"/>
            <a:ext cx="1177598" cy="461665"/>
          </a:xfrm>
          <a:prstGeom prst="rect">
            <a:avLst/>
          </a:prstGeom>
          <a:noFill/>
        </p:spPr>
        <p:txBody>
          <a:bodyPr wrap="square" rtlCol="0">
            <a:spAutoFit/>
          </a:bodyPr>
          <a:lstStyle/>
          <a:p>
            <a:r>
              <a:rPr lang="en-US" sz="2400" b="1">
                <a:solidFill>
                  <a:schemeClr val="bg1"/>
                </a:solidFill>
                <a:latin typeface="Ink Free" panose="03080402000500000000" pitchFamily="66" charset="0"/>
              </a:rPr>
              <a:t>Edwin</a:t>
            </a:r>
          </a:p>
        </p:txBody>
      </p:sp>
    </p:spTree>
    <p:extLst>
      <p:ext uri="{BB962C8B-B14F-4D97-AF65-F5344CB8AC3E}">
        <p14:creationId xmlns:p14="http://schemas.microsoft.com/office/powerpoint/2010/main" val="253350160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6E7279-6E53-4865-B1AB-EAC55DC3DA52}"/>
              </a:ext>
            </a:extLst>
          </p:cNvPr>
          <p:cNvSpPr>
            <a:spLocks noGrp="1"/>
          </p:cNvSpPr>
          <p:nvPr>
            <p:ph type="title"/>
          </p:nvPr>
        </p:nvSpPr>
        <p:spPr>
          <a:xfrm>
            <a:off x="764722" y="354351"/>
            <a:ext cx="10662557" cy="1838365"/>
          </a:xfrm>
        </p:spPr>
        <p:txBody>
          <a:bodyPr>
            <a:normAutofit/>
          </a:bodyPr>
          <a:lstStyle/>
          <a:p>
            <a:pPr defTabSz="2844835">
              <a:spcBef>
                <a:spcPts val="600"/>
              </a:spcBef>
              <a:spcAft>
                <a:spcPct val="35000"/>
              </a:spcAft>
            </a:pPr>
            <a:r>
              <a:rPr lang="en-US">
                <a:latin typeface="Ink Free" panose="03080402000500000000" pitchFamily="66" charset="0"/>
              </a:rPr>
              <a:t>Group Supported Employment (GSE)</a:t>
            </a:r>
            <a:br>
              <a:rPr lang="en-US"/>
            </a:br>
            <a:r>
              <a:rPr lang="en-US" sz="2400" b="0" i="1">
                <a:solidFill>
                  <a:srgbClr val="002060"/>
                </a:solidFill>
              </a:rPr>
              <a:t>Supported employment in a competitive employment environment where a group of participants are working under the supervision of a permanent employment specialist (job coach)</a:t>
            </a:r>
          </a:p>
        </p:txBody>
      </p:sp>
      <p:sp>
        <p:nvSpPr>
          <p:cNvPr id="3" name="Content Placeholder 2">
            <a:extLst>
              <a:ext uri="{FF2B5EF4-FFF2-40B4-BE49-F238E27FC236}">
                <a16:creationId xmlns:a16="http://schemas.microsoft.com/office/drawing/2014/main" id="{6C8D4407-9430-4D5B-BA43-C16E6CEEB696}"/>
              </a:ext>
            </a:extLst>
          </p:cNvPr>
          <p:cNvSpPr>
            <a:spLocks noGrp="1"/>
          </p:cNvSpPr>
          <p:nvPr>
            <p:ph idx="1"/>
          </p:nvPr>
        </p:nvSpPr>
        <p:spPr>
          <a:xfrm>
            <a:off x="1016876" y="1757855"/>
            <a:ext cx="9872871" cy="4038600"/>
          </a:xfrm>
        </p:spPr>
        <p:txBody>
          <a:bodyPr>
            <a:normAutofit/>
          </a:bodyPr>
          <a:lstStyle/>
          <a:p>
            <a:pPr marL="45721" indent="0" algn="just">
              <a:buNone/>
            </a:pPr>
            <a:r>
              <a:rPr lang="en-US">
                <a:solidFill>
                  <a:srgbClr val="000000"/>
                </a:solidFill>
              </a:rPr>
              <a:t>	</a:t>
            </a:r>
          </a:p>
          <a:p>
            <a:pPr marL="45721" indent="0" algn="just">
              <a:buNone/>
            </a:pPr>
            <a:r>
              <a:rPr lang="en-US" sz="2400">
                <a:solidFill>
                  <a:srgbClr val="000000"/>
                </a:solidFill>
              </a:rPr>
              <a:t>Services are provided in the community or a facility-based program to focus on developing meaningful skills in the areas of:</a:t>
            </a:r>
          </a:p>
          <a:p>
            <a:pPr lvl="1" fontAlgn="base">
              <a:lnSpc>
                <a:spcPct val="150000"/>
              </a:lnSpc>
            </a:pPr>
            <a:r>
              <a:rPr lang="en-US" sz="2400">
                <a:solidFill>
                  <a:schemeClr val="tx1"/>
                </a:solidFill>
              </a:rPr>
              <a:t>Work</a:t>
            </a:r>
          </a:p>
          <a:p>
            <a:pPr lvl="1" fontAlgn="base"/>
            <a:r>
              <a:rPr lang="en-US" sz="2400">
                <a:solidFill>
                  <a:schemeClr val="tx1"/>
                </a:solidFill>
              </a:rPr>
              <a:t>Socialization</a:t>
            </a:r>
          </a:p>
          <a:p>
            <a:pPr lvl="1" fontAlgn="base"/>
            <a:r>
              <a:rPr lang="en-US" sz="2400">
                <a:solidFill>
                  <a:schemeClr val="tx1"/>
                </a:solidFill>
              </a:rPr>
              <a:t>Community participation.</a:t>
            </a:r>
          </a:p>
          <a:p>
            <a:pPr marL="45721" indent="0" fontAlgn="base">
              <a:buNone/>
            </a:pPr>
            <a:r>
              <a:rPr lang="en-US" sz="2400">
                <a:solidFill>
                  <a:srgbClr val="000000"/>
                </a:solidFill>
              </a:rPr>
              <a:t>Participants may be disbursed throughout the company among workers without disabilities or congregated as a group (with efforts toward interaction with nondisabled coworkers).​</a:t>
            </a:r>
          </a:p>
          <a:p>
            <a:pPr marL="45721" indent="0" fontAlgn="base">
              <a:buNone/>
            </a:pPr>
            <a:endParaRPr lang="en-US">
              <a:solidFill>
                <a:srgbClr val="000000"/>
              </a:solidFill>
            </a:endParaRPr>
          </a:p>
          <a:p>
            <a:endParaRPr lang="en-US"/>
          </a:p>
        </p:txBody>
      </p:sp>
      <p:pic>
        <p:nvPicPr>
          <p:cNvPr id="6" name="Picture 5">
            <a:extLst>
              <a:ext uri="{FF2B5EF4-FFF2-40B4-BE49-F238E27FC236}">
                <a16:creationId xmlns:a16="http://schemas.microsoft.com/office/drawing/2014/main" id="{C095C777-4E15-4BC1-88CB-D53C7ADB6C26}"/>
              </a:ext>
            </a:extLst>
          </p:cNvPr>
          <p:cNvPicPr>
            <a:picLocks noChangeAspect="1"/>
          </p:cNvPicPr>
          <p:nvPr/>
        </p:nvPicPr>
        <p:blipFill>
          <a:blip r:embed="rId3"/>
          <a:stretch>
            <a:fillRect/>
          </a:stretch>
        </p:blipFill>
        <p:spPr>
          <a:xfrm>
            <a:off x="9900288" y="5910016"/>
            <a:ext cx="1978918" cy="593634"/>
          </a:xfrm>
          <a:prstGeom prst="rect">
            <a:avLst/>
          </a:prstGeom>
        </p:spPr>
      </p:pic>
    </p:spTree>
    <p:extLst>
      <p:ext uri="{BB962C8B-B14F-4D97-AF65-F5344CB8AC3E}">
        <p14:creationId xmlns:p14="http://schemas.microsoft.com/office/powerpoint/2010/main" val="420861592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8B321B-6B24-4565-938D-50A06D23D36B}"/>
              </a:ext>
            </a:extLst>
          </p:cNvPr>
          <p:cNvSpPr>
            <a:spLocks noGrp="1"/>
          </p:cNvSpPr>
          <p:nvPr>
            <p:ph type="title"/>
          </p:nvPr>
        </p:nvSpPr>
        <p:spPr>
          <a:xfrm>
            <a:off x="609600" y="-92467"/>
            <a:ext cx="10972800" cy="1292271"/>
          </a:xfrm>
        </p:spPr>
        <p:txBody>
          <a:bodyPr/>
          <a:lstStyle/>
          <a:p>
            <a:r>
              <a:rPr lang="en-US">
                <a:latin typeface="Ink Free" panose="03080402000500000000" pitchFamily="66" charset="0"/>
              </a:rPr>
              <a:t>Employment All Stars</a:t>
            </a:r>
          </a:p>
        </p:txBody>
      </p:sp>
      <p:sp>
        <p:nvSpPr>
          <p:cNvPr id="5" name="Content Placeholder 4">
            <a:extLst>
              <a:ext uri="{FF2B5EF4-FFF2-40B4-BE49-F238E27FC236}">
                <a16:creationId xmlns:a16="http://schemas.microsoft.com/office/drawing/2014/main" id="{38330197-E07F-492E-A6E7-EF51166E3A20}"/>
              </a:ext>
            </a:extLst>
          </p:cNvPr>
          <p:cNvSpPr>
            <a:spLocks noGrp="1"/>
          </p:cNvSpPr>
          <p:nvPr>
            <p:ph sz="half" idx="1"/>
          </p:nvPr>
        </p:nvSpPr>
        <p:spPr>
          <a:xfrm>
            <a:off x="234811" y="1005584"/>
            <a:ext cx="5832133" cy="5603837"/>
          </a:xfrm>
          <a:solidFill>
            <a:schemeClr val="tx2">
              <a:lumMod val="20000"/>
              <a:lumOff val="80000"/>
            </a:schemeClr>
          </a:solidFill>
          <a:ln w="38100">
            <a:solidFill>
              <a:schemeClr val="tx2">
                <a:lumMod val="60000"/>
                <a:lumOff val="40000"/>
              </a:schemeClr>
            </a:solidFill>
          </a:ln>
        </p:spPr>
        <p:txBody>
          <a:bodyPr>
            <a:normAutofit/>
          </a:bodyPr>
          <a:lstStyle/>
          <a:p>
            <a:pPr marL="45721" indent="0" algn="ctr">
              <a:buNone/>
            </a:pPr>
            <a:r>
              <a:rPr lang="en-US" sz="3600" b="1">
                <a:latin typeface="Ink Free" panose="03080402000500000000" pitchFamily="66" charset="0"/>
              </a:rPr>
              <a:t>          Whitaker </a:t>
            </a:r>
          </a:p>
        </p:txBody>
      </p:sp>
      <p:sp>
        <p:nvSpPr>
          <p:cNvPr id="4" name="TextBox 3">
            <a:extLst>
              <a:ext uri="{FF2B5EF4-FFF2-40B4-BE49-F238E27FC236}">
                <a16:creationId xmlns:a16="http://schemas.microsoft.com/office/drawing/2014/main" id="{3137F23B-73D2-460C-B080-FA43815DA175}"/>
              </a:ext>
            </a:extLst>
          </p:cNvPr>
          <p:cNvSpPr txBox="1"/>
          <p:nvPr/>
        </p:nvSpPr>
        <p:spPr>
          <a:xfrm>
            <a:off x="5640512" y="2974368"/>
            <a:ext cx="914400" cy="914400"/>
          </a:xfrm>
          <a:prstGeom prst="rect">
            <a:avLst/>
          </a:prstGeom>
          <a:noFill/>
        </p:spPr>
        <p:txBody>
          <a:bodyPr wrap="square" rtlCol="0">
            <a:spAutoFit/>
          </a:bodyPr>
          <a:lstStyle/>
          <a:p>
            <a:endParaRPr lang="en-US"/>
          </a:p>
        </p:txBody>
      </p:sp>
      <p:pic>
        <p:nvPicPr>
          <p:cNvPr id="7" name="Picture 6" descr="Image preview">
            <a:extLst>
              <a:ext uri="{FF2B5EF4-FFF2-40B4-BE49-F238E27FC236}">
                <a16:creationId xmlns:a16="http://schemas.microsoft.com/office/drawing/2014/main" id="{BAFF67F3-A640-4BC7-9915-49D800F07FDD}"/>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69330" y="1108437"/>
            <a:ext cx="1826105" cy="2381402"/>
          </a:xfrm>
          <a:prstGeom prst="rect">
            <a:avLst/>
          </a:prstGeom>
          <a:solidFill>
            <a:srgbClr val="FFFFFF">
              <a:shade val="85000"/>
            </a:srgbClr>
          </a:solidFill>
          <a:ln w="88900" cap="sq">
            <a:solidFill>
              <a:srgbClr val="FFFF99"/>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graphicFrame>
        <p:nvGraphicFramePr>
          <p:cNvPr id="26" name="Table 26">
            <a:extLst>
              <a:ext uri="{FF2B5EF4-FFF2-40B4-BE49-F238E27FC236}">
                <a16:creationId xmlns:a16="http://schemas.microsoft.com/office/drawing/2014/main" id="{C58241BA-C4AA-401A-B58E-71AFAF5917D1}"/>
              </a:ext>
            </a:extLst>
          </p:cNvPr>
          <p:cNvGraphicFramePr>
            <a:graphicFrameLocks noGrp="1"/>
          </p:cNvGraphicFramePr>
          <p:nvPr>
            <p:ph sz="half" idx="2"/>
            <p:extLst>
              <p:ext uri="{D42A27DB-BD31-4B8C-83A1-F6EECF244321}">
                <p14:modId xmlns:p14="http://schemas.microsoft.com/office/powerpoint/2010/main" val="7218380"/>
              </p:ext>
            </p:extLst>
          </p:nvPr>
        </p:nvGraphicFramePr>
        <p:xfrm>
          <a:off x="285242" y="4555979"/>
          <a:ext cx="5745688" cy="1376680"/>
        </p:xfrm>
        <a:graphic>
          <a:graphicData uri="http://schemas.openxmlformats.org/drawingml/2006/table">
            <a:tbl>
              <a:tblPr firstRow="1" bandRow="1">
                <a:tableStyleId>{0505E3EF-67EA-436B-97B2-0124C06EBD24}</a:tableStyleId>
              </a:tblPr>
              <a:tblGrid>
                <a:gridCol w="2829685">
                  <a:extLst>
                    <a:ext uri="{9D8B030D-6E8A-4147-A177-3AD203B41FA5}">
                      <a16:colId xmlns:a16="http://schemas.microsoft.com/office/drawing/2014/main" val="2915219960"/>
                    </a:ext>
                  </a:extLst>
                </a:gridCol>
                <a:gridCol w="2916003">
                  <a:extLst>
                    <a:ext uri="{9D8B030D-6E8A-4147-A177-3AD203B41FA5}">
                      <a16:colId xmlns:a16="http://schemas.microsoft.com/office/drawing/2014/main" val="1511187858"/>
                    </a:ext>
                  </a:extLst>
                </a:gridCol>
              </a:tblGrid>
              <a:tr h="345540">
                <a:tc>
                  <a:txBody>
                    <a:bodyPr/>
                    <a:lstStyle/>
                    <a:p>
                      <a:r>
                        <a:rPr lang="en-US">
                          <a:solidFill>
                            <a:srgbClr val="002060"/>
                          </a:solidFill>
                          <a:latin typeface="Ink Free" panose="03080402000500000000" pitchFamily="66" charset="0"/>
                        </a:rPr>
                        <a:t>Strengths and Skills</a:t>
                      </a:r>
                    </a:p>
                  </a:txBody>
                  <a:tcPr>
                    <a:lnL w="12700" cap="flat" cmpd="sng" algn="ctr">
                      <a:solidFill>
                        <a:srgbClr val="0070C0"/>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99"/>
                    </a:solidFill>
                  </a:tcPr>
                </a:tc>
                <a:tc>
                  <a:txBody>
                    <a:bodyPr/>
                    <a:lstStyle/>
                    <a:p>
                      <a:endParaRPr lang="en-US" sz="1800">
                        <a:solidFill>
                          <a:srgbClr val="002060"/>
                        </a:solidFill>
                        <a:latin typeface="Ink Free" panose="03080402000500000000" pitchFamily="66" charset="0"/>
                      </a:endParaRPr>
                    </a:p>
                  </a:txBody>
                  <a:tcPr>
                    <a:lnL w="12700" cap="flat" cmpd="sng" algn="ctr">
                      <a:no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99"/>
                    </a:solidFill>
                  </a:tcPr>
                </a:tc>
                <a:extLst>
                  <a:ext uri="{0D108BD9-81ED-4DB2-BD59-A6C34878D82A}">
                    <a16:rowId xmlns:a16="http://schemas.microsoft.com/office/drawing/2014/main" val="1523861099"/>
                  </a:ext>
                </a:extLst>
              </a:tr>
              <a:tr h="370840">
                <a:tc>
                  <a:txBody>
                    <a:bodyPr/>
                    <a:lstStyle/>
                    <a:p>
                      <a:pPr marL="285750" indent="-285750">
                        <a:buFont typeface="Wingdings" panose="05000000000000000000" pitchFamily="2" charset="2"/>
                        <a:buChar char="Ø"/>
                      </a:pPr>
                      <a:r>
                        <a:rPr lang="en-US">
                          <a:latin typeface="Ink Free" panose="03080402000500000000" pitchFamily="66" charset="0"/>
                        </a:rPr>
                        <a:t>Meticulous cleaner</a:t>
                      </a:r>
                    </a:p>
                  </a:txBody>
                  <a:tcPr>
                    <a:lnL w="12700" cap="flat" cmpd="sng" algn="ctr">
                      <a:solidFill>
                        <a:srgbClr val="0070C0"/>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285750" indent="-285750">
                        <a:buFont typeface="Wingdings" panose="05000000000000000000" pitchFamily="2" charset="2"/>
                        <a:buChar char="Ø"/>
                      </a:pPr>
                      <a:r>
                        <a:rPr lang="en-US">
                          <a:latin typeface="Ink Free" panose="03080402000500000000" pitchFamily="66" charset="0"/>
                        </a:rPr>
                        <a:t>Embraces new challenges</a:t>
                      </a:r>
                    </a:p>
                  </a:txBody>
                  <a:tcPr>
                    <a:lnL w="12700" cap="flat" cmpd="sng" algn="ctr">
                      <a:no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823449740"/>
                  </a:ext>
                </a:extLst>
              </a:tr>
              <a:tr h="370840">
                <a:tc>
                  <a:txBody>
                    <a:bodyPr/>
                    <a:lstStyle/>
                    <a:p>
                      <a:pPr marL="285750" indent="-285750">
                        <a:buFont typeface="Wingdings" panose="05000000000000000000" pitchFamily="2" charset="2"/>
                        <a:buChar char="Ø"/>
                      </a:pPr>
                      <a:r>
                        <a:rPr lang="en-US">
                          <a:latin typeface="Ink Free" panose="03080402000500000000" pitchFamily="66" charset="0"/>
                        </a:rPr>
                        <a:t>Cultivates relationships with colleagues</a:t>
                      </a:r>
                    </a:p>
                  </a:txBody>
                  <a:tcPr>
                    <a:lnL w="12700" cap="flat" cmpd="sng" algn="ctr">
                      <a:solidFill>
                        <a:srgbClr val="0070C0"/>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285750" indent="-285750">
                        <a:buFont typeface="Wingdings" panose="05000000000000000000" pitchFamily="2" charset="2"/>
                        <a:buChar char="Ø"/>
                      </a:pPr>
                      <a:r>
                        <a:rPr lang="en-US">
                          <a:latin typeface="Ink Free" panose="03080402000500000000" pitchFamily="66" charset="0"/>
                        </a:rPr>
                        <a:t>Resilient, adaptable, and passionate about his job</a:t>
                      </a:r>
                    </a:p>
                  </a:txBody>
                  <a:tcPr>
                    <a:lnL w="12700" cap="flat" cmpd="sng" algn="ctr">
                      <a:no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98895243"/>
                  </a:ext>
                </a:extLst>
              </a:tr>
            </a:tbl>
          </a:graphicData>
        </a:graphic>
      </p:graphicFrame>
      <p:sp>
        <p:nvSpPr>
          <p:cNvPr id="21" name="TextBox 20">
            <a:extLst>
              <a:ext uri="{FF2B5EF4-FFF2-40B4-BE49-F238E27FC236}">
                <a16:creationId xmlns:a16="http://schemas.microsoft.com/office/drawing/2014/main" id="{684C6DD4-6313-4619-92F6-0385593D8ECC}"/>
              </a:ext>
            </a:extLst>
          </p:cNvPr>
          <p:cNvSpPr txBox="1"/>
          <p:nvPr/>
        </p:nvSpPr>
        <p:spPr>
          <a:xfrm>
            <a:off x="2344409" y="1661229"/>
            <a:ext cx="3626778" cy="1938992"/>
          </a:xfrm>
          <a:prstGeom prst="rect">
            <a:avLst/>
          </a:prstGeom>
          <a:solidFill>
            <a:schemeClr val="bg1"/>
          </a:solidFill>
          <a:ln w="38100">
            <a:solidFill>
              <a:srgbClr val="FFFF99"/>
            </a:solidFill>
          </a:ln>
        </p:spPr>
        <p:txBody>
          <a:bodyPr wrap="square" rtlCol="0">
            <a:spAutoFit/>
          </a:bodyPr>
          <a:lstStyle/>
          <a:p>
            <a:r>
              <a:rPr lang="en-US" sz="2400" b="1">
                <a:solidFill>
                  <a:srgbClr val="002060"/>
                </a:solidFill>
                <a:latin typeface="Ink Free" panose="03080402000500000000" pitchFamily="66" charset="0"/>
              </a:rPr>
              <a:t>Employer: </a:t>
            </a:r>
            <a:r>
              <a:rPr lang="en-US" sz="2400" b="1">
                <a:latin typeface="Ink Free" panose="03080402000500000000" pitchFamily="66" charset="0"/>
              </a:rPr>
              <a:t>U.S. Coast Guard Academy</a:t>
            </a:r>
          </a:p>
          <a:p>
            <a:r>
              <a:rPr lang="en-US" sz="2400" b="1">
                <a:solidFill>
                  <a:srgbClr val="002060"/>
                </a:solidFill>
                <a:latin typeface="Ink Free" panose="03080402000500000000" pitchFamily="66" charset="0"/>
              </a:rPr>
              <a:t>Job Position: </a:t>
            </a:r>
            <a:r>
              <a:rPr lang="en-US" sz="2400" b="1">
                <a:latin typeface="Ink Free" panose="03080402000500000000" pitchFamily="66" charset="0"/>
              </a:rPr>
              <a:t>Environmental Worker</a:t>
            </a:r>
          </a:p>
          <a:p>
            <a:r>
              <a:rPr lang="en-US" sz="2400" b="1">
                <a:solidFill>
                  <a:srgbClr val="002060"/>
                </a:solidFill>
                <a:latin typeface="Ink Free" panose="03080402000500000000" pitchFamily="66" charset="0"/>
              </a:rPr>
              <a:t>Job Coach: </a:t>
            </a:r>
            <a:r>
              <a:rPr lang="en-US" sz="2400" b="1">
                <a:latin typeface="Ink Free" panose="03080402000500000000" pitchFamily="66" charset="0"/>
              </a:rPr>
              <a:t>Elissa</a:t>
            </a:r>
          </a:p>
        </p:txBody>
      </p:sp>
      <p:pic>
        <p:nvPicPr>
          <p:cNvPr id="23" name="Picture 2" descr="United States Coast Guard Academy - Wikiwand">
            <a:extLst>
              <a:ext uri="{FF2B5EF4-FFF2-40B4-BE49-F238E27FC236}">
                <a16:creationId xmlns:a16="http://schemas.microsoft.com/office/drawing/2014/main" id="{53484023-2DCE-47A5-B0AC-1841C75EA18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87898" y="3257714"/>
            <a:ext cx="1667838" cy="1672484"/>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22" name="TextBox 21">
            <a:extLst>
              <a:ext uri="{FF2B5EF4-FFF2-40B4-BE49-F238E27FC236}">
                <a16:creationId xmlns:a16="http://schemas.microsoft.com/office/drawing/2014/main" id="{9DB3DCF0-6082-479A-91C2-CBE7A7AFCB96}"/>
              </a:ext>
            </a:extLst>
          </p:cNvPr>
          <p:cNvSpPr txBox="1"/>
          <p:nvPr/>
        </p:nvSpPr>
        <p:spPr>
          <a:xfrm>
            <a:off x="1228965" y="5909789"/>
            <a:ext cx="3798522" cy="707886"/>
          </a:xfrm>
          <a:prstGeom prst="rect">
            <a:avLst/>
          </a:prstGeom>
          <a:noFill/>
        </p:spPr>
        <p:txBody>
          <a:bodyPr wrap="square" rtlCol="0">
            <a:spAutoFit/>
          </a:bodyPr>
          <a:lstStyle/>
          <a:p>
            <a:pPr algn="ctr"/>
            <a:r>
              <a:rPr lang="en-US" sz="2000" b="1">
                <a:solidFill>
                  <a:srgbClr val="000263"/>
                </a:solidFill>
                <a:effectLst/>
                <a:latin typeface="Ink Free" panose="03080402000500000000" pitchFamily="66" charset="0"/>
                <a:ea typeface="Calibri" panose="020F0502020204030204" pitchFamily="34" charset="0"/>
                <a:cs typeface="Times New Roman" panose="02020603050405020304" pitchFamily="18" charset="0"/>
              </a:rPr>
              <a:t>Whit is nothing short of a “breath of fresh air.” - Elissa</a:t>
            </a:r>
            <a:endParaRPr lang="en-US" sz="2000" b="1">
              <a:solidFill>
                <a:srgbClr val="000263"/>
              </a:solidFill>
              <a:latin typeface="Ink Free" panose="03080402000500000000" pitchFamily="66" charset="0"/>
            </a:endParaRPr>
          </a:p>
        </p:txBody>
      </p:sp>
      <p:sp>
        <p:nvSpPr>
          <p:cNvPr id="24" name="Callout: Down Arrow 23">
            <a:extLst>
              <a:ext uri="{FF2B5EF4-FFF2-40B4-BE49-F238E27FC236}">
                <a16:creationId xmlns:a16="http://schemas.microsoft.com/office/drawing/2014/main" id="{1AFD7D2E-461C-400A-96EF-C520F505DBEA}"/>
              </a:ext>
            </a:extLst>
          </p:cNvPr>
          <p:cNvSpPr/>
          <p:nvPr/>
        </p:nvSpPr>
        <p:spPr>
          <a:xfrm>
            <a:off x="1599025" y="3796580"/>
            <a:ext cx="2901153" cy="842480"/>
          </a:xfrm>
          <a:prstGeom prst="downArrowCallou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a:solidFill>
                  <a:srgbClr val="000263"/>
                </a:solidFill>
                <a:latin typeface="Ink Free" panose="03080402000500000000" pitchFamily="66" charset="0"/>
              </a:rPr>
              <a:t>Whit’s Career Stats </a:t>
            </a:r>
          </a:p>
        </p:txBody>
      </p:sp>
      <p:sp>
        <p:nvSpPr>
          <p:cNvPr id="29" name="TextBox 28">
            <a:extLst>
              <a:ext uri="{FF2B5EF4-FFF2-40B4-BE49-F238E27FC236}">
                <a16:creationId xmlns:a16="http://schemas.microsoft.com/office/drawing/2014/main" id="{48DEF1AE-BC30-47A6-AC46-B6F86DDD4AE0}"/>
              </a:ext>
            </a:extLst>
          </p:cNvPr>
          <p:cNvSpPr txBox="1"/>
          <p:nvPr/>
        </p:nvSpPr>
        <p:spPr>
          <a:xfrm>
            <a:off x="6240303" y="985364"/>
            <a:ext cx="5711780" cy="5632311"/>
          </a:xfrm>
          <a:prstGeom prst="rect">
            <a:avLst/>
          </a:prstGeom>
          <a:solidFill>
            <a:schemeClr val="bg2"/>
          </a:solidFill>
          <a:ln w="38100">
            <a:solidFill>
              <a:schemeClr val="bg2">
                <a:lumMod val="50000"/>
              </a:schemeClr>
            </a:solidFill>
          </a:ln>
        </p:spPr>
        <p:txBody>
          <a:bodyPr wrap="square" rtlCol="0">
            <a:spAutoFit/>
          </a:bodyPr>
          <a:lstStyle/>
          <a:p>
            <a:r>
              <a:rPr lang="en-US" sz="4000" b="1">
                <a:solidFill>
                  <a:srgbClr val="002060"/>
                </a:solidFill>
                <a:latin typeface="Ink Free" panose="03080402000500000000" pitchFamily="66" charset="0"/>
              </a:rPr>
              <a:t>         Mike</a:t>
            </a:r>
          </a:p>
          <a:p>
            <a:endParaRPr lang="en-US" sz="4000" b="1">
              <a:solidFill>
                <a:srgbClr val="002060"/>
              </a:solidFill>
              <a:latin typeface="Ink Free" panose="03080402000500000000" pitchFamily="66" charset="0"/>
            </a:endParaRPr>
          </a:p>
          <a:p>
            <a:endParaRPr lang="en-US" sz="4000" b="1">
              <a:solidFill>
                <a:srgbClr val="002060"/>
              </a:solidFill>
              <a:latin typeface="Ink Free" panose="03080402000500000000" pitchFamily="66" charset="0"/>
            </a:endParaRPr>
          </a:p>
          <a:p>
            <a:endParaRPr lang="en-US" sz="4000" b="1">
              <a:solidFill>
                <a:srgbClr val="002060"/>
              </a:solidFill>
              <a:latin typeface="Ink Free" panose="03080402000500000000" pitchFamily="66" charset="0"/>
            </a:endParaRPr>
          </a:p>
          <a:p>
            <a:r>
              <a:rPr lang="en-US" sz="4000" b="1">
                <a:solidFill>
                  <a:srgbClr val="002060"/>
                </a:solidFill>
                <a:latin typeface="Ink Free" panose="03080402000500000000" pitchFamily="66" charset="0"/>
              </a:rPr>
              <a:t> </a:t>
            </a:r>
          </a:p>
          <a:p>
            <a:endParaRPr lang="en-US" sz="4000" b="1">
              <a:solidFill>
                <a:srgbClr val="002060"/>
              </a:solidFill>
              <a:latin typeface="Ink Free" panose="03080402000500000000" pitchFamily="66" charset="0"/>
            </a:endParaRPr>
          </a:p>
          <a:p>
            <a:endParaRPr lang="en-US" sz="4000" b="1">
              <a:solidFill>
                <a:srgbClr val="002060"/>
              </a:solidFill>
              <a:latin typeface="Ink Free" panose="03080402000500000000" pitchFamily="66" charset="0"/>
            </a:endParaRPr>
          </a:p>
          <a:p>
            <a:endParaRPr lang="en-US" sz="4000" b="1">
              <a:solidFill>
                <a:srgbClr val="002060"/>
              </a:solidFill>
              <a:latin typeface="Ink Free" panose="03080402000500000000" pitchFamily="66" charset="0"/>
            </a:endParaRPr>
          </a:p>
          <a:p>
            <a:endParaRPr lang="en-US" sz="4000" b="1">
              <a:solidFill>
                <a:srgbClr val="002060"/>
              </a:solidFill>
              <a:latin typeface="Ink Free" panose="03080402000500000000" pitchFamily="66" charset="0"/>
            </a:endParaRPr>
          </a:p>
        </p:txBody>
      </p:sp>
      <p:pic>
        <p:nvPicPr>
          <p:cNvPr id="34" name="Picture 33" descr="Image preview">
            <a:extLst>
              <a:ext uri="{FF2B5EF4-FFF2-40B4-BE49-F238E27FC236}">
                <a16:creationId xmlns:a16="http://schemas.microsoft.com/office/drawing/2014/main" id="{8FA96B79-2E37-4F25-889E-60F05A05CEE5}"/>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7084" t="16624" r="5168"/>
          <a:stretch/>
        </p:blipFill>
        <p:spPr bwMode="auto">
          <a:xfrm>
            <a:off x="10061943" y="1091828"/>
            <a:ext cx="1871968" cy="2371613"/>
          </a:xfrm>
          <a:prstGeom prst="rect">
            <a:avLst/>
          </a:prstGeom>
          <a:solidFill>
            <a:srgbClr val="FFFFFF">
              <a:shade val="85000"/>
            </a:srgbClr>
          </a:solidFill>
          <a:ln w="88900" cap="sq">
            <a:solidFill>
              <a:srgbClr val="C00000"/>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30" name="TextBox 29">
            <a:extLst>
              <a:ext uri="{FF2B5EF4-FFF2-40B4-BE49-F238E27FC236}">
                <a16:creationId xmlns:a16="http://schemas.microsoft.com/office/drawing/2014/main" id="{A1A6D5A4-916A-454C-9DAD-ECDA43CFD5C2}"/>
              </a:ext>
            </a:extLst>
          </p:cNvPr>
          <p:cNvSpPr txBox="1"/>
          <p:nvPr/>
        </p:nvSpPr>
        <p:spPr>
          <a:xfrm>
            <a:off x="6348065" y="1547122"/>
            <a:ext cx="3579290" cy="2677656"/>
          </a:xfrm>
          <a:prstGeom prst="rect">
            <a:avLst/>
          </a:prstGeom>
          <a:solidFill>
            <a:schemeClr val="bg1"/>
          </a:solidFill>
          <a:ln w="38100">
            <a:solidFill>
              <a:srgbClr val="C00000"/>
            </a:solidFill>
          </a:ln>
        </p:spPr>
        <p:txBody>
          <a:bodyPr wrap="square" rtlCol="0">
            <a:spAutoFit/>
          </a:bodyPr>
          <a:lstStyle/>
          <a:p>
            <a:r>
              <a:rPr lang="en-US" sz="2400" b="1">
                <a:solidFill>
                  <a:srgbClr val="002060"/>
                </a:solidFill>
                <a:latin typeface="Ink Free" panose="03080402000500000000" pitchFamily="66" charset="0"/>
              </a:rPr>
              <a:t>Employer: </a:t>
            </a:r>
            <a:r>
              <a:rPr lang="en-US" sz="2400" b="1">
                <a:latin typeface="Ink Free" panose="03080402000500000000" pitchFamily="66" charset="0"/>
              </a:rPr>
              <a:t>Whelan Engineering</a:t>
            </a:r>
          </a:p>
          <a:p>
            <a:r>
              <a:rPr lang="en-US" sz="2400" b="1">
                <a:solidFill>
                  <a:srgbClr val="002060"/>
                </a:solidFill>
                <a:latin typeface="Ink Free" panose="03080402000500000000" pitchFamily="66" charset="0"/>
              </a:rPr>
              <a:t>Job Position: </a:t>
            </a:r>
            <a:r>
              <a:rPr lang="en-US" sz="2400" b="1">
                <a:latin typeface="Ink Free" panose="03080402000500000000" pitchFamily="66" charset="0"/>
              </a:rPr>
              <a:t>Independent Contractor</a:t>
            </a:r>
          </a:p>
          <a:p>
            <a:r>
              <a:rPr lang="en-US" sz="2400" b="1">
                <a:solidFill>
                  <a:srgbClr val="002060"/>
                </a:solidFill>
                <a:latin typeface="Ink Free" panose="03080402000500000000" pitchFamily="66" charset="0"/>
              </a:rPr>
              <a:t>Years employed: </a:t>
            </a:r>
            <a:r>
              <a:rPr lang="en-US" sz="2400" b="1">
                <a:latin typeface="Ink Free" panose="03080402000500000000" pitchFamily="66" charset="0"/>
              </a:rPr>
              <a:t>4</a:t>
            </a:r>
          </a:p>
          <a:p>
            <a:r>
              <a:rPr lang="en-US" sz="2400" b="1">
                <a:solidFill>
                  <a:srgbClr val="002060"/>
                </a:solidFill>
                <a:latin typeface="Ink Free" panose="03080402000500000000" pitchFamily="66" charset="0"/>
              </a:rPr>
              <a:t>Job Coach: </a:t>
            </a:r>
            <a:r>
              <a:rPr lang="en-US" sz="2400" b="1" err="1">
                <a:latin typeface="Ink Free" panose="03080402000500000000" pitchFamily="66" charset="0"/>
              </a:rPr>
              <a:t>Salawne</a:t>
            </a:r>
            <a:endParaRPr lang="en-US" sz="2400" b="1">
              <a:latin typeface="Ink Free" panose="03080402000500000000" pitchFamily="66" charset="0"/>
            </a:endParaRPr>
          </a:p>
          <a:p>
            <a:endParaRPr lang="en-US" sz="2400">
              <a:latin typeface="Ink Free" panose="03080402000500000000" pitchFamily="66" charset="0"/>
            </a:endParaRPr>
          </a:p>
        </p:txBody>
      </p:sp>
      <p:pic>
        <p:nvPicPr>
          <p:cNvPr id="36" name="Picture 4" descr="Partners of Fire in Motion, Whelen Engineering, Hotshot Picture Cars ...">
            <a:extLst>
              <a:ext uri="{FF2B5EF4-FFF2-40B4-BE49-F238E27FC236}">
                <a16:creationId xmlns:a16="http://schemas.microsoft.com/office/drawing/2014/main" id="{B09A40D5-1972-408E-B3A3-178EB65AF06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470730" y="3901170"/>
            <a:ext cx="1828496" cy="466069"/>
          </a:xfrm>
          <a:prstGeom prst="snip2DiagRect">
            <a:avLst/>
          </a:prstGeom>
          <a:solidFill>
            <a:srgbClr val="FFFFFF">
              <a:shade val="85000"/>
            </a:srgbClr>
          </a:solidFill>
          <a:ln w="88900" cap="sq">
            <a:solidFill>
              <a:srgbClr val="C00000"/>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sp>
        <p:nvSpPr>
          <p:cNvPr id="32" name="Star: 5 Points 31">
            <a:extLst>
              <a:ext uri="{FF2B5EF4-FFF2-40B4-BE49-F238E27FC236}">
                <a16:creationId xmlns:a16="http://schemas.microsoft.com/office/drawing/2014/main" id="{B4E7F781-4009-434B-AAE0-9724ABCAFA16}"/>
              </a:ext>
            </a:extLst>
          </p:cNvPr>
          <p:cNvSpPr/>
          <p:nvPr/>
        </p:nvSpPr>
        <p:spPr>
          <a:xfrm>
            <a:off x="773982" y="288947"/>
            <a:ext cx="608063" cy="409896"/>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Star: 5 Points 38">
            <a:extLst>
              <a:ext uri="{FF2B5EF4-FFF2-40B4-BE49-F238E27FC236}">
                <a16:creationId xmlns:a16="http://schemas.microsoft.com/office/drawing/2014/main" id="{CCFB5190-92DC-4B1F-A58E-EF7275AD126E}"/>
              </a:ext>
            </a:extLst>
          </p:cNvPr>
          <p:cNvSpPr/>
          <p:nvPr/>
        </p:nvSpPr>
        <p:spPr>
          <a:xfrm>
            <a:off x="1826682" y="308989"/>
            <a:ext cx="608063" cy="409896"/>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Star: 5 Points 39">
            <a:extLst>
              <a:ext uri="{FF2B5EF4-FFF2-40B4-BE49-F238E27FC236}">
                <a16:creationId xmlns:a16="http://schemas.microsoft.com/office/drawing/2014/main" id="{0F380561-FAEE-4060-82C8-8F7B45C5F3EB}"/>
              </a:ext>
            </a:extLst>
          </p:cNvPr>
          <p:cNvSpPr/>
          <p:nvPr/>
        </p:nvSpPr>
        <p:spPr>
          <a:xfrm>
            <a:off x="9927355" y="308989"/>
            <a:ext cx="608063" cy="409896"/>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Star: 5 Points 40">
            <a:extLst>
              <a:ext uri="{FF2B5EF4-FFF2-40B4-BE49-F238E27FC236}">
                <a16:creationId xmlns:a16="http://schemas.microsoft.com/office/drawing/2014/main" id="{8EBEBF77-5F73-47BD-8173-74AD727B040B}"/>
              </a:ext>
            </a:extLst>
          </p:cNvPr>
          <p:cNvSpPr/>
          <p:nvPr/>
        </p:nvSpPr>
        <p:spPr>
          <a:xfrm>
            <a:off x="8824949" y="368325"/>
            <a:ext cx="608063" cy="409896"/>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Star: 5 Points 41">
            <a:extLst>
              <a:ext uri="{FF2B5EF4-FFF2-40B4-BE49-F238E27FC236}">
                <a16:creationId xmlns:a16="http://schemas.microsoft.com/office/drawing/2014/main" id="{BBD14309-FE8B-47B5-A457-5882ADF66744}"/>
              </a:ext>
            </a:extLst>
          </p:cNvPr>
          <p:cNvSpPr/>
          <p:nvPr/>
        </p:nvSpPr>
        <p:spPr>
          <a:xfrm>
            <a:off x="2715625" y="353848"/>
            <a:ext cx="608063" cy="409896"/>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Star: 5 Points 42">
            <a:extLst>
              <a:ext uri="{FF2B5EF4-FFF2-40B4-BE49-F238E27FC236}">
                <a16:creationId xmlns:a16="http://schemas.microsoft.com/office/drawing/2014/main" id="{4973CC03-B687-4E2D-88D3-A6757D0BD60B}"/>
              </a:ext>
            </a:extLst>
          </p:cNvPr>
          <p:cNvSpPr/>
          <p:nvPr/>
        </p:nvSpPr>
        <p:spPr>
          <a:xfrm>
            <a:off x="10892624" y="311702"/>
            <a:ext cx="608063" cy="409896"/>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33" name="Table 34">
            <a:extLst>
              <a:ext uri="{FF2B5EF4-FFF2-40B4-BE49-F238E27FC236}">
                <a16:creationId xmlns:a16="http://schemas.microsoft.com/office/drawing/2014/main" id="{6BF38FA7-88F4-49A1-863F-51A71588F908}"/>
              </a:ext>
            </a:extLst>
          </p:cNvPr>
          <p:cNvGraphicFramePr>
            <a:graphicFrameLocks noGrp="1"/>
          </p:cNvGraphicFramePr>
          <p:nvPr>
            <p:extLst>
              <p:ext uri="{D42A27DB-BD31-4B8C-83A1-F6EECF244321}">
                <p14:modId xmlns:p14="http://schemas.microsoft.com/office/powerpoint/2010/main" val="3565080693"/>
              </p:ext>
            </p:extLst>
          </p:nvPr>
        </p:nvGraphicFramePr>
        <p:xfrm>
          <a:off x="6356688" y="5214411"/>
          <a:ext cx="5573443" cy="1285571"/>
        </p:xfrm>
        <a:graphic>
          <a:graphicData uri="http://schemas.openxmlformats.org/drawingml/2006/table">
            <a:tbl>
              <a:tblPr firstRow="1" bandRow="1">
                <a:tableStyleId>{8A107856-5554-42FB-B03E-39F5DBC370BA}</a:tableStyleId>
              </a:tblPr>
              <a:tblGrid>
                <a:gridCol w="2804001">
                  <a:extLst>
                    <a:ext uri="{9D8B030D-6E8A-4147-A177-3AD203B41FA5}">
                      <a16:colId xmlns:a16="http://schemas.microsoft.com/office/drawing/2014/main" val="178216053"/>
                    </a:ext>
                  </a:extLst>
                </a:gridCol>
                <a:gridCol w="2769442">
                  <a:extLst>
                    <a:ext uri="{9D8B030D-6E8A-4147-A177-3AD203B41FA5}">
                      <a16:colId xmlns:a16="http://schemas.microsoft.com/office/drawing/2014/main" val="1869570683"/>
                    </a:ext>
                  </a:extLst>
                </a:gridCol>
              </a:tblGrid>
              <a:tr h="283019">
                <a:tc>
                  <a:txBody>
                    <a:bodyPr/>
                    <a:lstStyle/>
                    <a:p>
                      <a:r>
                        <a:rPr lang="en-US">
                          <a:solidFill>
                            <a:srgbClr val="002060"/>
                          </a:solidFill>
                          <a:latin typeface="Ink Free" panose="03080402000500000000" pitchFamily="66" charset="0"/>
                        </a:rPr>
                        <a:t>Strengths and Skills</a:t>
                      </a:r>
                    </a:p>
                  </a:txBody>
                  <a:tcPr>
                    <a:lnL w="12700" cap="flat" cmpd="sng" algn="ctr">
                      <a:solidFill>
                        <a:schemeClr val="accent2"/>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a:latin typeface="Ink Free" panose="03080402000500000000" pitchFamily="66" charset="0"/>
                      </a:endParaRPr>
                    </a:p>
                  </a:txBody>
                  <a:tcPr>
                    <a:lnL w="12700" cap="flat" cmpd="sng" algn="ctr">
                      <a:no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080598599"/>
                  </a:ext>
                </a:extLst>
              </a:tr>
              <a:tr h="919811">
                <a:tc>
                  <a:txBody>
                    <a:bodyPr/>
                    <a:lstStyle/>
                    <a:p>
                      <a:pPr marL="285750" indent="-285750">
                        <a:buFont typeface="Wingdings" panose="05000000000000000000" pitchFamily="2" charset="2"/>
                        <a:buChar char="Ø"/>
                      </a:pPr>
                      <a:r>
                        <a:rPr lang="en-US">
                          <a:latin typeface="Ink Free" panose="03080402000500000000" pitchFamily="66" charset="0"/>
                        </a:rPr>
                        <a:t>Conscientious, determined &amp; dedicated</a:t>
                      </a:r>
                    </a:p>
                    <a:p>
                      <a:pPr marL="285750" indent="-285750">
                        <a:buFont typeface="Wingdings" panose="05000000000000000000" pitchFamily="2" charset="2"/>
                        <a:buChar char="Ø"/>
                      </a:pPr>
                      <a:r>
                        <a:rPr lang="en-US">
                          <a:latin typeface="Ink Free" panose="03080402000500000000" pitchFamily="66" charset="0"/>
                        </a:rPr>
                        <a:t>Sorting</a:t>
                      </a:r>
                    </a:p>
                  </a:txBody>
                  <a:tcPr>
                    <a:lnL w="12700" cap="flat" cmpd="sng" algn="ctr">
                      <a:solidFill>
                        <a:schemeClr val="accent2"/>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tcPr>
                </a:tc>
                <a:tc>
                  <a:txBody>
                    <a:bodyPr/>
                    <a:lstStyle/>
                    <a:p>
                      <a:pPr marL="285750" indent="-285750">
                        <a:buFont typeface="Wingdings" panose="05000000000000000000" pitchFamily="2" charset="2"/>
                        <a:buChar char="Ø"/>
                      </a:pPr>
                      <a:r>
                        <a:rPr lang="en-US">
                          <a:latin typeface="Ink Free" panose="03080402000500000000" pitchFamily="66" charset="0"/>
                        </a:rPr>
                        <a:t>Interacts respectively with co-workers</a:t>
                      </a:r>
                    </a:p>
                    <a:p>
                      <a:pPr marL="285750" indent="-285750">
                        <a:buFont typeface="Wingdings" panose="05000000000000000000" pitchFamily="2" charset="2"/>
                        <a:buChar char="Ø"/>
                      </a:pPr>
                      <a:r>
                        <a:rPr lang="en-US">
                          <a:latin typeface="Ink Free" panose="03080402000500000000" pitchFamily="66" charset="0"/>
                        </a:rPr>
                        <a:t>Task sharing</a:t>
                      </a:r>
                    </a:p>
                  </a:txBody>
                  <a:tcPr>
                    <a:lnL w="12700" cap="flat" cmpd="sng" algn="ctr">
                      <a:no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663506821"/>
                  </a:ext>
                </a:extLst>
              </a:tr>
            </a:tbl>
          </a:graphicData>
        </a:graphic>
      </p:graphicFrame>
      <p:sp>
        <p:nvSpPr>
          <p:cNvPr id="35" name="TextBox 34">
            <a:extLst>
              <a:ext uri="{FF2B5EF4-FFF2-40B4-BE49-F238E27FC236}">
                <a16:creationId xmlns:a16="http://schemas.microsoft.com/office/drawing/2014/main" id="{DCCA8ECE-B92B-4A5B-9608-67C7BCCA6544}"/>
              </a:ext>
            </a:extLst>
          </p:cNvPr>
          <p:cNvSpPr txBox="1"/>
          <p:nvPr/>
        </p:nvSpPr>
        <p:spPr>
          <a:xfrm>
            <a:off x="5640512" y="2928135"/>
            <a:ext cx="914400" cy="914400"/>
          </a:xfrm>
          <a:prstGeom prst="rect">
            <a:avLst/>
          </a:prstGeom>
          <a:noFill/>
        </p:spPr>
        <p:txBody>
          <a:bodyPr wrap="square" rtlCol="0">
            <a:spAutoFit/>
          </a:bodyPr>
          <a:lstStyle/>
          <a:p>
            <a:endParaRPr lang="en-US"/>
          </a:p>
        </p:txBody>
      </p:sp>
      <p:sp>
        <p:nvSpPr>
          <p:cNvPr id="37" name="TextBox 36">
            <a:extLst>
              <a:ext uri="{FF2B5EF4-FFF2-40B4-BE49-F238E27FC236}">
                <a16:creationId xmlns:a16="http://schemas.microsoft.com/office/drawing/2014/main" id="{41738CDB-D522-4AAF-993F-0161D7B3899E}"/>
              </a:ext>
            </a:extLst>
          </p:cNvPr>
          <p:cNvSpPr txBox="1"/>
          <p:nvPr/>
        </p:nvSpPr>
        <p:spPr>
          <a:xfrm rot="1571432">
            <a:off x="10555067" y="3794265"/>
            <a:ext cx="1681106" cy="1015663"/>
          </a:xfrm>
          <a:prstGeom prst="rect">
            <a:avLst/>
          </a:prstGeom>
          <a:noFill/>
        </p:spPr>
        <p:txBody>
          <a:bodyPr wrap="square" rtlCol="0">
            <a:spAutoFit/>
          </a:bodyPr>
          <a:lstStyle/>
          <a:p>
            <a:r>
              <a:rPr lang="en-US" sz="2000" b="1">
                <a:solidFill>
                  <a:srgbClr val="002060"/>
                </a:solidFill>
                <a:latin typeface="Ink Free" panose="03080402000500000000" pitchFamily="66" charset="0"/>
              </a:rPr>
              <a:t>Second chances are possible!</a:t>
            </a:r>
          </a:p>
        </p:txBody>
      </p:sp>
      <p:sp>
        <p:nvSpPr>
          <p:cNvPr id="38" name="Callout: Down Arrow 37">
            <a:extLst>
              <a:ext uri="{FF2B5EF4-FFF2-40B4-BE49-F238E27FC236}">
                <a16:creationId xmlns:a16="http://schemas.microsoft.com/office/drawing/2014/main" id="{5CA70D5E-8A01-4DEA-85DF-88C5F52E5CBE}"/>
              </a:ext>
            </a:extLst>
          </p:cNvPr>
          <p:cNvSpPr/>
          <p:nvPr/>
        </p:nvSpPr>
        <p:spPr>
          <a:xfrm>
            <a:off x="7772265" y="4519282"/>
            <a:ext cx="2894531" cy="703689"/>
          </a:xfrm>
          <a:prstGeom prst="downArrowCallout">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a:solidFill>
                  <a:srgbClr val="000263"/>
                </a:solidFill>
                <a:latin typeface="Ink Free" panose="03080402000500000000" pitchFamily="66" charset="0"/>
              </a:rPr>
              <a:t>Mike’s Career Stats </a:t>
            </a:r>
          </a:p>
        </p:txBody>
      </p:sp>
    </p:spTree>
    <p:extLst>
      <p:ext uri="{BB962C8B-B14F-4D97-AF65-F5344CB8AC3E}">
        <p14:creationId xmlns:p14="http://schemas.microsoft.com/office/powerpoint/2010/main" val="55277930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Gym weightlifting equipment">
            <a:extLst>
              <a:ext uri="{FF2B5EF4-FFF2-40B4-BE49-F238E27FC236}">
                <a16:creationId xmlns:a16="http://schemas.microsoft.com/office/drawing/2014/main" id="{D3D36E5F-FEE6-4E96-AFFE-48B4B5061F7A}"/>
              </a:ext>
            </a:extLst>
          </p:cNvPr>
          <p:cNvPicPr>
            <a:picLocks noChangeAspect="1"/>
          </p:cNvPicPr>
          <p:nvPr/>
        </p:nvPicPr>
        <p:blipFill rotWithShape="1">
          <a:blip r:embed="rId3">
            <a:alphaModFix amt="70000"/>
            <a:extLst>
              <a:ext uri="{BEBA8EAE-BF5A-486C-A8C5-ECC9F3942E4B}">
                <a14:imgProps xmlns:a14="http://schemas.microsoft.com/office/drawing/2010/main">
                  <a14:imgLayer r:embed="rId4">
                    <a14:imgEffect>
                      <a14:saturation sat="0"/>
                    </a14:imgEffect>
                  </a14:imgLayer>
                </a14:imgProps>
              </a:ext>
              <a:ext uri="{28A0092B-C50C-407E-A947-70E740481C1C}">
                <a14:useLocalDpi xmlns:a14="http://schemas.microsoft.com/office/drawing/2010/main" val="0"/>
              </a:ext>
            </a:extLst>
          </a:blip>
          <a:srcRect t="831" r="1715" b="-831"/>
          <a:stretch/>
        </p:blipFill>
        <p:spPr>
          <a:xfrm>
            <a:off x="138393" y="195208"/>
            <a:ext cx="11979667" cy="6634849"/>
          </a:xfrm>
          <a:prstGeom prst="rect">
            <a:avLst/>
          </a:prstGeom>
        </p:spPr>
      </p:pic>
      <p:sp>
        <p:nvSpPr>
          <p:cNvPr id="6" name="TextBox 5">
            <a:extLst>
              <a:ext uri="{FF2B5EF4-FFF2-40B4-BE49-F238E27FC236}">
                <a16:creationId xmlns:a16="http://schemas.microsoft.com/office/drawing/2014/main" id="{56A680FD-3CD0-4F3A-8CDF-46EE0F0DC5D1}"/>
              </a:ext>
            </a:extLst>
          </p:cNvPr>
          <p:cNvSpPr txBox="1"/>
          <p:nvPr/>
        </p:nvSpPr>
        <p:spPr>
          <a:xfrm>
            <a:off x="180271" y="139139"/>
            <a:ext cx="5092684" cy="1200329"/>
          </a:xfrm>
          <a:prstGeom prst="rect">
            <a:avLst/>
          </a:prstGeom>
          <a:noFill/>
        </p:spPr>
        <p:txBody>
          <a:bodyPr wrap="square" rtlCol="0">
            <a:spAutoFit/>
          </a:bodyPr>
          <a:lstStyle/>
          <a:p>
            <a:pPr algn="ctr"/>
            <a:r>
              <a:rPr lang="en-US" sz="3600" b="1">
                <a:solidFill>
                  <a:schemeClr val="tx1">
                    <a:lumMod val="95000"/>
                    <a:lumOff val="5000"/>
                  </a:schemeClr>
                </a:solidFill>
                <a:latin typeface="Ink Free" panose="03080402000500000000" pitchFamily="66" charset="0"/>
              </a:rPr>
              <a:t>EDWIN</a:t>
            </a:r>
          </a:p>
          <a:p>
            <a:pPr algn="ctr"/>
            <a:r>
              <a:rPr lang="en-US" sz="3600" b="1">
                <a:solidFill>
                  <a:schemeClr val="tx1">
                    <a:lumMod val="95000"/>
                    <a:lumOff val="5000"/>
                  </a:schemeClr>
                </a:solidFill>
                <a:latin typeface="Ink Free" panose="03080402000500000000" pitchFamily="66" charset="0"/>
              </a:rPr>
              <a:t>EMPLOYMENT All STAR</a:t>
            </a:r>
          </a:p>
        </p:txBody>
      </p:sp>
      <p:sp>
        <p:nvSpPr>
          <p:cNvPr id="2" name="TextBox 1">
            <a:extLst>
              <a:ext uri="{FF2B5EF4-FFF2-40B4-BE49-F238E27FC236}">
                <a16:creationId xmlns:a16="http://schemas.microsoft.com/office/drawing/2014/main" id="{A44B8D97-A660-41D7-8ADB-409FE9509A38}"/>
              </a:ext>
            </a:extLst>
          </p:cNvPr>
          <p:cNvSpPr txBox="1"/>
          <p:nvPr/>
        </p:nvSpPr>
        <p:spPr>
          <a:xfrm>
            <a:off x="7581603" y="139139"/>
            <a:ext cx="4472004" cy="3416320"/>
          </a:xfrm>
          <a:prstGeom prst="rect">
            <a:avLst/>
          </a:prstGeom>
          <a:solidFill>
            <a:schemeClr val="bg1"/>
          </a:solidFill>
          <a:ln w="38100">
            <a:solidFill>
              <a:schemeClr val="accent2">
                <a:lumMod val="50000"/>
              </a:schemeClr>
            </a:solidFill>
          </a:ln>
        </p:spPr>
        <p:txBody>
          <a:bodyPr wrap="square" rtlCol="0">
            <a:spAutoFit/>
          </a:bodyPr>
          <a:lstStyle/>
          <a:p>
            <a:r>
              <a:rPr lang="en-US" sz="2400" b="1">
                <a:solidFill>
                  <a:srgbClr val="002060"/>
                </a:solidFill>
                <a:latin typeface="Ink Free" panose="03080402000500000000" pitchFamily="66" charset="0"/>
              </a:rPr>
              <a:t>Employers: </a:t>
            </a:r>
          </a:p>
          <a:p>
            <a:r>
              <a:rPr lang="en-US" sz="2400">
                <a:latin typeface="Ink Free" panose="03080402000500000000" pitchFamily="66" charset="0"/>
              </a:rPr>
              <a:t>Village Market (2days/wk.) McQuade’s (3days/wk.)</a:t>
            </a:r>
          </a:p>
          <a:p>
            <a:r>
              <a:rPr lang="en-US" sz="2400" b="1">
                <a:solidFill>
                  <a:srgbClr val="002060"/>
                </a:solidFill>
                <a:latin typeface="Ink Free" panose="03080402000500000000" pitchFamily="66" charset="0"/>
              </a:rPr>
              <a:t>Job Title: </a:t>
            </a:r>
            <a:r>
              <a:rPr lang="en-US" sz="2400">
                <a:latin typeface="Ink Free" panose="03080402000500000000" pitchFamily="66" charset="0"/>
              </a:rPr>
              <a:t>Store Associate</a:t>
            </a:r>
          </a:p>
          <a:p>
            <a:r>
              <a:rPr lang="en-US" sz="2400" b="1">
                <a:solidFill>
                  <a:srgbClr val="002060"/>
                </a:solidFill>
                <a:latin typeface="Ink Free" panose="03080402000500000000" pitchFamily="66" charset="0"/>
              </a:rPr>
              <a:t>Hours:</a:t>
            </a:r>
            <a:r>
              <a:rPr lang="en-US" sz="2400" b="1">
                <a:latin typeface="Ink Free" panose="03080402000500000000" pitchFamily="66" charset="0"/>
              </a:rPr>
              <a:t> </a:t>
            </a:r>
            <a:r>
              <a:rPr lang="en-US" sz="2400">
                <a:latin typeface="Ink Free" panose="03080402000500000000" pitchFamily="66" charset="0"/>
              </a:rPr>
              <a:t>Approximately 5hrs./day</a:t>
            </a:r>
          </a:p>
          <a:p>
            <a:r>
              <a:rPr lang="en-US" sz="2400" b="1">
                <a:solidFill>
                  <a:srgbClr val="002060"/>
                </a:solidFill>
                <a:latin typeface="Ink Free" panose="03080402000500000000" pitchFamily="66" charset="0"/>
              </a:rPr>
              <a:t>Job Duties: </a:t>
            </a:r>
            <a:r>
              <a:rPr lang="en-US" sz="2400">
                <a:latin typeface="Ink Free" panose="03080402000500000000" pitchFamily="66" charset="0"/>
              </a:rPr>
              <a:t>“A little bit of everything!”</a:t>
            </a:r>
          </a:p>
          <a:p>
            <a:r>
              <a:rPr lang="en-US" sz="2400" b="1">
                <a:solidFill>
                  <a:srgbClr val="002060"/>
                </a:solidFill>
                <a:latin typeface="Ink Free" panose="03080402000500000000" pitchFamily="66" charset="0"/>
              </a:rPr>
              <a:t>What I like most about my jobs:</a:t>
            </a:r>
          </a:p>
          <a:p>
            <a:r>
              <a:rPr lang="en-US" sz="2400">
                <a:latin typeface="Ink Free" panose="03080402000500000000" pitchFamily="66" charset="0"/>
              </a:rPr>
              <a:t>My co-workers and making money!</a:t>
            </a:r>
          </a:p>
        </p:txBody>
      </p:sp>
      <p:sp>
        <p:nvSpPr>
          <p:cNvPr id="5" name="TextBox 4">
            <a:extLst>
              <a:ext uri="{FF2B5EF4-FFF2-40B4-BE49-F238E27FC236}">
                <a16:creationId xmlns:a16="http://schemas.microsoft.com/office/drawing/2014/main" id="{B2D4FF5F-C119-4FDA-828C-60B9FAB4BE42}"/>
              </a:ext>
            </a:extLst>
          </p:cNvPr>
          <p:cNvSpPr txBox="1"/>
          <p:nvPr/>
        </p:nvSpPr>
        <p:spPr>
          <a:xfrm>
            <a:off x="131413" y="1330800"/>
            <a:ext cx="5292035" cy="2831544"/>
          </a:xfrm>
          <a:prstGeom prst="rect">
            <a:avLst/>
          </a:prstGeom>
          <a:solidFill>
            <a:schemeClr val="bg1"/>
          </a:solidFill>
          <a:ln w="38100">
            <a:solidFill>
              <a:schemeClr val="accent2">
                <a:lumMod val="50000"/>
              </a:schemeClr>
            </a:solidFill>
          </a:ln>
        </p:spPr>
        <p:txBody>
          <a:bodyPr wrap="square" rtlCol="0">
            <a:spAutoFit/>
          </a:bodyPr>
          <a:lstStyle/>
          <a:p>
            <a:r>
              <a:rPr lang="en-US" sz="2400" b="1">
                <a:solidFill>
                  <a:srgbClr val="002060"/>
                </a:solidFill>
                <a:latin typeface="Ink Free" panose="03080402000500000000" pitchFamily="66" charset="0"/>
              </a:rPr>
              <a:t>Fun Facts</a:t>
            </a:r>
          </a:p>
          <a:p>
            <a:pPr marL="342900" indent="-342900">
              <a:buFont typeface="Wingdings" panose="05000000000000000000" pitchFamily="2" charset="2"/>
              <a:buChar char="Ø"/>
            </a:pPr>
            <a:r>
              <a:rPr lang="en-US" sz="2200">
                <a:latin typeface="Ink Free" panose="03080402000500000000" pitchFamily="66" charset="0"/>
              </a:rPr>
              <a:t>Dream career: Body Builder</a:t>
            </a:r>
          </a:p>
          <a:p>
            <a:pPr marL="342900" indent="-342900">
              <a:buFont typeface="Wingdings" panose="05000000000000000000" pitchFamily="2" charset="2"/>
              <a:buChar char="Ø"/>
            </a:pPr>
            <a:r>
              <a:rPr lang="en-US" sz="2200">
                <a:latin typeface="Ink Free" panose="03080402000500000000" pitchFamily="66" charset="0"/>
              </a:rPr>
              <a:t>I’m a gamer – I love my PlayStation.</a:t>
            </a:r>
          </a:p>
          <a:p>
            <a:pPr marL="342900" indent="-342900">
              <a:buFont typeface="Wingdings" panose="05000000000000000000" pitchFamily="2" charset="2"/>
              <a:buChar char="Ø"/>
            </a:pPr>
            <a:r>
              <a:rPr lang="en-US" sz="2200">
                <a:latin typeface="Ink Free" panose="03080402000500000000" pitchFamily="66" charset="0"/>
              </a:rPr>
              <a:t>I passed my Driver’s test!</a:t>
            </a:r>
          </a:p>
          <a:p>
            <a:pPr marL="342900" indent="-342900">
              <a:buFont typeface="Wingdings" panose="05000000000000000000" pitchFamily="2" charset="2"/>
              <a:buChar char="Ø"/>
            </a:pPr>
            <a:r>
              <a:rPr lang="en-US" sz="2200">
                <a:latin typeface="Ink Free" panose="03080402000500000000" pitchFamily="66" charset="0"/>
              </a:rPr>
              <a:t>Dream truck: Ford F150!</a:t>
            </a:r>
          </a:p>
          <a:p>
            <a:pPr marL="342900" indent="-342900">
              <a:buFont typeface="Wingdings" panose="05000000000000000000" pitchFamily="2" charset="2"/>
              <a:buChar char="Ø"/>
            </a:pPr>
            <a:r>
              <a:rPr lang="en-US" sz="2200">
                <a:latin typeface="Ink Free" panose="03080402000500000000" pitchFamily="66" charset="0"/>
              </a:rPr>
              <a:t>I was born in Puerto Rico. </a:t>
            </a:r>
          </a:p>
          <a:p>
            <a:pPr marL="342900" indent="-342900">
              <a:buFont typeface="Wingdings" panose="05000000000000000000" pitchFamily="2" charset="2"/>
              <a:buChar char="Ø"/>
            </a:pPr>
            <a:r>
              <a:rPr lang="en-US" sz="2200">
                <a:latin typeface="Ink Free" panose="03080402000500000000" pitchFamily="66" charset="0"/>
              </a:rPr>
              <a:t>I’m bilingual - when I came to the U.S. at age 13, I didn’t speak any English.</a:t>
            </a:r>
          </a:p>
        </p:txBody>
      </p:sp>
      <p:sp>
        <p:nvSpPr>
          <p:cNvPr id="8" name="Callout: Down Arrow 7">
            <a:extLst>
              <a:ext uri="{FF2B5EF4-FFF2-40B4-BE49-F238E27FC236}">
                <a16:creationId xmlns:a16="http://schemas.microsoft.com/office/drawing/2014/main" id="{893C672E-2DE7-43DF-8F0A-5F024B7A7751}"/>
              </a:ext>
            </a:extLst>
          </p:cNvPr>
          <p:cNvSpPr/>
          <p:nvPr/>
        </p:nvSpPr>
        <p:spPr>
          <a:xfrm>
            <a:off x="7915261" y="3887977"/>
            <a:ext cx="3059644" cy="635620"/>
          </a:xfrm>
          <a:prstGeom prst="downArrowCallout">
            <a:avLst/>
          </a:prstGeom>
          <a:solidFill>
            <a:schemeClr val="bg1"/>
          </a:solidFill>
          <a:ln w="38100">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a:solidFill>
                  <a:schemeClr val="tx1"/>
                </a:solidFill>
                <a:latin typeface="Ink Free" panose="03080402000500000000" pitchFamily="66" charset="0"/>
              </a:rPr>
              <a:t>Edwin’s Career Stats</a:t>
            </a:r>
          </a:p>
        </p:txBody>
      </p:sp>
      <p:graphicFrame>
        <p:nvGraphicFramePr>
          <p:cNvPr id="9" name="Table 9">
            <a:extLst>
              <a:ext uri="{FF2B5EF4-FFF2-40B4-BE49-F238E27FC236}">
                <a16:creationId xmlns:a16="http://schemas.microsoft.com/office/drawing/2014/main" id="{8C7EF758-545F-4B75-B03D-8DE27CF18A36}"/>
              </a:ext>
            </a:extLst>
          </p:cNvPr>
          <p:cNvGraphicFramePr>
            <a:graphicFrameLocks noGrp="1"/>
          </p:cNvGraphicFramePr>
          <p:nvPr>
            <p:extLst>
              <p:ext uri="{D42A27DB-BD31-4B8C-83A1-F6EECF244321}">
                <p14:modId xmlns:p14="http://schemas.microsoft.com/office/powerpoint/2010/main" val="3925182847"/>
              </p:ext>
            </p:extLst>
          </p:nvPr>
        </p:nvGraphicFramePr>
        <p:xfrm>
          <a:off x="6901281" y="4534016"/>
          <a:ext cx="5058934" cy="2011680"/>
        </p:xfrm>
        <a:graphic>
          <a:graphicData uri="http://schemas.openxmlformats.org/drawingml/2006/table">
            <a:tbl>
              <a:tblPr firstRow="1" bandRow="1">
                <a:tableStyleId>{5C22544A-7EE6-4342-B048-85BDC9FD1C3A}</a:tableStyleId>
              </a:tblPr>
              <a:tblGrid>
                <a:gridCol w="2529467">
                  <a:extLst>
                    <a:ext uri="{9D8B030D-6E8A-4147-A177-3AD203B41FA5}">
                      <a16:colId xmlns:a16="http://schemas.microsoft.com/office/drawing/2014/main" val="3047803111"/>
                    </a:ext>
                  </a:extLst>
                </a:gridCol>
                <a:gridCol w="2529467">
                  <a:extLst>
                    <a:ext uri="{9D8B030D-6E8A-4147-A177-3AD203B41FA5}">
                      <a16:colId xmlns:a16="http://schemas.microsoft.com/office/drawing/2014/main" val="3696965802"/>
                    </a:ext>
                  </a:extLst>
                </a:gridCol>
              </a:tblGrid>
              <a:tr h="337774">
                <a:tc>
                  <a:txBody>
                    <a:bodyPr/>
                    <a:lstStyle/>
                    <a:p>
                      <a:r>
                        <a:rPr lang="en-US">
                          <a:solidFill>
                            <a:schemeClr val="tx1"/>
                          </a:solidFill>
                          <a:latin typeface="Ink Free" panose="03080402000500000000" pitchFamily="66" charset="0"/>
                        </a:rPr>
                        <a:t>Strengths </a:t>
                      </a:r>
                    </a:p>
                  </a:txBody>
                  <a:tcPr>
                    <a:lnL w="12700" cap="flat" cmpd="sng" algn="ctr">
                      <a:solidFill>
                        <a:schemeClr val="accent2">
                          <a:lumMod val="50000"/>
                        </a:schemeClr>
                      </a:solidFill>
                      <a:prstDash val="solid"/>
                      <a:round/>
                      <a:headEnd type="none" w="med" len="med"/>
                      <a:tailEnd type="none" w="med" len="med"/>
                    </a:lnL>
                    <a:lnR w="12700" cap="flat" cmpd="sng" algn="ctr">
                      <a:solidFill>
                        <a:schemeClr val="accent2">
                          <a:lumMod val="50000"/>
                        </a:schemeClr>
                      </a:solidFill>
                      <a:prstDash val="solid"/>
                      <a:round/>
                      <a:headEnd type="none" w="med" len="med"/>
                      <a:tailEnd type="none" w="med" len="med"/>
                    </a:lnR>
                    <a:lnT w="12700" cap="flat" cmpd="sng" algn="ctr">
                      <a:solidFill>
                        <a:schemeClr val="accent2">
                          <a:lumMod val="50000"/>
                        </a:schemeClr>
                      </a:solidFill>
                      <a:prstDash val="solid"/>
                      <a:round/>
                      <a:headEnd type="none" w="med" len="med"/>
                      <a:tailEnd type="none" w="med" len="med"/>
                    </a:lnT>
                    <a:lnB w="12700" cap="flat" cmpd="sng" algn="ctr">
                      <a:solidFill>
                        <a:schemeClr val="accent2">
                          <a:lumMod val="50000"/>
                        </a:schemeClr>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tc>
                  <a:txBody>
                    <a:bodyPr/>
                    <a:lstStyle/>
                    <a:p>
                      <a:r>
                        <a:rPr lang="en-US">
                          <a:solidFill>
                            <a:schemeClr val="tx1"/>
                          </a:solidFill>
                          <a:latin typeface="Ink Free" panose="03080402000500000000" pitchFamily="66" charset="0"/>
                        </a:rPr>
                        <a:t>Skills</a:t>
                      </a:r>
                    </a:p>
                  </a:txBody>
                  <a:tcPr>
                    <a:lnL w="12700" cap="flat" cmpd="sng" algn="ctr">
                      <a:solidFill>
                        <a:schemeClr val="accent2">
                          <a:lumMod val="50000"/>
                        </a:schemeClr>
                      </a:solidFill>
                      <a:prstDash val="solid"/>
                      <a:round/>
                      <a:headEnd type="none" w="med" len="med"/>
                      <a:tailEnd type="none" w="med" len="med"/>
                    </a:lnL>
                    <a:lnR w="12700" cap="flat" cmpd="sng" algn="ctr">
                      <a:solidFill>
                        <a:schemeClr val="accent2">
                          <a:lumMod val="50000"/>
                        </a:schemeClr>
                      </a:solidFill>
                      <a:prstDash val="solid"/>
                      <a:round/>
                      <a:headEnd type="none" w="med" len="med"/>
                      <a:tailEnd type="none" w="med" len="med"/>
                    </a:lnR>
                    <a:lnT w="12700" cap="flat" cmpd="sng" algn="ctr">
                      <a:solidFill>
                        <a:schemeClr val="accent2">
                          <a:lumMod val="50000"/>
                        </a:schemeClr>
                      </a:solidFill>
                      <a:prstDash val="solid"/>
                      <a:round/>
                      <a:headEnd type="none" w="med" len="med"/>
                      <a:tailEnd type="none" w="med" len="med"/>
                    </a:lnT>
                    <a:lnB w="12700" cap="flat" cmpd="sng" algn="ctr">
                      <a:solidFill>
                        <a:schemeClr val="accent2">
                          <a:lumMod val="50000"/>
                        </a:schemeClr>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extLst>
                  <a:ext uri="{0D108BD9-81ED-4DB2-BD59-A6C34878D82A}">
                    <a16:rowId xmlns:a16="http://schemas.microsoft.com/office/drawing/2014/main" val="3989176088"/>
                  </a:ext>
                </a:extLst>
              </a:tr>
              <a:tr h="337774">
                <a:tc>
                  <a:txBody>
                    <a:bodyPr/>
                    <a:lstStyle/>
                    <a:p>
                      <a:r>
                        <a:rPr lang="en-US">
                          <a:solidFill>
                            <a:schemeClr val="tx1"/>
                          </a:solidFill>
                          <a:latin typeface="Ink Free" panose="03080402000500000000" pitchFamily="66" charset="0"/>
                        </a:rPr>
                        <a:t>Sociable &amp; friendly</a:t>
                      </a:r>
                    </a:p>
                  </a:txBody>
                  <a:tcPr>
                    <a:lnL w="12700" cap="flat" cmpd="sng" algn="ctr">
                      <a:solidFill>
                        <a:schemeClr val="accent2">
                          <a:lumMod val="50000"/>
                        </a:schemeClr>
                      </a:solidFill>
                      <a:prstDash val="solid"/>
                      <a:round/>
                      <a:headEnd type="none" w="med" len="med"/>
                      <a:tailEnd type="none" w="med" len="med"/>
                    </a:lnL>
                    <a:lnR w="12700" cap="flat" cmpd="sng" algn="ctr">
                      <a:solidFill>
                        <a:schemeClr val="accent2">
                          <a:lumMod val="50000"/>
                        </a:schemeClr>
                      </a:solidFill>
                      <a:prstDash val="solid"/>
                      <a:round/>
                      <a:headEnd type="none" w="med" len="med"/>
                      <a:tailEnd type="none" w="med" len="med"/>
                    </a:lnR>
                    <a:lnT w="12700" cap="flat" cmpd="sng" algn="ctr">
                      <a:solidFill>
                        <a:schemeClr val="accent2">
                          <a:lumMod val="50000"/>
                        </a:schemeClr>
                      </a:solidFill>
                      <a:prstDash val="solid"/>
                      <a:round/>
                      <a:headEnd type="none" w="med" len="med"/>
                      <a:tailEnd type="none" w="med" len="med"/>
                    </a:lnT>
                    <a:lnB w="12700" cap="flat" cmpd="sng" algn="ctr">
                      <a:solidFill>
                        <a:schemeClr val="accent2">
                          <a:lumMod val="50000"/>
                        </a:schemeClr>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tc>
                  <a:txBody>
                    <a:bodyPr/>
                    <a:lstStyle/>
                    <a:p>
                      <a:r>
                        <a:rPr lang="en-US">
                          <a:solidFill>
                            <a:schemeClr val="tx1"/>
                          </a:solidFill>
                          <a:latin typeface="Ink Free" panose="03080402000500000000" pitchFamily="66" charset="0"/>
                        </a:rPr>
                        <a:t>Maintenance</a:t>
                      </a:r>
                    </a:p>
                  </a:txBody>
                  <a:tcPr>
                    <a:lnL w="12700" cap="flat" cmpd="sng" algn="ctr">
                      <a:solidFill>
                        <a:schemeClr val="accent2">
                          <a:lumMod val="50000"/>
                        </a:schemeClr>
                      </a:solidFill>
                      <a:prstDash val="solid"/>
                      <a:round/>
                      <a:headEnd type="none" w="med" len="med"/>
                      <a:tailEnd type="none" w="med" len="med"/>
                    </a:lnL>
                    <a:lnR w="12700" cap="flat" cmpd="sng" algn="ctr">
                      <a:solidFill>
                        <a:schemeClr val="accent2">
                          <a:lumMod val="50000"/>
                        </a:schemeClr>
                      </a:solidFill>
                      <a:prstDash val="solid"/>
                      <a:round/>
                      <a:headEnd type="none" w="med" len="med"/>
                      <a:tailEnd type="none" w="med" len="med"/>
                    </a:lnR>
                    <a:lnT w="12700" cap="flat" cmpd="sng" algn="ctr">
                      <a:solidFill>
                        <a:schemeClr val="accent2">
                          <a:lumMod val="50000"/>
                        </a:schemeClr>
                      </a:solidFill>
                      <a:prstDash val="solid"/>
                      <a:round/>
                      <a:headEnd type="none" w="med" len="med"/>
                      <a:tailEnd type="none" w="med" len="med"/>
                    </a:lnT>
                    <a:lnB w="12700" cap="flat" cmpd="sng" algn="ctr">
                      <a:solidFill>
                        <a:schemeClr val="accent2">
                          <a:lumMod val="50000"/>
                        </a:schemeClr>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extLst>
                  <a:ext uri="{0D108BD9-81ED-4DB2-BD59-A6C34878D82A}">
                    <a16:rowId xmlns:a16="http://schemas.microsoft.com/office/drawing/2014/main" val="4220389264"/>
                  </a:ext>
                </a:extLst>
              </a:tr>
              <a:tr h="337774">
                <a:tc>
                  <a:txBody>
                    <a:bodyPr/>
                    <a:lstStyle/>
                    <a:p>
                      <a:r>
                        <a:rPr lang="en-US">
                          <a:solidFill>
                            <a:schemeClr val="tx1"/>
                          </a:solidFill>
                          <a:latin typeface="Ink Free" panose="03080402000500000000" pitchFamily="66" charset="0"/>
                        </a:rPr>
                        <a:t>Interacts well with co-workers</a:t>
                      </a:r>
                    </a:p>
                  </a:txBody>
                  <a:tcPr>
                    <a:lnL w="12700" cap="flat" cmpd="sng" algn="ctr">
                      <a:solidFill>
                        <a:schemeClr val="accent2">
                          <a:lumMod val="50000"/>
                        </a:schemeClr>
                      </a:solidFill>
                      <a:prstDash val="solid"/>
                      <a:round/>
                      <a:headEnd type="none" w="med" len="med"/>
                      <a:tailEnd type="none" w="med" len="med"/>
                    </a:lnL>
                    <a:lnR w="12700" cap="flat" cmpd="sng" algn="ctr">
                      <a:solidFill>
                        <a:schemeClr val="accent2">
                          <a:lumMod val="50000"/>
                        </a:schemeClr>
                      </a:solidFill>
                      <a:prstDash val="solid"/>
                      <a:round/>
                      <a:headEnd type="none" w="med" len="med"/>
                      <a:tailEnd type="none" w="med" len="med"/>
                    </a:lnR>
                    <a:lnT w="12700" cap="flat" cmpd="sng" algn="ctr">
                      <a:solidFill>
                        <a:schemeClr val="accent2">
                          <a:lumMod val="50000"/>
                        </a:schemeClr>
                      </a:solidFill>
                      <a:prstDash val="solid"/>
                      <a:round/>
                      <a:headEnd type="none" w="med" len="med"/>
                      <a:tailEnd type="none" w="med" len="med"/>
                    </a:lnT>
                    <a:lnB w="12700" cap="flat" cmpd="sng" algn="ctr">
                      <a:solidFill>
                        <a:schemeClr val="accent2">
                          <a:lumMod val="50000"/>
                        </a:schemeClr>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tc>
                  <a:txBody>
                    <a:bodyPr/>
                    <a:lstStyle/>
                    <a:p>
                      <a:r>
                        <a:rPr lang="en-US">
                          <a:solidFill>
                            <a:schemeClr val="tx1"/>
                          </a:solidFill>
                          <a:latin typeface="Ink Free" panose="03080402000500000000" pitchFamily="66" charset="0"/>
                        </a:rPr>
                        <a:t>Experience in many departments; deli, seafood, etc.</a:t>
                      </a:r>
                    </a:p>
                  </a:txBody>
                  <a:tcPr>
                    <a:lnL w="12700" cap="flat" cmpd="sng" algn="ctr">
                      <a:solidFill>
                        <a:schemeClr val="accent2">
                          <a:lumMod val="50000"/>
                        </a:schemeClr>
                      </a:solidFill>
                      <a:prstDash val="solid"/>
                      <a:round/>
                      <a:headEnd type="none" w="med" len="med"/>
                      <a:tailEnd type="none" w="med" len="med"/>
                    </a:lnL>
                    <a:lnR w="12700" cap="flat" cmpd="sng" algn="ctr">
                      <a:solidFill>
                        <a:schemeClr val="accent2">
                          <a:lumMod val="50000"/>
                        </a:schemeClr>
                      </a:solidFill>
                      <a:prstDash val="solid"/>
                      <a:round/>
                      <a:headEnd type="none" w="med" len="med"/>
                      <a:tailEnd type="none" w="med" len="med"/>
                    </a:lnR>
                    <a:lnT w="12700" cap="flat" cmpd="sng" algn="ctr">
                      <a:solidFill>
                        <a:schemeClr val="accent2">
                          <a:lumMod val="50000"/>
                        </a:schemeClr>
                      </a:solidFill>
                      <a:prstDash val="solid"/>
                      <a:round/>
                      <a:headEnd type="none" w="med" len="med"/>
                      <a:tailEnd type="none" w="med" len="med"/>
                    </a:lnT>
                    <a:lnB w="12700" cap="flat" cmpd="sng" algn="ctr">
                      <a:solidFill>
                        <a:schemeClr val="accent2">
                          <a:lumMod val="50000"/>
                        </a:schemeClr>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extLst>
                  <a:ext uri="{0D108BD9-81ED-4DB2-BD59-A6C34878D82A}">
                    <a16:rowId xmlns:a16="http://schemas.microsoft.com/office/drawing/2014/main" val="546180926"/>
                  </a:ext>
                </a:extLst>
              </a:tr>
              <a:tr h="337774">
                <a:tc>
                  <a:txBody>
                    <a:bodyPr/>
                    <a:lstStyle/>
                    <a:p>
                      <a:r>
                        <a:rPr lang="en-US">
                          <a:solidFill>
                            <a:schemeClr val="tx1"/>
                          </a:solidFill>
                          <a:latin typeface="Ink Free" panose="03080402000500000000" pitchFamily="66" charset="0"/>
                        </a:rPr>
                        <a:t>Dedicated and reliable</a:t>
                      </a:r>
                    </a:p>
                  </a:txBody>
                  <a:tcPr>
                    <a:lnL w="12700" cap="flat" cmpd="sng" algn="ctr">
                      <a:solidFill>
                        <a:schemeClr val="accent2">
                          <a:lumMod val="50000"/>
                        </a:schemeClr>
                      </a:solidFill>
                      <a:prstDash val="solid"/>
                      <a:round/>
                      <a:headEnd type="none" w="med" len="med"/>
                      <a:tailEnd type="none" w="med" len="med"/>
                    </a:lnL>
                    <a:lnR w="12700" cap="flat" cmpd="sng" algn="ctr">
                      <a:solidFill>
                        <a:schemeClr val="accent2">
                          <a:lumMod val="50000"/>
                        </a:schemeClr>
                      </a:solidFill>
                      <a:prstDash val="solid"/>
                      <a:round/>
                      <a:headEnd type="none" w="med" len="med"/>
                      <a:tailEnd type="none" w="med" len="med"/>
                    </a:lnR>
                    <a:lnT w="12700" cap="flat" cmpd="sng" algn="ctr">
                      <a:solidFill>
                        <a:schemeClr val="accent2">
                          <a:lumMod val="50000"/>
                        </a:schemeClr>
                      </a:solidFill>
                      <a:prstDash val="solid"/>
                      <a:round/>
                      <a:headEnd type="none" w="med" len="med"/>
                      <a:tailEnd type="none" w="med" len="med"/>
                    </a:lnT>
                    <a:lnB w="12700" cap="flat" cmpd="sng" algn="ctr">
                      <a:solidFill>
                        <a:schemeClr val="accent2">
                          <a:lumMod val="50000"/>
                        </a:schemeClr>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tc>
                  <a:txBody>
                    <a:bodyPr/>
                    <a:lstStyle/>
                    <a:p>
                      <a:r>
                        <a:rPr lang="en-US">
                          <a:solidFill>
                            <a:schemeClr val="tx1"/>
                          </a:solidFill>
                          <a:latin typeface="Ink Free" panose="03080402000500000000" pitchFamily="66" charset="0"/>
                        </a:rPr>
                        <a:t>Cart management</a:t>
                      </a:r>
                    </a:p>
                  </a:txBody>
                  <a:tcPr>
                    <a:lnL w="12700" cap="flat" cmpd="sng" algn="ctr">
                      <a:solidFill>
                        <a:schemeClr val="accent2">
                          <a:lumMod val="50000"/>
                        </a:schemeClr>
                      </a:solidFill>
                      <a:prstDash val="solid"/>
                      <a:round/>
                      <a:headEnd type="none" w="med" len="med"/>
                      <a:tailEnd type="none" w="med" len="med"/>
                    </a:lnL>
                    <a:lnR w="12700" cap="flat" cmpd="sng" algn="ctr">
                      <a:solidFill>
                        <a:schemeClr val="accent2">
                          <a:lumMod val="50000"/>
                        </a:schemeClr>
                      </a:solidFill>
                      <a:prstDash val="solid"/>
                      <a:round/>
                      <a:headEnd type="none" w="med" len="med"/>
                      <a:tailEnd type="none" w="med" len="med"/>
                    </a:lnR>
                    <a:lnT w="12700" cap="flat" cmpd="sng" algn="ctr">
                      <a:solidFill>
                        <a:schemeClr val="accent2">
                          <a:lumMod val="50000"/>
                        </a:schemeClr>
                      </a:solidFill>
                      <a:prstDash val="solid"/>
                      <a:round/>
                      <a:headEnd type="none" w="med" len="med"/>
                      <a:tailEnd type="none" w="med" len="med"/>
                    </a:lnT>
                    <a:lnB w="12700" cap="flat" cmpd="sng" algn="ctr">
                      <a:solidFill>
                        <a:schemeClr val="accent2">
                          <a:lumMod val="50000"/>
                        </a:schemeClr>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extLst>
                  <a:ext uri="{0D108BD9-81ED-4DB2-BD59-A6C34878D82A}">
                    <a16:rowId xmlns:a16="http://schemas.microsoft.com/office/drawing/2014/main" val="1150134040"/>
                  </a:ext>
                </a:extLst>
              </a:tr>
            </a:tbl>
          </a:graphicData>
        </a:graphic>
      </p:graphicFrame>
      <p:pic>
        <p:nvPicPr>
          <p:cNvPr id="7" name="Picture 6">
            <a:extLst>
              <a:ext uri="{FF2B5EF4-FFF2-40B4-BE49-F238E27FC236}">
                <a16:creationId xmlns:a16="http://schemas.microsoft.com/office/drawing/2014/main" id="{7DB8C1B2-1BF7-4131-B67E-B1FFC3D4E736}"/>
              </a:ext>
            </a:extLst>
          </p:cNvPr>
          <p:cNvPicPr>
            <a:picLocks noChangeAspect="1"/>
          </p:cNvPicPr>
          <p:nvPr/>
        </p:nvPicPr>
        <p:blipFill rotWithShape="1">
          <a:blip r:embed="rId5"/>
          <a:srcRect t="9703"/>
          <a:stretch/>
        </p:blipFill>
        <p:spPr>
          <a:xfrm>
            <a:off x="5334454" y="195208"/>
            <a:ext cx="2343828" cy="2821860"/>
          </a:xfrm>
          <a:prstGeom prst="rect">
            <a:avLst/>
          </a:prstGeom>
          <a:ln>
            <a:noFill/>
          </a:ln>
          <a:effectLst>
            <a:softEdge rad="112500"/>
          </a:effectLst>
        </p:spPr>
      </p:pic>
      <p:pic>
        <p:nvPicPr>
          <p:cNvPr id="10" name="Picture 2" descr="2011 ford f 150 - Clip Art Library">
            <a:extLst>
              <a:ext uri="{FF2B5EF4-FFF2-40B4-BE49-F238E27FC236}">
                <a16:creationId xmlns:a16="http://schemas.microsoft.com/office/drawing/2014/main" id="{87D9C87F-B667-497B-87D2-07A78D4EACCE}"/>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308184" y="4954657"/>
            <a:ext cx="2572880" cy="1708135"/>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11" name="Picture 6" descr="HDE Charging Cable for PS3 Controllers USB Charging Cord Compatible ...">
            <a:extLst>
              <a:ext uri="{FF2B5EF4-FFF2-40B4-BE49-F238E27FC236}">
                <a16:creationId xmlns:a16="http://schemas.microsoft.com/office/drawing/2014/main" id="{6F98FEA9-D75D-4D45-AA87-9D9F3A897E1B}"/>
              </a:ext>
            </a:extLst>
          </p:cNvPr>
          <p:cNvPicPr>
            <a:picLocks noChangeAspect="1" noChangeArrowheads="1"/>
          </p:cNvPicPr>
          <p:nvPr/>
        </p:nvPicPr>
        <p:blipFill>
          <a:blip r:embed="rId7">
            <a:extLst>
              <a:ext uri="{BEBA8EAE-BF5A-486C-A8C5-ECC9F3942E4B}">
                <a14:imgProps xmlns:a14="http://schemas.microsoft.com/office/drawing/2010/main">
                  <a14:imgLayer r:embed="rId8">
                    <a14:imgEffect>
                      <a14:backgroundRemoval t="10000" b="90000" l="10000" r="90000"/>
                    </a14:imgEffect>
                  </a14:imgLayer>
                </a14:imgProps>
              </a:ext>
              <a:ext uri="{28A0092B-C50C-407E-A947-70E740481C1C}">
                <a14:useLocalDpi xmlns:a14="http://schemas.microsoft.com/office/drawing/2010/main" val="0"/>
              </a:ext>
            </a:extLst>
          </a:blip>
          <a:srcRect/>
          <a:stretch>
            <a:fillRect/>
          </a:stretch>
        </p:blipFill>
        <p:spPr bwMode="auto">
          <a:xfrm rot="825493" flipH="1">
            <a:off x="4202306" y="2379422"/>
            <a:ext cx="966430" cy="724822"/>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6" descr="Puerto Rican Flag Background (43+ images)">
            <a:extLst>
              <a:ext uri="{FF2B5EF4-FFF2-40B4-BE49-F238E27FC236}">
                <a16:creationId xmlns:a16="http://schemas.microsoft.com/office/drawing/2014/main" id="{AEC50BFC-8050-4633-8064-45CBD6824356}"/>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rot="20106888">
            <a:off x="213258" y="5309269"/>
            <a:ext cx="999614" cy="666409"/>
          </a:xfrm>
          <a:prstGeom prst="rect">
            <a:avLst/>
          </a:prstGeom>
          <a:noFill/>
          <a:extLst>
            <a:ext uri="{909E8E84-426E-40DD-AFC4-6F175D3DCCD1}">
              <a14:hiddenFill xmlns:a14="http://schemas.microsoft.com/office/drawing/2010/main">
                <a:solidFill>
                  <a:srgbClr val="FFFFFF"/>
                </a:solidFill>
              </a14:hiddenFill>
            </a:ext>
          </a:extLst>
        </p:spPr>
      </p:pic>
      <p:sp>
        <p:nvSpPr>
          <p:cNvPr id="13" name="TextBox 12">
            <a:extLst>
              <a:ext uri="{FF2B5EF4-FFF2-40B4-BE49-F238E27FC236}">
                <a16:creationId xmlns:a16="http://schemas.microsoft.com/office/drawing/2014/main" id="{8B7EDA60-44F4-4754-8199-DA3F4C632095}"/>
              </a:ext>
            </a:extLst>
          </p:cNvPr>
          <p:cNvSpPr txBox="1"/>
          <p:nvPr/>
        </p:nvSpPr>
        <p:spPr>
          <a:xfrm>
            <a:off x="5468824" y="3085745"/>
            <a:ext cx="2048326" cy="1200329"/>
          </a:xfrm>
          <a:prstGeom prst="rect">
            <a:avLst/>
          </a:prstGeom>
          <a:noFill/>
        </p:spPr>
        <p:txBody>
          <a:bodyPr wrap="square" rtlCol="0">
            <a:spAutoFit/>
          </a:bodyPr>
          <a:lstStyle/>
          <a:p>
            <a:pPr algn="ctr"/>
            <a:r>
              <a:rPr lang="en-US" b="1">
                <a:latin typeface="Ink Free" panose="03080402000500000000" pitchFamily="66" charset="0"/>
              </a:rPr>
              <a:t>Words of wisdom for job seekers:</a:t>
            </a:r>
          </a:p>
          <a:p>
            <a:pPr algn="ctr"/>
            <a:r>
              <a:rPr lang="en-US" b="1">
                <a:solidFill>
                  <a:srgbClr val="C00000"/>
                </a:solidFill>
                <a:latin typeface="Ink Free" panose="03080402000500000000" pitchFamily="66" charset="0"/>
              </a:rPr>
              <a:t>“I know you can do it, buddy!”</a:t>
            </a:r>
          </a:p>
        </p:txBody>
      </p:sp>
      <p:pic>
        <p:nvPicPr>
          <p:cNvPr id="15" name="Picture 2" descr="american flag high resolution clipart 20 free Cliparts | Download ...">
            <a:extLst>
              <a:ext uri="{FF2B5EF4-FFF2-40B4-BE49-F238E27FC236}">
                <a16:creationId xmlns:a16="http://schemas.microsoft.com/office/drawing/2014/main" id="{AFD69360-00B0-4CC1-953A-BEC1E2229E3A}"/>
              </a:ext>
            </a:extLst>
          </p:cNvPr>
          <p:cNvPicPr>
            <a:picLocks noChangeAspect="1" noChangeArrowheads="1"/>
          </p:cNvPicPr>
          <p:nvPr/>
        </p:nvPicPr>
        <p:blipFill rotWithShape="1">
          <a:blip r:embed="rId10">
            <a:extLst>
              <a:ext uri="{28A0092B-C50C-407E-A947-70E740481C1C}">
                <a14:useLocalDpi xmlns:a14="http://schemas.microsoft.com/office/drawing/2010/main" val="0"/>
              </a:ext>
            </a:extLst>
          </a:blip>
          <a:srcRect l="7189" t="14525" r="4500" b="18994"/>
          <a:stretch/>
        </p:blipFill>
        <p:spPr bwMode="auto">
          <a:xfrm rot="850092">
            <a:off x="157031" y="4347316"/>
            <a:ext cx="1092597" cy="601940"/>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13" descr="Image result for Dollar Sign Clip Art Free">
            <a:extLst>
              <a:ext uri="{FF2B5EF4-FFF2-40B4-BE49-F238E27FC236}">
                <a16:creationId xmlns:a16="http://schemas.microsoft.com/office/drawing/2014/main" id="{20BEB353-149C-44E1-848A-F6409E7847AF}"/>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11354125" y="2054028"/>
            <a:ext cx="606090" cy="57973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3428808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00C4F1C3-3ADD-491F-8C66-57912A24217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1140" y="243840"/>
            <a:ext cx="11724640" cy="6377939"/>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sp>
      <p:sp>
        <p:nvSpPr>
          <p:cNvPr id="21" name="Rectangle 8">
            <a:extLst>
              <a:ext uri="{FF2B5EF4-FFF2-40B4-BE49-F238E27FC236}">
                <a16:creationId xmlns:a16="http://schemas.microsoft.com/office/drawing/2014/main" id="{0B323FE0-DFB0-4368-A3C2-FC1402A98C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1140" y="243840"/>
            <a:ext cx="11724640" cy="6377939"/>
          </a:xfrm>
          <a:prstGeom prst="rect">
            <a:avLst/>
          </a:prstGeom>
          <a:solidFill>
            <a:schemeClr val="accent1"/>
          </a:solidFill>
          <a:ln w="12700">
            <a:solidFill>
              <a:srgbClr val="FFFFFF"/>
            </a:solidFill>
          </a:ln>
        </p:spPr>
        <p:style>
          <a:lnRef idx="2">
            <a:schemeClr val="accent1">
              <a:shade val="50000"/>
            </a:schemeClr>
          </a:lnRef>
          <a:fillRef idx="1">
            <a:schemeClr val="accent1"/>
          </a:fillRef>
          <a:effectRef idx="0">
            <a:schemeClr val="accent1"/>
          </a:effectRef>
          <a:fontRef idx="minor">
            <a:schemeClr val="lt1"/>
          </a:fontRef>
        </p:style>
      </p:sp>
      <p:cxnSp>
        <p:nvCxnSpPr>
          <p:cNvPr id="22" name="Straight Connector 10">
            <a:extLst>
              <a:ext uri="{FF2B5EF4-FFF2-40B4-BE49-F238E27FC236}">
                <a16:creationId xmlns:a16="http://schemas.microsoft.com/office/drawing/2014/main" id="{E4BCA77F-6A46-46C1-822E-DF8DB6F08D5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978660" y="3733800"/>
            <a:ext cx="8229601" cy="0"/>
          </a:xfrm>
          <a:prstGeom prst="line">
            <a:avLst/>
          </a:prstGeom>
          <a:ln>
            <a:solidFill>
              <a:srgbClr val="FFFFFF"/>
            </a:solidFill>
          </a:ln>
        </p:spPr>
        <p:style>
          <a:lnRef idx="1">
            <a:schemeClr val="accent1"/>
          </a:lnRef>
          <a:fillRef idx="0">
            <a:schemeClr val="accent1"/>
          </a:fillRef>
          <a:effectRef idx="0">
            <a:schemeClr val="accent1"/>
          </a:effectRef>
          <a:fontRef idx="minor">
            <a:schemeClr val="tx1"/>
          </a:fontRef>
        </p:style>
      </p:cxnSp>
      <p:sp useBgFill="1">
        <p:nvSpPr>
          <p:cNvPr id="23" name="Rectangle 12">
            <a:extLst>
              <a:ext uri="{FF2B5EF4-FFF2-40B4-BE49-F238E27FC236}">
                <a16:creationId xmlns:a16="http://schemas.microsoft.com/office/drawing/2014/main" id="{00F30BB5-7BA0-4D79-B51D-809B0D796A1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1"/>
            <a:ext cx="12192000" cy="6858000"/>
          </a:xfrm>
          <a:prstGeom prst="rect">
            <a:avLst/>
          </a:prstGeom>
          <a:ln w="12700">
            <a:noFill/>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EC541902-B2B8-47E3-9C50-D51E3BEFD1EC}"/>
              </a:ext>
            </a:extLst>
          </p:cNvPr>
          <p:cNvSpPr>
            <a:spLocks noGrp="1"/>
          </p:cNvSpPr>
          <p:nvPr>
            <p:ph type="title"/>
          </p:nvPr>
        </p:nvSpPr>
        <p:spPr>
          <a:xfrm>
            <a:off x="4834233" y="830287"/>
            <a:ext cx="6758457" cy="5197425"/>
          </a:xfrm>
        </p:spPr>
        <p:txBody>
          <a:bodyPr vert="horz" lIns="91440" tIns="45720" rIns="91440" bIns="45720" rtlCol="0" anchor="ctr">
            <a:normAutofit/>
          </a:bodyPr>
          <a:lstStyle/>
          <a:p>
            <a:pPr>
              <a:lnSpc>
                <a:spcPct val="85000"/>
              </a:lnSpc>
            </a:pPr>
            <a:r>
              <a:rPr lang="en-US" sz="6000" cap="all">
                <a:latin typeface="Ink Free" panose="03080402000500000000" pitchFamily="66" charset="0"/>
              </a:rPr>
              <a:t>Customized employment</a:t>
            </a:r>
          </a:p>
        </p:txBody>
      </p:sp>
      <p:sp>
        <p:nvSpPr>
          <p:cNvPr id="24" name="Rectangle 14">
            <a:extLst>
              <a:ext uri="{FF2B5EF4-FFF2-40B4-BE49-F238E27FC236}">
                <a16:creationId xmlns:a16="http://schemas.microsoft.com/office/drawing/2014/main" id="{44F561C9-F335-45B4-A0DC-68F94609989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39821" cy="6858000"/>
          </a:xfrm>
          <a:prstGeom prst="rect">
            <a:avLst/>
          </a:prstGeom>
          <a:solidFill>
            <a:schemeClr val="accent1"/>
          </a:solidFill>
          <a:ln w="12700" cmpd="sng">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pic>
        <p:nvPicPr>
          <p:cNvPr id="9" name="Picture 8">
            <a:extLst>
              <a:ext uri="{FF2B5EF4-FFF2-40B4-BE49-F238E27FC236}">
                <a16:creationId xmlns:a16="http://schemas.microsoft.com/office/drawing/2014/main" id="{55F71F3A-D73F-45BA-B815-AFAF1877DD57}"/>
              </a:ext>
            </a:extLst>
          </p:cNvPr>
          <p:cNvPicPr>
            <a:picLocks noChangeAspect="1"/>
          </p:cNvPicPr>
          <p:nvPr/>
        </p:nvPicPr>
        <p:blipFill>
          <a:blip r:embed="rId2"/>
          <a:stretch>
            <a:fillRect/>
          </a:stretch>
        </p:blipFill>
        <p:spPr>
          <a:xfrm>
            <a:off x="4369251" y="236221"/>
            <a:ext cx="3035808" cy="971458"/>
          </a:xfrm>
          <a:prstGeom prst="rect">
            <a:avLst/>
          </a:prstGeom>
        </p:spPr>
      </p:pic>
      <p:pic>
        <p:nvPicPr>
          <p:cNvPr id="10" name="Picture 9">
            <a:extLst>
              <a:ext uri="{FF2B5EF4-FFF2-40B4-BE49-F238E27FC236}">
                <a16:creationId xmlns:a16="http://schemas.microsoft.com/office/drawing/2014/main" id="{875BABAD-FD51-4B3A-B664-8EA68EEBAABA}"/>
              </a:ext>
            </a:extLst>
          </p:cNvPr>
          <p:cNvPicPr>
            <a:picLocks noChangeAspect="1"/>
          </p:cNvPicPr>
          <p:nvPr/>
        </p:nvPicPr>
        <p:blipFill>
          <a:blip r:embed="rId3"/>
          <a:stretch>
            <a:fillRect/>
          </a:stretch>
        </p:blipFill>
        <p:spPr>
          <a:xfrm>
            <a:off x="9448664" y="22173"/>
            <a:ext cx="2714134" cy="1811684"/>
          </a:xfrm>
          <a:prstGeom prst="rect">
            <a:avLst/>
          </a:prstGeom>
        </p:spPr>
      </p:pic>
      <p:sp>
        <p:nvSpPr>
          <p:cNvPr id="13" name="TextBox 12">
            <a:extLst>
              <a:ext uri="{FF2B5EF4-FFF2-40B4-BE49-F238E27FC236}">
                <a16:creationId xmlns:a16="http://schemas.microsoft.com/office/drawing/2014/main" id="{342D7366-CDBA-46DD-9D0F-B5F480A2C05B}"/>
              </a:ext>
            </a:extLst>
          </p:cNvPr>
          <p:cNvSpPr txBox="1"/>
          <p:nvPr/>
        </p:nvSpPr>
        <p:spPr>
          <a:xfrm>
            <a:off x="61826" y="3202531"/>
            <a:ext cx="4034922" cy="1477328"/>
          </a:xfrm>
          <a:prstGeom prst="rect">
            <a:avLst/>
          </a:prstGeom>
          <a:solidFill>
            <a:schemeClr val="bg1"/>
          </a:solidFill>
        </p:spPr>
        <p:txBody>
          <a:bodyPr wrap="square" rtlCol="0">
            <a:spAutoFit/>
          </a:bodyPr>
          <a:lstStyle/>
          <a:p>
            <a:pPr algn="ctr"/>
            <a:r>
              <a:rPr lang="en-US" sz="2400" b="1">
                <a:solidFill>
                  <a:srgbClr val="002060"/>
                </a:solidFill>
                <a:latin typeface="Ink Free" panose="03080402000500000000" pitchFamily="66" charset="0"/>
              </a:rPr>
              <a:t>Trever </a:t>
            </a:r>
          </a:p>
          <a:p>
            <a:pPr algn="ctr"/>
            <a:r>
              <a:rPr lang="en-US" sz="2400" b="1">
                <a:solidFill>
                  <a:srgbClr val="002060"/>
                </a:solidFill>
                <a:latin typeface="Ink Free" panose="03080402000500000000" pitchFamily="66" charset="0"/>
              </a:rPr>
              <a:t>Customized Employment Lead</a:t>
            </a:r>
          </a:p>
          <a:p>
            <a:pPr algn="ctr"/>
            <a:r>
              <a:rPr lang="en-US" sz="2400" b="1">
                <a:solidFill>
                  <a:srgbClr val="002060"/>
                </a:solidFill>
                <a:latin typeface="Ink Free" panose="03080402000500000000" pitchFamily="66" charset="0"/>
              </a:rPr>
              <a:t>Avid Gardener</a:t>
            </a:r>
          </a:p>
          <a:p>
            <a:endParaRPr lang="en-US"/>
          </a:p>
        </p:txBody>
      </p:sp>
      <p:pic>
        <p:nvPicPr>
          <p:cNvPr id="14" name="Picture 13" descr="Royalty Free Pickle Clip Art, Vector Images &amp; Illustrations - iStock">
            <a:extLst>
              <a:ext uri="{FF2B5EF4-FFF2-40B4-BE49-F238E27FC236}">
                <a16:creationId xmlns:a16="http://schemas.microsoft.com/office/drawing/2014/main" id="{E144E03B-C05F-44B0-BAD4-ECA8601FC7DE}"/>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24341" y="5111227"/>
            <a:ext cx="1466067" cy="157958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15" name="Picture 14" descr="A dog lying on a couch&#10;&#10;Description automatically generated">
            <a:extLst>
              <a:ext uri="{FF2B5EF4-FFF2-40B4-BE49-F238E27FC236}">
                <a16:creationId xmlns:a16="http://schemas.microsoft.com/office/drawing/2014/main" id="{DA681B69-A305-4FE8-94FB-70E96B57947E}"/>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25595" t="30804" r="13095" b="41518"/>
          <a:stretch/>
        </p:blipFill>
        <p:spPr bwMode="auto">
          <a:xfrm>
            <a:off x="1714748" y="5365103"/>
            <a:ext cx="2201367" cy="1325704"/>
          </a:xfrm>
          <a:prstGeom prst="ellipse">
            <a:avLst/>
          </a:prstGeom>
          <a:ln>
            <a:noFill/>
          </a:ln>
          <a:effectLst>
            <a:softEdge rad="112500"/>
          </a:effectLst>
          <a:extLst>
            <a:ext uri="{53640926-AAD7-44D8-BBD7-CCE9431645EC}">
              <a14:shadowObscured xmlns:a14="http://schemas.microsoft.com/office/drawing/2010/main"/>
            </a:ext>
          </a:extLst>
        </p:spPr>
      </p:pic>
      <p:pic>
        <p:nvPicPr>
          <p:cNvPr id="16" name="Picture 15" descr="A person smiling for the camera&#10;&#10;Description automatically generated with low confidence">
            <a:extLst>
              <a:ext uri="{FF2B5EF4-FFF2-40B4-BE49-F238E27FC236}">
                <a16:creationId xmlns:a16="http://schemas.microsoft.com/office/drawing/2014/main" id="{C35F5453-61CE-4122-A7AD-B4AED1A0B5AD}"/>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3228" t="5712" r="3228" b="30224"/>
          <a:stretch/>
        </p:blipFill>
        <p:spPr bwMode="auto">
          <a:xfrm>
            <a:off x="925551" y="326536"/>
            <a:ext cx="2274257" cy="2305703"/>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a:ext uri="{53640926-AAD7-44D8-BBD7-CCE9431645EC}">
              <a14:shadowObscured xmlns:a14="http://schemas.microsoft.com/office/drawing/2010/main"/>
            </a:ext>
          </a:extLst>
        </p:spPr>
      </p:pic>
      <p:sp>
        <p:nvSpPr>
          <p:cNvPr id="3" name="TextBox 2">
            <a:extLst>
              <a:ext uri="{FF2B5EF4-FFF2-40B4-BE49-F238E27FC236}">
                <a16:creationId xmlns:a16="http://schemas.microsoft.com/office/drawing/2014/main" id="{0EE04133-1E69-4779-B6CA-40256C6C5CCD}"/>
              </a:ext>
            </a:extLst>
          </p:cNvPr>
          <p:cNvSpPr txBox="1"/>
          <p:nvPr/>
        </p:nvSpPr>
        <p:spPr>
          <a:xfrm rot="842117">
            <a:off x="2803585" y="5091260"/>
            <a:ext cx="898637" cy="369332"/>
          </a:xfrm>
          <a:custGeom>
            <a:avLst/>
            <a:gdLst>
              <a:gd name="connsiteX0" fmla="*/ 0 w 898637"/>
              <a:gd name="connsiteY0" fmla="*/ 0 h 369332"/>
              <a:gd name="connsiteX1" fmla="*/ 467291 w 898637"/>
              <a:gd name="connsiteY1" fmla="*/ 0 h 369332"/>
              <a:gd name="connsiteX2" fmla="*/ 898637 w 898637"/>
              <a:gd name="connsiteY2" fmla="*/ 0 h 369332"/>
              <a:gd name="connsiteX3" fmla="*/ 898637 w 898637"/>
              <a:gd name="connsiteY3" fmla="*/ 369332 h 369332"/>
              <a:gd name="connsiteX4" fmla="*/ 440332 w 898637"/>
              <a:gd name="connsiteY4" fmla="*/ 369332 h 369332"/>
              <a:gd name="connsiteX5" fmla="*/ 0 w 898637"/>
              <a:gd name="connsiteY5" fmla="*/ 369332 h 369332"/>
              <a:gd name="connsiteX6" fmla="*/ 0 w 898637"/>
              <a:gd name="connsiteY6" fmla="*/ 0 h 3693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98637" h="369332" fill="none" extrusionOk="0">
                <a:moveTo>
                  <a:pt x="0" y="0"/>
                </a:moveTo>
                <a:cubicBezTo>
                  <a:pt x="154354" y="-29277"/>
                  <a:pt x="255031" y="32868"/>
                  <a:pt x="467291" y="0"/>
                </a:cubicBezTo>
                <a:cubicBezTo>
                  <a:pt x="679551" y="-32868"/>
                  <a:pt x="722624" y="46392"/>
                  <a:pt x="898637" y="0"/>
                </a:cubicBezTo>
                <a:cubicBezTo>
                  <a:pt x="918205" y="103351"/>
                  <a:pt x="876054" y="196285"/>
                  <a:pt x="898637" y="369332"/>
                </a:cubicBezTo>
                <a:cubicBezTo>
                  <a:pt x="737854" y="387964"/>
                  <a:pt x="564865" y="340338"/>
                  <a:pt x="440332" y="369332"/>
                </a:cubicBezTo>
                <a:cubicBezTo>
                  <a:pt x="315799" y="398326"/>
                  <a:pt x="114804" y="343452"/>
                  <a:pt x="0" y="369332"/>
                </a:cubicBezTo>
                <a:cubicBezTo>
                  <a:pt x="-8342" y="261058"/>
                  <a:pt x="31138" y="109173"/>
                  <a:pt x="0" y="0"/>
                </a:cubicBezTo>
                <a:close/>
              </a:path>
              <a:path w="898637" h="369332" stroke="0" extrusionOk="0">
                <a:moveTo>
                  <a:pt x="0" y="0"/>
                </a:moveTo>
                <a:cubicBezTo>
                  <a:pt x="159455" y="-51563"/>
                  <a:pt x="307490" y="3642"/>
                  <a:pt x="431346" y="0"/>
                </a:cubicBezTo>
                <a:cubicBezTo>
                  <a:pt x="555202" y="-3642"/>
                  <a:pt x="677711" y="12085"/>
                  <a:pt x="898637" y="0"/>
                </a:cubicBezTo>
                <a:cubicBezTo>
                  <a:pt x="930195" y="95867"/>
                  <a:pt x="889423" y="275101"/>
                  <a:pt x="898637" y="369332"/>
                </a:cubicBezTo>
                <a:cubicBezTo>
                  <a:pt x="769636" y="415156"/>
                  <a:pt x="653935" y="359819"/>
                  <a:pt x="440332" y="369332"/>
                </a:cubicBezTo>
                <a:cubicBezTo>
                  <a:pt x="226730" y="378845"/>
                  <a:pt x="176540" y="362794"/>
                  <a:pt x="0" y="369332"/>
                </a:cubicBezTo>
                <a:cubicBezTo>
                  <a:pt x="-6891" y="265001"/>
                  <a:pt x="1903" y="149066"/>
                  <a:pt x="0" y="0"/>
                </a:cubicBezTo>
                <a:close/>
              </a:path>
            </a:pathLst>
          </a:custGeom>
          <a:solidFill>
            <a:schemeClr val="bg1"/>
          </a:solidFill>
          <a:ln>
            <a:solidFill>
              <a:schemeClr val="bg1"/>
            </a:solidFill>
            <a:extLst>
              <a:ext uri="{C807C97D-BFC1-408E-A445-0C87EB9F89A2}">
                <ask:lineSketchStyleProps xmlns:ask="http://schemas.microsoft.com/office/drawing/2018/sketchyshapes" sd="1346402959">
                  <a:prstGeom prst="rect">
                    <a:avLst/>
                  </a:prstGeom>
                  <ask:type>
                    <ask:lineSketchScribble/>
                  </ask:type>
                </ask:lineSketchStyleProps>
              </a:ext>
            </a:extLst>
          </a:ln>
        </p:spPr>
        <p:txBody>
          <a:bodyPr wrap="square" rtlCol="0">
            <a:spAutoFit/>
          </a:bodyPr>
          <a:lstStyle/>
          <a:p>
            <a:r>
              <a:rPr lang="en-US" b="1">
                <a:solidFill>
                  <a:srgbClr val="F27CD0"/>
                </a:solidFill>
                <a:latin typeface="Ink Free" panose="03080402000500000000" pitchFamily="66" charset="0"/>
              </a:rPr>
              <a:t>Wynter</a:t>
            </a:r>
          </a:p>
        </p:txBody>
      </p:sp>
    </p:spTree>
    <p:extLst>
      <p:ext uri="{BB962C8B-B14F-4D97-AF65-F5344CB8AC3E}">
        <p14:creationId xmlns:p14="http://schemas.microsoft.com/office/powerpoint/2010/main" val="296481669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AA5626-FCA6-4CD3-8637-DD34E6DFABE6}"/>
              </a:ext>
            </a:extLst>
          </p:cNvPr>
          <p:cNvSpPr>
            <a:spLocks noGrp="1"/>
          </p:cNvSpPr>
          <p:nvPr>
            <p:ph type="title"/>
          </p:nvPr>
        </p:nvSpPr>
        <p:spPr>
          <a:xfrm>
            <a:off x="3268496" y="609600"/>
            <a:ext cx="7866349" cy="1356360"/>
          </a:xfrm>
        </p:spPr>
        <p:txBody>
          <a:bodyPr>
            <a:normAutofit/>
          </a:bodyPr>
          <a:lstStyle/>
          <a:p>
            <a:r>
              <a:rPr lang="en-US">
                <a:latin typeface="Ink Free" panose="03080402000500000000" pitchFamily="66" charset="0"/>
              </a:rPr>
              <a:t>Customized Employment</a:t>
            </a:r>
          </a:p>
        </p:txBody>
      </p:sp>
      <p:sp>
        <p:nvSpPr>
          <p:cNvPr id="17" name="Rectangle 16">
            <a:extLst>
              <a:ext uri="{FF2B5EF4-FFF2-40B4-BE49-F238E27FC236}">
                <a16:creationId xmlns:a16="http://schemas.microsoft.com/office/drawing/2014/main" id="{CC981BE6-54F6-455D-BD09-C2233F4A34F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2334" y="601513"/>
            <a:ext cx="2023860" cy="1706997"/>
          </a:xfrm>
          <a:prstGeom prst="rect">
            <a:avLst/>
          </a:prstGeom>
          <a:solidFill>
            <a:srgbClr val="FFFFFF"/>
          </a:solidFill>
          <a:ln w="76200">
            <a:solidFill>
              <a:schemeClr val="accent1"/>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766868EB-74A3-4DEA-B223-1175E9BAD9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2334" y="2575502"/>
            <a:ext cx="2023860" cy="1706997"/>
          </a:xfrm>
          <a:prstGeom prst="rect">
            <a:avLst/>
          </a:prstGeom>
          <a:solidFill>
            <a:srgbClr val="FFFFFF"/>
          </a:solidFill>
          <a:ln w="76200">
            <a:solidFill>
              <a:schemeClr val="accent1"/>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descr="The Unspoken Reason Why Employers Struggle to Fill 6 Million Jobs">
            <a:extLst>
              <a:ext uri="{FF2B5EF4-FFF2-40B4-BE49-F238E27FC236}">
                <a16:creationId xmlns:a16="http://schemas.microsoft.com/office/drawing/2014/main" id="{A54FEAF3-4EE6-4977-B1C3-3DEC90F8277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bwMode="auto">
          <a:xfrm>
            <a:off x="999424" y="750013"/>
            <a:ext cx="1359908" cy="1359908"/>
          </a:xfrm>
          <a:prstGeom prst="rect">
            <a:avLst/>
          </a:prstGeom>
          <a:noFill/>
        </p:spPr>
      </p:pic>
      <p:sp>
        <p:nvSpPr>
          <p:cNvPr id="3" name="Content Placeholder 2">
            <a:extLst>
              <a:ext uri="{FF2B5EF4-FFF2-40B4-BE49-F238E27FC236}">
                <a16:creationId xmlns:a16="http://schemas.microsoft.com/office/drawing/2014/main" id="{527625AD-0811-4794-AC4D-4033370DF335}"/>
              </a:ext>
            </a:extLst>
          </p:cNvPr>
          <p:cNvSpPr>
            <a:spLocks noGrp="1"/>
          </p:cNvSpPr>
          <p:nvPr>
            <p:ph idx="1"/>
          </p:nvPr>
        </p:nvSpPr>
        <p:spPr>
          <a:xfrm>
            <a:off x="3268495" y="1880171"/>
            <a:ext cx="7866350" cy="2578813"/>
          </a:xfrm>
        </p:spPr>
        <p:txBody>
          <a:bodyPr>
            <a:normAutofit lnSpcReduction="10000"/>
          </a:bodyPr>
          <a:lstStyle/>
          <a:p>
            <a:pPr marL="0" indent="0">
              <a:buNone/>
            </a:pPr>
            <a:r>
              <a:rPr lang="en-US" sz="2400">
                <a:solidFill>
                  <a:schemeClr val="tx1"/>
                </a:solidFill>
              </a:rPr>
              <a:t>Customized Employment (CE) is an alternative method of finding </a:t>
            </a:r>
            <a:r>
              <a:rPr lang="en-US" sz="2400" b="1">
                <a:solidFill>
                  <a:schemeClr val="tx1"/>
                </a:solidFill>
              </a:rPr>
              <a:t>competitive integrated employment </a:t>
            </a:r>
            <a:r>
              <a:rPr lang="en-US" sz="2400">
                <a:solidFill>
                  <a:schemeClr val="tx1"/>
                </a:solidFill>
              </a:rPr>
              <a:t>for individuals with significant intellectual or developmental disabilities. </a:t>
            </a:r>
          </a:p>
          <a:p>
            <a:pPr marL="342900" indent="-342900">
              <a:buFont typeface="Wingdings" panose="05000000000000000000" pitchFamily="2" charset="2"/>
              <a:buChar char="Ø"/>
            </a:pPr>
            <a:r>
              <a:rPr lang="en-US" sz="2400">
                <a:solidFill>
                  <a:schemeClr val="tx1"/>
                </a:solidFill>
              </a:rPr>
              <a:t>CE focuses on the strengths, skills and abilities of the individuals and the unmet needs of employers. </a:t>
            </a:r>
          </a:p>
          <a:p>
            <a:pPr marL="342900" indent="-342900">
              <a:buFont typeface="Wingdings" panose="05000000000000000000" pitchFamily="2" charset="2"/>
              <a:buChar char="Ø"/>
            </a:pPr>
            <a:r>
              <a:rPr lang="en-US" sz="2400">
                <a:solidFill>
                  <a:schemeClr val="tx1"/>
                </a:solidFill>
              </a:rPr>
              <a:t>It is a highly structured, person-centered process, </a:t>
            </a:r>
            <a:r>
              <a:rPr lang="en-US" sz="2400" u="sng">
                <a:solidFill>
                  <a:schemeClr val="tx1"/>
                </a:solidFill>
              </a:rPr>
              <a:t>carried out over time</a:t>
            </a:r>
            <a:r>
              <a:rPr lang="en-US" sz="2400">
                <a:solidFill>
                  <a:schemeClr val="tx1"/>
                </a:solidFill>
              </a:rPr>
              <a:t>.</a:t>
            </a:r>
          </a:p>
          <a:p>
            <a:pPr marL="0" indent="0">
              <a:buNone/>
            </a:pPr>
            <a:endParaRPr lang="en-US"/>
          </a:p>
          <a:p>
            <a:pPr marL="0" indent="0">
              <a:buNone/>
            </a:pPr>
            <a:endParaRPr lang="en-US"/>
          </a:p>
          <a:p>
            <a:pPr marL="0" indent="0">
              <a:buNone/>
            </a:pPr>
            <a:endParaRPr lang="en-US"/>
          </a:p>
        </p:txBody>
      </p:sp>
      <p:sp>
        <p:nvSpPr>
          <p:cNvPr id="21" name="Rectangle 20">
            <a:extLst>
              <a:ext uri="{FF2B5EF4-FFF2-40B4-BE49-F238E27FC236}">
                <a16:creationId xmlns:a16="http://schemas.microsoft.com/office/drawing/2014/main" id="{3CF165B1-2565-48B8-A40E-75703E75B29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2334" y="4549491"/>
            <a:ext cx="2023860" cy="1706997"/>
          </a:xfrm>
          <a:prstGeom prst="rect">
            <a:avLst/>
          </a:prstGeom>
          <a:solidFill>
            <a:srgbClr val="FFFFFF"/>
          </a:solidFill>
          <a:ln w="76200">
            <a:solidFill>
              <a:schemeClr val="accent1"/>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descr="Education career clipart 20 free Cliparts | Download images on ...">
            <a:extLst>
              <a:ext uri="{FF2B5EF4-FFF2-40B4-BE49-F238E27FC236}">
                <a16:creationId xmlns:a16="http://schemas.microsoft.com/office/drawing/2014/main" id="{DB9183B1-E2DA-48F3-B210-91858E3F2DA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bwMode="auto">
          <a:xfrm>
            <a:off x="1057155" y="2758086"/>
            <a:ext cx="1318614" cy="1318614"/>
          </a:xfrm>
          <a:prstGeom prst="rect">
            <a:avLst/>
          </a:prstGeom>
          <a:noFill/>
        </p:spPr>
      </p:pic>
      <p:pic>
        <p:nvPicPr>
          <p:cNvPr id="16" name="Picture 15">
            <a:extLst>
              <a:ext uri="{FF2B5EF4-FFF2-40B4-BE49-F238E27FC236}">
                <a16:creationId xmlns:a16="http://schemas.microsoft.com/office/drawing/2014/main" id="{B065DCA3-E249-4E11-95AB-107462CEB0D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50919" y="4743682"/>
            <a:ext cx="1246689" cy="1318614"/>
          </a:xfrm>
          <a:prstGeom prst="rect">
            <a:avLst/>
          </a:prstGeom>
        </p:spPr>
      </p:pic>
      <p:sp>
        <p:nvSpPr>
          <p:cNvPr id="4" name="TextBox 3">
            <a:extLst>
              <a:ext uri="{FF2B5EF4-FFF2-40B4-BE49-F238E27FC236}">
                <a16:creationId xmlns:a16="http://schemas.microsoft.com/office/drawing/2014/main" id="{2A261DAB-5370-4470-885F-7D2135E5B7EC}"/>
              </a:ext>
            </a:extLst>
          </p:cNvPr>
          <p:cNvSpPr txBox="1"/>
          <p:nvPr/>
        </p:nvSpPr>
        <p:spPr>
          <a:xfrm>
            <a:off x="4270831" y="6017567"/>
            <a:ext cx="4672447" cy="461665"/>
          </a:xfrm>
          <a:prstGeom prst="rect">
            <a:avLst/>
          </a:prstGeom>
          <a:solidFill>
            <a:srgbClr val="FFC000"/>
          </a:solidFill>
        </p:spPr>
        <p:txBody>
          <a:bodyPr wrap="square" rtlCol="0">
            <a:spAutoFit/>
          </a:bodyPr>
          <a:lstStyle/>
          <a:p>
            <a:r>
              <a:rPr lang="en-US" sz="2400">
                <a:hlinkClick r:id="rId6"/>
              </a:rPr>
              <a:t>Customized Employment Brochure</a:t>
            </a:r>
            <a:endParaRPr lang="en-US" sz="2400"/>
          </a:p>
        </p:txBody>
      </p:sp>
    </p:spTree>
    <p:extLst>
      <p:ext uri="{BB962C8B-B14F-4D97-AF65-F5344CB8AC3E}">
        <p14:creationId xmlns:p14="http://schemas.microsoft.com/office/powerpoint/2010/main" val="258797948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B180E0-A09B-443F-9EC5-84C2F6A308F4}"/>
              </a:ext>
            </a:extLst>
          </p:cNvPr>
          <p:cNvSpPr>
            <a:spLocks noGrp="1"/>
          </p:cNvSpPr>
          <p:nvPr>
            <p:ph type="title"/>
          </p:nvPr>
        </p:nvSpPr>
        <p:spPr>
          <a:xfrm>
            <a:off x="1158240" y="243840"/>
            <a:ext cx="9875520" cy="1356360"/>
          </a:xfrm>
        </p:spPr>
        <p:txBody>
          <a:bodyPr/>
          <a:lstStyle/>
          <a:p>
            <a:r>
              <a:rPr lang="en-US">
                <a:latin typeface="Ink Free" panose="03080402000500000000" pitchFamily="66" charset="0"/>
              </a:rPr>
              <a:t>Meet Your EDS Team</a:t>
            </a:r>
            <a:endParaRPr lang="en-US">
              <a:solidFill>
                <a:srgbClr val="000263"/>
              </a:solidFill>
              <a:latin typeface="Ink Free" panose="03080402000500000000" pitchFamily="66" charset="0"/>
            </a:endParaRPr>
          </a:p>
        </p:txBody>
      </p:sp>
      <p:sp>
        <p:nvSpPr>
          <p:cNvPr id="6" name="Content Placeholder 5">
            <a:extLst>
              <a:ext uri="{FF2B5EF4-FFF2-40B4-BE49-F238E27FC236}">
                <a16:creationId xmlns:a16="http://schemas.microsoft.com/office/drawing/2014/main" id="{8443873C-DF48-47AD-B097-5AD1A3B6DE34}"/>
              </a:ext>
            </a:extLst>
          </p:cNvPr>
          <p:cNvSpPr>
            <a:spLocks noGrp="1"/>
          </p:cNvSpPr>
          <p:nvPr>
            <p:ph idx="1"/>
          </p:nvPr>
        </p:nvSpPr>
        <p:spPr>
          <a:xfrm>
            <a:off x="641983" y="1517076"/>
            <a:ext cx="5000627" cy="4038600"/>
          </a:xfrm>
        </p:spPr>
        <p:txBody>
          <a:bodyPr vert="horz" lIns="91440" tIns="45720" rIns="91440" bIns="45720" rtlCol="0" anchor="t">
            <a:normAutofit/>
          </a:bodyPr>
          <a:lstStyle/>
          <a:p>
            <a:pPr marL="45721" indent="0">
              <a:spcBef>
                <a:spcPts val="400"/>
              </a:spcBef>
              <a:buNone/>
            </a:pPr>
            <a:r>
              <a:rPr lang="en-US" sz="2400" b="1">
                <a:solidFill>
                  <a:srgbClr val="002060"/>
                </a:solidFill>
              </a:rPr>
              <a:t>Trever Rogers</a:t>
            </a:r>
          </a:p>
          <a:p>
            <a:pPr marL="45721" indent="0">
              <a:spcBef>
                <a:spcPts val="400"/>
              </a:spcBef>
              <a:buNone/>
            </a:pPr>
            <a:r>
              <a:rPr lang="en-US" sz="2000">
                <a:solidFill>
                  <a:schemeClr val="tx1"/>
                </a:solidFill>
              </a:rPr>
              <a:t>Education Services Specialist </a:t>
            </a:r>
          </a:p>
          <a:p>
            <a:pPr marL="45721" indent="0">
              <a:spcBef>
                <a:spcPts val="400"/>
              </a:spcBef>
              <a:buNone/>
            </a:pPr>
            <a:r>
              <a:rPr lang="en-US" sz="2000">
                <a:solidFill>
                  <a:schemeClr val="tx1"/>
                </a:solidFill>
              </a:rPr>
              <a:t>460 Capitol Avenue, Hartford, CT 06106 </a:t>
            </a:r>
          </a:p>
          <a:p>
            <a:pPr marL="45721" indent="0">
              <a:spcBef>
                <a:spcPts val="400"/>
              </a:spcBef>
              <a:buNone/>
            </a:pPr>
            <a:r>
              <a:rPr lang="en-US" sz="2000">
                <a:solidFill>
                  <a:schemeClr val="tx1"/>
                </a:solidFill>
              </a:rPr>
              <a:t>Tel: (860) 406-3404 | </a:t>
            </a:r>
            <a:r>
              <a:rPr lang="en-US" sz="2000">
                <a:hlinkClick r:id="rId3"/>
              </a:rPr>
              <a:t>trever.rogers@ct.gov</a:t>
            </a:r>
            <a:endParaRPr lang="en-US" sz="2000"/>
          </a:p>
          <a:p>
            <a:pPr marL="45721" indent="0">
              <a:spcBef>
                <a:spcPts val="400"/>
              </a:spcBef>
              <a:buNone/>
            </a:pPr>
            <a:endParaRPr lang="en-US" sz="2000" b="1">
              <a:solidFill>
                <a:srgbClr val="002060"/>
              </a:solidFill>
            </a:endParaRPr>
          </a:p>
          <a:p>
            <a:pPr marL="45721" indent="0">
              <a:spcBef>
                <a:spcPts val="400"/>
              </a:spcBef>
              <a:buNone/>
            </a:pPr>
            <a:r>
              <a:rPr lang="en-US" sz="2400" b="1">
                <a:solidFill>
                  <a:srgbClr val="002060"/>
                </a:solidFill>
              </a:rPr>
              <a:t>Brian Gresko</a:t>
            </a:r>
            <a:r>
              <a:rPr lang="en-US" sz="2400">
                <a:solidFill>
                  <a:schemeClr val="tx1"/>
                </a:solidFill>
              </a:rPr>
              <a:t> </a:t>
            </a:r>
          </a:p>
          <a:p>
            <a:pPr marL="45721" indent="0">
              <a:spcBef>
                <a:spcPts val="400"/>
              </a:spcBef>
              <a:buNone/>
            </a:pPr>
            <a:r>
              <a:rPr lang="en-US" sz="2000">
                <a:solidFill>
                  <a:schemeClr val="tx1"/>
                </a:solidFill>
              </a:rPr>
              <a:t>Transition Advisor</a:t>
            </a:r>
          </a:p>
          <a:p>
            <a:pPr marL="45721" indent="0">
              <a:spcBef>
                <a:spcPts val="400"/>
              </a:spcBef>
              <a:buNone/>
            </a:pPr>
            <a:r>
              <a:rPr lang="en-US" sz="2000">
                <a:solidFill>
                  <a:schemeClr val="tx1"/>
                </a:solidFill>
              </a:rPr>
              <a:t>15 Thorpe Avenue, Wallingford, CT 06492 </a:t>
            </a:r>
          </a:p>
          <a:p>
            <a:pPr marL="45721" indent="0">
              <a:spcBef>
                <a:spcPts val="400"/>
              </a:spcBef>
              <a:buNone/>
            </a:pPr>
            <a:r>
              <a:rPr lang="en-US" sz="2000">
                <a:solidFill>
                  <a:schemeClr val="tx1"/>
                </a:solidFill>
              </a:rPr>
              <a:t>Tel: (203) 294-5181 | </a:t>
            </a:r>
            <a:r>
              <a:rPr lang="en-US" sz="2000">
                <a:hlinkClick r:id="rId4"/>
              </a:rPr>
              <a:t>brian.gresko@ct.gov</a:t>
            </a:r>
            <a:endParaRPr lang="en-US" sz="2000"/>
          </a:p>
          <a:p>
            <a:pPr marL="45721" indent="0">
              <a:spcBef>
                <a:spcPts val="400"/>
              </a:spcBef>
              <a:buNone/>
            </a:pPr>
            <a:endParaRPr lang="en-US" sz="2000"/>
          </a:p>
          <a:p>
            <a:endParaRPr lang="en-US"/>
          </a:p>
        </p:txBody>
      </p:sp>
      <p:sp>
        <p:nvSpPr>
          <p:cNvPr id="19" name="Content Placeholder 5">
            <a:extLst>
              <a:ext uri="{FF2B5EF4-FFF2-40B4-BE49-F238E27FC236}">
                <a16:creationId xmlns:a16="http://schemas.microsoft.com/office/drawing/2014/main" id="{1FC5A5A6-0A3B-485C-B5FA-9295864819E1}"/>
              </a:ext>
            </a:extLst>
          </p:cNvPr>
          <p:cNvSpPr txBox="1">
            <a:spLocks/>
          </p:cNvSpPr>
          <p:nvPr/>
        </p:nvSpPr>
        <p:spPr>
          <a:xfrm>
            <a:off x="6202422" y="1517076"/>
            <a:ext cx="5391150" cy="4038600"/>
          </a:xfrm>
          <a:prstGeom prst="rect">
            <a:avLst/>
          </a:prstGeom>
        </p:spPr>
        <p:txBody>
          <a:bodyPr vert="horz" lIns="91440" tIns="45720" rIns="91440" bIns="45720" rtlCol="0" anchor="t">
            <a:normAutofit/>
          </a:bodyPr>
          <a:lstStyle>
            <a:lvl1pPr marL="228600" indent="-182880" algn="l" defTabSz="914400" rtl="0" eaLnBrk="1" latinLnBrk="0" hangingPunct="1">
              <a:lnSpc>
                <a:spcPct val="90000"/>
              </a:lnSpc>
              <a:spcBef>
                <a:spcPts val="1400"/>
              </a:spcBef>
              <a:buClr>
                <a:schemeClr val="accent1"/>
              </a:buClr>
              <a:buSzPct val="80000"/>
              <a:buFont typeface="Corbel" pitchFamily="34" charset="0"/>
              <a:buChar char="•"/>
              <a:defRPr sz="2200" kern="1200">
                <a:solidFill>
                  <a:schemeClr val="accent1"/>
                </a:solidFill>
                <a:latin typeface="+mn-lt"/>
                <a:ea typeface="+mn-ea"/>
                <a:cs typeface="+mn-cs"/>
              </a:defRPr>
            </a:lvl1pPr>
            <a:lvl2pPr marL="45720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2000" kern="1200">
                <a:solidFill>
                  <a:schemeClr val="accent1"/>
                </a:solidFill>
                <a:latin typeface="+mn-lt"/>
                <a:ea typeface="+mn-ea"/>
                <a:cs typeface="+mn-cs"/>
              </a:defRPr>
            </a:lvl2pPr>
            <a:lvl3pPr marL="73152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800" kern="1200">
                <a:solidFill>
                  <a:schemeClr val="accent1"/>
                </a:solidFill>
                <a:latin typeface="+mn-lt"/>
                <a:ea typeface="+mn-ea"/>
                <a:cs typeface="+mn-cs"/>
              </a:defRPr>
            </a:lvl3pPr>
            <a:lvl4pPr marL="100584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4pPr>
            <a:lvl5pPr marL="128016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5pPr>
            <a:lvl6pPr marL="16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6pPr>
            <a:lvl7pPr marL="19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7pPr>
            <a:lvl8pPr marL="22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8pPr>
            <a:lvl9pPr marL="25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9pPr>
          </a:lstStyle>
          <a:p>
            <a:pPr marL="45721" indent="0">
              <a:spcBef>
                <a:spcPts val="400"/>
              </a:spcBef>
              <a:buNone/>
            </a:pPr>
            <a:r>
              <a:rPr lang="en-US" sz="2400" b="1">
                <a:solidFill>
                  <a:srgbClr val="002060"/>
                </a:solidFill>
              </a:rPr>
              <a:t>Darrell Spears Jr.</a:t>
            </a:r>
            <a:r>
              <a:rPr lang="en-US" sz="2400">
                <a:solidFill>
                  <a:schemeClr val="tx1"/>
                </a:solidFill>
              </a:rPr>
              <a:t> </a:t>
            </a:r>
          </a:p>
          <a:p>
            <a:pPr marL="45721" indent="0">
              <a:spcBef>
                <a:spcPts val="400"/>
              </a:spcBef>
              <a:buNone/>
            </a:pPr>
            <a:r>
              <a:rPr lang="en-US" sz="2000">
                <a:solidFill>
                  <a:schemeClr val="tx1"/>
                </a:solidFill>
              </a:rPr>
              <a:t>Education Services Specialist</a:t>
            </a:r>
          </a:p>
          <a:p>
            <a:pPr marL="45721" indent="0">
              <a:spcBef>
                <a:spcPts val="400"/>
              </a:spcBef>
              <a:buNone/>
            </a:pPr>
            <a:r>
              <a:rPr lang="en-US" sz="2000">
                <a:solidFill>
                  <a:schemeClr val="tx1"/>
                </a:solidFill>
              </a:rPr>
              <a:t>255 Pitkin Street, East Hartford, CT 06108</a:t>
            </a:r>
          </a:p>
          <a:p>
            <a:pPr marL="45721" indent="0">
              <a:spcBef>
                <a:spcPts val="400"/>
              </a:spcBef>
              <a:buNone/>
            </a:pPr>
            <a:r>
              <a:rPr lang="en-US" sz="2000">
                <a:solidFill>
                  <a:schemeClr val="tx1"/>
                </a:solidFill>
              </a:rPr>
              <a:t>Tel: (203) 263-2535 | </a:t>
            </a:r>
            <a:r>
              <a:rPr lang="en-US" sz="2000">
                <a:hlinkClick r:id="rId5"/>
              </a:rPr>
              <a:t>darrell.spears@ct.gov</a:t>
            </a:r>
            <a:endParaRPr lang="en-US" sz="2000"/>
          </a:p>
          <a:p>
            <a:pPr marL="45721" indent="0">
              <a:spcBef>
                <a:spcPts val="400"/>
              </a:spcBef>
              <a:buNone/>
            </a:pPr>
            <a:endParaRPr lang="en-US"/>
          </a:p>
          <a:p>
            <a:pPr marL="45721" indent="0">
              <a:spcBef>
                <a:spcPts val="400"/>
              </a:spcBef>
              <a:buNone/>
            </a:pPr>
            <a:r>
              <a:rPr lang="en-US" sz="2400" b="1">
                <a:solidFill>
                  <a:srgbClr val="002060"/>
                </a:solidFill>
              </a:rPr>
              <a:t>Catherine 'Kate' DeStefano</a:t>
            </a:r>
          </a:p>
          <a:p>
            <a:pPr marL="45721" indent="0">
              <a:spcBef>
                <a:spcPts val="400"/>
              </a:spcBef>
              <a:buNone/>
            </a:pPr>
            <a:r>
              <a:rPr lang="en-US" sz="2000">
                <a:solidFill>
                  <a:schemeClr val="tx1"/>
                </a:solidFill>
              </a:rPr>
              <a:t>Education Services Specialist </a:t>
            </a:r>
          </a:p>
          <a:p>
            <a:pPr marL="45721" indent="0">
              <a:spcBef>
                <a:spcPts val="400"/>
              </a:spcBef>
              <a:buNone/>
            </a:pPr>
            <a:r>
              <a:rPr lang="en-US" sz="2000">
                <a:solidFill>
                  <a:schemeClr val="tx1"/>
                </a:solidFill>
              </a:rPr>
              <a:t>300 Armory Drive, Stratford, CT 06614</a:t>
            </a:r>
          </a:p>
          <a:p>
            <a:pPr marL="45721" indent="0">
              <a:spcBef>
                <a:spcPts val="400"/>
              </a:spcBef>
              <a:buNone/>
            </a:pPr>
            <a:r>
              <a:rPr lang="en-US" sz="2000">
                <a:solidFill>
                  <a:schemeClr val="tx1"/>
                </a:solidFill>
              </a:rPr>
              <a:t>Tel: (203)816-5184 | </a:t>
            </a:r>
            <a:r>
              <a:rPr lang="en-US" sz="2000">
                <a:hlinkClick r:id="rId6"/>
              </a:rPr>
              <a:t>catherine.destefano@ct.gov</a:t>
            </a:r>
            <a:endParaRPr lang="en-US" sz="2000"/>
          </a:p>
          <a:p>
            <a:pPr marL="45721" indent="0">
              <a:spcBef>
                <a:spcPts val="400"/>
              </a:spcBef>
              <a:buNone/>
            </a:pPr>
            <a:endParaRPr lang="en-US"/>
          </a:p>
        </p:txBody>
      </p:sp>
      <p:sp>
        <p:nvSpPr>
          <p:cNvPr id="3" name="Rectangle 2">
            <a:extLst>
              <a:ext uri="{FF2B5EF4-FFF2-40B4-BE49-F238E27FC236}">
                <a16:creationId xmlns:a16="http://schemas.microsoft.com/office/drawing/2014/main" id="{550015DF-EEB6-426B-B8C8-6E72F9771617}"/>
              </a:ext>
            </a:extLst>
          </p:cNvPr>
          <p:cNvSpPr/>
          <p:nvPr/>
        </p:nvSpPr>
        <p:spPr>
          <a:xfrm>
            <a:off x="3736109" y="4863178"/>
            <a:ext cx="4719782" cy="1538883"/>
          </a:xfrm>
          <a:prstGeom prst="rect">
            <a:avLst/>
          </a:prstGeom>
        </p:spPr>
        <p:txBody>
          <a:bodyPr wrap="square" lIns="91440" tIns="45720" rIns="91440" bIns="45720" anchor="t">
            <a:spAutoFit/>
          </a:bodyPr>
          <a:lstStyle/>
          <a:p>
            <a:pPr marL="45721" algn="ctr">
              <a:spcBef>
                <a:spcPts val="400"/>
              </a:spcBef>
            </a:pPr>
            <a:r>
              <a:rPr lang="en-US" sz="2400" b="1">
                <a:solidFill>
                  <a:srgbClr val="002060"/>
                </a:solidFill>
              </a:rPr>
              <a:t>Amber Carter</a:t>
            </a:r>
          </a:p>
          <a:p>
            <a:pPr marL="45721">
              <a:spcBef>
                <a:spcPts val="400"/>
              </a:spcBef>
            </a:pPr>
            <a:r>
              <a:rPr lang="en-US" sz="2000"/>
              <a:t>Director of Employment &amp; Day Services</a:t>
            </a:r>
          </a:p>
          <a:p>
            <a:pPr marL="45721">
              <a:spcBef>
                <a:spcPts val="400"/>
              </a:spcBef>
            </a:pPr>
            <a:r>
              <a:rPr lang="en-US" sz="2000"/>
              <a:t>460 Capitol Avenue, Hartford, CT 06106 </a:t>
            </a:r>
          </a:p>
          <a:p>
            <a:pPr marL="45721">
              <a:spcBef>
                <a:spcPts val="400"/>
              </a:spcBef>
            </a:pPr>
            <a:r>
              <a:rPr lang="en-US" sz="2000"/>
              <a:t>Tel: (860) 418-6006 | </a:t>
            </a:r>
            <a:r>
              <a:rPr lang="en-US" sz="2000">
                <a:hlinkClick r:id="rId3"/>
              </a:rPr>
              <a:t>amber.carter@ct.gov</a:t>
            </a:r>
            <a:endParaRPr lang="en-US" sz="2000"/>
          </a:p>
        </p:txBody>
      </p:sp>
      <p:sp>
        <p:nvSpPr>
          <p:cNvPr id="7" name="Oval 6">
            <a:extLst>
              <a:ext uri="{FF2B5EF4-FFF2-40B4-BE49-F238E27FC236}">
                <a16:creationId xmlns:a16="http://schemas.microsoft.com/office/drawing/2014/main" id="{A3E8D459-7898-42FB-9ADF-680F95A270E7}"/>
              </a:ext>
            </a:extLst>
          </p:cNvPr>
          <p:cNvSpPr/>
          <p:nvPr/>
        </p:nvSpPr>
        <p:spPr>
          <a:xfrm>
            <a:off x="3841240" y="1587842"/>
            <a:ext cx="1191802" cy="523982"/>
          </a:xfrm>
          <a:prstGeom prst="ellipse">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a:solidFill>
                  <a:srgbClr val="002060"/>
                </a:solidFill>
              </a:rPr>
              <a:t>Central Office</a:t>
            </a:r>
          </a:p>
        </p:txBody>
      </p:sp>
      <p:sp>
        <p:nvSpPr>
          <p:cNvPr id="10" name="Oval 9">
            <a:extLst>
              <a:ext uri="{FF2B5EF4-FFF2-40B4-BE49-F238E27FC236}">
                <a16:creationId xmlns:a16="http://schemas.microsoft.com/office/drawing/2014/main" id="{4B57F278-D079-4B18-AA42-BBD47625B389}"/>
              </a:ext>
            </a:extLst>
          </p:cNvPr>
          <p:cNvSpPr/>
          <p:nvPr/>
        </p:nvSpPr>
        <p:spPr>
          <a:xfrm>
            <a:off x="10129635" y="3429000"/>
            <a:ext cx="1191802" cy="523982"/>
          </a:xfrm>
          <a:prstGeom prst="ellipse">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a:solidFill>
                  <a:srgbClr val="002060"/>
                </a:solidFill>
              </a:rPr>
              <a:t>West Region</a:t>
            </a:r>
          </a:p>
        </p:txBody>
      </p:sp>
      <p:sp>
        <p:nvSpPr>
          <p:cNvPr id="11" name="Oval 10">
            <a:extLst>
              <a:ext uri="{FF2B5EF4-FFF2-40B4-BE49-F238E27FC236}">
                <a16:creationId xmlns:a16="http://schemas.microsoft.com/office/drawing/2014/main" id="{00CE66B1-1B7D-49C4-93A8-D321E42B18F5}"/>
              </a:ext>
            </a:extLst>
          </p:cNvPr>
          <p:cNvSpPr/>
          <p:nvPr/>
        </p:nvSpPr>
        <p:spPr>
          <a:xfrm>
            <a:off x="3076089" y="3315947"/>
            <a:ext cx="1191802" cy="523982"/>
          </a:xfrm>
          <a:prstGeom prst="ellipse">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a:solidFill>
                  <a:srgbClr val="002060"/>
                </a:solidFill>
              </a:rPr>
              <a:t>South Region</a:t>
            </a:r>
          </a:p>
        </p:txBody>
      </p:sp>
      <p:sp>
        <p:nvSpPr>
          <p:cNvPr id="12" name="Oval 11">
            <a:extLst>
              <a:ext uri="{FF2B5EF4-FFF2-40B4-BE49-F238E27FC236}">
                <a16:creationId xmlns:a16="http://schemas.microsoft.com/office/drawing/2014/main" id="{30689B5C-E187-42B9-9DAE-1AB118A34424}"/>
              </a:ext>
            </a:extLst>
          </p:cNvPr>
          <p:cNvSpPr/>
          <p:nvPr/>
        </p:nvSpPr>
        <p:spPr>
          <a:xfrm>
            <a:off x="9533734" y="1615574"/>
            <a:ext cx="1191802" cy="523982"/>
          </a:xfrm>
          <a:prstGeom prst="ellipse">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a:solidFill>
                  <a:srgbClr val="002060"/>
                </a:solidFill>
              </a:rPr>
              <a:t>North Region</a:t>
            </a:r>
          </a:p>
        </p:txBody>
      </p:sp>
      <p:pic>
        <p:nvPicPr>
          <p:cNvPr id="13" name="Picture 12">
            <a:extLst>
              <a:ext uri="{FF2B5EF4-FFF2-40B4-BE49-F238E27FC236}">
                <a16:creationId xmlns:a16="http://schemas.microsoft.com/office/drawing/2014/main" id="{C20BB893-E427-4454-8ACB-6630B97F6BEB}"/>
              </a:ext>
            </a:extLst>
          </p:cNvPr>
          <p:cNvPicPr>
            <a:picLocks noChangeAspect="1"/>
          </p:cNvPicPr>
          <p:nvPr/>
        </p:nvPicPr>
        <p:blipFill>
          <a:blip r:embed="rId7"/>
          <a:stretch>
            <a:fillRect/>
          </a:stretch>
        </p:blipFill>
        <p:spPr>
          <a:xfrm>
            <a:off x="10218710" y="286551"/>
            <a:ext cx="1630100" cy="488996"/>
          </a:xfrm>
          <a:prstGeom prst="rect">
            <a:avLst/>
          </a:prstGeom>
        </p:spPr>
      </p:pic>
    </p:spTree>
    <p:extLst>
      <p:ext uri="{BB962C8B-B14F-4D97-AF65-F5344CB8AC3E}">
        <p14:creationId xmlns:p14="http://schemas.microsoft.com/office/powerpoint/2010/main" val="364736257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5BF24A-6BF5-4E26-815B-C2063FAD16CC}"/>
              </a:ext>
            </a:extLst>
          </p:cNvPr>
          <p:cNvSpPr>
            <a:spLocks noGrp="1"/>
          </p:cNvSpPr>
          <p:nvPr>
            <p:ph type="title"/>
          </p:nvPr>
        </p:nvSpPr>
        <p:spPr>
          <a:xfrm>
            <a:off x="1143000" y="609600"/>
            <a:ext cx="6693061" cy="1356360"/>
          </a:xfrm>
        </p:spPr>
        <p:txBody>
          <a:bodyPr>
            <a:normAutofit/>
          </a:bodyPr>
          <a:lstStyle/>
          <a:p>
            <a:r>
              <a:rPr lang="en-US" b="1">
                <a:latin typeface="Ink Free" panose="03080402000500000000" pitchFamily="66" charset="0"/>
              </a:rPr>
              <a:t>CE Differences</a:t>
            </a:r>
          </a:p>
        </p:txBody>
      </p:sp>
      <p:sp>
        <p:nvSpPr>
          <p:cNvPr id="3" name="Content Placeholder 2">
            <a:extLst>
              <a:ext uri="{FF2B5EF4-FFF2-40B4-BE49-F238E27FC236}">
                <a16:creationId xmlns:a16="http://schemas.microsoft.com/office/drawing/2014/main" id="{39FEB3C3-0DAD-4CAE-92E9-88241B716CC7}"/>
              </a:ext>
            </a:extLst>
          </p:cNvPr>
          <p:cNvSpPr>
            <a:spLocks noGrp="1"/>
          </p:cNvSpPr>
          <p:nvPr>
            <p:ph idx="1"/>
          </p:nvPr>
        </p:nvSpPr>
        <p:spPr>
          <a:xfrm>
            <a:off x="1143000" y="1965960"/>
            <a:ext cx="6693061" cy="4130040"/>
          </a:xfrm>
        </p:spPr>
        <p:txBody>
          <a:bodyPr>
            <a:normAutofit lnSpcReduction="10000"/>
          </a:bodyPr>
          <a:lstStyle/>
          <a:p>
            <a:pPr marL="45721" indent="0">
              <a:buNone/>
            </a:pPr>
            <a:r>
              <a:rPr lang="en-US" sz="2600">
                <a:solidFill>
                  <a:schemeClr val="tx1"/>
                </a:solidFill>
              </a:rPr>
              <a:t>CE is a new employment service model for ADS and DDS as well as most community provider agencies that:</a:t>
            </a:r>
          </a:p>
          <a:p>
            <a:pPr>
              <a:buFont typeface="Wingdings" panose="05000000000000000000" pitchFamily="2" charset="2"/>
              <a:buChar char="Ø"/>
            </a:pPr>
            <a:r>
              <a:rPr lang="en-US" sz="2400">
                <a:solidFill>
                  <a:schemeClr val="tx1"/>
                </a:solidFill>
              </a:rPr>
              <a:t>Requires direct service staff to have an active CE Certification to offer service.</a:t>
            </a:r>
          </a:p>
          <a:p>
            <a:pPr>
              <a:buFont typeface="Wingdings" panose="05000000000000000000" pitchFamily="2" charset="2"/>
              <a:buChar char="Ø"/>
            </a:pPr>
            <a:r>
              <a:rPr lang="en-US" sz="2400">
                <a:solidFill>
                  <a:schemeClr val="tx1"/>
                </a:solidFill>
              </a:rPr>
              <a:t>Presumes that all individuals can work.</a:t>
            </a:r>
          </a:p>
          <a:p>
            <a:pPr>
              <a:buFont typeface="Wingdings" panose="05000000000000000000" pitchFamily="2" charset="2"/>
              <a:buChar char="Ø"/>
            </a:pPr>
            <a:r>
              <a:rPr lang="en-US" sz="2400">
                <a:solidFill>
                  <a:schemeClr val="tx1"/>
                </a:solidFill>
              </a:rPr>
              <a:t>Designed to ensure the process is job seeker driven by focusing on what the job seeker wants.</a:t>
            </a:r>
          </a:p>
          <a:p>
            <a:pPr>
              <a:buFont typeface="Wingdings" panose="05000000000000000000" pitchFamily="2" charset="2"/>
              <a:buChar char="Ø"/>
            </a:pPr>
            <a:r>
              <a:rPr lang="en-US" sz="2400">
                <a:solidFill>
                  <a:schemeClr val="tx1"/>
                </a:solidFill>
              </a:rPr>
              <a:t>Requires greater participation of family, personal networks, and extended supports.</a:t>
            </a:r>
          </a:p>
        </p:txBody>
      </p:sp>
      <p:pic>
        <p:nvPicPr>
          <p:cNvPr id="5" name="Picture 4">
            <a:extLst>
              <a:ext uri="{FF2B5EF4-FFF2-40B4-BE49-F238E27FC236}">
                <a16:creationId xmlns:a16="http://schemas.microsoft.com/office/drawing/2014/main" id="{CA806954-1906-4422-99E9-BE352EDDE0D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831127" y="4516244"/>
            <a:ext cx="2692088" cy="1433537"/>
          </a:xfrm>
          <a:prstGeom prst="rect">
            <a:avLst/>
          </a:prstGeom>
          <a:ln w="127000" cap="sq">
            <a:solidFill>
              <a:srgbClr val="002060"/>
            </a:solidFill>
            <a:miter lim="800000"/>
          </a:ln>
          <a:effectLst>
            <a:outerShdw blurRad="57150" dist="50800" dir="2700000" algn="tl" rotWithShape="0">
              <a:srgbClr val="000000">
                <a:alpha val="40000"/>
              </a:srgbClr>
            </a:outerShdw>
          </a:effectLst>
        </p:spPr>
      </p:pic>
      <p:pic>
        <p:nvPicPr>
          <p:cNvPr id="4" name="Picture 3" descr="Royalty Free Certified Stamp Clip Art, Vector Images &amp; Illustrations ...">
            <a:extLst>
              <a:ext uri="{FF2B5EF4-FFF2-40B4-BE49-F238E27FC236}">
                <a16:creationId xmlns:a16="http://schemas.microsoft.com/office/drawing/2014/main" id="{EA40AAB8-C76C-42E5-AEDE-DA9A33EF29F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bwMode="auto">
          <a:xfrm>
            <a:off x="9190256" y="1965960"/>
            <a:ext cx="2092920" cy="1946416"/>
          </a:xfrm>
          <a:prstGeom prst="rect">
            <a:avLst/>
          </a:prstGeom>
          <a:ln w="127000" cap="sq">
            <a:solidFill>
              <a:srgbClr val="002060"/>
            </a:solidFill>
            <a:miter lim="800000"/>
          </a:ln>
          <a:effectLst>
            <a:outerShdw blurRad="57150" dist="50800" dir="2700000" algn="tl" rotWithShape="0">
              <a:srgbClr val="000000">
                <a:alpha val="40000"/>
              </a:srgbClr>
            </a:outerShdw>
          </a:effectLst>
        </p:spPr>
      </p:pic>
    </p:spTree>
    <p:extLst>
      <p:ext uri="{BB962C8B-B14F-4D97-AF65-F5344CB8AC3E}">
        <p14:creationId xmlns:p14="http://schemas.microsoft.com/office/powerpoint/2010/main" val="71485689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3B42DB-643D-48BC-9388-4A96D658A956}"/>
              </a:ext>
            </a:extLst>
          </p:cNvPr>
          <p:cNvSpPr>
            <a:spLocks noGrp="1"/>
          </p:cNvSpPr>
          <p:nvPr>
            <p:ph type="title"/>
          </p:nvPr>
        </p:nvSpPr>
        <p:spPr>
          <a:xfrm>
            <a:off x="1143000" y="609600"/>
            <a:ext cx="9875520" cy="912002"/>
          </a:xfrm>
        </p:spPr>
        <p:txBody>
          <a:bodyPr/>
          <a:lstStyle/>
          <a:p>
            <a:pPr algn="ctr"/>
            <a:r>
              <a:rPr lang="en-US" b="1">
                <a:solidFill>
                  <a:srgbClr val="002060"/>
                </a:solidFill>
                <a:latin typeface="Ink Free" panose="03080402000500000000" pitchFamily="66" charset="0"/>
              </a:rPr>
              <a:t>CE Pathways</a:t>
            </a:r>
          </a:p>
        </p:txBody>
      </p:sp>
      <p:grpSp>
        <p:nvGrpSpPr>
          <p:cNvPr id="30" name="Group 29">
            <a:extLst>
              <a:ext uri="{FF2B5EF4-FFF2-40B4-BE49-F238E27FC236}">
                <a16:creationId xmlns:a16="http://schemas.microsoft.com/office/drawing/2014/main" id="{87C410FE-9FD3-4227-B7FE-A6BBEF20C96E}"/>
              </a:ext>
            </a:extLst>
          </p:cNvPr>
          <p:cNvGrpSpPr/>
          <p:nvPr/>
        </p:nvGrpSpPr>
        <p:grpSpPr>
          <a:xfrm>
            <a:off x="352066" y="4602824"/>
            <a:ext cx="5527839" cy="1576054"/>
            <a:chOff x="301701" y="4982965"/>
            <a:chExt cx="5527839" cy="1576054"/>
          </a:xfrm>
          <a:solidFill>
            <a:schemeClr val="accent5">
              <a:lumMod val="20000"/>
              <a:lumOff val="80000"/>
            </a:schemeClr>
          </a:solidFill>
        </p:grpSpPr>
        <p:sp>
          <p:nvSpPr>
            <p:cNvPr id="9" name="Rectangle: Rounded Corners 8">
              <a:extLst>
                <a:ext uri="{FF2B5EF4-FFF2-40B4-BE49-F238E27FC236}">
                  <a16:creationId xmlns:a16="http://schemas.microsoft.com/office/drawing/2014/main" id="{EFF09A20-5472-4E42-B2DB-F455BF9088B3}"/>
                </a:ext>
              </a:extLst>
            </p:cNvPr>
            <p:cNvSpPr/>
            <p:nvPr/>
          </p:nvSpPr>
          <p:spPr>
            <a:xfrm>
              <a:off x="301701" y="4985019"/>
              <a:ext cx="1737360" cy="731520"/>
            </a:xfrm>
            <a:prstGeom prst="roundRect">
              <a:avLst/>
            </a:prstGeom>
            <a:grpFill/>
            <a:ln w="28575">
              <a:solidFill>
                <a:srgbClr val="002060"/>
              </a:solidFill>
            </a:ln>
          </p:spPr>
          <p:style>
            <a:lnRef idx="1">
              <a:schemeClr val="accent3"/>
            </a:lnRef>
            <a:fillRef idx="2">
              <a:schemeClr val="accent3"/>
            </a:fillRef>
            <a:effectRef idx="1">
              <a:schemeClr val="accent3"/>
            </a:effectRef>
            <a:fontRef idx="minor">
              <a:schemeClr val="dk1"/>
            </a:fontRef>
          </p:style>
          <p:txBody>
            <a:bodyPr rtlCol="0" anchor="ctr"/>
            <a:lstStyle/>
            <a:p>
              <a:pPr algn="ctr"/>
              <a:r>
                <a:rPr lang="en-US" sz="1600">
                  <a:solidFill>
                    <a:srgbClr val="002060"/>
                  </a:solidFill>
                </a:rPr>
                <a:t>Group Supported Employment (GSE) </a:t>
              </a:r>
            </a:p>
          </p:txBody>
        </p:sp>
        <p:sp>
          <p:nvSpPr>
            <p:cNvPr id="11" name="Rectangle: Rounded Corners 10">
              <a:extLst>
                <a:ext uri="{FF2B5EF4-FFF2-40B4-BE49-F238E27FC236}">
                  <a16:creationId xmlns:a16="http://schemas.microsoft.com/office/drawing/2014/main" id="{67578124-163D-40F1-9D43-04B298FEFC6B}"/>
                </a:ext>
              </a:extLst>
            </p:cNvPr>
            <p:cNvSpPr/>
            <p:nvPr/>
          </p:nvSpPr>
          <p:spPr>
            <a:xfrm>
              <a:off x="2196940" y="4982965"/>
              <a:ext cx="1737360" cy="731520"/>
            </a:xfrm>
            <a:prstGeom prst="roundRect">
              <a:avLst/>
            </a:prstGeom>
            <a:grpFill/>
            <a:ln w="28575">
              <a:solidFill>
                <a:srgbClr val="002060"/>
              </a:solidFill>
            </a:ln>
          </p:spPr>
          <p:style>
            <a:lnRef idx="1">
              <a:schemeClr val="accent3"/>
            </a:lnRef>
            <a:fillRef idx="2">
              <a:schemeClr val="accent3"/>
            </a:fillRef>
            <a:effectRef idx="1">
              <a:schemeClr val="accent3"/>
            </a:effectRef>
            <a:fontRef idx="minor">
              <a:schemeClr val="dk1"/>
            </a:fontRef>
          </p:style>
          <p:txBody>
            <a:bodyPr rtlCol="0" anchor="ctr"/>
            <a:lstStyle/>
            <a:p>
              <a:pPr algn="ctr"/>
              <a:r>
                <a:rPr lang="en-US" sz="1600">
                  <a:solidFill>
                    <a:srgbClr val="002060"/>
                  </a:solidFill>
                </a:rPr>
                <a:t>Individualized Day Vocational (IDV)</a:t>
              </a:r>
            </a:p>
          </p:txBody>
        </p:sp>
        <p:sp>
          <p:nvSpPr>
            <p:cNvPr id="13" name="Rectangle: Rounded Corners 12">
              <a:extLst>
                <a:ext uri="{FF2B5EF4-FFF2-40B4-BE49-F238E27FC236}">
                  <a16:creationId xmlns:a16="http://schemas.microsoft.com/office/drawing/2014/main" id="{5047AA50-736A-413D-995B-734F565F53F0}"/>
                </a:ext>
              </a:extLst>
            </p:cNvPr>
            <p:cNvSpPr/>
            <p:nvPr/>
          </p:nvSpPr>
          <p:spPr>
            <a:xfrm>
              <a:off x="4092179" y="4982965"/>
              <a:ext cx="1737360" cy="731520"/>
            </a:xfrm>
            <a:prstGeom prst="roundRect">
              <a:avLst/>
            </a:prstGeom>
            <a:grpFill/>
            <a:ln w="28575">
              <a:solidFill>
                <a:srgbClr val="002060"/>
              </a:solidFill>
            </a:ln>
          </p:spPr>
          <p:style>
            <a:lnRef idx="1">
              <a:schemeClr val="accent3"/>
            </a:lnRef>
            <a:fillRef idx="2">
              <a:schemeClr val="accent3"/>
            </a:fillRef>
            <a:effectRef idx="1">
              <a:schemeClr val="accent3"/>
            </a:effectRef>
            <a:fontRef idx="minor">
              <a:schemeClr val="dk1"/>
            </a:fontRef>
          </p:style>
          <p:txBody>
            <a:bodyPr rtlCol="0" anchor="ctr"/>
            <a:lstStyle/>
            <a:p>
              <a:pPr algn="ctr"/>
              <a:r>
                <a:rPr lang="en-US" sz="1600">
                  <a:solidFill>
                    <a:srgbClr val="002060"/>
                  </a:solidFill>
                </a:rPr>
                <a:t>Employment Transition Services (ETS) </a:t>
              </a:r>
            </a:p>
          </p:txBody>
        </p:sp>
        <p:sp>
          <p:nvSpPr>
            <p:cNvPr id="17" name="Rectangle: Rounded Corners 16">
              <a:extLst>
                <a:ext uri="{FF2B5EF4-FFF2-40B4-BE49-F238E27FC236}">
                  <a16:creationId xmlns:a16="http://schemas.microsoft.com/office/drawing/2014/main" id="{D348CE6A-3A1E-406F-B4E9-EFF2B122216F}"/>
                </a:ext>
              </a:extLst>
            </p:cNvPr>
            <p:cNvSpPr/>
            <p:nvPr/>
          </p:nvSpPr>
          <p:spPr>
            <a:xfrm>
              <a:off x="301701" y="5827499"/>
              <a:ext cx="1737360" cy="731520"/>
            </a:xfrm>
            <a:prstGeom prst="roundRect">
              <a:avLst/>
            </a:prstGeom>
            <a:grpFill/>
            <a:ln w="28575">
              <a:solidFill>
                <a:srgbClr val="002060"/>
              </a:solidFill>
            </a:ln>
          </p:spPr>
          <p:style>
            <a:lnRef idx="1">
              <a:schemeClr val="accent3"/>
            </a:lnRef>
            <a:fillRef idx="2">
              <a:schemeClr val="accent3"/>
            </a:fillRef>
            <a:effectRef idx="1">
              <a:schemeClr val="accent3"/>
            </a:effectRef>
            <a:fontRef idx="minor">
              <a:schemeClr val="dk1"/>
            </a:fontRef>
          </p:style>
          <p:txBody>
            <a:bodyPr rtlCol="0" anchor="ctr"/>
            <a:lstStyle/>
            <a:p>
              <a:pPr algn="ctr"/>
              <a:r>
                <a:rPr lang="en-US" sz="1600">
                  <a:solidFill>
                    <a:srgbClr val="002060"/>
                  </a:solidFill>
                </a:rPr>
                <a:t>Individualized Employment Supports (ISE)</a:t>
              </a:r>
            </a:p>
          </p:txBody>
        </p:sp>
        <p:sp>
          <p:nvSpPr>
            <p:cNvPr id="18" name="Rectangle: Rounded Corners 17">
              <a:extLst>
                <a:ext uri="{FF2B5EF4-FFF2-40B4-BE49-F238E27FC236}">
                  <a16:creationId xmlns:a16="http://schemas.microsoft.com/office/drawing/2014/main" id="{74DD5BD3-154E-46AB-B12D-CB76DB709F72}"/>
                </a:ext>
              </a:extLst>
            </p:cNvPr>
            <p:cNvSpPr/>
            <p:nvPr/>
          </p:nvSpPr>
          <p:spPr>
            <a:xfrm>
              <a:off x="2196939" y="5825445"/>
              <a:ext cx="1737360" cy="731520"/>
            </a:xfrm>
            <a:prstGeom prst="roundRect">
              <a:avLst/>
            </a:prstGeom>
            <a:grpFill/>
            <a:ln w="28575">
              <a:solidFill>
                <a:srgbClr val="002060"/>
              </a:solidFill>
            </a:ln>
          </p:spPr>
          <p:style>
            <a:lnRef idx="1">
              <a:schemeClr val="accent3"/>
            </a:lnRef>
            <a:fillRef idx="2">
              <a:schemeClr val="accent3"/>
            </a:fillRef>
            <a:effectRef idx="1">
              <a:schemeClr val="accent3"/>
            </a:effectRef>
            <a:fontRef idx="minor">
              <a:schemeClr val="dk1"/>
            </a:fontRef>
          </p:style>
          <p:txBody>
            <a:bodyPr rtlCol="0" anchor="ctr"/>
            <a:lstStyle/>
            <a:p>
              <a:pPr algn="ctr"/>
              <a:r>
                <a:rPr lang="en-US" sz="1600">
                  <a:solidFill>
                    <a:srgbClr val="002060"/>
                  </a:solidFill>
                </a:rPr>
                <a:t>One-Time Employment Incentives</a:t>
              </a:r>
            </a:p>
          </p:txBody>
        </p:sp>
        <p:sp>
          <p:nvSpPr>
            <p:cNvPr id="20" name="Rectangle: Rounded Corners 19">
              <a:extLst>
                <a:ext uri="{FF2B5EF4-FFF2-40B4-BE49-F238E27FC236}">
                  <a16:creationId xmlns:a16="http://schemas.microsoft.com/office/drawing/2014/main" id="{2FEBAB4C-0A44-4CA5-A9F2-B17C372DCFD1}"/>
                </a:ext>
              </a:extLst>
            </p:cNvPr>
            <p:cNvSpPr/>
            <p:nvPr/>
          </p:nvSpPr>
          <p:spPr>
            <a:xfrm>
              <a:off x="4092180" y="5825445"/>
              <a:ext cx="1737360" cy="731520"/>
            </a:xfrm>
            <a:prstGeom prst="roundRect">
              <a:avLst/>
            </a:prstGeom>
            <a:grpFill/>
            <a:ln w="28575">
              <a:solidFill>
                <a:srgbClr val="002060"/>
              </a:solidFill>
            </a:ln>
          </p:spPr>
          <p:style>
            <a:lnRef idx="1">
              <a:schemeClr val="accent3"/>
            </a:lnRef>
            <a:fillRef idx="2">
              <a:schemeClr val="accent3"/>
            </a:fillRef>
            <a:effectRef idx="1">
              <a:schemeClr val="accent3"/>
            </a:effectRef>
            <a:fontRef idx="minor">
              <a:schemeClr val="dk1"/>
            </a:fontRef>
          </p:style>
          <p:txBody>
            <a:bodyPr rtlCol="0" anchor="ctr"/>
            <a:lstStyle/>
            <a:p>
              <a:pPr algn="ctr"/>
              <a:r>
                <a:rPr lang="en-US" sz="1600">
                  <a:solidFill>
                    <a:srgbClr val="002060"/>
                  </a:solidFill>
                </a:rPr>
                <a:t>Other DDS Employment Experiences</a:t>
              </a:r>
            </a:p>
          </p:txBody>
        </p:sp>
      </p:grpSp>
      <p:grpSp>
        <p:nvGrpSpPr>
          <p:cNvPr id="31" name="Group 30">
            <a:extLst>
              <a:ext uri="{FF2B5EF4-FFF2-40B4-BE49-F238E27FC236}">
                <a16:creationId xmlns:a16="http://schemas.microsoft.com/office/drawing/2014/main" id="{70366638-6DF7-456D-9A93-0FC46F18B264}"/>
              </a:ext>
            </a:extLst>
          </p:cNvPr>
          <p:cNvGrpSpPr/>
          <p:nvPr/>
        </p:nvGrpSpPr>
        <p:grpSpPr>
          <a:xfrm>
            <a:off x="6312096" y="4602824"/>
            <a:ext cx="5527838" cy="1576054"/>
            <a:chOff x="6353192" y="4982965"/>
            <a:chExt cx="5527838" cy="1576054"/>
          </a:xfrm>
          <a:solidFill>
            <a:schemeClr val="accent5">
              <a:lumMod val="20000"/>
              <a:lumOff val="80000"/>
            </a:schemeClr>
          </a:solidFill>
        </p:grpSpPr>
        <p:sp>
          <p:nvSpPr>
            <p:cNvPr id="22" name="Rectangle: Rounded Corners 21">
              <a:extLst>
                <a:ext uri="{FF2B5EF4-FFF2-40B4-BE49-F238E27FC236}">
                  <a16:creationId xmlns:a16="http://schemas.microsoft.com/office/drawing/2014/main" id="{E61113D2-3CA3-48DD-BFF2-EDFF23E94B09}"/>
                </a:ext>
              </a:extLst>
            </p:cNvPr>
            <p:cNvSpPr/>
            <p:nvPr/>
          </p:nvSpPr>
          <p:spPr>
            <a:xfrm>
              <a:off x="6353192" y="4985019"/>
              <a:ext cx="1737360" cy="731520"/>
            </a:xfrm>
            <a:prstGeom prst="roundRect">
              <a:avLst/>
            </a:prstGeom>
            <a:grpFill/>
            <a:ln w="28575">
              <a:solidFill>
                <a:srgbClr val="002060"/>
              </a:solidFill>
            </a:ln>
          </p:spPr>
          <p:style>
            <a:lnRef idx="1">
              <a:schemeClr val="accent3"/>
            </a:lnRef>
            <a:fillRef idx="2">
              <a:schemeClr val="accent3"/>
            </a:fillRef>
            <a:effectRef idx="1">
              <a:schemeClr val="accent3"/>
            </a:effectRef>
            <a:fontRef idx="minor">
              <a:schemeClr val="dk1"/>
            </a:fontRef>
          </p:style>
          <p:txBody>
            <a:bodyPr rtlCol="0" anchor="ctr"/>
            <a:lstStyle/>
            <a:p>
              <a:pPr algn="ctr"/>
              <a:r>
                <a:rPr lang="en-US" sz="1600">
                  <a:solidFill>
                    <a:srgbClr val="002060"/>
                  </a:solidFill>
                </a:rPr>
                <a:t>Work Based Learning</a:t>
              </a:r>
            </a:p>
          </p:txBody>
        </p:sp>
        <p:sp>
          <p:nvSpPr>
            <p:cNvPr id="23" name="Rectangle: Rounded Corners 22">
              <a:extLst>
                <a:ext uri="{FF2B5EF4-FFF2-40B4-BE49-F238E27FC236}">
                  <a16:creationId xmlns:a16="http://schemas.microsoft.com/office/drawing/2014/main" id="{B5496E75-9670-41D3-A0AE-FE68E8BC765C}"/>
                </a:ext>
              </a:extLst>
            </p:cNvPr>
            <p:cNvSpPr/>
            <p:nvPr/>
          </p:nvSpPr>
          <p:spPr>
            <a:xfrm>
              <a:off x="8248431" y="4982965"/>
              <a:ext cx="1737360" cy="731520"/>
            </a:xfrm>
            <a:prstGeom prst="roundRect">
              <a:avLst/>
            </a:prstGeom>
            <a:grpFill/>
            <a:ln w="28575">
              <a:solidFill>
                <a:srgbClr val="002060"/>
              </a:solidFill>
            </a:ln>
          </p:spPr>
          <p:style>
            <a:lnRef idx="1">
              <a:schemeClr val="accent3"/>
            </a:lnRef>
            <a:fillRef idx="2">
              <a:schemeClr val="accent3"/>
            </a:fillRef>
            <a:effectRef idx="1">
              <a:schemeClr val="accent3"/>
            </a:effectRef>
            <a:fontRef idx="minor">
              <a:schemeClr val="dk1"/>
            </a:fontRef>
          </p:style>
          <p:txBody>
            <a:bodyPr rtlCol="0" anchor="ctr"/>
            <a:lstStyle/>
            <a:p>
              <a:pPr algn="ctr"/>
              <a:r>
                <a:rPr lang="en-US" sz="1600">
                  <a:solidFill>
                    <a:srgbClr val="002060"/>
                  </a:solidFill>
                </a:rPr>
                <a:t>Trial Work Experiences</a:t>
              </a:r>
            </a:p>
          </p:txBody>
        </p:sp>
        <p:sp>
          <p:nvSpPr>
            <p:cNvPr id="24" name="Rectangle: Rounded Corners 23">
              <a:extLst>
                <a:ext uri="{FF2B5EF4-FFF2-40B4-BE49-F238E27FC236}">
                  <a16:creationId xmlns:a16="http://schemas.microsoft.com/office/drawing/2014/main" id="{E49CFCA7-8BB7-41DA-AF94-9B593A1348D0}"/>
                </a:ext>
              </a:extLst>
            </p:cNvPr>
            <p:cNvSpPr/>
            <p:nvPr/>
          </p:nvSpPr>
          <p:spPr>
            <a:xfrm>
              <a:off x="10143670" y="4982965"/>
              <a:ext cx="1737360" cy="1574000"/>
            </a:xfrm>
            <a:prstGeom prst="roundRect">
              <a:avLst/>
            </a:prstGeom>
            <a:grpFill/>
            <a:ln w="28575">
              <a:solidFill>
                <a:srgbClr val="002060"/>
              </a:solidFill>
            </a:ln>
          </p:spPr>
          <p:style>
            <a:lnRef idx="1">
              <a:schemeClr val="accent3"/>
            </a:lnRef>
            <a:fillRef idx="2">
              <a:schemeClr val="accent3"/>
            </a:fillRef>
            <a:effectRef idx="1">
              <a:schemeClr val="accent3"/>
            </a:effectRef>
            <a:fontRef idx="minor">
              <a:schemeClr val="dk1"/>
            </a:fontRef>
          </p:style>
          <p:txBody>
            <a:bodyPr rtlCol="0" anchor="ctr"/>
            <a:lstStyle/>
            <a:p>
              <a:pPr algn="ctr"/>
              <a:r>
                <a:rPr lang="en-US" sz="1600">
                  <a:solidFill>
                    <a:srgbClr val="002060"/>
                  </a:solidFill>
                </a:rPr>
                <a:t>Industry Specific Training Placement Programs (ISTPP)</a:t>
              </a:r>
            </a:p>
          </p:txBody>
        </p:sp>
        <p:sp>
          <p:nvSpPr>
            <p:cNvPr id="25" name="Rectangle: Rounded Corners 24">
              <a:extLst>
                <a:ext uri="{FF2B5EF4-FFF2-40B4-BE49-F238E27FC236}">
                  <a16:creationId xmlns:a16="http://schemas.microsoft.com/office/drawing/2014/main" id="{8E44C6A9-8235-4327-853C-4CA1101A1021}"/>
                </a:ext>
              </a:extLst>
            </p:cNvPr>
            <p:cNvSpPr/>
            <p:nvPr/>
          </p:nvSpPr>
          <p:spPr>
            <a:xfrm>
              <a:off x="6353192" y="5827499"/>
              <a:ext cx="1737360" cy="731520"/>
            </a:xfrm>
            <a:prstGeom prst="roundRect">
              <a:avLst/>
            </a:prstGeom>
            <a:grpFill/>
            <a:ln w="28575">
              <a:solidFill>
                <a:srgbClr val="002060"/>
              </a:solidFill>
            </a:ln>
          </p:spPr>
          <p:style>
            <a:lnRef idx="1">
              <a:schemeClr val="accent3"/>
            </a:lnRef>
            <a:fillRef idx="2">
              <a:schemeClr val="accent3"/>
            </a:fillRef>
            <a:effectRef idx="1">
              <a:schemeClr val="accent3"/>
            </a:effectRef>
            <a:fontRef idx="minor">
              <a:schemeClr val="dk1"/>
            </a:fontRef>
          </p:style>
          <p:txBody>
            <a:bodyPr rtlCol="0" anchor="ctr"/>
            <a:lstStyle/>
            <a:p>
              <a:pPr algn="ctr"/>
              <a:r>
                <a:rPr lang="en-US" sz="1600">
                  <a:solidFill>
                    <a:srgbClr val="002060"/>
                  </a:solidFill>
                </a:rPr>
                <a:t>Work Attachments</a:t>
              </a:r>
            </a:p>
          </p:txBody>
        </p:sp>
        <p:sp>
          <p:nvSpPr>
            <p:cNvPr id="26" name="Rectangle: Rounded Corners 25">
              <a:extLst>
                <a:ext uri="{FF2B5EF4-FFF2-40B4-BE49-F238E27FC236}">
                  <a16:creationId xmlns:a16="http://schemas.microsoft.com/office/drawing/2014/main" id="{6EA6F2DA-887F-4C5B-8810-A3397B03A229}"/>
                </a:ext>
              </a:extLst>
            </p:cNvPr>
            <p:cNvSpPr/>
            <p:nvPr/>
          </p:nvSpPr>
          <p:spPr>
            <a:xfrm>
              <a:off x="8248430" y="5825445"/>
              <a:ext cx="1737360" cy="731520"/>
            </a:xfrm>
            <a:prstGeom prst="roundRect">
              <a:avLst/>
            </a:prstGeom>
            <a:grpFill/>
            <a:ln w="28575">
              <a:solidFill>
                <a:srgbClr val="002060"/>
              </a:solidFill>
            </a:ln>
          </p:spPr>
          <p:style>
            <a:lnRef idx="1">
              <a:schemeClr val="accent3"/>
            </a:lnRef>
            <a:fillRef idx="2">
              <a:schemeClr val="accent3"/>
            </a:fillRef>
            <a:effectRef idx="1">
              <a:schemeClr val="accent3"/>
            </a:effectRef>
            <a:fontRef idx="minor">
              <a:schemeClr val="dk1"/>
            </a:fontRef>
          </p:style>
          <p:txBody>
            <a:bodyPr rtlCol="0" anchor="ctr"/>
            <a:lstStyle/>
            <a:p>
              <a:pPr algn="ctr"/>
              <a:r>
                <a:rPr lang="en-US" sz="1600">
                  <a:solidFill>
                    <a:srgbClr val="002060"/>
                  </a:solidFill>
                </a:rPr>
                <a:t>On the Job Training</a:t>
              </a:r>
            </a:p>
          </p:txBody>
        </p:sp>
      </p:grpSp>
      <p:sp>
        <p:nvSpPr>
          <p:cNvPr id="28" name="Content Placeholder 27">
            <a:extLst>
              <a:ext uri="{FF2B5EF4-FFF2-40B4-BE49-F238E27FC236}">
                <a16:creationId xmlns:a16="http://schemas.microsoft.com/office/drawing/2014/main" id="{A84B8510-1492-405A-89B4-87BB495580D3}"/>
              </a:ext>
            </a:extLst>
          </p:cNvPr>
          <p:cNvSpPr>
            <a:spLocks noGrp="1"/>
          </p:cNvSpPr>
          <p:nvPr>
            <p:ph idx="1"/>
          </p:nvPr>
        </p:nvSpPr>
        <p:spPr>
          <a:xfrm>
            <a:off x="609600" y="1614071"/>
            <a:ext cx="10972800" cy="2090430"/>
          </a:xfrm>
        </p:spPr>
        <p:txBody>
          <a:bodyPr>
            <a:normAutofit/>
          </a:bodyPr>
          <a:lstStyle/>
          <a:p>
            <a:pPr marL="45721" indent="0" algn="just">
              <a:buNone/>
            </a:pPr>
            <a:r>
              <a:rPr lang="en-US" sz="2400">
                <a:solidFill>
                  <a:srgbClr val="000000"/>
                </a:solidFill>
              </a:rPr>
              <a:t>CE is a good strategy for those who need </a:t>
            </a:r>
            <a:r>
              <a:rPr lang="en-US" sz="2400" b="1" i="1" u="sng">
                <a:solidFill>
                  <a:srgbClr val="000000"/>
                </a:solidFill>
              </a:rPr>
              <a:t>more intensive support</a:t>
            </a:r>
            <a:r>
              <a:rPr lang="en-US" sz="2400" b="1">
                <a:solidFill>
                  <a:srgbClr val="000000"/>
                </a:solidFill>
              </a:rPr>
              <a:t> </a:t>
            </a:r>
            <a:r>
              <a:rPr lang="en-US" sz="2400">
                <a:solidFill>
                  <a:srgbClr val="000000"/>
                </a:solidFill>
              </a:rPr>
              <a:t>than typical individualized or group models and who may need to utilize more intensive discovery strategies for career and job direction.</a:t>
            </a:r>
            <a:endParaRPr lang="en-US" sz="100">
              <a:solidFill>
                <a:srgbClr val="000000"/>
              </a:solidFill>
            </a:endParaRPr>
          </a:p>
          <a:p>
            <a:pPr marL="45721" indent="0" algn="just">
              <a:buNone/>
            </a:pPr>
            <a:r>
              <a:rPr lang="en-US" sz="2400">
                <a:solidFill>
                  <a:srgbClr val="000000"/>
                </a:solidFill>
              </a:rPr>
              <a:t>CE is effective for individuals with complexities that make it difficult to utilize traditional job search strategies.</a:t>
            </a:r>
          </a:p>
          <a:p>
            <a:pPr marL="45721" indent="0">
              <a:buNone/>
            </a:pPr>
            <a:endParaRPr lang="en-US"/>
          </a:p>
        </p:txBody>
      </p:sp>
      <p:pic>
        <p:nvPicPr>
          <p:cNvPr id="33" name="Picture 32">
            <a:extLst>
              <a:ext uri="{FF2B5EF4-FFF2-40B4-BE49-F238E27FC236}">
                <a16:creationId xmlns:a16="http://schemas.microsoft.com/office/drawing/2014/main" id="{5E307F47-AEB6-4791-849C-B31747FED88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552456" y="3827882"/>
            <a:ext cx="995973" cy="663982"/>
          </a:xfrm>
          <a:prstGeom prst="rect">
            <a:avLst/>
          </a:prstGeom>
        </p:spPr>
      </p:pic>
      <p:pic>
        <p:nvPicPr>
          <p:cNvPr id="35" name="Picture 34">
            <a:extLst>
              <a:ext uri="{FF2B5EF4-FFF2-40B4-BE49-F238E27FC236}">
                <a16:creationId xmlns:a16="http://schemas.microsoft.com/office/drawing/2014/main" id="{CB5E1483-D036-40D3-A209-B808ABAB2C44}"/>
              </a:ext>
            </a:extLst>
          </p:cNvPr>
          <p:cNvPicPr>
            <a:picLocks noChangeAspect="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2340238" y="3932053"/>
            <a:ext cx="1551491" cy="497293"/>
          </a:xfrm>
          <a:prstGeom prst="rect">
            <a:avLst/>
          </a:prstGeom>
        </p:spPr>
      </p:pic>
    </p:spTree>
    <p:extLst>
      <p:ext uri="{BB962C8B-B14F-4D97-AF65-F5344CB8AC3E}">
        <p14:creationId xmlns:p14="http://schemas.microsoft.com/office/powerpoint/2010/main" val="234061272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AA5626-FCA6-4CD3-8637-DD34E6DFABE6}"/>
              </a:ext>
            </a:extLst>
          </p:cNvPr>
          <p:cNvSpPr>
            <a:spLocks noGrp="1"/>
          </p:cNvSpPr>
          <p:nvPr>
            <p:ph type="title"/>
          </p:nvPr>
        </p:nvSpPr>
        <p:spPr/>
        <p:txBody>
          <a:bodyPr/>
          <a:lstStyle/>
          <a:p>
            <a:pPr algn="ctr"/>
            <a:r>
              <a:rPr lang="en-US">
                <a:latin typeface="Ink Free" panose="03080402000500000000" pitchFamily="66" charset="0"/>
              </a:rPr>
              <a:t>Customized Employment – 3 Phases</a:t>
            </a:r>
          </a:p>
        </p:txBody>
      </p:sp>
      <p:graphicFrame>
        <p:nvGraphicFramePr>
          <p:cNvPr id="4" name="Diagram 3">
            <a:extLst>
              <a:ext uri="{FF2B5EF4-FFF2-40B4-BE49-F238E27FC236}">
                <a16:creationId xmlns:a16="http://schemas.microsoft.com/office/drawing/2014/main" id="{493C2AAA-4CD5-436C-98F5-4C7FF83FA39E}"/>
              </a:ext>
            </a:extLst>
          </p:cNvPr>
          <p:cNvGraphicFramePr/>
          <p:nvPr>
            <p:extLst>
              <p:ext uri="{D42A27DB-BD31-4B8C-83A1-F6EECF244321}">
                <p14:modId xmlns:p14="http://schemas.microsoft.com/office/powerpoint/2010/main" val="3499362199"/>
              </p:ext>
            </p:extLst>
          </p:nvPr>
        </p:nvGraphicFramePr>
        <p:xfrm>
          <a:off x="80595" y="2041791"/>
          <a:ext cx="7523063" cy="245702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Rectangle: Rounded Corners 5">
            <a:extLst>
              <a:ext uri="{FF2B5EF4-FFF2-40B4-BE49-F238E27FC236}">
                <a16:creationId xmlns:a16="http://schemas.microsoft.com/office/drawing/2014/main" id="{27269440-AEC1-4A46-B00D-200BB0722A85}"/>
              </a:ext>
            </a:extLst>
          </p:cNvPr>
          <p:cNvSpPr/>
          <p:nvPr/>
        </p:nvSpPr>
        <p:spPr>
          <a:xfrm>
            <a:off x="6680486" y="2418558"/>
            <a:ext cx="2235200" cy="1703494"/>
          </a:xfrm>
          <a:prstGeom prst="roundRect">
            <a:avLst/>
          </a:prstGeom>
          <a:solidFill>
            <a:srgbClr val="92D050"/>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600" b="1">
                <a:solidFill>
                  <a:srgbClr val="002060"/>
                </a:solidFill>
              </a:rPr>
              <a:t>Competitive Integrated Employment</a:t>
            </a:r>
          </a:p>
        </p:txBody>
      </p:sp>
      <p:sp>
        <p:nvSpPr>
          <p:cNvPr id="5" name="Rectangle: Rounded Corners 4">
            <a:extLst>
              <a:ext uri="{FF2B5EF4-FFF2-40B4-BE49-F238E27FC236}">
                <a16:creationId xmlns:a16="http://schemas.microsoft.com/office/drawing/2014/main" id="{4DDBDA8E-286F-4805-B8B4-F2656D946B76}"/>
              </a:ext>
            </a:extLst>
          </p:cNvPr>
          <p:cNvSpPr/>
          <p:nvPr/>
        </p:nvSpPr>
        <p:spPr>
          <a:xfrm>
            <a:off x="9042627" y="2418557"/>
            <a:ext cx="2235198" cy="858899"/>
          </a:xfrm>
          <a:prstGeom prst="roundRect">
            <a:avLst/>
          </a:prstGeom>
          <a:solidFill>
            <a:srgbClr val="FFC000"/>
          </a:solidFill>
          <a:ln>
            <a:solidFill>
              <a:srgbClr val="002060"/>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sz="1900" b="1">
                <a:solidFill>
                  <a:srgbClr val="002060"/>
                </a:solidFill>
              </a:rPr>
              <a:t>Individual Supported Employment (ISE)</a:t>
            </a:r>
          </a:p>
        </p:txBody>
      </p:sp>
      <p:sp>
        <p:nvSpPr>
          <p:cNvPr id="7" name="Rectangle: Rounded Corners 6">
            <a:extLst>
              <a:ext uri="{FF2B5EF4-FFF2-40B4-BE49-F238E27FC236}">
                <a16:creationId xmlns:a16="http://schemas.microsoft.com/office/drawing/2014/main" id="{276B7F50-88B4-4550-A111-69515C363B33}"/>
              </a:ext>
            </a:extLst>
          </p:cNvPr>
          <p:cNvSpPr/>
          <p:nvPr/>
        </p:nvSpPr>
        <p:spPr>
          <a:xfrm>
            <a:off x="9042628" y="3380373"/>
            <a:ext cx="2235198" cy="741679"/>
          </a:xfrm>
          <a:prstGeom prst="roundRect">
            <a:avLst/>
          </a:prstGeom>
          <a:solidFill>
            <a:srgbClr val="FFC000"/>
          </a:solidFill>
          <a:ln>
            <a:solidFill>
              <a:srgbClr val="002060"/>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sz="1900" b="1">
                <a:solidFill>
                  <a:srgbClr val="002060"/>
                </a:solidFill>
              </a:rPr>
              <a:t>Natural Supports</a:t>
            </a:r>
          </a:p>
        </p:txBody>
      </p:sp>
      <p:pic>
        <p:nvPicPr>
          <p:cNvPr id="9" name="Content Placeholder 8" descr="Negotiation PNG Transparent Images | PNG All">
            <a:extLst>
              <a:ext uri="{FF2B5EF4-FFF2-40B4-BE49-F238E27FC236}">
                <a16:creationId xmlns:a16="http://schemas.microsoft.com/office/drawing/2014/main" id="{CDDC8B4F-83AF-462D-BD1D-A3893E6FD3EE}"/>
              </a:ext>
            </a:extLst>
          </p:cNvPr>
          <p:cNvPicPr>
            <a:picLocks noGrp="1" noChangeAspect="1"/>
          </p:cNvPicPr>
          <p:nvPr>
            <p:ph idx="1"/>
          </p:nvPr>
        </p:nvPicPr>
        <p:blipFill>
          <a:blip r:embed="rId8">
            <a:extLst>
              <a:ext uri="{28A0092B-C50C-407E-A947-70E740481C1C}">
                <a14:useLocalDpi xmlns:a14="http://schemas.microsoft.com/office/drawing/2010/main" val="0"/>
              </a:ext>
            </a:extLst>
          </a:blip>
          <a:srcRect/>
          <a:stretch>
            <a:fillRect/>
          </a:stretch>
        </p:blipFill>
        <p:spPr bwMode="auto">
          <a:xfrm>
            <a:off x="1441807" y="4498819"/>
            <a:ext cx="3195064" cy="1819973"/>
          </a:xfrm>
          <a:prstGeom prst="rect">
            <a:avLst/>
          </a:prstGeom>
          <a:noFill/>
          <a:ln>
            <a:noFill/>
          </a:ln>
        </p:spPr>
      </p:pic>
      <p:sp>
        <p:nvSpPr>
          <p:cNvPr id="8" name="TextBox 7">
            <a:extLst>
              <a:ext uri="{FF2B5EF4-FFF2-40B4-BE49-F238E27FC236}">
                <a16:creationId xmlns:a16="http://schemas.microsoft.com/office/drawing/2014/main" id="{6CFD200E-AFFC-4298-A22F-30A66DB5817B}"/>
              </a:ext>
            </a:extLst>
          </p:cNvPr>
          <p:cNvSpPr txBox="1"/>
          <p:nvPr/>
        </p:nvSpPr>
        <p:spPr>
          <a:xfrm>
            <a:off x="7161315" y="5260412"/>
            <a:ext cx="4791200" cy="1200329"/>
          </a:xfrm>
          <a:prstGeom prst="rect">
            <a:avLst/>
          </a:prstGeom>
          <a:noFill/>
        </p:spPr>
        <p:txBody>
          <a:bodyPr wrap="square" rtlCol="0">
            <a:spAutoFit/>
          </a:bodyPr>
          <a:lstStyle/>
          <a:p>
            <a:pPr marL="45721"/>
            <a:r>
              <a:rPr lang="en-US" sz="2400" b="1">
                <a:solidFill>
                  <a:srgbClr val="002060"/>
                </a:solidFill>
              </a:rPr>
              <a:t>Reach out to your case manager if you think CE would be a good option for you.</a:t>
            </a:r>
          </a:p>
        </p:txBody>
      </p:sp>
      <p:sp>
        <p:nvSpPr>
          <p:cNvPr id="10" name="Star: 5 Points 9">
            <a:extLst>
              <a:ext uri="{FF2B5EF4-FFF2-40B4-BE49-F238E27FC236}">
                <a16:creationId xmlns:a16="http://schemas.microsoft.com/office/drawing/2014/main" id="{51B8345A-62CA-4E25-8D1C-045BA441FF5D}"/>
              </a:ext>
            </a:extLst>
          </p:cNvPr>
          <p:cNvSpPr/>
          <p:nvPr/>
        </p:nvSpPr>
        <p:spPr>
          <a:xfrm>
            <a:off x="6558338" y="5260412"/>
            <a:ext cx="602977" cy="453089"/>
          </a:xfrm>
          <a:prstGeom prst="star5">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Tree>
    <p:extLst>
      <p:ext uri="{BB962C8B-B14F-4D97-AF65-F5344CB8AC3E}">
        <p14:creationId xmlns:p14="http://schemas.microsoft.com/office/powerpoint/2010/main" val="56663958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00C4F1C3-3ADD-491F-8C66-57912A24217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1140" y="243840"/>
            <a:ext cx="11724640" cy="6377939"/>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sp>
      <p:sp>
        <p:nvSpPr>
          <p:cNvPr id="21" name="Rectangle 8">
            <a:extLst>
              <a:ext uri="{FF2B5EF4-FFF2-40B4-BE49-F238E27FC236}">
                <a16:creationId xmlns:a16="http://schemas.microsoft.com/office/drawing/2014/main" id="{0B323FE0-DFB0-4368-A3C2-FC1402A98C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1140" y="243840"/>
            <a:ext cx="11724640" cy="6377939"/>
          </a:xfrm>
          <a:prstGeom prst="rect">
            <a:avLst/>
          </a:prstGeom>
          <a:solidFill>
            <a:schemeClr val="accent1"/>
          </a:solidFill>
          <a:ln w="12700">
            <a:solidFill>
              <a:srgbClr val="FFFFFF"/>
            </a:solidFill>
          </a:ln>
        </p:spPr>
        <p:style>
          <a:lnRef idx="2">
            <a:schemeClr val="accent1">
              <a:shade val="50000"/>
            </a:schemeClr>
          </a:lnRef>
          <a:fillRef idx="1">
            <a:schemeClr val="accent1"/>
          </a:fillRef>
          <a:effectRef idx="0">
            <a:schemeClr val="accent1"/>
          </a:effectRef>
          <a:fontRef idx="minor">
            <a:schemeClr val="lt1"/>
          </a:fontRef>
        </p:style>
      </p:sp>
      <p:cxnSp>
        <p:nvCxnSpPr>
          <p:cNvPr id="22" name="Straight Connector 10">
            <a:extLst>
              <a:ext uri="{FF2B5EF4-FFF2-40B4-BE49-F238E27FC236}">
                <a16:creationId xmlns:a16="http://schemas.microsoft.com/office/drawing/2014/main" id="{E4BCA77F-6A46-46C1-822E-DF8DB6F08D5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978660" y="3733800"/>
            <a:ext cx="8229601" cy="0"/>
          </a:xfrm>
          <a:prstGeom prst="line">
            <a:avLst/>
          </a:prstGeom>
          <a:ln>
            <a:solidFill>
              <a:srgbClr val="FFFFFF"/>
            </a:solidFill>
          </a:ln>
        </p:spPr>
        <p:style>
          <a:lnRef idx="1">
            <a:schemeClr val="accent1"/>
          </a:lnRef>
          <a:fillRef idx="0">
            <a:schemeClr val="accent1"/>
          </a:fillRef>
          <a:effectRef idx="0">
            <a:schemeClr val="accent1"/>
          </a:effectRef>
          <a:fontRef idx="minor">
            <a:schemeClr val="tx1"/>
          </a:fontRef>
        </p:style>
      </p:cxnSp>
      <p:sp useBgFill="1">
        <p:nvSpPr>
          <p:cNvPr id="23" name="Rectangle 12">
            <a:extLst>
              <a:ext uri="{FF2B5EF4-FFF2-40B4-BE49-F238E27FC236}">
                <a16:creationId xmlns:a16="http://schemas.microsoft.com/office/drawing/2014/main" id="{00F30BB5-7BA0-4D79-B51D-809B0D796A1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1"/>
            <a:ext cx="12192000" cy="6858000"/>
          </a:xfrm>
          <a:prstGeom prst="rect">
            <a:avLst/>
          </a:prstGeom>
          <a:ln w="12700">
            <a:noFill/>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EC541902-B2B8-47E3-9C50-D51E3BEFD1EC}"/>
              </a:ext>
            </a:extLst>
          </p:cNvPr>
          <p:cNvSpPr>
            <a:spLocks noGrp="1"/>
          </p:cNvSpPr>
          <p:nvPr>
            <p:ph type="title"/>
          </p:nvPr>
        </p:nvSpPr>
        <p:spPr>
          <a:xfrm>
            <a:off x="4783288" y="821637"/>
            <a:ext cx="6758457" cy="5197425"/>
          </a:xfrm>
        </p:spPr>
        <p:txBody>
          <a:bodyPr vert="horz" lIns="91440" tIns="45720" rIns="91440" bIns="45720" rtlCol="0" anchor="ctr">
            <a:normAutofit/>
          </a:bodyPr>
          <a:lstStyle/>
          <a:p>
            <a:pPr>
              <a:lnSpc>
                <a:spcPct val="85000"/>
              </a:lnSpc>
            </a:pPr>
            <a:r>
              <a:rPr lang="en-US" sz="6000" cap="all">
                <a:latin typeface="Ink Free" panose="03080402000500000000" pitchFamily="66" charset="0"/>
              </a:rPr>
              <a:t>Individual Supported </a:t>
            </a:r>
            <a:br>
              <a:rPr lang="en-US" sz="6000" cap="all">
                <a:latin typeface="Ink Free" panose="03080402000500000000" pitchFamily="66" charset="0"/>
              </a:rPr>
            </a:br>
            <a:r>
              <a:rPr lang="en-US" sz="6000" cap="all">
                <a:latin typeface="Ink Free" panose="03080402000500000000" pitchFamily="66" charset="0"/>
              </a:rPr>
              <a:t>employment</a:t>
            </a:r>
            <a:br>
              <a:rPr lang="en-US" sz="6000" cap="all">
                <a:latin typeface="Ink Free" panose="03080402000500000000" pitchFamily="66" charset="0"/>
              </a:rPr>
            </a:br>
            <a:br>
              <a:rPr lang="en-US" sz="6000" cap="all">
                <a:latin typeface="Ink Free" panose="03080402000500000000" pitchFamily="66" charset="0"/>
              </a:rPr>
            </a:br>
            <a:r>
              <a:rPr lang="en-US" sz="5400" cap="all">
                <a:latin typeface="Ink Free" panose="03080402000500000000" pitchFamily="66" charset="0"/>
              </a:rPr>
              <a:t>Success Stories</a:t>
            </a:r>
          </a:p>
        </p:txBody>
      </p:sp>
      <p:sp>
        <p:nvSpPr>
          <p:cNvPr id="24" name="Rectangle 14">
            <a:extLst>
              <a:ext uri="{FF2B5EF4-FFF2-40B4-BE49-F238E27FC236}">
                <a16:creationId xmlns:a16="http://schemas.microsoft.com/office/drawing/2014/main" id="{44F561C9-F335-45B4-A0DC-68F94609989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39821" cy="6858000"/>
          </a:xfrm>
          <a:prstGeom prst="rect">
            <a:avLst/>
          </a:prstGeom>
          <a:solidFill>
            <a:schemeClr val="accent1"/>
          </a:solidFill>
          <a:ln w="12700" cmpd="sng">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pic>
        <p:nvPicPr>
          <p:cNvPr id="8" name="Picture 7">
            <a:extLst>
              <a:ext uri="{FF2B5EF4-FFF2-40B4-BE49-F238E27FC236}">
                <a16:creationId xmlns:a16="http://schemas.microsoft.com/office/drawing/2014/main" id="{3E50EBDD-076D-4AE9-B5F5-5B621F57E0EB}"/>
              </a:ext>
            </a:extLst>
          </p:cNvPr>
          <p:cNvPicPr>
            <a:picLocks noChangeAspect="1"/>
          </p:cNvPicPr>
          <p:nvPr/>
        </p:nvPicPr>
        <p:blipFill rotWithShape="1">
          <a:blip r:embed="rId2"/>
          <a:srcRect t="4570" b="24961"/>
          <a:stretch/>
        </p:blipFill>
        <p:spPr>
          <a:xfrm>
            <a:off x="96832" y="80453"/>
            <a:ext cx="2429594" cy="3043747"/>
          </a:xfrm>
          <a:prstGeom prst="rect">
            <a:avLst/>
          </a:prstGeom>
          <a:solidFill>
            <a:srgbClr val="FFFFFF">
              <a:shade val="85000"/>
            </a:srgbClr>
          </a:solidFill>
          <a:ln w="88900" cap="sq">
            <a:solidFill>
              <a:schemeClr val="accent2">
                <a:lumMod val="20000"/>
                <a:lumOff val="80000"/>
              </a:schemeClr>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9" name="TextBox 8">
            <a:extLst>
              <a:ext uri="{FF2B5EF4-FFF2-40B4-BE49-F238E27FC236}">
                <a16:creationId xmlns:a16="http://schemas.microsoft.com/office/drawing/2014/main" id="{69D6A11A-B2D2-4866-82B9-CB163983B5BC}"/>
              </a:ext>
            </a:extLst>
          </p:cNvPr>
          <p:cNvSpPr txBox="1"/>
          <p:nvPr/>
        </p:nvSpPr>
        <p:spPr>
          <a:xfrm>
            <a:off x="2526426" y="614989"/>
            <a:ext cx="1074733" cy="584775"/>
          </a:xfrm>
          <a:prstGeom prst="rect">
            <a:avLst/>
          </a:prstGeom>
          <a:noFill/>
        </p:spPr>
        <p:txBody>
          <a:bodyPr wrap="square" rtlCol="0">
            <a:spAutoFit/>
          </a:bodyPr>
          <a:lstStyle/>
          <a:p>
            <a:r>
              <a:rPr lang="en-US" sz="3200" b="1" err="1">
                <a:solidFill>
                  <a:schemeClr val="bg1"/>
                </a:solidFill>
                <a:latin typeface="Ink Free" panose="03080402000500000000" pitchFamily="66" charset="0"/>
              </a:rPr>
              <a:t>Bri</a:t>
            </a:r>
            <a:endParaRPr lang="en-US" sz="3200" b="1">
              <a:solidFill>
                <a:schemeClr val="bg1"/>
              </a:solidFill>
              <a:latin typeface="Ink Free" panose="03080402000500000000" pitchFamily="66" charset="0"/>
            </a:endParaRPr>
          </a:p>
        </p:txBody>
      </p:sp>
      <p:sp>
        <p:nvSpPr>
          <p:cNvPr id="10" name="TextBox 9">
            <a:extLst>
              <a:ext uri="{FF2B5EF4-FFF2-40B4-BE49-F238E27FC236}">
                <a16:creationId xmlns:a16="http://schemas.microsoft.com/office/drawing/2014/main" id="{ACD53DB2-18ED-4F2E-978A-A6CBFB8F75D6}"/>
              </a:ext>
            </a:extLst>
          </p:cNvPr>
          <p:cNvSpPr txBox="1"/>
          <p:nvPr/>
        </p:nvSpPr>
        <p:spPr>
          <a:xfrm>
            <a:off x="1025913" y="5403608"/>
            <a:ext cx="1360450" cy="584775"/>
          </a:xfrm>
          <a:prstGeom prst="rect">
            <a:avLst/>
          </a:prstGeom>
          <a:noFill/>
        </p:spPr>
        <p:txBody>
          <a:bodyPr wrap="square" rtlCol="0">
            <a:spAutoFit/>
          </a:bodyPr>
          <a:lstStyle/>
          <a:p>
            <a:r>
              <a:rPr lang="en-US" sz="3200" b="1">
                <a:solidFill>
                  <a:schemeClr val="bg1"/>
                </a:solidFill>
                <a:latin typeface="Ink Free" panose="03080402000500000000" pitchFamily="66" charset="0"/>
              </a:rPr>
              <a:t>Brent</a:t>
            </a:r>
          </a:p>
        </p:txBody>
      </p:sp>
      <p:pic>
        <p:nvPicPr>
          <p:cNvPr id="11" name="Picture 1">
            <a:extLst>
              <a:ext uri="{FF2B5EF4-FFF2-40B4-BE49-F238E27FC236}">
                <a16:creationId xmlns:a16="http://schemas.microsoft.com/office/drawing/2014/main" id="{0F0F9FE6-2F45-4E8A-BFA7-5D706CF158C0}"/>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24641"/>
          <a:stretch/>
        </p:blipFill>
        <p:spPr bwMode="auto">
          <a:xfrm>
            <a:off x="2386362" y="3209585"/>
            <a:ext cx="1672799" cy="352945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151205930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B086532B-5A3E-44A5-A0C2-22A0DB316C4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1140" y="243840"/>
            <a:ext cx="11724640" cy="6377939"/>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C36E7279-6E53-4865-B1AB-EAC55DC3DA52}"/>
              </a:ext>
            </a:extLst>
          </p:cNvPr>
          <p:cNvSpPr>
            <a:spLocks noGrp="1"/>
          </p:cNvSpPr>
          <p:nvPr>
            <p:ph type="title"/>
          </p:nvPr>
        </p:nvSpPr>
        <p:spPr>
          <a:xfrm>
            <a:off x="707064" y="609600"/>
            <a:ext cx="6993914" cy="1356360"/>
          </a:xfrm>
        </p:spPr>
        <p:txBody>
          <a:bodyPr>
            <a:normAutofit/>
          </a:bodyPr>
          <a:lstStyle/>
          <a:p>
            <a:pPr algn="l" defTabSz="2844835">
              <a:spcAft>
                <a:spcPct val="35000"/>
              </a:spcAft>
            </a:pPr>
            <a:r>
              <a:rPr lang="en-US">
                <a:latin typeface="Ink Free" panose="03080402000500000000" pitchFamily="66" charset="0"/>
              </a:rPr>
              <a:t>Individual Supported Employment (ISE)</a:t>
            </a:r>
          </a:p>
        </p:txBody>
      </p:sp>
      <p:sp>
        <p:nvSpPr>
          <p:cNvPr id="3" name="Content Placeholder 2">
            <a:extLst>
              <a:ext uri="{FF2B5EF4-FFF2-40B4-BE49-F238E27FC236}">
                <a16:creationId xmlns:a16="http://schemas.microsoft.com/office/drawing/2014/main" id="{6C8D4407-9430-4D5B-BA43-C16E6CEEB696}"/>
              </a:ext>
            </a:extLst>
          </p:cNvPr>
          <p:cNvSpPr>
            <a:spLocks noGrp="1"/>
          </p:cNvSpPr>
          <p:nvPr>
            <p:ph idx="1"/>
          </p:nvPr>
        </p:nvSpPr>
        <p:spPr>
          <a:xfrm>
            <a:off x="707064" y="2161980"/>
            <a:ext cx="7252246" cy="4002514"/>
          </a:xfrm>
        </p:spPr>
        <p:txBody>
          <a:bodyPr>
            <a:normAutofit lnSpcReduction="10000"/>
          </a:bodyPr>
          <a:lstStyle/>
          <a:p>
            <a:pPr marL="45721" indent="0" fontAlgn="base">
              <a:buNone/>
            </a:pPr>
            <a:r>
              <a:rPr lang="en-US" sz="2400">
                <a:solidFill>
                  <a:schemeClr val="tx1"/>
                </a:solidFill>
              </a:rPr>
              <a:t>ISE includes:</a:t>
            </a:r>
          </a:p>
          <a:p>
            <a:pPr fontAlgn="base">
              <a:buFont typeface="Wingdings" panose="05000000000000000000" pitchFamily="2" charset="2"/>
              <a:buChar char="Ø"/>
            </a:pPr>
            <a:r>
              <a:rPr lang="en-US" sz="2400">
                <a:solidFill>
                  <a:schemeClr val="tx1"/>
                </a:solidFill>
              </a:rPr>
              <a:t>assisting individuals find and apply for jobs</a:t>
            </a:r>
          </a:p>
          <a:p>
            <a:pPr rtl="0" fontAlgn="base">
              <a:buFont typeface="Wingdings" panose="05000000000000000000" pitchFamily="2" charset="2"/>
              <a:buChar char="Ø"/>
            </a:pPr>
            <a:r>
              <a:rPr lang="en-US" sz="2400">
                <a:solidFill>
                  <a:schemeClr val="tx1"/>
                </a:solidFill>
              </a:rPr>
              <a:t>supports to help individuals in competitive work settings</a:t>
            </a:r>
          </a:p>
          <a:p>
            <a:pPr rtl="0" fontAlgn="base">
              <a:buFont typeface="Wingdings" panose="05000000000000000000" pitchFamily="2" charset="2"/>
              <a:buChar char="Ø"/>
            </a:pPr>
            <a:r>
              <a:rPr lang="en-US" sz="2400">
                <a:solidFill>
                  <a:schemeClr val="tx1"/>
                </a:solidFill>
              </a:rPr>
              <a:t>job coaching support once work is secured ​</a:t>
            </a:r>
          </a:p>
          <a:p>
            <a:pPr marL="45721" indent="0" fontAlgn="base">
              <a:buNone/>
            </a:pPr>
            <a:endParaRPr lang="en-US" sz="2400">
              <a:solidFill>
                <a:schemeClr val="tx1"/>
              </a:solidFill>
            </a:endParaRPr>
          </a:p>
          <a:p>
            <a:pPr marL="45721" indent="0" fontAlgn="base">
              <a:buNone/>
            </a:pPr>
            <a:r>
              <a:rPr lang="en-US" sz="2400">
                <a:solidFill>
                  <a:schemeClr val="tx1"/>
                </a:solidFill>
              </a:rPr>
              <a:t>This service is designed to provide support and supervision </a:t>
            </a:r>
            <a:r>
              <a:rPr lang="en-US" sz="2400" b="1">
                <a:solidFill>
                  <a:schemeClr val="tx1"/>
                </a:solidFill>
              </a:rPr>
              <a:t>but is not intended </a:t>
            </a:r>
            <a:r>
              <a:rPr lang="en-US" sz="2400">
                <a:solidFill>
                  <a:schemeClr val="tx1"/>
                </a:solidFill>
              </a:rPr>
              <a:t>to provide ongoing long term 1:1 support to help a person complete their work activities.</a:t>
            </a:r>
          </a:p>
        </p:txBody>
      </p:sp>
      <p:pic>
        <p:nvPicPr>
          <p:cNvPr id="5" name="Picture 2" descr="Free Career Choice Cliparts, Download Free Career Choice Cliparts png ...">
            <a:extLst>
              <a:ext uri="{FF2B5EF4-FFF2-40B4-BE49-F238E27FC236}">
                <a16:creationId xmlns:a16="http://schemas.microsoft.com/office/drawing/2014/main" id="{E087A04A-DF88-43E0-9D48-2D301C36C7D8}"/>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8286617" y="3844385"/>
            <a:ext cx="3412310" cy="2559232"/>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43357F1E-CF16-4C4E-90C1-FD011063822D}"/>
              </a:ext>
            </a:extLst>
          </p:cNvPr>
          <p:cNvSpPr txBox="1"/>
          <p:nvPr/>
        </p:nvSpPr>
        <p:spPr>
          <a:xfrm>
            <a:off x="8945473" y="746917"/>
            <a:ext cx="2683000" cy="3416320"/>
          </a:xfrm>
          <a:prstGeom prst="rect">
            <a:avLst/>
          </a:prstGeom>
          <a:noFill/>
        </p:spPr>
        <p:txBody>
          <a:bodyPr wrap="square">
            <a:spAutoFit/>
          </a:bodyPr>
          <a:lstStyle/>
          <a:p>
            <a:pPr marL="45721"/>
            <a:r>
              <a:rPr lang="en-US" sz="2400">
                <a:solidFill>
                  <a:srgbClr val="002060"/>
                </a:solidFill>
              </a:rPr>
              <a:t>Any DDS eligible individual interested in competitive integrated employment (CIE) regardless of their current service type</a:t>
            </a:r>
            <a:r>
              <a:rPr lang="en-US">
                <a:solidFill>
                  <a:srgbClr val="002060"/>
                </a:solidFill>
              </a:rPr>
              <a:t>. </a:t>
            </a:r>
          </a:p>
        </p:txBody>
      </p:sp>
      <p:sp>
        <p:nvSpPr>
          <p:cNvPr id="9" name="Thought Bubble: Cloud 8">
            <a:extLst>
              <a:ext uri="{FF2B5EF4-FFF2-40B4-BE49-F238E27FC236}">
                <a16:creationId xmlns:a16="http://schemas.microsoft.com/office/drawing/2014/main" id="{D10773E5-3415-4A71-9445-3F606FD30546}"/>
              </a:ext>
            </a:extLst>
          </p:cNvPr>
          <p:cNvSpPr/>
          <p:nvPr/>
        </p:nvSpPr>
        <p:spPr>
          <a:xfrm flipH="1">
            <a:off x="6060681" y="243840"/>
            <a:ext cx="2635417" cy="1310424"/>
          </a:xfrm>
          <a:prstGeom prst="cloudCallout">
            <a:avLst>
              <a:gd name="adj1" fmla="val -62827"/>
              <a:gd name="adj2" fmla="val 81328"/>
            </a:avLst>
          </a:prstGeom>
          <a:solidFill>
            <a:srgbClr val="FFC000"/>
          </a:solidFill>
          <a:ln>
            <a:solidFill>
              <a:srgbClr val="FFC000"/>
            </a:solidFill>
          </a:ln>
        </p:spPr>
        <p:style>
          <a:lnRef idx="1">
            <a:schemeClr val="accent3"/>
          </a:lnRef>
          <a:fillRef idx="2">
            <a:schemeClr val="accent3"/>
          </a:fillRef>
          <a:effectRef idx="1">
            <a:schemeClr val="accent3"/>
          </a:effectRef>
          <a:fontRef idx="minor">
            <a:schemeClr val="dk1"/>
          </a:fontRef>
        </p:style>
        <p:txBody>
          <a:bodyPr lIns="91440" tIns="45720" rIns="91440" bIns="45720" rtlCol="0" anchor="ctr"/>
          <a:lstStyle/>
          <a:p>
            <a:pPr marL="45721" algn="ctr"/>
            <a:r>
              <a:rPr lang="en-US" sz="2400" b="1">
                <a:solidFill>
                  <a:srgbClr val="002060"/>
                </a:solidFill>
              </a:rPr>
              <a:t>Who is a good candidate? </a:t>
            </a:r>
          </a:p>
        </p:txBody>
      </p:sp>
      <p:sp>
        <p:nvSpPr>
          <p:cNvPr id="7" name="Star: 5 Points 6">
            <a:extLst>
              <a:ext uri="{FF2B5EF4-FFF2-40B4-BE49-F238E27FC236}">
                <a16:creationId xmlns:a16="http://schemas.microsoft.com/office/drawing/2014/main" id="{74F5B8F7-E355-4C48-A76C-35675C807982}"/>
              </a:ext>
            </a:extLst>
          </p:cNvPr>
          <p:cNvSpPr/>
          <p:nvPr/>
        </p:nvSpPr>
        <p:spPr>
          <a:xfrm>
            <a:off x="307110" y="4713682"/>
            <a:ext cx="472601" cy="412506"/>
          </a:xfrm>
          <a:prstGeom prst="star5">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a:extLst>
              <a:ext uri="{FF2B5EF4-FFF2-40B4-BE49-F238E27FC236}">
                <a16:creationId xmlns:a16="http://schemas.microsoft.com/office/drawing/2014/main" id="{60234049-68E3-429E-9D26-ABC329BAD1D8}"/>
              </a:ext>
            </a:extLst>
          </p:cNvPr>
          <p:cNvSpPr txBox="1"/>
          <p:nvPr/>
        </p:nvSpPr>
        <p:spPr>
          <a:xfrm>
            <a:off x="8945473" y="6051033"/>
            <a:ext cx="2923939" cy="461665"/>
          </a:xfrm>
          <a:prstGeom prst="rect">
            <a:avLst/>
          </a:prstGeom>
          <a:solidFill>
            <a:srgbClr val="FFC000"/>
          </a:solidFill>
          <a:ln>
            <a:solidFill>
              <a:srgbClr val="FFC000"/>
            </a:solidFill>
          </a:ln>
        </p:spPr>
        <p:txBody>
          <a:bodyPr wrap="square" rtlCol="0">
            <a:spAutoFit/>
          </a:bodyPr>
          <a:lstStyle/>
          <a:p>
            <a:r>
              <a:rPr lang="en-US" sz="2400">
                <a:hlinkClick r:id="rId4"/>
              </a:rPr>
              <a:t>ISE Brochure (ct.gov)</a:t>
            </a:r>
            <a:endParaRPr lang="en-US" sz="2400"/>
          </a:p>
        </p:txBody>
      </p:sp>
    </p:spTree>
    <p:extLst>
      <p:ext uri="{BB962C8B-B14F-4D97-AF65-F5344CB8AC3E}">
        <p14:creationId xmlns:p14="http://schemas.microsoft.com/office/powerpoint/2010/main" val="251673574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Swimming goggles on the side of a lap pool">
            <a:extLst>
              <a:ext uri="{FF2B5EF4-FFF2-40B4-BE49-F238E27FC236}">
                <a16:creationId xmlns:a16="http://schemas.microsoft.com/office/drawing/2014/main" id="{0DEBC08D-2499-41FA-89DE-A780A689242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90897" y="145734"/>
            <a:ext cx="11743361" cy="6421349"/>
          </a:xfrm>
          <a:prstGeom prst="rect">
            <a:avLst/>
          </a:prstGeom>
        </p:spPr>
      </p:pic>
      <p:sp>
        <p:nvSpPr>
          <p:cNvPr id="6" name="TextBox 5">
            <a:extLst>
              <a:ext uri="{FF2B5EF4-FFF2-40B4-BE49-F238E27FC236}">
                <a16:creationId xmlns:a16="http://schemas.microsoft.com/office/drawing/2014/main" id="{C4074FD3-2FF3-4BAB-8950-69AD20A26BAA}"/>
              </a:ext>
            </a:extLst>
          </p:cNvPr>
          <p:cNvSpPr txBox="1"/>
          <p:nvPr/>
        </p:nvSpPr>
        <p:spPr>
          <a:xfrm>
            <a:off x="7091095" y="190584"/>
            <a:ext cx="3112271" cy="2169825"/>
          </a:xfrm>
          <a:prstGeom prst="rect">
            <a:avLst/>
          </a:prstGeom>
          <a:noFill/>
        </p:spPr>
        <p:txBody>
          <a:bodyPr wrap="square" rtlCol="0">
            <a:spAutoFit/>
          </a:bodyPr>
          <a:lstStyle/>
          <a:p>
            <a:pPr algn="ctr"/>
            <a:r>
              <a:rPr lang="en-US" sz="4500" b="1" err="1">
                <a:solidFill>
                  <a:srgbClr val="CD3415"/>
                </a:solidFill>
                <a:latin typeface="Ink Free" panose="03080402000500000000" pitchFamily="66" charset="0"/>
              </a:rPr>
              <a:t>Bri</a:t>
            </a:r>
            <a:endParaRPr lang="en-US" sz="4500" b="1">
              <a:solidFill>
                <a:srgbClr val="CD3415"/>
              </a:solidFill>
              <a:latin typeface="Ink Free" panose="03080402000500000000" pitchFamily="66" charset="0"/>
            </a:endParaRPr>
          </a:p>
          <a:p>
            <a:pPr algn="ctr"/>
            <a:r>
              <a:rPr lang="en-US" sz="4500" b="1">
                <a:solidFill>
                  <a:srgbClr val="CD3415"/>
                </a:solidFill>
                <a:latin typeface="Ink Free" panose="03080402000500000000" pitchFamily="66" charset="0"/>
              </a:rPr>
              <a:t>Employment All Star</a:t>
            </a:r>
          </a:p>
        </p:txBody>
      </p:sp>
      <p:sp>
        <p:nvSpPr>
          <p:cNvPr id="7" name="TextBox 6">
            <a:extLst>
              <a:ext uri="{FF2B5EF4-FFF2-40B4-BE49-F238E27FC236}">
                <a16:creationId xmlns:a16="http://schemas.microsoft.com/office/drawing/2014/main" id="{227D310B-E2F5-41E8-B79D-88E609CAF958}"/>
              </a:ext>
            </a:extLst>
          </p:cNvPr>
          <p:cNvSpPr txBox="1"/>
          <p:nvPr/>
        </p:nvSpPr>
        <p:spPr>
          <a:xfrm>
            <a:off x="127684" y="188109"/>
            <a:ext cx="2783226" cy="6463308"/>
          </a:xfrm>
          <a:custGeom>
            <a:avLst/>
            <a:gdLst>
              <a:gd name="connsiteX0" fmla="*/ 0 w 2783226"/>
              <a:gd name="connsiteY0" fmla="*/ 0 h 6463308"/>
              <a:gd name="connsiteX1" fmla="*/ 584477 w 2783226"/>
              <a:gd name="connsiteY1" fmla="*/ 0 h 6463308"/>
              <a:gd name="connsiteX2" fmla="*/ 1113290 w 2783226"/>
              <a:gd name="connsiteY2" fmla="*/ 0 h 6463308"/>
              <a:gd name="connsiteX3" fmla="*/ 1697768 w 2783226"/>
              <a:gd name="connsiteY3" fmla="*/ 0 h 6463308"/>
              <a:gd name="connsiteX4" fmla="*/ 2170916 w 2783226"/>
              <a:gd name="connsiteY4" fmla="*/ 0 h 6463308"/>
              <a:gd name="connsiteX5" fmla="*/ 2783226 w 2783226"/>
              <a:gd name="connsiteY5" fmla="*/ 0 h 6463308"/>
              <a:gd name="connsiteX6" fmla="*/ 2783226 w 2783226"/>
              <a:gd name="connsiteY6" fmla="*/ 652207 h 6463308"/>
              <a:gd name="connsiteX7" fmla="*/ 2783226 w 2783226"/>
              <a:gd name="connsiteY7" fmla="*/ 1304413 h 6463308"/>
              <a:gd name="connsiteX8" fmla="*/ 2783226 w 2783226"/>
              <a:gd name="connsiteY8" fmla="*/ 1698087 h 6463308"/>
              <a:gd name="connsiteX9" fmla="*/ 2783226 w 2783226"/>
              <a:gd name="connsiteY9" fmla="*/ 2221028 h 6463308"/>
              <a:gd name="connsiteX10" fmla="*/ 2783226 w 2783226"/>
              <a:gd name="connsiteY10" fmla="*/ 2808601 h 6463308"/>
              <a:gd name="connsiteX11" fmla="*/ 2783226 w 2783226"/>
              <a:gd name="connsiteY11" fmla="*/ 3266908 h 6463308"/>
              <a:gd name="connsiteX12" fmla="*/ 2783226 w 2783226"/>
              <a:gd name="connsiteY12" fmla="*/ 3789849 h 6463308"/>
              <a:gd name="connsiteX13" fmla="*/ 2783226 w 2783226"/>
              <a:gd name="connsiteY13" fmla="*/ 4248156 h 6463308"/>
              <a:gd name="connsiteX14" fmla="*/ 2783226 w 2783226"/>
              <a:gd name="connsiteY14" fmla="*/ 4964996 h 6463308"/>
              <a:gd name="connsiteX15" fmla="*/ 2783226 w 2783226"/>
              <a:gd name="connsiteY15" fmla="*/ 5617202 h 6463308"/>
              <a:gd name="connsiteX16" fmla="*/ 2783226 w 2783226"/>
              <a:gd name="connsiteY16" fmla="*/ 6463308 h 6463308"/>
              <a:gd name="connsiteX17" fmla="*/ 2226581 w 2783226"/>
              <a:gd name="connsiteY17" fmla="*/ 6463308 h 6463308"/>
              <a:gd name="connsiteX18" fmla="*/ 1642103 w 2783226"/>
              <a:gd name="connsiteY18" fmla="*/ 6463308 h 6463308"/>
              <a:gd name="connsiteX19" fmla="*/ 1029794 w 2783226"/>
              <a:gd name="connsiteY19" fmla="*/ 6463308 h 6463308"/>
              <a:gd name="connsiteX20" fmla="*/ 0 w 2783226"/>
              <a:gd name="connsiteY20" fmla="*/ 6463308 h 6463308"/>
              <a:gd name="connsiteX21" fmla="*/ 0 w 2783226"/>
              <a:gd name="connsiteY21" fmla="*/ 5811101 h 6463308"/>
              <a:gd name="connsiteX22" fmla="*/ 0 w 2783226"/>
              <a:gd name="connsiteY22" fmla="*/ 5288161 h 6463308"/>
              <a:gd name="connsiteX23" fmla="*/ 0 w 2783226"/>
              <a:gd name="connsiteY23" fmla="*/ 4765221 h 6463308"/>
              <a:gd name="connsiteX24" fmla="*/ 0 w 2783226"/>
              <a:gd name="connsiteY24" fmla="*/ 4371547 h 6463308"/>
              <a:gd name="connsiteX25" fmla="*/ 0 w 2783226"/>
              <a:gd name="connsiteY25" fmla="*/ 3913239 h 6463308"/>
              <a:gd name="connsiteX26" fmla="*/ 0 w 2783226"/>
              <a:gd name="connsiteY26" fmla="*/ 3390299 h 6463308"/>
              <a:gd name="connsiteX27" fmla="*/ 0 w 2783226"/>
              <a:gd name="connsiteY27" fmla="*/ 2931992 h 6463308"/>
              <a:gd name="connsiteX28" fmla="*/ 0 w 2783226"/>
              <a:gd name="connsiteY28" fmla="*/ 2279785 h 6463308"/>
              <a:gd name="connsiteX29" fmla="*/ 0 w 2783226"/>
              <a:gd name="connsiteY29" fmla="*/ 1756845 h 6463308"/>
              <a:gd name="connsiteX30" fmla="*/ 0 w 2783226"/>
              <a:gd name="connsiteY30" fmla="*/ 1298537 h 6463308"/>
              <a:gd name="connsiteX31" fmla="*/ 0 w 2783226"/>
              <a:gd name="connsiteY31" fmla="*/ 775597 h 6463308"/>
              <a:gd name="connsiteX32" fmla="*/ 0 w 2783226"/>
              <a:gd name="connsiteY32" fmla="*/ 0 h 64633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2783226" h="6463308" fill="none" extrusionOk="0">
                <a:moveTo>
                  <a:pt x="0" y="0"/>
                </a:moveTo>
                <a:cubicBezTo>
                  <a:pt x="216912" y="-11730"/>
                  <a:pt x="384047" y="6691"/>
                  <a:pt x="584477" y="0"/>
                </a:cubicBezTo>
                <a:cubicBezTo>
                  <a:pt x="784907" y="-6691"/>
                  <a:pt x="931828" y="36442"/>
                  <a:pt x="1113290" y="0"/>
                </a:cubicBezTo>
                <a:cubicBezTo>
                  <a:pt x="1294752" y="-36442"/>
                  <a:pt x="1461447" y="67390"/>
                  <a:pt x="1697768" y="0"/>
                </a:cubicBezTo>
                <a:cubicBezTo>
                  <a:pt x="1934089" y="-67390"/>
                  <a:pt x="1980266" y="6223"/>
                  <a:pt x="2170916" y="0"/>
                </a:cubicBezTo>
                <a:cubicBezTo>
                  <a:pt x="2361566" y="-6223"/>
                  <a:pt x="2660377" y="10965"/>
                  <a:pt x="2783226" y="0"/>
                </a:cubicBezTo>
                <a:cubicBezTo>
                  <a:pt x="2818146" y="308894"/>
                  <a:pt x="2752245" y="393639"/>
                  <a:pt x="2783226" y="652207"/>
                </a:cubicBezTo>
                <a:cubicBezTo>
                  <a:pt x="2814207" y="910775"/>
                  <a:pt x="2766568" y="1154491"/>
                  <a:pt x="2783226" y="1304413"/>
                </a:cubicBezTo>
                <a:cubicBezTo>
                  <a:pt x="2799884" y="1454335"/>
                  <a:pt x="2739843" y="1507108"/>
                  <a:pt x="2783226" y="1698087"/>
                </a:cubicBezTo>
                <a:cubicBezTo>
                  <a:pt x="2826609" y="1889066"/>
                  <a:pt x="2749683" y="1964013"/>
                  <a:pt x="2783226" y="2221028"/>
                </a:cubicBezTo>
                <a:cubicBezTo>
                  <a:pt x="2816769" y="2478043"/>
                  <a:pt x="2716939" y="2580378"/>
                  <a:pt x="2783226" y="2808601"/>
                </a:cubicBezTo>
                <a:cubicBezTo>
                  <a:pt x="2849513" y="3036824"/>
                  <a:pt x="2768024" y="3104524"/>
                  <a:pt x="2783226" y="3266908"/>
                </a:cubicBezTo>
                <a:cubicBezTo>
                  <a:pt x="2798428" y="3429292"/>
                  <a:pt x="2742359" y="3682878"/>
                  <a:pt x="2783226" y="3789849"/>
                </a:cubicBezTo>
                <a:cubicBezTo>
                  <a:pt x="2824093" y="3896820"/>
                  <a:pt x="2741018" y="4148542"/>
                  <a:pt x="2783226" y="4248156"/>
                </a:cubicBezTo>
                <a:cubicBezTo>
                  <a:pt x="2825434" y="4347770"/>
                  <a:pt x="2744933" y="4610813"/>
                  <a:pt x="2783226" y="4964996"/>
                </a:cubicBezTo>
                <a:cubicBezTo>
                  <a:pt x="2821519" y="5319179"/>
                  <a:pt x="2711192" y="5421004"/>
                  <a:pt x="2783226" y="5617202"/>
                </a:cubicBezTo>
                <a:cubicBezTo>
                  <a:pt x="2855260" y="5813400"/>
                  <a:pt x="2699585" y="6072490"/>
                  <a:pt x="2783226" y="6463308"/>
                </a:cubicBezTo>
                <a:cubicBezTo>
                  <a:pt x="2656998" y="6498059"/>
                  <a:pt x="2411184" y="6443999"/>
                  <a:pt x="2226581" y="6463308"/>
                </a:cubicBezTo>
                <a:cubicBezTo>
                  <a:pt x="2041979" y="6482617"/>
                  <a:pt x="1837297" y="6398505"/>
                  <a:pt x="1642103" y="6463308"/>
                </a:cubicBezTo>
                <a:cubicBezTo>
                  <a:pt x="1446909" y="6528111"/>
                  <a:pt x="1215637" y="6445716"/>
                  <a:pt x="1029794" y="6463308"/>
                </a:cubicBezTo>
                <a:cubicBezTo>
                  <a:pt x="843951" y="6480900"/>
                  <a:pt x="380508" y="6349720"/>
                  <a:pt x="0" y="6463308"/>
                </a:cubicBezTo>
                <a:cubicBezTo>
                  <a:pt x="-30110" y="6240895"/>
                  <a:pt x="13772" y="6019275"/>
                  <a:pt x="0" y="5811101"/>
                </a:cubicBezTo>
                <a:cubicBezTo>
                  <a:pt x="-13772" y="5602927"/>
                  <a:pt x="13686" y="5425681"/>
                  <a:pt x="0" y="5288161"/>
                </a:cubicBezTo>
                <a:cubicBezTo>
                  <a:pt x="-13686" y="5150641"/>
                  <a:pt x="34523" y="4997363"/>
                  <a:pt x="0" y="4765221"/>
                </a:cubicBezTo>
                <a:cubicBezTo>
                  <a:pt x="-34523" y="4533079"/>
                  <a:pt x="32177" y="4497394"/>
                  <a:pt x="0" y="4371547"/>
                </a:cubicBezTo>
                <a:cubicBezTo>
                  <a:pt x="-32177" y="4245700"/>
                  <a:pt x="44615" y="4110803"/>
                  <a:pt x="0" y="3913239"/>
                </a:cubicBezTo>
                <a:cubicBezTo>
                  <a:pt x="-44615" y="3715675"/>
                  <a:pt x="14658" y="3650213"/>
                  <a:pt x="0" y="3390299"/>
                </a:cubicBezTo>
                <a:cubicBezTo>
                  <a:pt x="-14658" y="3130385"/>
                  <a:pt x="18864" y="3156738"/>
                  <a:pt x="0" y="2931992"/>
                </a:cubicBezTo>
                <a:cubicBezTo>
                  <a:pt x="-18864" y="2707246"/>
                  <a:pt x="70499" y="2556861"/>
                  <a:pt x="0" y="2279785"/>
                </a:cubicBezTo>
                <a:cubicBezTo>
                  <a:pt x="-70499" y="2002709"/>
                  <a:pt x="52233" y="1921015"/>
                  <a:pt x="0" y="1756845"/>
                </a:cubicBezTo>
                <a:cubicBezTo>
                  <a:pt x="-52233" y="1592675"/>
                  <a:pt x="36977" y="1447432"/>
                  <a:pt x="0" y="1298537"/>
                </a:cubicBezTo>
                <a:cubicBezTo>
                  <a:pt x="-36977" y="1149642"/>
                  <a:pt x="16908" y="954651"/>
                  <a:pt x="0" y="775597"/>
                </a:cubicBezTo>
                <a:cubicBezTo>
                  <a:pt x="-16908" y="596543"/>
                  <a:pt x="4892" y="240142"/>
                  <a:pt x="0" y="0"/>
                </a:cubicBezTo>
                <a:close/>
              </a:path>
              <a:path w="2783226" h="6463308" stroke="0" extrusionOk="0">
                <a:moveTo>
                  <a:pt x="0" y="0"/>
                </a:moveTo>
                <a:cubicBezTo>
                  <a:pt x="133269" y="-40775"/>
                  <a:pt x="387325" y="17911"/>
                  <a:pt x="556645" y="0"/>
                </a:cubicBezTo>
                <a:cubicBezTo>
                  <a:pt x="725965" y="-17911"/>
                  <a:pt x="912786" y="18786"/>
                  <a:pt x="1085458" y="0"/>
                </a:cubicBezTo>
                <a:cubicBezTo>
                  <a:pt x="1258130" y="-18786"/>
                  <a:pt x="1424402" y="1693"/>
                  <a:pt x="1558607" y="0"/>
                </a:cubicBezTo>
                <a:cubicBezTo>
                  <a:pt x="1692812" y="-1693"/>
                  <a:pt x="1903717" y="18716"/>
                  <a:pt x="2059587" y="0"/>
                </a:cubicBezTo>
                <a:cubicBezTo>
                  <a:pt x="2215457" y="-18716"/>
                  <a:pt x="2479198" y="22048"/>
                  <a:pt x="2783226" y="0"/>
                </a:cubicBezTo>
                <a:cubicBezTo>
                  <a:pt x="2819329" y="159416"/>
                  <a:pt x="2722323" y="550513"/>
                  <a:pt x="2783226" y="716840"/>
                </a:cubicBezTo>
                <a:cubicBezTo>
                  <a:pt x="2844129" y="883167"/>
                  <a:pt x="2753650" y="1051956"/>
                  <a:pt x="2783226" y="1239780"/>
                </a:cubicBezTo>
                <a:cubicBezTo>
                  <a:pt x="2812802" y="1427604"/>
                  <a:pt x="2755749" y="1540492"/>
                  <a:pt x="2783226" y="1633454"/>
                </a:cubicBezTo>
                <a:cubicBezTo>
                  <a:pt x="2810703" y="1726416"/>
                  <a:pt x="2769105" y="2003376"/>
                  <a:pt x="2783226" y="2156395"/>
                </a:cubicBezTo>
                <a:cubicBezTo>
                  <a:pt x="2797347" y="2309414"/>
                  <a:pt x="2770748" y="2564904"/>
                  <a:pt x="2783226" y="2808601"/>
                </a:cubicBezTo>
                <a:cubicBezTo>
                  <a:pt x="2795704" y="3052298"/>
                  <a:pt x="2768533" y="3183215"/>
                  <a:pt x="2783226" y="3460808"/>
                </a:cubicBezTo>
                <a:cubicBezTo>
                  <a:pt x="2797919" y="3738401"/>
                  <a:pt x="2743459" y="3835193"/>
                  <a:pt x="2783226" y="4177647"/>
                </a:cubicBezTo>
                <a:cubicBezTo>
                  <a:pt x="2822993" y="4520101"/>
                  <a:pt x="2763371" y="4485661"/>
                  <a:pt x="2783226" y="4635955"/>
                </a:cubicBezTo>
                <a:cubicBezTo>
                  <a:pt x="2803081" y="4786249"/>
                  <a:pt x="2716957" y="4979713"/>
                  <a:pt x="2783226" y="5288161"/>
                </a:cubicBezTo>
                <a:cubicBezTo>
                  <a:pt x="2849495" y="5596609"/>
                  <a:pt x="2748125" y="5515466"/>
                  <a:pt x="2783226" y="5681835"/>
                </a:cubicBezTo>
                <a:cubicBezTo>
                  <a:pt x="2818327" y="5848204"/>
                  <a:pt x="2774909" y="6236242"/>
                  <a:pt x="2783226" y="6463308"/>
                </a:cubicBezTo>
                <a:cubicBezTo>
                  <a:pt x="2627593" y="6479014"/>
                  <a:pt x="2373755" y="6397067"/>
                  <a:pt x="2198749" y="6463308"/>
                </a:cubicBezTo>
                <a:cubicBezTo>
                  <a:pt x="2023743" y="6529549"/>
                  <a:pt x="1911778" y="6404674"/>
                  <a:pt x="1697768" y="6463308"/>
                </a:cubicBezTo>
                <a:cubicBezTo>
                  <a:pt x="1483758" y="6521942"/>
                  <a:pt x="1383104" y="6413101"/>
                  <a:pt x="1168955" y="6463308"/>
                </a:cubicBezTo>
                <a:cubicBezTo>
                  <a:pt x="954806" y="6513515"/>
                  <a:pt x="796825" y="6448740"/>
                  <a:pt x="695806" y="6463308"/>
                </a:cubicBezTo>
                <a:cubicBezTo>
                  <a:pt x="594787" y="6477876"/>
                  <a:pt x="305470" y="6426443"/>
                  <a:pt x="0" y="6463308"/>
                </a:cubicBezTo>
                <a:cubicBezTo>
                  <a:pt x="-14099" y="6206760"/>
                  <a:pt x="35448" y="6148182"/>
                  <a:pt x="0" y="5875735"/>
                </a:cubicBezTo>
                <a:cubicBezTo>
                  <a:pt x="-35448" y="5603288"/>
                  <a:pt x="53399" y="5436504"/>
                  <a:pt x="0" y="5288161"/>
                </a:cubicBezTo>
                <a:cubicBezTo>
                  <a:pt x="-53399" y="5139818"/>
                  <a:pt x="59957" y="4819234"/>
                  <a:pt x="0" y="4700588"/>
                </a:cubicBezTo>
                <a:cubicBezTo>
                  <a:pt x="-59957" y="4581942"/>
                  <a:pt x="37435" y="4339008"/>
                  <a:pt x="0" y="4048381"/>
                </a:cubicBezTo>
                <a:cubicBezTo>
                  <a:pt x="-37435" y="3757754"/>
                  <a:pt x="33736" y="3719074"/>
                  <a:pt x="0" y="3525441"/>
                </a:cubicBezTo>
                <a:cubicBezTo>
                  <a:pt x="-33736" y="3331808"/>
                  <a:pt x="22873" y="3291055"/>
                  <a:pt x="0" y="3131767"/>
                </a:cubicBezTo>
                <a:cubicBezTo>
                  <a:pt x="-22873" y="2972479"/>
                  <a:pt x="6055" y="2781462"/>
                  <a:pt x="0" y="2673459"/>
                </a:cubicBezTo>
                <a:cubicBezTo>
                  <a:pt x="-6055" y="2565456"/>
                  <a:pt x="62351" y="2345880"/>
                  <a:pt x="0" y="2021253"/>
                </a:cubicBezTo>
                <a:cubicBezTo>
                  <a:pt x="-62351" y="1696626"/>
                  <a:pt x="21051" y="1610608"/>
                  <a:pt x="0" y="1369046"/>
                </a:cubicBezTo>
                <a:cubicBezTo>
                  <a:pt x="-21051" y="1127484"/>
                  <a:pt x="35108" y="1112891"/>
                  <a:pt x="0" y="975372"/>
                </a:cubicBezTo>
                <a:cubicBezTo>
                  <a:pt x="-35108" y="837853"/>
                  <a:pt x="53726" y="369411"/>
                  <a:pt x="0" y="0"/>
                </a:cubicBezTo>
                <a:close/>
              </a:path>
            </a:pathLst>
          </a:custGeom>
          <a:solidFill>
            <a:srgbClr val="FFFF99"/>
          </a:solidFill>
          <a:ln w="57150">
            <a:solidFill>
              <a:schemeClr val="accent5">
                <a:lumMod val="75000"/>
              </a:schemeClr>
            </a:solidFill>
            <a:extLst>
              <a:ext uri="{C807C97D-BFC1-408E-A445-0C87EB9F89A2}">
                <ask:lineSketchStyleProps xmlns:ask="http://schemas.microsoft.com/office/drawing/2018/sketchyshapes" sd="3738911198">
                  <a:prstGeom prst="rect">
                    <a:avLst/>
                  </a:prstGeom>
                  <ask:type>
                    <ask:lineSketchScribble/>
                  </ask:type>
                </ask:lineSketchStyleProps>
              </a:ext>
            </a:extLst>
          </a:ln>
        </p:spPr>
        <p:txBody>
          <a:bodyPr wrap="square" rtlCol="0">
            <a:spAutoFit/>
          </a:bodyPr>
          <a:lstStyle/>
          <a:p>
            <a:r>
              <a:rPr lang="en-US" b="1">
                <a:latin typeface="Ink Free" panose="03080402000500000000" pitchFamily="66" charset="0"/>
              </a:rPr>
              <a:t>DID YOU KNOW?</a:t>
            </a:r>
          </a:p>
          <a:p>
            <a:endParaRPr lang="en-US" b="1">
              <a:latin typeface="Ink Free" panose="03080402000500000000" pitchFamily="66" charset="0"/>
            </a:endParaRPr>
          </a:p>
          <a:p>
            <a:pPr marL="285750" indent="-285750">
              <a:buFont typeface="Wingdings" panose="05000000000000000000" pitchFamily="2" charset="2"/>
              <a:buChar char="Ø"/>
            </a:pPr>
            <a:r>
              <a:rPr lang="en-US">
                <a:latin typeface="Ink Free" panose="03080402000500000000" pitchFamily="66" charset="0"/>
              </a:rPr>
              <a:t>I began swimming with Special Olympics 6 years ago and won first place three times!</a:t>
            </a:r>
          </a:p>
          <a:p>
            <a:pPr marL="285750" indent="-285750">
              <a:buFont typeface="Wingdings" panose="05000000000000000000" pitchFamily="2" charset="2"/>
              <a:buChar char="Ø"/>
            </a:pPr>
            <a:r>
              <a:rPr lang="en-US">
                <a:latin typeface="Ink Free" panose="03080402000500000000" pitchFamily="66" charset="0"/>
              </a:rPr>
              <a:t>In 2018, I was crowned Miss Amazing at the CT Pageant and was sent to Nationals.</a:t>
            </a:r>
          </a:p>
          <a:p>
            <a:pPr marL="285750" indent="-285750">
              <a:buFont typeface="Wingdings" panose="05000000000000000000" pitchFamily="2" charset="2"/>
              <a:buChar char="Ø"/>
            </a:pPr>
            <a:r>
              <a:rPr lang="en-US">
                <a:latin typeface="Ink Free" panose="03080402000500000000" pitchFamily="66" charset="0"/>
              </a:rPr>
              <a:t>For the talent show portion of the event, I signed the song “Rise Up” by Audra Day.</a:t>
            </a:r>
          </a:p>
          <a:p>
            <a:pPr marL="285750" indent="-285750">
              <a:buFont typeface="Wingdings" panose="05000000000000000000" pitchFamily="2" charset="2"/>
              <a:buChar char="Ø"/>
            </a:pPr>
            <a:endParaRPr lang="en-US">
              <a:latin typeface="Ink Free" panose="03080402000500000000" pitchFamily="66" charset="0"/>
            </a:endParaRPr>
          </a:p>
          <a:p>
            <a:pPr marL="285750" indent="-285750">
              <a:buFont typeface="Wingdings" panose="05000000000000000000" pitchFamily="2" charset="2"/>
              <a:buChar char="Ø"/>
            </a:pPr>
            <a:endParaRPr lang="en-US">
              <a:latin typeface="Ink Free" panose="03080402000500000000" pitchFamily="66" charset="0"/>
            </a:endParaRPr>
          </a:p>
          <a:p>
            <a:pPr marL="285750" indent="-285750">
              <a:buFont typeface="Wingdings" panose="05000000000000000000" pitchFamily="2" charset="2"/>
              <a:buChar char="Ø"/>
            </a:pPr>
            <a:r>
              <a:rPr lang="en-US">
                <a:latin typeface="Ink Free" panose="03080402000500000000" pitchFamily="66" charset="0"/>
              </a:rPr>
              <a:t>My dream is to buy a house with my husband, Chris.</a:t>
            </a:r>
          </a:p>
          <a:p>
            <a:pPr marL="285750" indent="-285750">
              <a:buFont typeface="Wingdings" panose="05000000000000000000" pitchFamily="2" charset="2"/>
              <a:buChar char="Ø"/>
            </a:pPr>
            <a:r>
              <a:rPr lang="en-US">
                <a:latin typeface="Ink Free" panose="03080402000500000000" pitchFamily="66" charset="0"/>
              </a:rPr>
              <a:t>I’m a gamer – I love PlayStation!</a:t>
            </a:r>
          </a:p>
          <a:p>
            <a:endParaRPr lang="en-US" b="1">
              <a:latin typeface="Ink Free" panose="03080402000500000000" pitchFamily="66" charset="0"/>
            </a:endParaRPr>
          </a:p>
          <a:p>
            <a:endParaRPr lang="en-US"/>
          </a:p>
        </p:txBody>
      </p:sp>
      <p:sp>
        <p:nvSpPr>
          <p:cNvPr id="2" name="TextBox 1">
            <a:extLst>
              <a:ext uri="{FF2B5EF4-FFF2-40B4-BE49-F238E27FC236}">
                <a16:creationId xmlns:a16="http://schemas.microsoft.com/office/drawing/2014/main" id="{B10950CC-10B9-4E15-A2D6-959ED007D280}"/>
              </a:ext>
            </a:extLst>
          </p:cNvPr>
          <p:cNvSpPr txBox="1"/>
          <p:nvPr/>
        </p:nvSpPr>
        <p:spPr>
          <a:xfrm>
            <a:off x="8482823" y="2639140"/>
            <a:ext cx="3491498" cy="3970318"/>
          </a:xfrm>
          <a:custGeom>
            <a:avLst/>
            <a:gdLst>
              <a:gd name="connsiteX0" fmla="*/ 0 w 3491498"/>
              <a:gd name="connsiteY0" fmla="*/ 0 h 3970318"/>
              <a:gd name="connsiteX1" fmla="*/ 581916 w 3491498"/>
              <a:gd name="connsiteY1" fmla="*/ 0 h 3970318"/>
              <a:gd name="connsiteX2" fmla="*/ 1059088 w 3491498"/>
              <a:gd name="connsiteY2" fmla="*/ 0 h 3970318"/>
              <a:gd name="connsiteX3" fmla="*/ 1571174 w 3491498"/>
              <a:gd name="connsiteY3" fmla="*/ 0 h 3970318"/>
              <a:gd name="connsiteX4" fmla="*/ 2153090 w 3491498"/>
              <a:gd name="connsiteY4" fmla="*/ 0 h 3970318"/>
              <a:gd name="connsiteX5" fmla="*/ 2700092 w 3491498"/>
              <a:gd name="connsiteY5" fmla="*/ 0 h 3970318"/>
              <a:gd name="connsiteX6" fmla="*/ 3491498 w 3491498"/>
              <a:gd name="connsiteY6" fmla="*/ 0 h 3970318"/>
              <a:gd name="connsiteX7" fmla="*/ 3491498 w 3491498"/>
              <a:gd name="connsiteY7" fmla="*/ 646595 h 3970318"/>
              <a:gd name="connsiteX8" fmla="*/ 3491498 w 3491498"/>
              <a:gd name="connsiteY8" fmla="*/ 1174080 h 3970318"/>
              <a:gd name="connsiteX9" fmla="*/ 3491498 w 3491498"/>
              <a:gd name="connsiteY9" fmla="*/ 1820674 h 3970318"/>
              <a:gd name="connsiteX10" fmla="*/ 3491498 w 3491498"/>
              <a:gd name="connsiteY10" fmla="*/ 2308456 h 3970318"/>
              <a:gd name="connsiteX11" fmla="*/ 3491498 w 3491498"/>
              <a:gd name="connsiteY11" fmla="*/ 2756535 h 3970318"/>
              <a:gd name="connsiteX12" fmla="*/ 3491498 w 3491498"/>
              <a:gd name="connsiteY12" fmla="*/ 3204614 h 3970318"/>
              <a:gd name="connsiteX13" fmla="*/ 3491498 w 3491498"/>
              <a:gd name="connsiteY13" fmla="*/ 3970318 h 3970318"/>
              <a:gd name="connsiteX14" fmla="*/ 2874667 w 3491498"/>
              <a:gd name="connsiteY14" fmla="*/ 3970318 h 3970318"/>
              <a:gd name="connsiteX15" fmla="*/ 2327665 w 3491498"/>
              <a:gd name="connsiteY15" fmla="*/ 3970318 h 3970318"/>
              <a:gd name="connsiteX16" fmla="*/ 1850494 w 3491498"/>
              <a:gd name="connsiteY16" fmla="*/ 3970318 h 3970318"/>
              <a:gd name="connsiteX17" fmla="*/ 1338408 w 3491498"/>
              <a:gd name="connsiteY17" fmla="*/ 3970318 h 3970318"/>
              <a:gd name="connsiteX18" fmla="*/ 791406 w 3491498"/>
              <a:gd name="connsiteY18" fmla="*/ 3970318 h 3970318"/>
              <a:gd name="connsiteX19" fmla="*/ 0 w 3491498"/>
              <a:gd name="connsiteY19" fmla="*/ 3970318 h 3970318"/>
              <a:gd name="connsiteX20" fmla="*/ 0 w 3491498"/>
              <a:gd name="connsiteY20" fmla="*/ 3482536 h 3970318"/>
              <a:gd name="connsiteX21" fmla="*/ 0 w 3491498"/>
              <a:gd name="connsiteY21" fmla="*/ 2994754 h 3970318"/>
              <a:gd name="connsiteX22" fmla="*/ 0 w 3491498"/>
              <a:gd name="connsiteY22" fmla="*/ 2348160 h 3970318"/>
              <a:gd name="connsiteX23" fmla="*/ 0 w 3491498"/>
              <a:gd name="connsiteY23" fmla="*/ 1860378 h 3970318"/>
              <a:gd name="connsiteX24" fmla="*/ 0 w 3491498"/>
              <a:gd name="connsiteY24" fmla="*/ 1253486 h 3970318"/>
              <a:gd name="connsiteX25" fmla="*/ 0 w 3491498"/>
              <a:gd name="connsiteY25" fmla="*/ 765704 h 3970318"/>
              <a:gd name="connsiteX26" fmla="*/ 0 w 3491498"/>
              <a:gd name="connsiteY26" fmla="*/ 0 h 39703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3491498" h="3970318" fill="none" extrusionOk="0">
                <a:moveTo>
                  <a:pt x="0" y="0"/>
                </a:moveTo>
                <a:cubicBezTo>
                  <a:pt x="129103" y="-39673"/>
                  <a:pt x="328008" y="56809"/>
                  <a:pt x="581916" y="0"/>
                </a:cubicBezTo>
                <a:cubicBezTo>
                  <a:pt x="835824" y="-56809"/>
                  <a:pt x="865305" y="53148"/>
                  <a:pt x="1059088" y="0"/>
                </a:cubicBezTo>
                <a:cubicBezTo>
                  <a:pt x="1252871" y="-53148"/>
                  <a:pt x="1334561" y="30639"/>
                  <a:pt x="1571174" y="0"/>
                </a:cubicBezTo>
                <a:cubicBezTo>
                  <a:pt x="1807787" y="-30639"/>
                  <a:pt x="1977015" y="60741"/>
                  <a:pt x="2153090" y="0"/>
                </a:cubicBezTo>
                <a:cubicBezTo>
                  <a:pt x="2329165" y="-60741"/>
                  <a:pt x="2558959" y="19042"/>
                  <a:pt x="2700092" y="0"/>
                </a:cubicBezTo>
                <a:cubicBezTo>
                  <a:pt x="2841225" y="-19042"/>
                  <a:pt x="3157907" y="12763"/>
                  <a:pt x="3491498" y="0"/>
                </a:cubicBezTo>
                <a:cubicBezTo>
                  <a:pt x="3495706" y="291247"/>
                  <a:pt x="3489344" y="460084"/>
                  <a:pt x="3491498" y="646595"/>
                </a:cubicBezTo>
                <a:cubicBezTo>
                  <a:pt x="3493652" y="833107"/>
                  <a:pt x="3434369" y="937156"/>
                  <a:pt x="3491498" y="1174080"/>
                </a:cubicBezTo>
                <a:cubicBezTo>
                  <a:pt x="3548627" y="1411004"/>
                  <a:pt x="3466966" y="1667289"/>
                  <a:pt x="3491498" y="1820674"/>
                </a:cubicBezTo>
                <a:cubicBezTo>
                  <a:pt x="3516030" y="1974059"/>
                  <a:pt x="3481591" y="2152411"/>
                  <a:pt x="3491498" y="2308456"/>
                </a:cubicBezTo>
                <a:cubicBezTo>
                  <a:pt x="3501405" y="2464501"/>
                  <a:pt x="3441661" y="2645653"/>
                  <a:pt x="3491498" y="2756535"/>
                </a:cubicBezTo>
                <a:cubicBezTo>
                  <a:pt x="3541335" y="2867417"/>
                  <a:pt x="3476029" y="3096902"/>
                  <a:pt x="3491498" y="3204614"/>
                </a:cubicBezTo>
                <a:cubicBezTo>
                  <a:pt x="3506967" y="3312326"/>
                  <a:pt x="3460167" y="3666051"/>
                  <a:pt x="3491498" y="3970318"/>
                </a:cubicBezTo>
                <a:cubicBezTo>
                  <a:pt x="3191979" y="4032394"/>
                  <a:pt x="3109693" y="3918059"/>
                  <a:pt x="2874667" y="3970318"/>
                </a:cubicBezTo>
                <a:cubicBezTo>
                  <a:pt x="2639641" y="4022577"/>
                  <a:pt x="2473953" y="3962016"/>
                  <a:pt x="2327665" y="3970318"/>
                </a:cubicBezTo>
                <a:cubicBezTo>
                  <a:pt x="2181377" y="3978620"/>
                  <a:pt x="2021763" y="3925150"/>
                  <a:pt x="1850494" y="3970318"/>
                </a:cubicBezTo>
                <a:cubicBezTo>
                  <a:pt x="1679225" y="4015486"/>
                  <a:pt x="1483027" y="3932369"/>
                  <a:pt x="1338408" y="3970318"/>
                </a:cubicBezTo>
                <a:cubicBezTo>
                  <a:pt x="1193789" y="4008267"/>
                  <a:pt x="989174" y="3950974"/>
                  <a:pt x="791406" y="3970318"/>
                </a:cubicBezTo>
                <a:cubicBezTo>
                  <a:pt x="593638" y="3989662"/>
                  <a:pt x="327895" y="3896652"/>
                  <a:pt x="0" y="3970318"/>
                </a:cubicBezTo>
                <a:cubicBezTo>
                  <a:pt x="-22293" y="3784784"/>
                  <a:pt x="47199" y="3597075"/>
                  <a:pt x="0" y="3482536"/>
                </a:cubicBezTo>
                <a:cubicBezTo>
                  <a:pt x="-47199" y="3367997"/>
                  <a:pt x="46472" y="3113141"/>
                  <a:pt x="0" y="2994754"/>
                </a:cubicBezTo>
                <a:cubicBezTo>
                  <a:pt x="-46472" y="2876367"/>
                  <a:pt x="5339" y="2571954"/>
                  <a:pt x="0" y="2348160"/>
                </a:cubicBezTo>
                <a:cubicBezTo>
                  <a:pt x="-5339" y="2124366"/>
                  <a:pt x="15614" y="2069900"/>
                  <a:pt x="0" y="1860378"/>
                </a:cubicBezTo>
                <a:cubicBezTo>
                  <a:pt x="-15614" y="1650856"/>
                  <a:pt x="53823" y="1491721"/>
                  <a:pt x="0" y="1253486"/>
                </a:cubicBezTo>
                <a:cubicBezTo>
                  <a:pt x="-53823" y="1015251"/>
                  <a:pt x="5503" y="1005196"/>
                  <a:pt x="0" y="765704"/>
                </a:cubicBezTo>
                <a:cubicBezTo>
                  <a:pt x="-5503" y="526212"/>
                  <a:pt x="70810" y="233743"/>
                  <a:pt x="0" y="0"/>
                </a:cubicBezTo>
                <a:close/>
              </a:path>
              <a:path w="3491498" h="3970318" stroke="0" extrusionOk="0">
                <a:moveTo>
                  <a:pt x="0" y="0"/>
                </a:moveTo>
                <a:cubicBezTo>
                  <a:pt x="146935" y="-38974"/>
                  <a:pt x="288151" y="3188"/>
                  <a:pt x="512086" y="0"/>
                </a:cubicBezTo>
                <a:cubicBezTo>
                  <a:pt x="736021" y="-3188"/>
                  <a:pt x="953493" y="13535"/>
                  <a:pt x="1128918" y="0"/>
                </a:cubicBezTo>
                <a:cubicBezTo>
                  <a:pt x="1304343" y="-13535"/>
                  <a:pt x="1558694" y="65951"/>
                  <a:pt x="1780664" y="0"/>
                </a:cubicBezTo>
                <a:cubicBezTo>
                  <a:pt x="2002634" y="-65951"/>
                  <a:pt x="2092903" y="67094"/>
                  <a:pt x="2397495" y="0"/>
                </a:cubicBezTo>
                <a:cubicBezTo>
                  <a:pt x="2702087" y="-67094"/>
                  <a:pt x="2750953" y="41672"/>
                  <a:pt x="2874667" y="0"/>
                </a:cubicBezTo>
                <a:cubicBezTo>
                  <a:pt x="2998381" y="-41672"/>
                  <a:pt x="3293201" y="48808"/>
                  <a:pt x="3491498" y="0"/>
                </a:cubicBezTo>
                <a:cubicBezTo>
                  <a:pt x="3492291" y="167825"/>
                  <a:pt x="3477352" y="379965"/>
                  <a:pt x="3491498" y="567188"/>
                </a:cubicBezTo>
                <a:cubicBezTo>
                  <a:pt x="3505644" y="754411"/>
                  <a:pt x="3425205" y="1050285"/>
                  <a:pt x="3491498" y="1174080"/>
                </a:cubicBezTo>
                <a:cubicBezTo>
                  <a:pt x="3557791" y="1297875"/>
                  <a:pt x="3477285" y="1449147"/>
                  <a:pt x="3491498" y="1622158"/>
                </a:cubicBezTo>
                <a:cubicBezTo>
                  <a:pt x="3505711" y="1795169"/>
                  <a:pt x="3452419" y="1980652"/>
                  <a:pt x="3491498" y="2109940"/>
                </a:cubicBezTo>
                <a:cubicBezTo>
                  <a:pt x="3530577" y="2239228"/>
                  <a:pt x="3452797" y="2610771"/>
                  <a:pt x="3491498" y="2756535"/>
                </a:cubicBezTo>
                <a:cubicBezTo>
                  <a:pt x="3530199" y="2902300"/>
                  <a:pt x="3484179" y="3050088"/>
                  <a:pt x="3491498" y="3204614"/>
                </a:cubicBezTo>
                <a:cubicBezTo>
                  <a:pt x="3498817" y="3359140"/>
                  <a:pt x="3420923" y="3732522"/>
                  <a:pt x="3491498" y="3970318"/>
                </a:cubicBezTo>
                <a:cubicBezTo>
                  <a:pt x="3264528" y="4023371"/>
                  <a:pt x="3113502" y="3950109"/>
                  <a:pt x="2979412" y="3970318"/>
                </a:cubicBezTo>
                <a:cubicBezTo>
                  <a:pt x="2845322" y="3990527"/>
                  <a:pt x="2614290" y="3939096"/>
                  <a:pt x="2432410" y="3970318"/>
                </a:cubicBezTo>
                <a:cubicBezTo>
                  <a:pt x="2250530" y="4001540"/>
                  <a:pt x="1947103" y="3969465"/>
                  <a:pt x="1780664" y="3970318"/>
                </a:cubicBezTo>
                <a:cubicBezTo>
                  <a:pt x="1614225" y="3971171"/>
                  <a:pt x="1342054" y="3936498"/>
                  <a:pt x="1198748" y="3970318"/>
                </a:cubicBezTo>
                <a:cubicBezTo>
                  <a:pt x="1055442" y="4004138"/>
                  <a:pt x="744000" y="3919816"/>
                  <a:pt x="581916" y="3970318"/>
                </a:cubicBezTo>
                <a:cubicBezTo>
                  <a:pt x="419832" y="4020820"/>
                  <a:pt x="258413" y="3906829"/>
                  <a:pt x="0" y="3970318"/>
                </a:cubicBezTo>
                <a:cubicBezTo>
                  <a:pt x="-51931" y="3809546"/>
                  <a:pt x="15287" y="3692931"/>
                  <a:pt x="0" y="3482536"/>
                </a:cubicBezTo>
                <a:cubicBezTo>
                  <a:pt x="-15287" y="3272141"/>
                  <a:pt x="17439" y="3204142"/>
                  <a:pt x="0" y="3034457"/>
                </a:cubicBezTo>
                <a:cubicBezTo>
                  <a:pt x="-17439" y="2864772"/>
                  <a:pt x="31169" y="2738370"/>
                  <a:pt x="0" y="2546675"/>
                </a:cubicBezTo>
                <a:cubicBezTo>
                  <a:pt x="-31169" y="2354980"/>
                  <a:pt x="14910" y="2097137"/>
                  <a:pt x="0" y="1939784"/>
                </a:cubicBezTo>
                <a:cubicBezTo>
                  <a:pt x="-14910" y="1782431"/>
                  <a:pt x="4271" y="1504222"/>
                  <a:pt x="0" y="1372596"/>
                </a:cubicBezTo>
                <a:cubicBezTo>
                  <a:pt x="-4271" y="1240970"/>
                  <a:pt x="2321" y="1081767"/>
                  <a:pt x="0" y="924517"/>
                </a:cubicBezTo>
                <a:cubicBezTo>
                  <a:pt x="-2321" y="767267"/>
                  <a:pt x="101842" y="326798"/>
                  <a:pt x="0" y="0"/>
                </a:cubicBezTo>
                <a:close/>
              </a:path>
            </a:pathLst>
          </a:custGeom>
          <a:solidFill>
            <a:srgbClr val="FFFF99"/>
          </a:solidFill>
          <a:ln w="57150">
            <a:solidFill>
              <a:schemeClr val="accent5">
                <a:lumMod val="75000"/>
              </a:schemeClr>
            </a:solidFill>
            <a:extLst>
              <a:ext uri="{C807C97D-BFC1-408E-A445-0C87EB9F89A2}">
                <ask:lineSketchStyleProps xmlns:ask="http://schemas.microsoft.com/office/drawing/2018/sketchyshapes" sd="1258284137">
                  <a:prstGeom prst="rect">
                    <a:avLst/>
                  </a:prstGeom>
                  <ask:type>
                    <ask:lineSketchScribble/>
                  </ask:type>
                </ask:lineSketchStyleProps>
              </a:ext>
            </a:extLst>
          </a:ln>
        </p:spPr>
        <p:txBody>
          <a:bodyPr wrap="square" rtlCol="0">
            <a:spAutoFit/>
          </a:bodyPr>
          <a:lstStyle/>
          <a:p>
            <a:r>
              <a:rPr lang="en-US" b="1">
                <a:latin typeface="Ink Free" panose="03080402000500000000" pitchFamily="66" charset="0"/>
              </a:rPr>
              <a:t>Employer: </a:t>
            </a:r>
            <a:r>
              <a:rPr lang="en-US">
                <a:latin typeface="Ink Free" panose="03080402000500000000" pitchFamily="66" charset="0"/>
              </a:rPr>
              <a:t>State of Connecticut Department of Developmental Services (DDS)</a:t>
            </a:r>
          </a:p>
          <a:p>
            <a:endParaRPr lang="en-US">
              <a:latin typeface="Ink Free" panose="03080402000500000000" pitchFamily="66" charset="0"/>
            </a:endParaRPr>
          </a:p>
          <a:p>
            <a:r>
              <a:rPr lang="en-US" b="1">
                <a:latin typeface="Ink Free" panose="03080402000500000000" pitchFamily="66" charset="0"/>
              </a:rPr>
              <a:t>Job Title: </a:t>
            </a:r>
            <a:r>
              <a:rPr lang="en-US">
                <a:latin typeface="Ink Free" panose="03080402000500000000" pitchFamily="66" charset="0"/>
              </a:rPr>
              <a:t>Clerk/Typist</a:t>
            </a:r>
          </a:p>
          <a:p>
            <a:endParaRPr lang="en-US">
              <a:latin typeface="Ink Free" panose="03080402000500000000" pitchFamily="66" charset="0"/>
            </a:endParaRPr>
          </a:p>
          <a:p>
            <a:r>
              <a:rPr lang="en-US" b="1">
                <a:latin typeface="Ink Free" panose="03080402000500000000" pitchFamily="66" charset="0"/>
              </a:rPr>
              <a:t>Hours: </a:t>
            </a:r>
            <a:r>
              <a:rPr lang="en-US">
                <a:latin typeface="Ink Free" panose="03080402000500000000" pitchFamily="66" charset="0"/>
              </a:rPr>
              <a:t>Full-time</a:t>
            </a:r>
          </a:p>
          <a:p>
            <a:endParaRPr lang="en-US">
              <a:latin typeface="Ink Free" panose="03080402000500000000" pitchFamily="66" charset="0"/>
            </a:endParaRPr>
          </a:p>
          <a:p>
            <a:r>
              <a:rPr lang="en-US" b="1">
                <a:latin typeface="Ink Free" panose="03080402000500000000" pitchFamily="66" charset="0"/>
              </a:rPr>
              <a:t>Years Employed</a:t>
            </a:r>
            <a:r>
              <a:rPr lang="en-US">
                <a:latin typeface="Ink Free" panose="03080402000500000000" pitchFamily="66" charset="0"/>
              </a:rPr>
              <a:t>: 9 years</a:t>
            </a:r>
          </a:p>
          <a:p>
            <a:r>
              <a:rPr lang="en-US">
                <a:latin typeface="Ink Free" panose="03080402000500000000" pitchFamily="66" charset="0"/>
              </a:rPr>
              <a:t>2014-began as a General Worker</a:t>
            </a:r>
          </a:p>
          <a:p>
            <a:r>
              <a:rPr lang="en-US">
                <a:latin typeface="Ink Free" panose="03080402000500000000" pitchFamily="66" charset="0"/>
              </a:rPr>
              <a:t>2019-promoted to Clerk/Typist</a:t>
            </a:r>
          </a:p>
          <a:p>
            <a:endParaRPr lang="en-US">
              <a:latin typeface="Ink Free" panose="03080402000500000000" pitchFamily="66" charset="0"/>
            </a:endParaRPr>
          </a:p>
          <a:p>
            <a:r>
              <a:rPr lang="en-US" b="1">
                <a:latin typeface="Ink Free" panose="03080402000500000000" pitchFamily="66" charset="0"/>
              </a:rPr>
              <a:t>What I like most about my job: </a:t>
            </a:r>
            <a:r>
              <a:rPr lang="en-US">
                <a:latin typeface="Ink Free" panose="03080402000500000000" pitchFamily="66" charset="0"/>
              </a:rPr>
              <a:t>My co-workers and being busy!</a:t>
            </a:r>
          </a:p>
        </p:txBody>
      </p:sp>
      <p:graphicFrame>
        <p:nvGraphicFramePr>
          <p:cNvPr id="3" name="Table 3">
            <a:extLst>
              <a:ext uri="{FF2B5EF4-FFF2-40B4-BE49-F238E27FC236}">
                <a16:creationId xmlns:a16="http://schemas.microsoft.com/office/drawing/2014/main" id="{44889E30-30AE-420F-BDE6-4059271B059B}"/>
              </a:ext>
            </a:extLst>
          </p:cNvPr>
          <p:cNvGraphicFramePr>
            <a:graphicFrameLocks noGrp="1"/>
          </p:cNvGraphicFramePr>
          <p:nvPr>
            <p:extLst>
              <p:ext uri="{D42A27DB-BD31-4B8C-83A1-F6EECF244321}">
                <p14:modId xmlns:p14="http://schemas.microsoft.com/office/powerpoint/2010/main" val="4276577743"/>
              </p:ext>
            </p:extLst>
          </p:nvPr>
        </p:nvGraphicFramePr>
        <p:xfrm>
          <a:off x="3221377" y="983188"/>
          <a:ext cx="3851096" cy="3210560"/>
        </p:xfrm>
        <a:graphic>
          <a:graphicData uri="http://schemas.openxmlformats.org/drawingml/2006/table">
            <a:tbl>
              <a:tblPr firstRow="1" bandRow="1">
                <a:tableStyleId>{5C22544A-7EE6-4342-B048-85BDC9FD1C3A}</a:tableStyleId>
              </a:tblPr>
              <a:tblGrid>
                <a:gridCol w="2244475">
                  <a:extLst>
                    <a:ext uri="{9D8B030D-6E8A-4147-A177-3AD203B41FA5}">
                      <a16:colId xmlns:a16="http://schemas.microsoft.com/office/drawing/2014/main" val="3787139252"/>
                    </a:ext>
                  </a:extLst>
                </a:gridCol>
                <a:gridCol w="1606621">
                  <a:extLst>
                    <a:ext uri="{9D8B030D-6E8A-4147-A177-3AD203B41FA5}">
                      <a16:colId xmlns:a16="http://schemas.microsoft.com/office/drawing/2014/main" val="2187011256"/>
                    </a:ext>
                  </a:extLst>
                </a:gridCol>
              </a:tblGrid>
              <a:tr h="370840">
                <a:tc>
                  <a:txBody>
                    <a:bodyPr/>
                    <a:lstStyle/>
                    <a:p>
                      <a:r>
                        <a:rPr lang="en-US"/>
                        <a:t>Job Duties</a:t>
                      </a:r>
                    </a:p>
                  </a:txBody>
                  <a:tcPr>
                    <a:solidFill>
                      <a:schemeClr val="accent5"/>
                    </a:solidFill>
                  </a:tcPr>
                </a:tc>
                <a:tc>
                  <a:txBody>
                    <a:bodyPr/>
                    <a:lstStyle/>
                    <a:p>
                      <a:r>
                        <a:rPr lang="en-US"/>
                        <a:t>Skills</a:t>
                      </a:r>
                    </a:p>
                  </a:txBody>
                  <a:tcPr>
                    <a:solidFill>
                      <a:schemeClr val="accent5"/>
                    </a:solidFill>
                  </a:tcPr>
                </a:tc>
                <a:extLst>
                  <a:ext uri="{0D108BD9-81ED-4DB2-BD59-A6C34878D82A}">
                    <a16:rowId xmlns:a16="http://schemas.microsoft.com/office/drawing/2014/main" val="432587718"/>
                  </a:ext>
                </a:extLst>
              </a:tr>
              <a:tr h="0">
                <a:tc>
                  <a:txBody>
                    <a:bodyPr/>
                    <a:lstStyle/>
                    <a:p>
                      <a:r>
                        <a:rPr lang="en-US">
                          <a:latin typeface="Ink Free" panose="03080402000500000000" pitchFamily="66" charset="0"/>
                        </a:rPr>
                        <a:t>Answers main phone line</a:t>
                      </a:r>
                    </a:p>
                  </a:txBody>
                  <a:tcPr>
                    <a:solidFill>
                      <a:schemeClr val="bg2"/>
                    </a:solidFill>
                  </a:tcPr>
                </a:tc>
                <a:tc>
                  <a:txBody>
                    <a:bodyPr/>
                    <a:lstStyle/>
                    <a:p>
                      <a:r>
                        <a:rPr lang="en-US">
                          <a:latin typeface="Ink Free" panose="03080402000500000000" pitchFamily="66" charset="0"/>
                        </a:rPr>
                        <a:t>Self-Advocacy</a:t>
                      </a:r>
                    </a:p>
                  </a:txBody>
                  <a:tcPr>
                    <a:solidFill>
                      <a:schemeClr val="bg2"/>
                    </a:solidFill>
                  </a:tcPr>
                </a:tc>
                <a:extLst>
                  <a:ext uri="{0D108BD9-81ED-4DB2-BD59-A6C34878D82A}">
                    <a16:rowId xmlns:a16="http://schemas.microsoft.com/office/drawing/2014/main" val="1879325679"/>
                  </a:ext>
                </a:extLst>
              </a:tr>
              <a:tr h="370840">
                <a:tc>
                  <a:txBody>
                    <a:bodyPr/>
                    <a:lstStyle/>
                    <a:p>
                      <a:r>
                        <a:rPr lang="en-US">
                          <a:latin typeface="Ink Free" panose="03080402000500000000" pitchFamily="66" charset="0"/>
                        </a:rPr>
                        <a:t>Greets visitors </a:t>
                      </a:r>
                    </a:p>
                  </a:txBody>
                  <a:tcPr>
                    <a:solidFill>
                      <a:schemeClr val="bg2"/>
                    </a:solidFill>
                  </a:tcPr>
                </a:tc>
                <a:tc>
                  <a:txBody>
                    <a:bodyPr/>
                    <a:lstStyle/>
                    <a:p>
                      <a:r>
                        <a:rPr lang="en-US">
                          <a:latin typeface="Ink Free" panose="03080402000500000000" pitchFamily="66" charset="0"/>
                        </a:rPr>
                        <a:t>Persistence</a:t>
                      </a:r>
                    </a:p>
                  </a:txBody>
                  <a:tcPr>
                    <a:solidFill>
                      <a:schemeClr val="bg2"/>
                    </a:solidFill>
                  </a:tcPr>
                </a:tc>
                <a:extLst>
                  <a:ext uri="{0D108BD9-81ED-4DB2-BD59-A6C34878D82A}">
                    <a16:rowId xmlns:a16="http://schemas.microsoft.com/office/drawing/2014/main" val="1170806342"/>
                  </a:ext>
                </a:extLst>
              </a:tr>
              <a:tr h="370840">
                <a:tc>
                  <a:txBody>
                    <a:bodyPr/>
                    <a:lstStyle/>
                    <a:p>
                      <a:r>
                        <a:rPr lang="en-US">
                          <a:latin typeface="Ink Free" panose="03080402000500000000" pitchFamily="66" charset="0"/>
                        </a:rPr>
                        <a:t>Manages office supplies, U.S. Mail, postage, recycling, and copiers </a:t>
                      </a:r>
                    </a:p>
                  </a:txBody>
                  <a:tcPr>
                    <a:solidFill>
                      <a:schemeClr val="bg2"/>
                    </a:solidFill>
                  </a:tcPr>
                </a:tc>
                <a:tc>
                  <a:txBody>
                    <a:bodyPr/>
                    <a:lstStyle/>
                    <a:p>
                      <a:r>
                        <a:rPr lang="en-US">
                          <a:latin typeface="Ink Free" panose="03080402000500000000" pitchFamily="66" charset="0"/>
                        </a:rPr>
                        <a:t>Works well with others</a:t>
                      </a:r>
                    </a:p>
                    <a:p>
                      <a:r>
                        <a:rPr lang="en-US">
                          <a:latin typeface="Ink Free" panose="03080402000500000000" pitchFamily="66" charset="0"/>
                        </a:rPr>
                        <a:t>Peer to Peer mentoring</a:t>
                      </a:r>
                    </a:p>
                  </a:txBody>
                  <a:tcPr>
                    <a:solidFill>
                      <a:schemeClr val="bg2"/>
                    </a:solidFill>
                  </a:tcPr>
                </a:tc>
                <a:extLst>
                  <a:ext uri="{0D108BD9-81ED-4DB2-BD59-A6C34878D82A}">
                    <a16:rowId xmlns:a16="http://schemas.microsoft.com/office/drawing/2014/main" val="920400579"/>
                  </a:ext>
                </a:extLst>
              </a:tr>
              <a:tr h="370840">
                <a:tc>
                  <a:txBody>
                    <a:bodyPr/>
                    <a:lstStyle/>
                    <a:p>
                      <a:r>
                        <a:rPr lang="en-US">
                          <a:latin typeface="Ink Free" panose="03080402000500000000" pitchFamily="66" charset="0"/>
                        </a:rPr>
                        <a:t>Filing, PRC  scanning, and more!</a:t>
                      </a:r>
                    </a:p>
                  </a:txBody>
                  <a:tcPr>
                    <a:solidFill>
                      <a:schemeClr val="bg2"/>
                    </a:solidFill>
                  </a:tcPr>
                </a:tc>
                <a:tc>
                  <a:txBody>
                    <a:bodyPr/>
                    <a:lstStyle/>
                    <a:p>
                      <a:r>
                        <a:rPr lang="en-US">
                          <a:latin typeface="Ink Free" panose="03080402000500000000" pitchFamily="66" charset="0"/>
                        </a:rPr>
                        <a:t>Self-directs supports</a:t>
                      </a:r>
                    </a:p>
                  </a:txBody>
                  <a:tcPr>
                    <a:solidFill>
                      <a:schemeClr val="bg2"/>
                    </a:solidFill>
                  </a:tcPr>
                </a:tc>
                <a:extLst>
                  <a:ext uri="{0D108BD9-81ED-4DB2-BD59-A6C34878D82A}">
                    <a16:rowId xmlns:a16="http://schemas.microsoft.com/office/drawing/2014/main" val="475538170"/>
                  </a:ext>
                </a:extLst>
              </a:tr>
            </a:tbl>
          </a:graphicData>
        </a:graphic>
      </p:graphicFrame>
      <p:sp>
        <p:nvSpPr>
          <p:cNvPr id="4" name="Callout: Down Arrow 3">
            <a:extLst>
              <a:ext uri="{FF2B5EF4-FFF2-40B4-BE49-F238E27FC236}">
                <a16:creationId xmlns:a16="http://schemas.microsoft.com/office/drawing/2014/main" id="{750C2D11-1C2D-4942-AEE4-3E2A899DA49F}"/>
              </a:ext>
            </a:extLst>
          </p:cNvPr>
          <p:cNvSpPr/>
          <p:nvPr/>
        </p:nvSpPr>
        <p:spPr>
          <a:xfrm>
            <a:off x="3817818" y="248542"/>
            <a:ext cx="2783226" cy="729465"/>
          </a:xfrm>
          <a:prstGeom prst="downArrowCallout">
            <a:avLst/>
          </a:prstGeom>
          <a:solidFill>
            <a:schemeClr val="accent5">
              <a:lumMod val="20000"/>
              <a:lumOff val="80000"/>
            </a:schemeClr>
          </a:solidFill>
          <a:ln w="57150">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err="1">
                <a:solidFill>
                  <a:schemeClr val="tx1"/>
                </a:solidFill>
                <a:latin typeface="Ink Free" panose="03080402000500000000" pitchFamily="66" charset="0"/>
              </a:rPr>
              <a:t>Bri’s</a:t>
            </a:r>
            <a:r>
              <a:rPr lang="en-US" sz="2400" b="1">
                <a:solidFill>
                  <a:schemeClr val="tx1"/>
                </a:solidFill>
                <a:latin typeface="Ink Free" panose="03080402000500000000" pitchFamily="66" charset="0"/>
              </a:rPr>
              <a:t> Career Stats</a:t>
            </a:r>
          </a:p>
        </p:txBody>
      </p:sp>
      <p:pic>
        <p:nvPicPr>
          <p:cNvPr id="9" name="Picture 8">
            <a:extLst>
              <a:ext uri="{FF2B5EF4-FFF2-40B4-BE49-F238E27FC236}">
                <a16:creationId xmlns:a16="http://schemas.microsoft.com/office/drawing/2014/main" id="{52226936-7819-4F6B-A5BC-B94E4D8C4D55}"/>
              </a:ext>
            </a:extLst>
          </p:cNvPr>
          <p:cNvPicPr>
            <a:picLocks noChangeAspect="1"/>
          </p:cNvPicPr>
          <p:nvPr/>
        </p:nvPicPr>
        <p:blipFill rotWithShape="1">
          <a:blip r:embed="rId4"/>
          <a:srcRect t="4570" b="24961"/>
          <a:stretch/>
        </p:blipFill>
        <p:spPr>
          <a:xfrm>
            <a:off x="10152915" y="188109"/>
            <a:ext cx="1931970" cy="2420333"/>
          </a:xfrm>
          <a:prstGeom prst="rect">
            <a:avLst/>
          </a:prstGeom>
          <a:ln>
            <a:noFill/>
          </a:ln>
          <a:effectLst>
            <a:softEdge rad="112500"/>
          </a:effectLst>
        </p:spPr>
      </p:pic>
      <p:sp>
        <p:nvSpPr>
          <p:cNvPr id="10" name="TextBox 9">
            <a:extLst>
              <a:ext uri="{FF2B5EF4-FFF2-40B4-BE49-F238E27FC236}">
                <a16:creationId xmlns:a16="http://schemas.microsoft.com/office/drawing/2014/main" id="{65F8717B-C382-476B-8285-2DF9820B6B0C}"/>
              </a:ext>
            </a:extLst>
          </p:cNvPr>
          <p:cNvSpPr txBox="1"/>
          <p:nvPr/>
        </p:nvSpPr>
        <p:spPr>
          <a:xfrm>
            <a:off x="5276953" y="4193748"/>
            <a:ext cx="2013735" cy="369332"/>
          </a:xfrm>
          <a:prstGeom prst="rect">
            <a:avLst/>
          </a:prstGeom>
          <a:noFill/>
        </p:spPr>
        <p:txBody>
          <a:bodyPr wrap="square" rtlCol="0">
            <a:spAutoFit/>
          </a:bodyPr>
          <a:lstStyle/>
          <a:p>
            <a:r>
              <a:rPr lang="en-US" b="1">
                <a:solidFill>
                  <a:srgbClr val="CD3415"/>
                </a:solidFill>
                <a:latin typeface="Ink Free" panose="03080402000500000000" pitchFamily="66" charset="0"/>
              </a:rPr>
              <a:t>“Never say never!”</a:t>
            </a:r>
          </a:p>
        </p:txBody>
      </p:sp>
      <p:sp>
        <p:nvSpPr>
          <p:cNvPr id="14" name="TextBox 13">
            <a:extLst>
              <a:ext uri="{FF2B5EF4-FFF2-40B4-BE49-F238E27FC236}">
                <a16:creationId xmlns:a16="http://schemas.microsoft.com/office/drawing/2014/main" id="{AB3C14A5-6692-4496-BC80-DC039579E0CF}"/>
              </a:ext>
            </a:extLst>
          </p:cNvPr>
          <p:cNvSpPr txBox="1"/>
          <p:nvPr/>
        </p:nvSpPr>
        <p:spPr>
          <a:xfrm>
            <a:off x="6080507" y="5842176"/>
            <a:ext cx="2402316" cy="707886"/>
          </a:xfrm>
          <a:prstGeom prst="rect">
            <a:avLst/>
          </a:prstGeom>
          <a:noFill/>
        </p:spPr>
        <p:txBody>
          <a:bodyPr wrap="square" rtlCol="0">
            <a:spAutoFit/>
          </a:bodyPr>
          <a:lstStyle/>
          <a:p>
            <a:r>
              <a:rPr lang="en-US" sz="2000" b="1">
                <a:solidFill>
                  <a:srgbClr val="CD3415"/>
                </a:solidFill>
                <a:latin typeface="Ink Free" panose="03080402000500000000" pitchFamily="66" charset="0"/>
              </a:rPr>
              <a:t>“Have confidence in yourself!”</a:t>
            </a:r>
          </a:p>
        </p:txBody>
      </p:sp>
      <p:sp>
        <p:nvSpPr>
          <p:cNvPr id="16" name="TextBox 15">
            <a:extLst>
              <a:ext uri="{FF2B5EF4-FFF2-40B4-BE49-F238E27FC236}">
                <a16:creationId xmlns:a16="http://schemas.microsoft.com/office/drawing/2014/main" id="{01B8394E-5EF9-4094-98A7-71810103FEE6}"/>
              </a:ext>
            </a:extLst>
          </p:cNvPr>
          <p:cNvSpPr txBox="1"/>
          <p:nvPr/>
        </p:nvSpPr>
        <p:spPr>
          <a:xfrm>
            <a:off x="2940879" y="5789578"/>
            <a:ext cx="2763525" cy="707886"/>
          </a:xfrm>
          <a:prstGeom prst="rect">
            <a:avLst/>
          </a:prstGeom>
          <a:noFill/>
        </p:spPr>
        <p:txBody>
          <a:bodyPr wrap="square" rtlCol="0">
            <a:spAutoFit/>
          </a:bodyPr>
          <a:lstStyle/>
          <a:p>
            <a:r>
              <a:rPr lang="en-US" sz="2000" b="1">
                <a:solidFill>
                  <a:srgbClr val="CD3415"/>
                </a:solidFill>
                <a:latin typeface="Ink Free" panose="03080402000500000000" pitchFamily="66" charset="0"/>
              </a:rPr>
              <a:t>“Find something that makes you happy!”</a:t>
            </a:r>
          </a:p>
        </p:txBody>
      </p:sp>
      <p:pic>
        <p:nvPicPr>
          <p:cNvPr id="17" name="Picture 6" descr="HDE Charging Cable for PS3 Controllers USB Charging Cord Compatible ...">
            <a:extLst>
              <a:ext uri="{FF2B5EF4-FFF2-40B4-BE49-F238E27FC236}">
                <a16:creationId xmlns:a16="http://schemas.microsoft.com/office/drawing/2014/main" id="{A3DBBB12-9434-47A1-A46F-7D1BAD83896F}"/>
              </a:ext>
            </a:extLst>
          </p:cNvPr>
          <p:cNvPicPr>
            <a:picLocks noChangeAspect="1" noChangeArrowheads="1"/>
          </p:cNvPicPr>
          <p:nvPr/>
        </p:nvPicPr>
        <p:blipFill>
          <a:blip r:embed="rId5">
            <a:extLst>
              <a:ext uri="{BEBA8EAE-BF5A-486C-A8C5-ECC9F3942E4B}">
                <a14:imgProps xmlns:a14="http://schemas.microsoft.com/office/drawing/2010/main">
                  <a14:imgLayer r:embed="rId6">
                    <a14:imgEffect>
                      <a14:backgroundRemoval t="10000" b="90000" l="10000" r="90000"/>
                    </a14:imgEffect>
                  </a14:imgLayer>
                </a14:imgProps>
              </a:ext>
              <a:ext uri="{28A0092B-C50C-407E-A947-70E740481C1C}">
                <a14:useLocalDpi xmlns:a14="http://schemas.microsoft.com/office/drawing/2010/main" val="0"/>
              </a:ext>
            </a:extLst>
          </a:blip>
          <a:srcRect/>
          <a:stretch>
            <a:fillRect/>
          </a:stretch>
        </p:blipFill>
        <p:spPr bwMode="auto">
          <a:xfrm rot="825493" flipH="1">
            <a:off x="1719328" y="5737738"/>
            <a:ext cx="966430" cy="724822"/>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17">
            <a:extLst>
              <a:ext uri="{FF2B5EF4-FFF2-40B4-BE49-F238E27FC236}">
                <a16:creationId xmlns:a16="http://schemas.microsoft.com/office/drawing/2014/main" id="{0FE92EE9-0181-4E4D-A054-64F317E08476}"/>
              </a:ext>
            </a:extLst>
          </p:cNvPr>
          <p:cNvPicPr>
            <a:picLocks noChangeAspect="1"/>
          </p:cNvPicPr>
          <p:nvPr/>
        </p:nvPicPr>
        <p:blipFill>
          <a:blip r:embed="rId7"/>
          <a:stretch>
            <a:fillRect/>
          </a:stretch>
        </p:blipFill>
        <p:spPr>
          <a:xfrm rot="830199">
            <a:off x="10957952" y="3356408"/>
            <a:ext cx="723745" cy="231598"/>
          </a:xfrm>
          <a:prstGeom prst="rect">
            <a:avLst/>
          </a:prstGeom>
        </p:spPr>
      </p:pic>
      <p:pic>
        <p:nvPicPr>
          <p:cNvPr id="19" name="Picture 2" descr="American Sign Language Illustrations, Royalty-Free Vector Graphics ...">
            <a:extLst>
              <a:ext uri="{FF2B5EF4-FFF2-40B4-BE49-F238E27FC236}">
                <a16:creationId xmlns:a16="http://schemas.microsoft.com/office/drawing/2014/main" id="{F92F89C1-E857-4BB4-8566-9DAE687F2A44}"/>
              </a:ext>
            </a:extLst>
          </p:cNvPr>
          <p:cNvPicPr>
            <a:picLocks noChangeAspect="1" noChangeArrowheads="1"/>
          </p:cNvPicPr>
          <p:nvPr/>
        </p:nvPicPr>
        <p:blipFill>
          <a:blip r:embed="rId8">
            <a:extLst>
              <a:ext uri="{BEBA8EAE-BF5A-486C-A8C5-ECC9F3942E4B}">
                <a14:imgProps xmlns:a14="http://schemas.microsoft.com/office/drawing/2010/main">
                  <a14:imgLayer r:embed="rId9">
                    <a14:imgEffect>
                      <a14:backgroundRemoval t="10000" b="90000" l="10000" r="90000">
                        <a14:backgroundMark x1="37582" y1="490" x2="4248" y2="25327"/>
                        <a14:backgroundMark x1="4248" y1="25327" x2="1144" y2="69771"/>
                        <a14:backgroundMark x1="1144" y1="69771" x2="34641" y2="98203"/>
                        <a14:backgroundMark x1="34641" y1="98203" x2="39379" y2="99673"/>
                        <a14:backgroundMark x1="94935" y1="74020" x2="64379" y2="99673"/>
                        <a14:backgroundMark x1="64379" y1="99673" x2="98366" y2="77451"/>
                        <a14:backgroundMark x1="98366" y1="77451" x2="97386" y2="33333"/>
                        <a14:backgroundMark x1="97386" y1="33333" x2="71732" y2="490"/>
                        <a14:backgroundMark x1="71732" y1="490" x2="96895" y2="32516"/>
                        <a14:backgroundMark x1="96895" y1="32516" x2="67484" y2="490"/>
                        <a14:backgroundMark x1="67484" y1="490" x2="6536" y2="980"/>
                        <a14:backgroundMark x1="6536" y1="980" x2="67810" y2="2778"/>
                        <a14:backgroundMark x1="67810" y1="2778" x2="97059" y2="72712"/>
                        <a14:backgroundMark x1="97059" y1="72712" x2="14706" y2="91993"/>
                        <a14:backgroundMark x1="14706" y1="91993" x2="1471" y2="53595"/>
                        <a14:backgroundMark x1="1471" y1="53595" x2="1961" y2="98039"/>
                        <a14:backgroundMark x1="1961" y1="98039" x2="0" y2="85131"/>
                      </a14:backgroundRemoval>
                    </a14:imgEffect>
                  </a14:imgLayer>
                </a14:imgProps>
              </a:ext>
              <a:ext uri="{28A0092B-C50C-407E-A947-70E740481C1C}">
                <a14:useLocalDpi xmlns:a14="http://schemas.microsoft.com/office/drawing/2010/main" val="0"/>
              </a:ext>
            </a:extLst>
          </a:blip>
          <a:srcRect/>
          <a:stretch>
            <a:fillRect/>
          </a:stretch>
        </p:blipFill>
        <p:spPr bwMode="auto">
          <a:xfrm>
            <a:off x="2222569" y="3672559"/>
            <a:ext cx="718310" cy="718310"/>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6" descr="Dream House Clipart at GetDrawings | Free download">
            <a:extLst>
              <a:ext uri="{FF2B5EF4-FFF2-40B4-BE49-F238E27FC236}">
                <a16:creationId xmlns:a16="http://schemas.microsoft.com/office/drawing/2014/main" id="{A08E3E14-7C26-44F3-85A3-23D8CE8484C3}"/>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240270" y="3998457"/>
            <a:ext cx="992820" cy="721686"/>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5943900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Content Placeholder 4" descr="Hockey arena full of people">
            <a:extLst>
              <a:ext uri="{FF2B5EF4-FFF2-40B4-BE49-F238E27FC236}">
                <a16:creationId xmlns:a16="http://schemas.microsoft.com/office/drawing/2014/main" id="{DE431CD7-F42A-4A68-A523-6C632360B7BE}"/>
              </a:ext>
            </a:extLst>
          </p:cNvPr>
          <p:cNvPicPr>
            <a:picLocks noChangeAspect="1"/>
          </p:cNvPicPr>
          <p:nvPr/>
        </p:nvPicPr>
        <p:blipFill rotWithShape="1">
          <a:blip r:embed="rId3">
            <a:alphaModFix amt="60000"/>
            <a:duotone>
              <a:schemeClr val="accent1">
                <a:shade val="45000"/>
                <a:satMod val="135000"/>
              </a:schemeClr>
              <a:prstClr val="white"/>
            </a:duotone>
            <a:extLst>
              <a:ext uri="{BEBA8EAE-BF5A-486C-A8C5-ECC9F3942E4B}">
                <a14:imgProps xmlns:a14="http://schemas.microsoft.com/office/drawing/2010/main">
                  <a14:imgLayer r:embed="rId4">
                    <a14:imgEffect>
                      <a14:saturation sat="0"/>
                    </a14:imgEffect>
                  </a14:imgLayer>
                </a14:imgProps>
              </a:ext>
              <a:ext uri="{28A0092B-C50C-407E-A947-70E740481C1C}">
                <a14:useLocalDpi xmlns:a14="http://schemas.microsoft.com/office/drawing/2010/main" val="0"/>
              </a:ext>
            </a:extLst>
          </a:blip>
          <a:srcRect t="15730"/>
          <a:stretch/>
        </p:blipFill>
        <p:spPr>
          <a:xfrm>
            <a:off x="209987" y="99153"/>
            <a:ext cx="11807557" cy="6558081"/>
          </a:xfrm>
          <a:prstGeom prst="rect">
            <a:avLst/>
          </a:prstGeom>
          <a:ln w="12700">
            <a:solidFill>
              <a:schemeClr val="tx1"/>
            </a:solidFill>
          </a:ln>
          <a:effectLst>
            <a:outerShdw blurRad="190500" algn="tl" rotWithShape="0">
              <a:srgbClr val="000000">
                <a:alpha val="70000"/>
              </a:srgbClr>
            </a:outerShdw>
          </a:effectLst>
        </p:spPr>
      </p:pic>
      <p:sp>
        <p:nvSpPr>
          <p:cNvPr id="5" name="TextBox 4">
            <a:extLst>
              <a:ext uri="{FF2B5EF4-FFF2-40B4-BE49-F238E27FC236}">
                <a16:creationId xmlns:a16="http://schemas.microsoft.com/office/drawing/2014/main" id="{BBB796CB-0411-460C-B34C-9B9A5B7675A6}"/>
              </a:ext>
            </a:extLst>
          </p:cNvPr>
          <p:cNvSpPr txBox="1"/>
          <p:nvPr/>
        </p:nvSpPr>
        <p:spPr>
          <a:xfrm>
            <a:off x="269150" y="137359"/>
            <a:ext cx="3888180" cy="2123658"/>
          </a:xfrm>
          <a:prstGeom prst="rect">
            <a:avLst/>
          </a:prstGeom>
          <a:noFill/>
        </p:spPr>
        <p:txBody>
          <a:bodyPr wrap="square">
            <a:spAutoFit/>
          </a:bodyPr>
          <a:lstStyle/>
          <a:p>
            <a:r>
              <a:rPr lang="en-US" sz="4400" b="1" cap="all">
                <a:solidFill>
                  <a:srgbClr val="FFFFFF"/>
                </a:solidFill>
                <a:latin typeface="Ink Free" panose="03080402000500000000" pitchFamily="66" charset="0"/>
              </a:rPr>
              <a:t>BRENT  Employment </a:t>
            </a:r>
          </a:p>
          <a:p>
            <a:r>
              <a:rPr lang="en-US" sz="4400" b="1" cap="all">
                <a:solidFill>
                  <a:srgbClr val="FFFFFF"/>
                </a:solidFill>
                <a:latin typeface="Ink Free" panose="03080402000500000000" pitchFamily="66" charset="0"/>
              </a:rPr>
              <a:t>All STAR</a:t>
            </a:r>
            <a:endParaRPr lang="en-US" sz="4400" b="1">
              <a:latin typeface="Ink Free" panose="03080402000500000000" pitchFamily="66" charset="0"/>
            </a:endParaRPr>
          </a:p>
        </p:txBody>
      </p:sp>
      <p:sp>
        <p:nvSpPr>
          <p:cNvPr id="7" name="TextBox 6">
            <a:extLst>
              <a:ext uri="{FF2B5EF4-FFF2-40B4-BE49-F238E27FC236}">
                <a16:creationId xmlns:a16="http://schemas.microsoft.com/office/drawing/2014/main" id="{4D813F4A-116E-4257-BC1F-40A4CB4C2A5D}"/>
              </a:ext>
            </a:extLst>
          </p:cNvPr>
          <p:cNvSpPr txBox="1"/>
          <p:nvPr/>
        </p:nvSpPr>
        <p:spPr>
          <a:xfrm>
            <a:off x="8552025" y="28034"/>
            <a:ext cx="3520710" cy="4052841"/>
          </a:xfrm>
          <a:prstGeom prst="rect">
            <a:avLst/>
          </a:prstGeom>
          <a:solidFill>
            <a:schemeClr val="bg2"/>
          </a:solidFill>
          <a:ln w="57150">
            <a:solidFill>
              <a:srgbClr val="00359E"/>
            </a:solidFill>
          </a:ln>
        </p:spPr>
        <p:txBody>
          <a:bodyPr wrap="square">
            <a:spAutoFit/>
          </a:bodyPr>
          <a:lstStyle/>
          <a:p>
            <a:pPr>
              <a:lnSpc>
                <a:spcPct val="107000"/>
              </a:lnSpc>
              <a:spcAft>
                <a:spcPts val="800"/>
              </a:spcAft>
            </a:pPr>
            <a:r>
              <a:rPr lang="en-US" sz="2400" b="1">
                <a:solidFill>
                  <a:srgbClr val="00359E"/>
                </a:solidFill>
                <a:latin typeface="Ink Free" panose="03080402000500000000" pitchFamily="66" charset="0"/>
                <a:ea typeface="Calibri" panose="020F0502020204030204" pitchFamily="34" charset="0"/>
                <a:cs typeface="Times New Roman" panose="02020603050405020304" pitchFamily="18" charset="0"/>
              </a:rPr>
              <a:t>Employer: </a:t>
            </a:r>
            <a:r>
              <a:rPr lang="en-US" sz="2400" b="1">
                <a:latin typeface="Ink Free" panose="03080402000500000000" pitchFamily="66" charset="0"/>
                <a:ea typeface="Calibri" panose="020F0502020204030204" pitchFamily="34" charset="0"/>
                <a:cs typeface="Times New Roman" panose="02020603050405020304" pitchFamily="18" charset="0"/>
              </a:rPr>
              <a:t>Ace Hardware</a:t>
            </a:r>
          </a:p>
          <a:p>
            <a:pPr>
              <a:lnSpc>
                <a:spcPct val="107000"/>
              </a:lnSpc>
              <a:spcAft>
                <a:spcPts val="800"/>
              </a:spcAft>
            </a:pPr>
            <a:r>
              <a:rPr lang="en-US" sz="2400" b="1">
                <a:solidFill>
                  <a:srgbClr val="00359E"/>
                </a:solidFill>
                <a:latin typeface="Ink Free" panose="03080402000500000000" pitchFamily="66" charset="0"/>
                <a:ea typeface="Calibri" panose="020F0502020204030204" pitchFamily="34" charset="0"/>
                <a:cs typeface="Times New Roman" panose="02020603050405020304" pitchFamily="18" charset="0"/>
              </a:rPr>
              <a:t>Job Title: </a:t>
            </a:r>
            <a:r>
              <a:rPr lang="en-US" sz="2400" b="1">
                <a:latin typeface="Ink Free" panose="03080402000500000000" pitchFamily="66" charset="0"/>
                <a:ea typeface="Calibri" panose="020F0502020204030204" pitchFamily="34" charset="0"/>
                <a:cs typeface="Times New Roman" panose="02020603050405020304" pitchFamily="18" charset="0"/>
              </a:rPr>
              <a:t>Stocker and Store Associate</a:t>
            </a:r>
          </a:p>
          <a:p>
            <a:pPr>
              <a:lnSpc>
                <a:spcPct val="107000"/>
              </a:lnSpc>
              <a:spcAft>
                <a:spcPts val="800"/>
              </a:spcAft>
            </a:pPr>
            <a:r>
              <a:rPr lang="en-US" sz="2400" b="1">
                <a:solidFill>
                  <a:srgbClr val="00359E"/>
                </a:solidFill>
                <a:latin typeface="Ink Free" panose="03080402000500000000" pitchFamily="66" charset="0"/>
                <a:ea typeface="Calibri" panose="020F0502020204030204" pitchFamily="34" charset="0"/>
                <a:cs typeface="Times New Roman" panose="02020603050405020304" pitchFamily="18" charset="0"/>
              </a:rPr>
              <a:t>Years on the job: </a:t>
            </a:r>
            <a:r>
              <a:rPr lang="en-US" sz="2400" b="1">
                <a:latin typeface="Ink Free" panose="03080402000500000000" pitchFamily="66" charset="0"/>
                <a:ea typeface="Calibri" panose="020F0502020204030204" pitchFamily="34" charset="0"/>
                <a:cs typeface="Times New Roman" panose="02020603050405020304" pitchFamily="18" charset="0"/>
              </a:rPr>
              <a:t>5</a:t>
            </a:r>
            <a:endParaRPr lang="en-US" sz="2400" b="1">
              <a:solidFill>
                <a:srgbClr val="00359E"/>
              </a:solidFill>
              <a:latin typeface="Ink Free" panose="03080402000500000000" pitchFamily="66" charset="0"/>
              <a:ea typeface="Calibri" panose="020F0502020204030204" pitchFamily="34" charset="0"/>
              <a:cs typeface="Times New Roman" panose="02020603050405020304" pitchFamily="18" charset="0"/>
            </a:endParaRPr>
          </a:p>
          <a:p>
            <a:pPr>
              <a:lnSpc>
                <a:spcPct val="107000"/>
              </a:lnSpc>
              <a:spcAft>
                <a:spcPts val="800"/>
              </a:spcAft>
            </a:pPr>
            <a:r>
              <a:rPr lang="en-US" sz="2400" b="1">
                <a:solidFill>
                  <a:srgbClr val="00359E"/>
                </a:solidFill>
                <a:latin typeface="Ink Free" panose="03080402000500000000" pitchFamily="66" charset="0"/>
                <a:ea typeface="Calibri" panose="020F0502020204030204" pitchFamily="34" charset="0"/>
                <a:cs typeface="Times New Roman" panose="02020603050405020304" pitchFamily="18" charset="0"/>
              </a:rPr>
              <a:t>What I like most about my job: </a:t>
            </a:r>
            <a:r>
              <a:rPr lang="en-US" sz="2400" b="1">
                <a:latin typeface="Ink Free" panose="03080402000500000000" pitchFamily="66" charset="0"/>
                <a:ea typeface="Calibri" panose="020F0502020204030204" pitchFamily="34" charset="0"/>
                <a:cs typeface="Times New Roman" panose="02020603050405020304" pitchFamily="18" charset="0"/>
              </a:rPr>
              <a:t>My co-workers make my day!</a:t>
            </a:r>
          </a:p>
          <a:p>
            <a:pPr>
              <a:lnSpc>
                <a:spcPct val="107000"/>
              </a:lnSpc>
              <a:spcAft>
                <a:spcPts val="800"/>
              </a:spcAft>
            </a:pPr>
            <a:r>
              <a:rPr lang="en-US" sz="2400" b="1">
                <a:solidFill>
                  <a:srgbClr val="00359E"/>
                </a:solidFill>
                <a:latin typeface="Ink Free" panose="03080402000500000000" pitchFamily="66" charset="0"/>
                <a:ea typeface="Calibri" panose="020F0502020204030204" pitchFamily="34" charset="0"/>
                <a:cs typeface="Times New Roman" panose="02020603050405020304" pitchFamily="18" charset="0"/>
              </a:rPr>
              <a:t>Dream Job: </a:t>
            </a:r>
            <a:r>
              <a:rPr lang="en-US" sz="2400" b="1">
                <a:solidFill>
                  <a:srgbClr val="000000"/>
                </a:solidFill>
                <a:latin typeface="Ink Free" panose="03080402000500000000" pitchFamily="66" charset="0"/>
                <a:ea typeface="Calibri" panose="020F0502020204030204" pitchFamily="34" charset="0"/>
                <a:cs typeface="Times New Roman" panose="02020603050405020304" pitchFamily="18" charset="0"/>
              </a:rPr>
              <a:t>Disc Jockey at a radio station</a:t>
            </a:r>
            <a:endParaRPr lang="en-US" sz="2400" b="1">
              <a:latin typeface="Ink Free" panose="03080402000500000000" pitchFamily="66" charset="0"/>
              <a:ea typeface="Calibri" panose="020F0502020204030204" pitchFamily="34" charset="0"/>
              <a:cs typeface="Times New Roman" panose="02020603050405020304" pitchFamily="18" charset="0"/>
            </a:endParaRPr>
          </a:p>
        </p:txBody>
      </p:sp>
      <p:graphicFrame>
        <p:nvGraphicFramePr>
          <p:cNvPr id="10" name="Table 10">
            <a:extLst>
              <a:ext uri="{FF2B5EF4-FFF2-40B4-BE49-F238E27FC236}">
                <a16:creationId xmlns:a16="http://schemas.microsoft.com/office/drawing/2014/main" id="{45595E5C-01CB-4F1D-8AF7-781EBBC535CB}"/>
              </a:ext>
            </a:extLst>
          </p:cNvPr>
          <p:cNvGraphicFramePr>
            <a:graphicFrameLocks noGrp="1"/>
          </p:cNvGraphicFramePr>
          <p:nvPr>
            <p:extLst>
              <p:ext uri="{D42A27DB-BD31-4B8C-83A1-F6EECF244321}">
                <p14:modId xmlns:p14="http://schemas.microsoft.com/office/powerpoint/2010/main" val="3361773220"/>
              </p:ext>
            </p:extLst>
          </p:nvPr>
        </p:nvGraphicFramePr>
        <p:xfrm>
          <a:off x="5059272" y="4398295"/>
          <a:ext cx="5826322" cy="2256680"/>
        </p:xfrm>
        <a:graphic>
          <a:graphicData uri="http://schemas.openxmlformats.org/drawingml/2006/table">
            <a:tbl>
              <a:tblPr firstRow="1" bandRow="1">
                <a:tableStyleId>{2A488322-F2BA-4B5B-9748-0D474271808F}</a:tableStyleId>
              </a:tblPr>
              <a:tblGrid>
                <a:gridCol w="2216668">
                  <a:extLst>
                    <a:ext uri="{9D8B030D-6E8A-4147-A177-3AD203B41FA5}">
                      <a16:colId xmlns:a16="http://schemas.microsoft.com/office/drawing/2014/main" val="2391590348"/>
                    </a:ext>
                  </a:extLst>
                </a:gridCol>
                <a:gridCol w="3609654">
                  <a:extLst>
                    <a:ext uri="{9D8B030D-6E8A-4147-A177-3AD203B41FA5}">
                      <a16:colId xmlns:a16="http://schemas.microsoft.com/office/drawing/2014/main" val="3615596149"/>
                    </a:ext>
                  </a:extLst>
                </a:gridCol>
              </a:tblGrid>
              <a:tr h="358949">
                <a:tc>
                  <a:txBody>
                    <a:bodyPr/>
                    <a:lstStyle/>
                    <a:p>
                      <a:r>
                        <a:rPr lang="en-US">
                          <a:solidFill>
                            <a:srgbClr val="00359E"/>
                          </a:solidFill>
                        </a:rPr>
                        <a:t>Strengths </a:t>
                      </a:r>
                    </a:p>
                  </a:txBody>
                  <a:tcPr/>
                </a:tc>
                <a:tc>
                  <a:txBody>
                    <a:bodyPr/>
                    <a:lstStyle/>
                    <a:p>
                      <a:r>
                        <a:rPr lang="en-US">
                          <a:solidFill>
                            <a:srgbClr val="00359E"/>
                          </a:solidFill>
                        </a:rPr>
                        <a:t>Job Duties</a:t>
                      </a:r>
                    </a:p>
                  </a:txBody>
                  <a:tcPr/>
                </a:tc>
                <a:extLst>
                  <a:ext uri="{0D108BD9-81ED-4DB2-BD59-A6C34878D82A}">
                    <a16:rowId xmlns:a16="http://schemas.microsoft.com/office/drawing/2014/main" val="3759501826"/>
                  </a:ext>
                </a:extLst>
              </a:tr>
              <a:tr h="358949">
                <a:tc>
                  <a:txBody>
                    <a:bodyPr/>
                    <a:lstStyle/>
                    <a:p>
                      <a:r>
                        <a:rPr lang="en-US" b="1">
                          <a:latin typeface="Ink Free" panose="03080402000500000000" pitchFamily="66" charset="0"/>
                        </a:rPr>
                        <a:t>Technology </a:t>
                      </a:r>
                    </a:p>
                  </a:txBody>
                  <a:tcPr/>
                </a:tc>
                <a:tc>
                  <a:txBody>
                    <a:bodyPr/>
                    <a:lstStyle/>
                    <a:p>
                      <a:r>
                        <a:rPr lang="en-US" b="1">
                          <a:latin typeface="Ink Free" panose="03080402000500000000" pitchFamily="66" charset="0"/>
                        </a:rPr>
                        <a:t>Stocking items</a:t>
                      </a:r>
                    </a:p>
                  </a:txBody>
                  <a:tcPr/>
                </a:tc>
                <a:extLst>
                  <a:ext uri="{0D108BD9-81ED-4DB2-BD59-A6C34878D82A}">
                    <a16:rowId xmlns:a16="http://schemas.microsoft.com/office/drawing/2014/main" val="3132257848"/>
                  </a:ext>
                </a:extLst>
              </a:tr>
              <a:tr h="885080">
                <a:tc>
                  <a:txBody>
                    <a:bodyPr/>
                    <a:lstStyle/>
                    <a:p>
                      <a:r>
                        <a:rPr lang="en-US" b="1">
                          <a:latin typeface="Ink Free" panose="03080402000500000000" pitchFamily="66" charset="0"/>
                        </a:rPr>
                        <a:t>Customer Interaction</a:t>
                      </a:r>
                    </a:p>
                  </a:txBody>
                  <a:tcPr/>
                </a:tc>
                <a:tc>
                  <a:txBody>
                    <a:bodyPr/>
                    <a:lstStyle/>
                    <a:p>
                      <a:r>
                        <a:rPr lang="en-US" b="1">
                          <a:latin typeface="Ink Free" panose="03080402000500000000" pitchFamily="66" charset="0"/>
                        </a:rPr>
                        <a:t>Helping customers find what they need and answering questions   </a:t>
                      </a:r>
                    </a:p>
                  </a:txBody>
                  <a:tcPr/>
                </a:tc>
                <a:extLst>
                  <a:ext uri="{0D108BD9-81ED-4DB2-BD59-A6C34878D82A}">
                    <a16:rowId xmlns:a16="http://schemas.microsoft.com/office/drawing/2014/main" val="324842226"/>
                  </a:ext>
                </a:extLst>
              </a:tr>
              <a:tr h="619556">
                <a:tc>
                  <a:txBody>
                    <a:bodyPr/>
                    <a:lstStyle/>
                    <a:p>
                      <a:r>
                        <a:rPr lang="en-US" b="1">
                          <a:latin typeface="Ink Free" panose="03080402000500000000" pitchFamily="66" charset="0"/>
                        </a:rPr>
                        <a:t>Checking Inventory</a:t>
                      </a:r>
                    </a:p>
                  </a:txBody>
                  <a:tcPr/>
                </a:tc>
                <a:tc>
                  <a:txBody>
                    <a:bodyPr/>
                    <a:lstStyle/>
                    <a:p>
                      <a:r>
                        <a:rPr lang="en-US" b="1">
                          <a:latin typeface="Ink Free" panose="03080402000500000000" pitchFamily="66" charset="0"/>
                        </a:rPr>
                        <a:t>Using my phone to scan for inventory</a:t>
                      </a:r>
                    </a:p>
                  </a:txBody>
                  <a:tcPr/>
                </a:tc>
                <a:extLst>
                  <a:ext uri="{0D108BD9-81ED-4DB2-BD59-A6C34878D82A}">
                    <a16:rowId xmlns:a16="http://schemas.microsoft.com/office/drawing/2014/main" val="2499030773"/>
                  </a:ext>
                </a:extLst>
              </a:tr>
            </a:tbl>
          </a:graphicData>
        </a:graphic>
      </p:graphicFrame>
      <p:sp>
        <p:nvSpPr>
          <p:cNvPr id="12" name="Callout: Down Arrow 11">
            <a:extLst>
              <a:ext uri="{FF2B5EF4-FFF2-40B4-BE49-F238E27FC236}">
                <a16:creationId xmlns:a16="http://schemas.microsoft.com/office/drawing/2014/main" id="{22E0D4DC-2495-4654-B11A-8CB845576CE3}"/>
              </a:ext>
            </a:extLst>
          </p:cNvPr>
          <p:cNvSpPr/>
          <p:nvPr/>
        </p:nvSpPr>
        <p:spPr>
          <a:xfrm>
            <a:off x="5882592" y="3313117"/>
            <a:ext cx="2344928" cy="1053484"/>
          </a:xfrm>
          <a:prstGeom prst="downArrowCallout">
            <a:avLst/>
          </a:prstGeom>
          <a:solidFill>
            <a:schemeClr val="bg2"/>
          </a:solidFill>
          <a:ln w="3810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a:solidFill>
                  <a:srgbClr val="00359E"/>
                </a:solidFill>
                <a:latin typeface="Ink Free" panose="03080402000500000000" pitchFamily="66" charset="0"/>
              </a:rPr>
              <a:t>Brent’s Career Stats</a:t>
            </a:r>
          </a:p>
        </p:txBody>
      </p:sp>
      <p:pic>
        <p:nvPicPr>
          <p:cNvPr id="14" name="Picture 13" descr="Icon&#10;&#10;Description automatically generated">
            <a:extLst>
              <a:ext uri="{FF2B5EF4-FFF2-40B4-BE49-F238E27FC236}">
                <a16:creationId xmlns:a16="http://schemas.microsoft.com/office/drawing/2014/main" id="{84B59F10-1699-4AA7-9ACE-D74437DAD18B}"/>
              </a:ext>
            </a:extLst>
          </p:cNvPr>
          <p:cNvPicPr>
            <a:picLocks noChangeAspect="1"/>
          </p:cNvPicPr>
          <p:nvPr/>
        </p:nvPicPr>
        <p:blipFill>
          <a:blip r:embed="rId5">
            <a:extLst>
              <a:ext uri="{BEBA8EAE-BF5A-486C-A8C5-ECC9F3942E4B}">
                <a14:imgProps xmlns:a14="http://schemas.microsoft.com/office/drawing/2010/main">
                  <a14:imgLayer r:embed="rId6">
                    <a14:imgEffect>
                      <a14:colorTemperature colorTemp="4700"/>
                    </a14:imgEffect>
                  </a14:imgLayer>
                </a14:imgProps>
              </a:ext>
              <a:ext uri="{28A0092B-C50C-407E-A947-70E740481C1C}">
                <a14:useLocalDpi xmlns:a14="http://schemas.microsoft.com/office/drawing/2010/main" val="0"/>
              </a:ext>
              <a:ext uri="{837473B0-CC2E-450A-ABE3-18F120FF3D39}">
                <a1611:picAttrSrcUrl xmlns:a1611="http://schemas.microsoft.com/office/drawing/2016/11/main" r:id="rId7"/>
              </a:ext>
            </a:extLst>
          </a:blip>
          <a:stretch>
            <a:fillRect/>
          </a:stretch>
        </p:blipFill>
        <p:spPr>
          <a:xfrm>
            <a:off x="9694464" y="4563714"/>
            <a:ext cx="497166" cy="497166"/>
          </a:xfrm>
          <a:prstGeom prst="rect">
            <a:avLst/>
          </a:prstGeom>
        </p:spPr>
      </p:pic>
      <p:pic>
        <p:nvPicPr>
          <p:cNvPr id="18" name="Picture 17" descr="Icon&#10;&#10;Description automatically generated">
            <a:extLst>
              <a:ext uri="{FF2B5EF4-FFF2-40B4-BE49-F238E27FC236}">
                <a16:creationId xmlns:a16="http://schemas.microsoft.com/office/drawing/2014/main" id="{E25AA31D-0737-479A-98BB-048A01D0BAE2}"/>
              </a:ext>
            </a:extLst>
          </p:cNvPr>
          <p:cNvPicPr>
            <a:picLocks noChangeAspect="1"/>
          </p:cNvPicPr>
          <p:nvPr/>
        </p:nvPicPr>
        <p:blipFill>
          <a:blip r:embed="rId5">
            <a:extLst>
              <a:ext uri="{BEBA8EAE-BF5A-486C-A8C5-ECC9F3942E4B}">
                <a14:imgProps xmlns:a14="http://schemas.microsoft.com/office/drawing/2010/main">
                  <a14:imgLayer r:embed="rId6">
                    <a14:imgEffect>
                      <a14:colorTemperature colorTemp="4700"/>
                    </a14:imgEffect>
                  </a14:imgLayer>
                </a14:imgProps>
              </a:ext>
              <a:ext uri="{28A0092B-C50C-407E-A947-70E740481C1C}">
                <a14:useLocalDpi xmlns:a14="http://schemas.microsoft.com/office/drawing/2010/main" val="0"/>
              </a:ext>
              <a:ext uri="{837473B0-CC2E-450A-ABE3-18F120FF3D39}">
                <a1611:picAttrSrcUrl xmlns:a1611="http://schemas.microsoft.com/office/drawing/2016/11/main" r:id="rId7"/>
              </a:ext>
            </a:extLst>
          </a:blip>
          <a:stretch>
            <a:fillRect/>
          </a:stretch>
        </p:blipFill>
        <p:spPr>
          <a:xfrm>
            <a:off x="10175680" y="5432341"/>
            <a:ext cx="497166" cy="497166"/>
          </a:xfrm>
          <a:prstGeom prst="rect">
            <a:avLst/>
          </a:prstGeom>
        </p:spPr>
      </p:pic>
      <p:pic>
        <p:nvPicPr>
          <p:cNvPr id="19" name="Picture 18" descr="Icon&#10;&#10;Description automatically generated">
            <a:extLst>
              <a:ext uri="{FF2B5EF4-FFF2-40B4-BE49-F238E27FC236}">
                <a16:creationId xmlns:a16="http://schemas.microsoft.com/office/drawing/2014/main" id="{FA38E79C-662A-40DA-B4D1-8649968EAC05}"/>
              </a:ext>
            </a:extLst>
          </p:cNvPr>
          <p:cNvPicPr>
            <a:picLocks noChangeAspect="1"/>
          </p:cNvPicPr>
          <p:nvPr/>
        </p:nvPicPr>
        <p:blipFill>
          <a:blip r:embed="rId5">
            <a:extLst>
              <a:ext uri="{BEBA8EAE-BF5A-486C-A8C5-ECC9F3942E4B}">
                <a14:imgProps xmlns:a14="http://schemas.microsoft.com/office/drawing/2010/main">
                  <a14:imgLayer r:embed="rId6">
                    <a14:imgEffect>
                      <a14:colorTemperature colorTemp="4700"/>
                    </a14:imgEffect>
                  </a14:imgLayer>
                </a14:imgProps>
              </a:ext>
              <a:ext uri="{28A0092B-C50C-407E-A947-70E740481C1C}">
                <a14:useLocalDpi xmlns:a14="http://schemas.microsoft.com/office/drawing/2010/main" val="0"/>
              </a:ext>
              <a:ext uri="{837473B0-CC2E-450A-ABE3-18F120FF3D39}">
                <a1611:picAttrSrcUrl xmlns:a1611="http://schemas.microsoft.com/office/drawing/2016/11/main" r:id="rId7"/>
              </a:ext>
            </a:extLst>
          </a:blip>
          <a:stretch>
            <a:fillRect/>
          </a:stretch>
        </p:blipFill>
        <p:spPr>
          <a:xfrm>
            <a:off x="9967305" y="6067893"/>
            <a:ext cx="497166" cy="497166"/>
          </a:xfrm>
          <a:prstGeom prst="rect">
            <a:avLst/>
          </a:prstGeom>
        </p:spPr>
      </p:pic>
      <p:sp>
        <p:nvSpPr>
          <p:cNvPr id="20" name="Scroll: Vertical 19">
            <a:extLst>
              <a:ext uri="{FF2B5EF4-FFF2-40B4-BE49-F238E27FC236}">
                <a16:creationId xmlns:a16="http://schemas.microsoft.com/office/drawing/2014/main" id="{67EAD100-B24E-4034-A771-0449A536E501}"/>
              </a:ext>
            </a:extLst>
          </p:cNvPr>
          <p:cNvSpPr/>
          <p:nvPr/>
        </p:nvSpPr>
        <p:spPr>
          <a:xfrm>
            <a:off x="-335421" y="2362466"/>
            <a:ext cx="4671582" cy="4402496"/>
          </a:xfrm>
          <a:prstGeom prst="verticalScroll">
            <a:avLst/>
          </a:prstGeom>
          <a:solidFill>
            <a:schemeClr val="bg2"/>
          </a:solidFill>
          <a:ln w="3810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07000"/>
              </a:lnSpc>
            </a:pPr>
            <a:r>
              <a:rPr lang="en-US" sz="2400" b="1">
                <a:solidFill>
                  <a:schemeClr val="tx1"/>
                </a:solidFill>
                <a:effectLst/>
                <a:latin typeface="Ink Free" panose="03080402000500000000" pitchFamily="66" charset="0"/>
              </a:rPr>
              <a:t>I have my own Facebook radio show. </a:t>
            </a:r>
          </a:p>
          <a:p>
            <a:pPr>
              <a:lnSpc>
                <a:spcPct val="107000"/>
              </a:lnSpc>
            </a:pPr>
            <a:r>
              <a:rPr lang="en-US" sz="2400" b="1">
                <a:solidFill>
                  <a:srgbClr val="00359E"/>
                </a:solidFill>
                <a:effectLst/>
                <a:latin typeface="+mj-lt"/>
              </a:rPr>
              <a:t>Follow me @ wbjb101</a:t>
            </a:r>
          </a:p>
          <a:p>
            <a:pPr>
              <a:lnSpc>
                <a:spcPct val="107000"/>
              </a:lnSpc>
            </a:pPr>
            <a:r>
              <a:rPr lang="en-US" sz="2400" b="1">
                <a:solidFill>
                  <a:schemeClr val="tx1"/>
                </a:solidFill>
                <a:effectLst/>
                <a:latin typeface="Ink Free" panose="03080402000500000000" pitchFamily="66" charset="0"/>
              </a:rPr>
              <a:t>I enjoy playing country music and oldies from the 60s and 70s.</a:t>
            </a:r>
          </a:p>
          <a:p>
            <a:pPr marL="0" marR="0" lvl="0" indent="0" algn="l" defTabSz="914400" rtl="0" eaLnBrk="1" fontAlgn="auto" latinLnBrk="0" hangingPunct="1">
              <a:lnSpc>
                <a:spcPct val="107000"/>
              </a:lnSpc>
              <a:spcBef>
                <a:spcPts val="0"/>
              </a:spcBef>
              <a:spcAft>
                <a:spcPts val="0"/>
              </a:spcAft>
              <a:buClrTx/>
              <a:buSzTx/>
              <a:buFontTx/>
              <a:buNone/>
              <a:tabLst/>
              <a:defRPr/>
            </a:pPr>
            <a:r>
              <a:rPr lang="en-US" sz="2400" b="1">
                <a:solidFill>
                  <a:schemeClr val="tx1"/>
                </a:solidFill>
                <a:effectLst/>
                <a:latin typeface="Ink Free" panose="03080402000500000000" pitchFamily="66" charset="0"/>
              </a:rPr>
              <a:t>I love to travel. Disney is my favorite destination.</a:t>
            </a:r>
            <a:endParaRPr lang="en-US" sz="2400" b="1">
              <a:solidFill>
                <a:schemeClr val="tx1"/>
              </a:solidFill>
              <a:effectLst/>
              <a:latin typeface="Ink Free" panose="03080402000500000000" pitchFamily="66" charset="0"/>
              <a:ea typeface="Calibri" panose="020F0502020204030204" pitchFamily="34" charset="0"/>
              <a:cs typeface="Times New Roman" panose="02020603050405020304" pitchFamily="18" charset="0"/>
            </a:endParaRPr>
          </a:p>
          <a:p>
            <a:pPr marL="0" marR="0" lvl="0" indent="0" algn="l" defTabSz="914411" rtl="0" eaLnBrk="1" fontAlgn="auto" latinLnBrk="0" hangingPunct="1">
              <a:lnSpc>
                <a:spcPct val="107000"/>
              </a:lnSpc>
              <a:spcBef>
                <a:spcPts val="0"/>
              </a:spcBef>
              <a:spcAft>
                <a:spcPts val="0"/>
              </a:spcAft>
              <a:buClrTx/>
              <a:buSzTx/>
              <a:buFontTx/>
              <a:buNone/>
              <a:tabLst/>
              <a:defRPr/>
            </a:pPr>
            <a:r>
              <a:rPr lang="en-US" sz="2400" b="1">
                <a:solidFill>
                  <a:schemeClr val="tx1"/>
                </a:solidFill>
                <a:effectLst/>
                <a:latin typeface="Ink Free" panose="03080402000500000000" pitchFamily="66" charset="0"/>
                <a:ea typeface="Calibri" panose="020F0502020204030204" pitchFamily="34" charset="0"/>
                <a:cs typeface="Times New Roman" panose="02020603050405020304" pitchFamily="18" charset="0"/>
              </a:rPr>
              <a:t>I’m a hockey fan!</a:t>
            </a:r>
          </a:p>
        </p:txBody>
      </p:sp>
      <p:pic>
        <p:nvPicPr>
          <p:cNvPr id="9" name="Picture 8" descr="A picture containing sky, outdoor&#10;&#10;Description automatically generated">
            <a:extLst>
              <a:ext uri="{FF2B5EF4-FFF2-40B4-BE49-F238E27FC236}">
                <a16:creationId xmlns:a16="http://schemas.microsoft.com/office/drawing/2014/main" id="{311EC553-8B06-414A-AE79-819797649ABE}"/>
              </a:ext>
            </a:extLst>
          </p:cNvPr>
          <p:cNvPicPr>
            <a:picLocks noChangeAspect="1"/>
          </p:cNvPicPr>
          <p:nvPr/>
        </p:nvPicPr>
        <p:blipFill>
          <a:blip r:embed="rId8">
            <a:extLst>
              <a:ext uri="{28A0092B-C50C-407E-A947-70E740481C1C}">
                <a14:useLocalDpi xmlns:a14="http://schemas.microsoft.com/office/drawing/2010/main" val="0"/>
              </a:ext>
              <a:ext uri="{837473B0-CC2E-450A-ABE3-18F120FF3D39}">
                <a1611:picAttrSrcUrl xmlns:a1611="http://schemas.microsoft.com/office/drawing/2016/11/main" r:id="rId9"/>
              </a:ext>
            </a:extLst>
          </a:blip>
          <a:stretch>
            <a:fillRect/>
          </a:stretch>
        </p:blipFill>
        <p:spPr>
          <a:xfrm>
            <a:off x="3717108" y="2647574"/>
            <a:ext cx="1723789" cy="2413306"/>
          </a:xfrm>
          <a:prstGeom prst="ellipse">
            <a:avLst/>
          </a:prstGeom>
          <a:ln>
            <a:noFill/>
          </a:ln>
          <a:effectLst>
            <a:softEdge rad="112500"/>
          </a:effectLst>
        </p:spPr>
      </p:pic>
      <p:sp>
        <p:nvSpPr>
          <p:cNvPr id="23" name="TextBox 22">
            <a:extLst>
              <a:ext uri="{FF2B5EF4-FFF2-40B4-BE49-F238E27FC236}">
                <a16:creationId xmlns:a16="http://schemas.microsoft.com/office/drawing/2014/main" id="{0863579B-5499-4BE7-82C7-3E419BE6C959}"/>
              </a:ext>
            </a:extLst>
          </p:cNvPr>
          <p:cNvSpPr txBox="1"/>
          <p:nvPr/>
        </p:nvSpPr>
        <p:spPr>
          <a:xfrm>
            <a:off x="809742" y="2395645"/>
            <a:ext cx="2806996" cy="584775"/>
          </a:xfrm>
          <a:prstGeom prst="rect">
            <a:avLst/>
          </a:prstGeom>
          <a:noFill/>
        </p:spPr>
        <p:txBody>
          <a:bodyPr wrap="square" rtlCol="0">
            <a:spAutoFit/>
          </a:bodyPr>
          <a:lstStyle/>
          <a:p>
            <a:r>
              <a:rPr lang="en-US" sz="3200" b="1">
                <a:solidFill>
                  <a:srgbClr val="00359E"/>
                </a:solidFill>
                <a:latin typeface="Ink Free" panose="03080402000500000000" pitchFamily="66" charset="0"/>
              </a:rPr>
              <a:t>Fun Facts!</a:t>
            </a:r>
          </a:p>
        </p:txBody>
      </p:sp>
      <p:graphicFrame>
        <p:nvGraphicFramePr>
          <p:cNvPr id="24" name="Table 23">
            <a:extLst>
              <a:ext uri="{FF2B5EF4-FFF2-40B4-BE49-F238E27FC236}">
                <a16:creationId xmlns:a16="http://schemas.microsoft.com/office/drawing/2014/main" id="{7FAF54E6-4F9E-4335-A2EB-AC35DA64C47E}"/>
              </a:ext>
            </a:extLst>
          </p:cNvPr>
          <p:cNvGraphicFramePr>
            <a:graphicFrameLocks noGrp="1"/>
          </p:cNvGraphicFramePr>
          <p:nvPr>
            <p:extLst>
              <p:ext uri="{D42A27DB-BD31-4B8C-83A1-F6EECF244321}">
                <p14:modId xmlns:p14="http://schemas.microsoft.com/office/powerpoint/2010/main" val="2989870221"/>
              </p:ext>
            </p:extLst>
          </p:nvPr>
        </p:nvGraphicFramePr>
        <p:xfrm>
          <a:off x="5059272" y="4374112"/>
          <a:ext cx="5826322" cy="2280863"/>
        </p:xfrm>
        <a:graphic>
          <a:graphicData uri="http://schemas.openxmlformats.org/drawingml/2006/table">
            <a:tbl>
              <a:tblPr/>
              <a:tblGrid>
                <a:gridCol w="5826322">
                  <a:extLst>
                    <a:ext uri="{9D8B030D-6E8A-4147-A177-3AD203B41FA5}">
                      <a16:colId xmlns:a16="http://schemas.microsoft.com/office/drawing/2014/main" val="225236439"/>
                    </a:ext>
                  </a:extLst>
                </a:gridCol>
              </a:tblGrid>
              <a:tr h="2280863">
                <a:tc>
                  <a:txBody>
                    <a:bodyPr/>
                    <a:lstStyle/>
                    <a:p>
                      <a:endParaRPr lang="en-US"/>
                    </a:p>
                  </a:txBody>
                  <a:tcPr>
                    <a:lnL w="38100" cmpd="sng">
                      <a:solidFill>
                        <a:srgbClr val="00359E"/>
                      </a:solidFill>
                      <a:prstDash val="solid"/>
                    </a:lnL>
                    <a:lnR w="38100" cmpd="sng">
                      <a:solidFill>
                        <a:srgbClr val="00359E"/>
                      </a:solidFill>
                      <a:prstDash val="solid"/>
                    </a:lnR>
                    <a:lnT w="38100" cmpd="sng">
                      <a:solidFill>
                        <a:srgbClr val="00359E"/>
                      </a:solidFill>
                      <a:prstDash val="solid"/>
                    </a:lnT>
                    <a:lnB w="38100" cmpd="sng">
                      <a:solidFill>
                        <a:srgbClr val="00359E"/>
                      </a:solidFill>
                      <a:prstDash val="solid"/>
                    </a:lnB>
                  </a:tcPr>
                </a:tc>
                <a:extLst>
                  <a:ext uri="{0D108BD9-81ED-4DB2-BD59-A6C34878D82A}">
                    <a16:rowId xmlns:a16="http://schemas.microsoft.com/office/drawing/2014/main" val="2712223803"/>
                  </a:ext>
                </a:extLst>
              </a:tr>
            </a:tbl>
          </a:graphicData>
        </a:graphic>
      </p:graphicFrame>
      <p:pic>
        <p:nvPicPr>
          <p:cNvPr id="8" name="Picture 7" descr="On air sign with the light on">
            <a:extLst>
              <a:ext uri="{FF2B5EF4-FFF2-40B4-BE49-F238E27FC236}">
                <a16:creationId xmlns:a16="http://schemas.microsoft.com/office/drawing/2014/main" id="{50B9D6D8-FE7C-49F6-868C-EAA785015BDF}"/>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rot="1657120">
            <a:off x="3166435" y="1780614"/>
            <a:ext cx="1156852" cy="772907"/>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22" name="Picture 4" descr="Sunburst DJ DeeJays Clubbing Turntables Music BLACK Digital Art by Henry B">
            <a:extLst>
              <a:ext uri="{FF2B5EF4-FFF2-40B4-BE49-F238E27FC236}">
                <a16:creationId xmlns:a16="http://schemas.microsoft.com/office/drawing/2014/main" id="{CF10E47E-1503-46AD-84EA-D02731B96DFF}"/>
              </a:ext>
            </a:extLst>
          </p:cNvPr>
          <p:cNvPicPr>
            <a:picLocks noChangeAspect="1" noChangeArrowheads="1"/>
          </p:cNvPicPr>
          <p:nvPr/>
        </p:nvPicPr>
        <p:blipFill rotWithShape="1">
          <a:blip r:embed="rId11">
            <a:extLst>
              <a:ext uri="{28A0092B-C50C-407E-A947-70E740481C1C}">
                <a14:useLocalDpi xmlns:a14="http://schemas.microsoft.com/office/drawing/2010/main" val="0"/>
              </a:ext>
            </a:extLst>
          </a:blip>
          <a:srcRect l="1604" t="6890" r="2406" b="13579"/>
          <a:stretch/>
        </p:blipFill>
        <p:spPr bwMode="auto">
          <a:xfrm>
            <a:off x="10536163" y="3836370"/>
            <a:ext cx="1642946" cy="1633488"/>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16" name="Picture 1">
            <a:extLst>
              <a:ext uri="{FF2B5EF4-FFF2-40B4-BE49-F238E27FC236}">
                <a16:creationId xmlns:a16="http://schemas.microsoft.com/office/drawing/2014/main" id="{9A41402E-FF94-4C0F-B50E-557A9A2ADA9E}"/>
              </a:ext>
            </a:extLst>
          </p:cNvPr>
          <p:cNvPicPr>
            <a:picLocks noChangeAspect="1" noChangeArrowheads="1"/>
          </p:cNvPicPr>
          <p:nvPr/>
        </p:nvPicPr>
        <p:blipFill rotWithShape="1">
          <a:blip r:embed="rId12">
            <a:extLst>
              <a:ext uri="{28A0092B-C50C-407E-A947-70E740481C1C}">
                <a14:useLocalDpi xmlns:a14="http://schemas.microsoft.com/office/drawing/2010/main" val="0"/>
              </a:ext>
            </a:extLst>
          </a:blip>
          <a:srcRect l="24641"/>
          <a:stretch/>
        </p:blipFill>
        <p:spPr bwMode="auto">
          <a:xfrm>
            <a:off x="7020062" y="101215"/>
            <a:ext cx="1490416" cy="3144644"/>
          </a:xfrm>
          <a:prstGeom prst="roundRect">
            <a:avLst>
              <a:gd name="adj" fmla="val 8594"/>
            </a:avLst>
          </a:prstGeom>
          <a:solidFill>
            <a:srgbClr val="FFFFFF">
              <a:shade val="85000"/>
            </a:srgbClr>
          </a:solidFill>
          <a:ln w="28575">
            <a:noFill/>
            <a:miter lim="800000"/>
            <a:headEnd/>
            <a:tailEnd/>
          </a:ln>
          <a:effectLst>
            <a:reflection blurRad="12700" stA="38000" endPos="28000" dist="5000" dir="5400000" sy="-100000" algn="bl" rotWithShape="0"/>
          </a:effectLst>
        </p:spPr>
      </p:pic>
    </p:spTree>
    <p:extLst>
      <p:ext uri="{BB962C8B-B14F-4D97-AF65-F5344CB8AC3E}">
        <p14:creationId xmlns:p14="http://schemas.microsoft.com/office/powerpoint/2010/main" val="340079678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00C4F1C3-3ADD-491F-8C66-57912A24217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1140" y="243840"/>
            <a:ext cx="11724640" cy="6377939"/>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sp>
      <p:sp>
        <p:nvSpPr>
          <p:cNvPr id="21" name="Rectangle 8">
            <a:extLst>
              <a:ext uri="{FF2B5EF4-FFF2-40B4-BE49-F238E27FC236}">
                <a16:creationId xmlns:a16="http://schemas.microsoft.com/office/drawing/2014/main" id="{0B323FE0-DFB0-4368-A3C2-FC1402A98C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1140" y="243840"/>
            <a:ext cx="11724640" cy="6377939"/>
          </a:xfrm>
          <a:prstGeom prst="rect">
            <a:avLst/>
          </a:prstGeom>
          <a:solidFill>
            <a:schemeClr val="accent1"/>
          </a:solidFill>
          <a:ln w="12700">
            <a:solidFill>
              <a:srgbClr val="FFFFFF"/>
            </a:solidFill>
          </a:ln>
        </p:spPr>
        <p:style>
          <a:lnRef idx="2">
            <a:schemeClr val="accent1">
              <a:shade val="50000"/>
            </a:schemeClr>
          </a:lnRef>
          <a:fillRef idx="1">
            <a:schemeClr val="accent1"/>
          </a:fillRef>
          <a:effectRef idx="0">
            <a:schemeClr val="accent1"/>
          </a:effectRef>
          <a:fontRef idx="minor">
            <a:schemeClr val="lt1"/>
          </a:fontRef>
        </p:style>
      </p:sp>
      <p:cxnSp>
        <p:nvCxnSpPr>
          <p:cNvPr id="22" name="Straight Connector 10">
            <a:extLst>
              <a:ext uri="{FF2B5EF4-FFF2-40B4-BE49-F238E27FC236}">
                <a16:creationId xmlns:a16="http://schemas.microsoft.com/office/drawing/2014/main" id="{E4BCA77F-6A46-46C1-822E-DF8DB6F08D5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978660" y="3733800"/>
            <a:ext cx="8229601" cy="0"/>
          </a:xfrm>
          <a:prstGeom prst="line">
            <a:avLst/>
          </a:prstGeom>
          <a:ln>
            <a:solidFill>
              <a:srgbClr val="FFFFFF"/>
            </a:solidFill>
          </a:ln>
        </p:spPr>
        <p:style>
          <a:lnRef idx="1">
            <a:schemeClr val="accent1"/>
          </a:lnRef>
          <a:fillRef idx="0">
            <a:schemeClr val="accent1"/>
          </a:fillRef>
          <a:effectRef idx="0">
            <a:schemeClr val="accent1"/>
          </a:effectRef>
          <a:fontRef idx="minor">
            <a:schemeClr val="tx1"/>
          </a:fontRef>
        </p:style>
      </p:cxnSp>
      <p:sp useBgFill="1">
        <p:nvSpPr>
          <p:cNvPr id="23" name="Rectangle 12">
            <a:extLst>
              <a:ext uri="{FF2B5EF4-FFF2-40B4-BE49-F238E27FC236}">
                <a16:creationId xmlns:a16="http://schemas.microsoft.com/office/drawing/2014/main" id="{00F30BB5-7BA0-4D79-B51D-809B0D796A1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1"/>
            <a:ext cx="12192000" cy="6858000"/>
          </a:xfrm>
          <a:prstGeom prst="rect">
            <a:avLst/>
          </a:prstGeom>
          <a:ln w="12700">
            <a:noFill/>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EC541902-B2B8-47E3-9C50-D51E3BEFD1EC}"/>
              </a:ext>
            </a:extLst>
          </p:cNvPr>
          <p:cNvSpPr>
            <a:spLocks noGrp="1"/>
          </p:cNvSpPr>
          <p:nvPr>
            <p:ph type="title"/>
          </p:nvPr>
        </p:nvSpPr>
        <p:spPr>
          <a:xfrm>
            <a:off x="4783288" y="821637"/>
            <a:ext cx="6758457" cy="5197425"/>
          </a:xfrm>
        </p:spPr>
        <p:txBody>
          <a:bodyPr vert="horz" lIns="91440" tIns="45720" rIns="91440" bIns="45720" rtlCol="0" anchor="ctr">
            <a:normAutofit/>
          </a:bodyPr>
          <a:lstStyle/>
          <a:p>
            <a:pPr>
              <a:lnSpc>
                <a:spcPct val="85000"/>
              </a:lnSpc>
            </a:pPr>
            <a:br>
              <a:rPr lang="en-US" sz="6000" cap="all">
                <a:latin typeface="Ink Free" panose="03080402000500000000" pitchFamily="66" charset="0"/>
              </a:rPr>
            </a:br>
            <a:br>
              <a:rPr lang="en-US" sz="6000" cap="all">
                <a:latin typeface="Ink Free" panose="03080402000500000000" pitchFamily="66" charset="0"/>
              </a:rPr>
            </a:br>
            <a:r>
              <a:rPr lang="en-US" sz="6000" cap="all">
                <a:latin typeface="Ink Free" panose="03080402000500000000" pitchFamily="66" charset="0"/>
              </a:rPr>
              <a:t>Project search</a:t>
            </a:r>
            <a:br>
              <a:rPr lang="en-US" sz="6000" cap="all">
                <a:latin typeface="Ink Free" panose="03080402000500000000" pitchFamily="66" charset="0"/>
              </a:rPr>
            </a:br>
            <a:br>
              <a:rPr lang="en-US" sz="6000" cap="all">
                <a:latin typeface="Ink Free" panose="03080402000500000000" pitchFamily="66" charset="0"/>
              </a:rPr>
            </a:br>
            <a:br>
              <a:rPr lang="en-US" sz="6000" cap="all">
                <a:latin typeface="Ink Free" panose="03080402000500000000" pitchFamily="66" charset="0"/>
              </a:rPr>
            </a:br>
            <a:r>
              <a:rPr lang="en-US" sz="6000" cap="all">
                <a:latin typeface="Ink Free" panose="03080402000500000000" pitchFamily="66" charset="0"/>
              </a:rPr>
              <a:t>Success Story</a:t>
            </a:r>
          </a:p>
        </p:txBody>
      </p:sp>
      <p:sp>
        <p:nvSpPr>
          <p:cNvPr id="24" name="Rectangle 14">
            <a:extLst>
              <a:ext uri="{FF2B5EF4-FFF2-40B4-BE49-F238E27FC236}">
                <a16:creationId xmlns:a16="http://schemas.microsoft.com/office/drawing/2014/main" id="{44F561C9-F335-45B4-A0DC-68F94609989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39821" cy="6858000"/>
          </a:xfrm>
          <a:prstGeom prst="rect">
            <a:avLst/>
          </a:prstGeom>
          <a:solidFill>
            <a:schemeClr val="accent1"/>
          </a:solidFill>
          <a:ln w="12700" cmpd="sng">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pic>
        <p:nvPicPr>
          <p:cNvPr id="9" name="Picture 8">
            <a:extLst>
              <a:ext uri="{FF2B5EF4-FFF2-40B4-BE49-F238E27FC236}">
                <a16:creationId xmlns:a16="http://schemas.microsoft.com/office/drawing/2014/main" id="{9380417A-7A7F-48AE-A4B7-956036227946}"/>
              </a:ext>
            </a:extLst>
          </p:cNvPr>
          <p:cNvPicPr>
            <a:picLocks noChangeAspect="1"/>
          </p:cNvPicPr>
          <p:nvPr/>
        </p:nvPicPr>
        <p:blipFill rotWithShape="1">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r="66008"/>
          <a:stretch/>
        </p:blipFill>
        <p:spPr>
          <a:xfrm>
            <a:off x="10699849" y="114107"/>
            <a:ext cx="1374041" cy="2190793"/>
          </a:xfrm>
          <a:prstGeom prst="rect">
            <a:avLst/>
          </a:prstGeom>
        </p:spPr>
      </p:pic>
      <p:pic>
        <p:nvPicPr>
          <p:cNvPr id="10" name="Picture 9">
            <a:extLst>
              <a:ext uri="{FF2B5EF4-FFF2-40B4-BE49-F238E27FC236}">
                <a16:creationId xmlns:a16="http://schemas.microsoft.com/office/drawing/2014/main" id="{7F0E0B75-5205-482E-ABE1-AEF607176361}"/>
              </a:ext>
            </a:extLst>
          </p:cNvPr>
          <p:cNvPicPr>
            <a:picLocks noChangeAspect="1"/>
          </p:cNvPicPr>
          <p:nvPr/>
        </p:nvPicPr>
        <p:blipFill>
          <a:blip r:embed="rId3"/>
          <a:stretch>
            <a:fillRect/>
          </a:stretch>
        </p:blipFill>
        <p:spPr>
          <a:xfrm>
            <a:off x="825754" y="1550461"/>
            <a:ext cx="2488313" cy="3739775"/>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
        <p:nvSpPr>
          <p:cNvPr id="11" name="TextBox 10">
            <a:extLst>
              <a:ext uri="{FF2B5EF4-FFF2-40B4-BE49-F238E27FC236}">
                <a16:creationId xmlns:a16="http://schemas.microsoft.com/office/drawing/2014/main" id="{20B11845-6096-43D3-AEC1-BC55707BCCA0}"/>
              </a:ext>
            </a:extLst>
          </p:cNvPr>
          <p:cNvSpPr txBox="1"/>
          <p:nvPr/>
        </p:nvSpPr>
        <p:spPr>
          <a:xfrm>
            <a:off x="1532543" y="5557397"/>
            <a:ext cx="1288716" cy="584775"/>
          </a:xfrm>
          <a:prstGeom prst="rect">
            <a:avLst/>
          </a:prstGeom>
          <a:noFill/>
        </p:spPr>
        <p:txBody>
          <a:bodyPr wrap="square" rtlCol="0">
            <a:spAutoFit/>
          </a:bodyPr>
          <a:lstStyle/>
          <a:p>
            <a:r>
              <a:rPr lang="en-US" sz="3200" b="1">
                <a:solidFill>
                  <a:schemeClr val="bg1"/>
                </a:solidFill>
                <a:latin typeface="Ink Free" panose="03080402000500000000" pitchFamily="66" charset="0"/>
              </a:rPr>
              <a:t>Brett</a:t>
            </a:r>
          </a:p>
        </p:txBody>
      </p:sp>
    </p:spTree>
    <p:extLst>
      <p:ext uri="{BB962C8B-B14F-4D97-AF65-F5344CB8AC3E}">
        <p14:creationId xmlns:p14="http://schemas.microsoft.com/office/powerpoint/2010/main" val="75340869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D75F92F9-F920-4553-9B01-FCCBAA1CF560}"/>
              </a:ext>
            </a:extLst>
          </p:cNvPr>
          <p:cNvSpPr>
            <a:spLocks noGrp="1"/>
          </p:cNvSpPr>
          <p:nvPr>
            <p:ph type="title"/>
          </p:nvPr>
        </p:nvSpPr>
        <p:spPr>
          <a:xfrm>
            <a:off x="375557" y="567440"/>
            <a:ext cx="11478986" cy="1036930"/>
          </a:xfrm>
        </p:spPr>
        <p:txBody>
          <a:bodyPr>
            <a:normAutofit fontScale="90000"/>
          </a:bodyPr>
          <a:lstStyle/>
          <a:p>
            <a:r>
              <a:rPr lang="en-US" b="1">
                <a:latin typeface="Ink Free" panose="03080402000500000000" pitchFamily="66" charset="0"/>
              </a:rPr>
              <a:t>Project</a:t>
            </a:r>
            <a:r>
              <a:rPr lang="en-US">
                <a:latin typeface="Ink Free" panose="03080402000500000000" pitchFamily="66" charset="0"/>
              </a:rPr>
              <a:t> </a:t>
            </a:r>
            <a:r>
              <a:rPr lang="en-US" b="1">
                <a:latin typeface="Ink Free" panose="03080402000500000000" pitchFamily="66" charset="0"/>
              </a:rPr>
              <a:t>SEARCH</a:t>
            </a:r>
            <a:br>
              <a:rPr lang="en-US" b="1"/>
            </a:br>
            <a:r>
              <a:rPr lang="en-US" sz="2700" i="1">
                <a:solidFill>
                  <a:srgbClr val="002060"/>
                </a:solidFill>
              </a:rPr>
              <a:t>9-month</a:t>
            </a:r>
            <a:r>
              <a:rPr lang="en-US" sz="2700" b="0" i="1">
                <a:solidFill>
                  <a:srgbClr val="002060"/>
                </a:solidFill>
              </a:rPr>
              <a:t> internship training program, available to school transition age students and young adults eligible for DDS services, who need more intensive employment skills training</a:t>
            </a:r>
          </a:p>
        </p:txBody>
      </p:sp>
      <p:sp>
        <p:nvSpPr>
          <p:cNvPr id="5" name="Content Placeholder 4">
            <a:extLst>
              <a:ext uri="{FF2B5EF4-FFF2-40B4-BE49-F238E27FC236}">
                <a16:creationId xmlns:a16="http://schemas.microsoft.com/office/drawing/2014/main" id="{134FC52A-80C1-4EB2-A565-AFC493BF110B}"/>
              </a:ext>
            </a:extLst>
          </p:cNvPr>
          <p:cNvSpPr>
            <a:spLocks noGrp="1"/>
          </p:cNvSpPr>
          <p:nvPr>
            <p:ph sz="half" idx="1"/>
          </p:nvPr>
        </p:nvSpPr>
        <p:spPr>
          <a:xfrm>
            <a:off x="1143000" y="2095927"/>
            <a:ext cx="4754880" cy="3984831"/>
          </a:xfrm>
        </p:spPr>
        <p:txBody>
          <a:bodyPr>
            <a:normAutofit/>
          </a:bodyPr>
          <a:lstStyle/>
          <a:p>
            <a:pPr marL="45721" indent="0">
              <a:buNone/>
            </a:pPr>
            <a:r>
              <a:rPr lang="en-US" sz="2400">
                <a:solidFill>
                  <a:schemeClr val="tx1"/>
                </a:solidFill>
              </a:rPr>
              <a:t>Businesses across the state serve as Project SEARCH host sites with programs run by:</a:t>
            </a:r>
          </a:p>
          <a:p>
            <a:pPr lvl="1"/>
            <a:r>
              <a:rPr lang="en-US" sz="2400">
                <a:solidFill>
                  <a:schemeClr val="tx1"/>
                </a:solidFill>
              </a:rPr>
              <a:t>DDS Provider Agencies</a:t>
            </a:r>
          </a:p>
          <a:p>
            <a:pPr lvl="1"/>
            <a:r>
              <a:rPr lang="en-US" sz="2400">
                <a:solidFill>
                  <a:schemeClr val="tx1"/>
                </a:solidFill>
              </a:rPr>
              <a:t>School Partners</a:t>
            </a:r>
          </a:p>
          <a:p>
            <a:pPr marL="45721" indent="0">
              <a:buNone/>
            </a:pPr>
            <a:r>
              <a:rPr lang="en-US" sz="2400">
                <a:solidFill>
                  <a:schemeClr val="tx1"/>
                </a:solidFill>
              </a:rPr>
              <a:t>The host business provides access to an on-site training room and access to business departments to provide </a:t>
            </a:r>
            <a:r>
              <a:rPr lang="en-US" sz="2400" b="1">
                <a:solidFill>
                  <a:schemeClr val="tx1"/>
                </a:solidFill>
              </a:rPr>
              <a:t>three</a:t>
            </a:r>
            <a:r>
              <a:rPr lang="en-US" sz="2400">
                <a:solidFill>
                  <a:schemeClr val="tx1"/>
                </a:solidFill>
              </a:rPr>
              <a:t> separate internship rotations. </a:t>
            </a:r>
          </a:p>
          <a:p>
            <a:pPr marL="45721" indent="0">
              <a:buNone/>
            </a:pPr>
            <a:endParaRPr lang="en-US" sz="2000">
              <a:solidFill>
                <a:schemeClr val="tx1"/>
              </a:solidFill>
            </a:endParaRPr>
          </a:p>
          <a:p>
            <a:pPr marL="45721" indent="0">
              <a:buNone/>
            </a:pPr>
            <a:endParaRPr lang="en-US" sz="2000">
              <a:solidFill>
                <a:schemeClr val="tx1"/>
              </a:solidFill>
            </a:endParaRPr>
          </a:p>
          <a:p>
            <a:endParaRPr lang="en-US"/>
          </a:p>
        </p:txBody>
      </p:sp>
      <p:pic>
        <p:nvPicPr>
          <p:cNvPr id="7" name="Content Placeholder 6" descr="Timeline&#10;&#10;Description automatically generated">
            <a:extLst>
              <a:ext uri="{FF2B5EF4-FFF2-40B4-BE49-F238E27FC236}">
                <a16:creationId xmlns:a16="http://schemas.microsoft.com/office/drawing/2014/main" id="{95F6ECFE-158D-47B5-9EA3-073EA5E39A61}"/>
              </a:ext>
            </a:extLst>
          </p:cNvPr>
          <p:cNvPicPr>
            <a:picLocks noGrp="1" noChangeAspect="1"/>
          </p:cNvPicPr>
          <p:nvPr>
            <p:ph sz="half" idx="2"/>
          </p:nvPr>
        </p:nvPicPr>
        <p:blipFill>
          <a:blip r:embed="rId2" cstate="print">
            <a:extLst>
              <a:ext uri="{BEBA8EAE-BF5A-486C-A8C5-ECC9F3942E4B}">
                <a14:imgProps xmlns:a14="http://schemas.microsoft.com/office/drawing/2010/main">
                  <a14:imgLayer r:embed="rId3">
                    <a14:imgEffect>
                      <a14:sharpenSoften amount="50000"/>
                    </a14:imgEffect>
                  </a14:imgLayer>
                </a14:imgProps>
              </a:ext>
              <a:ext uri="{28A0092B-C50C-407E-A947-70E740481C1C}">
                <a14:useLocalDpi xmlns:a14="http://schemas.microsoft.com/office/drawing/2010/main" val="0"/>
              </a:ext>
            </a:extLst>
          </a:blip>
          <a:stretch>
            <a:fillRect/>
          </a:stretch>
        </p:blipFill>
        <p:spPr>
          <a:xfrm>
            <a:off x="6294122" y="2264578"/>
            <a:ext cx="5398068" cy="2551814"/>
          </a:xfrm>
          <a:prstGeom prst="rect">
            <a:avLst/>
          </a:prstGeom>
          <a:ln w="88900" cap="sq" cmpd="thickThin">
            <a:solidFill>
              <a:srgbClr val="002060"/>
            </a:solidFill>
            <a:prstDash val="solid"/>
            <a:miter lim="800000"/>
          </a:ln>
          <a:effectLst>
            <a:innerShdw blurRad="76200">
              <a:srgbClr val="000000"/>
            </a:innerShdw>
          </a:effectLst>
        </p:spPr>
      </p:pic>
      <p:sp>
        <p:nvSpPr>
          <p:cNvPr id="10" name="Arrow: Left 9">
            <a:extLst>
              <a:ext uri="{FF2B5EF4-FFF2-40B4-BE49-F238E27FC236}">
                <a16:creationId xmlns:a16="http://schemas.microsoft.com/office/drawing/2014/main" id="{FC6437E5-50F1-491B-802C-C235527BC25B}"/>
              </a:ext>
            </a:extLst>
          </p:cNvPr>
          <p:cNvSpPr/>
          <p:nvPr/>
        </p:nvSpPr>
        <p:spPr>
          <a:xfrm rot="2290339">
            <a:off x="9685271" y="5385378"/>
            <a:ext cx="2447776" cy="702575"/>
          </a:xfrm>
          <a:prstGeom prst="leftArrow">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200">
                <a:solidFill>
                  <a:srgbClr val="002060"/>
                </a:solidFill>
              </a:rPr>
              <a:t>10-week rotations</a:t>
            </a:r>
          </a:p>
        </p:txBody>
      </p:sp>
      <p:pic>
        <p:nvPicPr>
          <p:cNvPr id="11" name="Picture 10">
            <a:extLst>
              <a:ext uri="{FF2B5EF4-FFF2-40B4-BE49-F238E27FC236}">
                <a16:creationId xmlns:a16="http://schemas.microsoft.com/office/drawing/2014/main" id="{41D73BF0-E139-40D8-877F-DF59F2EC459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94326" y="5736666"/>
            <a:ext cx="1479440" cy="801828"/>
          </a:xfrm>
          <a:prstGeom prst="rect">
            <a:avLst/>
          </a:prstGeom>
        </p:spPr>
      </p:pic>
      <p:sp>
        <p:nvSpPr>
          <p:cNvPr id="2" name="TextBox 1">
            <a:extLst>
              <a:ext uri="{FF2B5EF4-FFF2-40B4-BE49-F238E27FC236}">
                <a16:creationId xmlns:a16="http://schemas.microsoft.com/office/drawing/2014/main" id="{B3C08B9A-18B7-46AC-850F-37C5F9A79C03}"/>
              </a:ext>
            </a:extLst>
          </p:cNvPr>
          <p:cNvSpPr txBox="1"/>
          <p:nvPr/>
        </p:nvSpPr>
        <p:spPr>
          <a:xfrm>
            <a:off x="4548956" y="6051863"/>
            <a:ext cx="3490332" cy="461665"/>
          </a:xfrm>
          <a:prstGeom prst="rect">
            <a:avLst/>
          </a:prstGeom>
          <a:solidFill>
            <a:srgbClr val="FFC000"/>
          </a:solidFill>
          <a:ln>
            <a:solidFill>
              <a:srgbClr val="FFC000"/>
            </a:solidFill>
          </a:ln>
        </p:spPr>
        <p:txBody>
          <a:bodyPr wrap="square" rtlCol="0">
            <a:spAutoFit/>
          </a:bodyPr>
          <a:lstStyle/>
          <a:p>
            <a:r>
              <a:rPr lang="en-US" sz="2400">
                <a:hlinkClick r:id="rId5"/>
              </a:rPr>
              <a:t>Project SEARCH Brochure</a:t>
            </a:r>
            <a:endParaRPr lang="en-US" sz="2400"/>
          </a:p>
        </p:txBody>
      </p:sp>
    </p:spTree>
    <p:extLst>
      <p:ext uri="{BB962C8B-B14F-4D97-AF65-F5344CB8AC3E}">
        <p14:creationId xmlns:p14="http://schemas.microsoft.com/office/powerpoint/2010/main" val="312407075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BA303A-CABC-4BC6-857B-1C04C276C6E9}"/>
              </a:ext>
            </a:extLst>
          </p:cNvPr>
          <p:cNvSpPr>
            <a:spLocks noGrp="1"/>
          </p:cNvSpPr>
          <p:nvPr>
            <p:ph type="title"/>
          </p:nvPr>
        </p:nvSpPr>
        <p:spPr/>
        <p:txBody>
          <a:bodyPr>
            <a:normAutofit/>
          </a:bodyPr>
          <a:lstStyle/>
          <a:p>
            <a:r>
              <a:rPr lang="en-US" b="1">
                <a:latin typeface="Ink Free" panose="03080402000500000000" pitchFamily="66" charset="0"/>
              </a:rPr>
              <a:t>Project SEARCH Host Sites </a:t>
            </a:r>
            <a:endParaRPr lang="en-US">
              <a:latin typeface="Ink Free" panose="03080402000500000000" pitchFamily="66" charset="0"/>
            </a:endParaRPr>
          </a:p>
        </p:txBody>
      </p:sp>
      <p:pic>
        <p:nvPicPr>
          <p:cNvPr id="13" name="Content Placeholder 3">
            <a:extLst>
              <a:ext uri="{FF2B5EF4-FFF2-40B4-BE49-F238E27FC236}">
                <a16:creationId xmlns:a16="http://schemas.microsoft.com/office/drawing/2014/main" id="{2C0632C7-3DBC-4BA3-90C4-164BEFAD1CB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bwMode="auto">
          <a:xfrm>
            <a:off x="6531857" y="1608155"/>
            <a:ext cx="5242326" cy="3826896"/>
          </a:xfrm>
          <a:prstGeom prst="rect">
            <a:avLst/>
          </a:prstGeom>
          <a:noFill/>
        </p:spPr>
      </p:pic>
      <p:graphicFrame>
        <p:nvGraphicFramePr>
          <p:cNvPr id="6" name="Diagram 5">
            <a:extLst>
              <a:ext uri="{FF2B5EF4-FFF2-40B4-BE49-F238E27FC236}">
                <a16:creationId xmlns:a16="http://schemas.microsoft.com/office/drawing/2014/main" id="{B7C509EB-D40B-4541-98EC-E43DE873E5E5}"/>
              </a:ext>
            </a:extLst>
          </p:cNvPr>
          <p:cNvGraphicFramePr/>
          <p:nvPr>
            <p:extLst>
              <p:ext uri="{D42A27DB-BD31-4B8C-83A1-F6EECF244321}">
                <p14:modId xmlns:p14="http://schemas.microsoft.com/office/powerpoint/2010/main" val="293543204"/>
              </p:ext>
            </p:extLst>
          </p:nvPr>
        </p:nvGraphicFramePr>
        <p:xfrm>
          <a:off x="325348" y="1840244"/>
          <a:ext cx="5919767" cy="3500919"/>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3" name="TextBox 2">
            <a:extLst>
              <a:ext uri="{FF2B5EF4-FFF2-40B4-BE49-F238E27FC236}">
                <a16:creationId xmlns:a16="http://schemas.microsoft.com/office/drawing/2014/main" id="{60F0368B-D9CD-4D2E-BC21-BF3F57FDCFC9}"/>
              </a:ext>
            </a:extLst>
          </p:cNvPr>
          <p:cNvSpPr txBox="1"/>
          <p:nvPr/>
        </p:nvSpPr>
        <p:spPr>
          <a:xfrm>
            <a:off x="7140539" y="5775208"/>
            <a:ext cx="4942788" cy="830997"/>
          </a:xfrm>
          <a:prstGeom prst="rect">
            <a:avLst/>
          </a:prstGeom>
          <a:noFill/>
        </p:spPr>
        <p:txBody>
          <a:bodyPr wrap="square" rtlCol="0">
            <a:spAutoFit/>
          </a:bodyPr>
          <a:lstStyle/>
          <a:p>
            <a:r>
              <a:rPr lang="en-US" sz="2400" b="1">
                <a:solidFill>
                  <a:srgbClr val="002060"/>
                </a:solidFill>
              </a:rPr>
              <a:t>Ex: DDS, Greenwich Hospital, Qualified Provider = Project Search </a:t>
            </a:r>
          </a:p>
        </p:txBody>
      </p:sp>
      <p:cxnSp>
        <p:nvCxnSpPr>
          <p:cNvPr id="5" name="Straight Arrow Connector 4">
            <a:extLst>
              <a:ext uri="{FF2B5EF4-FFF2-40B4-BE49-F238E27FC236}">
                <a16:creationId xmlns:a16="http://schemas.microsoft.com/office/drawing/2014/main" id="{605E6727-2ED8-4A5B-B63F-B6214F73A7C3}"/>
              </a:ext>
            </a:extLst>
          </p:cNvPr>
          <p:cNvCxnSpPr>
            <a:cxnSpLocks/>
          </p:cNvCxnSpPr>
          <p:nvPr/>
        </p:nvCxnSpPr>
        <p:spPr>
          <a:xfrm flipH="1" flipV="1">
            <a:off x="7140539" y="5322014"/>
            <a:ext cx="647272" cy="453194"/>
          </a:xfrm>
          <a:prstGeom prst="straightConnector1">
            <a:avLst/>
          </a:prstGeom>
          <a:ln>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4" name="TextBox 3">
            <a:extLst>
              <a:ext uri="{FF2B5EF4-FFF2-40B4-BE49-F238E27FC236}">
                <a16:creationId xmlns:a16="http://schemas.microsoft.com/office/drawing/2014/main" id="{3DD03D9F-07FD-4B1B-AF51-E1A66EC9D361}"/>
              </a:ext>
            </a:extLst>
          </p:cNvPr>
          <p:cNvSpPr txBox="1"/>
          <p:nvPr/>
        </p:nvSpPr>
        <p:spPr>
          <a:xfrm>
            <a:off x="1083473" y="5775208"/>
            <a:ext cx="4403515" cy="769441"/>
          </a:xfrm>
          <a:prstGeom prst="rect">
            <a:avLst/>
          </a:prstGeom>
          <a:solidFill>
            <a:srgbClr val="FFC000"/>
          </a:solidFill>
          <a:ln>
            <a:solidFill>
              <a:srgbClr val="FFC000"/>
            </a:solidFill>
          </a:ln>
        </p:spPr>
        <p:txBody>
          <a:bodyPr wrap="square" rtlCol="0">
            <a:spAutoFit/>
          </a:bodyPr>
          <a:lstStyle/>
          <a:p>
            <a:pPr marL="45721" algn="ctr"/>
            <a:r>
              <a:rPr lang="en-US" sz="2200">
                <a:solidFill>
                  <a:srgbClr val="002060"/>
                </a:solidFill>
              </a:rPr>
              <a:t>CT has </a:t>
            </a:r>
            <a:r>
              <a:rPr lang="en-US" sz="2200" b="1">
                <a:solidFill>
                  <a:srgbClr val="002060"/>
                </a:solidFill>
              </a:rPr>
              <a:t>14</a:t>
            </a:r>
            <a:r>
              <a:rPr lang="en-US" sz="2200">
                <a:solidFill>
                  <a:srgbClr val="002060"/>
                </a:solidFill>
              </a:rPr>
              <a:t> Project SEARCH Sites</a:t>
            </a:r>
          </a:p>
          <a:p>
            <a:pPr marL="45721" algn="ctr"/>
            <a:r>
              <a:rPr lang="en-US" sz="2200" b="1" u="sng">
                <a:solidFill>
                  <a:srgbClr val="0070C0"/>
                </a:solidFill>
                <a:latin typeface="Gill Sans MT" panose="020B0502020104020203" pitchFamily="34" charset="0"/>
                <a:ea typeface="Book Antiqua" panose="02040602050305030304" pitchFamily="18" charset="0"/>
                <a:cs typeface="Times New Roman" panose="02020603050405020304" pitchFamily="18" charset="0"/>
                <a:hlinkClick r:id="rId9"/>
              </a:rPr>
              <a:t>Project SEARCH Contact List</a:t>
            </a:r>
            <a:endParaRPr lang="en-US" sz="2200"/>
          </a:p>
        </p:txBody>
      </p:sp>
    </p:spTree>
    <p:extLst>
      <p:ext uri="{BB962C8B-B14F-4D97-AF65-F5344CB8AC3E}">
        <p14:creationId xmlns:p14="http://schemas.microsoft.com/office/powerpoint/2010/main" val="136378925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A3B34521-C87F-44DD-B45C-6323C3C396F1}"/>
              </a:ext>
            </a:extLst>
          </p:cNvPr>
          <p:cNvSpPr>
            <a:spLocks noGrp="1"/>
          </p:cNvSpPr>
          <p:nvPr>
            <p:ph type="title"/>
          </p:nvPr>
        </p:nvSpPr>
        <p:spPr/>
        <p:txBody>
          <a:bodyPr/>
          <a:lstStyle/>
          <a:p>
            <a:r>
              <a:rPr lang="en-US">
                <a:latin typeface="Ink Free" panose="03080402000500000000" pitchFamily="66" charset="0"/>
              </a:rPr>
              <a:t>Employment Supports</a:t>
            </a:r>
            <a:br>
              <a:rPr lang="en-US"/>
            </a:br>
            <a:r>
              <a:rPr lang="en-US" sz="2400" b="0" i="1">
                <a:solidFill>
                  <a:srgbClr val="002060"/>
                </a:solidFill>
              </a:rPr>
              <a:t>Employment First Agency Since 2011</a:t>
            </a:r>
            <a:endParaRPr lang="en-US" sz="2400"/>
          </a:p>
        </p:txBody>
      </p:sp>
      <p:sp>
        <p:nvSpPr>
          <p:cNvPr id="5" name="Content Placeholder 4">
            <a:extLst>
              <a:ext uri="{FF2B5EF4-FFF2-40B4-BE49-F238E27FC236}">
                <a16:creationId xmlns:a16="http://schemas.microsoft.com/office/drawing/2014/main" id="{9A471D5A-1007-466C-AFD5-E45E4E20B2F6}"/>
              </a:ext>
            </a:extLst>
          </p:cNvPr>
          <p:cNvSpPr>
            <a:spLocks noGrp="1"/>
          </p:cNvSpPr>
          <p:nvPr>
            <p:ph sz="half" idx="1"/>
          </p:nvPr>
        </p:nvSpPr>
        <p:spPr>
          <a:xfrm>
            <a:off x="609600" y="1699337"/>
            <a:ext cx="5288281" cy="4732284"/>
          </a:xfrm>
        </p:spPr>
        <p:txBody>
          <a:bodyPr>
            <a:normAutofit fontScale="85000" lnSpcReduction="10000"/>
          </a:bodyPr>
          <a:lstStyle/>
          <a:p>
            <a:pPr marL="45721" indent="0">
              <a:buNone/>
            </a:pPr>
            <a:r>
              <a:rPr lang="en-US" sz="2800" b="1">
                <a:solidFill>
                  <a:srgbClr val="002060"/>
                </a:solidFill>
              </a:rPr>
              <a:t>Self-Employment</a:t>
            </a:r>
          </a:p>
          <a:p>
            <a:pPr marL="45721" indent="0">
              <a:buNone/>
            </a:pPr>
            <a:r>
              <a:rPr lang="en-US" sz="2600">
                <a:solidFill>
                  <a:schemeClr val="tx1"/>
                </a:solidFill>
                <a:ea typeface="Times New Roman" panose="02020603050405020304" pitchFamily="18" charset="0"/>
              </a:rPr>
              <a:t>An outcome achieved with supports and services that  help the participant:</a:t>
            </a:r>
          </a:p>
          <a:p>
            <a:pPr lvl="1">
              <a:buFont typeface="Wingdings" panose="05000000000000000000" pitchFamily="2" charset="2"/>
              <a:buChar char="Ø"/>
            </a:pPr>
            <a:r>
              <a:rPr lang="en-US" sz="2400">
                <a:solidFill>
                  <a:schemeClr val="tx1"/>
                </a:solidFill>
                <a:ea typeface="Times New Roman" panose="02020603050405020304" pitchFamily="18" charset="0"/>
              </a:rPr>
              <a:t> identify potential career opportunities</a:t>
            </a:r>
          </a:p>
          <a:p>
            <a:pPr lvl="1">
              <a:buFont typeface="Wingdings" panose="05000000000000000000" pitchFamily="2" charset="2"/>
              <a:buChar char="Ø"/>
            </a:pPr>
            <a:r>
              <a:rPr lang="en-US" sz="2400">
                <a:solidFill>
                  <a:schemeClr val="tx1"/>
                </a:solidFill>
                <a:ea typeface="Times New Roman" panose="02020603050405020304" pitchFamily="18" charset="0"/>
              </a:rPr>
              <a:t> identify supports that are necessary, including training and supervision for self-employment and entrepreneurial outcomes. </a:t>
            </a:r>
          </a:p>
          <a:p>
            <a:pPr marL="45721" indent="0">
              <a:buNone/>
            </a:pPr>
            <a:r>
              <a:rPr lang="en-US" sz="2800" b="1">
                <a:solidFill>
                  <a:srgbClr val="002060"/>
                </a:solidFill>
              </a:rPr>
              <a:t>Group Supported Employment (GSE)</a:t>
            </a:r>
          </a:p>
          <a:p>
            <a:pPr marL="45721" indent="0">
              <a:buNone/>
            </a:pPr>
            <a:r>
              <a:rPr lang="en-US" sz="2600">
                <a:solidFill>
                  <a:schemeClr val="tx1"/>
                </a:solidFill>
              </a:rPr>
              <a:t>Supported employm</a:t>
            </a:r>
            <a:r>
              <a:rPr lang="en-US" sz="2600">
                <a:solidFill>
                  <a:srgbClr val="000000"/>
                </a:solidFill>
              </a:rPr>
              <a:t>ent in a competitive employment environment in which a group of participants are working under the supervision of a permanent employment specialist (job coach).</a:t>
            </a:r>
          </a:p>
          <a:p>
            <a:pPr marL="45721" indent="0">
              <a:buNone/>
            </a:pPr>
            <a:endParaRPr lang="en-US">
              <a:solidFill>
                <a:srgbClr val="000000"/>
              </a:solidFill>
            </a:endParaRPr>
          </a:p>
        </p:txBody>
      </p:sp>
      <p:sp>
        <p:nvSpPr>
          <p:cNvPr id="6" name="Content Placeholder 5">
            <a:extLst>
              <a:ext uri="{FF2B5EF4-FFF2-40B4-BE49-F238E27FC236}">
                <a16:creationId xmlns:a16="http://schemas.microsoft.com/office/drawing/2014/main" id="{E4A3F813-9F3C-4A94-BEAF-A2F1D5CA0CE4}"/>
              </a:ext>
            </a:extLst>
          </p:cNvPr>
          <p:cNvSpPr>
            <a:spLocks noGrp="1"/>
          </p:cNvSpPr>
          <p:nvPr>
            <p:ph sz="half" idx="2"/>
          </p:nvPr>
        </p:nvSpPr>
        <p:spPr>
          <a:xfrm>
            <a:off x="6267611" y="1699337"/>
            <a:ext cx="5424379" cy="4732285"/>
          </a:xfrm>
        </p:spPr>
        <p:txBody>
          <a:bodyPr>
            <a:normAutofit fontScale="85000" lnSpcReduction="10000"/>
          </a:bodyPr>
          <a:lstStyle/>
          <a:p>
            <a:pPr marL="45721" indent="0">
              <a:lnSpc>
                <a:spcPct val="100000"/>
              </a:lnSpc>
              <a:buNone/>
            </a:pPr>
            <a:r>
              <a:rPr lang="en-US" sz="2800" b="1">
                <a:solidFill>
                  <a:srgbClr val="002060"/>
                </a:solidFill>
              </a:rPr>
              <a:t>Customized Employment (CE)</a:t>
            </a:r>
          </a:p>
          <a:p>
            <a:pPr marL="45721" indent="0">
              <a:buNone/>
            </a:pPr>
            <a:r>
              <a:rPr lang="en-US" sz="2600">
                <a:solidFill>
                  <a:srgbClr val="000000"/>
                </a:solidFill>
              </a:rPr>
              <a:t>A highly structured method of finding competitive integrated employment that is, focusing on the strengths, skills, and abilities of the individual and the unmet needs of employers. </a:t>
            </a:r>
          </a:p>
          <a:p>
            <a:pPr marL="45721" indent="0">
              <a:spcBef>
                <a:spcPts val="3000"/>
              </a:spcBef>
              <a:buNone/>
            </a:pPr>
            <a:r>
              <a:rPr lang="en-US" sz="2800" b="1">
                <a:solidFill>
                  <a:srgbClr val="002060"/>
                </a:solidFill>
              </a:rPr>
              <a:t>Individual Supported Employment (ISE)</a:t>
            </a:r>
            <a:endParaRPr lang="en-US" sz="2800">
              <a:solidFill>
                <a:srgbClr val="000000"/>
              </a:solidFill>
            </a:endParaRPr>
          </a:p>
          <a:p>
            <a:pPr marL="45721" indent="0">
              <a:buNone/>
            </a:pPr>
            <a:r>
              <a:rPr lang="en-US" sz="2600">
                <a:solidFill>
                  <a:srgbClr val="000000"/>
                </a:solidFill>
              </a:rPr>
              <a:t>An employment specialist (job coach) helps find competitive employment through a job discovery process, provides training and support, and then gradually reduces time and assistance at the worksite.</a:t>
            </a:r>
          </a:p>
          <a:p>
            <a:pPr marL="45721" indent="0">
              <a:buNone/>
            </a:pPr>
            <a:endParaRPr lang="en-US"/>
          </a:p>
        </p:txBody>
      </p:sp>
      <p:pic>
        <p:nvPicPr>
          <p:cNvPr id="7" name="Picture 6">
            <a:extLst>
              <a:ext uri="{FF2B5EF4-FFF2-40B4-BE49-F238E27FC236}">
                <a16:creationId xmlns:a16="http://schemas.microsoft.com/office/drawing/2014/main" id="{A59D1E11-AF94-4446-8061-25B09805A8D5}"/>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122214" y="254425"/>
            <a:ext cx="1784442" cy="1397072"/>
          </a:xfrm>
          <a:prstGeom prst="rect">
            <a:avLst/>
          </a:prstGeom>
        </p:spPr>
      </p:pic>
    </p:spTree>
    <p:extLst>
      <p:ext uri="{BB962C8B-B14F-4D97-AF65-F5344CB8AC3E}">
        <p14:creationId xmlns:p14="http://schemas.microsoft.com/office/powerpoint/2010/main" val="380635249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A hockey player on the ice&#10;&#10;Description automatically generated with medium confidence">
            <a:extLst>
              <a:ext uri="{FF2B5EF4-FFF2-40B4-BE49-F238E27FC236}">
                <a16:creationId xmlns:a16="http://schemas.microsoft.com/office/drawing/2014/main" id="{DAC68026-4D1F-434E-8FF1-1F2587439205}"/>
              </a:ext>
            </a:extLst>
          </p:cNvPr>
          <p:cNvPicPr>
            <a:picLocks noChangeAspect="1"/>
          </p:cNvPicPr>
          <p:nvPr/>
        </p:nvPicPr>
        <p:blipFill>
          <a:blip r:embed="rId3">
            <a:grayscl/>
            <a:extLst>
              <a:ext uri="{BEBA8EAE-BF5A-486C-A8C5-ECC9F3942E4B}">
                <a14:imgProps xmlns:a14="http://schemas.microsoft.com/office/drawing/2010/main">
                  <a14:imgLayer r:embed="rId4">
                    <a14:imgEffect>
                      <a14:brightnessContrast contrast="-20000"/>
                    </a14:imgEffect>
                  </a14:imgLayer>
                </a14:imgProps>
              </a:ext>
              <a:ext uri="{28A0092B-C50C-407E-A947-70E740481C1C}">
                <a14:useLocalDpi xmlns:a14="http://schemas.microsoft.com/office/drawing/2010/main" val="0"/>
              </a:ext>
              <a:ext uri="{837473B0-CC2E-450A-ABE3-18F120FF3D39}">
                <a1611:picAttrSrcUrl xmlns:a1611="http://schemas.microsoft.com/office/drawing/2016/11/main" r:id="rId5"/>
              </a:ext>
            </a:extLst>
          </a:blip>
          <a:stretch>
            <a:fillRect/>
          </a:stretch>
        </p:blipFill>
        <p:spPr>
          <a:xfrm>
            <a:off x="234067" y="122478"/>
            <a:ext cx="11809142" cy="6603796"/>
          </a:xfrm>
          <a:prstGeom prst="rect">
            <a:avLst/>
          </a:prstGeom>
        </p:spPr>
      </p:pic>
      <p:sp>
        <p:nvSpPr>
          <p:cNvPr id="8" name="TextBox 7">
            <a:extLst>
              <a:ext uri="{FF2B5EF4-FFF2-40B4-BE49-F238E27FC236}">
                <a16:creationId xmlns:a16="http://schemas.microsoft.com/office/drawing/2014/main" id="{1A46A14E-0901-48AA-B886-3C8E3A0D2F8B}"/>
              </a:ext>
            </a:extLst>
          </p:cNvPr>
          <p:cNvSpPr txBox="1"/>
          <p:nvPr/>
        </p:nvSpPr>
        <p:spPr>
          <a:xfrm>
            <a:off x="191429" y="6851750"/>
            <a:ext cx="11809142" cy="230832"/>
          </a:xfrm>
          <a:prstGeom prst="rect">
            <a:avLst/>
          </a:prstGeom>
          <a:noFill/>
        </p:spPr>
        <p:txBody>
          <a:bodyPr wrap="square" rtlCol="0">
            <a:spAutoFit/>
          </a:bodyPr>
          <a:lstStyle/>
          <a:p>
            <a:r>
              <a:rPr lang="en-US" sz="900">
                <a:hlinkClick r:id="rId5" tooltip="https://www.flickr.com/photos/mgwilkins/4239643208/"/>
              </a:rPr>
              <a:t>This Photo</a:t>
            </a:r>
            <a:r>
              <a:rPr lang="en-US" sz="900"/>
              <a:t> by Unknown Author is licensed under </a:t>
            </a:r>
            <a:r>
              <a:rPr lang="en-US" sz="900">
                <a:hlinkClick r:id="rId6" tooltip="https://creativecommons.org/licenses/by-nc-nd/3.0/"/>
              </a:rPr>
              <a:t>CC BY-NC-ND</a:t>
            </a:r>
            <a:endParaRPr lang="en-US" sz="900"/>
          </a:p>
        </p:txBody>
      </p:sp>
      <p:sp>
        <p:nvSpPr>
          <p:cNvPr id="13" name="TextBox 12">
            <a:extLst>
              <a:ext uri="{FF2B5EF4-FFF2-40B4-BE49-F238E27FC236}">
                <a16:creationId xmlns:a16="http://schemas.microsoft.com/office/drawing/2014/main" id="{6076F91C-13D4-4251-92D4-E3DC7EE8CE87}"/>
              </a:ext>
            </a:extLst>
          </p:cNvPr>
          <p:cNvSpPr txBox="1"/>
          <p:nvPr/>
        </p:nvSpPr>
        <p:spPr>
          <a:xfrm>
            <a:off x="7433203" y="3187689"/>
            <a:ext cx="4606040" cy="3508653"/>
          </a:xfrm>
          <a:prstGeom prst="rect">
            <a:avLst/>
          </a:prstGeom>
          <a:solidFill>
            <a:schemeClr val="bg1"/>
          </a:solidFill>
          <a:ln w="38100">
            <a:solidFill>
              <a:srgbClr val="FFC000"/>
            </a:solidFill>
          </a:ln>
        </p:spPr>
        <p:txBody>
          <a:bodyPr wrap="square">
            <a:spAutoFit/>
          </a:bodyPr>
          <a:lstStyle/>
          <a:p>
            <a:r>
              <a:rPr lang="en-US" sz="2400" b="1">
                <a:solidFill>
                  <a:srgbClr val="002060"/>
                </a:solidFill>
                <a:latin typeface="Ink Free" panose="03080402000500000000" pitchFamily="66" charset="0"/>
              </a:rPr>
              <a:t>Fun Facts!</a:t>
            </a:r>
          </a:p>
          <a:p>
            <a:pPr marL="342900" indent="-342900">
              <a:buFont typeface="Wingdings" panose="05000000000000000000" pitchFamily="2" charset="2"/>
              <a:buChar char="Ø"/>
            </a:pPr>
            <a:r>
              <a:rPr lang="en-US" sz="2200" b="1">
                <a:latin typeface="Ink Free" panose="03080402000500000000" pitchFamily="66" charset="0"/>
              </a:rPr>
              <a:t>I like traveling with my family.</a:t>
            </a:r>
          </a:p>
          <a:p>
            <a:pPr marL="342900" indent="-342900">
              <a:buFont typeface="Wingdings" panose="05000000000000000000" pitchFamily="2" charset="2"/>
              <a:buChar char="Ø"/>
            </a:pPr>
            <a:r>
              <a:rPr lang="en-US" sz="2200" b="1">
                <a:latin typeface="Ink Free" panose="03080402000500000000" pitchFamily="66" charset="0"/>
              </a:rPr>
              <a:t>Hockey is one of my favorite sports.</a:t>
            </a:r>
          </a:p>
          <a:p>
            <a:pPr marL="342900" indent="-342900">
              <a:buFont typeface="Wingdings" panose="05000000000000000000" pitchFamily="2" charset="2"/>
              <a:buChar char="Ø"/>
            </a:pPr>
            <a:r>
              <a:rPr lang="en-US" sz="2200" b="1">
                <a:latin typeface="Ink Free" panose="03080402000500000000" pitchFamily="66" charset="0"/>
              </a:rPr>
              <a:t>I graduated from Project SEARCH in June.</a:t>
            </a:r>
          </a:p>
          <a:p>
            <a:pPr marL="342900" indent="-342900">
              <a:buFont typeface="Wingdings" panose="05000000000000000000" pitchFamily="2" charset="2"/>
              <a:buChar char="Ø"/>
            </a:pPr>
            <a:r>
              <a:rPr lang="en-US" sz="2200" b="1">
                <a:latin typeface="Ink Free" panose="03080402000500000000" pitchFamily="66" charset="0"/>
              </a:rPr>
              <a:t>I also enjoy watching movies, such as Disney’s Robin Hood, which just turned 50 years old as of a week ago!</a:t>
            </a:r>
          </a:p>
        </p:txBody>
      </p:sp>
      <p:pic>
        <p:nvPicPr>
          <p:cNvPr id="10" name="Picture 9">
            <a:extLst>
              <a:ext uri="{FF2B5EF4-FFF2-40B4-BE49-F238E27FC236}">
                <a16:creationId xmlns:a16="http://schemas.microsoft.com/office/drawing/2014/main" id="{7E5009E1-D14F-48F1-90D0-339285BAE18D}"/>
              </a:ext>
            </a:extLst>
          </p:cNvPr>
          <p:cNvPicPr>
            <a:picLocks noChangeAspect="1"/>
          </p:cNvPicPr>
          <p:nvPr/>
        </p:nvPicPr>
        <p:blipFill>
          <a:blip r:embed="rId7"/>
          <a:stretch>
            <a:fillRect/>
          </a:stretch>
        </p:blipFill>
        <p:spPr>
          <a:xfrm>
            <a:off x="293752" y="166458"/>
            <a:ext cx="1588847" cy="2387936"/>
          </a:xfrm>
          <a:prstGeom prst="roundRect">
            <a:avLst>
              <a:gd name="adj" fmla="val 16667"/>
            </a:avLst>
          </a:prstGeom>
          <a:ln w="38100">
            <a:solidFill>
              <a:srgbClr val="D4AF37"/>
            </a:solid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15" name="TextBox 14">
            <a:extLst>
              <a:ext uri="{FF2B5EF4-FFF2-40B4-BE49-F238E27FC236}">
                <a16:creationId xmlns:a16="http://schemas.microsoft.com/office/drawing/2014/main" id="{76B41D43-77A6-4B6E-822C-1424B3DEF409}"/>
              </a:ext>
            </a:extLst>
          </p:cNvPr>
          <p:cNvSpPr txBox="1"/>
          <p:nvPr/>
        </p:nvSpPr>
        <p:spPr>
          <a:xfrm>
            <a:off x="7592122" y="131726"/>
            <a:ext cx="4408447" cy="1938992"/>
          </a:xfrm>
          <a:prstGeom prst="rect">
            <a:avLst/>
          </a:prstGeom>
          <a:solidFill>
            <a:schemeClr val="bg1"/>
          </a:solidFill>
          <a:ln w="38100">
            <a:solidFill>
              <a:srgbClr val="FFC000"/>
            </a:solidFill>
          </a:ln>
        </p:spPr>
        <p:txBody>
          <a:bodyPr wrap="square">
            <a:spAutoFit/>
          </a:bodyPr>
          <a:lstStyle/>
          <a:p>
            <a:r>
              <a:rPr lang="en-US" sz="2400" b="1">
                <a:solidFill>
                  <a:srgbClr val="002060"/>
                </a:solidFill>
                <a:latin typeface="Ink Free" panose="03080402000500000000" pitchFamily="66" charset="0"/>
              </a:rPr>
              <a:t>Employer: </a:t>
            </a:r>
            <a:r>
              <a:rPr lang="en-US" sz="2400" b="1">
                <a:latin typeface="Ink Free" panose="03080402000500000000" pitchFamily="66" charset="0"/>
              </a:rPr>
              <a:t>Price Chopper </a:t>
            </a:r>
          </a:p>
          <a:p>
            <a:r>
              <a:rPr lang="en-US" sz="2400" b="1">
                <a:solidFill>
                  <a:srgbClr val="002060"/>
                </a:solidFill>
                <a:latin typeface="Ink Free" panose="03080402000500000000" pitchFamily="66" charset="0"/>
              </a:rPr>
              <a:t>Job Position:  </a:t>
            </a:r>
            <a:r>
              <a:rPr lang="en-US" sz="2400" b="1">
                <a:latin typeface="Ink Free" panose="03080402000500000000" pitchFamily="66" charset="0"/>
              </a:rPr>
              <a:t>Maintenance and “helping out with whatever is needed.”</a:t>
            </a:r>
          </a:p>
          <a:p>
            <a:r>
              <a:rPr lang="en-US" sz="2400" b="1">
                <a:solidFill>
                  <a:srgbClr val="002060"/>
                </a:solidFill>
                <a:latin typeface="Ink Free" panose="03080402000500000000" pitchFamily="66" charset="0"/>
              </a:rPr>
              <a:t>Hours Worked: </a:t>
            </a:r>
            <a:r>
              <a:rPr lang="en-US" sz="2400" b="1">
                <a:latin typeface="Ink Free" panose="03080402000500000000" pitchFamily="66" charset="0"/>
              </a:rPr>
              <a:t>20hrs./week</a:t>
            </a:r>
          </a:p>
        </p:txBody>
      </p:sp>
      <p:pic>
        <p:nvPicPr>
          <p:cNvPr id="16" name="Picture 10" descr="Work From Home Travel Agent Jobs">
            <a:extLst>
              <a:ext uri="{FF2B5EF4-FFF2-40B4-BE49-F238E27FC236}">
                <a16:creationId xmlns:a16="http://schemas.microsoft.com/office/drawing/2014/main" id="{31ED27D5-9666-4420-9352-D45C3CBCD2B6}"/>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0390739" y="1874722"/>
            <a:ext cx="1795109" cy="1710759"/>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18" name="Callout: Down Arrow 17">
            <a:extLst>
              <a:ext uri="{FF2B5EF4-FFF2-40B4-BE49-F238E27FC236}">
                <a16:creationId xmlns:a16="http://schemas.microsoft.com/office/drawing/2014/main" id="{B7C7D8A9-4B2B-47F5-A7BF-9DEB76CBE77A}"/>
              </a:ext>
            </a:extLst>
          </p:cNvPr>
          <p:cNvSpPr/>
          <p:nvPr/>
        </p:nvSpPr>
        <p:spPr>
          <a:xfrm>
            <a:off x="234067" y="3514573"/>
            <a:ext cx="3032592" cy="1017141"/>
          </a:xfrm>
          <a:prstGeom prst="downArrowCallout">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400" b="1">
                <a:solidFill>
                  <a:srgbClr val="002060"/>
                </a:solidFill>
                <a:latin typeface="Ink Free" panose="03080402000500000000" pitchFamily="66" charset="0"/>
              </a:rPr>
              <a:t>Brett’s Career Stats</a:t>
            </a:r>
          </a:p>
        </p:txBody>
      </p:sp>
      <p:sp>
        <p:nvSpPr>
          <p:cNvPr id="20" name="TextBox 19">
            <a:extLst>
              <a:ext uri="{FF2B5EF4-FFF2-40B4-BE49-F238E27FC236}">
                <a16:creationId xmlns:a16="http://schemas.microsoft.com/office/drawing/2014/main" id="{523B2B8D-E26F-456E-9CC2-93BF64C771C2}"/>
              </a:ext>
            </a:extLst>
          </p:cNvPr>
          <p:cNvSpPr txBox="1"/>
          <p:nvPr/>
        </p:nvSpPr>
        <p:spPr>
          <a:xfrm>
            <a:off x="1784383" y="1347004"/>
            <a:ext cx="5630992" cy="1477328"/>
          </a:xfrm>
          <a:prstGeom prst="rect">
            <a:avLst/>
          </a:prstGeom>
          <a:noFill/>
        </p:spPr>
        <p:txBody>
          <a:bodyPr wrap="square">
            <a:spAutoFit/>
          </a:bodyPr>
          <a:lstStyle/>
          <a:p>
            <a:pPr algn="ctr"/>
            <a:r>
              <a:rPr lang="en-US" sz="4500" b="1">
                <a:solidFill>
                  <a:schemeClr val="bg1"/>
                </a:solidFill>
                <a:latin typeface="Ink Free" panose="03080402000500000000" pitchFamily="66" charset="0"/>
              </a:rPr>
              <a:t>Brett </a:t>
            </a:r>
          </a:p>
          <a:p>
            <a:pPr algn="ctr"/>
            <a:r>
              <a:rPr lang="en-US" sz="4500" b="1">
                <a:solidFill>
                  <a:schemeClr val="bg1"/>
                </a:solidFill>
                <a:latin typeface="Ink Free" panose="03080402000500000000" pitchFamily="66" charset="0"/>
              </a:rPr>
              <a:t>Employment All Star</a:t>
            </a:r>
          </a:p>
        </p:txBody>
      </p:sp>
      <p:graphicFrame>
        <p:nvGraphicFramePr>
          <p:cNvPr id="21" name="Table 21">
            <a:extLst>
              <a:ext uri="{FF2B5EF4-FFF2-40B4-BE49-F238E27FC236}">
                <a16:creationId xmlns:a16="http://schemas.microsoft.com/office/drawing/2014/main" id="{5E87000B-7D53-4F4B-BC68-F500A455D905}"/>
              </a:ext>
            </a:extLst>
          </p:cNvPr>
          <p:cNvGraphicFramePr>
            <a:graphicFrameLocks noGrp="1"/>
          </p:cNvGraphicFramePr>
          <p:nvPr>
            <p:extLst>
              <p:ext uri="{D42A27DB-BD31-4B8C-83A1-F6EECF244321}">
                <p14:modId xmlns:p14="http://schemas.microsoft.com/office/powerpoint/2010/main" val="3665955431"/>
              </p:ext>
            </p:extLst>
          </p:nvPr>
        </p:nvGraphicFramePr>
        <p:xfrm>
          <a:off x="234067" y="4537508"/>
          <a:ext cx="6591276" cy="2194560"/>
        </p:xfrm>
        <a:graphic>
          <a:graphicData uri="http://schemas.openxmlformats.org/drawingml/2006/table">
            <a:tbl>
              <a:tblPr firstRow="1" bandRow="1">
                <a:tableStyleId>{93296810-A885-4BE3-A3E7-6D5BEEA58F35}</a:tableStyleId>
              </a:tblPr>
              <a:tblGrid>
                <a:gridCol w="3295638">
                  <a:extLst>
                    <a:ext uri="{9D8B030D-6E8A-4147-A177-3AD203B41FA5}">
                      <a16:colId xmlns:a16="http://schemas.microsoft.com/office/drawing/2014/main" val="1717147769"/>
                    </a:ext>
                  </a:extLst>
                </a:gridCol>
                <a:gridCol w="3295638">
                  <a:extLst>
                    <a:ext uri="{9D8B030D-6E8A-4147-A177-3AD203B41FA5}">
                      <a16:colId xmlns:a16="http://schemas.microsoft.com/office/drawing/2014/main" val="3452511311"/>
                    </a:ext>
                  </a:extLst>
                </a:gridCol>
              </a:tblGrid>
              <a:tr h="346375">
                <a:tc>
                  <a:txBody>
                    <a:bodyPr/>
                    <a:lstStyle/>
                    <a:p>
                      <a:r>
                        <a:rPr lang="en-US" sz="2400">
                          <a:solidFill>
                            <a:srgbClr val="002060"/>
                          </a:solidFill>
                          <a:latin typeface="Ink Free" panose="03080402000500000000" pitchFamily="66" charset="0"/>
                        </a:rPr>
                        <a:t>Strengths </a:t>
                      </a:r>
                    </a:p>
                  </a:txBody>
                  <a:tcPr/>
                </a:tc>
                <a:tc>
                  <a:txBody>
                    <a:bodyPr/>
                    <a:lstStyle/>
                    <a:p>
                      <a:r>
                        <a:rPr lang="en-US" sz="2400">
                          <a:solidFill>
                            <a:srgbClr val="002060"/>
                          </a:solidFill>
                          <a:latin typeface="Ink Free" panose="03080402000500000000" pitchFamily="66" charset="0"/>
                        </a:rPr>
                        <a:t>Skills</a:t>
                      </a:r>
                    </a:p>
                  </a:txBody>
                  <a:tcPr/>
                </a:tc>
                <a:extLst>
                  <a:ext uri="{0D108BD9-81ED-4DB2-BD59-A6C34878D82A}">
                    <a16:rowId xmlns:a16="http://schemas.microsoft.com/office/drawing/2014/main" val="4064196433"/>
                  </a:ext>
                </a:extLst>
              </a:tr>
              <a:tr h="346375">
                <a:tc>
                  <a:txBody>
                    <a:bodyPr/>
                    <a:lstStyle/>
                    <a:p>
                      <a:r>
                        <a:rPr lang="en-US" sz="2400">
                          <a:latin typeface="Ink Free" panose="03080402000500000000" pitchFamily="66" charset="0"/>
                        </a:rPr>
                        <a:t>Adaptable &amp; Helpful</a:t>
                      </a:r>
                    </a:p>
                  </a:txBody>
                  <a:tcPr/>
                </a:tc>
                <a:tc>
                  <a:txBody>
                    <a:bodyPr/>
                    <a:lstStyle/>
                    <a:p>
                      <a:r>
                        <a:rPr lang="en-US" sz="2400">
                          <a:latin typeface="Ink Free" panose="03080402000500000000" pitchFamily="66" charset="0"/>
                        </a:rPr>
                        <a:t>Customer support</a:t>
                      </a:r>
                    </a:p>
                  </a:txBody>
                  <a:tcPr/>
                </a:tc>
                <a:extLst>
                  <a:ext uri="{0D108BD9-81ED-4DB2-BD59-A6C34878D82A}">
                    <a16:rowId xmlns:a16="http://schemas.microsoft.com/office/drawing/2014/main" val="4021334535"/>
                  </a:ext>
                </a:extLst>
              </a:tr>
              <a:tr h="346375">
                <a:tc>
                  <a:txBody>
                    <a:bodyPr/>
                    <a:lstStyle/>
                    <a:p>
                      <a:r>
                        <a:rPr lang="en-US" sz="2400">
                          <a:latin typeface="Ink Free" panose="03080402000500000000" pitchFamily="66" charset="0"/>
                        </a:rPr>
                        <a:t>Self-starter </a:t>
                      </a:r>
                    </a:p>
                  </a:txBody>
                  <a:tcPr/>
                </a:tc>
                <a:tc>
                  <a:txBody>
                    <a:bodyPr/>
                    <a:lstStyle/>
                    <a:p>
                      <a:r>
                        <a:rPr lang="en-US" sz="2400">
                          <a:latin typeface="Ink Free" panose="03080402000500000000" pitchFamily="66" charset="0"/>
                        </a:rPr>
                        <a:t>Cart Management</a:t>
                      </a:r>
                    </a:p>
                  </a:txBody>
                  <a:tcPr/>
                </a:tc>
                <a:extLst>
                  <a:ext uri="{0D108BD9-81ED-4DB2-BD59-A6C34878D82A}">
                    <a16:rowId xmlns:a16="http://schemas.microsoft.com/office/drawing/2014/main" val="1254071949"/>
                  </a:ext>
                </a:extLst>
              </a:tr>
              <a:tr h="623474">
                <a:tc>
                  <a:txBody>
                    <a:bodyPr/>
                    <a:lstStyle/>
                    <a:p>
                      <a:r>
                        <a:rPr lang="en-US" sz="2400">
                          <a:latin typeface="Ink Free" panose="03080402000500000000" pitchFamily="66" charset="0"/>
                        </a:rPr>
                        <a:t>Attention to detail </a:t>
                      </a:r>
                    </a:p>
                    <a:p>
                      <a:endParaRPr lang="en-US" sz="2400">
                        <a:latin typeface="Ink Free" panose="03080402000500000000" pitchFamily="66" charset="0"/>
                      </a:endParaRPr>
                    </a:p>
                  </a:txBody>
                  <a:tcPr/>
                </a:tc>
                <a:tc>
                  <a:txBody>
                    <a:bodyPr/>
                    <a:lstStyle/>
                    <a:p>
                      <a:r>
                        <a:rPr lang="en-US" sz="2400">
                          <a:latin typeface="Ink Free" panose="03080402000500000000" pitchFamily="66" charset="0"/>
                        </a:rPr>
                        <a:t>Bottle room machinery oversight; maintenance</a:t>
                      </a:r>
                    </a:p>
                  </a:txBody>
                  <a:tcPr/>
                </a:tc>
                <a:extLst>
                  <a:ext uri="{0D108BD9-81ED-4DB2-BD59-A6C34878D82A}">
                    <a16:rowId xmlns:a16="http://schemas.microsoft.com/office/drawing/2014/main" val="2924304571"/>
                  </a:ext>
                </a:extLst>
              </a:tr>
            </a:tbl>
          </a:graphicData>
        </a:graphic>
      </p:graphicFrame>
      <p:pic>
        <p:nvPicPr>
          <p:cNvPr id="17" name="Picture 8" descr="robin hood png 10 free Cliparts | Download images on Clipground 2022">
            <a:extLst>
              <a:ext uri="{FF2B5EF4-FFF2-40B4-BE49-F238E27FC236}">
                <a16:creationId xmlns:a16="http://schemas.microsoft.com/office/drawing/2014/main" id="{8BCDBB95-0A1A-4C7D-8077-2CA7ABCEC917}"/>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6035136" y="2991565"/>
            <a:ext cx="1502460" cy="1956776"/>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22" name="Star: 5 Points 21">
            <a:extLst>
              <a:ext uri="{FF2B5EF4-FFF2-40B4-BE49-F238E27FC236}">
                <a16:creationId xmlns:a16="http://schemas.microsoft.com/office/drawing/2014/main" id="{C8734C8F-9965-4171-BA17-88BB0F33EA4E}"/>
              </a:ext>
            </a:extLst>
          </p:cNvPr>
          <p:cNvSpPr/>
          <p:nvPr/>
        </p:nvSpPr>
        <p:spPr>
          <a:xfrm>
            <a:off x="704771" y="6357692"/>
            <a:ext cx="241206" cy="219350"/>
          </a:xfrm>
          <a:prstGeom prst="star5">
            <a:avLst/>
          </a:prstGeom>
          <a:solidFill>
            <a:srgbClr val="D4AF37"/>
          </a:solidFill>
          <a:ln>
            <a:solidFill>
              <a:srgbClr val="D4AF3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9" name="Picture 38" descr="Logo&#10;&#10;Description automatically generated">
            <a:extLst>
              <a:ext uri="{FF2B5EF4-FFF2-40B4-BE49-F238E27FC236}">
                <a16:creationId xmlns:a16="http://schemas.microsoft.com/office/drawing/2014/main" id="{CA999E61-63E4-489F-AF77-04C1DCC26811}"/>
              </a:ext>
            </a:extLst>
          </p:cNvPr>
          <p:cNvPicPr>
            <a:picLocks noChangeAspect="1"/>
          </p:cNvPicPr>
          <p:nvPr/>
        </p:nvPicPr>
        <p:blipFill>
          <a:blip r:embed="rId10">
            <a:extLst>
              <a:ext uri="{28A0092B-C50C-407E-A947-70E740481C1C}">
                <a14:useLocalDpi xmlns:a14="http://schemas.microsoft.com/office/drawing/2010/main" val="0"/>
              </a:ext>
              <a:ext uri="{837473B0-CC2E-450A-ABE3-18F120FF3D39}">
                <a1611:picAttrSrcUrl xmlns:a1611="http://schemas.microsoft.com/office/drawing/2016/11/main" r:id="rId11"/>
              </a:ext>
            </a:extLst>
          </a:blip>
          <a:stretch>
            <a:fillRect/>
          </a:stretch>
        </p:blipFill>
        <p:spPr>
          <a:xfrm rot="1614367">
            <a:off x="11031734" y="4343045"/>
            <a:ext cx="1075290" cy="605590"/>
          </a:xfrm>
          <a:prstGeom prst="rect">
            <a:avLst/>
          </a:prstGeom>
          <a:ln>
            <a:noFill/>
          </a:ln>
          <a:effectLst>
            <a:outerShdw blurRad="292100" dist="139700" dir="2700000" algn="tl" rotWithShape="0">
              <a:srgbClr val="333333">
                <a:alpha val="65000"/>
              </a:srgbClr>
            </a:outerShdw>
          </a:effectLst>
        </p:spPr>
      </p:pic>
      <p:sp>
        <p:nvSpPr>
          <p:cNvPr id="41" name="Star: 5 Points 40">
            <a:extLst>
              <a:ext uri="{FF2B5EF4-FFF2-40B4-BE49-F238E27FC236}">
                <a16:creationId xmlns:a16="http://schemas.microsoft.com/office/drawing/2014/main" id="{1DFC76C7-6BF4-4F45-A9D3-C037ADCE58A9}"/>
              </a:ext>
            </a:extLst>
          </p:cNvPr>
          <p:cNvSpPr/>
          <p:nvPr/>
        </p:nvSpPr>
        <p:spPr>
          <a:xfrm>
            <a:off x="1088175" y="6357692"/>
            <a:ext cx="241206" cy="219350"/>
          </a:xfrm>
          <a:prstGeom prst="star5">
            <a:avLst/>
          </a:prstGeom>
          <a:solidFill>
            <a:srgbClr val="D4AF37"/>
          </a:solidFill>
          <a:ln>
            <a:solidFill>
              <a:srgbClr val="D4AF3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Star: 5 Points 45">
            <a:extLst>
              <a:ext uri="{FF2B5EF4-FFF2-40B4-BE49-F238E27FC236}">
                <a16:creationId xmlns:a16="http://schemas.microsoft.com/office/drawing/2014/main" id="{47246E1F-5A3D-4B0B-96DD-2C0CB90B40DE}"/>
              </a:ext>
            </a:extLst>
          </p:cNvPr>
          <p:cNvSpPr/>
          <p:nvPr/>
        </p:nvSpPr>
        <p:spPr>
          <a:xfrm>
            <a:off x="2293890" y="6357692"/>
            <a:ext cx="241206" cy="219350"/>
          </a:xfrm>
          <a:prstGeom prst="star5">
            <a:avLst/>
          </a:prstGeom>
          <a:solidFill>
            <a:srgbClr val="D4AF37"/>
          </a:solidFill>
          <a:ln>
            <a:solidFill>
              <a:srgbClr val="D4AF3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Star: 5 Points 46">
            <a:extLst>
              <a:ext uri="{FF2B5EF4-FFF2-40B4-BE49-F238E27FC236}">
                <a16:creationId xmlns:a16="http://schemas.microsoft.com/office/drawing/2014/main" id="{7BE26775-BAFD-4618-A352-4DB6CB9F6B48}"/>
              </a:ext>
            </a:extLst>
          </p:cNvPr>
          <p:cNvSpPr/>
          <p:nvPr/>
        </p:nvSpPr>
        <p:spPr>
          <a:xfrm>
            <a:off x="1884686" y="6357692"/>
            <a:ext cx="241206" cy="219350"/>
          </a:xfrm>
          <a:prstGeom prst="star5">
            <a:avLst/>
          </a:prstGeom>
          <a:solidFill>
            <a:srgbClr val="D4AF37"/>
          </a:solidFill>
          <a:ln>
            <a:solidFill>
              <a:srgbClr val="D4AF3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Star: 5 Points 47">
            <a:extLst>
              <a:ext uri="{FF2B5EF4-FFF2-40B4-BE49-F238E27FC236}">
                <a16:creationId xmlns:a16="http://schemas.microsoft.com/office/drawing/2014/main" id="{45C9E438-C38D-4CE6-A187-86CE35321DB4}"/>
              </a:ext>
            </a:extLst>
          </p:cNvPr>
          <p:cNvSpPr/>
          <p:nvPr/>
        </p:nvSpPr>
        <p:spPr>
          <a:xfrm>
            <a:off x="1475482" y="6357692"/>
            <a:ext cx="241206" cy="219350"/>
          </a:xfrm>
          <a:prstGeom prst="star5">
            <a:avLst/>
          </a:prstGeom>
          <a:solidFill>
            <a:srgbClr val="D4AF37"/>
          </a:solidFill>
          <a:ln>
            <a:solidFill>
              <a:srgbClr val="D4AF3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TextBox 51">
            <a:extLst>
              <a:ext uri="{FF2B5EF4-FFF2-40B4-BE49-F238E27FC236}">
                <a16:creationId xmlns:a16="http://schemas.microsoft.com/office/drawing/2014/main" id="{4FFF1CCA-8CCE-4D34-AD22-90F39BEFE9A6}"/>
              </a:ext>
            </a:extLst>
          </p:cNvPr>
          <p:cNvSpPr txBox="1"/>
          <p:nvPr/>
        </p:nvSpPr>
        <p:spPr>
          <a:xfrm>
            <a:off x="1942284" y="77474"/>
            <a:ext cx="5446722" cy="1200329"/>
          </a:xfrm>
          <a:prstGeom prst="rect">
            <a:avLst/>
          </a:prstGeom>
          <a:noFill/>
        </p:spPr>
        <p:txBody>
          <a:bodyPr wrap="square">
            <a:spAutoFit/>
          </a:bodyPr>
          <a:lstStyle/>
          <a:p>
            <a:pPr algn="ctr"/>
            <a:r>
              <a:rPr lang="en-US" sz="1800" b="1">
                <a:solidFill>
                  <a:srgbClr val="002060"/>
                </a:solidFill>
                <a:effectLst/>
                <a:latin typeface="Ink Free" panose="03080402000500000000" pitchFamily="66" charset="0"/>
                <a:ea typeface="Calibri" panose="020F0502020204030204" pitchFamily="34" charset="0"/>
              </a:rPr>
              <a:t>“I also mop the bottle room floor when it’s getting close to the end of my shift because nobody wants a sticky and dirty floor when doing the bottles now would they?”</a:t>
            </a:r>
            <a:endParaRPr lang="en-US" b="1">
              <a:solidFill>
                <a:srgbClr val="002060"/>
              </a:solidFill>
              <a:latin typeface="Ink Free" panose="03080402000500000000" pitchFamily="66" charset="0"/>
            </a:endParaRPr>
          </a:p>
        </p:txBody>
      </p:sp>
      <p:sp>
        <p:nvSpPr>
          <p:cNvPr id="55" name="Arrow: Left 54">
            <a:extLst>
              <a:ext uri="{FF2B5EF4-FFF2-40B4-BE49-F238E27FC236}">
                <a16:creationId xmlns:a16="http://schemas.microsoft.com/office/drawing/2014/main" id="{7EDFE2C5-1A41-452D-9F70-2B3D4E329749}"/>
              </a:ext>
            </a:extLst>
          </p:cNvPr>
          <p:cNvSpPr/>
          <p:nvPr/>
        </p:nvSpPr>
        <p:spPr>
          <a:xfrm rot="2268427">
            <a:off x="5820901" y="1321610"/>
            <a:ext cx="1802556" cy="515042"/>
          </a:xfrm>
          <a:prstGeom prst="leftArrow">
            <a:avLst/>
          </a:prstGeom>
          <a:solidFill>
            <a:schemeClr val="bg1"/>
          </a:solidFill>
          <a:ln>
            <a:solidFill>
              <a:srgbClr val="D4AF3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a:solidFill>
                  <a:srgbClr val="002060"/>
                </a:solidFill>
                <a:latin typeface="Ink Free" panose="03080402000500000000" pitchFamily="66" charset="0"/>
              </a:rPr>
              <a:t>Good advice!</a:t>
            </a:r>
          </a:p>
        </p:txBody>
      </p:sp>
    </p:spTree>
    <p:extLst>
      <p:ext uri="{BB962C8B-B14F-4D97-AF65-F5344CB8AC3E}">
        <p14:creationId xmlns:p14="http://schemas.microsoft.com/office/powerpoint/2010/main" val="20118841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9CE3384C-4F4E-E6F7-BFA0-BF38C4FAF048}"/>
              </a:ext>
            </a:extLst>
          </p:cNvPr>
          <p:cNvSpPr txBox="1"/>
          <p:nvPr/>
        </p:nvSpPr>
        <p:spPr>
          <a:xfrm>
            <a:off x="2019631" y="2242268"/>
            <a:ext cx="9514966" cy="646331"/>
          </a:xfrm>
          <a:prstGeom prst="rect">
            <a:avLst/>
          </a:prstGeom>
          <a:noFill/>
        </p:spPr>
        <p:txBody>
          <a:bodyPr wrap="square" rtlCol="0">
            <a:spAutoFit/>
          </a:bodyPr>
          <a:lstStyle/>
          <a:p>
            <a:r>
              <a:rPr lang="en-US" dirty="0"/>
              <a:t>Please click the following link to watch this video and then continue to the next slide: </a:t>
            </a:r>
            <a:r>
              <a:rPr lang="en-US" sz="1800" u="sng"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2"/>
              </a:rPr>
              <a:t>https://youtu.be/uAXWSBV6vE4</a:t>
            </a:r>
            <a:r>
              <a:rPr lang="en-US" sz="1800" dirty="0">
                <a:effectLst/>
                <a:latin typeface="Calibri" panose="020F0502020204030204" pitchFamily="34" charset="0"/>
                <a:ea typeface="Calibri" panose="020F0502020204030204" pitchFamily="34" charset="0"/>
                <a:cs typeface="Times New Roman" panose="02020603050405020304" pitchFamily="18" charset="0"/>
              </a:rPr>
              <a:t>.</a:t>
            </a:r>
            <a:endParaRPr lang="en-US" dirty="0"/>
          </a:p>
        </p:txBody>
      </p:sp>
    </p:spTree>
    <p:extLst>
      <p:ext uri="{BB962C8B-B14F-4D97-AF65-F5344CB8AC3E}">
        <p14:creationId xmlns:p14="http://schemas.microsoft.com/office/powerpoint/2010/main" val="142465645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0DE5A0-39BE-4AD4-B290-85C7EF7AD905}"/>
              </a:ext>
            </a:extLst>
          </p:cNvPr>
          <p:cNvSpPr>
            <a:spLocks noGrp="1"/>
          </p:cNvSpPr>
          <p:nvPr>
            <p:ph type="title" idx="4294967295"/>
          </p:nvPr>
        </p:nvSpPr>
        <p:spPr>
          <a:xfrm>
            <a:off x="1730820" y="1213954"/>
            <a:ext cx="9144000" cy="4430092"/>
          </a:xfrm>
        </p:spPr>
        <p:txBody>
          <a:bodyPr>
            <a:normAutofit fontScale="90000"/>
          </a:bodyPr>
          <a:lstStyle/>
          <a:p>
            <a:r>
              <a:rPr lang="en-US">
                <a:solidFill>
                  <a:srgbClr val="002060"/>
                </a:solidFill>
                <a:latin typeface="Ink Free" panose="03080402000500000000" pitchFamily="66" charset="0"/>
              </a:rPr>
              <a:t>A Special Thanks to Our Participants:</a:t>
            </a:r>
            <a:br>
              <a:rPr lang="en-US">
                <a:solidFill>
                  <a:srgbClr val="002060"/>
                </a:solidFill>
                <a:latin typeface="Ink Free" panose="03080402000500000000" pitchFamily="66" charset="0"/>
              </a:rPr>
            </a:br>
            <a:br>
              <a:rPr lang="en-US">
                <a:solidFill>
                  <a:srgbClr val="002060"/>
                </a:solidFill>
                <a:latin typeface="Ink Free" panose="03080402000500000000" pitchFamily="66" charset="0"/>
              </a:rPr>
            </a:br>
            <a:r>
              <a:rPr lang="en-US">
                <a:solidFill>
                  <a:schemeClr val="accent1">
                    <a:lumMod val="50000"/>
                    <a:lumOff val="50000"/>
                  </a:schemeClr>
                </a:solidFill>
                <a:latin typeface="Ink Free" panose="03080402000500000000" pitchFamily="66" charset="0"/>
              </a:rPr>
              <a:t>Darlene and Futures</a:t>
            </a:r>
            <a:br>
              <a:rPr lang="en-US">
                <a:solidFill>
                  <a:schemeClr val="accent1">
                    <a:lumMod val="50000"/>
                    <a:lumOff val="50000"/>
                  </a:schemeClr>
                </a:solidFill>
                <a:latin typeface="Ink Free" panose="03080402000500000000" pitchFamily="66" charset="0"/>
              </a:rPr>
            </a:br>
            <a:r>
              <a:rPr lang="en-US">
                <a:solidFill>
                  <a:schemeClr val="accent1">
                    <a:lumMod val="50000"/>
                    <a:lumOff val="50000"/>
                  </a:schemeClr>
                </a:solidFill>
                <a:latin typeface="Ink Free" panose="03080402000500000000" pitchFamily="66" charset="0"/>
              </a:rPr>
              <a:t>Edwin</a:t>
            </a:r>
            <a:br>
              <a:rPr lang="en-US">
                <a:solidFill>
                  <a:schemeClr val="accent1">
                    <a:lumMod val="50000"/>
                    <a:lumOff val="50000"/>
                  </a:schemeClr>
                </a:solidFill>
                <a:latin typeface="Ink Free" panose="03080402000500000000" pitchFamily="66" charset="0"/>
              </a:rPr>
            </a:br>
            <a:r>
              <a:rPr lang="en-US" err="1">
                <a:solidFill>
                  <a:schemeClr val="accent1">
                    <a:lumMod val="50000"/>
                    <a:lumOff val="50000"/>
                  </a:schemeClr>
                </a:solidFill>
                <a:latin typeface="Ink Free" panose="03080402000500000000" pitchFamily="66" charset="0"/>
              </a:rPr>
              <a:t>Bri</a:t>
            </a:r>
            <a:br>
              <a:rPr lang="en-US">
                <a:solidFill>
                  <a:schemeClr val="accent1">
                    <a:lumMod val="50000"/>
                    <a:lumOff val="50000"/>
                  </a:schemeClr>
                </a:solidFill>
                <a:latin typeface="Ink Free" panose="03080402000500000000" pitchFamily="66" charset="0"/>
              </a:rPr>
            </a:br>
            <a:r>
              <a:rPr lang="en-US">
                <a:solidFill>
                  <a:schemeClr val="accent1">
                    <a:lumMod val="50000"/>
                    <a:lumOff val="50000"/>
                  </a:schemeClr>
                </a:solidFill>
                <a:latin typeface="Ink Free" panose="03080402000500000000" pitchFamily="66" charset="0"/>
              </a:rPr>
              <a:t>Brent</a:t>
            </a:r>
            <a:br>
              <a:rPr lang="en-US">
                <a:solidFill>
                  <a:schemeClr val="accent1">
                    <a:lumMod val="50000"/>
                    <a:lumOff val="50000"/>
                  </a:schemeClr>
                </a:solidFill>
                <a:latin typeface="Ink Free" panose="03080402000500000000" pitchFamily="66" charset="0"/>
              </a:rPr>
            </a:br>
            <a:r>
              <a:rPr lang="en-US">
                <a:solidFill>
                  <a:schemeClr val="accent1">
                    <a:lumMod val="50000"/>
                    <a:lumOff val="50000"/>
                  </a:schemeClr>
                </a:solidFill>
                <a:latin typeface="Ink Free" panose="03080402000500000000" pitchFamily="66" charset="0"/>
              </a:rPr>
              <a:t>Brett and Sandy</a:t>
            </a:r>
            <a:br>
              <a:rPr lang="en-US">
                <a:solidFill>
                  <a:schemeClr val="accent1">
                    <a:lumMod val="50000"/>
                    <a:lumOff val="50000"/>
                  </a:schemeClr>
                </a:solidFill>
                <a:latin typeface="Ink Free" panose="03080402000500000000" pitchFamily="66" charset="0"/>
              </a:rPr>
            </a:br>
            <a:br>
              <a:rPr lang="en-US">
                <a:latin typeface="Ink Free" panose="03080402000500000000" pitchFamily="66" charset="0"/>
              </a:rPr>
            </a:br>
            <a:r>
              <a:rPr lang="en-US">
                <a:solidFill>
                  <a:srgbClr val="002060"/>
                </a:solidFill>
                <a:latin typeface="Ink Free" panose="03080402000500000000" pitchFamily="66" charset="0"/>
              </a:rPr>
              <a:t>Thank you for sharing your inspirational stories with us!</a:t>
            </a:r>
          </a:p>
        </p:txBody>
      </p:sp>
      <p:pic>
        <p:nvPicPr>
          <p:cNvPr id="5122" name="Picture 2" descr="Clip Art Clapping Hands - Cliparts.co">
            <a:extLst>
              <a:ext uri="{FF2B5EF4-FFF2-40B4-BE49-F238E27FC236}">
                <a16:creationId xmlns:a16="http://schemas.microsoft.com/office/drawing/2014/main" id="{5CF1E248-2908-4E8A-BE07-4732774BE00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5494" y="1810447"/>
            <a:ext cx="3320508" cy="2339767"/>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7337471D-70BC-45CC-A0AA-58BDDB3DE247}"/>
              </a:ext>
            </a:extLst>
          </p:cNvPr>
          <p:cNvSpPr txBox="1"/>
          <p:nvPr/>
        </p:nvSpPr>
        <p:spPr>
          <a:xfrm rot="818203">
            <a:off x="8605552" y="2317311"/>
            <a:ext cx="3207238" cy="1938992"/>
          </a:xfrm>
          <a:prstGeom prst="rect">
            <a:avLst/>
          </a:prstGeom>
          <a:noFill/>
        </p:spPr>
        <p:txBody>
          <a:bodyPr wrap="square" rtlCol="0">
            <a:spAutoFit/>
          </a:bodyPr>
          <a:lstStyle/>
          <a:p>
            <a:pPr algn="ctr"/>
            <a:r>
              <a:rPr lang="en-US" sz="2400" b="1">
                <a:solidFill>
                  <a:schemeClr val="accent6">
                    <a:lumMod val="75000"/>
                  </a:schemeClr>
                </a:solidFill>
                <a:latin typeface="Ink Free" panose="03080402000500000000" pitchFamily="66" charset="0"/>
              </a:rPr>
              <a:t>“May you be proud of the work you do,</a:t>
            </a:r>
          </a:p>
          <a:p>
            <a:pPr algn="ctr"/>
            <a:r>
              <a:rPr lang="en-US" sz="2400" b="1">
                <a:solidFill>
                  <a:schemeClr val="accent6">
                    <a:lumMod val="75000"/>
                  </a:schemeClr>
                </a:solidFill>
                <a:latin typeface="Ink Free" panose="03080402000500000000" pitchFamily="66" charset="0"/>
              </a:rPr>
              <a:t>the person you are, </a:t>
            </a:r>
          </a:p>
          <a:p>
            <a:pPr algn="ctr"/>
            <a:r>
              <a:rPr lang="en-US" sz="2400" b="1">
                <a:solidFill>
                  <a:schemeClr val="accent6">
                    <a:lumMod val="75000"/>
                  </a:schemeClr>
                </a:solidFill>
                <a:latin typeface="Ink Free" panose="03080402000500000000" pitchFamily="66" charset="0"/>
              </a:rPr>
              <a:t>and the difference you make.”</a:t>
            </a:r>
          </a:p>
        </p:txBody>
      </p:sp>
    </p:spTree>
    <p:extLst>
      <p:ext uri="{BB962C8B-B14F-4D97-AF65-F5344CB8AC3E}">
        <p14:creationId xmlns:p14="http://schemas.microsoft.com/office/powerpoint/2010/main" val="154543589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900155-DE46-441D-9E65-82F7502B7E14}"/>
              </a:ext>
            </a:extLst>
          </p:cNvPr>
          <p:cNvSpPr>
            <a:spLocks noGrp="1"/>
          </p:cNvSpPr>
          <p:nvPr>
            <p:ph type="title"/>
          </p:nvPr>
        </p:nvSpPr>
        <p:spPr/>
        <p:txBody>
          <a:bodyPr/>
          <a:lstStyle/>
          <a:p>
            <a:r>
              <a:rPr lang="en-US">
                <a:latin typeface="Ink Free" panose="03080402000500000000" pitchFamily="66" charset="0"/>
              </a:rPr>
              <a:t>Questions?</a:t>
            </a:r>
          </a:p>
        </p:txBody>
      </p:sp>
      <p:pic>
        <p:nvPicPr>
          <p:cNvPr id="4" name="Content Placeholder 3">
            <a:extLst>
              <a:ext uri="{FF2B5EF4-FFF2-40B4-BE49-F238E27FC236}">
                <a16:creationId xmlns:a16="http://schemas.microsoft.com/office/drawing/2014/main" id="{332B6095-8525-4856-AD80-00E0CA700BDB}"/>
              </a:ext>
            </a:extLst>
          </p:cNvPr>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399361" y="1603656"/>
            <a:ext cx="2959909" cy="3520221"/>
          </a:xfrm>
          <a:prstGeom prst="rect">
            <a:avLst/>
          </a:prstGeom>
          <a:ln w="19050">
            <a:solidFill>
              <a:srgbClr val="002060"/>
            </a:solidFill>
          </a:ln>
        </p:spPr>
      </p:pic>
      <p:sp>
        <p:nvSpPr>
          <p:cNvPr id="5" name="Content Placeholder 4">
            <a:extLst>
              <a:ext uri="{FF2B5EF4-FFF2-40B4-BE49-F238E27FC236}">
                <a16:creationId xmlns:a16="http://schemas.microsoft.com/office/drawing/2014/main" id="{01E3849F-96D0-401C-9742-69E05E0E454A}"/>
              </a:ext>
            </a:extLst>
          </p:cNvPr>
          <p:cNvSpPr>
            <a:spLocks noGrp="1"/>
          </p:cNvSpPr>
          <p:nvPr>
            <p:ph sz="half" idx="2"/>
          </p:nvPr>
        </p:nvSpPr>
        <p:spPr>
          <a:xfrm>
            <a:off x="6345212" y="1376737"/>
            <a:ext cx="4866525" cy="5022522"/>
          </a:xfrm>
        </p:spPr>
        <p:txBody>
          <a:bodyPr>
            <a:normAutofit/>
          </a:bodyPr>
          <a:lstStyle/>
          <a:p>
            <a:pPr marL="45721" indent="0">
              <a:buNone/>
            </a:pPr>
            <a:endParaRPr lang="en-US"/>
          </a:p>
          <a:p>
            <a:pPr marL="45721" indent="0">
              <a:buNone/>
            </a:pPr>
            <a:endParaRPr lang="en-US"/>
          </a:p>
          <a:p>
            <a:pPr marL="45721" indent="0">
              <a:buNone/>
            </a:pPr>
            <a:endParaRPr lang="en-US"/>
          </a:p>
          <a:p>
            <a:pPr marL="45721" indent="0">
              <a:buNone/>
            </a:pPr>
            <a:endParaRPr lang="en-US"/>
          </a:p>
          <a:p>
            <a:pPr marL="45721" indent="0">
              <a:buNone/>
            </a:pPr>
            <a:endParaRPr lang="en-US"/>
          </a:p>
          <a:p>
            <a:pPr marL="45721" indent="0">
              <a:buNone/>
            </a:pPr>
            <a:endParaRPr lang="en-US"/>
          </a:p>
          <a:p>
            <a:pPr marL="45721" indent="0">
              <a:buNone/>
            </a:pPr>
            <a:endParaRPr lang="en-US" b="1"/>
          </a:p>
          <a:p>
            <a:pPr marL="45721" indent="0">
              <a:buNone/>
            </a:pPr>
            <a:endParaRPr lang="en-US" b="1"/>
          </a:p>
          <a:p>
            <a:pPr marL="45721" indent="0">
              <a:buNone/>
            </a:pPr>
            <a:endParaRPr lang="en-US" b="1"/>
          </a:p>
          <a:p>
            <a:pPr marL="45721" indent="0">
              <a:buNone/>
            </a:pPr>
            <a:endParaRPr lang="en-US" b="1"/>
          </a:p>
          <a:p>
            <a:pPr marL="45721" indent="0">
              <a:buNone/>
            </a:pPr>
            <a:endParaRPr lang="en-US" b="1"/>
          </a:p>
          <a:p>
            <a:pPr marL="45721" indent="0">
              <a:buNone/>
            </a:pPr>
            <a:endParaRPr lang="en-US"/>
          </a:p>
        </p:txBody>
      </p:sp>
      <p:pic>
        <p:nvPicPr>
          <p:cNvPr id="3076" name="Picture 4" descr="Download High Quality question mark clipart printable Transparent PNG ...">
            <a:extLst>
              <a:ext uri="{FF2B5EF4-FFF2-40B4-BE49-F238E27FC236}">
                <a16:creationId xmlns:a16="http://schemas.microsoft.com/office/drawing/2014/main" id="{59147AE6-1783-4549-BB91-E558D33B08A8}"/>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sharpenSoften amount="25000"/>
                    </a14:imgEffect>
                    <a14:imgEffect>
                      <a14:brightnessContrast bright="20000" contrast="-40000"/>
                    </a14:imgEffect>
                  </a14:imgLayer>
                </a14:imgProps>
              </a:ext>
              <a:ext uri="{28A0092B-C50C-407E-A947-70E740481C1C}">
                <a14:useLocalDpi xmlns:a14="http://schemas.microsoft.com/office/drawing/2010/main" val="0"/>
              </a:ext>
            </a:extLst>
          </a:blip>
          <a:srcRect/>
          <a:stretch>
            <a:fillRect/>
          </a:stretch>
        </p:blipFill>
        <p:spPr bwMode="auto">
          <a:xfrm>
            <a:off x="9202489" y="1376737"/>
            <a:ext cx="2590150" cy="3901481"/>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47773CA3-0E93-4D26-8438-3BE84891A84E}"/>
              </a:ext>
            </a:extLst>
          </p:cNvPr>
          <p:cNvSpPr txBox="1"/>
          <p:nvPr/>
        </p:nvSpPr>
        <p:spPr>
          <a:xfrm>
            <a:off x="3698175" y="2449497"/>
            <a:ext cx="5294076" cy="2215991"/>
          </a:xfrm>
          <a:prstGeom prst="rect">
            <a:avLst/>
          </a:prstGeom>
          <a:solidFill>
            <a:srgbClr val="FFC000"/>
          </a:solidFill>
          <a:ln>
            <a:solidFill>
              <a:srgbClr val="FFC000"/>
            </a:solidFill>
          </a:ln>
        </p:spPr>
        <p:txBody>
          <a:bodyPr wrap="square" rtlCol="0">
            <a:spAutoFit/>
          </a:bodyPr>
          <a:lstStyle/>
          <a:p>
            <a:pPr marL="45721"/>
            <a:r>
              <a:rPr lang="en-US" sz="2400" b="1">
                <a:solidFill>
                  <a:srgbClr val="002060"/>
                </a:solidFill>
                <a:latin typeface="Ink Free" panose="03080402000500000000" pitchFamily="66" charset="0"/>
              </a:rPr>
              <a:t>Website: </a:t>
            </a:r>
          </a:p>
          <a:p>
            <a:pPr marL="45721"/>
            <a:r>
              <a:rPr lang="en-US" sz="2400">
                <a:hlinkClick r:id="rId5"/>
              </a:rPr>
              <a:t>DDS Employment and Day Services</a:t>
            </a:r>
            <a:endParaRPr lang="en-US" sz="2400"/>
          </a:p>
          <a:p>
            <a:pPr marL="45721"/>
            <a:endParaRPr lang="en-US" sz="2400" b="1"/>
          </a:p>
          <a:p>
            <a:pPr marL="45721"/>
            <a:r>
              <a:rPr lang="en-US" sz="2400" b="1">
                <a:solidFill>
                  <a:srgbClr val="002060"/>
                </a:solidFill>
                <a:latin typeface="Ink Free" panose="03080402000500000000" pitchFamily="66" charset="0"/>
              </a:rPr>
              <a:t>Email:</a:t>
            </a:r>
          </a:p>
          <a:p>
            <a:pPr marL="45721"/>
            <a:r>
              <a:rPr lang="en-US" sz="2400">
                <a:hlinkClick r:id="rId6"/>
              </a:rPr>
              <a:t>DDS.Employment-DayServices@ct.gov</a:t>
            </a:r>
            <a:endParaRPr lang="en-US" sz="2400"/>
          </a:p>
          <a:p>
            <a:pPr marL="45721"/>
            <a:endParaRPr lang="en-US"/>
          </a:p>
        </p:txBody>
      </p:sp>
    </p:spTree>
    <p:extLst>
      <p:ext uri="{BB962C8B-B14F-4D97-AF65-F5344CB8AC3E}">
        <p14:creationId xmlns:p14="http://schemas.microsoft.com/office/powerpoint/2010/main" val="393409967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CA6C6D-2691-40BC-AA0B-89FDAFF65583}"/>
              </a:ext>
            </a:extLst>
          </p:cNvPr>
          <p:cNvSpPr>
            <a:spLocks noGrp="1"/>
          </p:cNvSpPr>
          <p:nvPr>
            <p:ph type="title"/>
          </p:nvPr>
        </p:nvSpPr>
        <p:spPr>
          <a:xfrm>
            <a:off x="609600" y="247296"/>
            <a:ext cx="10972800" cy="1012792"/>
          </a:xfrm>
        </p:spPr>
        <p:txBody>
          <a:bodyPr/>
          <a:lstStyle/>
          <a:p>
            <a:r>
              <a:rPr lang="en-US">
                <a:latin typeface="Ink Free" panose="03080402000500000000" pitchFamily="66" charset="0"/>
              </a:rPr>
              <a:t>Pre-Employment Services</a:t>
            </a:r>
          </a:p>
        </p:txBody>
      </p:sp>
      <p:sp>
        <p:nvSpPr>
          <p:cNvPr id="3" name="Content Placeholder 2">
            <a:extLst>
              <a:ext uri="{FF2B5EF4-FFF2-40B4-BE49-F238E27FC236}">
                <a16:creationId xmlns:a16="http://schemas.microsoft.com/office/drawing/2014/main" id="{6AB9D9AB-5EE4-4E5D-9805-7BF2EB8E2A0D}"/>
              </a:ext>
            </a:extLst>
          </p:cNvPr>
          <p:cNvSpPr>
            <a:spLocks noGrp="1"/>
          </p:cNvSpPr>
          <p:nvPr>
            <p:ph sz="half" idx="1"/>
          </p:nvPr>
        </p:nvSpPr>
        <p:spPr>
          <a:xfrm>
            <a:off x="1061166" y="1405054"/>
            <a:ext cx="4754880" cy="4675705"/>
          </a:xfrm>
        </p:spPr>
        <p:txBody>
          <a:bodyPr>
            <a:normAutofit fontScale="25000" lnSpcReduction="20000"/>
          </a:bodyPr>
          <a:lstStyle/>
          <a:p>
            <a:pPr marL="45721" indent="0">
              <a:buNone/>
            </a:pPr>
            <a:r>
              <a:rPr lang="en-US" sz="9600" b="1">
                <a:solidFill>
                  <a:srgbClr val="002060"/>
                </a:solidFill>
              </a:rPr>
              <a:t>Project SEARCH</a:t>
            </a:r>
          </a:p>
          <a:p>
            <a:pPr marL="45721" indent="0">
              <a:buNone/>
            </a:pPr>
            <a:endParaRPr lang="en-US" sz="3100" b="1">
              <a:solidFill>
                <a:srgbClr val="002060"/>
              </a:solidFill>
            </a:endParaRPr>
          </a:p>
          <a:p>
            <a:pPr marL="45721" indent="0">
              <a:lnSpc>
                <a:spcPct val="100000"/>
              </a:lnSpc>
              <a:spcAft>
                <a:spcPts val="900"/>
              </a:spcAft>
              <a:buNone/>
            </a:pPr>
            <a:r>
              <a:rPr lang="en-US" sz="8000" b="1">
                <a:solidFill>
                  <a:srgbClr val="000000"/>
                </a:solidFill>
              </a:rPr>
              <a:t>Nine-month internship </a:t>
            </a:r>
            <a:r>
              <a:rPr lang="en-US" sz="8000">
                <a:solidFill>
                  <a:srgbClr val="000000"/>
                </a:solidFill>
              </a:rPr>
              <a:t>training program, available to school transition age students and young adults eligible for DDS services, who need more intensive employment skills training.</a:t>
            </a:r>
          </a:p>
          <a:p>
            <a:pPr marL="45721" indent="0">
              <a:lnSpc>
                <a:spcPct val="100000"/>
              </a:lnSpc>
              <a:spcAft>
                <a:spcPts val="1200"/>
              </a:spcAft>
              <a:buNone/>
            </a:pPr>
            <a:r>
              <a:rPr lang="en-US" sz="8000">
                <a:solidFill>
                  <a:srgbClr val="000000"/>
                </a:solidFill>
              </a:rPr>
              <a:t>The program takes place in various community settings where total inclusion in the workplace facilitates the teaching and learning process as well as the acquisition of employability and marketable work skills.</a:t>
            </a:r>
          </a:p>
          <a:p>
            <a:pPr marL="45721" indent="0">
              <a:lnSpc>
                <a:spcPct val="100000"/>
              </a:lnSpc>
              <a:spcBef>
                <a:spcPts val="1200"/>
              </a:spcBef>
              <a:spcAft>
                <a:spcPts val="1200"/>
              </a:spcAft>
              <a:buNone/>
            </a:pPr>
            <a:r>
              <a:rPr lang="en-US" sz="8000">
                <a:solidFill>
                  <a:srgbClr val="000000"/>
                </a:solidFill>
              </a:rPr>
              <a:t>The primary goal of Project SEARCH is to secure meaningful competitive employment.</a:t>
            </a:r>
          </a:p>
          <a:p>
            <a:pPr marL="45721" indent="0">
              <a:buNone/>
            </a:pPr>
            <a:endParaRPr lang="en-US"/>
          </a:p>
        </p:txBody>
      </p:sp>
      <p:sp>
        <p:nvSpPr>
          <p:cNvPr id="4" name="Content Placeholder 3">
            <a:extLst>
              <a:ext uri="{FF2B5EF4-FFF2-40B4-BE49-F238E27FC236}">
                <a16:creationId xmlns:a16="http://schemas.microsoft.com/office/drawing/2014/main" id="{E6F00E50-38F4-4721-93C8-5D7BF69810AB}"/>
              </a:ext>
            </a:extLst>
          </p:cNvPr>
          <p:cNvSpPr>
            <a:spLocks noGrp="1"/>
          </p:cNvSpPr>
          <p:nvPr>
            <p:ph sz="half" idx="2"/>
          </p:nvPr>
        </p:nvSpPr>
        <p:spPr>
          <a:xfrm>
            <a:off x="6267612" y="1405054"/>
            <a:ext cx="4754880" cy="4675706"/>
          </a:xfrm>
        </p:spPr>
        <p:txBody>
          <a:bodyPr>
            <a:normAutofit fontScale="25000" lnSpcReduction="20000"/>
          </a:bodyPr>
          <a:lstStyle/>
          <a:p>
            <a:pPr marL="45721" indent="0">
              <a:buNone/>
            </a:pPr>
            <a:r>
              <a:rPr lang="en-US" sz="9600" b="1"/>
              <a:t>Employment Transition Services (ETS)</a:t>
            </a:r>
          </a:p>
          <a:p>
            <a:pPr marL="45721" indent="0">
              <a:buNone/>
            </a:pPr>
            <a:r>
              <a:rPr lang="en-US" sz="8000">
                <a:solidFill>
                  <a:srgbClr val="000000"/>
                </a:solidFill>
              </a:rPr>
              <a:t>Community-based, occupational service that is time limited up to 3 years. </a:t>
            </a:r>
          </a:p>
          <a:p>
            <a:pPr marL="45721" indent="0">
              <a:buNone/>
            </a:pPr>
            <a:r>
              <a:rPr lang="en-US" sz="8000">
                <a:solidFill>
                  <a:srgbClr val="000000"/>
                </a:solidFill>
              </a:rPr>
              <a:t>Activities should occur in integrated settings and may include:</a:t>
            </a:r>
          </a:p>
          <a:p>
            <a:pPr lvl="1">
              <a:spcBef>
                <a:spcPts val="600"/>
              </a:spcBef>
              <a:buFont typeface="Arial" panose="020B0604020202020204" pitchFamily="34" charset="0"/>
              <a:buChar char="•"/>
            </a:pPr>
            <a:r>
              <a:rPr lang="en-US" sz="8000">
                <a:solidFill>
                  <a:srgbClr val="000000"/>
                </a:solidFill>
              </a:rPr>
              <a:t>unpaid career exploration</a:t>
            </a:r>
          </a:p>
          <a:p>
            <a:pPr lvl="1">
              <a:buFont typeface="Arial" panose="020B0604020202020204" pitchFamily="34" charset="0"/>
              <a:buChar char="•"/>
            </a:pPr>
            <a:r>
              <a:rPr lang="en-US" sz="8000">
                <a:solidFill>
                  <a:srgbClr val="000000"/>
                </a:solidFill>
              </a:rPr>
              <a:t>financial management </a:t>
            </a:r>
          </a:p>
          <a:p>
            <a:pPr lvl="1">
              <a:buFont typeface="Arial" panose="020B0604020202020204" pitchFamily="34" charset="0"/>
              <a:buChar char="•"/>
            </a:pPr>
            <a:r>
              <a:rPr lang="en-US" sz="8000">
                <a:solidFill>
                  <a:srgbClr val="000000"/>
                </a:solidFill>
              </a:rPr>
              <a:t>networking</a:t>
            </a:r>
          </a:p>
          <a:p>
            <a:pPr lvl="1">
              <a:buFont typeface="Arial" panose="020B0604020202020204" pitchFamily="34" charset="0"/>
              <a:buChar char="•"/>
            </a:pPr>
            <a:r>
              <a:rPr lang="en-US" sz="8000">
                <a:solidFill>
                  <a:srgbClr val="000000"/>
                </a:solidFill>
              </a:rPr>
              <a:t>building skills leading to employment </a:t>
            </a:r>
          </a:p>
          <a:p>
            <a:pPr lvl="1">
              <a:buFont typeface="Arial" panose="020B0604020202020204" pitchFamily="34" charset="0"/>
              <a:buChar char="•"/>
            </a:pPr>
            <a:r>
              <a:rPr lang="en-US" sz="8000">
                <a:solidFill>
                  <a:srgbClr val="000000"/>
                </a:solidFill>
              </a:rPr>
              <a:t>health and fitness activities that lead to better employment outcomes</a:t>
            </a:r>
          </a:p>
          <a:p>
            <a:pPr marL="274324" lvl="1" indent="0">
              <a:buNone/>
            </a:pPr>
            <a:endParaRPr lang="en-US" sz="8000" b="1">
              <a:solidFill>
                <a:srgbClr val="000000"/>
              </a:solidFill>
            </a:endParaRPr>
          </a:p>
          <a:p>
            <a:pPr marL="274324" lvl="1" indent="0">
              <a:buNone/>
            </a:pPr>
            <a:r>
              <a:rPr lang="en-US" sz="8000">
                <a:solidFill>
                  <a:srgbClr val="000000"/>
                </a:solidFill>
              </a:rPr>
              <a:t>ETS focuses on activities that lead to competitive employment including career discovery, career exploration, skill development, and self-advocacy.</a:t>
            </a:r>
          </a:p>
        </p:txBody>
      </p:sp>
      <p:pic>
        <p:nvPicPr>
          <p:cNvPr id="7" name="Picture 6">
            <a:extLst>
              <a:ext uri="{FF2B5EF4-FFF2-40B4-BE49-F238E27FC236}">
                <a16:creationId xmlns:a16="http://schemas.microsoft.com/office/drawing/2014/main" id="{78D0ED63-491C-49AA-B1E9-CB36587B5B13}"/>
              </a:ext>
            </a:extLst>
          </p:cNvPr>
          <p:cNvPicPr>
            <a:picLocks noChangeAspect="1"/>
          </p:cNvPicPr>
          <p:nvPr/>
        </p:nvPicPr>
        <p:blipFill>
          <a:blip r:embed="rId3"/>
          <a:stretch>
            <a:fillRect/>
          </a:stretch>
        </p:blipFill>
        <p:spPr>
          <a:xfrm>
            <a:off x="10218710" y="286551"/>
            <a:ext cx="1630100" cy="488996"/>
          </a:xfrm>
          <a:prstGeom prst="rect">
            <a:avLst/>
          </a:prstGeom>
        </p:spPr>
      </p:pic>
      <p:sp>
        <p:nvSpPr>
          <p:cNvPr id="8" name="TextBox 7">
            <a:extLst>
              <a:ext uri="{FF2B5EF4-FFF2-40B4-BE49-F238E27FC236}">
                <a16:creationId xmlns:a16="http://schemas.microsoft.com/office/drawing/2014/main" id="{F017159D-C231-4D9C-89CA-3B054C47E849}"/>
              </a:ext>
            </a:extLst>
          </p:cNvPr>
          <p:cNvSpPr txBox="1"/>
          <p:nvPr/>
        </p:nvSpPr>
        <p:spPr>
          <a:xfrm>
            <a:off x="4230954" y="6149039"/>
            <a:ext cx="3135618" cy="430887"/>
          </a:xfrm>
          <a:prstGeom prst="rect">
            <a:avLst/>
          </a:prstGeom>
          <a:solidFill>
            <a:srgbClr val="FFC000"/>
          </a:solidFill>
          <a:ln>
            <a:solidFill>
              <a:srgbClr val="FFC000"/>
            </a:solidFill>
          </a:ln>
        </p:spPr>
        <p:txBody>
          <a:bodyPr wrap="square" rtlCol="0">
            <a:spAutoFit/>
          </a:bodyPr>
          <a:lstStyle/>
          <a:p>
            <a:r>
              <a:rPr lang="en-US" sz="2200" err="1">
                <a:hlinkClick r:id="rId4"/>
              </a:rPr>
              <a:t>EDS_Pathways_Brochure</a:t>
            </a:r>
            <a:endParaRPr lang="en-US" sz="2200"/>
          </a:p>
        </p:txBody>
      </p:sp>
      <p:pic>
        <p:nvPicPr>
          <p:cNvPr id="10" name="Picture 9">
            <a:extLst>
              <a:ext uri="{FF2B5EF4-FFF2-40B4-BE49-F238E27FC236}">
                <a16:creationId xmlns:a16="http://schemas.microsoft.com/office/drawing/2014/main" id="{9BD042BA-44C0-42A0-8B61-9E402915F01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20374938">
            <a:off x="539794" y="614539"/>
            <a:ext cx="1324829" cy="718032"/>
          </a:xfrm>
          <a:prstGeom prst="rect">
            <a:avLst/>
          </a:prstGeom>
        </p:spPr>
      </p:pic>
      <p:sp>
        <p:nvSpPr>
          <p:cNvPr id="13" name="Star: 5 Points 12">
            <a:extLst>
              <a:ext uri="{FF2B5EF4-FFF2-40B4-BE49-F238E27FC236}">
                <a16:creationId xmlns:a16="http://schemas.microsoft.com/office/drawing/2014/main" id="{2ABCD132-9EA9-4A9E-842B-9D3C42B00686}"/>
              </a:ext>
            </a:extLst>
          </p:cNvPr>
          <p:cNvSpPr/>
          <p:nvPr/>
        </p:nvSpPr>
        <p:spPr>
          <a:xfrm>
            <a:off x="10560639" y="5132120"/>
            <a:ext cx="412595" cy="334537"/>
          </a:xfrm>
          <a:prstGeom prst="star5">
            <a:avLst>
              <a:gd name="adj" fmla="val 19098"/>
              <a:gd name="hf" fmla="val 105146"/>
              <a:gd name="vf" fmla="val 110557"/>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 name="Picture 13" descr="Best Apps for Goal Setting - Law School Toolbox®">
            <a:extLst>
              <a:ext uri="{FF2B5EF4-FFF2-40B4-BE49-F238E27FC236}">
                <a16:creationId xmlns:a16="http://schemas.microsoft.com/office/drawing/2014/main" id="{F694D4E8-4841-4D4D-8302-DF3A8393F3A1}"/>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320349" y="5140774"/>
            <a:ext cx="849159" cy="849159"/>
          </a:xfrm>
          <a:prstGeom prst="rect">
            <a:avLst/>
          </a:prstGeom>
          <a:noFill/>
          <a:ln>
            <a:noFill/>
          </a:ln>
        </p:spPr>
      </p:pic>
    </p:spTree>
    <p:extLst>
      <p:ext uri="{BB962C8B-B14F-4D97-AF65-F5344CB8AC3E}">
        <p14:creationId xmlns:p14="http://schemas.microsoft.com/office/powerpoint/2010/main" val="317107952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pic>
        <p:nvPicPr>
          <p:cNvPr id="7" name="Picture 6" descr="your choice clipart 10 free Cliparts | Download images on Clipground 2020">
            <a:extLst>
              <a:ext uri="{FF2B5EF4-FFF2-40B4-BE49-F238E27FC236}">
                <a16:creationId xmlns:a16="http://schemas.microsoft.com/office/drawing/2014/main" id="{EE660E9B-5709-4E25-9677-E185148D480A}"/>
              </a:ext>
            </a:extLst>
          </p:cNvPr>
          <p:cNvPicPr>
            <a:picLocks noChangeAspect="1"/>
          </p:cNvPicPr>
          <p:nvPr/>
        </p:nvPicPr>
        <p:blipFill rotWithShape="1">
          <a:blip r:embed="rId3">
            <a:extLst>
              <a:ext uri="{28A0092B-C50C-407E-A947-70E740481C1C}">
                <a14:useLocalDpi xmlns:a14="http://schemas.microsoft.com/office/drawing/2010/main" val="0"/>
              </a:ext>
            </a:extLst>
          </a:blip>
          <a:srcRect t="8330" b="17592"/>
          <a:stretch/>
        </p:blipFill>
        <p:spPr bwMode="auto">
          <a:xfrm rot="20865707">
            <a:off x="302807" y="412829"/>
            <a:ext cx="1620889" cy="849511"/>
          </a:xfrm>
          <a:prstGeom prst="rect">
            <a:avLst/>
          </a:prstGeom>
          <a:noFill/>
        </p:spPr>
      </p:pic>
      <p:sp>
        <p:nvSpPr>
          <p:cNvPr id="2" name="Title 1">
            <a:extLst>
              <a:ext uri="{FF2B5EF4-FFF2-40B4-BE49-F238E27FC236}">
                <a16:creationId xmlns:a16="http://schemas.microsoft.com/office/drawing/2014/main" id="{FCA6DAE1-272F-4D2A-BF8D-48EEBC4F04E6}"/>
              </a:ext>
            </a:extLst>
          </p:cNvPr>
          <p:cNvSpPr>
            <a:spLocks noGrp="1"/>
          </p:cNvSpPr>
          <p:nvPr>
            <p:ph type="title"/>
          </p:nvPr>
        </p:nvSpPr>
        <p:spPr>
          <a:xfrm>
            <a:off x="1572322" y="540665"/>
            <a:ext cx="8430322" cy="1464155"/>
          </a:xfrm>
        </p:spPr>
        <p:txBody>
          <a:bodyPr>
            <a:normAutofit fontScale="90000"/>
          </a:bodyPr>
          <a:lstStyle/>
          <a:p>
            <a:r>
              <a:rPr lang="en-US" sz="4900" b="1">
                <a:latin typeface="Ink Free" panose="03080402000500000000" pitchFamily="66" charset="0"/>
              </a:rPr>
              <a:t>Portability</a:t>
            </a:r>
            <a:br>
              <a:rPr lang="en-US" b="1"/>
            </a:br>
            <a:r>
              <a:rPr lang="en-US" sz="2700" b="0" i="1"/>
              <a:t>You have control over your supports and the money used to pay for the services you receive. </a:t>
            </a:r>
            <a:br>
              <a:rPr lang="en-US" sz="2700" b="0" i="1"/>
            </a:br>
            <a:endParaRPr lang="en-US" sz="2700" b="0" i="1"/>
          </a:p>
        </p:txBody>
      </p:sp>
      <p:sp>
        <p:nvSpPr>
          <p:cNvPr id="3" name="Content Placeholder 2">
            <a:extLst>
              <a:ext uri="{FF2B5EF4-FFF2-40B4-BE49-F238E27FC236}">
                <a16:creationId xmlns:a16="http://schemas.microsoft.com/office/drawing/2014/main" id="{E76E0331-97A2-40D1-A27A-97930700C0BF}"/>
              </a:ext>
            </a:extLst>
          </p:cNvPr>
          <p:cNvSpPr>
            <a:spLocks noGrp="1"/>
          </p:cNvSpPr>
          <p:nvPr>
            <p:ph idx="1"/>
          </p:nvPr>
        </p:nvSpPr>
        <p:spPr>
          <a:xfrm>
            <a:off x="1143000" y="2102663"/>
            <a:ext cx="9238784" cy="3345756"/>
          </a:xfrm>
        </p:spPr>
        <p:txBody>
          <a:bodyPr>
            <a:normAutofit/>
          </a:bodyPr>
          <a:lstStyle/>
          <a:p>
            <a:pPr marL="45721" indent="0">
              <a:buNone/>
            </a:pPr>
            <a:r>
              <a:rPr lang="en-US" sz="2400">
                <a:solidFill>
                  <a:schemeClr val="tx1"/>
                </a:solidFill>
              </a:rPr>
              <a:t>You can use your funds to purchase services from any qualified provider you choose, or you may use those funds to hire your own staff.</a:t>
            </a:r>
          </a:p>
          <a:p>
            <a:pPr marL="45721" indent="0">
              <a:buNone/>
            </a:pPr>
            <a:r>
              <a:rPr lang="en-US" sz="2400">
                <a:solidFill>
                  <a:schemeClr val="tx1"/>
                </a:solidFill>
              </a:rPr>
              <a:t>The portability process may be used when:</a:t>
            </a:r>
          </a:p>
          <a:p>
            <a:r>
              <a:rPr lang="en-US" sz="2400">
                <a:solidFill>
                  <a:schemeClr val="tx1"/>
                </a:solidFill>
              </a:rPr>
              <a:t> You are not satisfied with the services you receive from your current public or private provider.</a:t>
            </a:r>
          </a:p>
          <a:p>
            <a:r>
              <a:rPr lang="en-US" sz="2400">
                <a:solidFill>
                  <a:schemeClr val="tx1"/>
                </a:solidFill>
              </a:rPr>
              <a:t>You need to change who provides your services for some other reason</a:t>
            </a:r>
            <a:r>
              <a:rPr lang="en-US" sz="2400">
                <a:solidFill>
                  <a:schemeClr val="tx1"/>
                </a:solidFill>
                <a:cs typeface="Calibri"/>
              </a:rPr>
              <a:t>.</a:t>
            </a:r>
          </a:p>
          <a:p>
            <a:pPr marL="45721" indent="0">
              <a:buNone/>
            </a:pPr>
            <a:endParaRPr lang="en-US" sz="2000">
              <a:highlight>
                <a:srgbClr val="FFFF00"/>
              </a:highlight>
              <a:hlinkClick r:id="rId4"/>
            </a:endParaRPr>
          </a:p>
          <a:p>
            <a:pPr marL="45721" indent="0">
              <a:buNone/>
            </a:pPr>
            <a:endParaRPr lang="en-US" sz="2000">
              <a:highlight>
                <a:srgbClr val="FFFF00"/>
              </a:highlight>
              <a:hlinkClick r:id="rId4"/>
            </a:endParaRPr>
          </a:p>
        </p:txBody>
      </p:sp>
      <p:pic>
        <p:nvPicPr>
          <p:cNvPr id="6" name="Picture 5">
            <a:extLst>
              <a:ext uri="{FF2B5EF4-FFF2-40B4-BE49-F238E27FC236}">
                <a16:creationId xmlns:a16="http://schemas.microsoft.com/office/drawing/2014/main" id="{23771790-19E4-4FD7-9EAD-76A218CE3CF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180274" y="4699839"/>
            <a:ext cx="1857282" cy="1857282"/>
          </a:xfrm>
          <a:prstGeom prst="rect">
            <a:avLst/>
          </a:prstGeom>
        </p:spPr>
      </p:pic>
      <p:pic>
        <p:nvPicPr>
          <p:cNvPr id="4" name="Picture 3">
            <a:extLst>
              <a:ext uri="{FF2B5EF4-FFF2-40B4-BE49-F238E27FC236}">
                <a16:creationId xmlns:a16="http://schemas.microsoft.com/office/drawing/2014/main" id="{EFCD6940-75C9-4973-98F7-1C5C581F58BE}"/>
              </a:ext>
            </a:extLst>
          </p:cNvPr>
          <p:cNvPicPr>
            <a:picLocks noChangeAspect="1"/>
          </p:cNvPicPr>
          <p:nvPr/>
        </p:nvPicPr>
        <p:blipFill>
          <a:blip r:embed="rId6"/>
          <a:stretch>
            <a:fillRect/>
          </a:stretch>
        </p:blipFill>
        <p:spPr>
          <a:xfrm>
            <a:off x="10245101" y="257307"/>
            <a:ext cx="1630100" cy="488996"/>
          </a:xfrm>
          <a:prstGeom prst="rect">
            <a:avLst/>
          </a:prstGeom>
        </p:spPr>
      </p:pic>
      <p:sp>
        <p:nvSpPr>
          <p:cNvPr id="5" name="TextBox 4">
            <a:extLst>
              <a:ext uri="{FF2B5EF4-FFF2-40B4-BE49-F238E27FC236}">
                <a16:creationId xmlns:a16="http://schemas.microsoft.com/office/drawing/2014/main" id="{FFBC1A4F-B9EA-4112-8DA9-870FCB59634A}"/>
              </a:ext>
            </a:extLst>
          </p:cNvPr>
          <p:cNvSpPr txBox="1"/>
          <p:nvPr/>
        </p:nvSpPr>
        <p:spPr>
          <a:xfrm>
            <a:off x="2146964" y="6095457"/>
            <a:ext cx="2999677" cy="461665"/>
          </a:xfrm>
          <a:prstGeom prst="rect">
            <a:avLst/>
          </a:prstGeom>
          <a:solidFill>
            <a:srgbClr val="FFC000"/>
          </a:solidFill>
          <a:ln>
            <a:solidFill>
              <a:srgbClr val="FFC000"/>
            </a:solidFill>
          </a:ln>
        </p:spPr>
        <p:txBody>
          <a:bodyPr wrap="square" rtlCol="0">
            <a:spAutoFit/>
          </a:bodyPr>
          <a:lstStyle/>
          <a:p>
            <a:pPr algn="ctr"/>
            <a:r>
              <a:rPr lang="en-US" sz="2400">
                <a:hlinkClick r:id="rId4"/>
              </a:rPr>
              <a:t>Portability Fact Sheet</a:t>
            </a:r>
            <a:endParaRPr lang="en-US" sz="2400">
              <a:highlight>
                <a:srgbClr val="FFFF00"/>
              </a:highlight>
            </a:endParaRPr>
          </a:p>
        </p:txBody>
      </p:sp>
      <p:sp>
        <p:nvSpPr>
          <p:cNvPr id="8" name="TextBox 7">
            <a:extLst>
              <a:ext uri="{FF2B5EF4-FFF2-40B4-BE49-F238E27FC236}">
                <a16:creationId xmlns:a16="http://schemas.microsoft.com/office/drawing/2014/main" id="{D418F567-F599-42A9-BBBD-165D8AFA8100}"/>
              </a:ext>
            </a:extLst>
          </p:cNvPr>
          <p:cNvSpPr txBox="1"/>
          <p:nvPr/>
        </p:nvSpPr>
        <p:spPr>
          <a:xfrm>
            <a:off x="6631325" y="6095456"/>
            <a:ext cx="2999677" cy="461665"/>
          </a:xfrm>
          <a:prstGeom prst="rect">
            <a:avLst/>
          </a:prstGeom>
          <a:solidFill>
            <a:srgbClr val="FFC000"/>
          </a:solidFill>
          <a:ln>
            <a:solidFill>
              <a:srgbClr val="FFC000"/>
            </a:solidFill>
          </a:ln>
        </p:spPr>
        <p:txBody>
          <a:bodyPr wrap="square" rtlCol="0">
            <a:spAutoFit/>
          </a:bodyPr>
          <a:lstStyle/>
          <a:p>
            <a:pPr algn="ctr"/>
            <a:r>
              <a:rPr lang="en-US" sz="2400">
                <a:solidFill>
                  <a:srgbClr val="002060"/>
                </a:solidFill>
                <a:hlinkClick r:id="rId7"/>
              </a:rPr>
              <a:t>Qualified Providers</a:t>
            </a:r>
            <a:endParaRPr lang="en-US" sz="2400">
              <a:solidFill>
                <a:srgbClr val="002060"/>
              </a:solidFill>
            </a:endParaRPr>
          </a:p>
        </p:txBody>
      </p:sp>
    </p:spTree>
    <p:extLst>
      <p:ext uri="{BB962C8B-B14F-4D97-AF65-F5344CB8AC3E}">
        <p14:creationId xmlns:p14="http://schemas.microsoft.com/office/powerpoint/2010/main" val="235191964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555663-DBFD-41F3-9722-3A178AFDDD6E}"/>
              </a:ext>
            </a:extLst>
          </p:cNvPr>
          <p:cNvSpPr>
            <a:spLocks noGrp="1"/>
          </p:cNvSpPr>
          <p:nvPr>
            <p:ph type="title"/>
          </p:nvPr>
        </p:nvSpPr>
        <p:spPr>
          <a:xfrm>
            <a:off x="237507" y="391886"/>
            <a:ext cx="11400312" cy="1579418"/>
          </a:xfrm>
        </p:spPr>
        <p:txBody>
          <a:bodyPr>
            <a:normAutofit fontScale="90000"/>
          </a:bodyPr>
          <a:lstStyle/>
          <a:p>
            <a:pPr algn="ctr">
              <a:spcAft>
                <a:spcPts val="600"/>
              </a:spcAft>
            </a:pPr>
            <a:br>
              <a:rPr lang="en-US" b="1"/>
            </a:br>
            <a:r>
              <a:rPr lang="en-US" sz="4900">
                <a:latin typeface="Ink Free" panose="03080402000500000000" pitchFamily="66" charset="0"/>
              </a:rPr>
              <a:t>Transportation</a:t>
            </a:r>
            <a:br>
              <a:rPr lang="en-US" sz="4900"/>
            </a:br>
            <a:r>
              <a:rPr lang="en-US" sz="2900" b="0" i="1"/>
              <a:t>Service offered to enable you to get to your place of employment </a:t>
            </a:r>
            <a:br>
              <a:rPr lang="en-US" sz="2900" b="0" i="1"/>
            </a:br>
            <a:r>
              <a:rPr lang="en-US" sz="2900" b="0" i="1"/>
              <a:t>or your community-based day supports</a:t>
            </a:r>
            <a:br>
              <a:rPr lang="en-US" sz="2400" b="0" i="1"/>
            </a:br>
            <a:endParaRPr lang="en-US" sz="2400" b="0" i="1"/>
          </a:p>
        </p:txBody>
      </p:sp>
      <p:sp>
        <p:nvSpPr>
          <p:cNvPr id="3" name="Content Placeholder 2">
            <a:extLst>
              <a:ext uri="{FF2B5EF4-FFF2-40B4-BE49-F238E27FC236}">
                <a16:creationId xmlns:a16="http://schemas.microsoft.com/office/drawing/2014/main" id="{FA348C13-1DB5-4904-B6DC-E13E5FE41387}"/>
              </a:ext>
            </a:extLst>
          </p:cNvPr>
          <p:cNvSpPr>
            <a:spLocks noGrp="1"/>
          </p:cNvSpPr>
          <p:nvPr>
            <p:ph idx="1"/>
          </p:nvPr>
        </p:nvSpPr>
        <p:spPr>
          <a:xfrm>
            <a:off x="1143000" y="2208810"/>
            <a:ext cx="9872871" cy="3887190"/>
          </a:xfrm>
        </p:spPr>
        <p:txBody>
          <a:bodyPr>
            <a:normAutofit/>
          </a:bodyPr>
          <a:lstStyle/>
          <a:p>
            <a:pPr marL="45721" indent="0">
              <a:spcBef>
                <a:spcPts val="1200"/>
              </a:spcBef>
              <a:spcAft>
                <a:spcPts val="600"/>
              </a:spcAft>
              <a:buNone/>
            </a:pPr>
            <a:r>
              <a:rPr lang="en-US" sz="2400">
                <a:solidFill>
                  <a:schemeClr val="tx1"/>
                </a:solidFill>
              </a:rPr>
              <a:t>This may include:</a:t>
            </a:r>
          </a:p>
          <a:p>
            <a:pPr lvl="1">
              <a:spcAft>
                <a:spcPts val="600"/>
              </a:spcAft>
            </a:pPr>
            <a:r>
              <a:rPr lang="en-US" sz="2400">
                <a:solidFill>
                  <a:schemeClr val="tx1"/>
                </a:solidFill>
              </a:rPr>
              <a:t> agency provided transportation</a:t>
            </a:r>
          </a:p>
          <a:p>
            <a:pPr lvl="1"/>
            <a:r>
              <a:rPr lang="en-US" sz="2400">
                <a:solidFill>
                  <a:schemeClr val="tx1"/>
                </a:solidFill>
              </a:rPr>
              <a:t> public transportation</a:t>
            </a:r>
          </a:p>
          <a:p>
            <a:pPr lvl="2"/>
            <a:r>
              <a:rPr lang="en-US" sz="2200">
                <a:solidFill>
                  <a:schemeClr val="tx1"/>
                </a:solidFill>
              </a:rPr>
              <a:t>pre-purchased bus tickets, paratransit bus passes, train tickets</a:t>
            </a:r>
          </a:p>
          <a:p>
            <a:pPr lvl="1"/>
            <a:r>
              <a:rPr lang="en-US" sz="2400">
                <a:solidFill>
                  <a:schemeClr val="tx1"/>
                </a:solidFill>
              </a:rPr>
              <a:t> private transportation</a:t>
            </a:r>
            <a:endParaRPr lang="en-US">
              <a:solidFill>
                <a:schemeClr val="tx1"/>
              </a:solidFill>
            </a:endParaRPr>
          </a:p>
          <a:p>
            <a:pPr marL="45721" indent="0">
              <a:buNone/>
            </a:pPr>
            <a:r>
              <a:rPr lang="en-US" sz="2400">
                <a:solidFill>
                  <a:schemeClr val="tx1"/>
                </a:solidFill>
              </a:rPr>
              <a:t>Payment per mile is made for a maximum of one round trip daily. </a:t>
            </a:r>
          </a:p>
          <a:p>
            <a:pPr marL="45721" indent="0">
              <a:spcBef>
                <a:spcPts val="600"/>
              </a:spcBef>
              <a:buNone/>
            </a:pPr>
            <a:endParaRPr lang="en-US" sz="100">
              <a:solidFill>
                <a:schemeClr val="tx1"/>
              </a:solidFill>
            </a:endParaRPr>
          </a:p>
          <a:p>
            <a:pPr marL="45721" indent="0">
              <a:buNone/>
            </a:pPr>
            <a:r>
              <a:rPr lang="en-US" sz="2400">
                <a:solidFill>
                  <a:schemeClr val="tx1"/>
                </a:solidFill>
              </a:rPr>
              <a:t>Wheelchair accessible transportation is paid at a higher rate only if you require the use of a wheelchair accessible vehicle.</a:t>
            </a:r>
          </a:p>
        </p:txBody>
      </p:sp>
      <p:pic>
        <p:nvPicPr>
          <p:cNvPr id="7" name="Picture 6">
            <a:extLst>
              <a:ext uri="{FF2B5EF4-FFF2-40B4-BE49-F238E27FC236}">
                <a16:creationId xmlns:a16="http://schemas.microsoft.com/office/drawing/2014/main" id="{4DC6C4B2-E767-4A71-9B13-9BC49F2F1CEC}"/>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10103193" y="3141080"/>
            <a:ext cx="1745617" cy="1745617"/>
          </a:xfrm>
          <a:prstGeom prst="rect">
            <a:avLst/>
          </a:prstGeom>
        </p:spPr>
      </p:pic>
      <p:pic>
        <p:nvPicPr>
          <p:cNvPr id="5" name="Picture 4">
            <a:extLst>
              <a:ext uri="{FF2B5EF4-FFF2-40B4-BE49-F238E27FC236}">
                <a16:creationId xmlns:a16="http://schemas.microsoft.com/office/drawing/2014/main" id="{304D5754-7784-4784-A418-769A827CD0A5}"/>
              </a:ext>
            </a:extLst>
          </p:cNvPr>
          <p:cNvPicPr>
            <a:picLocks noChangeAspect="1"/>
          </p:cNvPicPr>
          <p:nvPr/>
        </p:nvPicPr>
        <p:blipFill>
          <a:blip r:embed="rId4"/>
          <a:stretch>
            <a:fillRect/>
          </a:stretch>
        </p:blipFill>
        <p:spPr>
          <a:xfrm>
            <a:off x="10218710" y="286551"/>
            <a:ext cx="1630100" cy="488996"/>
          </a:xfrm>
          <a:prstGeom prst="rect">
            <a:avLst/>
          </a:prstGeom>
        </p:spPr>
      </p:pic>
    </p:spTree>
    <p:extLst>
      <p:ext uri="{BB962C8B-B14F-4D97-AF65-F5344CB8AC3E}">
        <p14:creationId xmlns:p14="http://schemas.microsoft.com/office/powerpoint/2010/main" val="134843771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81442F-2398-4601-9CA0-025FFFDA55FD}"/>
              </a:ext>
            </a:extLst>
          </p:cNvPr>
          <p:cNvSpPr>
            <a:spLocks noGrp="1"/>
          </p:cNvSpPr>
          <p:nvPr>
            <p:ph type="title"/>
          </p:nvPr>
        </p:nvSpPr>
        <p:spPr>
          <a:xfrm>
            <a:off x="541176" y="365126"/>
            <a:ext cx="10812624" cy="1359980"/>
          </a:xfrm>
        </p:spPr>
        <p:txBody>
          <a:bodyPr>
            <a:noAutofit/>
          </a:bodyPr>
          <a:lstStyle/>
          <a:p>
            <a:pPr algn="l"/>
            <a:r>
              <a:rPr lang="en-US">
                <a:latin typeface="Ink Free" panose="03080402000500000000" pitchFamily="66" charset="0"/>
              </a:rPr>
              <a:t>Bureau of Rehabilitation Services (BRS)</a:t>
            </a:r>
            <a:br>
              <a:rPr lang="en-US">
                <a:latin typeface="Ink Free" panose="03080402000500000000" pitchFamily="66" charset="0"/>
              </a:rPr>
            </a:br>
            <a:r>
              <a:rPr lang="en-US" sz="2000" b="0" i="1"/>
              <a:t>The Department of Aging and Disability Services (ADS) is the state Vocational Rehabilitation Agency</a:t>
            </a:r>
          </a:p>
        </p:txBody>
      </p:sp>
      <p:sp>
        <p:nvSpPr>
          <p:cNvPr id="3" name="Content Placeholder 2">
            <a:extLst>
              <a:ext uri="{FF2B5EF4-FFF2-40B4-BE49-F238E27FC236}">
                <a16:creationId xmlns:a16="http://schemas.microsoft.com/office/drawing/2014/main" id="{4F30E2E0-FFFC-47D6-A3A1-2BC0D2039BF4}"/>
              </a:ext>
            </a:extLst>
          </p:cNvPr>
          <p:cNvSpPr>
            <a:spLocks noGrp="1"/>
          </p:cNvSpPr>
          <p:nvPr>
            <p:ph sz="half" idx="1"/>
          </p:nvPr>
        </p:nvSpPr>
        <p:spPr>
          <a:xfrm>
            <a:off x="541177" y="2075380"/>
            <a:ext cx="5478624" cy="4336571"/>
          </a:xfrm>
        </p:spPr>
        <p:txBody>
          <a:bodyPr>
            <a:noAutofit/>
          </a:bodyPr>
          <a:lstStyle/>
          <a:p>
            <a:pPr marL="45721" indent="0">
              <a:spcAft>
                <a:spcPts val="600"/>
              </a:spcAft>
              <a:buNone/>
            </a:pPr>
            <a:r>
              <a:rPr lang="en-US" sz="2400">
                <a:solidFill>
                  <a:schemeClr val="tx1"/>
                </a:solidFill>
              </a:rPr>
              <a:t>Let’s break it down:</a:t>
            </a:r>
          </a:p>
          <a:p>
            <a:pPr marL="45721" indent="0">
              <a:spcAft>
                <a:spcPts val="600"/>
              </a:spcAft>
              <a:buNone/>
            </a:pPr>
            <a:r>
              <a:rPr lang="en-US" sz="2400">
                <a:solidFill>
                  <a:schemeClr val="tx1"/>
                </a:solidFill>
              </a:rPr>
              <a:t>BRS is under ADS </a:t>
            </a:r>
            <a:r>
              <a:rPr lang="en-US">
                <a:solidFill>
                  <a:schemeClr val="tx1"/>
                </a:solidFill>
              </a:rPr>
              <a:t>(</a:t>
            </a:r>
            <a:r>
              <a:rPr lang="en-US" i="1">
                <a:solidFill>
                  <a:schemeClr val="tx1"/>
                </a:solidFill>
              </a:rPr>
              <a:t>ADS used to be called DORS – Dept of Rehabilitation Services</a:t>
            </a:r>
            <a:r>
              <a:rPr lang="en-US" sz="2400" i="1">
                <a:solidFill>
                  <a:schemeClr val="tx1"/>
                </a:solidFill>
              </a:rPr>
              <a:t>)</a:t>
            </a:r>
            <a:r>
              <a:rPr lang="en-US" sz="2400">
                <a:solidFill>
                  <a:schemeClr val="tx1"/>
                </a:solidFill>
              </a:rPr>
              <a:t>.</a:t>
            </a:r>
          </a:p>
          <a:p>
            <a:pPr marL="45721" indent="0">
              <a:spcAft>
                <a:spcPts val="600"/>
              </a:spcAft>
              <a:buNone/>
            </a:pPr>
            <a:r>
              <a:rPr lang="en-US" sz="2400">
                <a:solidFill>
                  <a:schemeClr val="tx1"/>
                </a:solidFill>
              </a:rPr>
              <a:t>Their sister agency, BESB, is also under ADS.</a:t>
            </a:r>
          </a:p>
          <a:p>
            <a:pPr marL="45721" indent="0">
              <a:spcBef>
                <a:spcPts val="1200"/>
              </a:spcBef>
              <a:spcAft>
                <a:spcPts val="600"/>
              </a:spcAft>
              <a:buNone/>
            </a:pPr>
            <a:r>
              <a:rPr lang="en-US" sz="2400">
                <a:solidFill>
                  <a:schemeClr val="tx1"/>
                </a:solidFill>
              </a:rPr>
              <a:t>BRS assists individuals with significant disabilities to obtain, maintain and advance in competitive integrated employment (CIE). </a:t>
            </a:r>
          </a:p>
          <a:p>
            <a:pPr marL="45721" indent="0">
              <a:buNone/>
            </a:pPr>
            <a:endParaRPr lang="en-US" sz="2600">
              <a:solidFill>
                <a:schemeClr val="tx1"/>
              </a:solidFill>
            </a:endParaRPr>
          </a:p>
        </p:txBody>
      </p:sp>
      <p:pic>
        <p:nvPicPr>
          <p:cNvPr id="1028" name="Picture 4" descr="Department of Aging and Disability Services Logo">
            <a:hlinkClick r:id="rId3"/>
            <a:extLst>
              <a:ext uri="{FF2B5EF4-FFF2-40B4-BE49-F238E27FC236}">
                <a16:creationId xmlns:a16="http://schemas.microsoft.com/office/drawing/2014/main" id="{AC2F9BFE-207A-40A3-BA96-8DA4E797AA0B}"/>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582305" y="251787"/>
            <a:ext cx="1363790" cy="909193"/>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4" name="Diagram 3">
            <a:extLst>
              <a:ext uri="{FF2B5EF4-FFF2-40B4-BE49-F238E27FC236}">
                <a16:creationId xmlns:a16="http://schemas.microsoft.com/office/drawing/2014/main" id="{71BAC1AC-9EF5-4351-B060-C641D257598A}"/>
              </a:ext>
            </a:extLst>
          </p:cNvPr>
          <p:cNvGraphicFramePr/>
          <p:nvPr>
            <p:extLst>
              <p:ext uri="{D42A27DB-BD31-4B8C-83A1-F6EECF244321}">
                <p14:modId xmlns:p14="http://schemas.microsoft.com/office/powerpoint/2010/main" val="143295301"/>
              </p:ext>
            </p:extLst>
          </p:nvPr>
        </p:nvGraphicFramePr>
        <p:xfrm>
          <a:off x="6172201" y="1951180"/>
          <a:ext cx="5588984" cy="4049486"/>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cxnSp>
        <p:nvCxnSpPr>
          <p:cNvPr id="7" name="Straight Arrow Connector 6">
            <a:extLst>
              <a:ext uri="{FF2B5EF4-FFF2-40B4-BE49-F238E27FC236}">
                <a16:creationId xmlns:a16="http://schemas.microsoft.com/office/drawing/2014/main" id="{0DD64502-B319-42D7-87E7-1E02432E4BB4}"/>
              </a:ext>
            </a:extLst>
          </p:cNvPr>
          <p:cNvCxnSpPr>
            <a:cxnSpLocks/>
          </p:cNvCxnSpPr>
          <p:nvPr/>
        </p:nvCxnSpPr>
        <p:spPr>
          <a:xfrm>
            <a:off x="7520684" y="3595956"/>
            <a:ext cx="0" cy="30822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9" name="Straight Arrow Connector 8">
            <a:extLst>
              <a:ext uri="{FF2B5EF4-FFF2-40B4-BE49-F238E27FC236}">
                <a16:creationId xmlns:a16="http://schemas.microsoft.com/office/drawing/2014/main" id="{4A379DF4-4FD3-4ECE-8F85-53E147510279}"/>
              </a:ext>
            </a:extLst>
          </p:cNvPr>
          <p:cNvCxnSpPr>
            <a:cxnSpLocks/>
          </p:cNvCxnSpPr>
          <p:nvPr/>
        </p:nvCxnSpPr>
        <p:spPr>
          <a:xfrm>
            <a:off x="10467577" y="3595955"/>
            <a:ext cx="0" cy="30822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C459AEE9-9178-4510-B927-112F28F8F8A7}"/>
              </a:ext>
            </a:extLst>
          </p:cNvPr>
          <p:cNvSpPr txBox="1"/>
          <p:nvPr/>
        </p:nvSpPr>
        <p:spPr>
          <a:xfrm>
            <a:off x="395504" y="6000666"/>
            <a:ext cx="5671934" cy="400110"/>
          </a:xfrm>
          <a:prstGeom prst="rect">
            <a:avLst/>
          </a:prstGeom>
          <a:solidFill>
            <a:srgbClr val="FFC000"/>
          </a:solidFill>
        </p:spPr>
        <p:txBody>
          <a:bodyPr wrap="square" rtlCol="0">
            <a:spAutoFit/>
          </a:bodyPr>
          <a:lstStyle/>
          <a:p>
            <a:r>
              <a:rPr lang="en-US" sz="2000">
                <a:hlinkClick r:id="rId3"/>
              </a:rPr>
              <a:t>Department of Aging and Disability Services (ct.gov)</a:t>
            </a:r>
            <a:endParaRPr lang="en-US" sz="2000"/>
          </a:p>
        </p:txBody>
      </p:sp>
      <p:sp>
        <p:nvSpPr>
          <p:cNvPr id="11" name="Arrow: Right 10">
            <a:extLst>
              <a:ext uri="{FF2B5EF4-FFF2-40B4-BE49-F238E27FC236}">
                <a16:creationId xmlns:a16="http://schemas.microsoft.com/office/drawing/2014/main" id="{5FDE5ED3-95F3-4B24-BA4E-3E0B1E459BFF}"/>
              </a:ext>
            </a:extLst>
          </p:cNvPr>
          <p:cNvSpPr/>
          <p:nvPr/>
        </p:nvSpPr>
        <p:spPr>
          <a:xfrm>
            <a:off x="5051502" y="4849505"/>
            <a:ext cx="1073062" cy="400110"/>
          </a:xfrm>
          <a:prstGeom prst="rightArrow">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54931999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742D28-DBB8-4B86-A65D-ED69AB86ECB7}"/>
              </a:ext>
              <a:ext uri="{C183D7F6-B498-43B3-948B-1728B52AA6E4}">
                <adec:decorative xmlns:adec="http://schemas.microsoft.com/office/drawing/2017/decorative" val="1"/>
              </a:ext>
            </a:extLst>
          </p:cNvPr>
          <p:cNvSpPr>
            <a:spLocks noGrp="1"/>
          </p:cNvSpPr>
          <p:nvPr>
            <p:ph type="title"/>
          </p:nvPr>
        </p:nvSpPr>
        <p:spPr/>
        <p:txBody>
          <a:bodyPr/>
          <a:lstStyle/>
          <a:p>
            <a:r>
              <a:rPr lang="en-US">
                <a:latin typeface="Ink Free" panose="03080402000500000000" pitchFamily="66" charset="0"/>
              </a:rPr>
              <a:t>Transition-Age Students</a:t>
            </a:r>
          </a:p>
        </p:txBody>
      </p:sp>
      <p:sp>
        <p:nvSpPr>
          <p:cNvPr id="3" name="Content Placeholder 2">
            <a:extLst>
              <a:ext uri="{FF2B5EF4-FFF2-40B4-BE49-F238E27FC236}">
                <a16:creationId xmlns:a16="http://schemas.microsoft.com/office/drawing/2014/main" id="{828923F8-2E2E-4646-A0A6-8C0865892ADC}"/>
              </a:ext>
            </a:extLst>
          </p:cNvPr>
          <p:cNvSpPr>
            <a:spLocks noGrp="1"/>
          </p:cNvSpPr>
          <p:nvPr>
            <p:ph idx="1"/>
          </p:nvPr>
        </p:nvSpPr>
        <p:spPr>
          <a:xfrm>
            <a:off x="609600" y="1787704"/>
            <a:ext cx="10972800" cy="4308297"/>
          </a:xfrm>
        </p:spPr>
        <p:txBody>
          <a:bodyPr>
            <a:normAutofit/>
          </a:bodyPr>
          <a:lstStyle/>
          <a:p>
            <a:pPr marL="45721" indent="0">
              <a:buNone/>
            </a:pPr>
            <a:r>
              <a:rPr lang="en-US" sz="2800">
                <a:solidFill>
                  <a:schemeClr val="tx1"/>
                </a:solidFill>
              </a:rPr>
              <a:t>Transition-age students can access the support of a DDS Transition Advisor. </a:t>
            </a:r>
          </a:p>
          <a:p>
            <a:pPr marL="45721" indent="0">
              <a:buNone/>
            </a:pPr>
            <a:endParaRPr lang="en-US" sz="2400">
              <a:solidFill>
                <a:schemeClr val="tx1"/>
              </a:solidFill>
            </a:endParaRPr>
          </a:p>
          <a:p>
            <a:pPr marL="45721" indent="0">
              <a:buNone/>
            </a:pPr>
            <a:r>
              <a:rPr lang="en-US" sz="2800">
                <a:solidFill>
                  <a:schemeClr val="tx1"/>
                </a:solidFill>
              </a:rPr>
              <a:t>Transition Advisors:</a:t>
            </a:r>
          </a:p>
          <a:p>
            <a:pPr lvl="2">
              <a:spcBef>
                <a:spcPts val="600"/>
              </a:spcBef>
            </a:pPr>
            <a:r>
              <a:rPr lang="en-US" sz="2400">
                <a:solidFill>
                  <a:schemeClr val="tx1"/>
                </a:solidFill>
              </a:rPr>
              <a:t>Work in collaboration with BRS to increase employment outcomes</a:t>
            </a:r>
          </a:p>
          <a:p>
            <a:pPr lvl="2"/>
            <a:r>
              <a:rPr lang="en-US" sz="2400">
                <a:solidFill>
                  <a:schemeClr val="tx1"/>
                </a:solidFill>
              </a:rPr>
              <a:t>Inform individuals and families about employment and day options</a:t>
            </a:r>
          </a:p>
          <a:p>
            <a:pPr lvl="2"/>
            <a:r>
              <a:rPr lang="en-US" sz="2400">
                <a:solidFill>
                  <a:schemeClr val="tx1"/>
                </a:solidFill>
              </a:rPr>
              <a:t>Assist students with the transition from school to the adult world</a:t>
            </a:r>
          </a:p>
        </p:txBody>
      </p:sp>
      <p:pic>
        <p:nvPicPr>
          <p:cNvPr id="4" name="Picture 3">
            <a:extLst>
              <a:ext uri="{FF2B5EF4-FFF2-40B4-BE49-F238E27FC236}">
                <a16:creationId xmlns:a16="http://schemas.microsoft.com/office/drawing/2014/main" id="{EE5EDF80-88AD-4922-9DAA-3856DC23301A}"/>
              </a:ext>
            </a:extLst>
          </p:cNvPr>
          <p:cNvPicPr>
            <a:picLocks noChangeAspect="1"/>
          </p:cNvPicPr>
          <p:nvPr/>
        </p:nvPicPr>
        <p:blipFill>
          <a:blip r:embed="rId3"/>
          <a:stretch>
            <a:fillRect/>
          </a:stretch>
        </p:blipFill>
        <p:spPr>
          <a:xfrm>
            <a:off x="9850080" y="354889"/>
            <a:ext cx="1978918" cy="593634"/>
          </a:xfrm>
          <a:prstGeom prst="rect">
            <a:avLst/>
          </a:prstGeom>
        </p:spPr>
      </p:pic>
      <p:sp>
        <p:nvSpPr>
          <p:cNvPr id="7" name="Oval 6">
            <a:extLst>
              <a:ext uri="{FF2B5EF4-FFF2-40B4-BE49-F238E27FC236}">
                <a16:creationId xmlns:a16="http://schemas.microsoft.com/office/drawing/2014/main" id="{B7EBABC4-23F4-416C-9E72-81E305F4118B}"/>
              </a:ext>
            </a:extLst>
          </p:cNvPr>
          <p:cNvSpPr/>
          <p:nvPr/>
        </p:nvSpPr>
        <p:spPr>
          <a:xfrm>
            <a:off x="609600" y="447511"/>
            <a:ext cx="1838557" cy="1022992"/>
          </a:xfrm>
          <a:prstGeom prst="ellipse">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a:solidFill>
                  <a:srgbClr val="002060"/>
                </a:solidFill>
              </a:rPr>
              <a:t>18-22</a:t>
            </a:r>
          </a:p>
        </p:txBody>
      </p:sp>
      <p:sp>
        <p:nvSpPr>
          <p:cNvPr id="6" name="TextBox 5">
            <a:extLst>
              <a:ext uri="{FF2B5EF4-FFF2-40B4-BE49-F238E27FC236}">
                <a16:creationId xmlns:a16="http://schemas.microsoft.com/office/drawing/2014/main" id="{414CF683-6FA8-492D-B5BF-9EDFDEF81392}"/>
              </a:ext>
            </a:extLst>
          </p:cNvPr>
          <p:cNvSpPr txBox="1"/>
          <p:nvPr/>
        </p:nvSpPr>
        <p:spPr>
          <a:xfrm>
            <a:off x="3235713" y="5680502"/>
            <a:ext cx="5194610" cy="830997"/>
          </a:xfrm>
          <a:prstGeom prst="rect">
            <a:avLst/>
          </a:prstGeom>
          <a:solidFill>
            <a:srgbClr val="FFC000"/>
          </a:solidFill>
          <a:ln>
            <a:solidFill>
              <a:srgbClr val="FFC000"/>
            </a:solidFill>
          </a:ln>
        </p:spPr>
        <p:txBody>
          <a:bodyPr wrap="square" rtlCol="0">
            <a:spAutoFit/>
          </a:bodyPr>
          <a:lstStyle/>
          <a:p>
            <a:pPr marL="45721" algn="ctr"/>
            <a:r>
              <a:rPr lang="en-US" sz="2400">
                <a:hlinkClick r:id="rId4"/>
              </a:rPr>
              <a:t>Department of Developmental Services Secondary Transition</a:t>
            </a:r>
            <a:endParaRPr lang="en-US" sz="2400"/>
          </a:p>
        </p:txBody>
      </p:sp>
    </p:spTree>
    <p:extLst>
      <p:ext uri="{BB962C8B-B14F-4D97-AF65-F5344CB8AC3E}">
        <p14:creationId xmlns:p14="http://schemas.microsoft.com/office/powerpoint/2010/main" val="385079278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B008E0-C001-44E8-A86C-F87CAC039BC4}"/>
              </a:ext>
            </a:extLst>
          </p:cNvPr>
          <p:cNvSpPr>
            <a:spLocks noGrp="1"/>
          </p:cNvSpPr>
          <p:nvPr>
            <p:ph type="title"/>
          </p:nvPr>
        </p:nvSpPr>
        <p:spPr/>
        <p:txBody>
          <a:bodyPr/>
          <a:lstStyle/>
          <a:p>
            <a:r>
              <a:rPr lang="en-US">
                <a:latin typeface="Ink Free" panose="03080402000500000000" pitchFamily="66" charset="0"/>
              </a:rPr>
              <a:t>For Employers/Businesses</a:t>
            </a:r>
          </a:p>
        </p:txBody>
      </p:sp>
      <p:sp>
        <p:nvSpPr>
          <p:cNvPr id="3" name="Content Placeholder 2">
            <a:extLst>
              <a:ext uri="{FF2B5EF4-FFF2-40B4-BE49-F238E27FC236}">
                <a16:creationId xmlns:a16="http://schemas.microsoft.com/office/drawing/2014/main" id="{4FE466C5-DBD2-4F6A-9011-C0702C225917}"/>
              </a:ext>
            </a:extLst>
          </p:cNvPr>
          <p:cNvSpPr>
            <a:spLocks noGrp="1"/>
          </p:cNvSpPr>
          <p:nvPr>
            <p:ph idx="1"/>
          </p:nvPr>
        </p:nvSpPr>
        <p:spPr>
          <a:xfrm>
            <a:off x="609600" y="1705510"/>
            <a:ext cx="10972800" cy="4390490"/>
          </a:xfrm>
        </p:spPr>
        <p:txBody>
          <a:bodyPr/>
          <a:lstStyle/>
          <a:p>
            <a:pPr marL="45721" indent="0">
              <a:buNone/>
            </a:pPr>
            <a:r>
              <a:rPr lang="en-US" sz="2800"/>
              <a:t>Join the DDS list of businesses/employers who are open to hiring individuals with disabilities. </a:t>
            </a:r>
          </a:p>
          <a:p>
            <a:pPr marL="45721" indent="0">
              <a:buNone/>
            </a:pPr>
            <a:endParaRPr lang="en-US"/>
          </a:p>
        </p:txBody>
      </p:sp>
      <p:graphicFrame>
        <p:nvGraphicFramePr>
          <p:cNvPr id="6" name="Table 5">
            <a:extLst>
              <a:ext uri="{FF2B5EF4-FFF2-40B4-BE49-F238E27FC236}">
                <a16:creationId xmlns:a16="http://schemas.microsoft.com/office/drawing/2014/main" id="{36D48BA5-4975-4A1C-8948-3DFC0921BD93}"/>
              </a:ext>
            </a:extLst>
          </p:cNvPr>
          <p:cNvGraphicFramePr>
            <a:graphicFrameLocks noGrp="1"/>
          </p:cNvGraphicFramePr>
          <p:nvPr>
            <p:extLst>
              <p:ext uri="{D42A27DB-BD31-4B8C-83A1-F6EECF244321}">
                <p14:modId xmlns:p14="http://schemas.microsoft.com/office/powerpoint/2010/main" val="1053889082"/>
              </p:ext>
            </p:extLst>
          </p:nvPr>
        </p:nvGraphicFramePr>
        <p:xfrm>
          <a:off x="609600" y="3077965"/>
          <a:ext cx="10003605" cy="3338222"/>
        </p:xfrm>
        <a:graphic>
          <a:graphicData uri="http://schemas.openxmlformats.org/drawingml/2006/table">
            <a:tbl>
              <a:tblPr>
                <a:tableStyleId>{5C22544A-7EE6-4342-B048-85BDC9FD1C3A}</a:tableStyleId>
              </a:tblPr>
              <a:tblGrid>
                <a:gridCol w="10003605">
                  <a:extLst>
                    <a:ext uri="{9D8B030D-6E8A-4147-A177-3AD203B41FA5}">
                      <a16:colId xmlns:a16="http://schemas.microsoft.com/office/drawing/2014/main" val="2849737111"/>
                    </a:ext>
                  </a:extLst>
                </a:gridCol>
              </a:tblGrid>
              <a:tr h="1669111">
                <a:tc>
                  <a:txBody>
                    <a:bodyPr/>
                    <a:lstStyle/>
                    <a:p>
                      <a:pPr marL="0" marR="0">
                        <a:lnSpc>
                          <a:spcPct val="115000"/>
                        </a:lnSpc>
                        <a:spcBef>
                          <a:spcPts val="1000"/>
                        </a:spcBef>
                        <a:spcAft>
                          <a:spcPts val="1000"/>
                        </a:spcAft>
                      </a:pPr>
                      <a:r>
                        <a:rPr lang="en-US" sz="2400" kern="1200">
                          <a:solidFill>
                            <a:schemeClr val="accent1"/>
                          </a:solidFill>
                          <a:latin typeface="+mn-lt"/>
                          <a:ea typeface="+mn-ea"/>
                          <a:cs typeface="+mn-cs"/>
                        </a:rPr>
                        <a:t>Scan the QR code or go to: </a:t>
                      </a:r>
                      <a:r>
                        <a:rPr lang="en-US" sz="2400" kern="1200">
                          <a:solidFill>
                            <a:schemeClr val="accent1"/>
                          </a:solidFill>
                          <a:latin typeface="+mn-lt"/>
                          <a:ea typeface="+mn-ea"/>
                          <a:cs typeface="+mn-cs"/>
                          <a:hlinkClick r:id="rId3">
                            <a:extLst>
                              <a:ext uri="{A12FA001-AC4F-418D-AE19-62706E023703}">
                                <ahyp:hlinkClr xmlns:ahyp="http://schemas.microsoft.com/office/drawing/2018/hyperlinkcolor" val="tx"/>
                              </a:ext>
                            </a:extLst>
                          </a:hlinkClick>
                        </a:rPr>
                        <a:t>https://forms.office.com/g/qJMUADWhBD</a:t>
                      </a:r>
                      <a:r>
                        <a:rPr lang="en-US" sz="2400" kern="1200">
                          <a:solidFill>
                            <a:schemeClr val="accent1"/>
                          </a:solidFill>
                          <a:latin typeface="+mn-lt"/>
                          <a:ea typeface="+mn-ea"/>
                          <a:cs typeface="+mn-cs"/>
                        </a:rPr>
                        <a:t> </a:t>
                      </a:r>
                    </a:p>
                  </a:txBody>
                  <a:tcPr marL="0" marR="0" marT="0" marB="0">
                    <a:noFill/>
                  </a:tcPr>
                </a:tc>
                <a:extLst>
                  <a:ext uri="{0D108BD9-81ED-4DB2-BD59-A6C34878D82A}">
                    <a16:rowId xmlns:a16="http://schemas.microsoft.com/office/drawing/2014/main" val="4244734127"/>
                  </a:ext>
                </a:extLst>
              </a:tr>
              <a:tr h="1669111">
                <a:tc>
                  <a:txBody>
                    <a:bodyPr/>
                    <a:lstStyle/>
                    <a:p>
                      <a:pPr marL="0" marR="0">
                        <a:lnSpc>
                          <a:spcPct val="115000"/>
                        </a:lnSpc>
                        <a:spcBef>
                          <a:spcPts val="0"/>
                        </a:spcBef>
                        <a:spcAft>
                          <a:spcPts val="1000"/>
                        </a:spcAft>
                      </a:pPr>
                      <a:endParaRPr lang="en-US" sz="2200" kern="1200">
                        <a:solidFill>
                          <a:schemeClr val="accent1"/>
                        </a:solidFill>
                        <a:latin typeface="+mn-lt"/>
                        <a:ea typeface="+mn-ea"/>
                        <a:cs typeface="+mn-cs"/>
                      </a:endParaRPr>
                    </a:p>
                  </a:txBody>
                  <a:tcPr marL="0" marR="0" marT="0" marB="0">
                    <a:noFill/>
                  </a:tcPr>
                </a:tc>
                <a:extLst>
                  <a:ext uri="{0D108BD9-81ED-4DB2-BD59-A6C34878D82A}">
                    <a16:rowId xmlns:a16="http://schemas.microsoft.com/office/drawing/2014/main" val="129364361"/>
                  </a:ext>
                </a:extLst>
              </a:tr>
            </a:tbl>
          </a:graphicData>
        </a:graphic>
      </p:graphicFrame>
      <p:pic>
        <p:nvPicPr>
          <p:cNvPr id="1029" name="Picture 8">
            <a:extLst>
              <a:ext uri="{FF2B5EF4-FFF2-40B4-BE49-F238E27FC236}">
                <a16:creationId xmlns:a16="http://schemas.microsoft.com/office/drawing/2014/main" id="{81AE31BC-99A3-4ED0-9B2C-23B56BEF2E9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02680" y="3795432"/>
            <a:ext cx="2576500" cy="2576500"/>
          </a:xfrm>
          <a:prstGeom prst="rect">
            <a:avLst/>
          </a:prstGeom>
          <a:noFill/>
          <a:ln w="28575">
            <a:solidFill>
              <a:srgbClr val="EF4637"/>
            </a:solidFill>
            <a:miter lim="800000"/>
            <a:headEnd/>
            <a:tailEnd/>
          </a:ln>
          <a:extLst>
            <a:ext uri="{909E8E84-426E-40DD-AFC4-6F175D3DCCD1}">
              <a14:hiddenFill xmlns:a14="http://schemas.microsoft.com/office/drawing/2010/main">
                <a:solidFill>
                  <a:srgbClr val="FFFFFF"/>
                </a:solidFill>
              </a14:hiddenFill>
            </a:ext>
          </a:extLst>
        </p:spPr>
      </p:pic>
      <p:pic>
        <p:nvPicPr>
          <p:cNvPr id="8" name="Picture 7">
            <a:hlinkClick r:id="rId5"/>
            <a:extLst>
              <a:ext uri="{FF2B5EF4-FFF2-40B4-BE49-F238E27FC236}">
                <a16:creationId xmlns:a16="http://schemas.microsoft.com/office/drawing/2014/main" id="{C43FD4A2-0678-40AB-9A50-4CAC3A50A332}"/>
              </a:ext>
            </a:extLst>
          </p:cNvPr>
          <p:cNvPicPr>
            <a:picLocks noChangeAspect="1"/>
          </p:cNvPicPr>
          <p:nvPr/>
        </p:nvPicPr>
        <p:blipFill>
          <a:blip r:embed="rId6"/>
          <a:stretch>
            <a:fillRect/>
          </a:stretch>
        </p:blipFill>
        <p:spPr>
          <a:xfrm>
            <a:off x="9430144" y="3539025"/>
            <a:ext cx="2366121" cy="3041606"/>
          </a:xfrm>
          <a:prstGeom prst="rect">
            <a:avLst/>
          </a:prstGeom>
        </p:spPr>
      </p:pic>
      <p:sp>
        <p:nvSpPr>
          <p:cNvPr id="11" name="Arrow: Right 10">
            <a:extLst>
              <a:ext uri="{FF2B5EF4-FFF2-40B4-BE49-F238E27FC236}">
                <a16:creationId xmlns:a16="http://schemas.microsoft.com/office/drawing/2014/main" id="{AAE8A497-F31A-4E8A-ADB4-A1DAAE0C5EB0}"/>
              </a:ext>
            </a:extLst>
          </p:cNvPr>
          <p:cNvSpPr/>
          <p:nvPr/>
        </p:nvSpPr>
        <p:spPr>
          <a:xfrm>
            <a:off x="5398877" y="4537142"/>
            <a:ext cx="4031267" cy="1045371"/>
          </a:xfrm>
          <a:prstGeom prst="rightArrow">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a:solidFill>
                  <a:srgbClr val="002060"/>
                </a:solidFill>
                <a:hlinkClick r:id="rId5"/>
              </a:rPr>
              <a:t>Incentives for Employers</a:t>
            </a:r>
            <a:endParaRPr lang="en-US" sz="2400" b="1">
              <a:solidFill>
                <a:srgbClr val="002060"/>
              </a:solidFill>
            </a:endParaRPr>
          </a:p>
        </p:txBody>
      </p:sp>
    </p:spTree>
    <p:extLst>
      <p:ext uri="{BB962C8B-B14F-4D97-AF65-F5344CB8AC3E}">
        <p14:creationId xmlns:p14="http://schemas.microsoft.com/office/powerpoint/2010/main" val="848952576"/>
      </p:ext>
    </p:extLst>
  </p:cSld>
  <p:clrMapOvr>
    <a:masterClrMapping/>
  </p:clrMapOvr>
</p:sld>
</file>

<file path=ppt/theme/theme1.xml><?xml version="1.0" encoding="utf-8"?>
<a:theme xmlns:a="http://schemas.openxmlformats.org/drawingml/2006/main" name="Basis">
  <a:themeElements>
    <a:clrScheme name="Custom 30">
      <a:dk1>
        <a:sysClr val="windowText" lastClr="000000"/>
      </a:dk1>
      <a:lt1>
        <a:sysClr val="window" lastClr="FFFFFF"/>
      </a:lt1>
      <a:dk2>
        <a:srgbClr val="1F497D"/>
      </a:dk2>
      <a:lt2>
        <a:srgbClr val="EEECE1"/>
      </a:lt2>
      <a:accent1>
        <a:srgbClr val="000263"/>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Basis">
      <a:majorFont>
        <a:latin typeface="Corbel" panose="020B0503020204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panose="020B0503020204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Basis">
      <a:fillStyleLst>
        <a:solidFill>
          <a:schemeClr val="phClr"/>
        </a:solidFill>
        <a:solidFill>
          <a:schemeClr val="phClr">
            <a:tint val="55000"/>
            <a:satMod val="130000"/>
          </a:schemeClr>
        </a:solidFill>
        <a:gradFill rotWithShape="1">
          <a:gsLst>
            <a:gs pos="0">
              <a:schemeClr val="phClr"/>
            </a:gs>
            <a:gs pos="90000">
              <a:schemeClr val="phClr">
                <a:shade val="100000"/>
                <a:satMod val="105000"/>
              </a:schemeClr>
            </a:gs>
            <a:gs pos="100000">
              <a:schemeClr val="phClr">
                <a:shade val="80000"/>
                <a:satMod val="120000"/>
              </a:schemeClr>
            </a:gs>
          </a:gsLst>
          <a:path path="circle">
            <a:fillToRect l="100000" t="100000" r="100000" b="100000"/>
          </a:path>
        </a:gradFill>
      </a:fillStyleLst>
      <a:lnStyleLst>
        <a:ln w="10000" cap="flat" cmpd="sng" algn="ctr">
          <a:solidFill>
            <a:schemeClr val="phClr"/>
          </a:solidFill>
          <a:prstDash val="solid"/>
        </a:ln>
        <a:ln w="19050" cap="flat" cmpd="sng" algn="ctr">
          <a:solidFill>
            <a:schemeClr val="phClr"/>
          </a:solidFill>
          <a:prstDash val="solid"/>
        </a:ln>
        <a:ln w="53975" cap="flat" cmpd="dbl"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38100" dist="25400" dir="5400000" rotWithShape="0">
              <a:srgbClr val="000000">
                <a:alpha val="45000"/>
              </a:srgbClr>
            </a:outerShdw>
          </a:effectLst>
          <a:scene3d>
            <a:camera prst="orthographicFront">
              <a:rot lat="0" lon="0" rev="0"/>
            </a:camera>
            <a:lightRig rig="brightRoom" dir="t"/>
          </a:scene3d>
          <a:sp3d extrusionH="12700" contourW="25400" prstMaterial="flat">
            <a:bevelT w="63500" h="152400" prst="angle"/>
            <a:contourClr>
              <a:schemeClr val="phClr">
                <a:shade val="27000"/>
                <a:satMod val="120000"/>
              </a:schemeClr>
            </a:contourClr>
          </a:sp3d>
        </a:effectStyle>
      </a:effectStyleLst>
      <a:bgFillStyleLst>
        <a:solidFill>
          <a:schemeClr val="phClr"/>
        </a:solidFill>
        <a:solidFill>
          <a:schemeClr val="phClr">
            <a:tint val="95000"/>
            <a:shade val="95000"/>
            <a:satMod val="140000"/>
          </a:schemeClr>
        </a:solidFill>
        <a:solidFill>
          <a:schemeClr val="phClr">
            <a:tint val="90000"/>
            <a:shade val="85000"/>
            <a:satMod val="160000"/>
            <a:lumMod val="110000"/>
          </a:schemeClr>
        </a:solidFill>
      </a:bgFillStyleLst>
    </a:fmtScheme>
  </a:themeElements>
  <a:objectDefaults/>
  <a:extraClrSchemeLst/>
  <a:extLst>
    <a:ext uri="{05A4C25C-085E-4340-85A3-A5531E510DB2}">
      <thm15:themeFamily xmlns:thm15="http://schemas.microsoft.com/office/thememl/2012/main" name="Basis" id="{5665723A-49BA-4B57-8411-A56F8F207965}" vid="{90E45F77-AEFC-46EF-A7C1-5B338C297B02}"/>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_ip_UnifiedCompliancePolicyProperties xmlns="http://schemas.microsoft.com/sharepoint/v3" xsi:nil="true"/>
    <SharedWithUsers xmlns="5d90eeb9-3509-4dbc-9659-cc557db72401">
      <UserInfo>
        <DisplayName>Velardo, Elisa</DisplayName>
        <AccountId>155</AccountId>
        <AccountType/>
      </UserInfo>
    </SharedWithUsers>
    <_activity xmlns="04686903-f4df-4687-9635-eff49e809267"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8E61A971AC3CAE4889A5561BB7523B95" ma:contentTypeVersion="14" ma:contentTypeDescription="Create a new document." ma:contentTypeScope="" ma:versionID="1b9f13eee34dd216f65fb315ce487275">
  <xsd:schema xmlns:xsd="http://www.w3.org/2001/XMLSchema" xmlns:xs="http://www.w3.org/2001/XMLSchema" xmlns:p="http://schemas.microsoft.com/office/2006/metadata/properties" xmlns:ns1="http://schemas.microsoft.com/sharepoint/v3" xmlns:ns3="5d90eeb9-3509-4dbc-9659-cc557db72401" xmlns:ns4="04686903-f4df-4687-9635-eff49e809267" targetNamespace="http://schemas.microsoft.com/office/2006/metadata/properties" ma:root="true" ma:fieldsID="a7142bb412fc425df2d4a05514e965da" ns1:_="" ns3:_="" ns4:_="">
    <xsd:import namespace="http://schemas.microsoft.com/sharepoint/v3"/>
    <xsd:import namespace="5d90eeb9-3509-4dbc-9659-cc557db72401"/>
    <xsd:import namespace="04686903-f4df-4687-9635-eff49e809267"/>
    <xsd:element name="properties">
      <xsd:complexType>
        <xsd:sequence>
          <xsd:element name="documentManagement">
            <xsd:complexType>
              <xsd:all>
                <xsd:element ref="ns3:SharedWithUsers" minOccurs="0"/>
                <xsd:element ref="ns3:SharedWithDetails" minOccurs="0"/>
                <xsd:element ref="ns3:SharingHintHash" minOccurs="0"/>
                <xsd:element ref="ns4:MediaServiceMetadata" minOccurs="0"/>
                <xsd:element ref="ns4:MediaServiceFastMetadata" minOccurs="0"/>
                <xsd:element ref="ns1:_ip_UnifiedCompliancePolicyProperties" minOccurs="0"/>
                <xsd:element ref="ns1:_ip_UnifiedCompliancePolicyUIAction" minOccurs="0"/>
                <xsd:element ref="ns4:_activity" minOccurs="0"/>
                <xsd:element ref="ns4:MediaServiceObjectDetectorVersions" minOccurs="0"/>
                <xsd:element ref="ns4:MediaServiceGenerationTime" minOccurs="0"/>
                <xsd:element ref="ns4:MediaServiceEventHashCode" minOccurs="0"/>
                <xsd:element ref="ns4:MediaServiceDateTaken" minOccurs="0"/>
                <xsd:element ref="ns4:MediaServiceAutoTags" minOccurs="0"/>
                <xsd:element ref="ns4: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13" nillable="true" ma:displayName="Unified Compliance Policy Properties" ma:hidden="true" ma:internalName="_ip_UnifiedCompliancePolicyProperties">
      <xsd:simpleType>
        <xsd:restriction base="dms:Note"/>
      </xsd:simpleType>
    </xsd:element>
    <xsd:element name="_ip_UnifiedCompliancePolicyUIAction" ma:index="14"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5d90eeb9-3509-4dbc-9659-cc557db72401"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SharingHintHash" ma:index="10" nillable="true" ma:displayName="Sharing Hint Hash" ma:hidden="true" ma:internalName="SharingHintHash"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04686903-f4df-4687-9635-eff49e809267" elementFormDefault="qualified">
    <xsd:import namespace="http://schemas.microsoft.com/office/2006/documentManagement/types"/>
    <xsd:import namespace="http://schemas.microsoft.com/office/infopath/2007/PartnerControls"/>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_activity" ma:index="15" nillable="true" ma:displayName="_activity" ma:hidden="true" ma:internalName="_activity">
      <xsd:simpleType>
        <xsd:restriction base="dms:Note"/>
      </xsd:simpleType>
    </xsd:element>
    <xsd:element name="MediaServiceObjectDetectorVersions" ma:index="16" nillable="true" ma:displayName="MediaServiceObjectDetectorVersions" ma:hidden="true" ma:indexed="true" ma:internalName="MediaServiceObjectDetectorVersions" ma:readOnly="true">
      <xsd:simpleType>
        <xsd:restriction base="dms:Text"/>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DateTaken" ma:index="19" nillable="true" ma:displayName="MediaServiceDateTaken" ma:hidden="true" ma:indexed="true" ma:internalName="MediaServiceDateTaken" ma:readOnly="true">
      <xsd:simpleType>
        <xsd:restriction base="dms:Text"/>
      </xsd:simpleType>
    </xsd:element>
    <xsd:element name="MediaServiceAutoTags" ma:index="20" nillable="true" ma:displayName="Tags" ma:internalName="MediaServiceAutoTags" ma:readOnly="true">
      <xsd:simpleType>
        <xsd:restriction base="dms:Text"/>
      </xsd:simpleType>
    </xsd:element>
    <xsd:element name="MediaServiceOCR" ma:index="21" nillable="true" ma:displayName="Extracted Text" ma:internalName="MediaServiceOCR"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12FD1FED-5F27-40B5-8487-70FE99BBC722}">
  <ds:schemaRefs>
    <ds:schemaRef ds:uri="04686903-f4df-4687-9635-eff49e809267"/>
    <ds:schemaRef ds:uri="http://schemas.openxmlformats.org/package/2006/metadata/core-properties"/>
    <ds:schemaRef ds:uri="http://purl.org/dc/terms/"/>
    <ds:schemaRef ds:uri="http://schemas.microsoft.com/office/infopath/2007/PartnerControls"/>
    <ds:schemaRef ds:uri="http://purl.org/dc/elements/1.1/"/>
    <ds:schemaRef ds:uri="http://schemas.microsoft.com/sharepoint/v3"/>
    <ds:schemaRef ds:uri="http://schemas.microsoft.com/office/2006/documentManagement/types"/>
    <ds:schemaRef ds:uri="5d90eeb9-3509-4dbc-9659-cc557db72401"/>
    <ds:schemaRef ds:uri="http://schemas.microsoft.com/office/2006/metadata/properties"/>
    <ds:schemaRef ds:uri="http://www.w3.org/XML/1998/namespace"/>
    <ds:schemaRef ds:uri="http://purl.org/dc/dcmitype/"/>
  </ds:schemaRefs>
</ds:datastoreItem>
</file>

<file path=customXml/itemProps2.xml><?xml version="1.0" encoding="utf-8"?>
<ds:datastoreItem xmlns:ds="http://schemas.openxmlformats.org/officeDocument/2006/customXml" ds:itemID="{BE35D861-ECF5-4ECB-918E-F4A96D34F603}">
  <ds:schemaRefs>
    <ds:schemaRef ds:uri="http://schemas.microsoft.com/sharepoint/v3/contenttype/forms"/>
  </ds:schemaRefs>
</ds:datastoreItem>
</file>

<file path=customXml/itemProps3.xml><?xml version="1.0" encoding="utf-8"?>
<ds:datastoreItem xmlns:ds="http://schemas.openxmlformats.org/officeDocument/2006/customXml" ds:itemID="{3C0048B0-21A3-42C3-8D92-C5BC462699E8}">
  <ds:schemaRefs>
    <ds:schemaRef ds:uri="04686903-f4df-4687-9635-eff49e809267"/>
    <ds:schemaRef ds:uri="5d90eeb9-3509-4dbc-9659-cc557db72401"/>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microsoft.com/sharepoint/v3"/>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emplate>TM03457444[[fn=Basis]]</Template>
  <TotalTime>2</TotalTime>
  <Words>4752</Words>
  <Application>Microsoft Office PowerPoint</Application>
  <PresentationFormat>Widescreen</PresentationFormat>
  <Paragraphs>431</Paragraphs>
  <Slides>33</Slides>
  <Notes>22</Notes>
  <HiddenSlides>0</HiddenSlides>
  <MMClips>2</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33</vt:i4>
      </vt:variant>
    </vt:vector>
  </HeadingPairs>
  <TitlesOfParts>
    <vt:vector size="41" baseType="lpstr">
      <vt:lpstr>Arial</vt:lpstr>
      <vt:lpstr>Calibri</vt:lpstr>
      <vt:lpstr>Corbel</vt:lpstr>
      <vt:lpstr>Gill Sans MT</vt:lpstr>
      <vt:lpstr>Ink Free</vt:lpstr>
      <vt:lpstr>Times New Roman</vt:lpstr>
      <vt:lpstr>Wingdings</vt:lpstr>
      <vt:lpstr>Basis</vt:lpstr>
      <vt:lpstr>Employment &amp; Day Services (EDS) Unit  Pathways to Competitive Integrated employment</vt:lpstr>
      <vt:lpstr>Meet Your EDS Team</vt:lpstr>
      <vt:lpstr>Employment Supports Employment First Agency Since 2011</vt:lpstr>
      <vt:lpstr>Pre-Employment Services</vt:lpstr>
      <vt:lpstr>Portability You have control over your supports and the money used to pay for the services you receive.  </vt:lpstr>
      <vt:lpstr> Transportation Service offered to enable you to get to your place of employment  or your community-based day supports </vt:lpstr>
      <vt:lpstr>Bureau of Rehabilitation Services (BRS) The Department of Aging and Disability Services (ADS) is the state Vocational Rehabilitation Agency</vt:lpstr>
      <vt:lpstr>Transition-Age Students</vt:lpstr>
      <vt:lpstr>For Employers/Businesses</vt:lpstr>
      <vt:lpstr> Self- employment options   Conversation with Darlene BorrÉ</vt:lpstr>
      <vt:lpstr>Self-Employment, Small Business Enterprise, and Innovative Employment Opportunity</vt:lpstr>
      <vt:lpstr>PowerPoint Presentation</vt:lpstr>
      <vt:lpstr>Micro-Businesses at Futures</vt:lpstr>
      <vt:lpstr>Group supported employment     Success Stories</vt:lpstr>
      <vt:lpstr>Group Supported Employment (GSE) Supported employment in a competitive employment environment where a group of participants are working under the supervision of a permanent employment specialist (job coach)</vt:lpstr>
      <vt:lpstr>Employment All Stars</vt:lpstr>
      <vt:lpstr>PowerPoint Presentation</vt:lpstr>
      <vt:lpstr>Customized employment</vt:lpstr>
      <vt:lpstr>Customized Employment</vt:lpstr>
      <vt:lpstr>CE Differences</vt:lpstr>
      <vt:lpstr>CE Pathways</vt:lpstr>
      <vt:lpstr>Customized Employment – 3 Phases</vt:lpstr>
      <vt:lpstr>Individual Supported  employment  Success Stories</vt:lpstr>
      <vt:lpstr>Individual Supported Employment (ISE)</vt:lpstr>
      <vt:lpstr>PowerPoint Presentation</vt:lpstr>
      <vt:lpstr>PowerPoint Presentation</vt:lpstr>
      <vt:lpstr>  Project search   Success Story</vt:lpstr>
      <vt:lpstr>Project SEARCH 9-month internship training program, available to school transition age students and young adults eligible for DDS services, who need more intensive employment skills training</vt:lpstr>
      <vt:lpstr>Project SEARCH Host Sites </vt:lpstr>
      <vt:lpstr>PowerPoint Presentation</vt:lpstr>
      <vt:lpstr>PowerPoint Presentation</vt:lpstr>
      <vt:lpstr>A Special Thanks to Our Participants:  Darlene and Futures Edwin Bri Brent Brett and Sandy  Thank you for sharing your inspirational stories with us!</vt:lpstr>
      <vt:lpstr>Questions?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Employment &amp; Day Services (EDS)</dc:title>
  <dc:creator>Rogers, Trever;Catherine.DeStefano@ct.gov</dc:creator>
  <cp:lastModifiedBy>Schwartz, Aaron</cp:lastModifiedBy>
  <cp:revision>4</cp:revision>
  <dcterms:created xsi:type="dcterms:W3CDTF">2023-10-11T19:43:56Z</dcterms:created>
  <dcterms:modified xsi:type="dcterms:W3CDTF">2023-12-13T16:02:03Z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ediaServiceImageTags">
    <vt:lpwstr/>
  </property>
  <property fmtid="{D5CDD505-2E9C-101B-9397-08002B2CF9AE}" pid="3" name="ContentTypeId">
    <vt:lpwstr>0x0101008E61A971AC3CAE4889A5561BB7523B95</vt:lpwstr>
  </property>
</Properties>
</file>