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handoutMasterIdLst>
    <p:handoutMasterId r:id="rId19"/>
  </p:handoutMasterIdLst>
  <p:sldIdLst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 autoAdjust="0"/>
    <p:restoredTop sz="94811" autoAdjust="0"/>
  </p:normalViewPr>
  <p:slideViewPr>
    <p:cSldViewPr snapToGrid="0" snapToObjects="1">
      <p:cViewPr varScale="1">
        <p:scale>
          <a:sx n="36" d="100"/>
          <a:sy n="36" d="100"/>
        </p:scale>
        <p:origin x="134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74CC7-C0FD-BA45-8EDB-000DD96F308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8027A-EBBE-9B42-BAD8-A2CBDC5823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98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843F-63B1-45BD-B8E0-D5356297F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1A2557-A3AC-48FC-9580-A5F0B9936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53569-C25B-49D8-A9CF-75F72E3B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2BFD1-0A6E-4930-A4E6-291B54F9F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6848B-C43B-41B4-A60B-554B5720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88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311DF-A127-48B3-8DC6-96AF3BDE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D9984-C928-4724-9D12-CE57642A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809E3-5345-4935-A8AB-27C51D4A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7F2B0-754B-4A3E-A8A6-6B3A26D3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E48D3-A4B5-4EA6-BF94-C456110C3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9804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2F922-0D4F-41E2-8E69-1E0D67A85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70E4A2-C242-4B52-A566-1BB809A81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B05E2-49D6-40C1-B929-5918F23FA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9770B-4EDC-437A-9725-F7FB10B62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600AF-4283-4266-AE46-61F50546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0850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78CFB-3757-4118-AE2F-EC1F80E46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F907F-BF8B-424F-9831-54BA46B12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C0C85-CC28-4D5D-8DF0-754DBACC2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463FE-2BC4-488C-9AE2-C063160E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85F2C-0C50-447C-A55F-C73564AE6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827F4-C080-42FC-BDBE-51CCFD5C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1210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0FD8F-339B-4F07-AD17-3589D76BA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F5C82-F0A6-40A8-9DDC-7527BC9C6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BBA4E-7165-4D4F-81BF-46CBC384C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6E8197-A404-4AE2-B441-2C6690B9A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39240A-983C-4D84-9B7D-A2B376ECC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56DA8-C73A-4258-9AFA-F52DFC9E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12DD-125F-47AD-A829-7854ABBE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F003A0-13C4-4E0E-9DD4-C5EC58B2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2344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87D7D-A89D-4B5B-A04F-79BCA3463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7F57CE-E5B0-4151-B7D9-E7E50AB7A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01072-51A0-439A-9145-0FB3C86EF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C70557-5023-41F1-B284-90B267E7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5026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CD338-5EE3-46A0-A613-615B5EBA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AC9E5D-C088-400E-B8A6-15451F64C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6DBD3-A3FF-42C3-8E2C-4FF7069F1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0330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587EE-1BF3-4A13-9293-851D999A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91643-149D-40E0-BD43-45B4462F7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43CED-FBDF-48A5-BC22-01E8F658C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4A65AB-1924-42A6-AD09-7B5855EC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D276B-7022-4E32-A1B4-36C5A7D16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10B28-AEEB-463B-A7FD-8F5763591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198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33D2-EF83-4F98-81C0-4DE63FD4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BB42AB-90C5-4D98-B742-2AD791699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E07D6-B202-420A-B12E-99D308E55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5631F-D861-4FA4-897F-4BF8E91A6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7DC49-DF0A-4AA7-936F-A7AA8FAF8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A84B4-4883-4327-80DE-C5DA6428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0995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90E8-06C8-47C4-B900-1F424A8C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7090CD-5E51-4CA8-814F-BA6F8136F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FB08C-E334-4A31-8442-212E1C18C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DCEA7-752C-4ABE-8D58-B77FC7A2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1D3AF-8786-4437-81C4-E5D850E4C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0054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19D56D-32F0-4C54-808F-D25A5545A3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C1692F-170C-4B87-AD12-F6D8B86D9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66E28-CC49-497E-B2D6-8B183B34D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2B892-114B-4966-AFEA-CF26FA4D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BFE24-5E9B-4882-A4B4-70DE3DDA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45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95F1A7E-F2EB-634D-8536-E2277EA45FF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E67AADA-9DF5-B74C-9304-A25AA545C23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9A441-93A7-4FCB-97EE-03B2BFA70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968D6-0722-4D7C-9FAD-49374545A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87710-0EDC-400C-ADFD-5E25DBC87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35269BF-2DCF-4DAE-A9AA-DD72442BB2B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5/16/2024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0152D-4CC7-4B0B-BD29-BEBD8D72D1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2ABDB-B759-4FBD-BF71-5DCD18B885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AE82863-6F16-4527-88CD-F2B9C25455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934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jacovino@thearcct.org?subject=Re:%20%20Help%20Needed%20on%20hospitalization%20for%20people%20with%20intellectual%20disabilities%20and%20autis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758" y="448059"/>
            <a:ext cx="5401456" cy="2241951"/>
          </a:xfrm>
          <a:prstGeom prst="rect">
            <a:avLst/>
          </a:prstGeom>
          <a:solidFill>
            <a:srgbClr val="97956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FDC79D-6917-4436-82DD-8A0528C15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191" y="458922"/>
            <a:ext cx="5407022" cy="2227770"/>
          </a:xfr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2800" dirty="0">
                <a:solidFill>
                  <a:schemeClr val="accent2"/>
                </a:solidFill>
              </a:rPr>
            </a:br>
            <a:br>
              <a:rPr lang="en-US" sz="2800" dirty="0">
                <a:solidFill>
                  <a:schemeClr val="accent2"/>
                </a:solidFill>
              </a:rPr>
            </a:br>
            <a:br>
              <a:rPr lang="en-US" sz="2800" dirty="0">
                <a:solidFill>
                  <a:srgbClr val="FFFFFF"/>
                </a:solidFill>
              </a:rPr>
            </a:b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8B3BDF-00FF-44A6-936C-0744BF6DBE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0" b="-1"/>
          <a:stretch/>
        </p:blipFill>
        <p:spPr>
          <a:xfrm>
            <a:off x="349759" y="2862602"/>
            <a:ext cx="3865061" cy="35364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1184" y="2862602"/>
            <a:ext cx="1410031" cy="1693147"/>
          </a:xfrm>
          <a:prstGeom prst="rect">
            <a:avLst/>
          </a:prstGeom>
          <a:solidFill>
            <a:srgbClr val="FFF951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1823" y="4731656"/>
            <a:ext cx="1409390" cy="1667425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4316" y="450221"/>
            <a:ext cx="2915493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7DCE75-D8AF-4B24-945C-5ADE099EF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4317" y="458924"/>
            <a:ext cx="2909927" cy="5940155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Medical Issues and Healthcare Advocacy for People with I/DD</a:t>
            </a:r>
            <a:br>
              <a:rPr lang="en-US" sz="2000" dirty="0"/>
            </a:br>
            <a:br>
              <a:rPr lang="en-US" sz="2000" dirty="0"/>
            </a:br>
            <a:r>
              <a:rPr lang="en-US" sz="2000" b="1" u="sng" dirty="0"/>
              <a:t>Presenter</a:t>
            </a:r>
            <a:br>
              <a:rPr lang="en-US" sz="2000" dirty="0"/>
            </a:br>
            <a:br>
              <a:rPr lang="en-US" sz="2000" dirty="0"/>
            </a:br>
            <a:r>
              <a:rPr lang="en-US" sz="2000" b="1" dirty="0"/>
              <a:t> </a:t>
            </a:r>
            <a:r>
              <a:rPr lang="en-US" sz="1800" b="1" dirty="0"/>
              <a:t>Dr. Lisa </a:t>
            </a:r>
            <a:r>
              <a:rPr lang="en-US" sz="1800" b="1" dirty="0" err="1"/>
              <a:t>Weisinger</a:t>
            </a:r>
            <a:r>
              <a:rPr lang="en-US" sz="1800" b="1" dirty="0"/>
              <a:t> </a:t>
            </a:r>
            <a:endParaRPr lang="en-US" sz="1800" dirty="0"/>
          </a:p>
          <a:p>
            <a:endParaRPr lang="en-US" sz="2000" dirty="0"/>
          </a:p>
          <a:p>
            <a:r>
              <a:rPr lang="en-US" sz="1800" b="1" dirty="0"/>
              <a:t>Contact The Arc Connecticut at</a:t>
            </a:r>
            <a:br>
              <a:rPr lang="en-US" sz="1800" b="1" dirty="0"/>
            </a:br>
            <a:r>
              <a:rPr lang="en-US" sz="1800" b="1" dirty="0">
                <a:hlinkClick r:id="rId3"/>
              </a:rPr>
              <a:t>sjacovino@thearcct.org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55218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Autoimmune Diseases – thyroid, celiac</a:t>
            </a:r>
            <a:r>
              <a:rPr lang="en-US"/>
              <a:t>, diabetes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Follicullitis</a:t>
            </a:r>
            <a:r>
              <a:rPr lang="en-US" dirty="0"/>
              <a:t> and boils</a:t>
            </a:r>
          </a:p>
          <a:p>
            <a:r>
              <a:rPr lang="en-US" dirty="0"/>
              <a:t>Pneumonia – all adults receive </a:t>
            </a:r>
            <a:r>
              <a:rPr lang="en-US" dirty="0" err="1"/>
              <a:t>pneumovax</a:t>
            </a:r>
            <a:r>
              <a:rPr lang="en-US" dirty="0"/>
              <a:t> and booster at 5 years</a:t>
            </a:r>
          </a:p>
          <a:p>
            <a:r>
              <a:rPr lang="en-US" dirty="0"/>
              <a:t> Vision impairment of various causes</a:t>
            </a:r>
          </a:p>
          <a:p>
            <a:pPr lvl="1"/>
            <a:r>
              <a:rPr lang="en-US" dirty="0"/>
              <a:t>Early Cataracts &amp; </a:t>
            </a:r>
            <a:r>
              <a:rPr lang="en-US" dirty="0" err="1"/>
              <a:t>Keratoconus</a:t>
            </a:r>
            <a:r>
              <a:rPr lang="en-US" dirty="0"/>
              <a:t> (thinning of cornea)</a:t>
            </a:r>
          </a:p>
          <a:p>
            <a:r>
              <a:rPr lang="en-US" dirty="0"/>
              <a:t>  </a:t>
            </a:r>
            <a:r>
              <a:rPr lang="en-US" dirty="0" err="1"/>
              <a:t>Cerumen</a:t>
            </a:r>
            <a:r>
              <a:rPr lang="en-US" dirty="0"/>
              <a:t> impaction</a:t>
            </a:r>
          </a:p>
          <a:p>
            <a:r>
              <a:rPr lang="en-US" dirty="0"/>
              <a:t> Conductive Hearing impairment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Medical Issues in Adults with Down Syndrome</a:t>
            </a:r>
          </a:p>
        </p:txBody>
      </p:sp>
    </p:spTree>
    <p:extLst>
      <p:ext uri="{BB962C8B-B14F-4D97-AF65-F5344CB8AC3E}">
        <p14:creationId xmlns:p14="http://schemas.microsoft.com/office/powerpoint/2010/main" val="3652947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Depression, grief and other behavioral health conditions</a:t>
            </a:r>
          </a:p>
          <a:p>
            <a:r>
              <a:rPr lang="en-US" dirty="0"/>
              <a:t> Transition difficulty</a:t>
            </a:r>
          </a:p>
          <a:p>
            <a:r>
              <a:rPr lang="en-US" dirty="0"/>
              <a:t> Hearing and vision problems</a:t>
            </a:r>
          </a:p>
          <a:p>
            <a:r>
              <a:rPr lang="en-US" dirty="0"/>
              <a:t> Thyroid disease</a:t>
            </a:r>
          </a:p>
          <a:p>
            <a:r>
              <a:rPr lang="en-US" dirty="0"/>
              <a:t>Sleep apnea</a:t>
            </a:r>
          </a:p>
          <a:p>
            <a:r>
              <a:rPr lang="en-US" dirty="0"/>
              <a:t>Celiac disease – any age – </a:t>
            </a:r>
            <a:r>
              <a:rPr lang="en-US"/>
              <a:t>behavior changes</a:t>
            </a:r>
            <a:endParaRPr lang="en-US" dirty="0"/>
          </a:p>
          <a:p>
            <a:r>
              <a:rPr lang="en-US" dirty="0"/>
              <a:t>Arthritis</a:t>
            </a:r>
          </a:p>
          <a:p>
            <a:r>
              <a:rPr lang="en-US" dirty="0"/>
              <a:t> Seizures</a:t>
            </a:r>
          </a:p>
          <a:p>
            <a:r>
              <a:rPr lang="en-US" dirty="0"/>
              <a:t> Pain – headache, dental, many sources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Pseudo-Dementia</a:t>
            </a:r>
          </a:p>
        </p:txBody>
      </p:sp>
    </p:spTree>
    <p:extLst>
      <p:ext uri="{BB962C8B-B14F-4D97-AF65-F5344CB8AC3E}">
        <p14:creationId xmlns:p14="http://schemas.microsoft.com/office/powerpoint/2010/main" val="523304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 of cardiac surgery – follow up</a:t>
            </a:r>
          </a:p>
          <a:p>
            <a:r>
              <a:rPr lang="en-US" dirty="0"/>
              <a:t>Lower risk of Hypertension and coronary artery disease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Issues</a:t>
            </a:r>
          </a:p>
        </p:txBody>
      </p:sp>
    </p:spTree>
    <p:extLst>
      <p:ext uri="{BB962C8B-B14F-4D97-AF65-F5344CB8AC3E}">
        <p14:creationId xmlns:p14="http://schemas.microsoft.com/office/powerpoint/2010/main" val="2622549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M.D. – thyroid check</a:t>
            </a:r>
          </a:p>
          <a:p>
            <a:r>
              <a:rPr lang="en-US" dirty="0"/>
              <a:t>APRN – ear pain</a:t>
            </a:r>
          </a:p>
          <a:p>
            <a:r>
              <a:rPr lang="en-US" dirty="0"/>
              <a:t>Pulmonologist</a:t>
            </a:r>
          </a:p>
          <a:p>
            <a:r>
              <a:rPr lang="en-US" dirty="0"/>
              <a:t>Pain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Jamie and the medical community	</a:t>
            </a:r>
          </a:p>
        </p:txBody>
      </p:sp>
    </p:spTree>
    <p:extLst>
      <p:ext uri="{BB962C8B-B14F-4D97-AF65-F5344CB8AC3E}">
        <p14:creationId xmlns:p14="http://schemas.microsoft.com/office/powerpoint/2010/main" val="1093874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Connective Tissue Problems</a:t>
            </a:r>
            <a:endParaRPr lang="en-US" sz="3200" dirty="0"/>
          </a:p>
          <a:p>
            <a:pPr lvl="1"/>
            <a:r>
              <a:rPr lang="en-US" sz="2400" dirty="0"/>
              <a:t>Recurrent Ear &amp; Sinus Infections</a:t>
            </a:r>
            <a:endParaRPr lang="en-US" sz="3200" dirty="0"/>
          </a:p>
          <a:p>
            <a:pPr lvl="1"/>
            <a:r>
              <a:rPr lang="en-US" sz="2400" dirty="0"/>
              <a:t>Flat Feet</a:t>
            </a:r>
            <a:endParaRPr lang="en-US" sz="3200" dirty="0"/>
          </a:p>
          <a:p>
            <a:pPr lvl="1"/>
            <a:r>
              <a:rPr lang="en-US" sz="2400" dirty="0"/>
              <a:t>High Arched Palate</a:t>
            </a:r>
            <a:endParaRPr lang="en-US" sz="3200" dirty="0"/>
          </a:p>
          <a:p>
            <a:pPr lvl="1"/>
            <a:r>
              <a:rPr lang="en-US" sz="2400" dirty="0"/>
              <a:t>Double Jointed Fingers</a:t>
            </a:r>
            <a:endParaRPr lang="en-US" sz="3200" dirty="0"/>
          </a:p>
          <a:p>
            <a:pPr lvl="1"/>
            <a:r>
              <a:rPr lang="en-US" sz="2400" dirty="0"/>
              <a:t>Hyper-flexible joints</a:t>
            </a:r>
            <a:endParaRPr lang="en-US" sz="3200" dirty="0"/>
          </a:p>
          <a:p>
            <a:pPr lvl="0"/>
            <a:r>
              <a:rPr lang="en-US" dirty="0"/>
              <a:t>Associated with ASD</a:t>
            </a:r>
            <a:endParaRPr lang="en-US" sz="3200" dirty="0"/>
          </a:p>
          <a:p>
            <a:pPr lvl="0"/>
            <a:r>
              <a:rPr lang="en-US" dirty="0"/>
              <a:t>Anxiety</a:t>
            </a:r>
            <a:endParaRPr lang="en-US" sz="3200" dirty="0"/>
          </a:p>
          <a:p>
            <a:pPr lvl="0"/>
            <a:r>
              <a:rPr lang="en-US" dirty="0" err="1"/>
              <a:t>Macroorchidism</a:t>
            </a:r>
            <a:endParaRPr lang="en-US" sz="3200" dirty="0"/>
          </a:p>
          <a:p>
            <a:pPr lvl="0"/>
            <a:r>
              <a:rPr lang="en-US" dirty="0"/>
              <a:t>Increased Risk for Aggression</a:t>
            </a:r>
            <a:endParaRPr lang="en-US" sz="3200" dirty="0"/>
          </a:p>
          <a:p>
            <a:pPr marL="0" lvl="0" indent="0">
              <a:buNone/>
            </a:pPr>
            <a:r>
              <a:rPr lang="en-US" dirty="0"/>
              <a:t> </a:t>
            </a:r>
            <a:endParaRPr lang="en-US" sz="32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Fragile X Syndrome</a:t>
            </a:r>
          </a:p>
        </p:txBody>
      </p:sp>
    </p:spTree>
    <p:extLst>
      <p:ext uri="{BB962C8B-B14F-4D97-AF65-F5344CB8AC3E}">
        <p14:creationId xmlns:p14="http://schemas.microsoft.com/office/powerpoint/2010/main" val="2606635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Assault Statistics</a:t>
            </a:r>
          </a:p>
          <a:p>
            <a:r>
              <a:rPr lang="en-US" dirty="0"/>
              <a:t>Medical Community unaware</a:t>
            </a:r>
          </a:p>
          <a:p>
            <a:r>
              <a:rPr lang="en-US" dirty="0"/>
              <a:t>Vigilance by community</a:t>
            </a:r>
          </a:p>
          <a:p>
            <a:r>
              <a:rPr lang="en-US" dirty="0"/>
              <a:t>Upcoming presentation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Difficult Topic to Discuss</a:t>
            </a:r>
          </a:p>
        </p:txBody>
      </p:sp>
    </p:spTree>
    <p:extLst>
      <p:ext uri="{BB962C8B-B14F-4D97-AF65-F5344CB8AC3E}">
        <p14:creationId xmlns:p14="http://schemas.microsoft.com/office/powerpoint/2010/main" val="2273146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Lisa </a:t>
            </a:r>
            <a:r>
              <a:rPr lang="en-US"/>
              <a:t>Weisinger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Me	</a:t>
            </a:r>
          </a:p>
        </p:txBody>
      </p:sp>
    </p:spTree>
    <p:extLst>
      <p:ext uri="{BB962C8B-B14F-4D97-AF65-F5344CB8AC3E}">
        <p14:creationId xmlns:p14="http://schemas.microsoft.com/office/powerpoint/2010/main" val="3450042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Patients with Intellectual Disabilities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Lisa </a:t>
            </a:r>
            <a:r>
              <a:rPr lang="en-US" dirty="0" err="1"/>
              <a:t>Weisinger</a:t>
            </a:r>
            <a:r>
              <a:rPr lang="en-US" dirty="0"/>
              <a:t>, M.D.</a:t>
            </a:r>
          </a:p>
        </p:txBody>
      </p:sp>
    </p:spTree>
    <p:extLst>
      <p:ext uri="{BB962C8B-B14F-4D97-AF65-F5344CB8AC3E}">
        <p14:creationId xmlns:p14="http://schemas.microsoft.com/office/powerpoint/2010/main" val="34916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for all adults</a:t>
            </a:r>
          </a:p>
          <a:p>
            <a:r>
              <a:rPr lang="en-US" dirty="0"/>
              <a:t>Vaccinations – review and update</a:t>
            </a:r>
          </a:p>
          <a:p>
            <a:r>
              <a:rPr lang="en-US" dirty="0"/>
              <a:t>Medication Review</a:t>
            </a:r>
          </a:p>
          <a:p>
            <a:r>
              <a:rPr lang="en-US" dirty="0"/>
              <a:t>Longer Lifespan 	</a:t>
            </a:r>
          </a:p>
          <a:p>
            <a:pPr lvl="1"/>
            <a:r>
              <a:rPr lang="en-US" dirty="0"/>
              <a:t>DS – age 25 in 1983, now age 60 in 2020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Health Care</a:t>
            </a:r>
          </a:p>
        </p:txBody>
      </p:sp>
    </p:spTree>
    <p:extLst>
      <p:ext uri="{BB962C8B-B14F-4D97-AF65-F5344CB8AC3E}">
        <p14:creationId xmlns:p14="http://schemas.microsoft.com/office/powerpoint/2010/main" val="2129487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Time Needed – schedule accordingly</a:t>
            </a:r>
          </a:p>
          <a:p>
            <a:r>
              <a:rPr lang="en-US" dirty="0"/>
              <a:t>Speak to Patient</a:t>
            </a:r>
          </a:p>
          <a:p>
            <a:r>
              <a:rPr lang="en-US" dirty="0"/>
              <a:t>Consent</a:t>
            </a:r>
          </a:p>
          <a:p>
            <a:r>
              <a:rPr lang="en-US" dirty="0"/>
              <a:t>Community Resources</a:t>
            </a:r>
          </a:p>
          <a:p>
            <a:r>
              <a:rPr lang="en-US" dirty="0"/>
              <a:t>Ensure success – in advance:</a:t>
            </a:r>
          </a:p>
          <a:p>
            <a:pPr lvl="1"/>
            <a:r>
              <a:rPr lang="en-US" dirty="0"/>
              <a:t>Advocate accompany patient</a:t>
            </a:r>
          </a:p>
          <a:p>
            <a:pPr lvl="1"/>
            <a:r>
              <a:rPr lang="en-US" dirty="0"/>
              <a:t>Bring list of medications and medical issues</a:t>
            </a:r>
          </a:p>
          <a:p>
            <a:pPr lvl="1"/>
            <a:r>
              <a:rPr lang="en-US" dirty="0"/>
              <a:t>Bring list of questions (notebook)</a:t>
            </a:r>
          </a:p>
          <a:p>
            <a:pPr lvl="1"/>
            <a:endParaRPr lang="en-US" dirty="0"/>
          </a:p>
          <a:p>
            <a:pPr marL="301943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Patient Plans	</a:t>
            </a:r>
          </a:p>
        </p:txBody>
      </p:sp>
    </p:spTree>
    <p:extLst>
      <p:ext uri="{BB962C8B-B14F-4D97-AF65-F5344CB8AC3E}">
        <p14:creationId xmlns:p14="http://schemas.microsoft.com/office/powerpoint/2010/main" val="297366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Jamie’s Story</a:t>
            </a:r>
            <a:br>
              <a:rPr lang="en-US" dirty="0"/>
            </a:br>
            <a:r>
              <a:rPr lang="en-US" dirty="0"/>
              <a:t>Behaviors can be deceiving</a:t>
            </a:r>
          </a:p>
        </p:txBody>
      </p:sp>
    </p:spTree>
    <p:extLst>
      <p:ext uri="{BB962C8B-B14F-4D97-AF65-F5344CB8AC3E}">
        <p14:creationId xmlns:p14="http://schemas.microsoft.com/office/powerpoint/2010/main" val="320625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818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Seizures (25-30%)</a:t>
            </a:r>
          </a:p>
          <a:p>
            <a:pPr lvl="1"/>
            <a:r>
              <a:rPr lang="en-US" sz="2400" dirty="0"/>
              <a:t>Can present as sleep disorder, behavior changes, regression in development</a:t>
            </a:r>
          </a:p>
          <a:p>
            <a:pPr lvl="0"/>
            <a:r>
              <a:rPr lang="en-US" dirty="0"/>
              <a:t>Mental Health </a:t>
            </a:r>
          </a:p>
          <a:p>
            <a:pPr lvl="1"/>
            <a:r>
              <a:rPr lang="en-US" sz="2400" dirty="0"/>
              <a:t>Anxiety – 1/3 of adults</a:t>
            </a:r>
          </a:p>
          <a:p>
            <a:pPr lvl="1"/>
            <a:r>
              <a:rPr lang="en-US" sz="2400" dirty="0"/>
              <a:t>Depression</a:t>
            </a:r>
          </a:p>
          <a:p>
            <a:pPr lvl="1"/>
            <a:r>
              <a:rPr lang="en-US" sz="2400" dirty="0"/>
              <a:t>OCD</a:t>
            </a:r>
          </a:p>
          <a:p>
            <a:pPr lvl="1"/>
            <a:r>
              <a:rPr lang="en-US" sz="2400" dirty="0"/>
              <a:t>ADHD</a:t>
            </a:r>
          </a:p>
          <a:p>
            <a:pPr lvl="1"/>
            <a:r>
              <a:rPr lang="en-US" sz="2300" dirty="0" err="1"/>
              <a:t>isperidone</a:t>
            </a:r>
            <a:r>
              <a:rPr lang="en-US" sz="2300" dirty="0"/>
              <a:t> (Risperdal) and </a:t>
            </a:r>
            <a:r>
              <a:rPr lang="en-US" sz="2300" dirty="0" err="1"/>
              <a:t>aripiprazole</a:t>
            </a:r>
            <a:r>
              <a:rPr lang="en-US" sz="2300" dirty="0"/>
              <a:t> (</a:t>
            </a:r>
            <a:r>
              <a:rPr lang="en-US" sz="2300" dirty="0" err="1"/>
              <a:t>Abilify</a:t>
            </a:r>
            <a:r>
              <a:rPr lang="en-US" sz="2300" dirty="0"/>
              <a:t>) - to decrease irritability and disruptive behavior </a:t>
            </a:r>
          </a:p>
          <a:p>
            <a:pPr lvl="0"/>
            <a:r>
              <a:rPr lang="en-US" dirty="0"/>
              <a:t>Sleep Disorders </a:t>
            </a:r>
          </a:p>
          <a:p>
            <a:pPr lvl="1"/>
            <a:r>
              <a:rPr lang="en-US" sz="2400" dirty="0"/>
              <a:t>Difficulty going to sleep	</a:t>
            </a:r>
          </a:p>
          <a:p>
            <a:pPr lvl="1"/>
            <a:r>
              <a:rPr lang="en-US" sz="2400" dirty="0"/>
              <a:t>Difficulty staying asleep</a:t>
            </a:r>
          </a:p>
          <a:p>
            <a:pPr lvl="0"/>
            <a:r>
              <a:rPr lang="en-US" dirty="0"/>
              <a:t>Sexual Aggression</a:t>
            </a:r>
          </a:p>
          <a:p>
            <a:pPr lvl="0"/>
            <a:r>
              <a:rPr lang="en-US" dirty="0"/>
              <a:t>Oral Health</a:t>
            </a:r>
          </a:p>
          <a:p>
            <a:pPr lvl="0"/>
            <a:r>
              <a:rPr lang="en-US" dirty="0"/>
              <a:t>GI and metabolism</a:t>
            </a:r>
          </a:p>
          <a:p>
            <a:pPr lvl="1"/>
            <a:r>
              <a:rPr lang="en-US" sz="2400" dirty="0"/>
              <a:t>Constipation</a:t>
            </a:r>
          </a:p>
          <a:p>
            <a:pPr lvl="1"/>
            <a:r>
              <a:rPr lang="en-US" sz="2400" dirty="0"/>
              <a:t>Diarrhea</a:t>
            </a:r>
          </a:p>
          <a:p>
            <a:pPr lvl="1"/>
            <a:r>
              <a:rPr lang="en-US" sz="2400" dirty="0"/>
              <a:t>Irritable Bowel</a:t>
            </a:r>
          </a:p>
          <a:p>
            <a:pPr lvl="1"/>
            <a:r>
              <a:rPr lang="en-US" sz="2400" dirty="0"/>
              <a:t>GERD</a:t>
            </a:r>
          </a:p>
          <a:p>
            <a:pPr lvl="0"/>
            <a:r>
              <a:rPr lang="en-US" dirty="0"/>
              <a:t>Food Sensitivities and Aversions</a:t>
            </a:r>
          </a:p>
          <a:p>
            <a:pPr lvl="0"/>
            <a:r>
              <a:rPr lang="en-US" dirty="0"/>
              <a:t>Pica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Medical Issues in Autism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801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fontAlgn="base">
              <a:buNone/>
            </a:pPr>
            <a:r>
              <a:rPr lang="en-US" dirty="0"/>
              <a:t> Premature aging</a:t>
            </a:r>
          </a:p>
          <a:p>
            <a:pPr lvl="0" fontAlgn="base"/>
            <a:r>
              <a:rPr lang="en-US" dirty="0"/>
              <a:t>Increased pain</a:t>
            </a:r>
          </a:p>
          <a:p>
            <a:pPr lvl="0" fontAlgn="base"/>
            <a:r>
              <a:rPr lang="en-US" dirty="0"/>
              <a:t>Difficulty walking or stiff muscles</a:t>
            </a:r>
          </a:p>
          <a:p>
            <a:pPr lvl="0" fontAlgn="base"/>
            <a:r>
              <a:rPr lang="en-US" dirty="0"/>
              <a:t>An increased risk of falls</a:t>
            </a:r>
          </a:p>
          <a:p>
            <a:pPr lvl="0" fontAlgn="base"/>
            <a:r>
              <a:rPr lang="en-US" dirty="0"/>
              <a:t>Dental health problems</a:t>
            </a:r>
          </a:p>
          <a:p>
            <a:pPr lvl="0" fontAlgn="base"/>
            <a:r>
              <a:rPr lang="en-US" dirty="0"/>
              <a:t>Long-term side effects due to medications or surgeries</a:t>
            </a:r>
          </a:p>
          <a:p>
            <a:pPr fontAlgn="base"/>
            <a:r>
              <a:rPr lang="en-US" dirty="0"/>
              <a:t> Walking or swallowing disorders</a:t>
            </a:r>
          </a:p>
          <a:p>
            <a:r>
              <a:rPr lang="en-US" dirty="0"/>
              <a:t>	</a:t>
            </a:r>
            <a:r>
              <a:rPr lang="en-US" b="1" dirty="0"/>
              <a:t>25%</a:t>
            </a:r>
            <a:r>
              <a:rPr lang="en-US" dirty="0"/>
              <a:t> of people with cerebral palsy who are able to walk as children will lose this ability as they get older.</a:t>
            </a:r>
          </a:p>
          <a:p>
            <a:pPr fontAlgn="base"/>
            <a:r>
              <a:rPr lang="en-US" dirty="0"/>
              <a:t>	Osteoarthritis</a:t>
            </a:r>
          </a:p>
          <a:p>
            <a:pPr fontAlgn="base"/>
            <a:r>
              <a:rPr lang="en-US" dirty="0"/>
              <a:t>	Degenerative Arthritis</a:t>
            </a:r>
          </a:p>
          <a:p>
            <a:pPr fontAlgn="base"/>
            <a:r>
              <a:rPr lang="en-US" dirty="0"/>
              <a:t>	Nerve Entrapment</a:t>
            </a:r>
          </a:p>
          <a:p>
            <a:pPr fontAlgn="base"/>
            <a:r>
              <a:rPr lang="en-US" dirty="0"/>
              <a:t>	Swallowing Issues due to damage to nervous system</a:t>
            </a:r>
          </a:p>
          <a:p>
            <a:pPr fontAlgn="base"/>
            <a:r>
              <a:rPr lang="en-US" dirty="0"/>
              <a:t>	Osteoporosis</a:t>
            </a:r>
          </a:p>
          <a:p>
            <a:pPr fontAlgn="base"/>
            <a:r>
              <a:rPr lang="en-US" dirty="0"/>
              <a:t>	GERD</a:t>
            </a:r>
          </a:p>
          <a:p>
            <a:pPr fontAlgn="base"/>
            <a:r>
              <a:rPr lang="en-US" dirty="0"/>
              <a:t>	Constipation</a:t>
            </a:r>
          </a:p>
          <a:p>
            <a:pPr fontAlgn="base"/>
            <a:r>
              <a:rPr lang="en-US" dirty="0"/>
              <a:t>	Scoliosis</a:t>
            </a:r>
          </a:p>
          <a:p>
            <a:pPr fontAlgn="base"/>
            <a:r>
              <a:rPr lang="en-US" dirty="0"/>
              <a:t>	Subluxation of Hips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Medical Issues in Adults with Cerebral Palsy</a:t>
            </a:r>
          </a:p>
        </p:txBody>
      </p:sp>
    </p:spTree>
    <p:extLst>
      <p:ext uri="{BB962C8B-B14F-4D97-AF65-F5344CB8AC3E}">
        <p14:creationId xmlns:p14="http://schemas.microsoft.com/office/powerpoint/2010/main" val="277813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en-US" dirty="0"/>
              <a:t>Post-impairment syndrome – people with </a:t>
            </a:r>
            <a:r>
              <a:rPr lang="en-US" dirty="0" err="1"/>
              <a:t>cp</a:t>
            </a:r>
            <a:r>
              <a:rPr lang="en-US" dirty="0"/>
              <a:t> use much more energy to move</a:t>
            </a:r>
          </a:p>
          <a:p>
            <a:pPr lvl="0" fontAlgn="base"/>
            <a:r>
              <a:rPr lang="en-US" dirty="0"/>
              <a:t>	Weakness due to muscle abnormalities, bone deformities, overuse syndromes and arthritis</a:t>
            </a:r>
          </a:p>
          <a:p>
            <a:pPr lvl="0" fontAlgn="base"/>
            <a:r>
              <a:rPr lang="en-US" dirty="0"/>
              <a:t>Increased pain</a:t>
            </a:r>
          </a:p>
          <a:p>
            <a:pPr lvl="0" fontAlgn="base"/>
            <a:r>
              <a:rPr lang="en-US" dirty="0"/>
              <a:t>Fatigue</a:t>
            </a:r>
          </a:p>
          <a:p>
            <a:pPr lvl="0" fontAlgn="base"/>
            <a:r>
              <a:rPr lang="en-US" dirty="0"/>
              <a:t>Repetitive strain injuries</a:t>
            </a:r>
          </a:p>
          <a:p>
            <a:pPr marL="0" lvl="0" indent="0" fontAlgn="base">
              <a:buNone/>
            </a:pPr>
            <a:r>
              <a:rPr lang="en-US" dirty="0"/>
              <a:t> </a:t>
            </a:r>
          </a:p>
          <a:p>
            <a:pPr fontAlgn="base"/>
            <a:r>
              <a:rPr lang="en-US" dirty="0"/>
              <a:t>Mental health conditions</a:t>
            </a:r>
          </a:p>
          <a:p>
            <a:pPr lvl="1" fontAlgn="base"/>
            <a:r>
              <a:rPr lang="en-US" dirty="0"/>
              <a:t>Depression</a:t>
            </a:r>
          </a:p>
          <a:p>
            <a:pPr lvl="1" fontAlgn="base"/>
            <a:r>
              <a:rPr lang="en-US" dirty="0"/>
              <a:t>Anxiety</a:t>
            </a:r>
          </a:p>
          <a:p>
            <a:pPr fontAlgn="base"/>
            <a:r>
              <a:rPr lang="en-US" dirty="0"/>
              <a:t>Seizures</a:t>
            </a:r>
          </a:p>
          <a:p>
            <a:pPr marL="0" indent="0" fontAlgn="base">
              <a:buNone/>
            </a:pPr>
            <a:r>
              <a:rPr lang="en-US" dirty="0"/>
              <a:t> </a:t>
            </a:r>
          </a:p>
          <a:p>
            <a:pPr fontAlgn="base"/>
            <a:r>
              <a:rPr lang="en-US" dirty="0"/>
              <a:t>Peripheral Neuropathy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Medical Issues in People with Cerebral Palsy</a:t>
            </a:r>
          </a:p>
        </p:txBody>
      </p:sp>
    </p:spTree>
    <p:extLst>
      <p:ext uri="{BB962C8B-B14F-4D97-AF65-F5344CB8AC3E}">
        <p14:creationId xmlns:p14="http://schemas.microsoft.com/office/powerpoint/2010/main" val="14280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Dementia – early onset (early 50’s)</a:t>
            </a:r>
          </a:p>
          <a:p>
            <a:r>
              <a:rPr lang="en-US" dirty="0"/>
              <a:t>Hypothyroidism – 30% risk</a:t>
            </a:r>
          </a:p>
          <a:p>
            <a:r>
              <a:rPr lang="en-US" dirty="0"/>
              <a:t>Obstructive Sleep Apnea</a:t>
            </a:r>
          </a:p>
          <a:p>
            <a:r>
              <a:rPr lang="en-US" dirty="0"/>
              <a:t>Depression/anxiety/OCD</a:t>
            </a:r>
          </a:p>
          <a:p>
            <a:r>
              <a:rPr lang="en-US" dirty="0"/>
              <a:t>Osteoporosis – DEXA Scan</a:t>
            </a:r>
          </a:p>
          <a:p>
            <a:r>
              <a:rPr lang="en-US" dirty="0"/>
              <a:t>Fungal nail infections</a:t>
            </a:r>
          </a:p>
          <a:p>
            <a:pPr marL="0" indent="0">
              <a:buNone/>
            </a:pPr>
            <a:r>
              <a:rPr lang="en-US" dirty="0"/>
              <a:t>*GERD</a:t>
            </a:r>
          </a:p>
          <a:p>
            <a:pPr marL="0" indent="0">
              <a:buNone/>
            </a:pPr>
            <a:r>
              <a:rPr lang="en-US" dirty="0"/>
              <a:t>*Diabetes – check HgA1c or fasting BS q3 </a:t>
            </a:r>
            <a:r>
              <a:rPr lang="en-US" dirty="0" err="1"/>
              <a:t>yrs</a:t>
            </a:r>
            <a:r>
              <a:rPr lang="en-US" dirty="0"/>
              <a:t> after age 30</a:t>
            </a:r>
          </a:p>
          <a:p>
            <a:r>
              <a:rPr lang="en-US" dirty="0" err="1">
                <a:solidFill>
                  <a:srgbClr val="FF0000"/>
                </a:solidFill>
              </a:rPr>
              <a:t>Polypharmacy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Medical Issues in Adults with Down Syndrome</a:t>
            </a:r>
          </a:p>
        </p:txBody>
      </p:sp>
    </p:spTree>
    <p:extLst>
      <p:ext uri="{BB962C8B-B14F-4D97-AF65-F5344CB8AC3E}">
        <p14:creationId xmlns:p14="http://schemas.microsoft.com/office/powerpoint/2010/main" val="152973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559851-49AF-4C98-BF67-11384D580796}"/>
</file>

<file path=customXml/itemProps2.xml><?xml version="1.0" encoding="utf-8"?>
<ds:datastoreItem xmlns:ds="http://schemas.openxmlformats.org/officeDocument/2006/customXml" ds:itemID="{783A5C55-51CE-4A39-96F6-A0E2BAC8D08D}"/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26594</TotalTime>
  <Words>569</Words>
  <Application>Microsoft Office PowerPoint</Application>
  <PresentationFormat>On-screen Show (4:3)</PresentationFormat>
  <Paragraphs>130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Candara</vt:lpstr>
      <vt:lpstr>Symbol</vt:lpstr>
      <vt:lpstr>Waveform</vt:lpstr>
      <vt:lpstr>Office Theme</vt:lpstr>
      <vt:lpstr>   </vt:lpstr>
      <vt:lpstr> Patients with Intellectual Disabilities </vt:lpstr>
      <vt:lpstr>Preventive Health Care</vt:lpstr>
      <vt:lpstr>New Patient Plans </vt:lpstr>
      <vt:lpstr>Jamie’s Story Behaviors can be deceiving</vt:lpstr>
      <vt:lpstr>Medical Issues in Autism </vt:lpstr>
      <vt:lpstr>Medical Issues in Adults with Cerebral Palsy</vt:lpstr>
      <vt:lpstr>Medical Issues in People with Cerebral Palsy</vt:lpstr>
      <vt:lpstr>Medical Issues in Adults with Down Syndrome</vt:lpstr>
      <vt:lpstr>Medical Issues in Adults with Down Syndrome</vt:lpstr>
      <vt:lpstr>Pseudo-Dementia</vt:lpstr>
      <vt:lpstr>Cardiac Issues</vt:lpstr>
      <vt:lpstr>Jamie and the medical community </vt:lpstr>
      <vt:lpstr>Fragile X Syndrome</vt:lpstr>
      <vt:lpstr>Difficult Topic to Discuss</vt:lpstr>
      <vt:lpstr>Contact 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Patients with Intellectual Disabilities </dc:title>
  <dc:creator>Lisa Roland</dc:creator>
  <cp:lastModifiedBy>Tsegai, Wesaneit</cp:lastModifiedBy>
  <cp:revision>38</cp:revision>
  <cp:lastPrinted>2020-09-28T19:48:46Z</cp:lastPrinted>
  <dcterms:created xsi:type="dcterms:W3CDTF">2019-01-03T16:05:53Z</dcterms:created>
  <dcterms:modified xsi:type="dcterms:W3CDTF">2024-05-16T20:57:13Z</dcterms:modified>
</cp:coreProperties>
</file>