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96" r:id="rId2"/>
  </p:sldMasterIdLst>
  <p:notesMasterIdLst>
    <p:notesMasterId r:id="rId16"/>
  </p:notesMasterIdLst>
  <p:handoutMasterIdLst>
    <p:handoutMasterId r:id="rId17"/>
  </p:handoutMasterIdLst>
  <p:sldIdLst>
    <p:sldId id="257" r:id="rId3"/>
    <p:sldId id="325" r:id="rId4"/>
    <p:sldId id="387" r:id="rId5"/>
    <p:sldId id="390" r:id="rId6"/>
    <p:sldId id="307" r:id="rId7"/>
    <p:sldId id="349" r:id="rId8"/>
    <p:sldId id="338" r:id="rId9"/>
    <p:sldId id="335" r:id="rId10"/>
    <p:sldId id="341" r:id="rId11"/>
    <p:sldId id="340" r:id="rId12"/>
    <p:sldId id="378" r:id="rId13"/>
    <p:sldId id="380" r:id="rId14"/>
    <p:sldId id="352" r:id="rId15"/>
  </p:sldIdLst>
  <p:sldSz cx="12192000" cy="6858000"/>
  <p:notesSz cx="701040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9C8EBB4-1BD4-42FC-A75E-AD2EDA6B3962}">
          <p14:sldIdLst>
            <p14:sldId id="257"/>
            <p14:sldId id="325"/>
            <p14:sldId id="387"/>
            <p14:sldId id="390"/>
            <p14:sldId id="307"/>
            <p14:sldId id="349"/>
            <p14:sldId id="338"/>
            <p14:sldId id="335"/>
            <p14:sldId id="341"/>
            <p14:sldId id="340"/>
            <p14:sldId id="378"/>
            <p14:sldId id="380"/>
            <p14:sldId id="352"/>
          </p14:sldIdLst>
        </p14:section>
        <p14:section name="Untitled Section" id="{30DDCC39-2932-4F57-A015-74D9C146BA9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6FC"/>
    <a:srgbClr val="FF00FF"/>
    <a:srgbClr val="D37A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2" autoAdjust="0"/>
    <p:restoredTop sz="83454" autoAdjust="0"/>
  </p:normalViewPr>
  <p:slideViewPr>
    <p:cSldViewPr snapToGrid="0">
      <p:cViewPr varScale="1">
        <p:scale>
          <a:sx n="96" d="100"/>
          <a:sy n="96" d="100"/>
        </p:scale>
        <p:origin x="1128" y="84"/>
      </p:cViewPr>
      <p:guideLst>
        <p:guide orient="horz" pos="2160"/>
        <p:guide pos="3840"/>
        <p:guide pos="7296"/>
        <p:guide orient="horz" pos="4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>
        <p:scale>
          <a:sx n="66" d="100"/>
          <a:sy n="66" d="100"/>
        </p:scale>
        <p:origin x="1602" y="-33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2771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2771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0606"/>
            <a:ext cx="3037840" cy="46277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60606"/>
            <a:ext cx="3037840" cy="46277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2771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2771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pPr/>
              <a:t>11/27/2019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4025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38749"/>
            <a:ext cx="5608320" cy="3631704"/>
          </a:xfrm>
          <a:prstGeom prst="rect">
            <a:avLst/>
          </a:prstGeom>
        </p:spPr>
        <p:txBody>
          <a:bodyPr vert="horz" lIns="92757" tIns="46378" rIns="92757" bIns="4637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0606"/>
            <a:ext cx="3037840" cy="46277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60606"/>
            <a:ext cx="3037840" cy="46277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52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43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332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493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777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41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261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900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344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8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272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93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483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6/21/2018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tdol.state.ct.us/ajc/FactSheets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felica.t.jones122@gmail.com" TargetMode="External"/><Relationship Id="rId3" Type="http://schemas.openxmlformats.org/officeDocument/2006/relationships/image" Target="../media/image5.png"/><Relationship Id="rId7" Type="http://schemas.openxmlformats.org/officeDocument/2006/relationships/hyperlink" Target="mailto:felicia.t.ortega@gmail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will.jones528@hotmail.com" TargetMode="External"/><Relationship Id="rId5" Type="http://schemas.openxmlformats.org/officeDocument/2006/relationships/hyperlink" Target="mailto:will.jones@hotmail.com" TargetMode="External"/><Relationship Id="rId10" Type="http://schemas.openxmlformats.org/officeDocument/2006/relationships/hyperlink" Target="mailto:adams.michael1130@yahoo.com" TargetMode="External"/><Relationship Id="rId4" Type="http://schemas.openxmlformats.org/officeDocument/2006/relationships/hyperlink" Target="http://www.ctdol.state.ct.us/progsupt/unemplt/M1A/CreateEmail.pdf" TargetMode="External"/><Relationship Id="rId9" Type="http://schemas.openxmlformats.org/officeDocument/2006/relationships/hyperlink" Target="mailto:adams.michael@yahoo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444" y="349699"/>
            <a:ext cx="11986591" cy="1972733"/>
          </a:xfrm>
        </p:spPr>
        <p:txBody>
          <a:bodyPr>
            <a:normAutofit/>
          </a:bodyPr>
          <a:lstStyle/>
          <a:p>
            <a:r>
              <a:rPr lang="en-US" altLang="en-US" sz="5400" b="1" i="1" dirty="0" smtClean="0"/>
              <a:t>How To Create a JobAps Account</a:t>
            </a:r>
            <a:endParaRPr lang="en-US" sz="54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21" y="3383280"/>
            <a:ext cx="5059680" cy="34747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0539" y="4373217"/>
            <a:ext cx="6159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i="1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4367" y="307725"/>
            <a:ext cx="11119324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bg1"/>
                </a:solidFill>
                <a:latin typeface="+mj-lt"/>
              </a:rPr>
              <a:t>Step 4 – Create Account</a:t>
            </a:r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4657" y="1465573"/>
            <a:ext cx="7402086" cy="4610543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sz="2000" dirty="0" smtClean="0"/>
              <a:t>Continue reading and then accept the Terms of Use Agreement. 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1" y="1881058"/>
            <a:ext cx="8326847" cy="4937753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3241399" y="6243031"/>
            <a:ext cx="61344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Note:  </a:t>
            </a:r>
            <a:r>
              <a:rPr lang="en-US" dirty="0" smtClean="0">
                <a:solidFill>
                  <a:srgbClr val="FF0000"/>
                </a:solidFill>
              </a:rPr>
              <a:t>In </a:t>
            </a:r>
            <a:r>
              <a:rPr lang="en-US" dirty="0">
                <a:solidFill>
                  <a:srgbClr val="FF0000"/>
                </a:solidFill>
              </a:rPr>
              <a:t>accordance with the </a:t>
            </a:r>
            <a:r>
              <a:rPr lang="en-US" dirty="0" smtClean="0">
                <a:solidFill>
                  <a:srgbClr val="FF0000"/>
                </a:solidFill>
              </a:rPr>
              <a:t>Terms </a:t>
            </a:r>
            <a:r>
              <a:rPr lang="en-US" dirty="0">
                <a:solidFill>
                  <a:srgbClr val="FF0000"/>
                </a:solidFill>
              </a:rPr>
              <a:t>of Use Agreement, </a:t>
            </a:r>
            <a:r>
              <a:rPr lang="en-US" dirty="0" smtClean="0">
                <a:solidFill>
                  <a:srgbClr val="FF0000"/>
                </a:solidFill>
              </a:rPr>
              <a:t>you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can </a:t>
            </a:r>
            <a:r>
              <a:rPr lang="en-US" dirty="0">
                <a:solidFill>
                  <a:srgbClr val="FF0000"/>
                </a:solidFill>
              </a:rPr>
              <a:t>create only 1 (one) </a:t>
            </a:r>
            <a:r>
              <a:rPr lang="en-US" dirty="0" smtClean="0">
                <a:solidFill>
                  <a:srgbClr val="FF0000"/>
                </a:solidFill>
              </a:rPr>
              <a:t>profile on </a:t>
            </a:r>
            <a:r>
              <a:rPr lang="en-US" dirty="0">
                <a:solidFill>
                  <a:srgbClr val="FF0000"/>
                </a:solidFill>
              </a:rPr>
              <a:t>the OEC. 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464657" y="2747055"/>
            <a:ext cx="1638237" cy="924760"/>
          </a:xfrm>
          <a:prstGeom prst="wedgeEllipseCallout">
            <a:avLst>
              <a:gd name="adj1" fmla="val 40864"/>
              <a:gd name="adj2" fmla="val -9985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1)  Read the Note</a:t>
            </a:r>
            <a:endParaRPr lang="en-US" sz="1400" b="1" dirty="0">
              <a:solidFill>
                <a:srgbClr val="00206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4884" y="5083808"/>
            <a:ext cx="2027119" cy="1592763"/>
          </a:xfrm>
          <a:prstGeom prst="wedgeEllipseCallout">
            <a:avLst>
              <a:gd name="adj1" fmla="val 72030"/>
              <a:gd name="adj2" fmla="val -3712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2) Check the</a:t>
            </a:r>
            <a:br>
              <a:rPr lang="en-US" sz="1400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</a:br>
            <a:r>
              <a:rPr lang="en-US" sz="1400" b="1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I agree </a:t>
            </a:r>
            <a:r>
              <a:rPr lang="en-US" sz="1400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box then click   </a:t>
            </a:r>
            <a:endParaRPr lang="en-US" sz="1400" b="1" dirty="0">
              <a:solidFill>
                <a:srgbClr val="00206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305" y="6206822"/>
            <a:ext cx="1438275" cy="25717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41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1882" y="325944"/>
            <a:ext cx="11703766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bg1"/>
                </a:solidFill>
                <a:latin typeface="+mj-lt"/>
              </a:rPr>
              <a:t>Step 5 – Create Account - New User Registration Screen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980" y="1508783"/>
            <a:ext cx="5713791" cy="5359264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9166361" y="3688854"/>
            <a:ext cx="2040083" cy="1233070"/>
          </a:xfrm>
          <a:prstGeom prst="wedgeEllipseCallout">
            <a:avLst>
              <a:gd name="adj1" fmla="val -70780"/>
              <a:gd name="adj2" fmla="val 1097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Type in Information</a:t>
            </a:r>
            <a:endParaRPr lang="en-US" sz="1400" b="1" dirty="0">
              <a:solidFill>
                <a:srgbClr val="00206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165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0788" y="274514"/>
            <a:ext cx="11600649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bg1"/>
                </a:solidFill>
                <a:latin typeface="+mj-lt"/>
              </a:rPr>
              <a:t>Step 6 – Create Account - New User Registration Screen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387" y="1409513"/>
            <a:ext cx="6016672" cy="544848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" name="Picture 2" descr="Human rights abuse report hotline ~ Personal Blog of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00" y="1743075"/>
            <a:ext cx="4762500" cy="312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6113" y="4957020"/>
            <a:ext cx="5944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Important:  </a:t>
            </a:r>
            <a:r>
              <a:rPr lang="en-US" sz="2000" dirty="0" smtClean="0"/>
              <a:t>Write down your </a:t>
            </a:r>
            <a:r>
              <a:rPr lang="en-US" sz="2000" dirty="0" err="1" smtClean="0"/>
              <a:t>UserID</a:t>
            </a:r>
            <a:r>
              <a:rPr lang="en-US" sz="2000" dirty="0" smtClean="0"/>
              <a:t> and Password for future use.  </a:t>
            </a:r>
            <a:r>
              <a:rPr lang="en-US" sz="2000" dirty="0" err="1" smtClean="0"/>
              <a:t>UserID’s</a:t>
            </a:r>
            <a:r>
              <a:rPr lang="en-US" sz="2000" dirty="0" smtClean="0"/>
              <a:t> and passwords are case sensitive.</a:t>
            </a:r>
          </a:p>
          <a:p>
            <a:endParaRPr lang="en-US" sz="800" dirty="0"/>
          </a:p>
          <a:p>
            <a:r>
              <a:rPr lang="en-US" sz="2000" dirty="0" smtClean="0"/>
              <a:t>If you are having trouble registering the first time, try a different </a:t>
            </a:r>
            <a:r>
              <a:rPr lang="en-US" sz="2000" dirty="0" err="1" smtClean="0"/>
              <a:t>UserID</a:t>
            </a:r>
            <a:r>
              <a:rPr lang="en-US" sz="2000" dirty="0" smtClean="0"/>
              <a:t> as the one you are trying may already be taken.  </a:t>
            </a:r>
            <a:endParaRPr lang="en-US" sz="2000" dirty="0"/>
          </a:p>
        </p:txBody>
      </p:sp>
      <p:sp>
        <p:nvSpPr>
          <p:cNvPr id="6" name="Right Arrow 5"/>
          <p:cNvSpPr/>
          <p:nvPr/>
        </p:nvSpPr>
        <p:spPr>
          <a:xfrm>
            <a:off x="6720113" y="6368749"/>
            <a:ext cx="688123" cy="3918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2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2396360"/>
            <a:ext cx="10972800" cy="285355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View </a:t>
            </a:r>
            <a:r>
              <a:rPr lang="en-US" dirty="0"/>
              <a:t>and Apply for Job Openings </a:t>
            </a: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Request </a:t>
            </a:r>
            <a:r>
              <a:rPr lang="en-US" dirty="0"/>
              <a:t>to activate Mandatory Rights, </a:t>
            </a:r>
            <a:r>
              <a:rPr lang="en-US" sz="1800" i="1" dirty="0">
                <a:solidFill>
                  <a:srgbClr val="FF0000"/>
                </a:solidFill>
              </a:rPr>
              <a:t>if </a:t>
            </a:r>
            <a:r>
              <a:rPr lang="en-US" sz="1800" i="1" dirty="0" smtClean="0">
                <a:solidFill>
                  <a:srgbClr val="FF0000"/>
                </a:solidFill>
              </a:rPr>
              <a:t>eligible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Request </a:t>
            </a:r>
            <a:r>
              <a:rPr lang="en-US" dirty="0"/>
              <a:t>to place your name on a Statewide Transfer list (non-mandatory), </a:t>
            </a:r>
            <a:r>
              <a:rPr lang="en-US" sz="1800" i="1" dirty="0">
                <a:solidFill>
                  <a:srgbClr val="FF0000"/>
                </a:solidFill>
              </a:rPr>
              <a:t>if </a:t>
            </a:r>
            <a:r>
              <a:rPr lang="en-US" sz="1800" i="1" dirty="0" smtClean="0">
                <a:solidFill>
                  <a:srgbClr val="FF0000"/>
                </a:solidFill>
              </a:rPr>
              <a:t>eligible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Request </a:t>
            </a:r>
            <a:r>
              <a:rPr lang="en-US" dirty="0"/>
              <a:t>to Rescind your Resignation or Retirement, </a:t>
            </a:r>
            <a:r>
              <a:rPr lang="en-US" sz="1800" i="1" dirty="0">
                <a:solidFill>
                  <a:srgbClr val="FF0000"/>
                </a:solidFill>
              </a:rPr>
              <a:t>if eligible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143000"/>
            <a:ext cx="11582400" cy="1066800"/>
          </a:xfrm>
        </p:spPr>
        <p:txBody>
          <a:bodyPr>
            <a:normAutofit fontScale="90000"/>
          </a:bodyPr>
          <a:lstStyle/>
          <a:p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 smtClean="0"/>
              <a:t>Now that you have an account set up, you can:</a:t>
            </a:r>
            <a:br>
              <a:rPr lang="en-US" sz="4900" b="1" dirty="0" smtClean="0"/>
            </a:br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dirty="0" smtClean="0"/>
              <a:t>	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976" y="4780239"/>
            <a:ext cx="2428875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5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6720" y="321638"/>
            <a:ext cx="10972800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23353" y="1553155"/>
            <a:ext cx="11344906" cy="5304845"/>
          </a:xfrm>
        </p:spPr>
        <p:txBody>
          <a:bodyPr>
            <a:normAutofit/>
          </a:bodyPr>
          <a:lstStyle/>
          <a:p>
            <a:pPr marL="109728" indent="0">
              <a:buClr>
                <a:srgbClr val="0070C0"/>
              </a:buClr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buClr>
                <a:srgbClr val="0070C0"/>
              </a:buClr>
            </a:pPr>
            <a:r>
              <a:rPr lang="en-US" dirty="0" smtClean="0">
                <a:solidFill>
                  <a:srgbClr val="002060"/>
                </a:solidFill>
              </a:rPr>
              <a:t>Locate a device</a:t>
            </a:r>
          </a:p>
          <a:p>
            <a:pPr>
              <a:buClr>
                <a:srgbClr val="0070C0"/>
              </a:buClr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buClr>
                <a:srgbClr val="0070C0"/>
              </a:buClr>
            </a:pPr>
            <a:r>
              <a:rPr lang="en-US" dirty="0" smtClean="0">
                <a:solidFill>
                  <a:srgbClr val="002060"/>
                </a:solidFill>
              </a:rPr>
              <a:t>Set up an e-mail account</a:t>
            </a:r>
          </a:p>
          <a:p>
            <a:pPr>
              <a:buClr>
                <a:srgbClr val="0070C0"/>
              </a:buClr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buClr>
                <a:srgbClr val="0070C0"/>
              </a:buClr>
            </a:pPr>
            <a:r>
              <a:rPr lang="en-US" dirty="0" smtClean="0">
                <a:solidFill>
                  <a:srgbClr val="002060"/>
                </a:solidFill>
              </a:rPr>
              <a:t>Register for the Online Employment Center</a:t>
            </a:r>
          </a:p>
          <a:p>
            <a:pPr>
              <a:buClr>
                <a:srgbClr val="0070C0"/>
              </a:buClr>
            </a:pPr>
            <a:endParaRPr lang="en-US" dirty="0" smtClean="0">
              <a:solidFill>
                <a:srgbClr val="002060"/>
              </a:solidFill>
            </a:endParaRPr>
          </a:p>
          <a:p>
            <a:pPr marL="109728" indent="0">
              <a:buClr>
                <a:srgbClr val="0070C0"/>
              </a:buClr>
              <a:buNone/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>
              <a:buClr>
                <a:srgbClr val="0070C0"/>
              </a:buClr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>
              <a:buClr>
                <a:srgbClr val="0070C0"/>
              </a:buClr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 marL="624078" indent="-514350">
              <a:buClr>
                <a:srgbClr val="0070C0"/>
              </a:buClr>
              <a:buFont typeface="+mj-lt"/>
              <a:buAutoNum type="arabicPeriod"/>
            </a:pPr>
            <a:endParaRPr lang="en-US" dirty="0"/>
          </a:p>
          <a:p>
            <a:pPr marL="624078" indent="-514350">
              <a:buClr>
                <a:srgbClr val="0070C0"/>
              </a:buClr>
              <a:buFont typeface="+mj-lt"/>
              <a:buAutoNum type="arabicPeriod"/>
            </a:pPr>
            <a:endParaRPr lang="en-US" dirty="0" smtClean="0"/>
          </a:p>
          <a:p>
            <a:pPr marL="624078" indent="-514350">
              <a:buClr>
                <a:srgbClr val="0070C0"/>
              </a:buClr>
              <a:buFont typeface="+mj-lt"/>
              <a:buAutoNum type="arabicPeriod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6233" y="355737"/>
            <a:ext cx="10972800" cy="1066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Where Do I Begin?  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icture 6" descr="Jeri’s Organizing &amp; Decluttering News: Keep Calm As You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174" y="1813396"/>
            <a:ext cx="3829050" cy="44672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5072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6720" y="321638"/>
            <a:ext cx="10972800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23353" y="1553155"/>
            <a:ext cx="11344906" cy="5304845"/>
          </a:xfrm>
        </p:spPr>
        <p:txBody>
          <a:bodyPr>
            <a:normAutofit/>
          </a:bodyPr>
          <a:lstStyle/>
          <a:p>
            <a:pPr marL="1046988" lvl="2" indent="-342900">
              <a:buClr>
                <a:srgbClr val="0070C0"/>
              </a:buClr>
              <a:buFont typeface="+mj-lt"/>
              <a:buAutoNum type="alphaLcParenR"/>
            </a:pPr>
            <a:endParaRPr lang="en-US" sz="1600" dirty="0" smtClean="0">
              <a:solidFill>
                <a:srgbClr val="002060"/>
              </a:solidFill>
            </a:endParaRPr>
          </a:p>
          <a:p>
            <a:pPr marL="109728" indent="0">
              <a:buClr>
                <a:srgbClr val="0070C0"/>
              </a:buClr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Options could be</a:t>
            </a:r>
            <a:r>
              <a:rPr lang="en-US" sz="2400" dirty="0" smtClean="0">
                <a:solidFill>
                  <a:srgbClr val="002060"/>
                </a:solidFill>
              </a:rPr>
              <a:t>:</a:t>
            </a: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Mobile phone</a:t>
            </a: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Tablet </a:t>
            </a:r>
            <a:r>
              <a:rPr lang="en-US" dirty="0">
                <a:solidFill>
                  <a:srgbClr val="002060"/>
                </a:solidFill>
              </a:rPr>
              <a:t>or </a:t>
            </a:r>
            <a:r>
              <a:rPr lang="en-US" dirty="0" smtClean="0">
                <a:solidFill>
                  <a:srgbClr val="002060"/>
                </a:solidFill>
              </a:rPr>
              <a:t>computer</a:t>
            </a: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Public library </a:t>
            </a: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State of CT DAS computer kiosks, 450 Columbus Blvd, Hartford (street entrance)</a:t>
            </a: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hlinkClick r:id="rId3"/>
              </a:rPr>
              <a:t>American Job Center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locations</a:t>
            </a: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1124712" lvl="2" indent="-4572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Friends and family</a:t>
            </a:r>
            <a:endParaRPr lang="en-US" dirty="0">
              <a:solidFill>
                <a:srgbClr val="002060"/>
              </a:solidFill>
            </a:endParaRPr>
          </a:p>
          <a:p>
            <a:pPr marL="624078" indent="-514350">
              <a:buClr>
                <a:srgbClr val="0070C0"/>
              </a:buClr>
              <a:buFont typeface="+mj-lt"/>
              <a:buAutoNum type="arabicPeriod"/>
            </a:pPr>
            <a:endParaRPr lang="en-US" sz="2000" dirty="0">
              <a:solidFill>
                <a:srgbClr val="002060"/>
              </a:solidFill>
            </a:endParaRPr>
          </a:p>
          <a:p>
            <a:pPr marL="624078" indent="-514350">
              <a:buClr>
                <a:srgbClr val="0070C0"/>
              </a:buClr>
              <a:buFont typeface="+mj-lt"/>
              <a:buAutoNum type="arabicPeriod"/>
            </a:pPr>
            <a:endParaRPr lang="en-US" sz="2000" dirty="0" smtClean="0"/>
          </a:p>
          <a:p>
            <a:pPr marL="624078" indent="-514350">
              <a:buClr>
                <a:srgbClr val="0070C0"/>
              </a:buClr>
              <a:buFont typeface="+mj-lt"/>
              <a:buAutoNum type="arabicPeriod"/>
            </a:pPr>
            <a:endParaRPr lang="en-US" dirty="0"/>
          </a:p>
          <a:p>
            <a:pPr marL="624078" indent="-514350">
              <a:buClr>
                <a:srgbClr val="0070C0"/>
              </a:buClr>
              <a:buFont typeface="+mj-lt"/>
              <a:buAutoNum type="arabicPeriod"/>
            </a:pPr>
            <a:endParaRPr lang="en-US" dirty="0" smtClean="0"/>
          </a:p>
          <a:p>
            <a:pPr marL="624078" indent="-514350">
              <a:buClr>
                <a:srgbClr val="0070C0"/>
              </a:buClr>
              <a:buFont typeface="+mj-lt"/>
              <a:buAutoNum type="arabicPeriod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6233" y="355737"/>
            <a:ext cx="10972800" cy="10668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Locate a Device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50 moderni Icon Set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05" y="1587255"/>
            <a:ext cx="4852660" cy="284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6720" y="321638"/>
            <a:ext cx="10972800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6233" y="355737"/>
            <a:ext cx="10972800" cy="10668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Set Up an E-mail Account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1500" y="321638"/>
            <a:ext cx="4995672" cy="65379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809149"/>
            <a:ext cx="7315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>
              <a:buClr>
                <a:srgbClr val="0070C0"/>
              </a:buClr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  <a:p>
            <a:pPr marL="109728" indent="0">
              <a:buClr>
                <a:srgbClr val="0070C0"/>
              </a:buClr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Note:  </a:t>
            </a:r>
            <a:r>
              <a:rPr lang="en-US" sz="1600" dirty="0" smtClean="0">
                <a:solidFill>
                  <a:srgbClr val="002060"/>
                </a:solidFill>
              </a:rPr>
              <a:t>The document to the right is located on the CT Department of Labor website:    </a:t>
            </a:r>
          </a:p>
          <a:p>
            <a:pPr marL="109728" indent="0">
              <a:buClr>
                <a:srgbClr val="0070C0"/>
              </a:buClr>
              <a:buNone/>
            </a:pPr>
            <a:r>
              <a:rPr lang="en-US" sz="1600" dirty="0" smtClean="0">
                <a:solidFill>
                  <a:srgbClr val="002060"/>
                </a:solidFill>
                <a:hlinkClick r:id="rId4"/>
              </a:rPr>
              <a:t>http</a:t>
            </a:r>
            <a:r>
              <a:rPr lang="en-US" sz="1600" dirty="0">
                <a:solidFill>
                  <a:srgbClr val="002060"/>
                </a:solidFill>
                <a:hlinkClick r:id="rId4"/>
              </a:rPr>
              <a:t>://</a:t>
            </a:r>
            <a:r>
              <a:rPr lang="en-US" sz="1600" dirty="0" smtClean="0">
                <a:solidFill>
                  <a:srgbClr val="002060"/>
                </a:solidFill>
                <a:hlinkClick r:id="rId4"/>
              </a:rPr>
              <a:t>www.ctdol.state.ct.us/progsupt/unemplt/M1A/Createe-mail.pdf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240036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9728" indent="0">
              <a:buClr>
                <a:srgbClr val="0070C0"/>
              </a:buClr>
              <a:buNone/>
            </a:pP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554" y="1641304"/>
            <a:ext cx="684100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>
              <a:buClr>
                <a:srgbClr val="0070C0"/>
              </a:buClr>
              <a:buNone/>
            </a:pPr>
            <a:r>
              <a:rPr lang="en-US" sz="2000" dirty="0" smtClean="0">
                <a:solidFill>
                  <a:srgbClr val="002060"/>
                </a:solidFill>
              </a:rPr>
              <a:t>You will need an email address as all correspondence is handled through email.  </a:t>
            </a:r>
          </a:p>
          <a:p>
            <a:pPr marL="109728" indent="0">
              <a:buClr>
                <a:srgbClr val="0070C0"/>
              </a:buClr>
              <a:buNone/>
            </a:pPr>
            <a:endParaRPr lang="en-US" sz="2000" dirty="0">
              <a:solidFill>
                <a:srgbClr val="002060"/>
              </a:solidFill>
            </a:endParaRPr>
          </a:p>
          <a:p>
            <a:pPr marL="109728" indent="0">
              <a:buClr>
                <a:srgbClr val="0070C0"/>
              </a:buClr>
              <a:buNone/>
            </a:pPr>
            <a:r>
              <a:rPr lang="en-US" sz="2000" dirty="0" smtClean="0">
                <a:solidFill>
                  <a:srgbClr val="002060"/>
                </a:solidFill>
              </a:rPr>
              <a:t>Set a professional tone with your e-mail address.  Avoid edgy, controversial, or potentially offensive references.  Consider something similar to these </a:t>
            </a:r>
            <a:r>
              <a:rPr lang="en-US" sz="2000" dirty="0">
                <a:solidFill>
                  <a:srgbClr val="002060"/>
                </a:solidFill>
              </a:rPr>
              <a:t>e</a:t>
            </a:r>
            <a:r>
              <a:rPr lang="en-US" sz="2000" dirty="0" smtClean="0">
                <a:solidFill>
                  <a:srgbClr val="002060"/>
                </a:solidFill>
              </a:rPr>
              <a:t>xamples:</a:t>
            </a:r>
          </a:p>
          <a:p>
            <a:pPr marL="109728" indent="0">
              <a:buClr>
                <a:srgbClr val="0070C0"/>
              </a:buClr>
              <a:buNone/>
            </a:pPr>
            <a:endParaRPr lang="en-US" sz="2000" dirty="0">
              <a:solidFill>
                <a:srgbClr val="002060"/>
              </a:solidFill>
            </a:endParaRPr>
          </a:p>
          <a:p>
            <a:pPr marL="452628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hlinkClick r:id="rId5"/>
              </a:rPr>
              <a:t>will.jones@hotmail.com</a:t>
            </a:r>
            <a:r>
              <a:rPr lang="en-US" dirty="0" smtClean="0">
                <a:solidFill>
                  <a:srgbClr val="002060"/>
                </a:solidFill>
              </a:rPr>
              <a:t> or </a:t>
            </a:r>
            <a:r>
              <a:rPr lang="en-US" dirty="0" smtClean="0">
                <a:solidFill>
                  <a:srgbClr val="002060"/>
                </a:solidFill>
                <a:hlinkClick r:id="rId6"/>
              </a:rPr>
              <a:t>will.jones528@hotmail.com</a:t>
            </a:r>
            <a:endParaRPr lang="en-US" dirty="0" smtClean="0">
              <a:solidFill>
                <a:srgbClr val="002060"/>
              </a:solidFill>
            </a:endParaRPr>
          </a:p>
          <a:p>
            <a:pPr marL="452628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452628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hlinkClick r:id="rId7"/>
              </a:rPr>
              <a:t>felicia.t.ortega@gmail.com</a:t>
            </a:r>
            <a:r>
              <a:rPr lang="en-US" dirty="0" smtClean="0">
                <a:solidFill>
                  <a:srgbClr val="002060"/>
                </a:solidFill>
              </a:rPr>
              <a:t> or </a:t>
            </a:r>
            <a:r>
              <a:rPr lang="en-US" dirty="0" smtClean="0">
                <a:solidFill>
                  <a:srgbClr val="002060"/>
                </a:solidFill>
                <a:hlinkClick r:id="rId8"/>
              </a:rPr>
              <a:t>felica.t.ortega122@gmail.com</a:t>
            </a:r>
            <a:endParaRPr lang="en-US" dirty="0" smtClean="0">
              <a:solidFill>
                <a:srgbClr val="002060"/>
              </a:solidFill>
            </a:endParaRPr>
          </a:p>
          <a:p>
            <a:pPr marL="452628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452628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hlinkClick r:id="rId9"/>
              </a:rPr>
              <a:t>adams.michael@yahoo.com</a:t>
            </a:r>
            <a:r>
              <a:rPr lang="en-US" dirty="0" smtClean="0">
                <a:solidFill>
                  <a:srgbClr val="002060"/>
                </a:solidFill>
              </a:rPr>
              <a:t> or </a:t>
            </a:r>
            <a:r>
              <a:rPr lang="en-US" dirty="0" smtClean="0">
                <a:solidFill>
                  <a:srgbClr val="002060"/>
                </a:solidFill>
                <a:hlinkClick r:id="rId10"/>
              </a:rPr>
              <a:t>adams.michael1130@yahoo.com</a:t>
            </a:r>
            <a:endParaRPr lang="en-US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33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6720" y="321638"/>
            <a:ext cx="10972800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6720" y="355737"/>
            <a:ext cx="10972800" cy="10668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Register for the Online Employment Center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511" b="36559"/>
          <a:stretch/>
        </p:blipFill>
        <p:spPr>
          <a:xfrm>
            <a:off x="2475551" y="1490736"/>
            <a:ext cx="8723127" cy="53738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Oval Callout 8"/>
          <p:cNvSpPr/>
          <p:nvPr/>
        </p:nvSpPr>
        <p:spPr>
          <a:xfrm>
            <a:off x="323352" y="2816223"/>
            <a:ext cx="2068820" cy="1361452"/>
          </a:xfrm>
          <a:prstGeom prst="wedgeEllipseCallout">
            <a:avLst>
              <a:gd name="adj1" fmla="val 68719"/>
              <a:gd name="adj2" fmla="val -6902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ea typeface="Microsoft JhengHei" panose="020B0604030504040204" pitchFamily="34" charset="-120"/>
              </a:rPr>
              <a:t>Select 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ea typeface="Microsoft JhengHei" panose="020B0604030504040204" pitchFamily="34" charset="-120"/>
              </a:rPr>
              <a:t>New User Registration </a:t>
            </a:r>
          </a:p>
        </p:txBody>
      </p:sp>
    </p:spTree>
    <p:extLst>
      <p:ext uri="{BB962C8B-B14F-4D97-AF65-F5344CB8AC3E}">
        <p14:creationId xmlns:p14="http://schemas.microsoft.com/office/powerpoint/2010/main" val="423743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8234" y="373784"/>
            <a:ext cx="10972800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bg1"/>
                </a:solidFill>
                <a:latin typeface="+mj-lt"/>
              </a:rPr>
              <a:t>What Information do I Need to Register?   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Content Placeholder 6"/>
          <p:cNvSpPr>
            <a:spLocks noGrp="1"/>
          </p:cNvSpPr>
          <p:nvPr>
            <p:ph idx="1"/>
          </p:nvPr>
        </p:nvSpPr>
        <p:spPr>
          <a:xfrm>
            <a:off x="488234" y="1690884"/>
            <a:ext cx="6279598" cy="5151003"/>
          </a:xfrm>
        </p:spPr>
        <p:txBody>
          <a:bodyPr>
            <a:noAutofit/>
          </a:bodyPr>
          <a:lstStyle/>
          <a:p>
            <a:r>
              <a:rPr lang="en-US" sz="2200" dirty="0" smtClean="0"/>
              <a:t>First Name</a:t>
            </a:r>
          </a:p>
          <a:p>
            <a:endParaRPr lang="en-US" sz="2200" dirty="0" smtClean="0"/>
          </a:p>
          <a:p>
            <a:r>
              <a:rPr lang="en-US" sz="2200" dirty="0" smtClean="0"/>
              <a:t>Last Name</a:t>
            </a:r>
          </a:p>
          <a:p>
            <a:endParaRPr lang="en-US" sz="2200" dirty="0" smtClean="0"/>
          </a:p>
          <a:p>
            <a:r>
              <a:rPr lang="en-US" sz="2200" dirty="0" smtClean="0"/>
              <a:t>Middle Initial</a:t>
            </a:r>
          </a:p>
          <a:p>
            <a:endParaRPr lang="en-US" sz="2200" dirty="0" smtClean="0"/>
          </a:p>
          <a:p>
            <a:r>
              <a:rPr lang="en-US" sz="2200" dirty="0" smtClean="0"/>
              <a:t>First 3 Letters of Last Name at Birth</a:t>
            </a:r>
          </a:p>
          <a:p>
            <a:endParaRPr lang="en-US" sz="2200" dirty="0" smtClean="0"/>
          </a:p>
          <a:p>
            <a:r>
              <a:rPr lang="en-US" sz="2200" dirty="0" smtClean="0"/>
              <a:t>Last 4 Digits of Primary Phone Number</a:t>
            </a:r>
          </a:p>
          <a:p>
            <a:endParaRPr lang="en-US" sz="2200" dirty="0" smtClean="0"/>
          </a:p>
          <a:p>
            <a:r>
              <a:rPr lang="en-US" sz="2200" dirty="0" smtClean="0"/>
              <a:t>Your Most Recent Zip Code Number</a:t>
            </a:r>
          </a:p>
          <a:p>
            <a:endParaRPr lang="en-US" sz="2200" dirty="0" smtClean="0"/>
          </a:p>
          <a:p>
            <a:r>
              <a:rPr lang="en-US" sz="2200" dirty="0" smtClean="0"/>
              <a:t>Last 4 Digits of Your Social Security Number</a:t>
            </a:r>
            <a:endParaRPr lang="en-US" sz="2200" dirty="0"/>
          </a:p>
        </p:txBody>
      </p:sp>
      <p:sp>
        <p:nvSpPr>
          <p:cNvPr id="8" name="Content Placeholder 8"/>
          <p:cNvSpPr txBox="1">
            <a:spLocks/>
          </p:cNvSpPr>
          <p:nvPr/>
        </p:nvSpPr>
        <p:spPr>
          <a:xfrm>
            <a:off x="6530848" y="1642495"/>
            <a:ext cx="5384800" cy="5199391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/>
              <a:t>Month of Birth</a:t>
            </a:r>
          </a:p>
          <a:p>
            <a:endParaRPr lang="en-US" sz="2200" dirty="0" smtClean="0"/>
          </a:p>
          <a:p>
            <a:r>
              <a:rPr lang="en-US" sz="2200" dirty="0" smtClean="0"/>
              <a:t>Day of Birth</a:t>
            </a:r>
          </a:p>
          <a:p>
            <a:endParaRPr lang="en-US" sz="2200" dirty="0" smtClean="0"/>
          </a:p>
          <a:p>
            <a:r>
              <a:rPr lang="en-US" sz="2200" dirty="0"/>
              <a:t>E</a:t>
            </a:r>
            <a:r>
              <a:rPr lang="en-US" sz="2200" dirty="0" smtClean="0"/>
              <a:t>-mail Address</a:t>
            </a:r>
          </a:p>
          <a:p>
            <a:endParaRPr lang="en-US" sz="2200" dirty="0" smtClean="0"/>
          </a:p>
          <a:p>
            <a:r>
              <a:rPr lang="en-US" sz="2200" dirty="0" smtClean="0"/>
              <a:t>Create a UserID – up to 10 characters</a:t>
            </a:r>
          </a:p>
          <a:p>
            <a:endParaRPr lang="en-US" sz="2200" dirty="0" smtClean="0"/>
          </a:p>
          <a:p>
            <a:r>
              <a:rPr lang="en-US" sz="2200" dirty="0" smtClean="0"/>
              <a:t>Create a Password – 8 characters minimum; must include both letters and digits</a:t>
            </a:r>
          </a:p>
          <a:p>
            <a:pPr marL="411480" lvl="1" indent="0">
              <a:buNone/>
            </a:pPr>
            <a:endParaRPr lang="en-US" sz="2000" dirty="0"/>
          </a:p>
          <a:p>
            <a:r>
              <a:rPr lang="en-US" sz="2200" dirty="0" smtClean="0"/>
              <a:t>Write down your </a:t>
            </a:r>
            <a:r>
              <a:rPr lang="en-US" sz="2200" dirty="0" err="1" smtClean="0"/>
              <a:t>UserID</a:t>
            </a:r>
            <a:r>
              <a:rPr lang="en-US" sz="2200" dirty="0" smtClean="0"/>
              <a:t> &amp; Password for future use</a:t>
            </a:r>
          </a:p>
          <a:p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2" descr="Have you registered for the SolidWorks World 2012 | Boxer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932" y="422170"/>
            <a:ext cx="262890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0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8233" y="373784"/>
            <a:ext cx="11176898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bg1"/>
                </a:solidFill>
                <a:latin typeface="+mj-lt"/>
              </a:rPr>
              <a:t>Step 1 – Create Account</a:t>
            </a:r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683" y="1508783"/>
            <a:ext cx="7496536" cy="5240360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8" name="Oval Callout 7"/>
          <p:cNvSpPr/>
          <p:nvPr/>
        </p:nvSpPr>
        <p:spPr>
          <a:xfrm>
            <a:off x="3986191" y="1943304"/>
            <a:ext cx="1972730" cy="914399"/>
          </a:xfrm>
          <a:prstGeom prst="wedgeEllipseCallout">
            <a:avLst>
              <a:gd name="adj1" fmla="val -72440"/>
              <a:gd name="adj2" fmla="val -479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Click </a:t>
            </a:r>
            <a:br>
              <a:rPr lang="en-US" sz="1600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</a:br>
            <a:r>
              <a:rPr lang="en-US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New User Registration 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53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8233" y="373784"/>
            <a:ext cx="11137709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bg1"/>
                </a:solidFill>
                <a:latin typeface="+mj-lt"/>
              </a:rPr>
              <a:t>Step 2 – Create Account</a:t>
            </a:r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163" y="1508783"/>
            <a:ext cx="9184941" cy="5349217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6" name="Right Arrow 5"/>
          <p:cNvSpPr/>
          <p:nvPr/>
        </p:nvSpPr>
        <p:spPr>
          <a:xfrm flipH="1">
            <a:off x="8925604" y="5615491"/>
            <a:ext cx="689513" cy="34424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4702893" y="1378154"/>
            <a:ext cx="1972730" cy="914399"/>
          </a:xfrm>
          <a:prstGeom prst="wedgeEllipseCallout">
            <a:avLst>
              <a:gd name="adj1" fmla="val -73584"/>
              <a:gd name="adj2" fmla="val 755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Read the Introduction </a:t>
            </a:r>
            <a:endParaRPr lang="en-US" b="1" dirty="0">
              <a:solidFill>
                <a:srgbClr val="00206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Oval Callout 8"/>
          <p:cNvSpPr/>
          <p:nvPr/>
        </p:nvSpPr>
        <p:spPr>
          <a:xfrm>
            <a:off x="10218689" y="5045337"/>
            <a:ext cx="1696959" cy="1181292"/>
          </a:xfrm>
          <a:prstGeom prst="wedgeEllipseCallout">
            <a:avLst>
              <a:gd name="adj1" fmla="val -73584"/>
              <a:gd name="adj2" fmla="val 755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ea typeface="Microsoft YaHei" panose="020B0503020204020204" pitchFamily="34" charset="-122"/>
              </a:rPr>
              <a:t>Click </a:t>
            </a:r>
            <a:r>
              <a:rPr lang="en-US" sz="1600" b="1" dirty="0" smtClean="0">
                <a:solidFill>
                  <a:srgbClr val="002060"/>
                </a:solidFill>
                <a:ea typeface="Microsoft YaHei" panose="020B0503020204020204" pitchFamily="34" charset="-122"/>
              </a:rPr>
              <a:t>Apply Online</a:t>
            </a:r>
            <a:endParaRPr lang="en-US" sz="1600" b="1" dirty="0">
              <a:solidFill>
                <a:srgbClr val="002060"/>
              </a:solidFill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603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8233" y="373784"/>
            <a:ext cx="11168207" cy="1134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bg1"/>
                </a:solidFill>
                <a:latin typeface="+mj-lt"/>
              </a:rPr>
              <a:t>Step 3 – Create Account</a:t>
            </a:r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8234" y="1508783"/>
            <a:ext cx="5520680" cy="3820259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sz="2000" dirty="0" smtClean="0"/>
              <a:t>Read the Terms of Use Agreement.</a:t>
            </a:r>
            <a:endParaRPr lang="en-US" sz="2000" dirty="0"/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9" y="1932625"/>
            <a:ext cx="7801902" cy="4925375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0" name="Oval Callout 9"/>
          <p:cNvSpPr/>
          <p:nvPr/>
        </p:nvSpPr>
        <p:spPr>
          <a:xfrm>
            <a:off x="9683711" y="4599660"/>
            <a:ext cx="1972730" cy="1293140"/>
          </a:xfrm>
          <a:prstGeom prst="wedgeEllipseCallout">
            <a:avLst>
              <a:gd name="adj1" fmla="val -73585"/>
              <a:gd name="adj2" fmla="val -232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Read Your Responsibilities as the Applicant</a:t>
            </a:r>
            <a:endParaRPr lang="en-US" sz="1400" b="1" dirty="0">
              <a:solidFill>
                <a:srgbClr val="00206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37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" id="{9308F140-5CDC-477D-BC4D-9C1906451284}" vid="{11C5112C-663B-4E6D-9D3D-2361F8FA32D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FD44557-C150-4AA7-97B1-62E8021520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presentation(2)</Template>
  <TotalTime>0</TotalTime>
  <Words>443</Words>
  <Application>Microsoft Office PowerPoint</Application>
  <PresentationFormat>Widescreen</PresentationFormat>
  <Paragraphs>127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Microsoft JhengHei</vt:lpstr>
      <vt:lpstr>Microsoft YaHei</vt:lpstr>
      <vt:lpstr>Arial</vt:lpstr>
      <vt:lpstr>Calibri</vt:lpstr>
      <vt:lpstr>Georgia</vt:lpstr>
      <vt:lpstr>Wingdings</vt:lpstr>
      <vt:lpstr>Wingdings 2</vt:lpstr>
      <vt:lpstr>Training presentation</vt:lpstr>
      <vt:lpstr>How To Create a JobAps Account</vt:lpstr>
      <vt:lpstr>Where Do I Begin?    </vt:lpstr>
      <vt:lpstr>Locate a Device</vt:lpstr>
      <vt:lpstr>Set Up an E-mail Account</vt:lpstr>
      <vt:lpstr>Register for the Online Employment Center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Now that you have an account set up, you can: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2016-07-19T12:50:31Z</dcterms:created>
  <dcterms:modified xsi:type="dcterms:W3CDTF">2019-11-27T17:08:29Z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TC034606049991</vt:lpwstr>
  </property>
</Properties>
</file>