
<file path=[Content_Types].xml><?xml version="1.0" encoding="utf-8"?>
<Types xmlns="http://schemas.openxmlformats.org/package/2006/content-types">
  <Default Extension="jfif"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15"/>
  </p:notesMasterIdLst>
  <p:handoutMasterIdLst>
    <p:handoutMasterId r:id="rId16"/>
  </p:handoutMasterIdLst>
  <p:sldIdLst>
    <p:sldId id="256" r:id="rId5"/>
    <p:sldId id="279" r:id="rId6"/>
    <p:sldId id="286" r:id="rId7"/>
    <p:sldId id="281" r:id="rId8"/>
    <p:sldId id="280" r:id="rId9"/>
    <p:sldId id="285" r:id="rId10"/>
    <p:sldId id="257" r:id="rId11"/>
    <p:sldId id="283" r:id="rId12"/>
    <p:sldId id="271" r:id="rId13"/>
    <p:sldId id="28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lcome" id="{E75E278A-FF0E-49A4-B170-79828D63BBAD}">
          <p14:sldIdLst>
            <p14:sldId id="256"/>
          </p14:sldIdLst>
        </p14:section>
        <p14:section name="Design, Morph, Annotate, Work Together, Tell Me" id="{B9B51309-D148-4332-87C2-07BE32FBCA3B}">
          <p14:sldIdLst>
            <p14:sldId id="279"/>
            <p14:sldId id="286"/>
            <p14:sldId id="281"/>
            <p14:sldId id="280"/>
            <p14:sldId id="285"/>
            <p14:sldId id="257"/>
            <p14:sldId id="283"/>
          </p14:sldIdLst>
        </p14:section>
        <p14:section name="Learn More" id="{2CC34DB2-6590-42C0-AD4B-A04C6060184E}">
          <p14:sldIdLst>
            <p14:sldId id="271"/>
            <p14:sldId id="284"/>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462F"/>
    <a:srgbClr val="D24726"/>
    <a:srgbClr val="404040"/>
    <a:srgbClr val="FF9B45"/>
    <a:srgbClr val="F8CFB6"/>
    <a:srgbClr val="F8CAB6"/>
    <a:srgbClr val="923922"/>
    <a:srgbClr val="F5F5F5"/>
    <a:srgbClr val="F2F2F2"/>
    <a:srgbClr val="D2B4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241" autoAdjust="0"/>
  </p:normalViewPr>
  <p:slideViewPr>
    <p:cSldViewPr snapToGrid="0">
      <p:cViewPr varScale="1">
        <p:scale>
          <a:sx n="57" d="100"/>
          <a:sy n="57" d="100"/>
        </p:scale>
        <p:origin x="595"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0680FBE-A8DF-4758-9AC4-3A9E1039168F}" type="datetimeFigureOut">
              <a:rPr lang="en-US" smtClean="0"/>
              <a:t>3/17/2020</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679768-A2FC-4D08-91F6-8DCE6C566B36}" type="slidenum">
              <a:rPr lang="en-US" smtClean="0"/>
              <a:t>‹#›</a:t>
            </a:fld>
            <a:endParaRPr lang="en-US" dirty="0"/>
          </a:p>
        </p:txBody>
      </p:sp>
    </p:spTree>
    <p:extLst>
      <p:ext uri="{BB962C8B-B14F-4D97-AF65-F5344CB8AC3E}">
        <p14:creationId xmlns:p14="http://schemas.microsoft.com/office/powerpoint/2010/main" val="18302551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13577B-6902-467D-A26C-08A0DD5E4E03}" type="datetimeFigureOut">
              <a:rPr lang="en-US" smtClean="0"/>
              <a:t>3/17/2020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61EA0F-A667-4B49-8422-0062BC55E249}" type="slidenum">
              <a:rPr lang="en-US" smtClean="0"/>
              <a:t>‹#›</a:t>
            </a:fld>
            <a:endParaRPr lang="en-US" dirty="0"/>
          </a:p>
        </p:txBody>
      </p:sp>
    </p:spTree>
    <p:extLst>
      <p:ext uri="{BB962C8B-B14F-4D97-AF65-F5344CB8AC3E}">
        <p14:creationId xmlns:p14="http://schemas.microsoft.com/office/powerpoint/2010/main" val="3381910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61EA0F-A667-4B49-8422-0062BC55E249}" type="slidenum">
              <a:rPr lang="en-US" smtClean="0"/>
              <a:t>1</a:t>
            </a:fld>
            <a:endParaRPr lang="en-US" dirty="0"/>
          </a:p>
        </p:txBody>
      </p:sp>
    </p:spTree>
    <p:extLst>
      <p:ext uri="{BB962C8B-B14F-4D97-AF65-F5344CB8AC3E}">
        <p14:creationId xmlns:p14="http://schemas.microsoft.com/office/powerpoint/2010/main" val="101176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bwMode="blackWhite">
          <a:xfrm>
            <a:off x="254950" y="262784"/>
            <a:ext cx="11682101" cy="633243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718549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800" dirty="0"/>
          </a:p>
        </p:txBody>
      </p:sp>
      <p:cxnSp>
        <p:nvCxnSpPr>
          <p:cNvPr id="12" name="Straight Connector 11"/>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521207" y="448056"/>
            <a:ext cx="6877119" cy="640080"/>
          </a:xfrm>
        </p:spPr>
        <p:txBody>
          <a:bodyPr anchor="b" anchorCtr="0">
            <a:normAutofit/>
          </a:bodyPr>
          <a:lstStyle>
            <a:lvl1pPr>
              <a:defRPr sz="2800">
                <a:solidFill>
                  <a:schemeClr val="bg2">
                    <a:lumMod val="25000"/>
                  </a:schemeClr>
                </a:solidFill>
              </a:defRPr>
            </a:lvl1pPr>
          </a:lstStyle>
          <a:p>
            <a:r>
              <a:rPr lang="en-US"/>
              <a:t>Click to edit Master title style</a:t>
            </a:r>
            <a:endParaRPr lang="en-US" dirty="0"/>
          </a:p>
        </p:txBody>
      </p:sp>
      <p:sp>
        <p:nvSpPr>
          <p:cNvPr id="3" name="Content Placeholder 2"/>
          <p:cNvSpPr>
            <a:spLocks noGrp="1"/>
          </p:cNvSpPr>
          <p:nvPr>
            <p:ph sz="quarter" idx="10"/>
          </p:nvPr>
        </p:nvSpPr>
        <p:spPr>
          <a:xfrm>
            <a:off x="539496" y="1435608"/>
            <a:ext cx="4416552" cy="3977640"/>
          </a:xfrm>
        </p:spPr>
        <p:txBody>
          <a:bodyPr vert="horz" lIns="91440" tIns="45720" rIns="91440" bIns="45720" rtlCol="0">
            <a:normAutofit/>
          </a:bodyPr>
          <a:lstStyle>
            <a:lvl1pPr>
              <a:defRPr lang="en-US" sz="1200" smtClean="0">
                <a:solidFill>
                  <a:schemeClr val="tx1">
                    <a:lumMod val="75000"/>
                    <a:lumOff val="25000"/>
                  </a:schemeClr>
                </a:solidFill>
              </a:defRPr>
            </a:lvl1pPr>
            <a:lvl2pPr>
              <a:defRPr lang="en-US" sz="1200" smtClean="0">
                <a:solidFill>
                  <a:schemeClr val="tx1">
                    <a:lumMod val="75000"/>
                    <a:lumOff val="25000"/>
                  </a:schemeClr>
                </a:solidFill>
              </a:defRPr>
            </a:lvl2pPr>
            <a:lvl3pPr>
              <a:defRPr lang="en-US" sz="1200" smtClean="0">
                <a:solidFill>
                  <a:schemeClr val="tx1">
                    <a:lumMod val="75000"/>
                    <a:lumOff val="25000"/>
                  </a:schemeClr>
                </a:solidFill>
              </a:defRPr>
            </a:lvl3pPr>
            <a:lvl4pPr>
              <a:defRPr lang="en-US" sz="1200" smtClean="0">
                <a:solidFill>
                  <a:schemeClr val="tx1">
                    <a:lumMod val="75000"/>
                    <a:lumOff val="25000"/>
                  </a:schemeClr>
                </a:solidFill>
              </a:defRPr>
            </a:lvl4pPr>
            <a:lvl5pPr>
              <a:defRPr lang="en-US" sz="1200">
                <a:solidFill>
                  <a:schemeClr val="tx1">
                    <a:lumMod val="75000"/>
                    <a:lumOff val="25000"/>
                  </a:schemeClr>
                </a:solidFill>
              </a:defRPr>
            </a:lvl5pPr>
          </a:lstStyle>
          <a:p>
            <a:pPr marL="0" lvl="0" indent="0">
              <a:lnSpc>
                <a:spcPct val="150000"/>
              </a:lnSpc>
              <a:spcBef>
                <a:spcPts val="1000"/>
              </a:spcBef>
              <a:spcAft>
                <a:spcPts val="1200"/>
              </a:spcAft>
              <a:buNone/>
            </a:pPr>
            <a:r>
              <a:rPr lang="en-US"/>
              <a:t>Click to edit Master text styles</a:t>
            </a:r>
          </a:p>
          <a:p>
            <a:pPr marL="0" lvl="1" indent="0">
              <a:lnSpc>
                <a:spcPct val="150000"/>
              </a:lnSpc>
              <a:spcBef>
                <a:spcPts val="1000"/>
              </a:spcBef>
              <a:spcAft>
                <a:spcPts val="1200"/>
              </a:spcAft>
              <a:buNone/>
            </a:pPr>
            <a:r>
              <a:rPr lang="en-US"/>
              <a:t>Second level</a:t>
            </a:r>
          </a:p>
          <a:p>
            <a:pPr marL="0" lvl="2" indent="0">
              <a:lnSpc>
                <a:spcPct val="150000"/>
              </a:lnSpc>
              <a:spcBef>
                <a:spcPts val="1000"/>
              </a:spcBef>
              <a:spcAft>
                <a:spcPts val="1200"/>
              </a:spcAft>
              <a:buNone/>
            </a:pPr>
            <a:r>
              <a:rPr lang="en-US"/>
              <a:t>Third level</a:t>
            </a:r>
          </a:p>
          <a:p>
            <a:pPr marL="0" lvl="3" indent="0">
              <a:lnSpc>
                <a:spcPct val="150000"/>
              </a:lnSpc>
              <a:spcBef>
                <a:spcPts val="1000"/>
              </a:spcBef>
              <a:spcAft>
                <a:spcPts val="1200"/>
              </a:spcAft>
              <a:buNone/>
            </a:pPr>
            <a:r>
              <a:rPr lang="en-US"/>
              <a:t>Fourth level</a:t>
            </a:r>
          </a:p>
          <a:p>
            <a:pPr marL="0" lvl="4" indent="0">
              <a:lnSpc>
                <a:spcPct val="150000"/>
              </a:lnSpc>
              <a:spcBef>
                <a:spcPts val="1000"/>
              </a:spcBef>
              <a:spcAft>
                <a:spcPts val="1200"/>
              </a:spcAft>
              <a:buNone/>
            </a:pPr>
            <a:r>
              <a:rPr lang="en-US"/>
              <a:t>Fifth level</a:t>
            </a:r>
            <a:endParaRPr lang="en-US" dirty="0"/>
          </a:p>
        </p:txBody>
      </p:sp>
      <p:sp>
        <p:nvSpPr>
          <p:cNvPr id="6" name="Date Placeholder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fld id="{8BEEBAAA-29B5-4AF5-BC5F-7E580C29002D}" type="datetimeFigureOut">
              <a:rPr lang="en-US" smtClean="0"/>
              <a:pPr/>
              <a:t>3/17/2020</a:t>
            </a:fld>
            <a:endParaRPr lang="en-US" dirty="0"/>
          </a:p>
        </p:txBody>
      </p:sp>
      <p:sp>
        <p:nvSpPr>
          <p:cNvPr id="7" name="Footer Placeholder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endParaRPr lang="en-US" dirty="0"/>
          </a:p>
        </p:txBody>
      </p:sp>
      <p:sp>
        <p:nvSpPr>
          <p:cNvPr id="8" name="Slide Number Placeholder 5"/>
          <p:cNvSpPr>
            <a:spLocks noGrp="1"/>
          </p:cNvSpPr>
          <p:nvPr>
            <p:ph type="sldNum" sz="quarter" idx="4"/>
          </p:nvPr>
        </p:nvSpPr>
        <p:spPr>
          <a:xfrm>
            <a:off x="8371926"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fld id="{9860EDB8-5305-433F-BE41-D7A86D811DB3}" type="slidenum">
              <a:rPr lang="en-US" smtClean="0"/>
              <a:pPr/>
              <a:t>‹#›</a:t>
            </a:fld>
            <a:endParaRPr lang="en-US" dirty="0"/>
          </a:p>
        </p:txBody>
      </p:sp>
    </p:spTree>
    <p:extLst>
      <p:ext uri="{BB962C8B-B14F-4D97-AF65-F5344CB8AC3E}">
        <p14:creationId xmlns:p14="http://schemas.microsoft.com/office/powerpoint/2010/main" val="2185836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Rectangle 8"/>
          <p:cNvSpPr/>
          <p:nvPr userDrawn="1"/>
        </p:nvSpPr>
        <p:spPr>
          <a:xfrm>
            <a:off x="254951" y="262784"/>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p:cNvSpPr/>
          <p:nvPr userDrawn="1"/>
        </p:nvSpPr>
        <p:spPr bwMode="blackWhite">
          <a:xfrm>
            <a:off x="254950" y="262784"/>
            <a:ext cx="11682101" cy="207264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p:cNvSpPr>
            <a:spLocks noGrp="1"/>
          </p:cNvSpPr>
          <p:nvPr>
            <p:ph type="title"/>
          </p:nvPr>
        </p:nvSpPr>
        <p:spPr>
          <a:xfrm>
            <a:off x="521208" y="1536192"/>
            <a:ext cx="6876288" cy="640080"/>
          </a:xfrm>
        </p:spPr>
        <p:txBody>
          <a:bodyPr>
            <a:normAutofit/>
          </a:bodyPr>
          <a:lstStyle>
            <a:lvl1pPr>
              <a:defRPr sz="3600">
                <a:solidFill>
                  <a:schemeClr val="bg1"/>
                </a:solidFill>
              </a:defRPr>
            </a:lvl1pPr>
          </a:lstStyle>
          <a:p>
            <a:r>
              <a:rPr lang="en-US"/>
              <a:t>Click to edit Master title style</a:t>
            </a:r>
            <a:endParaRPr lang="en-US" dirty="0"/>
          </a:p>
        </p:txBody>
      </p:sp>
      <p:sp>
        <p:nvSpPr>
          <p:cNvPr id="7" name="Content Placeholder 6"/>
          <p:cNvSpPr>
            <a:spLocks noGrp="1"/>
          </p:cNvSpPr>
          <p:nvPr>
            <p:ph sz="quarter" idx="13"/>
          </p:nvPr>
        </p:nvSpPr>
        <p:spPr>
          <a:xfrm>
            <a:off x="539496" y="2560320"/>
            <a:ext cx="9445752" cy="3977640"/>
          </a:xfrm>
        </p:spPr>
        <p:txBody>
          <a:bodyPr vert="horz" lIns="91440" tIns="45720" rIns="91440" bIns="45720" rtlCol="0">
            <a:normAutofit/>
          </a:bodyPr>
          <a:lstStyle>
            <a:lvl1pPr>
              <a:defRPr lang="en-US" sz="2400" smtClean="0">
                <a:solidFill>
                  <a:schemeClr val="tx1">
                    <a:lumMod val="75000"/>
                    <a:lumOff val="25000"/>
                  </a:schemeClr>
                </a:solidFill>
                <a:latin typeface="+mj-lt"/>
              </a:defRPr>
            </a:lvl1pPr>
            <a:lvl2pPr>
              <a:defRPr lang="en-US" sz="1200" dirty="0" smtClean="0">
                <a:solidFill>
                  <a:schemeClr val="tx1">
                    <a:lumMod val="75000"/>
                    <a:lumOff val="25000"/>
                  </a:schemeClr>
                </a:solidFill>
              </a:defRPr>
            </a:lvl2pPr>
            <a:lvl3pPr>
              <a:defRPr lang="en-US" sz="1200" dirty="0" smtClean="0">
                <a:solidFill>
                  <a:schemeClr val="tx1">
                    <a:lumMod val="75000"/>
                    <a:lumOff val="25000"/>
                  </a:schemeClr>
                </a:solidFill>
              </a:defRPr>
            </a:lvl3pPr>
            <a:lvl4pPr>
              <a:defRPr lang="en-US" sz="1200" dirty="0" smtClean="0">
                <a:solidFill>
                  <a:schemeClr val="tx1">
                    <a:lumMod val="75000"/>
                    <a:lumOff val="25000"/>
                  </a:schemeClr>
                </a:solidFill>
              </a:defRPr>
            </a:lvl4pPr>
            <a:lvl5pPr>
              <a:defRPr lang="en-US" sz="1200" dirty="0">
                <a:solidFill>
                  <a:schemeClr val="tx1">
                    <a:lumMod val="75000"/>
                    <a:lumOff val="25000"/>
                  </a:schemeClr>
                </a:solidFill>
              </a:defRPr>
            </a:lvl5pPr>
          </a:lstStyle>
          <a:p>
            <a:pPr marL="0" lvl="0" indent="0">
              <a:lnSpc>
                <a:spcPct val="150000"/>
              </a:lnSpc>
              <a:spcBef>
                <a:spcPts val="1000"/>
              </a:spcBef>
              <a:spcAft>
                <a:spcPts val="1200"/>
              </a:spcAft>
              <a:buNone/>
            </a:pPr>
            <a:r>
              <a:rPr lang="en-US"/>
              <a:t>Click to edit Master text styles</a:t>
            </a:r>
          </a:p>
          <a:p>
            <a:pPr marL="0" lvl="1" indent="0">
              <a:lnSpc>
                <a:spcPct val="150000"/>
              </a:lnSpc>
              <a:spcBef>
                <a:spcPts val="1000"/>
              </a:spcBef>
              <a:spcAft>
                <a:spcPts val="1200"/>
              </a:spcAft>
              <a:buNone/>
            </a:pPr>
            <a:r>
              <a:rPr lang="en-US"/>
              <a:t>Second level</a:t>
            </a:r>
          </a:p>
          <a:p>
            <a:pPr marL="0" lvl="2" indent="0">
              <a:lnSpc>
                <a:spcPct val="150000"/>
              </a:lnSpc>
              <a:spcBef>
                <a:spcPts val="1000"/>
              </a:spcBef>
              <a:spcAft>
                <a:spcPts val="1200"/>
              </a:spcAft>
              <a:buNone/>
            </a:pPr>
            <a:r>
              <a:rPr lang="en-US"/>
              <a:t>Third level</a:t>
            </a:r>
          </a:p>
          <a:p>
            <a:pPr marL="0" lvl="3" indent="0">
              <a:lnSpc>
                <a:spcPct val="150000"/>
              </a:lnSpc>
              <a:spcBef>
                <a:spcPts val="1000"/>
              </a:spcBef>
              <a:spcAft>
                <a:spcPts val="1200"/>
              </a:spcAft>
              <a:buNone/>
            </a:pPr>
            <a:r>
              <a:rPr lang="en-US"/>
              <a:t>Fourth level</a:t>
            </a:r>
          </a:p>
          <a:p>
            <a:pPr marL="0" lvl="4" indent="0">
              <a:lnSpc>
                <a:spcPct val="150000"/>
              </a:lnSpc>
              <a:spcBef>
                <a:spcPts val="1000"/>
              </a:spcBef>
              <a:spcAft>
                <a:spcPts val="1200"/>
              </a:spcAft>
              <a:buNone/>
            </a:pPr>
            <a:r>
              <a:rPr lang="en-US"/>
              <a:t>Fifth level</a:t>
            </a:r>
            <a:endParaRPr lang="en-US" dirty="0"/>
          </a:p>
        </p:txBody>
      </p:sp>
    </p:spTree>
    <p:extLst>
      <p:ext uri="{BB962C8B-B14F-4D97-AF65-F5344CB8AC3E}">
        <p14:creationId xmlns:p14="http://schemas.microsoft.com/office/powerpoint/2010/main" val="13356555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800" dirty="0"/>
          </a:p>
        </p:txBody>
      </p:sp>
      <p:sp>
        <p:nvSpPr>
          <p:cNvPr id="2" name="Title Placeholder 1"/>
          <p:cNvSpPr>
            <a:spLocks noGrp="1"/>
          </p:cNvSpPr>
          <p:nvPr>
            <p:ph type="title"/>
          </p:nvPr>
        </p:nvSpPr>
        <p:spPr>
          <a:xfrm>
            <a:off x="521208" y="448056"/>
            <a:ext cx="6876288" cy="64008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539496" y="1435608"/>
            <a:ext cx="4416552" cy="39776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fld id="{8BEEBAAA-29B5-4AF5-BC5F-7E580C29002D}" type="datetimeFigureOut">
              <a:rPr lang="en-US" smtClean="0"/>
              <a:pPr/>
              <a:t>3/17/2020</a:t>
            </a:fld>
            <a:endParaRPr lang="en-US" dirty="0"/>
          </a:p>
        </p:txBody>
      </p:sp>
      <p:sp>
        <p:nvSpPr>
          <p:cNvPr id="5" name="Footer Placeholder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375904"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fld id="{9860EDB8-5305-433F-BE41-D7A86D811DB3}" type="slidenum">
              <a:rPr lang="en-US" smtClean="0"/>
              <a:pPr/>
              <a:t>‹#›</a:t>
            </a:fld>
            <a:endParaRPr lang="en-US" dirty="0"/>
          </a:p>
        </p:txBody>
      </p:sp>
      <p:cxnSp>
        <p:nvCxnSpPr>
          <p:cNvPr id="8" name="Straight Connector 7"/>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754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orms.office.com/Pages/ResponsePage.aspx?id=-nyLEd2juUiwJjH_abtzi2M2ZSGBc19Km8--b42-Z8FUMDBQODQxQ081MzlPWkEzSjJWTTlOOFpSMi4u"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hyperlink" Target="https://stateofct.directions.training/"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hyperlink" Target="mailto:DAS.BEST.M365ProgramTeam@ct.gov" TargetMode="External"/><Relationship Id="rId2" Type="http://schemas.openxmlformats.org/officeDocument/2006/relationships/hyperlink" Target="https://ctgovexec.sharepoint.com/sites/das/m365"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7052" y="1768562"/>
            <a:ext cx="10515600" cy="2387600"/>
          </a:xfrm>
        </p:spPr>
        <p:txBody>
          <a:bodyPr anchor="ctr" anchorCtr="0">
            <a:normAutofit/>
          </a:bodyPr>
          <a:lstStyle/>
          <a:p>
            <a:r>
              <a:rPr lang="en-US" sz="4800" dirty="0">
                <a:solidFill>
                  <a:schemeClr val="bg1"/>
                </a:solidFill>
              </a:rPr>
              <a:t>Using Microsoft Teams to Manage and Modernize the Workplace</a:t>
            </a:r>
          </a:p>
        </p:txBody>
      </p:sp>
      <p:pic>
        <p:nvPicPr>
          <p:cNvPr id="3" name="Picture 2">
            <a:extLst>
              <a:ext uri="{FF2B5EF4-FFF2-40B4-BE49-F238E27FC236}">
                <a16:creationId xmlns:a16="http://schemas.microsoft.com/office/drawing/2014/main" id="{49A0BEC7-2D62-4B1E-971F-9791EEFD3EB5}"/>
              </a:ext>
            </a:extLst>
          </p:cNvPr>
          <p:cNvPicPr>
            <a:picLocks noChangeAspect="1"/>
          </p:cNvPicPr>
          <p:nvPr/>
        </p:nvPicPr>
        <p:blipFill>
          <a:blip r:embed="rId3"/>
          <a:stretch>
            <a:fillRect/>
          </a:stretch>
        </p:blipFill>
        <p:spPr>
          <a:xfrm>
            <a:off x="702462" y="512970"/>
            <a:ext cx="1579099" cy="1348523"/>
          </a:xfrm>
          <a:prstGeom prst="rect">
            <a:avLst/>
          </a:prstGeom>
        </p:spPr>
      </p:pic>
      <p:pic>
        <p:nvPicPr>
          <p:cNvPr id="4" name="Picture 3">
            <a:extLst>
              <a:ext uri="{FF2B5EF4-FFF2-40B4-BE49-F238E27FC236}">
                <a16:creationId xmlns:a16="http://schemas.microsoft.com/office/drawing/2014/main" id="{9A835638-5BB0-4A30-8FE2-4AFD9670A5C7}"/>
              </a:ext>
            </a:extLst>
          </p:cNvPr>
          <p:cNvPicPr>
            <a:picLocks noChangeAspect="1"/>
          </p:cNvPicPr>
          <p:nvPr/>
        </p:nvPicPr>
        <p:blipFill>
          <a:blip r:embed="rId4"/>
          <a:stretch>
            <a:fillRect/>
          </a:stretch>
        </p:blipFill>
        <p:spPr>
          <a:xfrm>
            <a:off x="8523690" y="657383"/>
            <a:ext cx="3159325" cy="1166797"/>
          </a:xfrm>
          <a:prstGeom prst="rect">
            <a:avLst/>
          </a:prstGeom>
        </p:spPr>
      </p:pic>
      <p:sp>
        <p:nvSpPr>
          <p:cNvPr id="5" name="Title 1">
            <a:extLst>
              <a:ext uri="{FF2B5EF4-FFF2-40B4-BE49-F238E27FC236}">
                <a16:creationId xmlns:a16="http://schemas.microsoft.com/office/drawing/2014/main" id="{BACAF107-C78E-4D25-AAFF-C46588D93AAF}"/>
              </a:ext>
            </a:extLst>
          </p:cNvPr>
          <p:cNvSpPr txBox="1">
            <a:spLocks/>
          </p:cNvSpPr>
          <p:nvPr/>
        </p:nvSpPr>
        <p:spPr>
          <a:xfrm>
            <a:off x="9738803" y="5411754"/>
            <a:ext cx="2025975" cy="894804"/>
          </a:xfrm>
          <a:prstGeom prst="rect">
            <a:avLst/>
          </a:prstGeom>
        </p:spPr>
        <p:txBody>
          <a:bodyPr vert="horz" lIns="91440" tIns="45720" rIns="91440" bIns="45720" rtlCol="0" anchor="ctr" anchorCtr="0">
            <a:normAutofit/>
          </a:bodyPr>
          <a:lstStyle>
            <a:lvl1pPr algn="l" defTabSz="914400" rtl="0" eaLnBrk="1" latinLnBrk="0" hangingPunct="1">
              <a:spcBef>
                <a:spcPct val="0"/>
              </a:spcBef>
              <a:buNone/>
              <a:defRPr sz="2800" kern="1200">
                <a:solidFill>
                  <a:schemeClr val="tx1"/>
                </a:solidFill>
                <a:latin typeface="+mj-lt"/>
                <a:ea typeface="+mj-ea"/>
                <a:cs typeface="+mj-cs"/>
              </a:defRPr>
            </a:lvl1pPr>
          </a:lstStyle>
          <a:p>
            <a:r>
              <a:rPr lang="en-US" dirty="0">
                <a:solidFill>
                  <a:schemeClr val="bg1"/>
                </a:solidFill>
              </a:rPr>
              <a:t>March 2020</a:t>
            </a:r>
          </a:p>
        </p:txBody>
      </p:sp>
    </p:spTree>
    <p:extLst>
      <p:ext uri="{BB962C8B-B14F-4D97-AF65-F5344CB8AC3E}">
        <p14:creationId xmlns:p14="http://schemas.microsoft.com/office/powerpoint/2010/main" val="247180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21207" y="448056"/>
            <a:ext cx="8960144" cy="640080"/>
          </a:xfrm>
        </p:spPr>
        <p:txBody>
          <a:bodyPr>
            <a:normAutofit/>
          </a:bodyPr>
          <a:lstStyle/>
          <a:p>
            <a:r>
              <a:rPr lang="en-US" dirty="0">
                <a:latin typeface="Segoe UI Light" panose="020B0502040204020203" pitchFamily="34" charset="0"/>
                <a:cs typeface="Segoe UI Light" panose="020B0502040204020203" pitchFamily="34" charset="0"/>
              </a:rPr>
              <a:t>Workshop Agenda</a:t>
            </a:r>
          </a:p>
        </p:txBody>
      </p:sp>
      <p:grpSp>
        <p:nvGrpSpPr>
          <p:cNvPr id="18" name="Group 17" descr="Small circle with number 1 inside  indicating step 1"/>
          <p:cNvGrpSpPr/>
          <p:nvPr/>
        </p:nvGrpSpPr>
        <p:grpSpPr bwMode="blackWhite">
          <a:xfrm>
            <a:off x="531552" y="1917997"/>
            <a:ext cx="558179" cy="409838"/>
            <a:chOff x="6953426" y="711274"/>
            <a:chExt cx="558179" cy="409838"/>
          </a:xfrm>
        </p:grpSpPr>
        <p:sp>
          <p:nvSpPr>
            <p:cNvPr id="19" name="Oval 18"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descr="Number 1"/>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21" name="Content Placeholder 17"/>
          <p:cNvSpPr txBox="1">
            <a:spLocks/>
          </p:cNvSpPr>
          <p:nvPr/>
        </p:nvSpPr>
        <p:spPr>
          <a:xfrm>
            <a:off x="1056513" y="5220197"/>
            <a:ext cx="4585731" cy="59655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sz="1800" dirty="0">
                <a:solidFill>
                  <a:srgbClr val="000000"/>
                </a:solidFill>
                <a:latin typeface="Segoe UI" panose="020B0502040204020203" pitchFamily="34" charset="0"/>
              </a:rPr>
              <a:t>How to Make Microsoft Teams a Success for Your Agency</a:t>
            </a:r>
          </a:p>
        </p:txBody>
      </p:sp>
      <p:grpSp>
        <p:nvGrpSpPr>
          <p:cNvPr id="33" name="Group 32" descr="Small circle with number 2 inside  indicating step 2"/>
          <p:cNvGrpSpPr/>
          <p:nvPr/>
        </p:nvGrpSpPr>
        <p:grpSpPr bwMode="blackWhite">
          <a:xfrm>
            <a:off x="531552" y="2804257"/>
            <a:ext cx="558179" cy="409838"/>
            <a:chOff x="6953426" y="711274"/>
            <a:chExt cx="558179" cy="409838"/>
          </a:xfrm>
        </p:grpSpPr>
        <p:sp>
          <p:nvSpPr>
            <p:cNvPr id="34" name="Oval 3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descr="Number 2"/>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36" name="Content Placeholder 17"/>
          <p:cNvSpPr txBox="1">
            <a:spLocks/>
          </p:cNvSpPr>
          <p:nvPr/>
        </p:nvSpPr>
        <p:spPr>
          <a:xfrm>
            <a:off x="1056513" y="2833867"/>
            <a:ext cx="5468574" cy="106581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defRPr/>
            </a:pPr>
            <a:r>
              <a:rPr lang="en-US" sz="1800" dirty="0">
                <a:solidFill>
                  <a:srgbClr val="000000"/>
                </a:solidFill>
                <a:latin typeface="Segoe UI" panose="020B0502040204020203" pitchFamily="34" charset="0"/>
              </a:rPr>
              <a:t>Review Managing Attendees through Microsoft Teams</a:t>
            </a:r>
          </a:p>
        </p:txBody>
      </p:sp>
      <p:grpSp>
        <p:nvGrpSpPr>
          <p:cNvPr id="22" name="Group 21" descr="Small circle with number 3 inside  indicating step 3"/>
          <p:cNvGrpSpPr/>
          <p:nvPr/>
        </p:nvGrpSpPr>
        <p:grpSpPr bwMode="blackWhite">
          <a:xfrm>
            <a:off x="529024" y="3608015"/>
            <a:ext cx="558179" cy="409838"/>
            <a:chOff x="6953426" y="711274"/>
            <a:chExt cx="558179" cy="409838"/>
          </a:xfrm>
        </p:grpSpPr>
        <p:sp>
          <p:nvSpPr>
            <p:cNvPr id="24" name="Oval 2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descr="Number 3"/>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32" name="Content Placeholder 17"/>
          <p:cNvSpPr txBox="1">
            <a:spLocks/>
          </p:cNvSpPr>
          <p:nvPr/>
        </p:nvSpPr>
        <p:spPr>
          <a:xfrm>
            <a:off x="1048991" y="3666919"/>
            <a:ext cx="6001235" cy="761144"/>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defRPr/>
            </a:pPr>
            <a:r>
              <a:rPr lang="en-US" sz="1800" dirty="0">
                <a:solidFill>
                  <a:srgbClr val="000000"/>
                </a:solidFill>
                <a:latin typeface="Segoe UI" panose="020B0502040204020203" pitchFamily="34" charset="0"/>
              </a:rPr>
              <a:t>Best Practices on Virtual Meetings through Microsoft Teams</a:t>
            </a:r>
          </a:p>
        </p:txBody>
      </p:sp>
      <p:grpSp>
        <p:nvGrpSpPr>
          <p:cNvPr id="37" name="Group 36" descr="Small circle with number 4 inside  indicating step 4"/>
          <p:cNvGrpSpPr/>
          <p:nvPr/>
        </p:nvGrpSpPr>
        <p:grpSpPr bwMode="blackWhite">
          <a:xfrm>
            <a:off x="514487" y="5199482"/>
            <a:ext cx="558179" cy="409838"/>
            <a:chOff x="6953426" y="711274"/>
            <a:chExt cx="558179" cy="409838"/>
          </a:xfrm>
        </p:grpSpPr>
        <p:sp>
          <p:nvSpPr>
            <p:cNvPr id="38" name="Oval 37"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Box 38" descr="Number 4"/>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5</a:t>
              </a:r>
            </a:p>
          </p:txBody>
        </p:sp>
      </p:grpSp>
      <p:sp>
        <p:nvSpPr>
          <p:cNvPr id="40" name="Content Placeholder 17"/>
          <p:cNvSpPr txBox="1">
            <a:spLocks/>
          </p:cNvSpPr>
          <p:nvPr/>
        </p:nvSpPr>
        <p:spPr>
          <a:xfrm>
            <a:off x="1072666" y="4499809"/>
            <a:ext cx="4504252" cy="563538"/>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defRPr/>
            </a:pPr>
            <a:r>
              <a:rPr lang="en-US" sz="1800" dirty="0">
                <a:solidFill>
                  <a:srgbClr val="000000"/>
                </a:solidFill>
                <a:latin typeface="Segoe UI" panose="020B0502040204020203" pitchFamily="34" charset="0"/>
              </a:rPr>
              <a:t>Working Inside of a Microsoft Team Site</a:t>
            </a:r>
          </a:p>
        </p:txBody>
      </p:sp>
      <p:sp>
        <p:nvSpPr>
          <p:cNvPr id="26" name="Content Placeholder 17">
            <a:extLst>
              <a:ext uri="{FF2B5EF4-FFF2-40B4-BE49-F238E27FC236}">
                <a16:creationId xmlns:a16="http://schemas.microsoft.com/office/drawing/2014/main" id="{71FA0AE7-6FD6-4680-8C79-204971892ACB}"/>
              </a:ext>
            </a:extLst>
          </p:cNvPr>
          <p:cNvSpPr txBox="1">
            <a:spLocks/>
          </p:cNvSpPr>
          <p:nvPr/>
        </p:nvSpPr>
        <p:spPr>
          <a:xfrm>
            <a:off x="1048991" y="1985947"/>
            <a:ext cx="4585731" cy="59655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sz="1800" dirty="0">
                <a:solidFill>
                  <a:srgbClr val="000000"/>
                </a:solidFill>
                <a:latin typeface="Segoe UI" panose="020B0502040204020203" pitchFamily="34" charset="0"/>
              </a:rPr>
              <a:t>Brief Overview of Microsoft Teams</a:t>
            </a:r>
          </a:p>
        </p:txBody>
      </p:sp>
      <p:grpSp>
        <p:nvGrpSpPr>
          <p:cNvPr id="27" name="Group 26" descr="Small circle with number 4 inside  indicating step 4">
            <a:extLst>
              <a:ext uri="{FF2B5EF4-FFF2-40B4-BE49-F238E27FC236}">
                <a16:creationId xmlns:a16="http://schemas.microsoft.com/office/drawing/2014/main" id="{1A96DB8A-59F3-4F40-A4D4-22FA177BED8D}"/>
              </a:ext>
            </a:extLst>
          </p:cNvPr>
          <p:cNvGrpSpPr/>
          <p:nvPr/>
        </p:nvGrpSpPr>
        <p:grpSpPr bwMode="blackWhite">
          <a:xfrm>
            <a:off x="529024" y="4460067"/>
            <a:ext cx="558179" cy="409838"/>
            <a:chOff x="6953426" y="711274"/>
            <a:chExt cx="558179" cy="409838"/>
          </a:xfrm>
        </p:grpSpPr>
        <p:sp>
          <p:nvSpPr>
            <p:cNvPr id="28" name="Oval 27" descr="Small circle">
              <a:extLst>
                <a:ext uri="{FF2B5EF4-FFF2-40B4-BE49-F238E27FC236}">
                  <a16:creationId xmlns:a16="http://schemas.microsoft.com/office/drawing/2014/main" id="{0E78D7A2-3365-4C64-A2E6-B3BE1FF93669}"/>
                </a:ext>
              </a:extLst>
            </p:cNvPr>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descr="Number 4">
              <a:extLst>
                <a:ext uri="{FF2B5EF4-FFF2-40B4-BE49-F238E27FC236}">
                  <a16:creationId xmlns:a16="http://schemas.microsoft.com/office/drawing/2014/main" id="{DD9D22B9-99D4-46F0-8DD7-064D393B7AD4}"/>
                </a:ext>
              </a:extLst>
            </p:cNvPr>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4</a:t>
              </a:r>
            </a:p>
          </p:txBody>
        </p:sp>
      </p:grpSp>
    </p:spTree>
    <p:extLst>
      <p:ext uri="{BB962C8B-B14F-4D97-AF65-F5344CB8AC3E}">
        <p14:creationId xmlns:p14="http://schemas.microsoft.com/office/powerpoint/2010/main" val="1107001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latin typeface="Segoe UI Light" panose="020B0502040204020203" pitchFamily="34" charset="0"/>
                <a:cs typeface="Segoe UI Light" panose="020B0502040204020203" pitchFamily="34" charset="0"/>
              </a:rPr>
              <a:t>Brief Overview </a:t>
            </a:r>
            <a:r>
              <a:rPr lang="en-US" i="1" dirty="0">
                <a:latin typeface="Segoe UI Light" panose="020B0502040204020203" pitchFamily="34" charset="0"/>
                <a:cs typeface="Segoe UI Light" panose="020B0502040204020203" pitchFamily="34" charset="0"/>
              </a:rPr>
              <a:t>What is Microsoft Teams</a:t>
            </a:r>
            <a:r>
              <a:rPr lang="en-US" dirty="0">
                <a:latin typeface="Segoe UI Light" panose="020B0502040204020203" pitchFamily="34" charset="0"/>
                <a:cs typeface="Segoe UI Light" panose="020B0502040204020203" pitchFamily="34" charset="0"/>
              </a:rPr>
              <a:t>?</a:t>
            </a:r>
          </a:p>
        </p:txBody>
      </p:sp>
      <p:sp>
        <p:nvSpPr>
          <p:cNvPr id="5" name="Content Placeholder 4"/>
          <p:cNvSpPr>
            <a:spLocks noGrp="1"/>
          </p:cNvSpPr>
          <p:nvPr>
            <p:ph sz="half" idx="4294967295"/>
          </p:nvPr>
        </p:nvSpPr>
        <p:spPr>
          <a:xfrm>
            <a:off x="701335" y="1287262"/>
            <a:ext cx="6324023" cy="4721215"/>
          </a:xfrm>
        </p:spPr>
        <p:txBody>
          <a:bodyPr vert="horz" lIns="91440" tIns="45720" rIns="91440" bIns="45720" rtlCol="0">
            <a:normAutofit/>
          </a:bodyPr>
          <a:lstStyle/>
          <a:p>
            <a:pPr marL="0" lvl="1" indent="0">
              <a:buNone/>
            </a:pPr>
            <a:endParaRPr lang="en-US" dirty="0"/>
          </a:p>
          <a:p>
            <a:pPr marL="0" indent="0">
              <a:lnSpc>
                <a:spcPts val="1800"/>
              </a:lnSpc>
              <a:spcBef>
                <a:spcPts val="1000"/>
              </a:spcBef>
              <a:spcAft>
                <a:spcPts val="600"/>
              </a:spcAft>
              <a:buNone/>
            </a:pPr>
            <a:endParaRPr lang="en-US" sz="1200"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8" name="Content Placeholder 4">
            <a:extLst>
              <a:ext uri="{FF2B5EF4-FFF2-40B4-BE49-F238E27FC236}">
                <a16:creationId xmlns:a16="http://schemas.microsoft.com/office/drawing/2014/main" id="{752318E5-CF0A-470B-83A6-A7412BA2C72C}"/>
              </a:ext>
            </a:extLst>
          </p:cNvPr>
          <p:cNvSpPr txBox="1">
            <a:spLocks/>
          </p:cNvSpPr>
          <p:nvPr/>
        </p:nvSpPr>
        <p:spPr>
          <a:xfrm>
            <a:off x="4618014" y="2648730"/>
            <a:ext cx="4654570" cy="1292955"/>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9" name="Content Placeholder 4">
            <a:extLst>
              <a:ext uri="{FF2B5EF4-FFF2-40B4-BE49-F238E27FC236}">
                <a16:creationId xmlns:a16="http://schemas.microsoft.com/office/drawing/2014/main" id="{D67DDC0F-9C03-4F8B-BB75-65D6769BC682}"/>
              </a:ext>
            </a:extLst>
          </p:cNvPr>
          <p:cNvSpPr txBox="1">
            <a:spLocks/>
          </p:cNvSpPr>
          <p:nvPr/>
        </p:nvSpPr>
        <p:spPr>
          <a:xfrm>
            <a:off x="701335" y="5717219"/>
            <a:ext cx="7350711" cy="772358"/>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2" name="Rectangle 1">
            <a:extLst>
              <a:ext uri="{FF2B5EF4-FFF2-40B4-BE49-F238E27FC236}">
                <a16:creationId xmlns:a16="http://schemas.microsoft.com/office/drawing/2014/main" id="{9C3AD3F5-F4FE-49B8-99B3-842C34A120B0}"/>
              </a:ext>
            </a:extLst>
          </p:cNvPr>
          <p:cNvSpPr/>
          <p:nvPr/>
        </p:nvSpPr>
        <p:spPr>
          <a:xfrm>
            <a:off x="6294267" y="2925822"/>
            <a:ext cx="4397366" cy="1477328"/>
          </a:xfrm>
          <a:prstGeom prst="rect">
            <a:avLst/>
          </a:prstGeom>
        </p:spPr>
        <p:txBody>
          <a:bodyPr wrap="square">
            <a:spAutoFit/>
          </a:bodyPr>
          <a:lstStyle/>
          <a:p>
            <a:r>
              <a:rPr lang="en-US" b="1" dirty="0">
                <a:solidFill>
                  <a:srgbClr val="000000"/>
                </a:solidFill>
                <a:latin typeface="Segoe UI" panose="020B0502040204020203" pitchFamily="34" charset="0"/>
              </a:rPr>
              <a:t>Collaborate from anywhere</a:t>
            </a:r>
          </a:p>
          <a:p>
            <a:r>
              <a:rPr lang="en-US" dirty="0">
                <a:solidFill>
                  <a:srgbClr val="000000"/>
                </a:solidFill>
                <a:latin typeface="Segoe UI" panose="020B0502040204020203" pitchFamily="34" charset="0"/>
              </a:rPr>
              <a:t>Never do that frantic, searching-for-files thing ever again. In Teams you can access, share, and edit Word docs, PowerPoint, and Excel files in real time.</a:t>
            </a:r>
            <a:endParaRPr lang="en-US" b="0" i="0" u="none" strike="noStrike" dirty="0">
              <a:solidFill>
                <a:srgbClr val="000000"/>
              </a:solidFill>
              <a:effectLst/>
              <a:latin typeface="Segoe UI" panose="020B0502040204020203" pitchFamily="34" charset="0"/>
            </a:endParaRPr>
          </a:p>
        </p:txBody>
      </p:sp>
      <p:sp>
        <p:nvSpPr>
          <p:cNvPr id="4" name="Rectangle 3">
            <a:extLst>
              <a:ext uri="{FF2B5EF4-FFF2-40B4-BE49-F238E27FC236}">
                <a16:creationId xmlns:a16="http://schemas.microsoft.com/office/drawing/2014/main" id="{141E2946-CC74-4B9D-8181-E117049160E3}"/>
              </a:ext>
            </a:extLst>
          </p:cNvPr>
          <p:cNvSpPr/>
          <p:nvPr/>
        </p:nvSpPr>
        <p:spPr>
          <a:xfrm>
            <a:off x="5810496" y="1296348"/>
            <a:ext cx="6096000" cy="1200329"/>
          </a:xfrm>
          <a:prstGeom prst="rect">
            <a:avLst/>
          </a:prstGeom>
        </p:spPr>
        <p:txBody>
          <a:bodyPr>
            <a:spAutoFit/>
          </a:bodyPr>
          <a:lstStyle/>
          <a:p>
            <a:r>
              <a:rPr lang="en-US" b="1" dirty="0">
                <a:solidFill>
                  <a:srgbClr val="000000"/>
                </a:solidFill>
                <a:latin typeface="Segoe UI" panose="020B0502040204020203" pitchFamily="34" charset="0"/>
              </a:rPr>
              <a:t>Meet from anywhere</a:t>
            </a:r>
          </a:p>
          <a:p>
            <a:r>
              <a:rPr lang="en-US" dirty="0">
                <a:solidFill>
                  <a:srgbClr val="000000"/>
                </a:solidFill>
                <a:latin typeface="Segoe UI" panose="020B0502040204020203" pitchFamily="34" charset="0"/>
              </a:rPr>
              <a:t>Instantly go from group chat to video conference with the touch of a button. Teams of 10 or 10,000 can meet in one place, no matter how many places they’re in.</a:t>
            </a:r>
            <a:endParaRPr lang="en-US" b="0" i="0" u="none" strike="noStrike" dirty="0">
              <a:solidFill>
                <a:srgbClr val="000000"/>
              </a:solidFill>
              <a:effectLst/>
              <a:latin typeface="Segoe UI" panose="020B0502040204020203" pitchFamily="34" charset="0"/>
            </a:endParaRPr>
          </a:p>
        </p:txBody>
      </p:sp>
      <p:sp>
        <p:nvSpPr>
          <p:cNvPr id="7" name="Rectangle 6">
            <a:extLst>
              <a:ext uri="{FF2B5EF4-FFF2-40B4-BE49-F238E27FC236}">
                <a16:creationId xmlns:a16="http://schemas.microsoft.com/office/drawing/2014/main" id="{6F684965-FAC2-463E-B271-DCEA0B99C6CA}"/>
              </a:ext>
            </a:extLst>
          </p:cNvPr>
          <p:cNvSpPr/>
          <p:nvPr/>
        </p:nvSpPr>
        <p:spPr>
          <a:xfrm>
            <a:off x="6303645" y="4680242"/>
            <a:ext cx="5266081" cy="923330"/>
          </a:xfrm>
          <a:prstGeom prst="rect">
            <a:avLst/>
          </a:prstGeom>
        </p:spPr>
        <p:txBody>
          <a:bodyPr wrap="square">
            <a:spAutoFit/>
          </a:bodyPr>
          <a:lstStyle/>
          <a:p>
            <a:r>
              <a:rPr lang="en-US" b="1" dirty="0">
                <a:solidFill>
                  <a:srgbClr val="000000"/>
                </a:solidFill>
                <a:latin typeface="Segoe UI" panose="020B0502040204020203" pitchFamily="34" charset="0"/>
              </a:rPr>
              <a:t>Chat from anywhere</a:t>
            </a:r>
          </a:p>
          <a:p>
            <a:r>
              <a:rPr lang="en-US" dirty="0">
                <a:solidFill>
                  <a:srgbClr val="000000"/>
                </a:solidFill>
                <a:latin typeface="Segoe UI" panose="020B0502040204020203" pitchFamily="34" charset="0"/>
              </a:rPr>
              <a:t>Share your opinion, and your thoughts. Send emojis in a group chat or in one-to-one messages.</a:t>
            </a:r>
            <a:endParaRPr lang="en-US" b="0" i="0" u="none" strike="noStrike" dirty="0">
              <a:solidFill>
                <a:srgbClr val="000000"/>
              </a:solidFill>
              <a:effectLst/>
              <a:latin typeface="Segoe UI" panose="020B0502040204020203" pitchFamily="34" charset="0"/>
            </a:endParaRPr>
          </a:p>
        </p:txBody>
      </p:sp>
      <p:sp>
        <p:nvSpPr>
          <p:cNvPr id="13" name="Rectangle 12">
            <a:extLst>
              <a:ext uri="{FF2B5EF4-FFF2-40B4-BE49-F238E27FC236}">
                <a16:creationId xmlns:a16="http://schemas.microsoft.com/office/drawing/2014/main" id="{E61971EF-F269-492A-B535-B905D4E9678E}"/>
              </a:ext>
            </a:extLst>
          </p:cNvPr>
          <p:cNvSpPr/>
          <p:nvPr/>
        </p:nvSpPr>
        <p:spPr>
          <a:xfrm>
            <a:off x="651646" y="1356616"/>
            <a:ext cx="5281545" cy="3970318"/>
          </a:xfrm>
          <a:prstGeom prst="rect">
            <a:avLst/>
          </a:prstGeom>
        </p:spPr>
        <p:txBody>
          <a:bodyPr wrap="square">
            <a:spAutoFit/>
          </a:bodyPr>
          <a:lstStyle/>
          <a:p>
            <a:r>
              <a:rPr lang="en-US" b="1" dirty="0">
                <a:solidFill>
                  <a:srgbClr val="000000"/>
                </a:solidFill>
                <a:latin typeface="Segoe UI" panose="020B0502040204020203" pitchFamily="34" charset="0"/>
              </a:rPr>
              <a:t>Launch from Your PC with Microsoft Teams Client:</a:t>
            </a:r>
          </a:p>
          <a:p>
            <a:br>
              <a:rPr lang="en-US" b="1" dirty="0">
                <a:solidFill>
                  <a:srgbClr val="000000"/>
                </a:solidFill>
                <a:latin typeface="Segoe UI" panose="020B0502040204020203" pitchFamily="34" charset="0"/>
              </a:rPr>
            </a:br>
            <a:br>
              <a:rPr lang="en-US" b="1" dirty="0">
                <a:solidFill>
                  <a:srgbClr val="000000"/>
                </a:solidFill>
                <a:latin typeface="Segoe UI" panose="020B0502040204020203" pitchFamily="34" charset="0"/>
              </a:rPr>
            </a:br>
            <a:br>
              <a:rPr lang="en-US" b="1" dirty="0">
                <a:solidFill>
                  <a:srgbClr val="000000"/>
                </a:solidFill>
                <a:latin typeface="Segoe UI" panose="020B0502040204020203" pitchFamily="34" charset="0"/>
              </a:rPr>
            </a:br>
            <a:br>
              <a:rPr lang="en-US" b="1" dirty="0">
                <a:solidFill>
                  <a:srgbClr val="000000"/>
                </a:solidFill>
                <a:latin typeface="Segoe UI" panose="020B0502040204020203" pitchFamily="34" charset="0"/>
              </a:rPr>
            </a:br>
            <a:endParaRPr lang="en-US" b="1" dirty="0">
              <a:solidFill>
                <a:srgbClr val="000000"/>
              </a:solidFill>
              <a:latin typeface="Segoe UI" panose="020B0502040204020203" pitchFamily="34" charset="0"/>
            </a:endParaRPr>
          </a:p>
          <a:p>
            <a:r>
              <a:rPr lang="en-US" b="1" dirty="0">
                <a:solidFill>
                  <a:srgbClr val="000000"/>
                </a:solidFill>
                <a:latin typeface="Segoe UI" panose="020B0502040204020203" pitchFamily="34" charset="0"/>
              </a:rPr>
              <a:t>Launch from the Browser</a:t>
            </a:r>
          </a:p>
          <a:p>
            <a:endParaRPr lang="en-US" b="0" i="0" u="none" strike="noStrike" dirty="0">
              <a:solidFill>
                <a:srgbClr val="000000"/>
              </a:solidFill>
              <a:effectLst/>
              <a:latin typeface="Segoe UI" panose="020B0502040204020203" pitchFamily="34" charset="0"/>
            </a:endParaRPr>
          </a:p>
          <a:p>
            <a:endParaRPr lang="en-US" dirty="0">
              <a:solidFill>
                <a:srgbClr val="000000"/>
              </a:solidFill>
              <a:latin typeface="Segoe UI" panose="020B0502040204020203" pitchFamily="34" charset="0"/>
            </a:endParaRPr>
          </a:p>
          <a:p>
            <a:endParaRPr lang="en-US" b="0" i="0" u="none" strike="noStrike" dirty="0">
              <a:solidFill>
                <a:srgbClr val="000000"/>
              </a:solidFill>
              <a:effectLst/>
              <a:latin typeface="Segoe UI" panose="020B0502040204020203" pitchFamily="34" charset="0"/>
            </a:endParaRPr>
          </a:p>
          <a:p>
            <a:endParaRPr lang="en-US" dirty="0">
              <a:solidFill>
                <a:srgbClr val="000000"/>
              </a:solidFill>
              <a:latin typeface="Segoe UI" panose="020B0502040204020203" pitchFamily="34" charset="0"/>
            </a:endParaRPr>
          </a:p>
          <a:p>
            <a:endParaRPr lang="en-US" b="0" i="0" u="none" strike="noStrike" dirty="0">
              <a:solidFill>
                <a:srgbClr val="000000"/>
              </a:solidFill>
              <a:effectLst/>
              <a:latin typeface="Segoe UI" panose="020B0502040204020203" pitchFamily="34" charset="0"/>
            </a:endParaRPr>
          </a:p>
          <a:p>
            <a:endParaRPr lang="en-US" b="0" i="0" u="none" strike="noStrike" dirty="0">
              <a:solidFill>
                <a:srgbClr val="000000"/>
              </a:solidFill>
              <a:effectLst/>
              <a:latin typeface="Segoe UI" panose="020B0502040204020203" pitchFamily="34" charset="0"/>
            </a:endParaRPr>
          </a:p>
        </p:txBody>
      </p:sp>
      <p:pic>
        <p:nvPicPr>
          <p:cNvPr id="12" name="Picture 11">
            <a:extLst>
              <a:ext uri="{FF2B5EF4-FFF2-40B4-BE49-F238E27FC236}">
                <a16:creationId xmlns:a16="http://schemas.microsoft.com/office/drawing/2014/main" id="{5557478A-C469-4AC1-8A06-9E8B72F950FC}"/>
              </a:ext>
            </a:extLst>
          </p:cNvPr>
          <p:cNvPicPr>
            <a:picLocks noChangeAspect="1"/>
          </p:cNvPicPr>
          <p:nvPr/>
        </p:nvPicPr>
        <p:blipFill>
          <a:blip r:embed="rId2"/>
          <a:stretch>
            <a:fillRect/>
          </a:stretch>
        </p:blipFill>
        <p:spPr>
          <a:xfrm>
            <a:off x="701335" y="3682565"/>
            <a:ext cx="4778926" cy="1528622"/>
          </a:xfrm>
          <a:prstGeom prst="rect">
            <a:avLst/>
          </a:prstGeom>
        </p:spPr>
      </p:pic>
      <p:pic>
        <p:nvPicPr>
          <p:cNvPr id="15" name="Picture 14">
            <a:extLst>
              <a:ext uri="{FF2B5EF4-FFF2-40B4-BE49-F238E27FC236}">
                <a16:creationId xmlns:a16="http://schemas.microsoft.com/office/drawing/2014/main" id="{CE1AA5D9-6F26-4F96-83A2-35BB00226D5E}"/>
              </a:ext>
            </a:extLst>
          </p:cNvPr>
          <p:cNvPicPr>
            <a:picLocks noChangeAspect="1"/>
          </p:cNvPicPr>
          <p:nvPr/>
        </p:nvPicPr>
        <p:blipFill>
          <a:blip r:embed="rId3"/>
          <a:stretch>
            <a:fillRect/>
          </a:stretch>
        </p:blipFill>
        <p:spPr>
          <a:xfrm>
            <a:off x="2965261" y="1684637"/>
            <a:ext cx="2567314" cy="1470125"/>
          </a:xfrm>
          <a:prstGeom prst="rect">
            <a:avLst/>
          </a:prstGeom>
        </p:spPr>
      </p:pic>
      <p:pic>
        <p:nvPicPr>
          <p:cNvPr id="16" name="Picture 15">
            <a:extLst>
              <a:ext uri="{FF2B5EF4-FFF2-40B4-BE49-F238E27FC236}">
                <a16:creationId xmlns:a16="http://schemas.microsoft.com/office/drawing/2014/main" id="{52B2DF2D-D9B4-4385-BF6C-CC5C3861CE90}"/>
              </a:ext>
            </a:extLst>
          </p:cNvPr>
          <p:cNvPicPr>
            <a:picLocks noChangeAspect="1"/>
          </p:cNvPicPr>
          <p:nvPr/>
        </p:nvPicPr>
        <p:blipFill>
          <a:blip r:embed="rId4"/>
          <a:stretch>
            <a:fillRect/>
          </a:stretch>
        </p:blipFill>
        <p:spPr>
          <a:xfrm>
            <a:off x="10484527" y="223547"/>
            <a:ext cx="1085199" cy="926741"/>
          </a:xfrm>
          <a:prstGeom prst="rect">
            <a:avLst/>
          </a:prstGeom>
        </p:spPr>
      </p:pic>
      <p:sp>
        <p:nvSpPr>
          <p:cNvPr id="18" name="Content Placeholder 4">
            <a:extLst>
              <a:ext uri="{FF2B5EF4-FFF2-40B4-BE49-F238E27FC236}">
                <a16:creationId xmlns:a16="http://schemas.microsoft.com/office/drawing/2014/main" id="{0BAA9BBD-856A-40C8-BB4A-815EB2F58DCB}"/>
              </a:ext>
            </a:extLst>
          </p:cNvPr>
          <p:cNvSpPr txBox="1">
            <a:spLocks/>
          </p:cNvSpPr>
          <p:nvPr/>
        </p:nvSpPr>
        <p:spPr>
          <a:xfrm>
            <a:off x="862613" y="5691652"/>
            <a:ext cx="7350711" cy="772358"/>
          </a:xfrm>
          <a:prstGeom prst="rect">
            <a:avLst/>
          </a:prstGeom>
        </p:spPr>
        <p:txBody>
          <a:bodyPr vert="horz" lIns="91440" tIns="45720" rIns="91440" bIns="45720" rtlCol="0">
            <a:normAutofit fontScale="25000" lnSpcReduction="20000"/>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marL="0" lvl="1" indent="0">
              <a:buNone/>
            </a:pPr>
            <a:r>
              <a:rPr lang="en-US" sz="6200" b="1" i="1" dirty="0">
                <a:solidFill>
                  <a:srgbClr val="DD462F"/>
                </a:solidFill>
              </a:rPr>
              <a:t>Let’s Launch Teams Now!</a:t>
            </a:r>
            <a:endParaRPr lang="en-US" sz="6200" b="1" dirty="0">
              <a:solidFill>
                <a:srgbClr val="DD462F"/>
              </a:solidFill>
            </a:endParaRPr>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61917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latin typeface="Segoe UI Light" panose="020B0502040204020203" pitchFamily="34" charset="0"/>
                <a:cs typeface="Segoe UI Light" panose="020B0502040204020203" pitchFamily="34" charset="0"/>
              </a:rPr>
              <a:t>Managing Attendees Through Microsoft Teams</a:t>
            </a:r>
          </a:p>
        </p:txBody>
      </p:sp>
      <p:sp>
        <p:nvSpPr>
          <p:cNvPr id="5" name="Content Placeholder 4"/>
          <p:cNvSpPr>
            <a:spLocks noGrp="1"/>
          </p:cNvSpPr>
          <p:nvPr>
            <p:ph sz="half" idx="4294967295"/>
          </p:nvPr>
        </p:nvSpPr>
        <p:spPr>
          <a:xfrm>
            <a:off x="701335" y="1287262"/>
            <a:ext cx="6324023" cy="4721215"/>
          </a:xfrm>
        </p:spPr>
        <p:txBody>
          <a:bodyPr vert="horz" lIns="91440" tIns="45720" rIns="91440" bIns="45720" rtlCol="0">
            <a:normAutofit fontScale="92500" lnSpcReduction="20000"/>
          </a:bodyPr>
          <a:lstStyle/>
          <a:p>
            <a:pPr marL="0" lvl="1" indent="0">
              <a:buNone/>
            </a:pPr>
            <a:r>
              <a:rPr lang="en-US" sz="2400" b="1" u="sng" dirty="0">
                <a:latin typeface="Calibri" panose="020F0502020204030204" pitchFamily="34" charset="0"/>
              </a:rPr>
              <a:t>Instant Communications through Chat</a:t>
            </a:r>
          </a:p>
          <a:p>
            <a:pPr lvl="1">
              <a:buFont typeface="Wingdings" panose="05000000000000000000" pitchFamily="2" charset="2"/>
              <a:buChar char="§"/>
            </a:pPr>
            <a:r>
              <a:rPr lang="en-US" sz="1800" dirty="0"/>
              <a:t>Understanding Presence Indicators</a:t>
            </a:r>
          </a:p>
          <a:p>
            <a:pPr lvl="1">
              <a:buFont typeface="Wingdings" panose="05000000000000000000" pitchFamily="2" charset="2"/>
              <a:buChar char="§"/>
            </a:pPr>
            <a:r>
              <a:rPr lang="en-US" sz="1800" dirty="0"/>
              <a:t>Start a New Chat (Chat History)</a:t>
            </a:r>
          </a:p>
          <a:p>
            <a:pPr lvl="1">
              <a:buFont typeface="Wingdings" panose="05000000000000000000" pitchFamily="2" charset="2"/>
              <a:buChar char="§"/>
            </a:pPr>
            <a:r>
              <a:rPr lang="en-US" sz="1800" dirty="0"/>
              <a:t>Hold a PC to PC Phone Call (Call History)</a:t>
            </a:r>
          </a:p>
          <a:p>
            <a:pPr lvl="2">
              <a:buFont typeface="Wingdings" panose="05000000000000000000" pitchFamily="2" charset="2"/>
              <a:buChar char="ü"/>
            </a:pPr>
            <a:r>
              <a:rPr lang="en-US" sz="1800" dirty="0"/>
              <a:t>Users must have microphone and speakers</a:t>
            </a:r>
          </a:p>
          <a:p>
            <a:pPr lvl="1">
              <a:buFont typeface="Wingdings" panose="05000000000000000000" pitchFamily="2" charset="2"/>
              <a:buChar char="§"/>
            </a:pPr>
            <a:r>
              <a:rPr lang="en-US" sz="1800" dirty="0"/>
              <a:t>Video Chat (must have camera)</a:t>
            </a:r>
          </a:p>
          <a:p>
            <a:pPr lvl="1">
              <a:buFont typeface="Wingdings" panose="05000000000000000000" pitchFamily="2" charset="2"/>
              <a:buChar char="§"/>
            </a:pPr>
            <a:r>
              <a:rPr lang="en-US" sz="1800" dirty="0"/>
              <a:t>Screen Share, Allow Remote Control between Users, Upload a file</a:t>
            </a:r>
          </a:p>
          <a:p>
            <a:pPr marL="0" lvl="1" indent="0">
              <a:buNone/>
            </a:pPr>
            <a:endParaRPr lang="en-US" dirty="0"/>
          </a:p>
          <a:p>
            <a:pPr marL="0" indent="0">
              <a:lnSpc>
                <a:spcPts val="1800"/>
              </a:lnSpc>
              <a:spcBef>
                <a:spcPts val="1000"/>
              </a:spcBef>
              <a:spcAft>
                <a:spcPts val="600"/>
              </a:spcAft>
              <a:buNone/>
            </a:pPr>
            <a:endParaRPr lang="en-US" sz="1200"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8" name="Content Placeholder 4">
            <a:extLst>
              <a:ext uri="{FF2B5EF4-FFF2-40B4-BE49-F238E27FC236}">
                <a16:creationId xmlns:a16="http://schemas.microsoft.com/office/drawing/2014/main" id="{752318E5-CF0A-470B-83A6-A7412BA2C72C}"/>
              </a:ext>
            </a:extLst>
          </p:cNvPr>
          <p:cNvSpPr txBox="1">
            <a:spLocks/>
          </p:cNvSpPr>
          <p:nvPr/>
        </p:nvSpPr>
        <p:spPr>
          <a:xfrm>
            <a:off x="4618014" y="2648730"/>
            <a:ext cx="4654570" cy="1292955"/>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9" name="Content Placeholder 4">
            <a:extLst>
              <a:ext uri="{FF2B5EF4-FFF2-40B4-BE49-F238E27FC236}">
                <a16:creationId xmlns:a16="http://schemas.microsoft.com/office/drawing/2014/main" id="{D67DDC0F-9C03-4F8B-BB75-65D6769BC682}"/>
              </a:ext>
            </a:extLst>
          </p:cNvPr>
          <p:cNvSpPr txBox="1">
            <a:spLocks/>
          </p:cNvSpPr>
          <p:nvPr/>
        </p:nvSpPr>
        <p:spPr>
          <a:xfrm>
            <a:off x="701335" y="5717219"/>
            <a:ext cx="7350711" cy="772358"/>
          </a:xfrm>
          <a:prstGeom prst="rect">
            <a:avLst/>
          </a:prstGeom>
        </p:spPr>
        <p:txBody>
          <a:bodyPr vert="horz" lIns="91440" tIns="45720" rIns="91440" bIns="45720" rtlCol="0">
            <a:normAutofit fontScale="25000" lnSpcReduction="20000"/>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marL="0" lvl="1" indent="0">
              <a:buNone/>
            </a:pPr>
            <a:r>
              <a:rPr lang="en-US" sz="6200" b="1" i="1" dirty="0">
                <a:solidFill>
                  <a:srgbClr val="DD462F"/>
                </a:solidFill>
              </a:rPr>
              <a:t>Let’s Walk Through This Now in Microsoft Teams</a:t>
            </a:r>
            <a:r>
              <a:rPr lang="en-US" sz="6200" b="1" dirty="0">
                <a:solidFill>
                  <a:srgbClr val="DD462F"/>
                </a:solidFill>
              </a:rPr>
              <a:t>!</a:t>
            </a:r>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id="{D9FD2ED4-9E62-4280-B9AB-7490A3C354DF}"/>
              </a:ext>
            </a:extLst>
          </p:cNvPr>
          <p:cNvPicPr>
            <a:picLocks noChangeAspect="1"/>
          </p:cNvPicPr>
          <p:nvPr/>
        </p:nvPicPr>
        <p:blipFill>
          <a:blip r:embed="rId2"/>
          <a:stretch>
            <a:fillRect/>
          </a:stretch>
        </p:blipFill>
        <p:spPr>
          <a:xfrm>
            <a:off x="6845231" y="1287262"/>
            <a:ext cx="4754637" cy="2528431"/>
          </a:xfrm>
          <a:prstGeom prst="rect">
            <a:avLst/>
          </a:prstGeom>
        </p:spPr>
      </p:pic>
      <p:pic>
        <p:nvPicPr>
          <p:cNvPr id="11" name="Picture 10">
            <a:extLst>
              <a:ext uri="{FF2B5EF4-FFF2-40B4-BE49-F238E27FC236}">
                <a16:creationId xmlns:a16="http://schemas.microsoft.com/office/drawing/2014/main" id="{8E5A02A9-743A-4C00-9D65-97248C142945}"/>
              </a:ext>
            </a:extLst>
          </p:cNvPr>
          <p:cNvPicPr>
            <a:picLocks noChangeAspect="1"/>
          </p:cNvPicPr>
          <p:nvPr/>
        </p:nvPicPr>
        <p:blipFill>
          <a:blip r:embed="rId3"/>
          <a:stretch>
            <a:fillRect/>
          </a:stretch>
        </p:blipFill>
        <p:spPr>
          <a:xfrm>
            <a:off x="7025358" y="3938726"/>
            <a:ext cx="4311989" cy="2654423"/>
          </a:xfrm>
          <a:prstGeom prst="rect">
            <a:avLst/>
          </a:prstGeom>
        </p:spPr>
      </p:pic>
      <p:pic>
        <p:nvPicPr>
          <p:cNvPr id="14" name="Picture 13">
            <a:extLst>
              <a:ext uri="{FF2B5EF4-FFF2-40B4-BE49-F238E27FC236}">
                <a16:creationId xmlns:a16="http://schemas.microsoft.com/office/drawing/2014/main" id="{C84B0298-16BD-4296-A5A4-2B58F2A49A65}"/>
              </a:ext>
            </a:extLst>
          </p:cNvPr>
          <p:cNvPicPr>
            <a:picLocks noChangeAspect="1"/>
          </p:cNvPicPr>
          <p:nvPr/>
        </p:nvPicPr>
        <p:blipFill>
          <a:blip r:embed="rId4"/>
          <a:stretch>
            <a:fillRect/>
          </a:stretch>
        </p:blipFill>
        <p:spPr>
          <a:xfrm>
            <a:off x="5346770" y="1287262"/>
            <a:ext cx="1140891" cy="2450237"/>
          </a:xfrm>
          <a:prstGeom prst="rect">
            <a:avLst/>
          </a:prstGeom>
        </p:spPr>
      </p:pic>
    </p:spTree>
    <p:extLst>
      <p:ext uri="{BB962C8B-B14F-4D97-AF65-F5344CB8AC3E}">
        <p14:creationId xmlns:p14="http://schemas.microsoft.com/office/powerpoint/2010/main" val="958036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Virtual Meetings in Microsoft Teams</a:t>
            </a:r>
            <a:endParaRPr lang="en-US" dirty="0">
              <a:latin typeface="Segoe UI Light" panose="020B0502040204020203" pitchFamily="34" charset="0"/>
              <a:cs typeface="Segoe UI Light" panose="020B0502040204020203" pitchFamily="34" charset="0"/>
            </a:endParaRPr>
          </a:p>
        </p:txBody>
      </p:sp>
      <p:sp>
        <p:nvSpPr>
          <p:cNvPr id="30" name="Content Placeholder 17"/>
          <p:cNvSpPr txBox="1">
            <a:spLocks/>
          </p:cNvSpPr>
          <p:nvPr/>
        </p:nvSpPr>
        <p:spPr>
          <a:xfrm>
            <a:off x="541609" y="1455491"/>
            <a:ext cx="5110161" cy="47114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endParaRPr lang="en-US" dirty="0"/>
          </a:p>
        </p:txBody>
      </p:sp>
      <p:sp>
        <p:nvSpPr>
          <p:cNvPr id="29" name="Content Placeholder 17"/>
          <p:cNvSpPr txBox="1">
            <a:spLocks/>
          </p:cNvSpPr>
          <p:nvPr/>
        </p:nvSpPr>
        <p:spPr>
          <a:xfrm>
            <a:off x="1076799" y="4360521"/>
            <a:ext cx="2784602" cy="111067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17" name="Content Placeholder 17"/>
          <p:cNvSpPr txBox="1">
            <a:spLocks/>
          </p:cNvSpPr>
          <p:nvPr/>
        </p:nvSpPr>
        <p:spPr>
          <a:xfrm>
            <a:off x="628962" y="5832234"/>
            <a:ext cx="3449878" cy="69290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endParaRPr lang="en-US" dirty="0">
              <a:solidFill>
                <a:prstClr val="black">
                  <a:lumMod val="75000"/>
                  <a:lumOff val="25000"/>
                </a:prstClr>
              </a:solidFill>
            </a:endParaRPr>
          </a:p>
        </p:txBody>
      </p:sp>
      <p:cxnSp>
        <p:nvCxnSpPr>
          <p:cNvPr id="20" name="Straight Connector 19" descr="Light grey line separating Morph text and images"/>
          <p:cNvCxnSpPr/>
          <p:nvPr/>
        </p:nvCxnSpPr>
        <p:spPr>
          <a:xfrm>
            <a:off x="6296866" y="1472431"/>
            <a:ext cx="0" cy="4892634"/>
          </a:xfrm>
          <a:prstGeom prst="line">
            <a:avLst/>
          </a:prstGeom>
          <a:ln w="9525">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E8EEDF7E-7402-4998-ADFE-7093741A14B3}"/>
              </a:ext>
            </a:extLst>
          </p:cNvPr>
          <p:cNvSpPr/>
          <p:nvPr/>
        </p:nvSpPr>
        <p:spPr>
          <a:xfrm>
            <a:off x="412628" y="1472431"/>
            <a:ext cx="10478283" cy="3600986"/>
          </a:xfrm>
          <a:prstGeom prst="rect">
            <a:avLst/>
          </a:prstGeom>
        </p:spPr>
        <p:txBody>
          <a:bodyPr wrap="square">
            <a:spAutoFit/>
          </a:bodyPr>
          <a:lstStyle/>
          <a:p>
            <a:pPr marR="0" lvl="1">
              <a:spcBef>
                <a:spcPts val="0"/>
              </a:spcBef>
              <a:spcAft>
                <a:spcPts val="0"/>
              </a:spcAft>
            </a:pPr>
            <a:r>
              <a:rPr lang="en-US" sz="2800" b="1" u="sng" dirty="0">
                <a:latin typeface="Calibri" panose="020F0502020204030204" pitchFamily="34" charset="0"/>
                <a:ea typeface="Times New Roman" panose="02020603050405020304" pitchFamily="18" charset="0"/>
              </a:rPr>
              <a:t>Best Practice for Virtual Meetings</a:t>
            </a:r>
            <a:endParaRPr lang="en-US" sz="2800" b="1" u="sng" dirty="0">
              <a:latin typeface="Calibri" panose="020F0502020204030204" pitchFamily="34" charset="0"/>
              <a:ea typeface="Calibri" panose="020F0502020204030204" pitchFamily="34" charset="0"/>
            </a:endParaRPr>
          </a:p>
          <a:p>
            <a:pPr marL="742950" lvl="1" indent="-285750">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Mute All Participants: to eliminate noise distractions </a:t>
            </a:r>
          </a:p>
          <a:p>
            <a:pPr marL="1200150" lvl="2" indent="-285750">
              <a:buFont typeface="Wingdings" panose="05000000000000000000" pitchFamily="2" charset="2"/>
              <a:buChar char="§"/>
            </a:pPr>
            <a:r>
              <a:rPr lang="en-US" sz="2000" dirty="0">
                <a:latin typeface="Calibri" panose="020F0502020204030204" pitchFamily="34" charset="0"/>
                <a:ea typeface="Times New Roman" panose="02020603050405020304" pitchFamily="18" charset="0"/>
              </a:rPr>
              <a:t>If noise distraction occurs, locate the “bolded participant” to see where the sound is coming from and mute that participant.</a:t>
            </a:r>
            <a:br>
              <a:rPr lang="en-US" sz="2000" dirty="0">
                <a:latin typeface="Calibri" panose="020F0502020204030204" pitchFamily="34" charset="0"/>
                <a:ea typeface="Times New Roman" panose="02020603050405020304" pitchFamily="18" charset="0"/>
              </a:rPr>
            </a:br>
            <a:endParaRPr lang="en-US" sz="2000" dirty="0">
              <a:latin typeface="Calibri" panose="020F0502020204030204" pitchFamily="34" charset="0"/>
              <a:ea typeface="Calibri" panose="020F0502020204030204" pitchFamily="34" charset="0"/>
            </a:endParaRPr>
          </a:p>
          <a:p>
            <a:pPr marL="742950" marR="0" lvl="1" indent="-285750">
              <a:spcBef>
                <a:spcPts val="0"/>
              </a:spcBef>
              <a:spcAft>
                <a:spcPts val="0"/>
              </a:spcAft>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Chat Moderator: to answer and review users input during and after the meeting (Conversation history stays with Teams Meeting)</a:t>
            </a:r>
            <a:br>
              <a:rPr lang="en-US" sz="2000" dirty="0">
                <a:latin typeface="Calibri" panose="020F0502020204030204" pitchFamily="34" charset="0"/>
                <a:ea typeface="Times New Roman" panose="02020603050405020304" pitchFamily="18" charset="0"/>
              </a:rPr>
            </a:br>
            <a:endParaRPr lang="en-US" sz="2000" dirty="0">
              <a:latin typeface="Calibri" panose="020F0502020204030204" pitchFamily="34" charset="0"/>
              <a:ea typeface="Calibri" panose="020F0502020204030204" pitchFamily="34" charset="0"/>
            </a:endParaRPr>
          </a:p>
          <a:p>
            <a:pPr marL="742950" marR="0" lvl="1" indent="-285750">
              <a:spcBef>
                <a:spcPts val="0"/>
              </a:spcBef>
              <a:spcAft>
                <a:spcPts val="0"/>
              </a:spcAft>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Audio Line: This is an additional license for a cost of $41/Year.  If you are using this during the meeting, dial into the line to allow users to access through phone only or in combination with Teams meeting on PC (if there are no headsets or audio issues on user side);</a:t>
            </a:r>
            <a:endParaRPr lang="en-US" sz="20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96833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21207" y="448056"/>
            <a:ext cx="8170032" cy="640080"/>
          </a:xfrm>
        </p:spPr>
        <p:txBody>
          <a:bodyPr>
            <a:normAutofit/>
          </a:bodyPr>
          <a:lstStyle/>
          <a:p>
            <a:r>
              <a:rPr lang="en-US" dirty="0"/>
              <a:t>Virtual Meetings in Microsoft Teams </a:t>
            </a:r>
            <a:r>
              <a:rPr lang="en-US" i="1" dirty="0"/>
              <a:t>Continued</a:t>
            </a:r>
            <a:endParaRPr lang="en-US" i="1" dirty="0">
              <a:latin typeface="Segoe UI Light" panose="020B0502040204020203" pitchFamily="34" charset="0"/>
              <a:cs typeface="Segoe UI Light" panose="020B0502040204020203" pitchFamily="34" charset="0"/>
            </a:endParaRPr>
          </a:p>
        </p:txBody>
      </p:sp>
      <p:sp>
        <p:nvSpPr>
          <p:cNvPr id="30" name="Content Placeholder 17"/>
          <p:cNvSpPr txBox="1">
            <a:spLocks/>
          </p:cNvSpPr>
          <p:nvPr/>
        </p:nvSpPr>
        <p:spPr>
          <a:xfrm>
            <a:off x="541609" y="1455491"/>
            <a:ext cx="5110161" cy="47114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endParaRPr lang="en-US" dirty="0"/>
          </a:p>
        </p:txBody>
      </p:sp>
      <p:sp>
        <p:nvSpPr>
          <p:cNvPr id="29" name="Content Placeholder 17"/>
          <p:cNvSpPr txBox="1">
            <a:spLocks/>
          </p:cNvSpPr>
          <p:nvPr/>
        </p:nvSpPr>
        <p:spPr>
          <a:xfrm>
            <a:off x="1076799" y="4360521"/>
            <a:ext cx="2784602" cy="111067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17" name="Content Placeholder 17"/>
          <p:cNvSpPr txBox="1">
            <a:spLocks/>
          </p:cNvSpPr>
          <p:nvPr/>
        </p:nvSpPr>
        <p:spPr>
          <a:xfrm>
            <a:off x="628962" y="5832234"/>
            <a:ext cx="3449878" cy="69290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2000"/>
              </a:spcAft>
              <a:buNone/>
            </a:pPr>
            <a:endParaRPr lang="en-US" dirty="0">
              <a:solidFill>
                <a:prstClr val="black">
                  <a:lumMod val="75000"/>
                  <a:lumOff val="25000"/>
                </a:prstClr>
              </a:solidFill>
            </a:endParaRPr>
          </a:p>
        </p:txBody>
      </p:sp>
      <p:cxnSp>
        <p:nvCxnSpPr>
          <p:cNvPr id="20" name="Straight Connector 19" descr="Light grey line separating Morph text and images"/>
          <p:cNvCxnSpPr/>
          <p:nvPr/>
        </p:nvCxnSpPr>
        <p:spPr>
          <a:xfrm>
            <a:off x="6296866" y="1472431"/>
            <a:ext cx="0" cy="4892634"/>
          </a:xfrm>
          <a:prstGeom prst="line">
            <a:avLst/>
          </a:prstGeom>
          <a:ln w="9525">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E8EEDF7E-7402-4998-ADFE-7093741A14B3}"/>
              </a:ext>
            </a:extLst>
          </p:cNvPr>
          <p:cNvSpPr/>
          <p:nvPr/>
        </p:nvSpPr>
        <p:spPr>
          <a:xfrm>
            <a:off x="412628" y="1194925"/>
            <a:ext cx="10478283" cy="4832092"/>
          </a:xfrm>
          <a:prstGeom prst="rect">
            <a:avLst/>
          </a:prstGeom>
        </p:spPr>
        <p:txBody>
          <a:bodyPr wrap="square">
            <a:spAutoFit/>
          </a:bodyPr>
          <a:lstStyle/>
          <a:p>
            <a:pPr marR="0" lvl="1">
              <a:spcBef>
                <a:spcPts val="0"/>
              </a:spcBef>
              <a:spcAft>
                <a:spcPts val="0"/>
              </a:spcAft>
            </a:pPr>
            <a:r>
              <a:rPr lang="en-US" sz="2800" b="1" u="sng" dirty="0">
                <a:latin typeface="Calibri" panose="020F0502020204030204" pitchFamily="34" charset="0"/>
                <a:ea typeface="Times New Roman" panose="02020603050405020304" pitchFamily="18" charset="0"/>
              </a:rPr>
              <a:t>Best Practice for Virtual Meetings</a:t>
            </a:r>
            <a:endParaRPr lang="en-US" sz="2800" b="1" u="sng" dirty="0">
              <a:latin typeface="Calibri" panose="020F0502020204030204" pitchFamily="34" charset="0"/>
              <a:ea typeface="Calibri" panose="020F0502020204030204" pitchFamily="34" charset="0"/>
            </a:endParaRPr>
          </a:p>
          <a:p>
            <a:pPr marL="742950" lvl="1" indent="-285750">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Sharing the Screen / Presentation: If you have a presentation to display, ensure you share your screen during the Teams Meeting for users to view.</a:t>
            </a:r>
          </a:p>
          <a:p>
            <a:pPr marL="742950" lvl="1" indent="-285750">
              <a:buFont typeface="Courier New" panose="02070309020205020404" pitchFamily="49" charset="0"/>
              <a:buChar char="o"/>
            </a:pPr>
            <a:endParaRPr lang="en-US" sz="2000" dirty="0">
              <a:latin typeface="Calibri" panose="020F0502020204030204" pitchFamily="34" charset="0"/>
              <a:ea typeface="Calibri" panose="020F0502020204030204" pitchFamily="34" charset="0"/>
            </a:endParaRPr>
          </a:p>
          <a:p>
            <a:pPr marL="628650" lvl="1" indent="-171450">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 Keeping Your Cool (with technical glitches): If you encounter technical issues announce to the </a:t>
            </a:r>
            <a:br>
              <a:rPr lang="en-US" sz="2000" dirty="0">
                <a:latin typeface="Calibri" panose="020F0502020204030204" pitchFamily="34" charset="0"/>
                <a:ea typeface="Times New Roman" panose="02020603050405020304" pitchFamily="18" charset="0"/>
              </a:rPr>
            </a:br>
            <a:r>
              <a:rPr lang="en-US" sz="2000" dirty="0">
                <a:latin typeface="Calibri" panose="020F0502020204030204" pitchFamily="34" charset="0"/>
                <a:ea typeface="Times New Roman" panose="02020603050405020304" pitchFamily="18" charset="0"/>
              </a:rPr>
              <a:t> users that it may be a few moments before we resolved the issue. </a:t>
            </a:r>
          </a:p>
          <a:p>
            <a:pPr marL="628650" lvl="1" indent="-171450">
              <a:buFont typeface="Courier New" panose="02070309020205020404" pitchFamily="49" charset="0"/>
              <a:buChar char="o"/>
            </a:pPr>
            <a:endParaRPr lang="en-US" sz="2000" dirty="0">
              <a:latin typeface="Calibri" panose="020F0502020204030204" pitchFamily="34" charset="0"/>
              <a:ea typeface="Times New Roman" panose="02020603050405020304" pitchFamily="18" charset="0"/>
            </a:endParaRPr>
          </a:p>
          <a:p>
            <a:pPr marL="1200150" lvl="2" indent="-285750">
              <a:buFont typeface="Wingdings" panose="05000000000000000000" pitchFamily="2" charset="2"/>
              <a:buChar char="§"/>
            </a:pPr>
            <a:r>
              <a:rPr lang="en-US" sz="2000" dirty="0">
                <a:latin typeface="Calibri" panose="020F0502020204030204" pitchFamily="34" charset="0"/>
                <a:ea typeface="Times New Roman" panose="02020603050405020304" pitchFamily="18" charset="0"/>
              </a:rPr>
              <a:t>Sound Echoing Can Occur if: </a:t>
            </a:r>
            <a:endParaRPr lang="en-US" sz="2000" dirty="0"/>
          </a:p>
          <a:p>
            <a:pPr marL="1657350" lvl="3" indent="-285750">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Multiple people are nearby where both have sounds / mic turned on (resolution: mute all except presenter)</a:t>
            </a:r>
          </a:p>
          <a:p>
            <a:pPr marL="1657350" lvl="3" indent="-285750">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PC with sound and speakerphone also in use (resolution: mute the PC)</a:t>
            </a:r>
          </a:p>
          <a:p>
            <a:pPr marL="1657350" lvl="3" indent="-285750">
              <a:buFont typeface="Courier New" panose="02070309020205020404" pitchFamily="49" charset="0"/>
              <a:buChar char="o"/>
            </a:pPr>
            <a:endParaRPr lang="en-US" sz="2000" dirty="0">
              <a:latin typeface="Calibri" panose="020F0502020204030204" pitchFamily="34" charset="0"/>
              <a:ea typeface="Calibri" panose="020F0502020204030204" pitchFamily="34" charset="0"/>
            </a:endParaRPr>
          </a:p>
          <a:p>
            <a:pPr marL="628650" lvl="1" indent="-171450">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Restarting the Meeting if Needed: If you cannot resolve the technical issues quickly, drop out of the meeting, and rejoin from your Teams Meeting invite.  This should resolve most technical issues.</a:t>
            </a:r>
            <a:endParaRPr lang="en-US" sz="2000" dirty="0"/>
          </a:p>
        </p:txBody>
      </p:sp>
      <p:sp>
        <p:nvSpPr>
          <p:cNvPr id="9" name="Content Placeholder 4">
            <a:extLst>
              <a:ext uri="{FF2B5EF4-FFF2-40B4-BE49-F238E27FC236}">
                <a16:creationId xmlns:a16="http://schemas.microsoft.com/office/drawing/2014/main" id="{58D02620-249A-4DA5-8855-17F4215C9711}"/>
              </a:ext>
            </a:extLst>
          </p:cNvPr>
          <p:cNvSpPr txBox="1">
            <a:spLocks/>
          </p:cNvSpPr>
          <p:nvPr/>
        </p:nvSpPr>
        <p:spPr>
          <a:xfrm>
            <a:off x="5365407" y="5692681"/>
            <a:ext cx="7350711" cy="772358"/>
          </a:xfrm>
          <a:prstGeom prst="rect">
            <a:avLst/>
          </a:prstGeom>
        </p:spPr>
        <p:txBody>
          <a:bodyPr vert="horz" lIns="91440" tIns="45720" rIns="91440" bIns="45720" rtlCol="0">
            <a:normAutofit fontScale="25000" lnSpcReduction="20000"/>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marL="0" lvl="1" indent="0">
              <a:buNone/>
            </a:pPr>
            <a:r>
              <a:rPr lang="en-US" sz="6200" b="1" i="1" dirty="0">
                <a:solidFill>
                  <a:srgbClr val="DD462F"/>
                </a:solidFill>
              </a:rPr>
              <a:t>Let’s Demo This Now in Microsoft Teams!</a:t>
            </a:r>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688447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a:latin typeface="Segoe UI Light" panose="020B0502040204020203" pitchFamily="34" charset="0"/>
                <a:cs typeface="Segoe UI Light" panose="020B0502040204020203" pitchFamily="34" charset="0"/>
              </a:rPr>
              <a:t>Working Inside of Microsoft Teams</a:t>
            </a:r>
          </a:p>
        </p:txBody>
      </p:sp>
      <p:sp>
        <p:nvSpPr>
          <p:cNvPr id="3" name="Rectangle 2">
            <a:extLst>
              <a:ext uri="{FF2B5EF4-FFF2-40B4-BE49-F238E27FC236}">
                <a16:creationId xmlns:a16="http://schemas.microsoft.com/office/drawing/2014/main" id="{59C1E1EC-C44B-44FB-ABED-CBBAB563AAC7}"/>
              </a:ext>
            </a:extLst>
          </p:cNvPr>
          <p:cNvSpPr/>
          <p:nvPr/>
        </p:nvSpPr>
        <p:spPr>
          <a:xfrm>
            <a:off x="630366" y="1485947"/>
            <a:ext cx="7164228" cy="4832092"/>
          </a:xfrm>
          <a:prstGeom prst="rect">
            <a:avLst/>
          </a:prstGeom>
        </p:spPr>
        <p:txBody>
          <a:bodyPr wrap="square">
            <a:spAutoFit/>
          </a:bodyPr>
          <a:lstStyle/>
          <a:p>
            <a:pPr marR="0" lvl="0">
              <a:spcBef>
                <a:spcPts val="0"/>
              </a:spcBef>
              <a:spcAft>
                <a:spcPts val="0"/>
              </a:spcAft>
            </a:pPr>
            <a:r>
              <a:rPr lang="en-US" sz="2400" b="1" u="sng" dirty="0">
                <a:latin typeface="Calibri" panose="020F0502020204030204" pitchFamily="34" charset="0"/>
                <a:ea typeface="Times New Roman" panose="02020603050405020304" pitchFamily="18" charset="0"/>
              </a:rPr>
              <a:t>Working Inside of a Teams Site</a:t>
            </a:r>
          </a:p>
          <a:p>
            <a:pPr marR="0" lvl="0">
              <a:spcBef>
                <a:spcPts val="0"/>
              </a:spcBef>
              <a:spcAft>
                <a:spcPts val="0"/>
              </a:spcAft>
            </a:pPr>
            <a:r>
              <a:rPr lang="en-US" sz="1600" i="1" dirty="0">
                <a:latin typeface="Calibri" panose="020F0502020204030204" pitchFamily="34" charset="0"/>
                <a:ea typeface="Calibri" panose="020F0502020204030204" pitchFamily="34" charset="0"/>
              </a:rPr>
              <a:t>Agencies should ensure they have agency members in the Group Creator Role in O365, in order to have Team Sites built for Your Agency; </a:t>
            </a:r>
            <a:r>
              <a:rPr lang="en-US" sz="1600" i="1" dirty="0">
                <a:latin typeface="Calibri" panose="020F0502020204030204" pitchFamily="34" charset="0"/>
                <a:ea typeface="Calibri" panose="020F0502020204030204" pitchFamily="34" charset="0"/>
                <a:hlinkClick r:id="rId2"/>
              </a:rPr>
              <a:t>Request the role here</a:t>
            </a:r>
            <a:endParaRPr lang="en-US" sz="1600" i="1" dirty="0">
              <a:latin typeface="Calibri" panose="020F0502020204030204" pitchFamily="34" charset="0"/>
              <a:ea typeface="Calibri" panose="020F0502020204030204" pitchFamily="34" charset="0"/>
            </a:endParaRPr>
          </a:p>
          <a:p>
            <a:pPr marL="742950" marR="0" lvl="1" indent="-285750">
              <a:spcBef>
                <a:spcPts val="0"/>
              </a:spcBef>
              <a:spcAft>
                <a:spcPts val="0"/>
              </a:spcAft>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Reviewing Team Sites and Channels</a:t>
            </a:r>
          </a:p>
          <a:p>
            <a:pPr marL="1200150" lvl="2" indent="-285750">
              <a:buFont typeface="Courier New" panose="02070309020205020404" pitchFamily="49" charset="0"/>
              <a:buChar char="o"/>
            </a:pPr>
            <a:r>
              <a:rPr lang="en-US" sz="2000" dirty="0">
                <a:latin typeface="Calibri" panose="020F0502020204030204" pitchFamily="34" charset="0"/>
                <a:ea typeface="Calibri" panose="020F0502020204030204" pitchFamily="34" charset="0"/>
              </a:rPr>
              <a:t>Building a Team Site (Group Creator Role)</a:t>
            </a:r>
          </a:p>
          <a:p>
            <a:pPr marL="1200150" lvl="2" indent="-285750">
              <a:buFont typeface="Courier New" panose="02070309020205020404" pitchFamily="49" charset="0"/>
              <a:buChar char="o"/>
            </a:pPr>
            <a:r>
              <a:rPr lang="en-US" sz="2000" dirty="0">
                <a:latin typeface="Calibri" panose="020F0502020204030204" pitchFamily="34" charset="0"/>
                <a:ea typeface="Calibri" panose="020F0502020204030204" pitchFamily="34" charset="0"/>
              </a:rPr>
              <a:t>Active Team Sites</a:t>
            </a:r>
          </a:p>
          <a:p>
            <a:pPr marL="1200150" lvl="2" indent="-285750">
              <a:buFont typeface="Courier New" panose="02070309020205020404" pitchFamily="49" charset="0"/>
              <a:buChar char="o"/>
            </a:pPr>
            <a:r>
              <a:rPr lang="en-US" sz="2000" dirty="0">
                <a:latin typeface="Calibri" panose="020F0502020204030204" pitchFamily="34" charset="0"/>
                <a:ea typeface="Calibri" panose="020F0502020204030204" pitchFamily="34" charset="0"/>
              </a:rPr>
              <a:t>Hidden Team Sites and Channels</a:t>
            </a:r>
          </a:p>
          <a:p>
            <a:pPr marL="742950" marR="0" lvl="1" indent="-285750">
              <a:spcBef>
                <a:spcPts val="0"/>
              </a:spcBef>
              <a:spcAft>
                <a:spcPts val="0"/>
              </a:spcAft>
              <a:buFont typeface="Courier New" panose="02070309020205020404" pitchFamily="49" charset="0"/>
              <a:buChar char="o"/>
            </a:pPr>
            <a:r>
              <a:rPr lang="en-US" sz="2000" dirty="0">
                <a:latin typeface="Calibri" panose="020F0502020204030204" pitchFamily="34" charset="0"/>
                <a:ea typeface="Times New Roman" panose="02020603050405020304" pitchFamily="18" charset="0"/>
              </a:rPr>
              <a:t>Collaborating on Documents</a:t>
            </a:r>
          </a:p>
          <a:p>
            <a:pPr marL="1200150" lvl="2" indent="-285750">
              <a:buFont typeface="Courier New" panose="02070309020205020404" pitchFamily="49" charset="0"/>
              <a:buChar char="o"/>
            </a:pPr>
            <a:r>
              <a:rPr lang="en-US" sz="2000" dirty="0">
                <a:latin typeface="Calibri" panose="020F0502020204030204" pitchFamily="34" charset="0"/>
                <a:ea typeface="Calibri" panose="020F0502020204030204" pitchFamily="34" charset="0"/>
              </a:rPr>
              <a:t>Demonstrate modifying a document at the same time</a:t>
            </a:r>
          </a:p>
          <a:p>
            <a:pPr marL="1200150" lvl="2" indent="-285750">
              <a:buFont typeface="Courier New" panose="02070309020205020404" pitchFamily="49" charset="0"/>
              <a:buChar char="o"/>
            </a:pPr>
            <a:r>
              <a:rPr lang="en-US" sz="2000" dirty="0">
                <a:latin typeface="Calibri" panose="020F0502020204030204" pitchFamily="34" charset="0"/>
                <a:ea typeface="Calibri" panose="020F0502020204030204" pitchFamily="34" charset="0"/>
              </a:rPr>
              <a:t>Send a link to a document hosted inside of Teams</a:t>
            </a:r>
          </a:p>
          <a:p>
            <a:pPr marL="1200150" lvl="2" indent="-285750">
              <a:buFont typeface="Courier New" panose="02070309020205020404" pitchFamily="49" charset="0"/>
              <a:buChar char="o"/>
            </a:pPr>
            <a:r>
              <a:rPr lang="en-US" sz="2000" dirty="0">
                <a:latin typeface="Calibri" panose="020F0502020204030204" pitchFamily="34" charset="0"/>
                <a:ea typeface="Calibri" panose="020F0502020204030204" pitchFamily="34" charset="0"/>
              </a:rPr>
              <a:t>Review Edit/Read access to a Shared Document inside of Teams</a:t>
            </a:r>
          </a:p>
          <a:p>
            <a:pPr marL="1200150" lvl="2" indent="-285750">
              <a:buFont typeface="Courier New" panose="02070309020205020404" pitchFamily="49" charset="0"/>
              <a:buChar char="o"/>
            </a:pPr>
            <a:endParaRPr lang="en-US" dirty="0">
              <a:latin typeface="Calibri" panose="020F0502020204030204" pitchFamily="34" charset="0"/>
              <a:ea typeface="Calibri" panose="020F0502020204030204" pitchFamily="34" charset="0"/>
            </a:endParaRPr>
          </a:p>
          <a:p>
            <a:pPr marL="1200150" lvl="2" indent="-285750">
              <a:buFont typeface="Courier New" panose="02070309020205020404" pitchFamily="49" charset="0"/>
              <a:buChar char="o"/>
            </a:pPr>
            <a:endParaRPr lang="en-US" dirty="0">
              <a:latin typeface="Calibri" panose="020F0502020204030204" pitchFamily="34" charset="0"/>
              <a:ea typeface="Calibri" panose="020F0502020204030204" pitchFamily="34" charset="0"/>
            </a:endParaRPr>
          </a:p>
          <a:p>
            <a:pPr marL="1200150" lvl="2" indent="-285750">
              <a:buFont typeface="Courier New" panose="02070309020205020404" pitchFamily="49" charset="0"/>
              <a:buChar char="o"/>
            </a:pPr>
            <a:endParaRPr lang="en-US" dirty="0">
              <a:latin typeface="Calibri" panose="020F0502020204030204" pitchFamily="34" charset="0"/>
              <a:ea typeface="Calibri" panose="020F0502020204030204" pitchFamily="34" charset="0"/>
            </a:endParaRPr>
          </a:p>
          <a:p>
            <a:pPr marR="0" lvl="1">
              <a:spcBef>
                <a:spcPts val="0"/>
              </a:spcBef>
              <a:spcAft>
                <a:spcPts val="0"/>
              </a:spcAft>
            </a:pPr>
            <a:endParaRPr lang="en-US" dirty="0">
              <a:effectLst/>
              <a:latin typeface="Calibri" panose="020F0502020204030204" pitchFamily="34" charset="0"/>
              <a:ea typeface="Calibri" panose="020F0502020204030204" pitchFamily="34" charset="0"/>
            </a:endParaRPr>
          </a:p>
        </p:txBody>
      </p:sp>
      <p:sp>
        <p:nvSpPr>
          <p:cNvPr id="20" name="Content Placeholder 4">
            <a:extLst>
              <a:ext uri="{FF2B5EF4-FFF2-40B4-BE49-F238E27FC236}">
                <a16:creationId xmlns:a16="http://schemas.microsoft.com/office/drawing/2014/main" id="{28C111C9-21DA-4369-A212-962B7A125B0F}"/>
              </a:ext>
            </a:extLst>
          </p:cNvPr>
          <p:cNvSpPr txBox="1">
            <a:spLocks/>
          </p:cNvSpPr>
          <p:nvPr/>
        </p:nvSpPr>
        <p:spPr>
          <a:xfrm>
            <a:off x="1539131" y="5372053"/>
            <a:ext cx="7350711" cy="772358"/>
          </a:xfrm>
          <a:prstGeom prst="rect">
            <a:avLst/>
          </a:prstGeom>
        </p:spPr>
        <p:txBody>
          <a:bodyPr vert="horz" lIns="91440" tIns="45720" rIns="91440" bIns="45720" rtlCol="0">
            <a:normAutofit fontScale="25000" lnSpcReduction="20000"/>
          </a:bodyPr>
          <a:lst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a:lstStyle>
          <a:p>
            <a:endParaRPr lang="en-US" dirty="0"/>
          </a:p>
          <a:p>
            <a:pPr marL="0" lvl="1" indent="0">
              <a:buNone/>
            </a:pPr>
            <a:r>
              <a:rPr lang="en-US" sz="6200" b="1" i="1" dirty="0">
                <a:solidFill>
                  <a:srgbClr val="DD462F"/>
                </a:solidFill>
              </a:rPr>
              <a:t>Let’s Demo This Now in Microsoft Teams!</a:t>
            </a:r>
          </a:p>
          <a:p>
            <a:pPr>
              <a:lnSpc>
                <a:spcPts val="1800"/>
              </a:lnSpc>
              <a:spcAft>
                <a:spcPts val="600"/>
              </a:spcAft>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id="{182F6D0B-31A8-494D-A773-88E426C6EDBD}"/>
              </a:ext>
            </a:extLst>
          </p:cNvPr>
          <p:cNvPicPr>
            <a:picLocks noChangeAspect="1"/>
          </p:cNvPicPr>
          <p:nvPr/>
        </p:nvPicPr>
        <p:blipFill>
          <a:blip r:embed="rId3"/>
          <a:stretch>
            <a:fillRect/>
          </a:stretch>
        </p:blipFill>
        <p:spPr>
          <a:xfrm>
            <a:off x="7794594" y="1743813"/>
            <a:ext cx="2674852" cy="1310754"/>
          </a:xfrm>
          <a:prstGeom prst="rect">
            <a:avLst/>
          </a:prstGeom>
        </p:spPr>
      </p:pic>
      <p:pic>
        <p:nvPicPr>
          <p:cNvPr id="6" name="Picture 5">
            <a:extLst>
              <a:ext uri="{FF2B5EF4-FFF2-40B4-BE49-F238E27FC236}">
                <a16:creationId xmlns:a16="http://schemas.microsoft.com/office/drawing/2014/main" id="{5CBC1AF2-0F59-4684-86B8-143E31F1CAC7}"/>
              </a:ext>
            </a:extLst>
          </p:cNvPr>
          <p:cNvPicPr>
            <a:picLocks noChangeAspect="1"/>
          </p:cNvPicPr>
          <p:nvPr/>
        </p:nvPicPr>
        <p:blipFill>
          <a:blip r:embed="rId4"/>
          <a:stretch>
            <a:fillRect/>
          </a:stretch>
        </p:blipFill>
        <p:spPr>
          <a:xfrm>
            <a:off x="8889842" y="4150055"/>
            <a:ext cx="2415749" cy="777307"/>
          </a:xfrm>
          <a:prstGeom prst="rect">
            <a:avLst/>
          </a:prstGeom>
        </p:spPr>
      </p:pic>
    </p:spTree>
    <p:extLst>
      <p:ext uri="{BB962C8B-B14F-4D97-AF65-F5344CB8AC3E}">
        <p14:creationId xmlns:p14="http://schemas.microsoft.com/office/powerpoint/2010/main" val="1328676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21207" y="448056"/>
            <a:ext cx="8960144" cy="640080"/>
          </a:xfrm>
        </p:spPr>
        <p:txBody>
          <a:bodyPr>
            <a:normAutofit/>
          </a:bodyPr>
          <a:lstStyle/>
          <a:p>
            <a:r>
              <a:rPr lang="en-US" dirty="0">
                <a:latin typeface="Segoe UI Light" panose="020B0502040204020203" pitchFamily="34" charset="0"/>
                <a:cs typeface="Segoe UI Light" panose="020B0502040204020203" pitchFamily="34" charset="0"/>
              </a:rPr>
              <a:t>How to Make Microsoft Teams a Success for Your Agency</a:t>
            </a:r>
          </a:p>
        </p:txBody>
      </p:sp>
      <p:grpSp>
        <p:nvGrpSpPr>
          <p:cNvPr id="18" name="Group 17" descr="Small circle with number 1 inside  indicating step 1"/>
          <p:cNvGrpSpPr/>
          <p:nvPr/>
        </p:nvGrpSpPr>
        <p:grpSpPr bwMode="blackWhite">
          <a:xfrm>
            <a:off x="330339" y="1921059"/>
            <a:ext cx="558179" cy="409838"/>
            <a:chOff x="6953426" y="711274"/>
            <a:chExt cx="558179" cy="409838"/>
          </a:xfrm>
        </p:grpSpPr>
        <p:sp>
          <p:nvSpPr>
            <p:cNvPr id="19" name="Oval 18"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descr="Number 1"/>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21" name="Content Placeholder 17"/>
          <p:cNvSpPr txBox="1">
            <a:spLocks/>
          </p:cNvSpPr>
          <p:nvPr/>
        </p:nvSpPr>
        <p:spPr>
          <a:xfrm>
            <a:off x="811821" y="1443104"/>
            <a:ext cx="4065364" cy="2667257"/>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sz="2400" b="1" u="sng" dirty="0">
                <a:solidFill>
                  <a:prstClr val="black">
                    <a:lumMod val="75000"/>
                    <a:lumOff val="25000"/>
                  </a:prstClr>
                </a:solidFill>
                <a:latin typeface="Segoe UI" panose="020B0502040204020203" pitchFamily="34" charset="0"/>
                <a:cs typeface="Segoe UI" panose="020B0502040204020203" pitchFamily="34" charset="0"/>
              </a:rPr>
              <a:t>Audio and Visual Settings</a:t>
            </a:r>
            <a:br>
              <a:rPr lang="en-US" sz="2400" b="1" dirty="0">
                <a:solidFill>
                  <a:prstClr val="black">
                    <a:lumMod val="75000"/>
                    <a:lumOff val="25000"/>
                  </a:prstClr>
                </a:solidFill>
                <a:latin typeface="Segoe UI" panose="020B0502040204020203" pitchFamily="34" charset="0"/>
                <a:cs typeface="Segoe UI" panose="020B0502040204020203" pitchFamily="34" charset="0"/>
              </a:rPr>
            </a:br>
            <a:br>
              <a:rPr lang="en-US" sz="2400" b="1" dirty="0">
                <a:solidFill>
                  <a:prstClr val="black">
                    <a:lumMod val="75000"/>
                    <a:lumOff val="25000"/>
                  </a:prstClr>
                </a:solidFill>
                <a:latin typeface="Segoe UI" panose="020B0502040204020203" pitchFamily="34" charset="0"/>
                <a:cs typeface="Segoe UI" panose="020B0502040204020203" pitchFamily="34" charset="0"/>
              </a:rPr>
            </a:br>
            <a:r>
              <a:rPr lang="en-US" sz="1800" dirty="0">
                <a:solidFill>
                  <a:prstClr val="black">
                    <a:lumMod val="75000"/>
                    <a:lumOff val="25000"/>
                  </a:prstClr>
                </a:solidFill>
                <a:latin typeface="Segoe UI" panose="020B0502040204020203" pitchFamily="34" charset="0"/>
                <a:cs typeface="Segoe UI" panose="020B0502040204020203" pitchFamily="34" charset="0"/>
              </a:rPr>
              <a:t>Ensure you and your staff become familiar with the audio and visual settings on your agency devices. </a:t>
            </a:r>
            <a:br>
              <a:rPr lang="en-US" sz="1800" dirty="0">
                <a:solidFill>
                  <a:prstClr val="black">
                    <a:lumMod val="75000"/>
                    <a:lumOff val="25000"/>
                  </a:prstClr>
                </a:solidFill>
                <a:latin typeface="Segoe UI" panose="020B0502040204020203" pitchFamily="34" charset="0"/>
                <a:cs typeface="Segoe UI" panose="020B0502040204020203" pitchFamily="34" charset="0"/>
              </a:rPr>
            </a:br>
            <a:endParaRPr lang="en-US" sz="1800" dirty="0">
              <a:solidFill>
                <a:prstClr val="black">
                  <a:lumMod val="75000"/>
                  <a:lumOff val="25000"/>
                </a:prstClr>
              </a:solidFill>
              <a:latin typeface="Segoe UI" panose="020B0502040204020203" pitchFamily="34" charset="0"/>
              <a:cs typeface="Segoe UI" panose="020B0502040204020203" pitchFamily="34" charset="0"/>
            </a:endParaRPr>
          </a:p>
          <a:p>
            <a:pPr marL="0" lvl="0" indent="0">
              <a:spcAft>
                <a:spcPts val="600"/>
              </a:spcAft>
              <a:buNone/>
              <a:defRPr/>
            </a:pPr>
            <a:r>
              <a:rPr lang="en-US" sz="1800" i="1" dirty="0">
                <a:solidFill>
                  <a:prstClr val="black">
                    <a:lumMod val="75000"/>
                    <a:lumOff val="25000"/>
                  </a:prstClr>
                </a:solidFill>
                <a:latin typeface="Segoe UI" panose="020B0502040204020203" pitchFamily="34" charset="0"/>
                <a:cs typeface="Segoe UI" panose="020B0502040204020203" pitchFamily="34" charset="0"/>
              </a:rPr>
              <a:t>We will be posting a SOP for Windows 10 Audio and Visual Settings on our M365 SharePoint Site</a:t>
            </a:r>
            <a:r>
              <a:rPr lang="en-US" sz="1800" dirty="0">
                <a:solidFill>
                  <a:prstClr val="black">
                    <a:lumMod val="75000"/>
                    <a:lumOff val="25000"/>
                  </a:prstClr>
                </a:solidFill>
                <a:latin typeface="Segoe UI" panose="020B0502040204020203" pitchFamily="34" charset="0"/>
                <a:cs typeface="Segoe UI" panose="020B0502040204020203" pitchFamily="34" charset="0"/>
              </a:rPr>
              <a:t>.</a:t>
            </a:r>
            <a:endParaRPr lang="en-US" sz="1800" dirty="0">
              <a:solidFill>
                <a:prstClr val="black">
                  <a:lumMod val="75000"/>
                  <a:lumOff val="25000"/>
                </a:prstClr>
              </a:solidFill>
              <a:cs typeface="Segoe UI"/>
            </a:endParaRPr>
          </a:p>
        </p:txBody>
      </p:sp>
      <p:grpSp>
        <p:nvGrpSpPr>
          <p:cNvPr id="33" name="Group 32" descr="Small circle with number 2 inside  indicating step 2"/>
          <p:cNvGrpSpPr/>
          <p:nvPr/>
        </p:nvGrpSpPr>
        <p:grpSpPr bwMode="blackWhite">
          <a:xfrm>
            <a:off x="373323" y="4346401"/>
            <a:ext cx="558179" cy="409838"/>
            <a:chOff x="6953426" y="711274"/>
            <a:chExt cx="558179" cy="409838"/>
          </a:xfrm>
        </p:grpSpPr>
        <p:sp>
          <p:nvSpPr>
            <p:cNvPr id="34" name="Oval 3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descr="Number 2"/>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36" name="Content Placeholder 17"/>
          <p:cNvSpPr txBox="1">
            <a:spLocks/>
          </p:cNvSpPr>
          <p:nvPr/>
        </p:nvSpPr>
        <p:spPr>
          <a:xfrm>
            <a:off x="888518" y="4274728"/>
            <a:ext cx="4504252" cy="139853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defRPr/>
            </a:pPr>
            <a:r>
              <a:rPr lang="en-US" sz="2800" b="1" u="sng" dirty="0">
                <a:solidFill>
                  <a:prstClr val="black">
                    <a:lumMod val="75000"/>
                    <a:lumOff val="25000"/>
                  </a:prstClr>
                </a:solidFill>
                <a:latin typeface="Segoe UI" panose="020B0502040204020203" pitchFamily="34" charset="0"/>
                <a:cs typeface="Segoe UI" panose="020B0502040204020203" pitchFamily="34" charset="0"/>
              </a:rPr>
              <a:t>USB Headsets: </a:t>
            </a:r>
            <a:br>
              <a:rPr lang="en-US" b="1" u="sng" dirty="0">
                <a:solidFill>
                  <a:prstClr val="black">
                    <a:lumMod val="75000"/>
                    <a:lumOff val="25000"/>
                  </a:prstClr>
                </a:solidFill>
                <a:latin typeface="Segoe UI" panose="020B0502040204020203" pitchFamily="34" charset="0"/>
                <a:cs typeface="Segoe UI" panose="020B0502040204020203" pitchFamily="34" charset="0"/>
              </a:rPr>
            </a:br>
            <a:r>
              <a:rPr lang="en-US" sz="1800" dirty="0">
                <a:solidFill>
                  <a:prstClr val="black">
                    <a:lumMod val="75000"/>
                    <a:lumOff val="25000"/>
                  </a:prstClr>
                </a:solidFill>
                <a:latin typeface="Segoe UI" panose="020B0502040204020203" pitchFamily="34" charset="0"/>
                <a:cs typeface="Segoe UI" panose="020B0502040204020203" pitchFamily="34" charset="0"/>
              </a:rPr>
              <a:t>Amazon has many </a:t>
            </a:r>
            <a:r>
              <a:rPr lang="en-US" sz="1800" u="sng" dirty="0">
                <a:solidFill>
                  <a:prstClr val="black">
                    <a:lumMod val="75000"/>
                    <a:lumOff val="25000"/>
                  </a:prstClr>
                </a:solidFill>
                <a:latin typeface="Segoe UI" panose="020B0502040204020203" pitchFamily="34" charset="0"/>
                <a:cs typeface="Segoe UI" panose="020B0502040204020203" pitchFamily="34" charset="0"/>
              </a:rPr>
              <a:t>economical</a:t>
            </a:r>
            <a:r>
              <a:rPr lang="en-US" sz="1800" dirty="0">
                <a:solidFill>
                  <a:prstClr val="black">
                    <a:lumMod val="75000"/>
                    <a:lumOff val="25000"/>
                  </a:prstClr>
                </a:solidFill>
                <a:latin typeface="Segoe UI" panose="020B0502040204020203" pitchFamily="34" charset="0"/>
                <a:cs typeface="Segoe UI" panose="020B0502040204020203" pitchFamily="34" charset="0"/>
              </a:rPr>
              <a:t> headsets that work well with Microsoft Teams.  </a:t>
            </a:r>
            <a:r>
              <a:rPr lang="en-US" sz="1800" i="1" dirty="0">
                <a:solidFill>
                  <a:prstClr val="black">
                    <a:lumMod val="75000"/>
                    <a:lumOff val="25000"/>
                  </a:prstClr>
                </a:solidFill>
                <a:latin typeface="Segoe UI" panose="020B0502040204020203" pitchFamily="34" charset="0"/>
                <a:cs typeface="Segoe UI" panose="020B0502040204020203" pitchFamily="34" charset="0"/>
              </a:rPr>
              <a:t>This is not required, but will help with adoption and success!</a:t>
            </a:r>
          </a:p>
        </p:txBody>
      </p:sp>
      <p:pic>
        <p:nvPicPr>
          <p:cNvPr id="23" name="Picture 22">
            <a:extLst>
              <a:ext uri="{FF2B5EF4-FFF2-40B4-BE49-F238E27FC236}">
                <a16:creationId xmlns:a16="http://schemas.microsoft.com/office/drawing/2014/main" id="{58370132-BF51-40B7-BAB8-221A40953526}"/>
              </a:ext>
            </a:extLst>
          </p:cNvPr>
          <p:cNvPicPr/>
          <p:nvPr/>
        </p:nvPicPr>
        <p:blipFill>
          <a:blip r:embed="rId2"/>
          <a:stretch>
            <a:fillRect/>
          </a:stretch>
        </p:blipFill>
        <p:spPr>
          <a:xfrm>
            <a:off x="5760436" y="1496862"/>
            <a:ext cx="1399947" cy="1927563"/>
          </a:xfrm>
          <a:prstGeom prst="rect">
            <a:avLst/>
          </a:prstGeom>
        </p:spPr>
      </p:pic>
      <p:pic>
        <p:nvPicPr>
          <p:cNvPr id="26" name="Picture 25">
            <a:extLst>
              <a:ext uri="{FF2B5EF4-FFF2-40B4-BE49-F238E27FC236}">
                <a16:creationId xmlns:a16="http://schemas.microsoft.com/office/drawing/2014/main" id="{0F811773-A343-4D28-BE7E-0BEBC393FDF4}"/>
              </a:ext>
            </a:extLst>
          </p:cNvPr>
          <p:cNvPicPr/>
          <p:nvPr/>
        </p:nvPicPr>
        <p:blipFill>
          <a:blip r:embed="rId3"/>
          <a:stretch>
            <a:fillRect/>
          </a:stretch>
        </p:blipFill>
        <p:spPr>
          <a:xfrm>
            <a:off x="7973073" y="1508286"/>
            <a:ext cx="2076449" cy="1927563"/>
          </a:xfrm>
          <a:prstGeom prst="rect">
            <a:avLst/>
          </a:prstGeom>
        </p:spPr>
      </p:pic>
      <p:pic>
        <p:nvPicPr>
          <p:cNvPr id="29" name="Picture 28">
            <a:extLst>
              <a:ext uri="{FF2B5EF4-FFF2-40B4-BE49-F238E27FC236}">
                <a16:creationId xmlns:a16="http://schemas.microsoft.com/office/drawing/2014/main" id="{22106A93-FD04-411A-878C-320683BF09F6}"/>
              </a:ext>
            </a:extLst>
          </p:cNvPr>
          <p:cNvPicPr>
            <a:picLocks noChangeAspect="1"/>
          </p:cNvPicPr>
          <p:nvPr/>
        </p:nvPicPr>
        <p:blipFill>
          <a:blip r:embed="rId4">
            <a:alphaModFix amt="70000"/>
          </a:blip>
          <a:stretch>
            <a:fillRect/>
          </a:stretch>
        </p:blipFill>
        <p:spPr>
          <a:xfrm>
            <a:off x="5731250" y="4252482"/>
            <a:ext cx="1150120" cy="1899441"/>
          </a:xfrm>
          <a:prstGeom prst="rect">
            <a:avLst/>
          </a:prstGeom>
        </p:spPr>
      </p:pic>
      <p:sp>
        <p:nvSpPr>
          <p:cNvPr id="2" name="Rectangle 1">
            <a:extLst>
              <a:ext uri="{FF2B5EF4-FFF2-40B4-BE49-F238E27FC236}">
                <a16:creationId xmlns:a16="http://schemas.microsoft.com/office/drawing/2014/main" id="{22B1183D-4637-437D-B03F-BF73A887D315}"/>
              </a:ext>
            </a:extLst>
          </p:cNvPr>
          <p:cNvSpPr/>
          <p:nvPr/>
        </p:nvSpPr>
        <p:spPr>
          <a:xfrm>
            <a:off x="4860605" y="3757095"/>
            <a:ext cx="3584161" cy="461665"/>
          </a:xfrm>
          <a:prstGeom prst="rect">
            <a:avLst/>
          </a:prstGeom>
        </p:spPr>
        <p:txBody>
          <a:bodyPr wrap="square">
            <a:spAutoFit/>
          </a:bodyPr>
          <a:lstStyle/>
          <a:p>
            <a:pPr lvl="0">
              <a:spcAft>
                <a:spcPts val="600"/>
              </a:spcAft>
              <a:defRPr/>
            </a:pPr>
            <a:r>
              <a:rPr lang="en-US" sz="1200" dirty="0"/>
              <a:t>Amazon: Plantronics Blackwire 3210 USB-A Headset, On-Ear Mono Headset, Wired $33</a:t>
            </a:r>
          </a:p>
        </p:txBody>
      </p:sp>
      <p:pic>
        <p:nvPicPr>
          <p:cNvPr id="31" name="Picture 30">
            <a:extLst>
              <a:ext uri="{FF2B5EF4-FFF2-40B4-BE49-F238E27FC236}">
                <a16:creationId xmlns:a16="http://schemas.microsoft.com/office/drawing/2014/main" id="{AA545882-BD7B-48EC-96A3-10A56BB2B982}"/>
              </a:ext>
            </a:extLst>
          </p:cNvPr>
          <p:cNvPicPr>
            <a:picLocks noChangeAspect="1"/>
          </p:cNvPicPr>
          <p:nvPr/>
        </p:nvPicPr>
        <p:blipFill>
          <a:blip r:embed="rId5">
            <a:alphaModFix amt="70000"/>
          </a:blip>
          <a:srcRect/>
          <a:stretch/>
        </p:blipFill>
        <p:spPr>
          <a:xfrm>
            <a:off x="8515661" y="4252482"/>
            <a:ext cx="1931379" cy="2043887"/>
          </a:xfrm>
          <a:prstGeom prst="rect">
            <a:avLst/>
          </a:prstGeom>
        </p:spPr>
      </p:pic>
      <p:sp>
        <p:nvSpPr>
          <p:cNvPr id="3" name="Rectangle 2">
            <a:extLst>
              <a:ext uri="{FF2B5EF4-FFF2-40B4-BE49-F238E27FC236}">
                <a16:creationId xmlns:a16="http://schemas.microsoft.com/office/drawing/2014/main" id="{E2990A47-9AFE-489F-AB2D-BEBA5F1DB5BF}"/>
              </a:ext>
            </a:extLst>
          </p:cNvPr>
          <p:cNvSpPr/>
          <p:nvPr/>
        </p:nvSpPr>
        <p:spPr>
          <a:xfrm>
            <a:off x="8213578" y="3723373"/>
            <a:ext cx="3507727" cy="461665"/>
          </a:xfrm>
          <a:prstGeom prst="rect">
            <a:avLst/>
          </a:prstGeom>
        </p:spPr>
        <p:txBody>
          <a:bodyPr wrap="square">
            <a:spAutoFit/>
          </a:bodyPr>
          <a:lstStyle/>
          <a:p>
            <a:pPr lvl="0">
              <a:spcAft>
                <a:spcPts val="600"/>
              </a:spcAft>
              <a:defRPr/>
            </a:pPr>
            <a:r>
              <a:rPr lang="en-US" sz="1200" dirty="0"/>
              <a:t>Amazon: Logitech USB Headset H390 with Noise Cancelling Mic, $20</a:t>
            </a:r>
            <a:endParaRPr lang="en-US" sz="12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354251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7">
            <a:extLst>
              <a:ext uri="{FF2B5EF4-FFF2-40B4-BE49-F238E27FC236}">
                <a16:creationId xmlns:a16="http://schemas.microsoft.com/office/drawing/2014/main" id="{5046AC13-CF23-4ACC-8F5A-C32F83551EA3}"/>
              </a:ext>
            </a:extLst>
          </p:cNvPr>
          <p:cNvSpPr txBox="1">
            <a:spLocks/>
          </p:cNvSpPr>
          <p:nvPr/>
        </p:nvSpPr>
        <p:spPr>
          <a:xfrm>
            <a:off x="572341" y="522442"/>
            <a:ext cx="9725756" cy="640209"/>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2800" kern="1200">
                <a:solidFill>
                  <a:schemeClr val="bg2">
                    <a:lumMod val="25000"/>
                  </a:schemeClr>
                </a:solidFill>
                <a:latin typeface="+mj-lt"/>
                <a:ea typeface="+mj-ea"/>
                <a:cs typeface="+mj-cs"/>
              </a:defRPr>
            </a:lvl1pPr>
          </a:lstStyle>
          <a:p>
            <a:r>
              <a:rPr lang="en-US" dirty="0">
                <a:latin typeface="Segoe UI Light" panose="020B0502040204020203" pitchFamily="34" charset="0"/>
                <a:cs typeface="Segoe UI Light" panose="020B0502040204020203" pitchFamily="34" charset="0"/>
              </a:rPr>
              <a:t>How to Make Microsoft Teams a Success for Your Agency </a:t>
            </a:r>
            <a:r>
              <a:rPr lang="en-US" i="1" dirty="0">
                <a:latin typeface="Segoe UI Light" panose="020B0502040204020203" pitchFamily="34" charset="0"/>
                <a:cs typeface="Segoe UI Light" panose="020B0502040204020203" pitchFamily="34" charset="0"/>
              </a:rPr>
              <a:t>Continued</a:t>
            </a:r>
          </a:p>
        </p:txBody>
      </p:sp>
      <p:grpSp>
        <p:nvGrpSpPr>
          <p:cNvPr id="12" name="Group 11" descr="Small circle with number 3 inside  indicating step 3">
            <a:extLst>
              <a:ext uri="{FF2B5EF4-FFF2-40B4-BE49-F238E27FC236}">
                <a16:creationId xmlns:a16="http://schemas.microsoft.com/office/drawing/2014/main" id="{92383004-4110-4BF7-A43F-E0E2D435707C}"/>
              </a:ext>
            </a:extLst>
          </p:cNvPr>
          <p:cNvGrpSpPr/>
          <p:nvPr/>
        </p:nvGrpSpPr>
        <p:grpSpPr bwMode="blackWhite">
          <a:xfrm>
            <a:off x="572341" y="1762822"/>
            <a:ext cx="558179" cy="409838"/>
            <a:chOff x="6953426" y="711274"/>
            <a:chExt cx="558179" cy="409838"/>
          </a:xfrm>
        </p:grpSpPr>
        <p:sp>
          <p:nvSpPr>
            <p:cNvPr id="13" name="Oval 12" descr="Small circle">
              <a:extLst>
                <a:ext uri="{FF2B5EF4-FFF2-40B4-BE49-F238E27FC236}">
                  <a16:creationId xmlns:a16="http://schemas.microsoft.com/office/drawing/2014/main" id="{044C66DF-0719-4E22-8243-ABF72F8F417C}"/>
                </a:ext>
              </a:extLst>
            </p:cNvPr>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descr="Number 3">
              <a:extLst>
                <a:ext uri="{FF2B5EF4-FFF2-40B4-BE49-F238E27FC236}">
                  <a16:creationId xmlns:a16="http://schemas.microsoft.com/office/drawing/2014/main" id="{21C0590C-8A73-40FB-9E84-E6CE54D81266}"/>
                </a:ext>
              </a:extLst>
            </p:cNvPr>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3</a:t>
              </a:r>
            </a:p>
          </p:txBody>
        </p:sp>
      </p:grpSp>
      <p:sp>
        <p:nvSpPr>
          <p:cNvPr id="15" name="Content Placeholder 17">
            <a:extLst>
              <a:ext uri="{FF2B5EF4-FFF2-40B4-BE49-F238E27FC236}">
                <a16:creationId xmlns:a16="http://schemas.microsoft.com/office/drawing/2014/main" id="{AA4B006E-020A-4C3A-BA55-B58DB8FD8B65}"/>
              </a:ext>
            </a:extLst>
          </p:cNvPr>
          <p:cNvSpPr txBox="1">
            <a:spLocks/>
          </p:cNvSpPr>
          <p:nvPr/>
        </p:nvSpPr>
        <p:spPr>
          <a:xfrm>
            <a:off x="1218886" y="1708279"/>
            <a:ext cx="4504252" cy="761144"/>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Strongly Encourage Your Staff to Utilize Microsoft Teams through Your Own Usage</a:t>
            </a:r>
            <a:endParaRPr lang="en-US" dirty="0">
              <a:solidFill>
                <a:prstClr val="black">
                  <a:lumMod val="75000"/>
                  <a:lumOff val="25000"/>
                </a:prstClr>
              </a:solidFill>
              <a:cs typeface="Segoe UI"/>
            </a:endParaRPr>
          </a:p>
        </p:txBody>
      </p:sp>
      <p:grpSp>
        <p:nvGrpSpPr>
          <p:cNvPr id="16" name="Group 15" descr="Small circle with number 4 inside  indicating step 4">
            <a:extLst>
              <a:ext uri="{FF2B5EF4-FFF2-40B4-BE49-F238E27FC236}">
                <a16:creationId xmlns:a16="http://schemas.microsoft.com/office/drawing/2014/main" id="{8256866A-4377-459D-97B5-C9042EF7D336}"/>
              </a:ext>
            </a:extLst>
          </p:cNvPr>
          <p:cNvGrpSpPr/>
          <p:nvPr/>
        </p:nvGrpSpPr>
        <p:grpSpPr bwMode="blackWhite">
          <a:xfrm>
            <a:off x="572341" y="3373001"/>
            <a:ext cx="558179" cy="409838"/>
            <a:chOff x="6953426" y="711274"/>
            <a:chExt cx="558179" cy="409838"/>
          </a:xfrm>
        </p:grpSpPr>
        <p:sp>
          <p:nvSpPr>
            <p:cNvPr id="17" name="Oval 16" descr="Small circle">
              <a:extLst>
                <a:ext uri="{FF2B5EF4-FFF2-40B4-BE49-F238E27FC236}">
                  <a16:creationId xmlns:a16="http://schemas.microsoft.com/office/drawing/2014/main" id="{19C0F6AF-E7C6-492E-A332-1A4C3A454FB8}"/>
                </a:ext>
              </a:extLst>
            </p:cNvPr>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descr="Number 4">
              <a:extLst>
                <a:ext uri="{FF2B5EF4-FFF2-40B4-BE49-F238E27FC236}">
                  <a16:creationId xmlns:a16="http://schemas.microsoft.com/office/drawing/2014/main" id="{79E2EC5C-883E-457F-8A39-CBAD037A5E4A}"/>
                </a:ext>
              </a:extLst>
            </p:cNvPr>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4</a:t>
              </a:r>
            </a:p>
          </p:txBody>
        </p:sp>
      </p:grpSp>
      <p:sp>
        <p:nvSpPr>
          <p:cNvPr id="19" name="Content Placeholder 17">
            <a:extLst>
              <a:ext uri="{FF2B5EF4-FFF2-40B4-BE49-F238E27FC236}">
                <a16:creationId xmlns:a16="http://schemas.microsoft.com/office/drawing/2014/main" id="{8CABA493-D24B-4476-83DD-616E451049E9}"/>
              </a:ext>
            </a:extLst>
          </p:cNvPr>
          <p:cNvSpPr txBox="1">
            <a:spLocks/>
          </p:cNvSpPr>
          <p:nvPr/>
        </p:nvSpPr>
        <p:spPr>
          <a:xfrm>
            <a:off x="1177023" y="3292187"/>
            <a:ext cx="4504252" cy="151950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prstClr val="black">
                    <a:lumMod val="75000"/>
                    <a:lumOff val="25000"/>
                  </a:prstClr>
                </a:solidFill>
                <a:latin typeface="Segoe UI" panose="020B0502040204020203" pitchFamily="34" charset="0"/>
                <a:cs typeface="Segoe UI" panose="020B0502040204020203" pitchFamily="34" charset="0"/>
              </a:rPr>
              <a:t>Staff Should Attend the Microsoft Teams Training being held now by Directions Training, Inc.; </a:t>
            </a:r>
            <a:br>
              <a:rPr lang="en-US" dirty="0">
                <a:solidFill>
                  <a:prstClr val="black">
                    <a:lumMod val="75000"/>
                    <a:lumOff val="25000"/>
                  </a:prstClr>
                </a:solidFill>
                <a:latin typeface="Segoe UI" panose="020B0502040204020203" pitchFamily="34" charset="0"/>
                <a:cs typeface="Segoe UI" panose="020B0502040204020203" pitchFamily="34" charset="0"/>
              </a:rPr>
            </a:br>
            <a:br>
              <a:rPr lang="en-US" dirty="0">
                <a:solidFill>
                  <a:prstClr val="black">
                    <a:lumMod val="75000"/>
                    <a:lumOff val="25000"/>
                  </a:prstClr>
                </a:solidFill>
                <a:latin typeface="Segoe UI" panose="020B0502040204020203" pitchFamily="34" charset="0"/>
                <a:cs typeface="Segoe UI" panose="020B0502040204020203" pitchFamily="34" charset="0"/>
              </a:rPr>
            </a:br>
            <a:r>
              <a:rPr lang="en-US" dirty="0">
                <a:solidFill>
                  <a:prstClr val="black">
                    <a:lumMod val="75000"/>
                    <a:lumOff val="25000"/>
                  </a:prstClr>
                </a:solidFill>
                <a:latin typeface="Segoe UI" panose="020B0502040204020203" pitchFamily="34" charset="0"/>
                <a:cs typeface="Segoe UI" panose="020B0502040204020203" pitchFamily="34" charset="0"/>
              </a:rPr>
              <a:t>Training Sessions are available until March 31</a:t>
            </a:r>
            <a:r>
              <a:rPr lang="en-US" baseline="30000" dirty="0">
                <a:solidFill>
                  <a:prstClr val="black">
                    <a:lumMod val="75000"/>
                    <a:lumOff val="25000"/>
                  </a:prstClr>
                </a:solidFill>
                <a:latin typeface="Segoe UI" panose="020B0502040204020203" pitchFamily="34" charset="0"/>
                <a:cs typeface="Segoe UI" panose="020B0502040204020203" pitchFamily="34" charset="0"/>
              </a:rPr>
              <a:t>st</a:t>
            </a:r>
            <a:r>
              <a:rPr lang="en-US" dirty="0">
                <a:solidFill>
                  <a:prstClr val="black">
                    <a:lumMod val="75000"/>
                    <a:lumOff val="25000"/>
                  </a:prstClr>
                </a:solidFill>
                <a:latin typeface="Segoe UI" panose="020B0502040204020203" pitchFamily="34" charset="0"/>
                <a:cs typeface="Segoe UI" panose="020B0502040204020203" pitchFamily="34" charset="0"/>
              </a:rPr>
              <a:t>, 2020</a:t>
            </a:r>
            <a:br>
              <a:rPr lang="en-US" dirty="0">
                <a:solidFill>
                  <a:prstClr val="black">
                    <a:lumMod val="75000"/>
                    <a:lumOff val="25000"/>
                  </a:prstClr>
                </a:solidFill>
                <a:latin typeface="Segoe UI" panose="020B0502040204020203" pitchFamily="34" charset="0"/>
                <a:cs typeface="Segoe UI" panose="020B0502040204020203" pitchFamily="34" charset="0"/>
              </a:rPr>
            </a:br>
            <a:r>
              <a:rPr lang="en-US" dirty="0">
                <a:solidFill>
                  <a:prstClr val="black">
                    <a:lumMod val="75000"/>
                    <a:lumOff val="25000"/>
                  </a:prstClr>
                </a:solidFill>
                <a:latin typeface="Segoe UI" panose="020B0502040204020203" pitchFamily="34" charset="0"/>
                <a:cs typeface="Segoe UI" panose="020B0502040204020203" pitchFamily="34" charset="0"/>
              </a:rPr>
              <a:t>Portal Registration Link: </a:t>
            </a:r>
            <a:r>
              <a:rPr lang="en-US" dirty="0">
                <a:latin typeface="Segoe UI" panose="020B0502040204020203" pitchFamily="34" charset="0"/>
                <a:hlinkClick r:id="rId2" tooltip="https://stateofct.directions.training/"/>
              </a:rPr>
              <a:t>https://stateofct.directions.training/</a:t>
            </a:r>
            <a:endParaRPr lang="en-US" dirty="0">
              <a:latin typeface="Segoe UI" panose="020B0502040204020203" pitchFamily="34" charset="0"/>
            </a:endParaRPr>
          </a:p>
          <a:p>
            <a:pPr marL="0" lvl="0" indent="0">
              <a:spcAft>
                <a:spcPts val="2000"/>
              </a:spcAft>
              <a:buNone/>
              <a:defRPr/>
            </a:pPr>
            <a:endParaRPr lang="en-US" dirty="0">
              <a:solidFill>
                <a:prstClr val="black">
                  <a:lumMod val="75000"/>
                  <a:lumOff val="25000"/>
                </a:prstClr>
              </a:solidFill>
              <a:latin typeface="Segoe UI" panose="020B0502040204020203" pitchFamily="34" charset="0"/>
              <a:cs typeface="Segoe UI" panose="020B0502040204020203" pitchFamily="34" charset="0"/>
            </a:endParaRPr>
          </a:p>
          <a:p>
            <a:pPr marL="0" lvl="0" indent="0">
              <a:spcAft>
                <a:spcPts val="2000"/>
              </a:spcAft>
              <a:buNone/>
              <a:defRPr/>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pic>
        <p:nvPicPr>
          <p:cNvPr id="22" name="Picture 21">
            <a:extLst>
              <a:ext uri="{FF2B5EF4-FFF2-40B4-BE49-F238E27FC236}">
                <a16:creationId xmlns:a16="http://schemas.microsoft.com/office/drawing/2014/main" id="{AD40042C-3703-4E98-A99C-26C2835F771B}"/>
              </a:ext>
            </a:extLst>
          </p:cNvPr>
          <p:cNvPicPr>
            <a:picLocks noChangeAspect="1"/>
          </p:cNvPicPr>
          <p:nvPr/>
        </p:nvPicPr>
        <p:blipFill>
          <a:blip r:embed="rId3"/>
          <a:stretch>
            <a:fillRect/>
          </a:stretch>
        </p:blipFill>
        <p:spPr>
          <a:xfrm>
            <a:off x="7678722" y="1762822"/>
            <a:ext cx="2619375" cy="1743075"/>
          </a:xfrm>
          <a:prstGeom prst="rect">
            <a:avLst/>
          </a:prstGeom>
        </p:spPr>
      </p:pic>
      <p:pic>
        <p:nvPicPr>
          <p:cNvPr id="27" name="Picture 26">
            <a:extLst>
              <a:ext uri="{FF2B5EF4-FFF2-40B4-BE49-F238E27FC236}">
                <a16:creationId xmlns:a16="http://schemas.microsoft.com/office/drawing/2014/main" id="{E6B4A50C-68D7-4E2E-9CCF-855E40299F4E}"/>
              </a:ext>
            </a:extLst>
          </p:cNvPr>
          <p:cNvPicPr>
            <a:picLocks noChangeAspect="1"/>
          </p:cNvPicPr>
          <p:nvPr/>
        </p:nvPicPr>
        <p:blipFill>
          <a:blip r:embed="rId4"/>
          <a:stretch>
            <a:fillRect/>
          </a:stretch>
        </p:blipFill>
        <p:spPr>
          <a:xfrm>
            <a:off x="1127561" y="5112782"/>
            <a:ext cx="3292125" cy="975445"/>
          </a:xfrm>
          <a:prstGeom prst="rect">
            <a:avLst/>
          </a:prstGeom>
        </p:spPr>
      </p:pic>
    </p:spTree>
    <p:extLst>
      <p:ext uri="{BB962C8B-B14F-4D97-AF65-F5344CB8AC3E}">
        <p14:creationId xmlns:p14="http://schemas.microsoft.com/office/powerpoint/2010/main" val="345761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21207" y="448056"/>
            <a:ext cx="8960144" cy="640080"/>
          </a:xfrm>
        </p:spPr>
        <p:txBody>
          <a:bodyPr>
            <a:normAutofit/>
          </a:bodyPr>
          <a:lstStyle/>
          <a:p>
            <a:r>
              <a:rPr lang="en-US" dirty="0">
                <a:latin typeface="Segoe UI Light" panose="020B0502040204020203" pitchFamily="34" charset="0"/>
                <a:cs typeface="Segoe UI Light" panose="020B0502040204020203" pitchFamily="34" charset="0"/>
              </a:rPr>
              <a:t>Closing Remarks</a:t>
            </a:r>
          </a:p>
        </p:txBody>
      </p:sp>
      <p:grpSp>
        <p:nvGrpSpPr>
          <p:cNvPr id="18" name="Group 17" descr="Small circle with number 1 inside  indicating step 1"/>
          <p:cNvGrpSpPr/>
          <p:nvPr/>
        </p:nvGrpSpPr>
        <p:grpSpPr bwMode="blackWhite">
          <a:xfrm>
            <a:off x="531552" y="1917997"/>
            <a:ext cx="558179" cy="409838"/>
            <a:chOff x="6953426" y="711274"/>
            <a:chExt cx="558179" cy="409838"/>
          </a:xfrm>
        </p:grpSpPr>
        <p:sp>
          <p:nvSpPr>
            <p:cNvPr id="19" name="Oval 18"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descr="Number 1"/>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1</a:t>
              </a:r>
            </a:p>
          </p:txBody>
        </p:sp>
      </p:grpSp>
      <p:sp>
        <p:nvSpPr>
          <p:cNvPr id="21" name="Content Placeholder 17"/>
          <p:cNvSpPr txBox="1">
            <a:spLocks/>
          </p:cNvSpPr>
          <p:nvPr/>
        </p:nvSpPr>
        <p:spPr>
          <a:xfrm>
            <a:off x="1056513" y="1958189"/>
            <a:ext cx="6187666" cy="1178271"/>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Microsoft 365 Information Site: Updated with End-User Training Resources, FAQs and M365 News Posts </a:t>
            </a:r>
            <a:r>
              <a:rPr lang="en-US" dirty="0">
                <a:hlinkClick r:id="rId2"/>
              </a:rPr>
              <a:t>https://ctgovexec.sharepoint.com/sites/das/m365</a:t>
            </a:r>
            <a:endParaRPr lang="en-US" dirty="0">
              <a:solidFill>
                <a:prstClr val="black">
                  <a:lumMod val="75000"/>
                  <a:lumOff val="25000"/>
                </a:prstClr>
              </a:solidFill>
              <a:cs typeface="Segoe UI"/>
            </a:endParaRPr>
          </a:p>
        </p:txBody>
      </p:sp>
      <p:grpSp>
        <p:nvGrpSpPr>
          <p:cNvPr id="33" name="Group 32" descr="Small circle with number 2 inside  indicating step 2"/>
          <p:cNvGrpSpPr/>
          <p:nvPr/>
        </p:nvGrpSpPr>
        <p:grpSpPr bwMode="blackWhite">
          <a:xfrm>
            <a:off x="531552" y="2804257"/>
            <a:ext cx="558179" cy="409838"/>
            <a:chOff x="6953426" y="711274"/>
            <a:chExt cx="558179" cy="409838"/>
          </a:xfrm>
        </p:grpSpPr>
        <p:sp>
          <p:nvSpPr>
            <p:cNvPr id="34" name="Oval 33" descr="Small circle"/>
            <p:cNvSpPr/>
            <p:nvPr/>
          </p:nvSpPr>
          <p:spPr bwMode="blackWhite">
            <a:xfrm>
              <a:off x="7025069" y="711274"/>
              <a:ext cx="409838" cy="409838"/>
            </a:xfrm>
            <a:prstGeom prst="ellipse">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TextBox 34" descr="Number 2"/>
            <p:cNvSpPr txBox="1">
              <a:spLocks noChangeAspect="1"/>
            </p:cNvSpPr>
            <p:nvPr/>
          </p:nvSpPr>
          <p:spPr bwMode="blackWhite">
            <a:xfrm>
              <a:off x="6953426" y="727564"/>
              <a:ext cx="558179" cy="369332"/>
            </a:xfrm>
            <a:prstGeom prst="rect">
              <a:avLst/>
            </a:prstGeom>
            <a:noFill/>
          </p:spPr>
          <p:txBody>
            <a:bodyPr wrap="square" rtlCol="0">
              <a:spAutoFit/>
            </a:bodyPr>
            <a:lstStyle/>
            <a:p>
              <a:pPr algn="ctr"/>
              <a:r>
                <a:rPr lang="en-US" dirty="0">
                  <a:solidFill>
                    <a:schemeClr val="bg1"/>
                  </a:solidFill>
                  <a:latin typeface="Segoe UI Semibold" panose="020B0702040204020203" pitchFamily="34" charset="0"/>
                  <a:cs typeface="Segoe UI Semibold" panose="020B0702040204020203" pitchFamily="34" charset="0"/>
                </a:rPr>
                <a:t>2</a:t>
              </a:r>
            </a:p>
          </p:txBody>
        </p:sp>
      </p:grpSp>
      <p:sp>
        <p:nvSpPr>
          <p:cNvPr id="36" name="Content Placeholder 17"/>
          <p:cNvSpPr txBox="1">
            <a:spLocks/>
          </p:cNvSpPr>
          <p:nvPr/>
        </p:nvSpPr>
        <p:spPr>
          <a:xfrm>
            <a:off x="1056513" y="2844451"/>
            <a:ext cx="4504252" cy="584550"/>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2000"/>
              </a:spcAft>
              <a:buNone/>
              <a:defRPr/>
            </a:pPr>
            <a:endParaRPr lang="en-US" dirty="0">
              <a:solidFill>
                <a:prstClr val="black">
                  <a:lumMod val="75000"/>
                  <a:lumOff val="25000"/>
                </a:prstClr>
              </a:solidFill>
              <a:latin typeface="Segoe UI" panose="020B0502040204020203" pitchFamily="34" charset="0"/>
              <a:cs typeface="Segoe UI" panose="020B0502040204020203" pitchFamily="34" charset="0"/>
            </a:endParaRPr>
          </a:p>
        </p:txBody>
      </p:sp>
      <p:sp>
        <p:nvSpPr>
          <p:cNvPr id="32" name="Content Placeholder 17"/>
          <p:cNvSpPr txBox="1">
            <a:spLocks/>
          </p:cNvSpPr>
          <p:nvPr/>
        </p:nvSpPr>
        <p:spPr>
          <a:xfrm>
            <a:off x="1073122" y="2786210"/>
            <a:ext cx="5380944" cy="2868865"/>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a:spcAft>
                <a:spcPts val="600"/>
              </a:spcAft>
              <a:buNone/>
              <a:defRPr/>
            </a:pPr>
            <a:r>
              <a:rPr lang="en-US" dirty="0">
                <a:solidFill>
                  <a:prstClr val="black">
                    <a:lumMod val="75000"/>
                    <a:lumOff val="25000"/>
                  </a:prstClr>
                </a:solidFill>
                <a:latin typeface="Segoe UI" panose="020B0502040204020203" pitchFamily="34" charset="0"/>
                <a:cs typeface="Segoe UI" panose="020B0502040204020203" pitchFamily="34" charset="0"/>
              </a:rPr>
              <a:t>MFA Reminder: Multi-Factor Authentication is required for use of Microsoft Teams outside of the state network. Please ensure you and your staff understand this process.  We recommend you contacting your Agency IT Support for assistance.</a:t>
            </a:r>
            <a:br>
              <a:rPr lang="en-US" dirty="0">
                <a:solidFill>
                  <a:prstClr val="black">
                    <a:lumMod val="75000"/>
                    <a:lumOff val="25000"/>
                  </a:prstClr>
                </a:solidFill>
                <a:latin typeface="Segoe UI" panose="020B0502040204020203" pitchFamily="34" charset="0"/>
                <a:cs typeface="Segoe UI" panose="020B0502040204020203" pitchFamily="34" charset="0"/>
              </a:rPr>
            </a:br>
            <a:br>
              <a:rPr lang="en-US" dirty="0">
                <a:solidFill>
                  <a:prstClr val="black">
                    <a:lumMod val="75000"/>
                    <a:lumOff val="25000"/>
                  </a:prstClr>
                </a:solidFill>
                <a:latin typeface="Segoe UI" panose="020B0502040204020203" pitchFamily="34" charset="0"/>
                <a:cs typeface="Segoe UI" panose="020B0502040204020203" pitchFamily="34" charset="0"/>
              </a:rPr>
            </a:br>
            <a:r>
              <a:rPr lang="en-US" dirty="0">
                <a:solidFill>
                  <a:prstClr val="black">
                    <a:lumMod val="75000"/>
                    <a:lumOff val="25000"/>
                  </a:prstClr>
                </a:solidFill>
                <a:latin typeface="Segoe UI" panose="020B0502040204020203" pitchFamily="34" charset="0"/>
                <a:cs typeface="Segoe UI" panose="020B0502040204020203" pitchFamily="34" charset="0"/>
              </a:rPr>
              <a:t>Please feel free to email the M365 Program Mailbox at </a:t>
            </a:r>
            <a:r>
              <a:rPr lang="en-US" dirty="0">
                <a:solidFill>
                  <a:prstClr val="black">
                    <a:lumMod val="75000"/>
                    <a:lumOff val="25000"/>
                  </a:prstClr>
                </a:solidFill>
                <a:latin typeface="Segoe UI" panose="020B0502040204020203" pitchFamily="34" charset="0"/>
                <a:cs typeface="Segoe UI" panose="020B0502040204020203" pitchFamily="34" charset="0"/>
                <a:hlinkClick r:id="rId3"/>
              </a:rPr>
              <a:t>DAS.BEST.M365ProgramTeam@ct.gov</a:t>
            </a:r>
            <a:r>
              <a:rPr lang="en-US" dirty="0">
                <a:solidFill>
                  <a:prstClr val="black">
                    <a:lumMod val="75000"/>
                    <a:lumOff val="25000"/>
                  </a:prstClr>
                </a:solidFill>
                <a:latin typeface="Segoe UI" panose="020B0502040204020203" pitchFamily="34" charset="0"/>
                <a:cs typeface="Segoe UI" panose="020B0502040204020203" pitchFamily="34" charset="0"/>
              </a:rPr>
              <a:t> with any questions or assistance regarding MFA, or feel free to review the Microsoft 365 Information Site.</a:t>
            </a:r>
            <a:endParaRPr lang="en-US" dirty="0">
              <a:solidFill>
                <a:prstClr val="black">
                  <a:lumMod val="75000"/>
                  <a:lumOff val="25000"/>
                </a:prstClr>
              </a:solidFill>
              <a:cs typeface="Segoe UI"/>
            </a:endParaRPr>
          </a:p>
        </p:txBody>
      </p:sp>
      <p:pic>
        <p:nvPicPr>
          <p:cNvPr id="2" name="Picture 1">
            <a:extLst>
              <a:ext uri="{FF2B5EF4-FFF2-40B4-BE49-F238E27FC236}">
                <a16:creationId xmlns:a16="http://schemas.microsoft.com/office/drawing/2014/main" id="{0FDF3574-A497-414A-B5C2-D675C36EB185}"/>
              </a:ext>
            </a:extLst>
          </p:cNvPr>
          <p:cNvPicPr>
            <a:picLocks noChangeAspect="1"/>
          </p:cNvPicPr>
          <p:nvPr/>
        </p:nvPicPr>
        <p:blipFill>
          <a:blip r:embed="rId4">
            <a:alphaModFix amt="70000"/>
          </a:blip>
          <a:stretch>
            <a:fillRect/>
          </a:stretch>
        </p:blipFill>
        <p:spPr>
          <a:xfrm>
            <a:off x="7056711" y="1885836"/>
            <a:ext cx="4275190" cy="883997"/>
          </a:xfrm>
          <a:prstGeom prst="rect">
            <a:avLst/>
          </a:prstGeom>
        </p:spPr>
      </p:pic>
      <p:pic>
        <p:nvPicPr>
          <p:cNvPr id="5" name="Picture 4">
            <a:extLst>
              <a:ext uri="{FF2B5EF4-FFF2-40B4-BE49-F238E27FC236}">
                <a16:creationId xmlns:a16="http://schemas.microsoft.com/office/drawing/2014/main" id="{7E532C4F-4A76-4D8D-AE2B-3B21C8982047}"/>
              </a:ext>
            </a:extLst>
          </p:cNvPr>
          <p:cNvPicPr>
            <a:picLocks noChangeAspect="1"/>
          </p:cNvPicPr>
          <p:nvPr/>
        </p:nvPicPr>
        <p:blipFill>
          <a:blip r:embed="rId5"/>
          <a:stretch>
            <a:fillRect/>
          </a:stretch>
        </p:blipFill>
        <p:spPr>
          <a:xfrm>
            <a:off x="7056711" y="3208813"/>
            <a:ext cx="2191056" cy="2191056"/>
          </a:xfrm>
          <a:prstGeom prst="rect">
            <a:avLst/>
          </a:prstGeom>
        </p:spPr>
      </p:pic>
    </p:spTree>
    <p:extLst>
      <p:ext uri="{BB962C8B-B14F-4D97-AF65-F5344CB8AC3E}">
        <p14:creationId xmlns:p14="http://schemas.microsoft.com/office/powerpoint/2010/main" val="4261078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0001108_Welcome to Powerpoint 2016_CLR_v2" id="{CAB9082A-965C-42BE-8170-C940D3319B60}" vid="{82B84162-888A-4FD2-BEC9-B29B6DB2C7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d4dacb92-e3bb-491f-a031-885337315eb7" xsi:nil="true"/>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027B16BE873B49ADA006540FACD6E6" ma:contentTypeVersion="12" ma:contentTypeDescription="Create a new document." ma:contentTypeScope="" ma:versionID="9202248e8827f3b5c0d1a9d8bfb6d58f">
  <xsd:schema xmlns:xsd="http://www.w3.org/2001/XMLSchema" xmlns:xs="http://www.w3.org/2001/XMLSchema" xmlns:p="http://schemas.microsoft.com/office/2006/metadata/properties" xmlns:ns1="http://schemas.microsoft.com/sharepoint/v3" xmlns:ns2="d4dacb92-e3bb-491f-a031-885337315eb7" xmlns:ns3="f326d6ca-7e2a-4e70-a449-6a814a3571fe" targetNamespace="http://schemas.microsoft.com/office/2006/metadata/properties" ma:root="true" ma:fieldsID="ce0b0be1504181c132fb90c72b7d911e" ns1:_="" ns2:_="" ns3:_="">
    <xsd:import namespace="http://schemas.microsoft.com/sharepoint/v3"/>
    <xsd:import namespace="d4dacb92-e3bb-491f-a031-885337315eb7"/>
    <xsd:import namespace="f326d6ca-7e2a-4e70-a449-6a814a3571f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8" nillable="true" ma:displayName="Unified Compliance Policy Properties" ma:hidden="true" ma:internalName="_ip_UnifiedCompliancePolicyProperties">
      <xsd:simpleType>
        <xsd:restriction base="dms:Note"/>
      </xsd:simpleType>
    </xsd:element>
    <xsd:element name="_ip_UnifiedCompliancePolicyUIAction" ma:index="1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4dacb92-e3bb-491f-a031-885337315eb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326d6ca-7e2a-4e70-a449-6a814a3571f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E8C63A-4744-4DE4-BB49-0FF0B5375C60}">
  <ds:schemaRefs>
    <ds:schemaRef ds:uri="http://schemas.microsoft.com/sharepoint/v3/contenttype/forms"/>
  </ds:schemaRefs>
</ds:datastoreItem>
</file>

<file path=customXml/itemProps2.xml><?xml version="1.0" encoding="utf-8"?>
<ds:datastoreItem xmlns:ds="http://schemas.openxmlformats.org/officeDocument/2006/customXml" ds:itemID="{950072C5-DDE0-4258-BA7A-4D4B80DFA632}">
  <ds:schemaRefs>
    <ds:schemaRef ds:uri="http://schemas.microsoft.com/office/infopath/2007/PartnerControls"/>
    <ds:schemaRef ds:uri="http://purl.org/dc/dcmitype/"/>
    <ds:schemaRef ds:uri="d4dacb92-e3bb-491f-a031-885337315eb7"/>
    <ds:schemaRef ds:uri="http://purl.org/dc/terms/"/>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f326d6ca-7e2a-4e70-a449-6a814a3571fe"/>
    <ds:schemaRef ds:uri="http://schemas.microsoft.com/sharepoint/v3"/>
    <ds:schemaRef ds:uri="http://purl.org/dc/elements/1.1/"/>
  </ds:schemaRefs>
</ds:datastoreItem>
</file>

<file path=customXml/itemProps3.xml><?xml version="1.0" encoding="utf-8"?>
<ds:datastoreItem xmlns:ds="http://schemas.openxmlformats.org/officeDocument/2006/customXml" ds:itemID="{C75AD53E-90CC-4A8B-A9EB-08AB212F6C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dacb92-e3bb-491f-a031-885337315eb7"/>
    <ds:schemaRef ds:uri="f326d6ca-7e2a-4e70-a449-6a814a3571f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Welcome to PowerPoint</Template>
  <TotalTime>0</TotalTime>
  <Words>919</Words>
  <Application>Microsoft Office PowerPoint</Application>
  <PresentationFormat>Widescreen</PresentationFormat>
  <Paragraphs>92</Paragraphs>
  <Slides>10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Courier New</vt:lpstr>
      <vt:lpstr>Segoe UI</vt:lpstr>
      <vt:lpstr>Segoe UI Light</vt:lpstr>
      <vt:lpstr>Segoe UI Semibold</vt:lpstr>
      <vt:lpstr>Wingdings</vt:lpstr>
      <vt:lpstr>WelcomeDoc</vt:lpstr>
      <vt:lpstr>Using Microsoft Teams to Manage and Modernize the Workplace</vt:lpstr>
      <vt:lpstr>Workshop Agenda</vt:lpstr>
      <vt:lpstr>Brief Overview What is Microsoft Teams?</vt:lpstr>
      <vt:lpstr>Managing Attendees Through Microsoft Teams</vt:lpstr>
      <vt:lpstr>Virtual Meetings in Microsoft Teams</vt:lpstr>
      <vt:lpstr>Virtual Meetings in Microsoft Teams Continued</vt:lpstr>
      <vt:lpstr>Working Inside of Microsoft Teams</vt:lpstr>
      <vt:lpstr>How to Make Microsoft Teams a Success for Your Agency</vt:lpstr>
      <vt:lpstr>PowerPoint Presentation</vt:lpstr>
      <vt:lpstr>Closing Remarks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2020-03-11T11:36:10Z</dcterms:created>
  <dcterms:modified xsi:type="dcterms:W3CDTF">2020-03-17T14:10:11Z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0x01010006027B16BE873B49ADA006540FACD6E6</vt:lpwstr>
  </property>
</Properties>
</file>